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032" y="5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29259" y="2020413"/>
            <a:ext cx="3612515" cy="3769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4607A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73548" y="2069355"/>
            <a:ext cx="3669029" cy="37934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4607A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34059" y="938529"/>
            <a:ext cx="1322070" cy="360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4059" y="1274796"/>
            <a:ext cx="7952105" cy="4511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563748" y="5437176"/>
            <a:ext cx="3954145" cy="1252907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lang="en-US" sz="3600" spc="-5" dirty="0" smtClean="0">
                <a:solidFill>
                  <a:srgbClr val="FFFFFF"/>
                </a:solidFill>
                <a:latin typeface="Constantia"/>
                <a:cs typeface="Constantia"/>
              </a:rPr>
              <a:t>Introduction to Python</a:t>
            </a:r>
            <a:endParaRPr sz="2000" dirty="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2440" y="992377"/>
            <a:ext cx="396240" cy="2956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It's</a:t>
            </a:r>
            <a:r>
              <a:rPr spc="-55" dirty="0"/>
              <a:t> </a:t>
            </a:r>
            <a:r>
              <a:rPr spc="-5" dirty="0"/>
              <a:t>mixable</a:t>
            </a:r>
          </a:p>
        </p:txBody>
      </p:sp>
      <p:sp>
        <p:nvSpPr>
          <p:cNvPr id="4" name="object 4"/>
          <p:cNvSpPr/>
          <p:nvPr/>
        </p:nvSpPr>
        <p:spPr>
          <a:xfrm>
            <a:off x="472440" y="2797175"/>
            <a:ext cx="396240" cy="2956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2440" y="5077714"/>
            <a:ext cx="396240" cy="295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83845" indent="-148590">
              <a:lnSpc>
                <a:spcPct val="100000"/>
              </a:lnSpc>
              <a:spcBef>
                <a:spcPts val="575"/>
              </a:spcBef>
              <a:buChar char="-"/>
              <a:tabLst>
                <a:tab pos="284480" algn="l"/>
              </a:tabLst>
            </a:pPr>
            <a:r>
              <a:rPr dirty="0"/>
              <a:t>Python </a:t>
            </a:r>
            <a:r>
              <a:rPr spc="-5" dirty="0"/>
              <a:t>can </a:t>
            </a:r>
            <a:r>
              <a:rPr dirty="0"/>
              <a:t>be linked </a:t>
            </a:r>
            <a:r>
              <a:rPr spc="-5" dirty="0"/>
              <a:t>to </a:t>
            </a:r>
            <a:r>
              <a:rPr dirty="0"/>
              <a:t>components </a:t>
            </a:r>
            <a:r>
              <a:rPr spc="-5" dirty="0"/>
              <a:t>written in </a:t>
            </a:r>
            <a:r>
              <a:rPr dirty="0"/>
              <a:t>other languages</a:t>
            </a:r>
            <a:r>
              <a:rPr spc="-155" dirty="0"/>
              <a:t> </a:t>
            </a:r>
            <a:r>
              <a:rPr spc="-5" dirty="0"/>
              <a:t>easily</a:t>
            </a:r>
          </a:p>
          <a:p>
            <a:pPr marL="354330" indent="-219075">
              <a:lnSpc>
                <a:spcPct val="100000"/>
              </a:lnSpc>
              <a:spcBef>
                <a:spcPts val="480"/>
              </a:spcBef>
              <a:buChar char="-"/>
              <a:tabLst>
                <a:tab pos="353695" algn="l"/>
                <a:tab pos="354965" algn="l"/>
                <a:tab pos="1288415" algn="l"/>
                <a:tab pos="1616075" algn="l"/>
                <a:tab pos="2178685" algn="l"/>
                <a:tab pos="3253104" algn="l"/>
                <a:tab pos="3865879" algn="l"/>
                <a:tab pos="4164329" algn="l"/>
                <a:tab pos="4917440" algn="l"/>
                <a:tab pos="5245100" algn="l"/>
                <a:tab pos="7024370" algn="l"/>
              </a:tabLst>
            </a:pPr>
            <a:r>
              <a:rPr dirty="0"/>
              <a:t>L</a:t>
            </a:r>
            <a:r>
              <a:rPr spc="-20" dirty="0"/>
              <a:t>i</a:t>
            </a:r>
            <a:r>
              <a:rPr spc="-10" dirty="0"/>
              <a:t>n</a:t>
            </a:r>
            <a:r>
              <a:rPr dirty="0"/>
              <a:t>ki</a:t>
            </a:r>
            <a:r>
              <a:rPr spc="-10" dirty="0"/>
              <a:t>n</a:t>
            </a:r>
            <a:r>
              <a:rPr dirty="0"/>
              <a:t>g	</a:t>
            </a:r>
            <a:r>
              <a:rPr spc="-10" dirty="0"/>
              <a:t>t</a:t>
            </a:r>
            <a:r>
              <a:rPr dirty="0"/>
              <a:t>o	fas</a:t>
            </a:r>
            <a:r>
              <a:rPr spc="-20" dirty="0"/>
              <a:t>t</a:t>
            </a:r>
            <a:r>
              <a:rPr dirty="0"/>
              <a:t>,	</a:t>
            </a:r>
            <a:r>
              <a:rPr spc="-15" dirty="0"/>
              <a:t>c</a:t>
            </a:r>
            <a:r>
              <a:rPr dirty="0"/>
              <a:t>o</a:t>
            </a:r>
            <a:r>
              <a:rPr spc="-20" dirty="0"/>
              <a:t>m</a:t>
            </a:r>
            <a:r>
              <a:rPr dirty="0"/>
              <a:t>pi</a:t>
            </a:r>
            <a:r>
              <a:rPr spc="-10" dirty="0"/>
              <a:t>l</a:t>
            </a:r>
            <a:r>
              <a:rPr dirty="0"/>
              <a:t>ed	c</a:t>
            </a:r>
            <a:r>
              <a:rPr spc="-10" dirty="0"/>
              <a:t>o</a:t>
            </a:r>
            <a:r>
              <a:rPr dirty="0"/>
              <a:t>de	</a:t>
            </a:r>
            <a:r>
              <a:rPr spc="-20" dirty="0"/>
              <a:t>i</a:t>
            </a:r>
            <a:r>
              <a:rPr dirty="0"/>
              <a:t>s	us</a:t>
            </a:r>
            <a:r>
              <a:rPr spc="-10" dirty="0"/>
              <a:t>ef</a:t>
            </a:r>
            <a:r>
              <a:rPr dirty="0"/>
              <a:t>ul	</a:t>
            </a:r>
            <a:r>
              <a:rPr spc="-20" dirty="0"/>
              <a:t>t</a:t>
            </a:r>
            <a:r>
              <a:rPr dirty="0"/>
              <a:t>o	co</a:t>
            </a:r>
            <a:r>
              <a:rPr spc="-20" dirty="0"/>
              <a:t>m</a:t>
            </a:r>
            <a:r>
              <a:rPr spc="5" dirty="0"/>
              <a:t>p</a:t>
            </a:r>
            <a:r>
              <a:rPr dirty="0"/>
              <a:t>u</a:t>
            </a:r>
            <a:r>
              <a:rPr spc="-10" dirty="0"/>
              <a:t>t</a:t>
            </a:r>
            <a:r>
              <a:rPr spc="-15" dirty="0"/>
              <a:t>a</a:t>
            </a:r>
            <a:r>
              <a:rPr dirty="0"/>
              <a:t>t</a:t>
            </a:r>
            <a:r>
              <a:rPr spc="-10" dirty="0"/>
              <a:t>i</a:t>
            </a:r>
            <a:r>
              <a:rPr dirty="0"/>
              <a:t>onally	</a:t>
            </a:r>
            <a:r>
              <a:rPr spc="-20" dirty="0"/>
              <a:t>i</a:t>
            </a:r>
            <a:r>
              <a:rPr dirty="0"/>
              <a:t>nt</a:t>
            </a:r>
            <a:r>
              <a:rPr spc="-20" dirty="0"/>
              <a:t>e</a:t>
            </a:r>
            <a:r>
              <a:rPr dirty="0"/>
              <a:t>n</a:t>
            </a:r>
            <a:r>
              <a:rPr spc="-10" dirty="0"/>
              <a:t>s</a:t>
            </a:r>
            <a:r>
              <a:rPr dirty="0"/>
              <a:t>ive</a:t>
            </a:r>
          </a:p>
          <a:p>
            <a:pPr marL="387350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problems</a:t>
            </a:r>
          </a:p>
          <a:p>
            <a:pPr marL="387350" indent="-230504">
              <a:lnSpc>
                <a:spcPct val="100000"/>
              </a:lnSpc>
              <a:spcBef>
                <a:spcPts val="480"/>
              </a:spcBef>
              <a:buChar char="-"/>
              <a:tabLst>
                <a:tab pos="387350" algn="l"/>
                <a:tab pos="387985" algn="l"/>
              </a:tabLst>
            </a:pPr>
            <a:r>
              <a:rPr dirty="0"/>
              <a:t>- Python/C integration </a:t>
            </a:r>
            <a:r>
              <a:rPr spc="-5" dirty="0"/>
              <a:t>is </a:t>
            </a:r>
            <a:r>
              <a:rPr dirty="0"/>
              <a:t>quite</a:t>
            </a:r>
            <a:r>
              <a:rPr spc="-100" dirty="0"/>
              <a:t> </a:t>
            </a:r>
            <a:r>
              <a:rPr spc="-5" dirty="0"/>
              <a:t>common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2200" spc="-10" dirty="0">
                <a:solidFill>
                  <a:srgbClr val="C00000"/>
                </a:solidFill>
              </a:rPr>
              <a:t>It's easy </a:t>
            </a:r>
            <a:r>
              <a:rPr sz="2200" spc="-5" dirty="0">
                <a:solidFill>
                  <a:srgbClr val="C00000"/>
                </a:solidFill>
              </a:rPr>
              <a:t>to</a:t>
            </a:r>
            <a:r>
              <a:rPr sz="2200" spc="35" dirty="0">
                <a:solidFill>
                  <a:srgbClr val="C00000"/>
                </a:solidFill>
              </a:rPr>
              <a:t> </a:t>
            </a:r>
            <a:r>
              <a:rPr sz="2200" spc="-5" dirty="0">
                <a:solidFill>
                  <a:srgbClr val="C00000"/>
                </a:solidFill>
              </a:rPr>
              <a:t>use</a:t>
            </a:r>
            <a:endParaRPr sz="2200"/>
          </a:p>
          <a:p>
            <a:pPr marL="369570" indent="-234315">
              <a:lnSpc>
                <a:spcPct val="100000"/>
              </a:lnSpc>
              <a:spcBef>
                <a:spcPts val="525"/>
              </a:spcBef>
              <a:buChar char="-"/>
              <a:tabLst>
                <a:tab pos="368935" algn="l"/>
                <a:tab pos="370205" algn="l"/>
              </a:tabLst>
            </a:pPr>
            <a:r>
              <a:rPr sz="2200" spc="-5" dirty="0"/>
              <a:t>No intermediate compile and link steps as in C/</a:t>
            </a:r>
            <a:r>
              <a:rPr sz="2200" spc="75" dirty="0"/>
              <a:t> </a:t>
            </a:r>
            <a:r>
              <a:rPr sz="2200" spc="-5" dirty="0"/>
              <a:t>C++</a:t>
            </a:r>
            <a:endParaRPr sz="2200"/>
          </a:p>
          <a:p>
            <a:pPr marL="387350" marR="8890" indent="-230504">
              <a:lnSpc>
                <a:spcPct val="100000"/>
              </a:lnSpc>
              <a:spcBef>
                <a:spcPts val="530"/>
              </a:spcBef>
              <a:buChar char="-"/>
              <a:tabLst>
                <a:tab pos="382905" algn="l"/>
                <a:tab pos="383540" algn="l"/>
                <a:tab pos="1308100" algn="l"/>
                <a:tab pos="2494280" algn="l"/>
                <a:tab pos="2967990" algn="l"/>
                <a:tab pos="4140200" algn="l"/>
                <a:tab pos="5795645" algn="l"/>
                <a:tab pos="6142990" algn="l"/>
                <a:tab pos="6539230" algn="l"/>
              </a:tabLst>
            </a:pPr>
            <a:r>
              <a:rPr sz="2200" spc="-5" dirty="0"/>
              <a:t>P</a:t>
            </a:r>
            <a:r>
              <a:rPr sz="2200" spc="10" dirty="0"/>
              <a:t>y</a:t>
            </a:r>
            <a:r>
              <a:rPr sz="2200" spc="-5" dirty="0"/>
              <a:t>thon</a:t>
            </a:r>
            <a:r>
              <a:rPr sz="2200" dirty="0"/>
              <a:t>	</a:t>
            </a:r>
            <a:r>
              <a:rPr sz="2200" spc="-5" dirty="0"/>
              <a:t>progr</a:t>
            </a:r>
            <a:r>
              <a:rPr sz="2200" dirty="0"/>
              <a:t>a</a:t>
            </a:r>
            <a:r>
              <a:rPr sz="2200" spc="-25" dirty="0"/>
              <a:t>m</a:t>
            </a:r>
            <a:r>
              <a:rPr sz="2200" spc="-5" dirty="0"/>
              <a:t>s</a:t>
            </a:r>
            <a:r>
              <a:rPr sz="2200" dirty="0"/>
              <a:t>	</a:t>
            </a:r>
            <a:r>
              <a:rPr sz="2200" spc="-5" dirty="0"/>
              <a:t>a</a:t>
            </a:r>
            <a:r>
              <a:rPr sz="2200" dirty="0"/>
              <a:t>r</a:t>
            </a:r>
            <a:r>
              <a:rPr sz="2200" spc="-5" dirty="0"/>
              <a:t>e</a:t>
            </a:r>
            <a:r>
              <a:rPr sz="2200" dirty="0"/>
              <a:t>	</a:t>
            </a:r>
            <a:r>
              <a:rPr sz="2200" spc="-5" dirty="0"/>
              <a:t>co</a:t>
            </a:r>
            <a:r>
              <a:rPr sz="2200" spc="-20" dirty="0"/>
              <a:t>m</a:t>
            </a:r>
            <a:r>
              <a:rPr sz="2200" spc="-5" dirty="0"/>
              <a:t>pi</a:t>
            </a:r>
            <a:r>
              <a:rPr sz="2200" spc="5" dirty="0"/>
              <a:t>l</a:t>
            </a:r>
            <a:r>
              <a:rPr sz="2200" spc="-5" dirty="0"/>
              <a:t>ed</a:t>
            </a:r>
            <a:r>
              <a:rPr sz="2200" dirty="0"/>
              <a:t>	</a:t>
            </a:r>
            <a:r>
              <a:rPr sz="2200" spc="-5" dirty="0"/>
              <a:t>aut</a:t>
            </a:r>
            <a:r>
              <a:rPr sz="2200" dirty="0"/>
              <a:t>o</a:t>
            </a:r>
            <a:r>
              <a:rPr sz="2200" spc="-5" dirty="0"/>
              <a:t>m</a:t>
            </a:r>
            <a:r>
              <a:rPr sz="2200" spc="-15" dirty="0"/>
              <a:t>a</a:t>
            </a:r>
            <a:r>
              <a:rPr sz="2200" spc="-5" dirty="0"/>
              <a:t>ti</a:t>
            </a:r>
            <a:r>
              <a:rPr sz="2200" dirty="0"/>
              <a:t>c</a:t>
            </a:r>
            <a:r>
              <a:rPr sz="2200" spc="-5" dirty="0"/>
              <a:t>ally</a:t>
            </a:r>
            <a:r>
              <a:rPr sz="2200" dirty="0"/>
              <a:t>	</a:t>
            </a:r>
            <a:r>
              <a:rPr sz="2200" spc="-5" dirty="0"/>
              <a:t>to</a:t>
            </a:r>
            <a:r>
              <a:rPr sz="2200" dirty="0"/>
              <a:t>	</a:t>
            </a:r>
            <a:r>
              <a:rPr sz="2200" spc="-10" dirty="0"/>
              <a:t>a</a:t>
            </a:r>
            <a:r>
              <a:rPr sz="2200" spc="-5" dirty="0"/>
              <a:t>n</a:t>
            </a:r>
            <a:r>
              <a:rPr sz="2200" dirty="0"/>
              <a:t>	</a:t>
            </a:r>
            <a:r>
              <a:rPr sz="2200" spc="-5" dirty="0"/>
              <a:t>inte</a:t>
            </a:r>
            <a:r>
              <a:rPr sz="2200" dirty="0"/>
              <a:t>r</a:t>
            </a:r>
            <a:r>
              <a:rPr sz="2200" spc="-25" dirty="0"/>
              <a:t>m</a:t>
            </a:r>
            <a:r>
              <a:rPr sz="2200" spc="-5" dirty="0"/>
              <a:t>ed</a:t>
            </a:r>
            <a:r>
              <a:rPr sz="2200" spc="10" dirty="0"/>
              <a:t>i</a:t>
            </a:r>
            <a:r>
              <a:rPr sz="2200" spc="-5" dirty="0"/>
              <a:t>ate  form called </a:t>
            </a:r>
            <a:r>
              <a:rPr sz="2200" i="1" spc="-5" dirty="0">
                <a:latin typeface="Times New Roman"/>
                <a:cs typeface="Times New Roman"/>
              </a:rPr>
              <a:t>bytecode</a:t>
            </a:r>
            <a:r>
              <a:rPr sz="2200" spc="-5" dirty="0"/>
              <a:t>, which the interpreter then</a:t>
            </a:r>
            <a:r>
              <a:rPr sz="2200" spc="90" dirty="0"/>
              <a:t> </a:t>
            </a:r>
            <a:r>
              <a:rPr sz="2200" spc="-5" dirty="0"/>
              <a:t>reads</a:t>
            </a:r>
            <a:endParaRPr sz="2200">
              <a:latin typeface="Times New Roman"/>
              <a:cs typeface="Times New Roman"/>
            </a:endParaRPr>
          </a:p>
          <a:p>
            <a:pPr marL="337185" indent="-180340">
              <a:lnSpc>
                <a:spcPct val="100000"/>
              </a:lnSpc>
              <a:spcBef>
                <a:spcPts val="530"/>
              </a:spcBef>
              <a:buChar char="-"/>
              <a:tabLst>
                <a:tab pos="337820" algn="l"/>
              </a:tabLst>
            </a:pPr>
            <a:r>
              <a:rPr sz="2200" spc="-5" dirty="0"/>
              <a:t>This</a:t>
            </a:r>
            <a:r>
              <a:rPr sz="2200" spc="135" dirty="0"/>
              <a:t> </a:t>
            </a:r>
            <a:r>
              <a:rPr sz="2200" spc="-5" dirty="0"/>
              <a:t>gives</a:t>
            </a:r>
            <a:r>
              <a:rPr sz="2200" spc="140" dirty="0"/>
              <a:t> </a:t>
            </a:r>
            <a:r>
              <a:rPr sz="2200" spc="-5" dirty="0"/>
              <a:t>Python</a:t>
            </a:r>
            <a:r>
              <a:rPr sz="2200" spc="150" dirty="0"/>
              <a:t> </a:t>
            </a:r>
            <a:r>
              <a:rPr sz="2200" spc="-5" dirty="0"/>
              <a:t>the</a:t>
            </a:r>
            <a:r>
              <a:rPr sz="2200" spc="140" dirty="0"/>
              <a:t> </a:t>
            </a:r>
            <a:r>
              <a:rPr sz="2200" spc="-5" dirty="0"/>
              <a:t>development</a:t>
            </a:r>
            <a:r>
              <a:rPr sz="2200" spc="145" dirty="0"/>
              <a:t> </a:t>
            </a:r>
            <a:r>
              <a:rPr sz="2200" spc="-5" dirty="0"/>
              <a:t>speed</a:t>
            </a:r>
            <a:r>
              <a:rPr sz="2200" spc="145" dirty="0"/>
              <a:t> </a:t>
            </a:r>
            <a:r>
              <a:rPr sz="2200" dirty="0"/>
              <a:t>of</a:t>
            </a:r>
            <a:r>
              <a:rPr sz="2200" spc="145" dirty="0"/>
              <a:t> </a:t>
            </a:r>
            <a:r>
              <a:rPr sz="2200" spc="-5" dirty="0"/>
              <a:t>an</a:t>
            </a:r>
            <a:r>
              <a:rPr sz="2200" spc="145" dirty="0"/>
              <a:t> </a:t>
            </a:r>
            <a:r>
              <a:rPr sz="2200" spc="-5" dirty="0"/>
              <a:t>interpreter</a:t>
            </a:r>
            <a:r>
              <a:rPr sz="2200" spc="145" dirty="0"/>
              <a:t> </a:t>
            </a:r>
            <a:r>
              <a:rPr sz="2200" dirty="0"/>
              <a:t>without</a:t>
            </a:r>
            <a:endParaRPr sz="2200"/>
          </a:p>
          <a:p>
            <a:pPr marL="387350">
              <a:lnSpc>
                <a:spcPct val="100000"/>
              </a:lnSpc>
            </a:pPr>
            <a:r>
              <a:rPr sz="2200" spc="-5" dirty="0"/>
              <a:t>the performance loss inherent in </a:t>
            </a:r>
            <a:r>
              <a:rPr sz="2200" dirty="0"/>
              <a:t>purely </a:t>
            </a:r>
            <a:r>
              <a:rPr sz="2200" spc="-5" dirty="0"/>
              <a:t>interpreted</a:t>
            </a:r>
            <a:r>
              <a:rPr sz="2200" spc="100" dirty="0"/>
              <a:t> </a:t>
            </a:r>
            <a:r>
              <a:rPr sz="2200" spc="-5" dirty="0"/>
              <a:t>languages</a:t>
            </a:r>
            <a:endParaRPr sz="2200"/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-10" dirty="0">
                <a:solidFill>
                  <a:srgbClr val="C00000"/>
                </a:solidFill>
              </a:rPr>
              <a:t>It's easy </a:t>
            </a:r>
            <a:r>
              <a:rPr sz="2200" spc="-5" dirty="0">
                <a:solidFill>
                  <a:srgbClr val="C00000"/>
                </a:solidFill>
              </a:rPr>
              <a:t>to</a:t>
            </a:r>
            <a:r>
              <a:rPr sz="2200" spc="35" dirty="0">
                <a:solidFill>
                  <a:srgbClr val="C00000"/>
                </a:solidFill>
              </a:rPr>
              <a:t> </a:t>
            </a:r>
            <a:r>
              <a:rPr sz="2200" spc="-5" dirty="0">
                <a:solidFill>
                  <a:srgbClr val="C00000"/>
                </a:solidFill>
              </a:rPr>
              <a:t>learn</a:t>
            </a:r>
            <a:endParaRPr sz="2200"/>
          </a:p>
          <a:p>
            <a:pPr marL="299085" indent="-163830">
              <a:lnSpc>
                <a:spcPct val="100000"/>
              </a:lnSpc>
              <a:spcBef>
                <a:spcPts val="525"/>
              </a:spcBef>
              <a:buChar char="-"/>
              <a:tabLst>
                <a:tab pos="299720" algn="l"/>
              </a:tabLst>
            </a:pPr>
            <a:r>
              <a:rPr sz="2200" spc="-5" dirty="0"/>
              <a:t>Structure and syntax are pretty intuitive and </a:t>
            </a:r>
            <a:r>
              <a:rPr sz="2200" spc="-10" dirty="0"/>
              <a:t>easy </a:t>
            </a:r>
            <a:r>
              <a:rPr sz="2200" spc="-5" dirty="0"/>
              <a:t>to</a:t>
            </a:r>
            <a:r>
              <a:rPr sz="2200" spc="95" dirty="0"/>
              <a:t> </a:t>
            </a:r>
            <a:r>
              <a:rPr sz="2200" spc="-5" dirty="0"/>
              <a:t>grasp</a:t>
            </a:r>
            <a:endParaRPr sz="2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2470" y="808990"/>
            <a:ext cx="51771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Who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uses </a:t>
            </a:r>
            <a:r>
              <a:rPr sz="4000" i="1" dirty="0">
                <a:solidFill>
                  <a:srgbClr val="FF0000"/>
                </a:solidFill>
                <a:latin typeface="Times New Roman"/>
                <a:cs typeface="Times New Roman"/>
              </a:rPr>
              <a:t>python</a:t>
            </a:r>
            <a:r>
              <a:rPr sz="4000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today…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640" y="1804746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2643504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3482085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8640" y="4320285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8640" y="5158740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10564" y="1744802"/>
            <a:ext cx="7949565" cy="4140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458595" algn="l"/>
              </a:tabLst>
            </a:pPr>
            <a:r>
              <a:rPr sz="2500" spc="-5" dirty="0">
                <a:latin typeface="Times New Roman"/>
                <a:cs typeface="Times New Roman"/>
              </a:rPr>
              <a:t>Python</a:t>
            </a:r>
            <a:r>
              <a:rPr sz="2500" spc="26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is	being </a:t>
            </a:r>
            <a:r>
              <a:rPr sz="2500" dirty="0">
                <a:latin typeface="Times New Roman"/>
                <a:cs typeface="Times New Roman"/>
              </a:rPr>
              <a:t>applied </a:t>
            </a:r>
            <a:r>
              <a:rPr sz="2500" spc="-5" dirty="0">
                <a:latin typeface="Times New Roman"/>
                <a:cs typeface="Times New Roman"/>
              </a:rPr>
              <a:t>in </a:t>
            </a:r>
            <a:r>
              <a:rPr sz="2500" dirty="0">
                <a:latin typeface="Times New Roman"/>
                <a:cs typeface="Times New Roman"/>
              </a:rPr>
              <a:t>real revenue-generating products  </a:t>
            </a:r>
            <a:r>
              <a:rPr sz="2500" spc="-5" dirty="0">
                <a:latin typeface="Times New Roman"/>
                <a:cs typeface="Times New Roman"/>
              </a:rPr>
              <a:t>by </a:t>
            </a:r>
            <a:r>
              <a:rPr sz="2500" spc="-10" dirty="0">
                <a:latin typeface="Times New Roman"/>
                <a:cs typeface="Times New Roman"/>
              </a:rPr>
              <a:t>real </a:t>
            </a:r>
            <a:r>
              <a:rPr sz="2500" spc="-5" dirty="0">
                <a:latin typeface="Times New Roman"/>
                <a:cs typeface="Times New Roman"/>
              </a:rPr>
              <a:t>companies. For</a:t>
            </a:r>
            <a:r>
              <a:rPr sz="2500" spc="11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instance:</a:t>
            </a:r>
            <a:endParaRPr sz="2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  <a:tabLst>
                <a:tab pos="1114425" algn="l"/>
                <a:tab pos="2092960" algn="l"/>
                <a:tab pos="3460115" algn="l"/>
                <a:tab pos="4050029" algn="l"/>
                <a:tab pos="4483100" algn="l"/>
                <a:tab pos="5548630" algn="l"/>
                <a:tab pos="5963285" algn="l"/>
                <a:tab pos="6429375" algn="l"/>
                <a:tab pos="7124700" algn="l"/>
              </a:tabLst>
            </a:pPr>
            <a:r>
              <a:rPr sz="2500" spc="-5" dirty="0">
                <a:latin typeface="Times New Roman"/>
                <a:cs typeface="Times New Roman"/>
              </a:rPr>
              <a:t>Goog</a:t>
            </a:r>
            <a:r>
              <a:rPr sz="2500" spc="5" dirty="0">
                <a:latin typeface="Times New Roman"/>
                <a:cs typeface="Times New Roman"/>
              </a:rPr>
              <a:t>l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5" dirty="0">
                <a:latin typeface="Times New Roman"/>
                <a:cs typeface="Times New Roman"/>
              </a:rPr>
              <a:t>m</a:t>
            </a:r>
            <a:r>
              <a:rPr sz="2500" spc="1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kes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ex</a:t>
            </a:r>
            <a:r>
              <a:rPr sz="2500" dirty="0">
                <a:latin typeface="Times New Roman"/>
                <a:cs typeface="Times New Roman"/>
              </a:rPr>
              <a:t>t</a:t>
            </a:r>
            <a:r>
              <a:rPr sz="2500" spc="-5" dirty="0">
                <a:latin typeface="Times New Roman"/>
                <a:cs typeface="Times New Roman"/>
              </a:rPr>
              <a:t>en</a:t>
            </a:r>
            <a:r>
              <a:rPr sz="2500" dirty="0">
                <a:latin typeface="Times New Roman"/>
                <a:cs typeface="Times New Roman"/>
              </a:rPr>
              <a:t>s</a:t>
            </a:r>
            <a:r>
              <a:rPr sz="2500" spc="5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ve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u</a:t>
            </a:r>
            <a:r>
              <a:rPr sz="2500" spc="10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o</a:t>
            </a:r>
            <a:r>
              <a:rPr sz="2500" spc="-5" dirty="0">
                <a:latin typeface="Times New Roman"/>
                <a:cs typeface="Times New Roman"/>
              </a:rPr>
              <a:t>f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Python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its</a:t>
            </a:r>
            <a:r>
              <a:rPr sz="2500" dirty="0">
                <a:latin typeface="Times New Roman"/>
                <a:cs typeface="Times New Roman"/>
              </a:rPr>
              <a:t>	w</a:t>
            </a:r>
            <a:r>
              <a:rPr sz="2500" spc="-5" dirty="0">
                <a:latin typeface="Times New Roman"/>
                <a:cs typeface="Times New Roman"/>
              </a:rPr>
              <a:t>eb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e</a:t>
            </a:r>
            <a:r>
              <a:rPr sz="2500" spc="-5" dirty="0">
                <a:latin typeface="Times New Roman"/>
                <a:cs typeface="Times New Roman"/>
              </a:rPr>
              <a:t>arch  </a:t>
            </a:r>
            <a:r>
              <a:rPr sz="2500" spc="-10" dirty="0">
                <a:latin typeface="Times New Roman"/>
                <a:cs typeface="Times New Roman"/>
              </a:rPr>
              <a:t>system, </a:t>
            </a:r>
            <a:r>
              <a:rPr sz="2500" spc="-5" dirty="0">
                <a:latin typeface="Times New Roman"/>
                <a:cs typeface="Times New Roman"/>
              </a:rPr>
              <a:t>and </a:t>
            </a:r>
            <a:r>
              <a:rPr sz="2500" spc="-10" dirty="0">
                <a:latin typeface="Times New Roman"/>
                <a:cs typeface="Times New Roman"/>
              </a:rPr>
              <a:t>employs </a:t>
            </a:r>
            <a:r>
              <a:rPr sz="2500" spc="-25" dirty="0">
                <a:latin typeface="Times New Roman"/>
                <a:cs typeface="Times New Roman"/>
              </a:rPr>
              <a:t>Python’s</a:t>
            </a:r>
            <a:r>
              <a:rPr sz="2500" spc="135" dirty="0">
                <a:latin typeface="Times New Roman"/>
                <a:cs typeface="Times New Roman"/>
              </a:rPr>
              <a:t> </a:t>
            </a:r>
            <a:r>
              <a:rPr sz="2500" spc="-25" dirty="0">
                <a:latin typeface="Times New Roman"/>
                <a:cs typeface="Times New Roman"/>
              </a:rPr>
              <a:t>creator.</a:t>
            </a:r>
            <a:endParaRPr sz="2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latin typeface="Times New Roman"/>
                <a:cs typeface="Times New Roman"/>
              </a:rPr>
              <a:t>Intel, </a:t>
            </a:r>
            <a:r>
              <a:rPr sz="2500" dirty="0">
                <a:latin typeface="Times New Roman"/>
                <a:cs typeface="Times New Roman"/>
              </a:rPr>
              <a:t>Cisco, Hewlett-Packard, Seagate, Qualcomm, </a:t>
            </a:r>
            <a:r>
              <a:rPr sz="2500" spc="-5" dirty="0">
                <a:latin typeface="Times New Roman"/>
                <a:cs typeface="Times New Roman"/>
              </a:rPr>
              <a:t>and IBM  use Python for hardware</a:t>
            </a:r>
            <a:r>
              <a:rPr sz="2500" spc="8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testing.</a:t>
            </a:r>
            <a:endParaRPr sz="2500">
              <a:latin typeface="Times New Roman"/>
              <a:cs typeface="Times New Roman"/>
            </a:endParaRPr>
          </a:p>
          <a:p>
            <a:pPr marL="12700" marR="5715">
              <a:lnSpc>
                <a:spcPct val="100000"/>
              </a:lnSpc>
              <a:spcBef>
                <a:spcPts val="600"/>
              </a:spcBef>
              <a:tabLst>
                <a:tab pos="829310" algn="l"/>
                <a:tab pos="1507490" algn="l"/>
                <a:tab pos="2538095" algn="l"/>
                <a:tab pos="2934335" algn="l"/>
                <a:tab pos="3364229" algn="l"/>
                <a:tab pos="4589780" algn="l"/>
                <a:tab pos="6506845" algn="l"/>
                <a:tab pos="7133590" algn="l"/>
                <a:tab pos="7635240" algn="l"/>
              </a:tabLst>
            </a:pPr>
            <a:r>
              <a:rPr sz="2500" spc="-5" dirty="0">
                <a:latin typeface="Times New Roman"/>
                <a:cs typeface="Times New Roman"/>
              </a:rPr>
              <a:t>ESRI	u</a:t>
            </a:r>
            <a:r>
              <a:rPr sz="2500" spc="5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es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Python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en</a:t>
            </a:r>
            <a:r>
              <a:rPr sz="2500" dirty="0">
                <a:latin typeface="Times New Roman"/>
                <a:cs typeface="Times New Roman"/>
              </a:rPr>
              <a:t>d</a:t>
            </a:r>
            <a:r>
              <a:rPr sz="2500" spc="-10" dirty="0">
                <a:latin typeface="Times New Roman"/>
                <a:cs typeface="Times New Roman"/>
              </a:rPr>
              <a:t>-</a:t>
            </a:r>
            <a:r>
              <a:rPr sz="2500" spc="5" dirty="0">
                <a:latin typeface="Times New Roman"/>
                <a:cs typeface="Times New Roman"/>
              </a:rPr>
              <a:t>u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e</a:t>
            </a:r>
            <a:r>
              <a:rPr sz="2500" spc="-5" dirty="0">
                <a:latin typeface="Times New Roman"/>
                <a:cs typeface="Times New Roman"/>
              </a:rPr>
              <a:t>r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c</a:t>
            </a:r>
            <a:r>
              <a:rPr sz="2500" dirty="0">
                <a:latin typeface="Times New Roman"/>
                <a:cs typeface="Times New Roman"/>
              </a:rPr>
              <a:t>u</a:t>
            </a:r>
            <a:r>
              <a:rPr sz="2500" spc="-5" dirty="0">
                <a:latin typeface="Times New Roman"/>
                <a:cs typeface="Times New Roman"/>
              </a:rPr>
              <a:t>st</a:t>
            </a:r>
            <a:r>
              <a:rPr sz="2500" spc="20" dirty="0">
                <a:latin typeface="Times New Roman"/>
                <a:cs typeface="Times New Roman"/>
              </a:rPr>
              <a:t>o</a:t>
            </a:r>
            <a:r>
              <a:rPr sz="2500" spc="-15" dirty="0">
                <a:latin typeface="Times New Roman"/>
                <a:cs typeface="Times New Roman"/>
              </a:rPr>
              <a:t>m</a:t>
            </a:r>
            <a:r>
              <a:rPr sz="2500" spc="5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za</a:t>
            </a:r>
            <a:r>
              <a:rPr sz="2500" spc="10" dirty="0">
                <a:latin typeface="Times New Roman"/>
                <a:cs typeface="Times New Roman"/>
              </a:rPr>
              <a:t>t</a:t>
            </a:r>
            <a:r>
              <a:rPr sz="2500" spc="-5" dirty="0">
                <a:latin typeface="Times New Roman"/>
                <a:cs typeface="Times New Roman"/>
              </a:rPr>
              <a:t>ion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tool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f</a:t>
            </a:r>
            <a:r>
              <a:rPr sz="2500" dirty="0">
                <a:latin typeface="Times New Roman"/>
                <a:cs typeface="Times New Roman"/>
              </a:rPr>
              <a:t>o</a:t>
            </a:r>
            <a:r>
              <a:rPr sz="2500" spc="-5" dirty="0">
                <a:latin typeface="Times New Roman"/>
                <a:cs typeface="Times New Roman"/>
              </a:rPr>
              <a:t>r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its  popular GIS mapping</a:t>
            </a:r>
            <a:r>
              <a:rPr sz="2500" spc="7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products.</a:t>
            </a:r>
            <a:endParaRPr sz="2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  <a:tabLst>
                <a:tab pos="690245" algn="l"/>
                <a:tab pos="2032000" algn="l"/>
                <a:tab pos="2924810" algn="l"/>
                <a:tab pos="4048760" algn="l"/>
                <a:tab pos="5135245" algn="l"/>
                <a:tab pos="5534660" algn="l"/>
                <a:tab pos="6598284" algn="l"/>
                <a:tab pos="7688580" algn="l"/>
              </a:tabLst>
            </a:pPr>
            <a:r>
              <a:rPr sz="2500" spc="-5" dirty="0">
                <a:latin typeface="Times New Roman"/>
                <a:cs typeface="Times New Roman"/>
              </a:rPr>
              <a:t>The	</a:t>
            </a:r>
            <a:r>
              <a:rPr sz="2500" spc="-260" dirty="0">
                <a:latin typeface="Times New Roman"/>
                <a:cs typeface="Times New Roman"/>
              </a:rPr>
              <a:t>Y</a:t>
            </a:r>
            <a:r>
              <a:rPr sz="2500" spc="5" dirty="0">
                <a:latin typeface="Times New Roman"/>
                <a:cs typeface="Times New Roman"/>
              </a:rPr>
              <a:t>o</a:t>
            </a:r>
            <a:r>
              <a:rPr sz="2500" spc="-5" dirty="0">
                <a:latin typeface="Times New Roman"/>
                <a:cs typeface="Times New Roman"/>
              </a:rPr>
              <a:t>u</a:t>
            </a:r>
            <a:r>
              <a:rPr sz="2500" spc="-90" dirty="0">
                <a:latin typeface="Times New Roman"/>
                <a:cs typeface="Times New Roman"/>
              </a:rPr>
              <a:t>T</a:t>
            </a:r>
            <a:r>
              <a:rPr sz="2500" spc="-5" dirty="0">
                <a:latin typeface="Times New Roman"/>
                <a:cs typeface="Times New Roman"/>
              </a:rPr>
              <a:t>ube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v</a:t>
            </a:r>
            <a:r>
              <a:rPr sz="2500" spc="5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d</a:t>
            </a:r>
            <a:r>
              <a:rPr sz="2500" dirty="0">
                <a:latin typeface="Times New Roman"/>
                <a:cs typeface="Times New Roman"/>
              </a:rPr>
              <a:t>e</a:t>
            </a:r>
            <a:r>
              <a:rPr sz="2500" spc="-5" dirty="0">
                <a:latin typeface="Times New Roman"/>
                <a:cs typeface="Times New Roman"/>
              </a:rPr>
              <a:t>o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h</a:t>
            </a:r>
            <a:r>
              <a:rPr sz="250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ring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e</a:t>
            </a:r>
            <a:r>
              <a:rPr sz="2500" spc="-5" dirty="0">
                <a:latin typeface="Times New Roman"/>
                <a:cs typeface="Times New Roman"/>
              </a:rPr>
              <a:t>r</a:t>
            </a:r>
            <a:r>
              <a:rPr sz="2500" dirty="0">
                <a:latin typeface="Times New Roman"/>
                <a:cs typeface="Times New Roman"/>
              </a:rPr>
              <a:t>v</a:t>
            </a:r>
            <a:r>
              <a:rPr sz="2500" spc="-5" dirty="0">
                <a:latin typeface="Times New Roman"/>
                <a:cs typeface="Times New Roman"/>
              </a:rPr>
              <a:t>i</a:t>
            </a:r>
            <a:r>
              <a:rPr sz="2500" dirty="0">
                <a:latin typeface="Times New Roman"/>
                <a:cs typeface="Times New Roman"/>
              </a:rPr>
              <a:t>c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l</a:t>
            </a:r>
            <a:r>
              <a:rPr sz="2500" dirty="0">
                <a:latin typeface="Times New Roman"/>
                <a:cs typeface="Times New Roman"/>
              </a:rPr>
              <a:t>a</a:t>
            </a:r>
            <a:r>
              <a:rPr sz="2500" spc="-55" dirty="0">
                <a:latin typeface="Times New Roman"/>
                <a:cs typeface="Times New Roman"/>
              </a:rPr>
              <a:t>r</a:t>
            </a:r>
            <a:r>
              <a:rPr sz="2500" spc="5" dirty="0">
                <a:latin typeface="Times New Roman"/>
                <a:cs typeface="Times New Roman"/>
              </a:rPr>
              <a:t>g</a:t>
            </a:r>
            <a:r>
              <a:rPr sz="2500" spc="-5" dirty="0">
                <a:latin typeface="Times New Roman"/>
                <a:cs typeface="Times New Roman"/>
              </a:rPr>
              <a:t>ely</a:t>
            </a:r>
            <a:r>
              <a:rPr sz="2500" dirty="0">
                <a:latin typeface="Times New Roman"/>
                <a:cs typeface="Times New Roman"/>
              </a:rPr>
              <a:t>	w</a:t>
            </a:r>
            <a:r>
              <a:rPr sz="2500" spc="-5" dirty="0">
                <a:latin typeface="Times New Roman"/>
                <a:cs typeface="Times New Roman"/>
              </a:rPr>
              <a:t>r</a:t>
            </a:r>
            <a:r>
              <a:rPr sz="2500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t</a:t>
            </a:r>
            <a:r>
              <a:rPr sz="2500" spc="10" dirty="0">
                <a:latin typeface="Times New Roman"/>
                <a:cs typeface="Times New Roman"/>
              </a:rPr>
              <a:t>t</a:t>
            </a:r>
            <a:r>
              <a:rPr sz="2500" spc="-5" dirty="0">
                <a:latin typeface="Times New Roman"/>
                <a:cs typeface="Times New Roman"/>
              </a:rPr>
              <a:t>en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in  Python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64894" y="961390"/>
            <a:ext cx="61633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What can I do with</a:t>
            </a:r>
            <a:r>
              <a:rPr sz="40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Python…?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640" y="1838579"/>
            <a:ext cx="509016" cy="377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2350642"/>
            <a:ext cx="509016" cy="377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2862707"/>
            <a:ext cx="509016" cy="377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8640" y="3375025"/>
            <a:ext cx="509016" cy="377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8640" y="3887089"/>
            <a:ext cx="509016" cy="377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8640" y="4399229"/>
            <a:ext cx="509016" cy="378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0564" y="1688109"/>
            <a:ext cx="5881370" cy="309816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Times New Roman"/>
                <a:cs typeface="Times New Roman"/>
              </a:rPr>
              <a:t>System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programming</a:t>
            </a:r>
            <a:endParaRPr sz="2800">
              <a:latin typeface="Times New Roman"/>
              <a:cs typeface="Times New Roman"/>
            </a:endParaRPr>
          </a:p>
          <a:p>
            <a:pPr marL="12700" marR="308610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Graphical User Interface Programming  Internet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Scripting</a:t>
            </a:r>
            <a:endParaRPr sz="2800">
              <a:latin typeface="Times New Roman"/>
              <a:cs typeface="Times New Roman"/>
            </a:endParaRPr>
          </a:p>
          <a:p>
            <a:pPr marL="12700" marR="2519680">
              <a:lnSpc>
                <a:spcPct val="120000"/>
              </a:lnSpc>
              <a:spcBef>
                <a:spcPts val="5"/>
              </a:spcBef>
            </a:pPr>
            <a:r>
              <a:rPr sz="2800" spc="-5" dirty="0">
                <a:latin typeface="Times New Roman"/>
                <a:cs typeface="Times New Roman"/>
              </a:rPr>
              <a:t>Component Integration  Database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Programming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-10" dirty="0">
                <a:latin typeface="Times New Roman"/>
                <a:cs typeface="Times New Roman"/>
              </a:rPr>
              <a:t>Gaming, </a:t>
            </a:r>
            <a:r>
              <a:rPr sz="2800" spc="-5" dirty="0">
                <a:latin typeface="Times New Roman"/>
                <a:cs typeface="Times New Roman"/>
              </a:rPr>
              <a:t>Images, XML , Robot and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more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97607" y="961390"/>
            <a:ext cx="32143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006FC0"/>
                </a:solidFill>
              </a:rPr>
              <a:t>A Sample</a:t>
            </a:r>
            <a:r>
              <a:rPr sz="4000" spc="-295" dirty="0">
                <a:solidFill>
                  <a:srgbClr val="006FC0"/>
                </a:solidFill>
              </a:rPr>
              <a:t> </a:t>
            </a:r>
            <a:r>
              <a:rPr sz="4000" dirty="0">
                <a:solidFill>
                  <a:srgbClr val="006FC0"/>
                </a:solidFill>
              </a:rPr>
              <a:t>Code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3255390" y="1870989"/>
            <a:ext cx="2224405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8585" marR="5080" indent="-96520">
              <a:lnSpc>
                <a:spcPct val="120000"/>
              </a:lnSpc>
              <a:spcBef>
                <a:spcPts val="100"/>
              </a:spcBef>
            </a:pPr>
            <a:r>
              <a:rPr sz="2800" spc="-5" dirty="0">
                <a:solidFill>
                  <a:srgbClr val="FF3300"/>
                </a:solidFill>
                <a:latin typeface="Times New Roman"/>
                <a:cs typeface="Times New Roman"/>
              </a:rPr>
              <a:t># A </a:t>
            </a:r>
            <a:r>
              <a:rPr sz="2800" spc="-10" dirty="0">
                <a:solidFill>
                  <a:srgbClr val="FF3300"/>
                </a:solidFill>
                <a:latin typeface="Times New Roman"/>
                <a:cs typeface="Times New Roman"/>
              </a:rPr>
              <a:t>comment.  </a:t>
            </a:r>
            <a:r>
              <a:rPr sz="2800" spc="-5" dirty="0">
                <a:solidFill>
                  <a:srgbClr val="FF3300"/>
                </a:solidFill>
                <a:latin typeface="Times New Roman"/>
                <a:cs typeface="Times New Roman"/>
              </a:rPr>
              <a:t># Another</a:t>
            </a:r>
            <a:r>
              <a:rPr sz="2800" spc="-204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3300"/>
                </a:solidFill>
                <a:latin typeface="Times New Roman"/>
                <a:cs typeface="Times New Roman"/>
              </a:rPr>
              <a:t>one.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4331" y="1870989"/>
            <a:ext cx="1687830" cy="156210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Times New Roman"/>
                <a:cs typeface="Times New Roman"/>
              </a:rPr>
              <a:t>x = </a:t>
            </a:r>
            <a:r>
              <a:rPr sz="2800" dirty="0">
                <a:latin typeface="Times New Roman"/>
                <a:cs typeface="Times New Roman"/>
              </a:rPr>
              <a:t>34 </a:t>
            </a:r>
            <a:r>
              <a:rPr sz="2800" spc="-5" dirty="0">
                <a:latin typeface="Times New Roman"/>
                <a:cs typeface="Times New Roman"/>
              </a:rPr>
              <a:t>-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23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y =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33CC33"/>
                </a:solidFill>
                <a:latin typeface="Times New Roman"/>
                <a:cs typeface="Times New Roman"/>
              </a:rPr>
              <a:t>“Hello”  </a:t>
            </a:r>
            <a:r>
              <a:rPr sz="2800" spc="-5" dirty="0">
                <a:latin typeface="Times New Roman"/>
                <a:cs typeface="Times New Roman"/>
              </a:rPr>
              <a:t>z 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3.45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331" y="3407435"/>
            <a:ext cx="4124325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9570" marR="5080" indent="-357505">
              <a:lnSpc>
                <a:spcPct val="120000"/>
              </a:lnSpc>
              <a:spcBef>
                <a:spcPts val="100"/>
              </a:spcBef>
            </a:pPr>
            <a:r>
              <a:rPr sz="2800" spc="-5" dirty="0">
                <a:solidFill>
                  <a:srgbClr val="FF6600"/>
                </a:solidFill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z == 3.45 </a:t>
            </a:r>
            <a:r>
              <a:rPr sz="2800" dirty="0">
                <a:solidFill>
                  <a:srgbClr val="FF6600"/>
                </a:solidFill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y == </a:t>
            </a:r>
            <a:r>
              <a:rPr sz="2800" spc="-5" dirty="0">
                <a:solidFill>
                  <a:srgbClr val="33CC33"/>
                </a:solidFill>
                <a:latin typeface="Times New Roman"/>
                <a:cs typeface="Times New Roman"/>
              </a:rPr>
              <a:t>“Hello”</a:t>
            </a:r>
            <a:r>
              <a:rPr sz="2800" spc="-5" dirty="0">
                <a:latin typeface="Times New Roman"/>
                <a:cs typeface="Times New Roman"/>
              </a:rPr>
              <a:t>:  x = x +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34866" y="4517212"/>
            <a:ext cx="22682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3300"/>
                </a:solidFill>
                <a:latin typeface="Times New Roman"/>
                <a:cs typeface="Times New Roman"/>
              </a:rPr>
              <a:t># </a:t>
            </a:r>
            <a:r>
              <a:rPr sz="2800" dirty="0">
                <a:solidFill>
                  <a:srgbClr val="FF3300"/>
                </a:solidFill>
                <a:latin typeface="Times New Roman"/>
                <a:cs typeface="Times New Roman"/>
              </a:rPr>
              <a:t>String</a:t>
            </a:r>
            <a:r>
              <a:rPr sz="2800" spc="-65" dirty="0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3300"/>
                </a:solidFill>
                <a:latin typeface="Times New Roman"/>
                <a:cs typeface="Times New Roman"/>
              </a:rPr>
              <a:t>concat.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4331" y="4430864"/>
            <a:ext cx="2770505" cy="156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56870">
              <a:lnSpc>
                <a:spcPct val="1201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y = y + </a:t>
            </a:r>
            <a:r>
              <a:rPr sz="2800" spc="-5" dirty="0">
                <a:solidFill>
                  <a:srgbClr val="33CC33"/>
                </a:solidFill>
                <a:latin typeface="Times New Roman"/>
                <a:cs typeface="Times New Roman"/>
              </a:rPr>
              <a:t>“</a:t>
            </a:r>
            <a:r>
              <a:rPr sz="2800" spc="-130" dirty="0">
                <a:solidFill>
                  <a:srgbClr val="33CC33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33CC33"/>
                </a:solidFill>
                <a:latin typeface="Times New Roman"/>
                <a:cs typeface="Times New Roman"/>
              </a:rPr>
              <a:t>World”  </a:t>
            </a:r>
            <a:r>
              <a:rPr sz="2800" dirty="0">
                <a:solidFill>
                  <a:srgbClr val="FF6600"/>
                </a:solidFill>
                <a:latin typeface="Times New Roman"/>
                <a:cs typeface="Times New Roman"/>
              </a:rPr>
              <a:t>print</a:t>
            </a:r>
            <a:r>
              <a:rPr sz="2800" spc="-20" dirty="0"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FF6600"/>
                </a:solidFill>
                <a:latin typeface="Times New Roman"/>
                <a:cs typeface="Times New Roman"/>
              </a:rPr>
              <a:t>print</a:t>
            </a:r>
            <a:r>
              <a:rPr sz="2800" spc="-105" dirty="0">
                <a:solidFill>
                  <a:srgbClr val="FF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y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2994" y="732790"/>
            <a:ext cx="63144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FF0000"/>
                </a:solidFill>
              </a:rPr>
              <a:t>Enough to </a:t>
            </a:r>
            <a:r>
              <a:rPr sz="4000" dirty="0">
                <a:solidFill>
                  <a:srgbClr val="FF0000"/>
                </a:solidFill>
              </a:rPr>
              <a:t>understand </a:t>
            </a:r>
            <a:r>
              <a:rPr sz="4000" spc="-5" dirty="0">
                <a:solidFill>
                  <a:srgbClr val="FF0000"/>
                </a:solidFill>
              </a:rPr>
              <a:t>the</a:t>
            </a:r>
            <a:r>
              <a:rPr sz="4000" spc="-70" dirty="0">
                <a:solidFill>
                  <a:srgbClr val="FF0000"/>
                </a:solidFill>
              </a:rPr>
              <a:t> </a:t>
            </a:r>
            <a:r>
              <a:rPr sz="4000" spc="-5" dirty="0">
                <a:solidFill>
                  <a:srgbClr val="FF0000"/>
                </a:solidFill>
              </a:rPr>
              <a:t>code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548640" y="1720545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2559430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3816984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8640" y="4236084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8640" y="5417515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8640" y="5836615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72159" y="1621533"/>
            <a:ext cx="7494270" cy="456120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405"/>
              </a:spcBef>
            </a:pPr>
            <a:r>
              <a:rPr sz="2500" spc="-5" dirty="0">
                <a:latin typeface="Times New Roman"/>
                <a:cs typeface="Times New Roman"/>
              </a:rPr>
              <a:t>Indentation matters to code</a:t>
            </a:r>
            <a:r>
              <a:rPr sz="2500" spc="114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Times New Roman"/>
                <a:cs typeface="Times New Roman"/>
              </a:rPr>
              <a:t>meaning</a:t>
            </a:r>
            <a:endParaRPr sz="2500">
              <a:latin typeface="Times New Roman"/>
              <a:cs typeface="Times New Roman"/>
            </a:endParaRPr>
          </a:p>
          <a:p>
            <a:pPr marL="50800" marR="2187575" indent="-38735">
              <a:lnSpc>
                <a:spcPct val="110000"/>
              </a:lnSpc>
              <a:spcBef>
                <a:spcPts val="5"/>
              </a:spcBef>
              <a:buChar char="-"/>
              <a:tabLst>
                <a:tab pos="199390" algn="l"/>
              </a:tabLst>
            </a:pPr>
            <a:r>
              <a:rPr sz="2500" spc="-5" dirty="0">
                <a:latin typeface="Times New Roman"/>
                <a:cs typeface="Times New Roman"/>
              </a:rPr>
              <a:t>Block structure indicated by indentation  First assignment to a variable creates</a:t>
            </a:r>
            <a:r>
              <a:rPr sz="2500" spc="16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it</a:t>
            </a:r>
            <a:endParaRPr sz="2500">
              <a:latin typeface="Times New Roman"/>
              <a:cs typeface="Times New Roman"/>
            </a:endParaRPr>
          </a:p>
          <a:p>
            <a:pPr marL="192405" indent="-180340">
              <a:lnSpc>
                <a:spcPct val="100000"/>
              </a:lnSpc>
              <a:spcBef>
                <a:spcPts val="300"/>
              </a:spcBef>
              <a:buChar char="-"/>
              <a:tabLst>
                <a:tab pos="193040" algn="l"/>
              </a:tabLst>
            </a:pPr>
            <a:r>
              <a:rPr sz="2500" spc="-40" dirty="0">
                <a:latin typeface="Times New Roman"/>
                <a:cs typeface="Times New Roman"/>
              </a:rPr>
              <a:t>Variable </a:t>
            </a:r>
            <a:r>
              <a:rPr sz="2500" spc="-5" dirty="0">
                <a:latin typeface="Times New Roman"/>
                <a:cs typeface="Times New Roman"/>
              </a:rPr>
              <a:t>types </a:t>
            </a:r>
            <a:r>
              <a:rPr sz="2500" spc="-10" dirty="0">
                <a:latin typeface="Times New Roman"/>
                <a:cs typeface="Times New Roman"/>
              </a:rPr>
              <a:t>don’t </a:t>
            </a:r>
            <a:r>
              <a:rPr sz="2500" spc="-5" dirty="0">
                <a:latin typeface="Times New Roman"/>
                <a:cs typeface="Times New Roman"/>
              </a:rPr>
              <a:t>need to be</a:t>
            </a:r>
            <a:r>
              <a:rPr sz="2500" spc="13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declared.</a:t>
            </a:r>
            <a:endParaRPr sz="2500">
              <a:latin typeface="Times New Roman"/>
              <a:cs typeface="Times New Roman"/>
            </a:endParaRPr>
          </a:p>
          <a:p>
            <a:pPr marL="50800" marR="1134110" indent="-38735">
              <a:lnSpc>
                <a:spcPct val="110000"/>
              </a:lnSpc>
              <a:buChar char="-"/>
              <a:tabLst>
                <a:tab pos="199390" algn="l"/>
              </a:tabLst>
            </a:pPr>
            <a:r>
              <a:rPr sz="2500" spc="-5" dirty="0">
                <a:latin typeface="Times New Roman"/>
                <a:cs typeface="Times New Roman"/>
              </a:rPr>
              <a:t>Python figures out the variable types on its own.  Assignment is </a:t>
            </a:r>
            <a:r>
              <a:rPr sz="2500" i="1" spc="-5" dirty="0">
                <a:solidFill>
                  <a:srgbClr val="009DD9"/>
                </a:solidFill>
                <a:latin typeface="Times New Roman"/>
                <a:cs typeface="Times New Roman"/>
              </a:rPr>
              <a:t>= </a:t>
            </a:r>
            <a:r>
              <a:rPr sz="2500" spc="-5" dirty="0">
                <a:latin typeface="Times New Roman"/>
                <a:cs typeface="Times New Roman"/>
              </a:rPr>
              <a:t>and comparison is</a:t>
            </a:r>
            <a:r>
              <a:rPr sz="2500" spc="145" dirty="0">
                <a:latin typeface="Times New Roman"/>
                <a:cs typeface="Times New Roman"/>
              </a:rPr>
              <a:t> </a:t>
            </a:r>
            <a:r>
              <a:rPr sz="2500" i="1" spc="-10" dirty="0">
                <a:solidFill>
                  <a:srgbClr val="009DD9"/>
                </a:solidFill>
                <a:latin typeface="Times New Roman"/>
                <a:cs typeface="Times New Roman"/>
              </a:rPr>
              <a:t>==</a:t>
            </a:r>
            <a:endParaRPr sz="25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300"/>
              </a:spcBef>
            </a:pPr>
            <a:r>
              <a:rPr sz="2500" spc="-5" dirty="0">
                <a:latin typeface="Times New Roman"/>
                <a:cs typeface="Times New Roman"/>
              </a:rPr>
              <a:t>For </a:t>
            </a:r>
            <a:r>
              <a:rPr sz="2500" spc="-10" dirty="0">
                <a:latin typeface="Times New Roman"/>
                <a:cs typeface="Times New Roman"/>
              </a:rPr>
              <a:t>numbers </a:t>
            </a:r>
            <a:r>
              <a:rPr sz="2500" i="1" spc="-5" dirty="0">
                <a:solidFill>
                  <a:srgbClr val="009DD9"/>
                </a:solidFill>
                <a:latin typeface="Times New Roman"/>
                <a:cs typeface="Times New Roman"/>
              </a:rPr>
              <a:t>+ - * / % </a:t>
            </a:r>
            <a:r>
              <a:rPr sz="2500" spc="-5" dirty="0">
                <a:latin typeface="Times New Roman"/>
                <a:cs typeface="Times New Roman"/>
              </a:rPr>
              <a:t>are as</a:t>
            </a:r>
            <a:r>
              <a:rPr sz="2500" spc="12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expected</a:t>
            </a:r>
            <a:endParaRPr sz="2500">
              <a:latin typeface="Times New Roman"/>
              <a:cs typeface="Times New Roman"/>
            </a:endParaRPr>
          </a:p>
          <a:p>
            <a:pPr marL="199390" marR="5080" indent="-199390">
              <a:lnSpc>
                <a:spcPts val="2700"/>
              </a:lnSpc>
              <a:spcBef>
                <a:spcPts val="640"/>
              </a:spcBef>
              <a:buChar char="-"/>
              <a:tabLst>
                <a:tab pos="199390" algn="l"/>
              </a:tabLst>
            </a:pPr>
            <a:r>
              <a:rPr sz="2500" spc="-5" dirty="0">
                <a:latin typeface="Times New Roman"/>
                <a:cs typeface="Times New Roman"/>
              </a:rPr>
              <a:t>Special use of </a:t>
            </a:r>
            <a:r>
              <a:rPr sz="2500" b="1" i="1" spc="-5" dirty="0">
                <a:solidFill>
                  <a:srgbClr val="009DD9"/>
                </a:solidFill>
                <a:latin typeface="Times New Roman"/>
                <a:cs typeface="Times New Roman"/>
              </a:rPr>
              <a:t>+ </a:t>
            </a:r>
            <a:r>
              <a:rPr sz="2500" spc="-5" dirty="0">
                <a:latin typeface="Times New Roman"/>
                <a:cs typeface="Times New Roman"/>
              </a:rPr>
              <a:t>for string concatenation and </a:t>
            </a:r>
            <a:r>
              <a:rPr sz="2500" b="1" i="1" spc="-5" dirty="0">
                <a:solidFill>
                  <a:srgbClr val="009DD9"/>
                </a:solidFill>
                <a:latin typeface="Times New Roman"/>
                <a:cs typeface="Times New Roman"/>
              </a:rPr>
              <a:t>% </a:t>
            </a:r>
            <a:r>
              <a:rPr sz="2500" spc="-5" dirty="0">
                <a:latin typeface="Times New Roman"/>
                <a:cs typeface="Times New Roman"/>
              </a:rPr>
              <a:t>for string  formatting (as in </a:t>
            </a:r>
            <a:r>
              <a:rPr sz="2500" spc="-45" dirty="0">
                <a:latin typeface="Times New Roman"/>
                <a:cs typeface="Times New Roman"/>
              </a:rPr>
              <a:t>C’s</a:t>
            </a:r>
            <a:r>
              <a:rPr sz="2500" spc="8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printf)</a:t>
            </a:r>
            <a:endParaRPr sz="2500">
              <a:latin typeface="Times New Roman"/>
              <a:cs typeface="Times New Roman"/>
            </a:endParaRPr>
          </a:p>
          <a:p>
            <a:pPr marL="50800" marR="527685">
              <a:lnSpc>
                <a:spcPts val="3300"/>
              </a:lnSpc>
              <a:spcBef>
                <a:spcPts val="120"/>
              </a:spcBef>
            </a:pPr>
            <a:r>
              <a:rPr sz="2500" spc="-5" dirty="0">
                <a:latin typeface="Times New Roman"/>
                <a:cs typeface="Times New Roman"/>
              </a:rPr>
              <a:t>Logical operators are words </a:t>
            </a:r>
            <a:r>
              <a:rPr sz="2500" dirty="0">
                <a:latin typeface="Times New Roman"/>
                <a:cs typeface="Times New Roman"/>
              </a:rPr>
              <a:t>(</a:t>
            </a:r>
            <a:r>
              <a:rPr sz="2500" dirty="0">
                <a:solidFill>
                  <a:srgbClr val="009DD9"/>
                </a:solidFill>
                <a:latin typeface="Times New Roman"/>
                <a:cs typeface="Times New Roman"/>
              </a:rPr>
              <a:t>and, </a:t>
            </a:r>
            <a:r>
              <a:rPr sz="2500" spc="-35" dirty="0">
                <a:solidFill>
                  <a:srgbClr val="009DD9"/>
                </a:solidFill>
                <a:latin typeface="Times New Roman"/>
                <a:cs typeface="Times New Roman"/>
              </a:rPr>
              <a:t>or, </a:t>
            </a:r>
            <a:r>
              <a:rPr sz="2500" spc="-5" dirty="0">
                <a:solidFill>
                  <a:srgbClr val="009DD9"/>
                </a:solidFill>
                <a:latin typeface="Times New Roman"/>
                <a:cs typeface="Times New Roman"/>
              </a:rPr>
              <a:t>not</a:t>
            </a:r>
            <a:r>
              <a:rPr sz="2500" spc="-5" dirty="0">
                <a:latin typeface="Times New Roman"/>
                <a:cs typeface="Times New Roman"/>
              </a:rPr>
              <a:t>) </a:t>
            </a:r>
            <a:r>
              <a:rPr sz="2500" i="1" spc="-5" dirty="0">
                <a:latin typeface="Times New Roman"/>
                <a:cs typeface="Times New Roman"/>
              </a:rPr>
              <a:t>not </a:t>
            </a:r>
            <a:r>
              <a:rPr sz="2500" spc="-5" dirty="0">
                <a:latin typeface="Times New Roman"/>
                <a:cs typeface="Times New Roman"/>
              </a:rPr>
              <a:t>symbols  The basic printing </a:t>
            </a:r>
            <a:r>
              <a:rPr sz="2500" spc="-10" dirty="0">
                <a:latin typeface="Times New Roman"/>
                <a:cs typeface="Times New Roman"/>
              </a:rPr>
              <a:t>command </a:t>
            </a:r>
            <a:r>
              <a:rPr sz="2500" spc="-5" dirty="0">
                <a:latin typeface="Times New Roman"/>
                <a:cs typeface="Times New Roman"/>
              </a:rPr>
              <a:t>is</a:t>
            </a:r>
            <a:r>
              <a:rPr sz="2500" spc="155" dirty="0">
                <a:latin typeface="Times New Roman"/>
                <a:cs typeface="Times New Roman"/>
              </a:rPr>
              <a:t> </a:t>
            </a:r>
            <a:r>
              <a:rPr sz="2500" spc="-5" dirty="0">
                <a:solidFill>
                  <a:srgbClr val="009DD9"/>
                </a:solidFill>
                <a:latin typeface="Times New Roman"/>
                <a:cs typeface="Times New Roman"/>
              </a:rPr>
              <a:t>print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08377" y="915416"/>
            <a:ext cx="48202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Python Code</a:t>
            </a:r>
            <a:r>
              <a:rPr sz="4000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Execution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0040" y="1758645"/>
            <a:ext cx="454151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81659" y="1698701"/>
            <a:ext cx="8255634" cy="1550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500" spc="-25" dirty="0">
                <a:latin typeface="Times New Roman"/>
                <a:cs typeface="Times New Roman"/>
              </a:rPr>
              <a:t>Python’s </a:t>
            </a:r>
            <a:r>
              <a:rPr sz="2500" dirty="0">
                <a:latin typeface="Times New Roman"/>
                <a:cs typeface="Times New Roman"/>
              </a:rPr>
              <a:t>traditional </a:t>
            </a:r>
            <a:r>
              <a:rPr sz="2500" spc="-5" dirty="0">
                <a:latin typeface="Times New Roman"/>
                <a:cs typeface="Times New Roman"/>
              </a:rPr>
              <a:t>runtime execution </a:t>
            </a:r>
            <a:r>
              <a:rPr sz="2500" dirty="0">
                <a:latin typeface="Times New Roman"/>
                <a:cs typeface="Times New Roman"/>
              </a:rPr>
              <a:t>model: source code </a:t>
            </a:r>
            <a:r>
              <a:rPr sz="2500" spc="-10" dirty="0">
                <a:latin typeface="Times New Roman"/>
                <a:cs typeface="Times New Roman"/>
              </a:rPr>
              <a:t>you  </a:t>
            </a:r>
            <a:r>
              <a:rPr sz="2500" spc="-5" dirty="0">
                <a:latin typeface="Times New Roman"/>
                <a:cs typeface="Times New Roman"/>
              </a:rPr>
              <a:t>type is </a:t>
            </a:r>
            <a:r>
              <a:rPr sz="2500" dirty="0">
                <a:latin typeface="Times New Roman"/>
                <a:cs typeface="Times New Roman"/>
              </a:rPr>
              <a:t>translated </a:t>
            </a:r>
            <a:r>
              <a:rPr sz="2500" spc="-5" dirty="0">
                <a:latin typeface="Times New Roman"/>
                <a:cs typeface="Times New Roman"/>
              </a:rPr>
              <a:t>to </a:t>
            </a:r>
            <a:r>
              <a:rPr sz="2500" dirty="0">
                <a:latin typeface="Times New Roman"/>
                <a:cs typeface="Times New Roman"/>
              </a:rPr>
              <a:t>byte </a:t>
            </a:r>
            <a:r>
              <a:rPr sz="2500" spc="-5" dirty="0">
                <a:latin typeface="Times New Roman"/>
                <a:cs typeface="Times New Roman"/>
              </a:rPr>
              <a:t>code, which </a:t>
            </a:r>
            <a:r>
              <a:rPr sz="2500" dirty="0">
                <a:latin typeface="Times New Roman"/>
                <a:cs typeface="Times New Roman"/>
              </a:rPr>
              <a:t>is then </a:t>
            </a:r>
            <a:r>
              <a:rPr sz="2500" spc="-5" dirty="0">
                <a:latin typeface="Times New Roman"/>
                <a:cs typeface="Times New Roman"/>
              </a:rPr>
              <a:t>run by </a:t>
            </a:r>
            <a:r>
              <a:rPr sz="2500" dirty="0">
                <a:latin typeface="Times New Roman"/>
                <a:cs typeface="Times New Roman"/>
              </a:rPr>
              <a:t>the </a:t>
            </a:r>
            <a:r>
              <a:rPr sz="2500" spc="-5" dirty="0">
                <a:latin typeface="Times New Roman"/>
                <a:cs typeface="Times New Roman"/>
              </a:rPr>
              <a:t>Python  </a:t>
            </a:r>
            <a:r>
              <a:rPr sz="2500" spc="-25" dirty="0">
                <a:latin typeface="Times New Roman"/>
                <a:cs typeface="Times New Roman"/>
              </a:rPr>
              <a:t>Virtual </a:t>
            </a:r>
            <a:r>
              <a:rPr sz="2500" dirty="0">
                <a:latin typeface="Times New Roman"/>
                <a:cs typeface="Times New Roman"/>
              </a:rPr>
              <a:t>Machine. </a:t>
            </a:r>
            <a:r>
              <a:rPr sz="2500" spc="-65" dirty="0">
                <a:latin typeface="Times New Roman"/>
                <a:cs typeface="Times New Roman"/>
              </a:rPr>
              <a:t>Your </a:t>
            </a:r>
            <a:r>
              <a:rPr sz="2500" spc="-5" dirty="0">
                <a:latin typeface="Times New Roman"/>
                <a:cs typeface="Times New Roman"/>
              </a:rPr>
              <a:t>code is </a:t>
            </a:r>
            <a:r>
              <a:rPr sz="2500" dirty="0">
                <a:latin typeface="Times New Roman"/>
                <a:cs typeface="Times New Roman"/>
              </a:rPr>
              <a:t>automatically compiled, but then  </a:t>
            </a:r>
            <a:r>
              <a:rPr sz="2500" spc="-5" dirty="0">
                <a:latin typeface="Times New Roman"/>
                <a:cs typeface="Times New Roman"/>
              </a:rPr>
              <a:t>it is</a:t>
            </a:r>
            <a:r>
              <a:rPr sz="2500" spc="1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interpreted.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43000" y="3581400"/>
            <a:ext cx="6781800" cy="1828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06548" y="5717540"/>
            <a:ext cx="531177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Times New Roman"/>
                <a:cs typeface="Times New Roman"/>
              </a:rPr>
              <a:t>Source code extension is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.py</a:t>
            </a:r>
            <a:endParaRPr sz="2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latin typeface="Times New Roman"/>
                <a:cs typeface="Times New Roman"/>
              </a:rPr>
              <a:t>Byte </a:t>
            </a:r>
            <a:r>
              <a:rPr sz="2000" dirty="0">
                <a:latin typeface="Times New Roman"/>
                <a:cs typeface="Times New Roman"/>
              </a:rPr>
              <a:t>code extension is </a:t>
            </a:r>
            <a:r>
              <a:rPr sz="2000" b="1" dirty="0">
                <a:latin typeface="Times New Roman"/>
                <a:cs typeface="Times New Roman"/>
              </a:rPr>
              <a:t>.pyc </a:t>
            </a:r>
            <a:r>
              <a:rPr sz="2000" spc="-5" dirty="0">
                <a:latin typeface="Times New Roman"/>
                <a:cs typeface="Times New Roman"/>
              </a:rPr>
              <a:t>(compiled </a:t>
            </a:r>
            <a:r>
              <a:rPr sz="2000" dirty="0">
                <a:latin typeface="Times New Roman"/>
                <a:cs typeface="Times New Roman"/>
              </a:rPr>
              <a:t>python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code)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01239" y="808990"/>
            <a:ext cx="33115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Running</a:t>
            </a:r>
            <a:r>
              <a:rPr sz="4000" i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Python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55964"/>
            <a:ext cx="7910830" cy="524002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287020">
              <a:lnSpc>
                <a:spcPct val="100000"/>
              </a:lnSpc>
              <a:spcBef>
                <a:spcPts val="635"/>
              </a:spcBef>
            </a:pPr>
            <a:r>
              <a:rPr sz="2200" spc="-5" dirty="0">
                <a:latin typeface="Times New Roman"/>
                <a:cs typeface="Times New Roman"/>
              </a:rPr>
              <a:t>Once </a:t>
            </a:r>
            <a:r>
              <a:rPr sz="2200" dirty="0">
                <a:latin typeface="Times New Roman"/>
                <a:cs typeface="Times New Roman"/>
              </a:rPr>
              <a:t>you're </a:t>
            </a:r>
            <a:r>
              <a:rPr sz="2200" spc="-5" dirty="0">
                <a:latin typeface="Times New Roman"/>
                <a:cs typeface="Times New Roman"/>
              </a:rPr>
              <a:t>inside </a:t>
            </a:r>
            <a:r>
              <a:rPr sz="2200" dirty="0">
                <a:latin typeface="Times New Roman"/>
                <a:cs typeface="Times New Roman"/>
              </a:rPr>
              <a:t>the Python </a:t>
            </a:r>
            <a:r>
              <a:rPr sz="2200" spc="-10" dirty="0">
                <a:latin typeface="Times New Roman"/>
                <a:cs typeface="Times New Roman"/>
              </a:rPr>
              <a:t>interpreter, </a:t>
            </a:r>
            <a:r>
              <a:rPr sz="2200" dirty="0">
                <a:latin typeface="Times New Roman"/>
                <a:cs typeface="Times New Roman"/>
              </a:rPr>
              <a:t>type </a:t>
            </a:r>
            <a:r>
              <a:rPr sz="2200" spc="-5" dirty="0">
                <a:latin typeface="Times New Roman"/>
                <a:cs typeface="Times New Roman"/>
              </a:rPr>
              <a:t>in </a:t>
            </a:r>
            <a:r>
              <a:rPr sz="2200" spc="-10" dirty="0">
                <a:latin typeface="Times New Roman"/>
                <a:cs typeface="Times New Roman"/>
              </a:rPr>
              <a:t>commands </a:t>
            </a:r>
            <a:r>
              <a:rPr sz="2200" spc="-5" dirty="0">
                <a:latin typeface="Times New Roman"/>
                <a:cs typeface="Times New Roman"/>
              </a:rPr>
              <a:t>at</a:t>
            </a:r>
            <a:r>
              <a:rPr sz="2200" spc="7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will.</a:t>
            </a:r>
            <a:endParaRPr sz="2200">
              <a:latin typeface="Times New Roman"/>
              <a:cs typeface="Times New Roman"/>
            </a:endParaRPr>
          </a:p>
          <a:p>
            <a:pPr marL="287020" indent="-274955">
              <a:lnSpc>
                <a:spcPct val="100000"/>
              </a:lnSpc>
              <a:spcBef>
                <a:spcPts val="530"/>
              </a:spcBef>
              <a:buSzPct val="93181"/>
              <a:buFont typeface="Arial"/>
              <a:buChar char="•"/>
              <a:tabLst>
                <a:tab pos="287020" algn="l"/>
                <a:tab pos="287655" algn="l"/>
              </a:tabLst>
            </a:pP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Examples: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445"/>
              </a:spcBef>
            </a:pPr>
            <a:r>
              <a:rPr sz="2200" spc="-5" dirty="0">
                <a:latin typeface="Times New Roman"/>
                <a:cs typeface="Times New Roman"/>
              </a:rPr>
              <a:t>&gt;&gt;&gt; </a:t>
            </a:r>
            <a:r>
              <a:rPr sz="2200" dirty="0">
                <a:latin typeface="Times New Roman"/>
                <a:cs typeface="Times New Roman"/>
              </a:rPr>
              <a:t>print </a:t>
            </a:r>
            <a:r>
              <a:rPr sz="2200" spc="-5" dirty="0">
                <a:latin typeface="Times New Roman"/>
                <a:cs typeface="Times New Roman"/>
              </a:rPr>
              <a:t>'Hello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world'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10"/>
              </a:spcBef>
            </a:pPr>
            <a:r>
              <a:rPr sz="2200" spc="-5" dirty="0">
                <a:latin typeface="Times New Roman"/>
                <a:cs typeface="Times New Roman"/>
              </a:rPr>
              <a:t>Hello world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85"/>
              </a:spcBef>
            </a:pP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# Relevant </a:t>
            </a:r>
            <a:r>
              <a:rPr sz="2200" dirty="0">
                <a:solidFill>
                  <a:srgbClr val="C00000"/>
                </a:solidFill>
                <a:latin typeface="Times New Roman"/>
                <a:cs typeface="Times New Roman"/>
              </a:rPr>
              <a:t>output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is </a:t>
            </a:r>
            <a:r>
              <a:rPr sz="2200" dirty="0">
                <a:solidFill>
                  <a:srgbClr val="C00000"/>
                </a:solidFill>
                <a:latin typeface="Times New Roman"/>
                <a:cs typeface="Times New Roman"/>
              </a:rPr>
              <a:t>displayed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on subsequent lines without the</a:t>
            </a:r>
            <a:r>
              <a:rPr sz="2200" spc="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&gt;&gt;&gt;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</a:pP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symbol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445"/>
              </a:spcBef>
            </a:pPr>
            <a:r>
              <a:rPr sz="2200" spc="-5" dirty="0">
                <a:latin typeface="Times New Roman"/>
                <a:cs typeface="Times New Roman"/>
              </a:rPr>
              <a:t>&gt;&gt;&gt; x = [0,1,2]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95"/>
              </a:spcBef>
            </a:pP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# Quantities stored in </a:t>
            </a:r>
            <a:r>
              <a:rPr sz="2200" spc="-10" dirty="0">
                <a:solidFill>
                  <a:srgbClr val="C00000"/>
                </a:solidFill>
                <a:latin typeface="Times New Roman"/>
                <a:cs typeface="Times New Roman"/>
              </a:rPr>
              <a:t>memory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are </a:t>
            </a:r>
            <a:r>
              <a:rPr sz="2200" dirty="0">
                <a:solidFill>
                  <a:srgbClr val="C00000"/>
                </a:solidFill>
                <a:latin typeface="Times New Roman"/>
                <a:cs typeface="Times New Roman"/>
              </a:rPr>
              <a:t>not displayed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by</a:t>
            </a:r>
            <a:r>
              <a:rPr sz="2200" spc="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default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450"/>
              </a:spcBef>
            </a:pPr>
            <a:r>
              <a:rPr sz="2200" spc="-5" dirty="0">
                <a:latin typeface="Times New Roman"/>
                <a:cs typeface="Times New Roman"/>
              </a:rPr>
              <a:t>&gt;&gt;&gt;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x</a:t>
            </a:r>
            <a:endParaRPr sz="2200">
              <a:latin typeface="Times New Roman"/>
              <a:cs typeface="Times New Roman"/>
            </a:endParaRPr>
          </a:p>
          <a:p>
            <a:pPr marL="287020" marR="298450">
              <a:lnSpc>
                <a:spcPct val="116799"/>
              </a:lnSpc>
              <a:spcBef>
                <a:spcPts val="240"/>
              </a:spcBef>
            </a:pP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# If a quantity is stored in </a:t>
            </a:r>
            <a:r>
              <a:rPr sz="2200" spc="-30" dirty="0">
                <a:solidFill>
                  <a:srgbClr val="C00000"/>
                </a:solidFill>
                <a:latin typeface="Times New Roman"/>
                <a:cs typeface="Times New Roman"/>
              </a:rPr>
              <a:t>memory, </a:t>
            </a:r>
            <a:r>
              <a:rPr sz="2200" dirty="0">
                <a:solidFill>
                  <a:srgbClr val="C00000"/>
                </a:solidFill>
                <a:latin typeface="Times New Roman"/>
                <a:cs typeface="Times New Roman"/>
              </a:rPr>
              <a:t>typing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its </a:t>
            </a:r>
            <a:r>
              <a:rPr sz="2200" spc="-10" dirty="0">
                <a:solidFill>
                  <a:srgbClr val="C00000"/>
                </a:solidFill>
                <a:latin typeface="Times New Roman"/>
                <a:cs typeface="Times New Roman"/>
              </a:rPr>
              <a:t>name </a:t>
            </a:r>
            <a:r>
              <a:rPr sz="2200" spc="-5" dirty="0">
                <a:solidFill>
                  <a:srgbClr val="C00000"/>
                </a:solidFill>
                <a:latin typeface="Times New Roman"/>
                <a:cs typeface="Times New Roman"/>
              </a:rPr>
              <a:t>will display it  </a:t>
            </a:r>
            <a:r>
              <a:rPr sz="2200" spc="-5" dirty="0">
                <a:latin typeface="Times New Roman"/>
                <a:cs typeface="Times New Roman"/>
              </a:rPr>
              <a:t>[0,1,2]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10"/>
              </a:spcBef>
            </a:pPr>
            <a:r>
              <a:rPr sz="2200" spc="-5" dirty="0">
                <a:latin typeface="Times New Roman"/>
                <a:cs typeface="Times New Roman"/>
              </a:rPr>
              <a:t>&gt;&gt;&gt;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2+3</a:t>
            </a:r>
            <a:endParaRPr sz="2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05"/>
              </a:spcBef>
            </a:pPr>
            <a:r>
              <a:rPr sz="2200" spc="-5" dirty="0">
                <a:latin typeface="Times New Roman"/>
                <a:cs typeface="Times New Roman"/>
              </a:rPr>
              <a:t>5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3617" y="1061415"/>
            <a:ext cx="4794250" cy="788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5000" i="1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5000" i="1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5000" i="1" dirty="0">
                <a:solidFill>
                  <a:srgbClr val="FF0000"/>
                </a:solidFill>
                <a:latin typeface="Times New Roman"/>
                <a:cs typeface="Times New Roman"/>
              </a:rPr>
              <a:t>Python…?</a:t>
            </a:r>
            <a:endParaRPr sz="5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640" y="2170810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3008960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3847465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10564" y="2110867"/>
            <a:ext cx="7796530" cy="2082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3836670" algn="l"/>
                <a:tab pos="5693410" algn="l"/>
                <a:tab pos="6967855" algn="l"/>
                <a:tab pos="7571105" algn="l"/>
              </a:tabLst>
            </a:pPr>
            <a:r>
              <a:rPr sz="2500" spc="-5" dirty="0">
                <a:latin typeface="Times New Roman"/>
                <a:cs typeface="Times New Roman"/>
              </a:rPr>
              <a:t>Python </a:t>
            </a:r>
            <a:r>
              <a:rPr sz="2500" spc="-26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is</a:t>
            </a:r>
            <a:r>
              <a:rPr sz="2500" dirty="0">
                <a:latin typeface="Times New Roman"/>
                <a:cs typeface="Times New Roman"/>
              </a:rPr>
              <a:t> </a:t>
            </a:r>
            <a:r>
              <a:rPr sz="2500" spc="-254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a</a:t>
            </a:r>
            <a:r>
              <a:rPr sz="2500" dirty="0">
                <a:latin typeface="Times New Roman"/>
                <a:cs typeface="Times New Roman"/>
              </a:rPr>
              <a:t> </a:t>
            </a:r>
            <a:r>
              <a:rPr sz="2500" spc="-26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ge</a:t>
            </a:r>
            <a:r>
              <a:rPr sz="2500" spc="5" dirty="0">
                <a:latin typeface="Times New Roman"/>
                <a:cs typeface="Times New Roman"/>
              </a:rPr>
              <a:t>n</a:t>
            </a:r>
            <a:r>
              <a:rPr sz="2500" dirty="0">
                <a:latin typeface="Times New Roman"/>
                <a:cs typeface="Times New Roman"/>
              </a:rPr>
              <a:t>e</a:t>
            </a:r>
            <a:r>
              <a:rPr sz="2500" spc="5" dirty="0">
                <a:latin typeface="Times New Roman"/>
                <a:cs typeface="Times New Roman"/>
              </a:rPr>
              <a:t>r</a:t>
            </a:r>
            <a:r>
              <a:rPr sz="2500" spc="-5" dirty="0">
                <a:latin typeface="Times New Roman"/>
                <a:cs typeface="Times New Roman"/>
              </a:rPr>
              <a:t>al</a:t>
            </a:r>
            <a:r>
              <a:rPr sz="2500" dirty="0">
                <a:latin typeface="Times New Roman"/>
                <a:cs typeface="Times New Roman"/>
              </a:rPr>
              <a:t> </a:t>
            </a:r>
            <a:r>
              <a:rPr sz="2500" spc="-270" dirty="0">
                <a:latin typeface="Times New Roman"/>
                <a:cs typeface="Times New Roman"/>
              </a:rPr>
              <a:t> </a:t>
            </a:r>
            <a:r>
              <a:rPr sz="2500" spc="5" dirty="0">
                <a:latin typeface="Times New Roman"/>
                <a:cs typeface="Times New Roman"/>
              </a:rPr>
              <a:t>pu</a:t>
            </a:r>
            <a:r>
              <a:rPr sz="2500" spc="-5" dirty="0">
                <a:latin typeface="Times New Roman"/>
                <a:cs typeface="Times New Roman"/>
              </a:rPr>
              <a:t>rpo</a:t>
            </a:r>
            <a:r>
              <a:rPr sz="2500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p</a:t>
            </a:r>
            <a:r>
              <a:rPr sz="2500" dirty="0">
                <a:latin typeface="Times New Roman"/>
                <a:cs typeface="Times New Roman"/>
              </a:rPr>
              <a:t>r</a:t>
            </a:r>
            <a:r>
              <a:rPr sz="2500" spc="-5" dirty="0">
                <a:latin typeface="Times New Roman"/>
                <a:cs typeface="Times New Roman"/>
              </a:rPr>
              <a:t>og</a:t>
            </a:r>
            <a:r>
              <a:rPr sz="2500" dirty="0">
                <a:latin typeface="Times New Roman"/>
                <a:cs typeface="Times New Roman"/>
              </a:rPr>
              <a:t>ra</a:t>
            </a:r>
            <a:r>
              <a:rPr sz="2500" spc="-5" dirty="0">
                <a:latin typeface="Times New Roman"/>
                <a:cs typeface="Times New Roman"/>
              </a:rPr>
              <a:t>m</a:t>
            </a:r>
            <a:r>
              <a:rPr sz="2500" spc="-15" dirty="0">
                <a:latin typeface="Times New Roman"/>
                <a:cs typeface="Times New Roman"/>
              </a:rPr>
              <a:t>m</a:t>
            </a:r>
            <a:r>
              <a:rPr sz="2500" spc="5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ng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l</a:t>
            </a:r>
            <a:r>
              <a:rPr sz="2500" spc="-5" dirty="0">
                <a:latin typeface="Times New Roman"/>
                <a:cs typeface="Times New Roman"/>
              </a:rPr>
              <a:t>a</a:t>
            </a:r>
            <a:r>
              <a:rPr sz="2500" dirty="0">
                <a:latin typeface="Times New Roman"/>
                <a:cs typeface="Times New Roman"/>
              </a:rPr>
              <a:t>n</a:t>
            </a:r>
            <a:r>
              <a:rPr sz="2500" spc="-5" dirty="0">
                <a:latin typeface="Times New Roman"/>
                <a:cs typeface="Times New Roman"/>
              </a:rPr>
              <a:t>gua</a:t>
            </a:r>
            <a:r>
              <a:rPr sz="2500" dirty="0">
                <a:latin typeface="Times New Roman"/>
                <a:cs typeface="Times New Roman"/>
              </a:rPr>
              <a:t>g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th</a:t>
            </a:r>
            <a:r>
              <a:rPr sz="250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t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is  often applied in scripting</a:t>
            </a:r>
            <a:r>
              <a:rPr sz="2500" spc="10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roles.</a:t>
            </a:r>
            <a:endParaRPr sz="2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  <a:tabLst>
                <a:tab pos="573405" algn="l"/>
                <a:tab pos="1619885" algn="l"/>
                <a:tab pos="1978660" algn="l"/>
                <a:tab pos="3858260" algn="l"/>
                <a:tab pos="5153660" algn="l"/>
                <a:tab pos="5563870" algn="l"/>
                <a:tab pos="6258560" algn="l"/>
                <a:tab pos="6670040" algn="l"/>
              </a:tabLst>
            </a:pPr>
            <a:r>
              <a:rPr sz="2500" spc="-5" dirty="0">
                <a:latin typeface="Times New Roman"/>
                <a:cs typeface="Times New Roman"/>
              </a:rPr>
              <a:t>So,	Python	is	</a:t>
            </a:r>
            <a:r>
              <a:rPr sz="2500" spc="5" dirty="0">
                <a:latin typeface="Times New Roman"/>
                <a:cs typeface="Times New Roman"/>
              </a:rPr>
              <a:t>p</a:t>
            </a:r>
            <a:r>
              <a:rPr sz="2500" spc="-5" dirty="0">
                <a:latin typeface="Times New Roman"/>
                <a:cs typeface="Times New Roman"/>
              </a:rPr>
              <a:t>ro</a:t>
            </a:r>
            <a:r>
              <a:rPr sz="2500" dirty="0">
                <a:latin typeface="Times New Roman"/>
                <a:cs typeface="Times New Roman"/>
              </a:rPr>
              <a:t>gra</a:t>
            </a:r>
            <a:r>
              <a:rPr sz="2500" spc="-5" dirty="0">
                <a:latin typeface="Times New Roman"/>
                <a:cs typeface="Times New Roman"/>
              </a:rPr>
              <a:t>m</a:t>
            </a:r>
            <a:r>
              <a:rPr sz="2500" spc="-15" dirty="0">
                <a:latin typeface="Times New Roman"/>
                <a:cs typeface="Times New Roman"/>
              </a:rPr>
              <a:t>m</a:t>
            </a:r>
            <a:r>
              <a:rPr sz="2500" spc="5" dirty="0">
                <a:latin typeface="Times New Roman"/>
                <a:cs typeface="Times New Roman"/>
              </a:rPr>
              <a:t>in</a:t>
            </a:r>
            <a:r>
              <a:rPr sz="2500" spc="-5" dirty="0">
                <a:latin typeface="Times New Roman"/>
                <a:cs typeface="Times New Roman"/>
              </a:rPr>
              <a:t>g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l</a:t>
            </a:r>
            <a:r>
              <a:rPr sz="2500" spc="-5" dirty="0">
                <a:latin typeface="Times New Roman"/>
                <a:cs typeface="Times New Roman"/>
              </a:rPr>
              <a:t>a</a:t>
            </a:r>
            <a:r>
              <a:rPr sz="2500" dirty="0">
                <a:latin typeface="Times New Roman"/>
                <a:cs typeface="Times New Roman"/>
              </a:rPr>
              <a:t>n</a:t>
            </a:r>
            <a:r>
              <a:rPr sz="2500" spc="-5" dirty="0">
                <a:latin typeface="Times New Roman"/>
                <a:cs typeface="Times New Roman"/>
              </a:rPr>
              <a:t>gua</a:t>
            </a:r>
            <a:r>
              <a:rPr sz="2500" dirty="0">
                <a:latin typeface="Times New Roman"/>
                <a:cs typeface="Times New Roman"/>
              </a:rPr>
              <a:t>g</a:t>
            </a:r>
            <a:r>
              <a:rPr sz="2500" spc="-5" dirty="0">
                <a:latin typeface="Times New Roman"/>
                <a:cs typeface="Times New Roman"/>
              </a:rPr>
              <a:t>e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	w</a:t>
            </a:r>
            <a:r>
              <a:rPr sz="2500" spc="-5" dirty="0">
                <a:latin typeface="Times New Roman"/>
                <a:cs typeface="Times New Roman"/>
              </a:rPr>
              <a:t>ell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0" dirty="0">
                <a:latin typeface="Times New Roman"/>
                <a:cs typeface="Times New Roman"/>
              </a:rPr>
              <a:t>a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cri</a:t>
            </a:r>
            <a:r>
              <a:rPr sz="2500" spc="10" dirty="0">
                <a:latin typeface="Times New Roman"/>
                <a:cs typeface="Times New Roman"/>
              </a:rPr>
              <a:t>p</a:t>
            </a:r>
            <a:r>
              <a:rPr sz="2500" spc="-5" dirty="0">
                <a:latin typeface="Times New Roman"/>
                <a:cs typeface="Times New Roman"/>
              </a:rPr>
              <a:t>ting  language.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latin typeface="Times New Roman"/>
                <a:cs typeface="Times New Roman"/>
              </a:rPr>
              <a:t>Python is also called as Interpreted</a:t>
            </a:r>
            <a:r>
              <a:rPr sz="2500" spc="17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language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2316" y="598678"/>
            <a:ext cx="691451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44320" marR="5080" indent="-1532255">
              <a:lnSpc>
                <a:spcPct val="100000"/>
              </a:lnSpc>
              <a:spcBef>
                <a:spcPts val="95"/>
              </a:spcBef>
            </a:pPr>
            <a:r>
              <a:rPr sz="4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Differences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between </a:t>
            </a:r>
            <a:r>
              <a:rPr sz="4000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program </a:t>
            </a:r>
            <a:r>
              <a:rPr sz="4000" i="1" dirty="0">
                <a:solidFill>
                  <a:srgbClr val="FF0000"/>
                </a:solidFill>
                <a:latin typeface="Times New Roman"/>
                <a:cs typeface="Times New Roman"/>
              </a:rPr>
              <a:t>and  scripting</a:t>
            </a:r>
            <a:r>
              <a:rPr sz="4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dirty="0">
                <a:solidFill>
                  <a:srgbClr val="FF0000"/>
                </a:solidFill>
                <a:latin typeface="Times New Roman"/>
                <a:cs typeface="Times New Roman"/>
              </a:rPr>
              <a:t>language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67639" y="2895600"/>
            <a:ext cx="435863" cy="323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7639" y="4358894"/>
            <a:ext cx="435863" cy="323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222250" rIns="0" bIns="0" rtlCol="0">
            <a:spAutoFit/>
          </a:bodyPr>
          <a:lstStyle/>
          <a:p>
            <a:pPr marL="1131570">
              <a:lnSpc>
                <a:spcPct val="100000"/>
              </a:lnSpc>
              <a:spcBef>
                <a:spcPts val="1750"/>
              </a:spcBef>
            </a:pPr>
            <a:r>
              <a:rPr spc="-20" dirty="0"/>
              <a:t>Program</a:t>
            </a:r>
          </a:p>
          <a:p>
            <a:pPr marL="12700" marR="8255" algn="just">
              <a:lnSpc>
                <a:spcPct val="100000"/>
              </a:lnSpc>
              <a:spcBef>
                <a:spcPts val="1420"/>
              </a:spcBef>
            </a:pP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sz="2400" spc="-10" dirty="0">
                <a:solidFill>
                  <a:srgbClr val="000000"/>
                </a:solidFill>
                <a:latin typeface="Times New Roman"/>
                <a:cs typeface="Times New Roman"/>
              </a:rPr>
              <a:t>program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executed </a:t>
            </a:r>
            <a:r>
              <a:rPr sz="24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(i.e.  </a:t>
            </a:r>
            <a:r>
              <a:rPr sz="2400" b="0" i="1" dirty="0">
                <a:solidFill>
                  <a:srgbClr val="000000"/>
                </a:solidFill>
                <a:latin typeface="Times New Roman"/>
                <a:cs typeface="Times New Roman"/>
              </a:rPr>
              <a:t>the </a:t>
            </a:r>
            <a:r>
              <a:rPr sz="2400" b="0" i="1" spc="-20" dirty="0">
                <a:solidFill>
                  <a:srgbClr val="000000"/>
                </a:solidFill>
                <a:latin typeface="Times New Roman"/>
                <a:cs typeface="Times New Roman"/>
              </a:rPr>
              <a:t>source </a:t>
            </a:r>
            <a:r>
              <a:rPr sz="24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is </a:t>
            </a:r>
            <a:r>
              <a:rPr sz="24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first compiled,  </a:t>
            </a:r>
            <a:r>
              <a:rPr sz="2400" b="0" i="1" dirty="0">
                <a:solidFill>
                  <a:srgbClr val="000000"/>
                </a:solidFill>
                <a:latin typeface="Times New Roman"/>
                <a:cs typeface="Times New Roman"/>
              </a:rPr>
              <a:t>and the </a:t>
            </a:r>
            <a:r>
              <a:rPr sz="2400" b="0" i="1" spc="-15" dirty="0">
                <a:solidFill>
                  <a:srgbClr val="000000"/>
                </a:solidFill>
                <a:latin typeface="Times New Roman"/>
                <a:cs typeface="Times New Roman"/>
              </a:rPr>
              <a:t>result </a:t>
            </a:r>
            <a:r>
              <a:rPr sz="2400" b="0" i="1" spc="-10" dirty="0">
                <a:solidFill>
                  <a:srgbClr val="000000"/>
                </a:solidFill>
                <a:latin typeface="Times New Roman"/>
                <a:cs typeface="Times New Roman"/>
              </a:rPr>
              <a:t>of </a:t>
            </a:r>
            <a:r>
              <a:rPr sz="2400" b="0" i="1" spc="-5" dirty="0">
                <a:solidFill>
                  <a:srgbClr val="000000"/>
                </a:solidFill>
                <a:latin typeface="Times New Roman"/>
                <a:cs typeface="Times New Roman"/>
              </a:rPr>
              <a:t>that  </a:t>
            </a:r>
            <a:r>
              <a:rPr sz="2400" b="0" i="1" dirty="0">
                <a:solidFill>
                  <a:srgbClr val="000000"/>
                </a:solidFill>
                <a:latin typeface="Times New Roman"/>
                <a:cs typeface="Times New Roman"/>
              </a:rPr>
              <a:t>compilation is</a:t>
            </a:r>
            <a:r>
              <a:rPr sz="2400" b="0" i="1" spc="-5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b="0" i="1" dirty="0">
                <a:solidFill>
                  <a:srgbClr val="000000"/>
                </a:solidFill>
                <a:latin typeface="Times New Roman"/>
                <a:cs typeface="Times New Roman"/>
              </a:rPr>
              <a:t>expected)</a:t>
            </a:r>
            <a:endParaRPr sz="24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A "program"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general,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is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a 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sequence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of instructions 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written so that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computer  can perform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certain</a:t>
            </a:r>
            <a:r>
              <a:rPr sz="2400" spc="-4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task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11928" y="2895600"/>
            <a:ext cx="435863" cy="323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11928" y="3334461"/>
            <a:ext cx="435863" cy="323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868044">
              <a:lnSpc>
                <a:spcPct val="100000"/>
              </a:lnSpc>
              <a:spcBef>
                <a:spcPts val="1540"/>
              </a:spcBef>
            </a:pPr>
            <a:r>
              <a:rPr spc="-10" dirty="0"/>
              <a:t>Scripting</a:t>
            </a: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script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is</a:t>
            </a:r>
            <a:r>
              <a:rPr sz="2400" spc="-4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interpreted</a:t>
            </a:r>
            <a:endParaRPr sz="2400">
              <a:latin typeface="Times New Roman"/>
              <a:cs typeface="Times New Roman"/>
            </a:endParaRPr>
          </a:p>
          <a:p>
            <a:pPr marL="12700" marR="121285">
              <a:lnSpc>
                <a:spcPct val="100000"/>
              </a:lnSpc>
              <a:spcBef>
                <a:spcPts val="575"/>
              </a:spcBef>
            </a:pP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"script"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is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code written in  a scripting language.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A 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scripting language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is</a:t>
            </a:r>
            <a:r>
              <a:rPr sz="2400" b="0" spc="-13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b="0" dirty="0">
                <a:solidFill>
                  <a:srgbClr val="000000"/>
                </a:solidFill>
                <a:latin typeface="Times New Roman"/>
                <a:cs typeface="Times New Roman"/>
              </a:rPr>
              <a:t>nothing  but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a type of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programming  language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which </a:t>
            </a:r>
            <a:r>
              <a:rPr sz="2400" spc="-10" dirty="0">
                <a:solidFill>
                  <a:srgbClr val="000000"/>
                </a:solidFill>
                <a:latin typeface="Times New Roman"/>
                <a:cs typeface="Times New Roman"/>
              </a:rPr>
              <a:t>we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can  </a:t>
            </a: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write </a:t>
            </a:r>
            <a:r>
              <a:rPr sz="2400" dirty="0">
                <a:solidFill>
                  <a:srgbClr val="000000"/>
                </a:solidFill>
                <a:latin typeface="Times New Roman"/>
                <a:cs typeface="Times New Roman"/>
              </a:rPr>
              <a:t>code to</a:t>
            </a:r>
            <a:r>
              <a:rPr sz="2400" spc="-2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Times New Roman"/>
                <a:cs typeface="Times New Roman"/>
              </a:rPr>
              <a:t>control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000000"/>
                </a:solidFill>
                <a:latin typeface="Times New Roman"/>
                <a:cs typeface="Times New Roman"/>
              </a:rPr>
              <a:t>another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software</a:t>
            </a:r>
            <a:r>
              <a:rPr sz="2400" b="0" spc="-1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b="0" spc="-5" dirty="0">
                <a:solidFill>
                  <a:srgbClr val="000000"/>
                </a:solidFill>
                <a:latin typeface="Times New Roman"/>
                <a:cs typeface="Times New Roman"/>
              </a:rPr>
              <a:t>application.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5410" y="758697"/>
            <a:ext cx="18542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History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640" y="2018410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2475610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3313506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8640" y="4152265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8640" y="4609160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10564" y="1881657"/>
            <a:ext cx="7797800" cy="307403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080" algn="just">
              <a:lnSpc>
                <a:spcPct val="110000"/>
              </a:lnSpc>
              <a:spcBef>
                <a:spcPts val="400"/>
              </a:spcBef>
            </a:pPr>
            <a:r>
              <a:rPr sz="2500" spc="-5" dirty="0">
                <a:latin typeface="Times New Roman"/>
                <a:cs typeface="Times New Roman"/>
              </a:rPr>
              <a:t>Invented in the Netherlands, early 90s by Guido van Rossum  Python was </a:t>
            </a:r>
            <a:r>
              <a:rPr sz="2500" dirty="0">
                <a:latin typeface="Times New Roman"/>
                <a:cs typeface="Times New Roman"/>
              </a:rPr>
              <a:t>conceived </a:t>
            </a:r>
            <a:r>
              <a:rPr sz="2500" spc="-5" dirty="0">
                <a:latin typeface="Times New Roman"/>
                <a:cs typeface="Times New Roman"/>
              </a:rPr>
              <a:t>in </a:t>
            </a:r>
            <a:r>
              <a:rPr sz="2500" dirty="0">
                <a:latin typeface="Times New Roman"/>
                <a:cs typeface="Times New Roman"/>
              </a:rPr>
              <a:t>the late 1980s </a:t>
            </a:r>
            <a:r>
              <a:rPr sz="2500" spc="-5" dirty="0">
                <a:latin typeface="Times New Roman"/>
                <a:cs typeface="Times New Roman"/>
              </a:rPr>
              <a:t>and its  implementation was started in </a:t>
            </a:r>
            <a:r>
              <a:rPr sz="2500" spc="-10" dirty="0">
                <a:latin typeface="Times New Roman"/>
                <a:cs typeface="Times New Roman"/>
              </a:rPr>
              <a:t>December</a:t>
            </a:r>
            <a:r>
              <a:rPr sz="2500" spc="21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1989</a:t>
            </a:r>
            <a:endParaRPr sz="2500">
              <a:latin typeface="Times New Roman"/>
              <a:cs typeface="Times New Roman"/>
            </a:endParaRPr>
          </a:p>
          <a:p>
            <a:pPr marL="12700" marR="6350">
              <a:lnSpc>
                <a:spcPct val="100000"/>
              </a:lnSpc>
              <a:spcBef>
                <a:spcPts val="600"/>
              </a:spcBef>
              <a:tabLst>
                <a:tab pos="990600" algn="l"/>
                <a:tab pos="1671955" algn="l"/>
                <a:tab pos="2882265" algn="l"/>
                <a:tab pos="3281679" algn="l"/>
                <a:tab pos="3874770" algn="l"/>
                <a:tab pos="4513580" algn="l"/>
                <a:tab pos="5652135" algn="l"/>
                <a:tab pos="6952615" algn="l"/>
              </a:tabLst>
            </a:pPr>
            <a:r>
              <a:rPr sz="2500" spc="-5" dirty="0">
                <a:latin typeface="Times New Roman"/>
                <a:cs typeface="Times New Roman"/>
              </a:rPr>
              <a:t>Guido	</a:t>
            </a:r>
            <a:r>
              <a:rPr sz="2500" spc="-275" dirty="0">
                <a:latin typeface="Times New Roman"/>
                <a:cs typeface="Times New Roman"/>
              </a:rPr>
              <a:t>V</a:t>
            </a:r>
            <a:r>
              <a:rPr sz="2500" spc="-5" dirty="0">
                <a:latin typeface="Times New Roman"/>
                <a:cs typeface="Times New Roman"/>
              </a:rPr>
              <a:t>an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Ro</a:t>
            </a:r>
            <a:r>
              <a:rPr sz="2500" dirty="0">
                <a:latin typeface="Times New Roman"/>
                <a:cs typeface="Times New Roman"/>
              </a:rPr>
              <a:t>s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spc="5" dirty="0">
                <a:latin typeface="Times New Roman"/>
                <a:cs typeface="Times New Roman"/>
              </a:rPr>
              <a:t>u</a:t>
            </a:r>
            <a:r>
              <a:rPr sz="2500" spc="-5" dirty="0">
                <a:latin typeface="Times New Roman"/>
                <a:cs typeface="Times New Roman"/>
              </a:rPr>
              <a:t>m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	f</a:t>
            </a:r>
            <a:r>
              <a:rPr sz="2500" spc="-5" dirty="0">
                <a:latin typeface="Times New Roman"/>
                <a:cs typeface="Times New Roman"/>
              </a:rPr>
              <a:t>an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5" dirty="0">
                <a:latin typeface="Times New Roman"/>
                <a:cs typeface="Times New Roman"/>
              </a:rPr>
              <a:t>o</a:t>
            </a:r>
            <a:r>
              <a:rPr sz="2500" spc="-5" dirty="0">
                <a:latin typeface="Times New Roman"/>
                <a:cs typeface="Times New Roman"/>
              </a:rPr>
              <a:t>f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‘Monty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0" dirty="0">
                <a:latin typeface="Times New Roman"/>
                <a:cs typeface="Times New Roman"/>
              </a:rPr>
              <a:t>P</a:t>
            </a:r>
            <a:r>
              <a:rPr sz="2500" dirty="0">
                <a:latin typeface="Times New Roman"/>
                <a:cs typeface="Times New Roman"/>
              </a:rPr>
              <a:t>y</a:t>
            </a:r>
            <a:r>
              <a:rPr sz="2500" spc="-5" dirty="0">
                <a:latin typeface="Times New Roman"/>
                <a:cs typeface="Times New Roman"/>
              </a:rPr>
              <a:t>thon</a:t>
            </a:r>
            <a:r>
              <a:rPr sz="2500" spc="-130" dirty="0">
                <a:latin typeface="Times New Roman"/>
                <a:cs typeface="Times New Roman"/>
              </a:rPr>
              <a:t>’</a:t>
            </a:r>
            <a:r>
              <a:rPr sz="2500" spc="-5" dirty="0">
                <a:latin typeface="Times New Roman"/>
                <a:cs typeface="Times New Roman"/>
              </a:rPr>
              <a:t>s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5" dirty="0">
                <a:latin typeface="Times New Roman"/>
                <a:cs typeface="Times New Roman"/>
              </a:rPr>
              <a:t>Fly</a:t>
            </a:r>
            <a:r>
              <a:rPr sz="2500" spc="10" dirty="0">
                <a:latin typeface="Times New Roman"/>
                <a:cs typeface="Times New Roman"/>
              </a:rPr>
              <a:t>i</a:t>
            </a:r>
            <a:r>
              <a:rPr sz="2500" spc="-5" dirty="0">
                <a:latin typeface="Times New Roman"/>
                <a:cs typeface="Times New Roman"/>
              </a:rPr>
              <a:t>ng  Circus’, this is a </a:t>
            </a:r>
            <a:r>
              <a:rPr sz="2500" spc="-10" dirty="0">
                <a:latin typeface="Times New Roman"/>
                <a:cs typeface="Times New Roman"/>
              </a:rPr>
              <a:t>famous TV </a:t>
            </a:r>
            <a:r>
              <a:rPr sz="2500" spc="-5" dirty="0">
                <a:latin typeface="Times New Roman"/>
                <a:cs typeface="Times New Roman"/>
              </a:rPr>
              <a:t>show in</a:t>
            </a:r>
            <a:r>
              <a:rPr sz="2500" spc="7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Netherlands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10" dirty="0">
                <a:latin typeface="Times New Roman"/>
                <a:cs typeface="Times New Roman"/>
              </a:rPr>
              <a:t>Named </a:t>
            </a:r>
            <a:r>
              <a:rPr sz="2500" spc="-5" dirty="0">
                <a:latin typeface="Times New Roman"/>
                <a:cs typeface="Times New Roman"/>
              </a:rPr>
              <a:t>after Monty</a:t>
            </a:r>
            <a:r>
              <a:rPr sz="2500" spc="10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Python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latin typeface="Times New Roman"/>
                <a:cs typeface="Times New Roman"/>
              </a:rPr>
              <a:t>Open sourced from the</a:t>
            </a:r>
            <a:r>
              <a:rPr sz="2500" spc="8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beginning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0732" y="732790"/>
            <a:ext cx="78022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65" dirty="0">
                <a:solidFill>
                  <a:srgbClr val="FF0000"/>
                </a:solidFill>
                <a:latin typeface="Times New Roman"/>
                <a:cs typeface="Times New Roman"/>
              </a:rPr>
              <a:t>Python’s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Benevolent Dictator For</a:t>
            </a:r>
            <a:r>
              <a:rPr sz="4000" i="1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Life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2204085"/>
            <a:ext cx="5099685" cy="2311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latin typeface="Times New Roman"/>
                <a:cs typeface="Times New Roman"/>
              </a:rPr>
              <a:t>“Python is an </a:t>
            </a:r>
            <a:r>
              <a:rPr sz="2500" dirty="0">
                <a:latin typeface="Times New Roman"/>
                <a:cs typeface="Times New Roman"/>
              </a:rPr>
              <a:t>experiment </a:t>
            </a:r>
            <a:r>
              <a:rPr sz="2500" spc="-5" dirty="0">
                <a:latin typeface="Times New Roman"/>
                <a:cs typeface="Times New Roman"/>
              </a:rPr>
              <a:t>in how much  </a:t>
            </a:r>
            <a:r>
              <a:rPr sz="2500" dirty="0">
                <a:latin typeface="Times New Roman"/>
                <a:cs typeface="Times New Roman"/>
              </a:rPr>
              <a:t>freedom program-mers </a:t>
            </a:r>
            <a:r>
              <a:rPr sz="2500" spc="-5" dirty="0">
                <a:latin typeface="Times New Roman"/>
                <a:cs typeface="Times New Roman"/>
              </a:rPr>
              <a:t>need. </a:t>
            </a:r>
            <a:r>
              <a:rPr sz="2500" spc="-65" dirty="0">
                <a:latin typeface="Times New Roman"/>
                <a:cs typeface="Times New Roman"/>
              </a:rPr>
              <a:t>Too  </a:t>
            </a:r>
            <a:r>
              <a:rPr sz="2500" spc="-5" dirty="0">
                <a:latin typeface="Times New Roman"/>
                <a:cs typeface="Times New Roman"/>
              </a:rPr>
              <a:t>much </a:t>
            </a:r>
            <a:r>
              <a:rPr sz="2500" dirty="0">
                <a:latin typeface="Times New Roman"/>
                <a:cs typeface="Times New Roman"/>
              </a:rPr>
              <a:t>freedom and nobody </a:t>
            </a:r>
            <a:r>
              <a:rPr sz="2500" spc="-5" dirty="0">
                <a:latin typeface="Times New Roman"/>
                <a:cs typeface="Times New Roman"/>
              </a:rPr>
              <a:t>can </a:t>
            </a:r>
            <a:r>
              <a:rPr sz="2500" dirty="0">
                <a:latin typeface="Times New Roman"/>
                <a:cs typeface="Times New Roman"/>
              </a:rPr>
              <a:t>read  another's </a:t>
            </a:r>
            <a:r>
              <a:rPr sz="2500" spc="-5" dirty="0">
                <a:latin typeface="Times New Roman"/>
                <a:cs typeface="Times New Roman"/>
              </a:rPr>
              <a:t>code; too </a:t>
            </a:r>
            <a:r>
              <a:rPr sz="2500" dirty="0">
                <a:latin typeface="Times New Roman"/>
                <a:cs typeface="Times New Roman"/>
              </a:rPr>
              <a:t>little </a:t>
            </a:r>
            <a:r>
              <a:rPr sz="2500" spc="-5" dirty="0">
                <a:latin typeface="Times New Roman"/>
                <a:cs typeface="Times New Roman"/>
              </a:rPr>
              <a:t>and  expressive-ness is</a:t>
            </a:r>
            <a:r>
              <a:rPr sz="2500" spc="6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endangered.”</a:t>
            </a:r>
            <a:endParaRPr sz="2500">
              <a:latin typeface="Times New Roman"/>
              <a:cs typeface="Times New Roman"/>
            </a:endParaRPr>
          </a:p>
          <a:p>
            <a:pPr marL="488315" algn="just">
              <a:lnSpc>
                <a:spcPct val="100000"/>
              </a:lnSpc>
            </a:pPr>
            <a:r>
              <a:rPr sz="2500" spc="-5" dirty="0">
                <a:solidFill>
                  <a:srgbClr val="92D050"/>
                </a:solidFill>
                <a:latin typeface="Times New Roman"/>
                <a:cs typeface="Times New Roman"/>
              </a:rPr>
              <a:t>- Guido van</a:t>
            </a:r>
            <a:r>
              <a:rPr sz="2500" spc="2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sz="2500" spc="-5" dirty="0">
                <a:solidFill>
                  <a:srgbClr val="92D050"/>
                </a:solidFill>
                <a:latin typeface="Times New Roman"/>
                <a:cs typeface="Times New Roman"/>
              </a:rPr>
              <a:t>Rossum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67400" y="1600200"/>
            <a:ext cx="2845307" cy="426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473453" y="729741"/>
            <a:ext cx="589216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70940" algn="l"/>
                <a:tab pos="2202815" algn="l"/>
              </a:tabLst>
            </a:pPr>
            <a:r>
              <a:rPr sz="4500" i="1" dirty="0">
                <a:latin typeface="Times New Roman"/>
                <a:cs typeface="Times New Roman"/>
              </a:rPr>
              <a:t>Why	</a:t>
            </a:r>
            <a:r>
              <a:rPr sz="4500" i="1" spc="-5" dirty="0">
                <a:latin typeface="Times New Roman"/>
                <a:cs typeface="Times New Roman"/>
              </a:rPr>
              <a:t>was	</a:t>
            </a:r>
            <a:r>
              <a:rPr sz="4500" i="1" dirty="0">
                <a:latin typeface="Times New Roman"/>
                <a:cs typeface="Times New Roman"/>
              </a:rPr>
              <a:t>python</a:t>
            </a:r>
            <a:r>
              <a:rPr sz="4500" i="1" spc="-75" dirty="0">
                <a:latin typeface="Times New Roman"/>
                <a:cs typeface="Times New Roman"/>
              </a:rPr>
              <a:t> </a:t>
            </a:r>
            <a:r>
              <a:rPr sz="4500" i="1" spc="-25" dirty="0">
                <a:latin typeface="Times New Roman"/>
                <a:cs typeface="Times New Roman"/>
              </a:rPr>
              <a:t>created?</a:t>
            </a:r>
            <a:endParaRPr sz="45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0564" y="1642313"/>
            <a:ext cx="7806055" cy="16910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600" spc="-15" dirty="0">
                <a:latin typeface="Constantia"/>
                <a:cs typeface="Constantia"/>
              </a:rPr>
              <a:t>"My </a:t>
            </a:r>
            <a:r>
              <a:rPr sz="2600" spc="-5" dirty="0">
                <a:latin typeface="Constantia"/>
                <a:cs typeface="Constantia"/>
              </a:rPr>
              <a:t>original </a:t>
            </a:r>
            <a:r>
              <a:rPr sz="2600" spc="-10" dirty="0">
                <a:latin typeface="Constantia"/>
                <a:cs typeface="Constantia"/>
              </a:rPr>
              <a:t>motivation for creating </a:t>
            </a:r>
            <a:r>
              <a:rPr sz="2600" spc="-5" dirty="0">
                <a:latin typeface="Constantia"/>
                <a:cs typeface="Constantia"/>
              </a:rPr>
              <a:t>Python was the  </a:t>
            </a:r>
            <a:r>
              <a:rPr sz="2600" spc="-20" dirty="0">
                <a:latin typeface="Constantia"/>
                <a:cs typeface="Constantia"/>
              </a:rPr>
              <a:t>perceived </a:t>
            </a:r>
            <a:r>
              <a:rPr sz="2600" spc="-5" dirty="0">
                <a:latin typeface="Constantia"/>
                <a:cs typeface="Constantia"/>
              </a:rPr>
              <a:t>need </a:t>
            </a:r>
            <a:r>
              <a:rPr sz="2600" spc="-10" dirty="0">
                <a:latin typeface="Constantia"/>
                <a:cs typeface="Constantia"/>
              </a:rPr>
              <a:t>for </a:t>
            </a:r>
            <a:r>
              <a:rPr sz="2600" dirty="0">
                <a:latin typeface="Constantia"/>
                <a:cs typeface="Constantia"/>
              </a:rPr>
              <a:t>a </a:t>
            </a:r>
            <a:r>
              <a:rPr sz="2600" spc="-5" dirty="0">
                <a:latin typeface="Constantia"/>
                <a:cs typeface="Constantia"/>
              </a:rPr>
              <a:t>higher </a:t>
            </a:r>
            <a:r>
              <a:rPr sz="2600" spc="-15" dirty="0">
                <a:latin typeface="Constantia"/>
                <a:cs typeface="Constantia"/>
              </a:rPr>
              <a:t>level</a:t>
            </a:r>
            <a:r>
              <a:rPr sz="2600" spc="620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language </a:t>
            </a:r>
            <a:r>
              <a:rPr sz="2600" spc="-5" dirty="0">
                <a:latin typeface="Constantia"/>
                <a:cs typeface="Constantia"/>
              </a:rPr>
              <a:t>in the  Amoeba [Operating </a:t>
            </a:r>
            <a:r>
              <a:rPr sz="2600" spc="-15" dirty="0">
                <a:latin typeface="Constantia"/>
                <a:cs typeface="Constantia"/>
              </a:rPr>
              <a:t>Systems]</a:t>
            </a:r>
            <a:r>
              <a:rPr sz="2600" spc="-16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project.</a:t>
            </a:r>
            <a:endParaRPr sz="2600">
              <a:latin typeface="Constantia"/>
              <a:cs typeface="Constantia"/>
            </a:endParaRPr>
          </a:p>
          <a:p>
            <a:pPr marL="1566545" algn="just">
              <a:lnSpc>
                <a:spcPct val="100000"/>
              </a:lnSpc>
              <a:spcBef>
                <a:spcPts val="625"/>
              </a:spcBef>
            </a:pPr>
            <a:r>
              <a:rPr sz="2600" dirty="0">
                <a:latin typeface="Constantia"/>
                <a:cs typeface="Constantia"/>
              </a:rPr>
              <a:t>I </a:t>
            </a:r>
            <a:r>
              <a:rPr sz="2600" spc="-10" dirty="0">
                <a:latin typeface="Constantia"/>
                <a:cs typeface="Constantia"/>
              </a:rPr>
              <a:t>realized </a:t>
            </a:r>
            <a:r>
              <a:rPr sz="2600" spc="-5" dirty="0">
                <a:latin typeface="Constantia"/>
                <a:cs typeface="Constantia"/>
              </a:rPr>
              <a:t>that the </a:t>
            </a:r>
            <a:r>
              <a:rPr sz="2600" spc="-10" dirty="0">
                <a:latin typeface="Constantia"/>
                <a:cs typeface="Constantia"/>
              </a:rPr>
              <a:t>development </a:t>
            </a:r>
            <a:r>
              <a:rPr sz="2600" dirty="0">
                <a:latin typeface="Constantia"/>
                <a:cs typeface="Constantia"/>
              </a:rPr>
              <a:t>of</a:t>
            </a:r>
            <a:r>
              <a:rPr sz="2600" spc="525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system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0564" y="3703701"/>
            <a:ext cx="692975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38300" algn="l"/>
                <a:tab pos="2664460" algn="l"/>
                <a:tab pos="3624579" algn="l"/>
                <a:tab pos="4720590" algn="l"/>
                <a:tab pos="5208905" algn="l"/>
                <a:tab pos="5876290" algn="l"/>
              </a:tabLst>
            </a:pPr>
            <a:r>
              <a:rPr sz="2600" spc="-55" dirty="0">
                <a:latin typeface="Constantia"/>
                <a:cs typeface="Constantia"/>
              </a:rPr>
              <a:t>M</a:t>
            </a:r>
            <a:r>
              <a:rPr sz="2600" dirty="0">
                <a:latin typeface="Constantia"/>
                <a:cs typeface="Constantia"/>
              </a:rPr>
              <a:t>o</a:t>
            </a:r>
            <a:r>
              <a:rPr sz="2600" spc="-45" dirty="0">
                <a:latin typeface="Constantia"/>
                <a:cs typeface="Constantia"/>
              </a:rPr>
              <a:t>r</a:t>
            </a:r>
            <a:r>
              <a:rPr sz="2600" dirty="0">
                <a:latin typeface="Constantia"/>
                <a:cs typeface="Constantia"/>
              </a:rPr>
              <a:t>e</a:t>
            </a:r>
            <a:r>
              <a:rPr sz="2600" spc="-55" dirty="0">
                <a:latin typeface="Constantia"/>
                <a:cs typeface="Constantia"/>
              </a:rPr>
              <a:t>o</a:t>
            </a:r>
            <a:r>
              <a:rPr sz="2600" spc="-60" dirty="0">
                <a:latin typeface="Constantia"/>
                <a:cs typeface="Constantia"/>
              </a:rPr>
              <a:t>v</a:t>
            </a:r>
            <a:r>
              <a:rPr sz="2600" dirty="0">
                <a:latin typeface="Constantia"/>
                <a:cs typeface="Constantia"/>
              </a:rPr>
              <a:t>e</a:t>
            </a:r>
            <a:r>
              <a:rPr sz="2600" spc="-210" dirty="0">
                <a:latin typeface="Constantia"/>
                <a:cs typeface="Constantia"/>
              </a:rPr>
              <a:t>r</a:t>
            </a:r>
            <a:r>
              <a:rPr sz="2600" dirty="0">
                <a:latin typeface="Constantia"/>
                <a:cs typeface="Constantia"/>
              </a:rPr>
              <a:t>,	</a:t>
            </a:r>
            <a:r>
              <a:rPr sz="2600" spc="-5" dirty="0">
                <a:latin typeface="Constantia"/>
                <a:cs typeface="Constantia"/>
              </a:rPr>
              <a:t>doin</a:t>
            </a:r>
            <a:r>
              <a:rPr sz="2600" dirty="0">
                <a:latin typeface="Constantia"/>
                <a:cs typeface="Constantia"/>
              </a:rPr>
              <a:t>g	</a:t>
            </a: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5" dirty="0">
                <a:latin typeface="Constantia"/>
                <a:cs typeface="Constantia"/>
              </a:rPr>
              <a:t>s</a:t>
            </a:r>
            <a:r>
              <a:rPr sz="2600" dirty="0">
                <a:latin typeface="Constantia"/>
                <a:cs typeface="Constantia"/>
              </a:rPr>
              <a:t>e	</a:t>
            </a:r>
            <a:r>
              <a:rPr sz="2600" spc="-5" dirty="0">
                <a:latin typeface="Constantia"/>
                <a:cs typeface="Constantia"/>
              </a:rPr>
              <a:t>thing</a:t>
            </a:r>
            <a:r>
              <a:rPr sz="2600" dirty="0">
                <a:latin typeface="Constantia"/>
                <a:cs typeface="Constantia"/>
              </a:rPr>
              <a:t>s	</a:t>
            </a:r>
            <a:r>
              <a:rPr sz="2600" spc="-10" dirty="0">
                <a:latin typeface="Constantia"/>
                <a:cs typeface="Constantia"/>
              </a:rPr>
              <a:t>i</a:t>
            </a:r>
            <a:r>
              <a:rPr sz="2600" dirty="0">
                <a:latin typeface="Constantia"/>
                <a:cs typeface="Constantia"/>
              </a:rPr>
              <a:t>n	</a:t>
            </a:r>
            <a:r>
              <a:rPr sz="2600" spc="-5" dirty="0">
                <a:latin typeface="Constantia"/>
                <a:cs typeface="Constantia"/>
              </a:rPr>
              <a:t>th</a:t>
            </a:r>
            <a:r>
              <a:rPr sz="2600" dirty="0">
                <a:latin typeface="Constantia"/>
                <a:cs typeface="Constantia"/>
              </a:rPr>
              <a:t>e	</a:t>
            </a:r>
            <a:r>
              <a:rPr sz="2600" spc="-5" dirty="0">
                <a:latin typeface="Constantia"/>
                <a:cs typeface="Constantia"/>
              </a:rPr>
              <a:t>B</a:t>
            </a:r>
            <a:r>
              <a:rPr sz="2600" spc="-15" dirty="0">
                <a:latin typeface="Constantia"/>
                <a:cs typeface="Constantia"/>
              </a:rPr>
              <a:t>o</a:t>
            </a:r>
            <a:r>
              <a:rPr sz="2600" spc="-5" dirty="0">
                <a:latin typeface="Constantia"/>
                <a:cs typeface="Constantia"/>
              </a:rPr>
              <a:t>urne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0564" y="3307460"/>
            <a:ext cx="7799070" cy="818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105"/>
              </a:spcBef>
              <a:tabLst>
                <a:tab pos="2328545" algn="l"/>
                <a:tab pos="3619500" algn="l"/>
                <a:tab pos="4113529" algn="l"/>
                <a:tab pos="4537075" algn="l"/>
                <a:tab pos="5274945" algn="l"/>
                <a:tab pos="6392545" algn="l"/>
                <a:tab pos="7066280" algn="l"/>
              </a:tabLst>
            </a:pPr>
            <a:r>
              <a:rPr sz="2600" dirty="0">
                <a:latin typeface="Constantia"/>
                <a:cs typeface="Constantia"/>
              </a:rPr>
              <a:t>admi</a:t>
            </a:r>
            <a:r>
              <a:rPr sz="2600" spc="-15" dirty="0">
                <a:latin typeface="Constantia"/>
                <a:cs typeface="Constantia"/>
              </a:rPr>
              <a:t>n</a:t>
            </a:r>
            <a:r>
              <a:rPr sz="2600" spc="-5" dirty="0">
                <a:latin typeface="Constantia"/>
                <a:cs typeface="Constantia"/>
              </a:rPr>
              <a:t>ist</a:t>
            </a:r>
            <a:r>
              <a:rPr sz="2600" spc="-50" dirty="0">
                <a:latin typeface="Constantia"/>
                <a:cs typeface="Constantia"/>
              </a:rPr>
              <a:t>r</a:t>
            </a:r>
            <a:r>
              <a:rPr sz="2600" dirty="0">
                <a:latin typeface="Constantia"/>
                <a:cs typeface="Constantia"/>
              </a:rPr>
              <a:t>ation	</a:t>
            </a:r>
            <a:r>
              <a:rPr sz="2600" spc="-5" dirty="0">
                <a:latin typeface="Constantia"/>
                <a:cs typeface="Constantia"/>
              </a:rPr>
              <a:t>util</a:t>
            </a:r>
            <a:r>
              <a:rPr sz="2600" spc="-25" dirty="0">
                <a:latin typeface="Constantia"/>
                <a:cs typeface="Constantia"/>
              </a:rPr>
              <a:t>i</a:t>
            </a:r>
            <a:r>
              <a:rPr sz="2600" spc="-5" dirty="0">
                <a:latin typeface="Constantia"/>
                <a:cs typeface="Constantia"/>
              </a:rPr>
              <a:t>t</a:t>
            </a:r>
            <a:r>
              <a:rPr sz="2600" spc="-15" dirty="0">
                <a:latin typeface="Constantia"/>
                <a:cs typeface="Constantia"/>
              </a:rPr>
              <a:t>i</a:t>
            </a:r>
            <a:r>
              <a:rPr sz="2600" dirty="0">
                <a:latin typeface="Constantia"/>
                <a:cs typeface="Constantia"/>
              </a:rPr>
              <a:t>es	</a:t>
            </a:r>
            <a:r>
              <a:rPr sz="2600" spc="-10" dirty="0">
                <a:latin typeface="Constantia"/>
                <a:cs typeface="Constantia"/>
              </a:rPr>
              <a:t>i</a:t>
            </a:r>
            <a:r>
              <a:rPr sz="2600" dirty="0">
                <a:latin typeface="Constantia"/>
                <a:cs typeface="Constantia"/>
              </a:rPr>
              <a:t>n	C	</a:t>
            </a:r>
            <a:r>
              <a:rPr sz="2600" spc="-25" dirty="0">
                <a:latin typeface="Constantia"/>
                <a:cs typeface="Constantia"/>
              </a:rPr>
              <a:t>w</a:t>
            </a:r>
            <a:r>
              <a:rPr sz="2600" dirty="0">
                <a:latin typeface="Constantia"/>
                <a:cs typeface="Constantia"/>
              </a:rPr>
              <a:t>as	</a:t>
            </a:r>
            <a:r>
              <a:rPr sz="2600" spc="-5" dirty="0">
                <a:latin typeface="Constantia"/>
                <a:cs typeface="Constantia"/>
              </a:rPr>
              <a:t>t</a:t>
            </a:r>
            <a:r>
              <a:rPr sz="2600" spc="-15" dirty="0">
                <a:latin typeface="Constantia"/>
                <a:cs typeface="Constantia"/>
              </a:rPr>
              <a:t>a</a:t>
            </a:r>
            <a:r>
              <a:rPr sz="2600" dirty="0">
                <a:latin typeface="Constantia"/>
                <a:cs typeface="Constantia"/>
              </a:rPr>
              <a:t>ki</a:t>
            </a:r>
            <a:r>
              <a:rPr sz="2600" spc="-10" dirty="0">
                <a:latin typeface="Constantia"/>
                <a:cs typeface="Constantia"/>
              </a:rPr>
              <a:t>n</a:t>
            </a:r>
            <a:r>
              <a:rPr sz="2600" dirty="0">
                <a:latin typeface="Constantia"/>
                <a:cs typeface="Constantia"/>
              </a:rPr>
              <a:t>g	</a:t>
            </a:r>
            <a:r>
              <a:rPr sz="2600" spc="-35" dirty="0">
                <a:latin typeface="Constantia"/>
                <a:cs typeface="Constantia"/>
              </a:rPr>
              <a:t>t</a:t>
            </a:r>
            <a:r>
              <a:rPr sz="2600" spc="-15" dirty="0">
                <a:latin typeface="Constantia"/>
                <a:cs typeface="Constantia"/>
              </a:rPr>
              <a:t>o</a:t>
            </a:r>
            <a:r>
              <a:rPr sz="2600" dirty="0">
                <a:latin typeface="Constantia"/>
                <a:cs typeface="Constantia"/>
              </a:rPr>
              <a:t>o	</a:t>
            </a:r>
            <a:r>
              <a:rPr sz="2600" spc="-15" dirty="0">
                <a:latin typeface="Constantia"/>
                <a:cs typeface="Constantia"/>
              </a:rPr>
              <a:t>l</a:t>
            </a:r>
            <a:r>
              <a:rPr sz="2600" dirty="0">
                <a:latin typeface="Constantia"/>
                <a:cs typeface="Constantia"/>
              </a:rPr>
              <a:t>o</a:t>
            </a:r>
            <a:r>
              <a:rPr sz="2600" spc="-20" dirty="0">
                <a:latin typeface="Constantia"/>
                <a:cs typeface="Constantia"/>
              </a:rPr>
              <a:t>n</a:t>
            </a:r>
            <a:r>
              <a:rPr sz="2600" spc="-65" dirty="0">
                <a:latin typeface="Constantia"/>
                <a:cs typeface="Constantia"/>
              </a:rPr>
              <a:t>g</a:t>
            </a:r>
            <a:r>
              <a:rPr sz="2600" dirty="0">
                <a:latin typeface="Constantia"/>
                <a:cs typeface="Constantia"/>
              </a:rPr>
              <a:t>.</a:t>
            </a:r>
            <a:endParaRPr sz="2600">
              <a:latin typeface="Constantia"/>
              <a:cs typeface="Constantia"/>
            </a:endParaRPr>
          </a:p>
          <a:p>
            <a:pPr marR="5080" algn="r">
              <a:lnSpc>
                <a:spcPct val="100000"/>
              </a:lnSpc>
            </a:pPr>
            <a:r>
              <a:rPr sz="2600" dirty="0">
                <a:latin typeface="Constantia"/>
                <a:cs typeface="Constantia"/>
              </a:rPr>
              <a:t>sh</a:t>
            </a:r>
            <a:r>
              <a:rPr sz="2600" spc="-10" dirty="0">
                <a:latin typeface="Constantia"/>
                <a:cs typeface="Constantia"/>
              </a:rPr>
              <a:t>e</a:t>
            </a:r>
            <a:r>
              <a:rPr sz="2600" dirty="0">
                <a:latin typeface="Constantia"/>
                <a:cs typeface="Constantia"/>
              </a:rPr>
              <a:t>ll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0564" y="4021679"/>
            <a:ext cx="7806055" cy="1848485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600" spc="-10" dirty="0">
                <a:latin typeface="Constantia"/>
                <a:cs typeface="Constantia"/>
              </a:rPr>
              <a:t>wouldn't</a:t>
            </a:r>
            <a:r>
              <a:rPr sz="2600" spc="-185" dirty="0">
                <a:latin typeface="Constantia"/>
                <a:cs typeface="Constantia"/>
              </a:rPr>
              <a:t> </a:t>
            </a:r>
            <a:r>
              <a:rPr sz="2600" spc="-25" dirty="0">
                <a:latin typeface="Constantia"/>
                <a:cs typeface="Constantia"/>
              </a:rPr>
              <a:t>work</a:t>
            </a:r>
            <a:r>
              <a:rPr sz="2600" spc="-5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for</a:t>
            </a:r>
            <a:r>
              <a:rPr sz="2600" spc="-170" dirty="0">
                <a:latin typeface="Constantia"/>
                <a:cs typeface="Constantia"/>
              </a:rPr>
              <a:t> </a:t>
            </a:r>
            <a:r>
              <a:rPr sz="2600" dirty="0">
                <a:latin typeface="Constantia"/>
                <a:cs typeface="Constantia"/>
              </a:rPr>
              <a:t>a</a:t>
            </a:r>
            <a:r>
              <a:rPr sz="2600" spc="-14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variety</a:t>
            </a:r>
            <a:r>
              <a:rPr sz="2600" spc="-14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of</a:t>
            </a:r>
            <a:r>
              <a:rPr sz="2600" spc="1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reasons.</a:t>
            </a:r>
            <a:r>
              <a:rPr sz="2600" spc="-25" dirty="0">
                <a:latin typeface="Constantia"/>
                <a:cs typeface="Constantia"/>
              </a:rPr>
              <a:t> </a:t>
            </a:r>
            <a:r>
              <a:rPr sz="2600" spc="5" dirty="0">
                <a:latin typeface="Constantia"/>
                <a:cs typeface="Constantia"/>
              </a:rPr>
              <a:t>...</a:t>
            </a:r>
            <a:endParaRPr sz="2600">
              <a:latin typeface="Constantia"/>
              <a:cs typeface="Constantia"/>
            </a:endParaRPr>
          </a:p>
          <a:p>
            <a:pPr marL="12700" marR="5080" indent="1553845">
              <a:lnSpc>
                <a:spcPct val="100000"/>
              </a:lnSpc>
              <a:spcBef>
                <a:spcPts val="625"/>
              </a:spcBef>
              <a:tabLst>
                <a:tab pos="2150745" algn="l"/>
                <a:tab pos="3053080" algn="l"/>
                <a:tab pos="3740785" algn="l"/>
                <a:tab pos="4053204" algn="l"/>
                <a:tab pos="4911090" algn="l"/>
                <a:tab pos="5466080" algn="l"/>
                <a:tab pos="5778500" algn="l"/>
                <a:tab pos="7209790" algn="l"/>
              </a:tabLst>
            </a:pPr>
            <a:r>
              <a:rPr sz="2600" dirty="0">
                <a:latin typeface="Constantia"/>
                <a:cs typeface="Constantia"/>
              </a:rPr>
              <a:t>S</a:t>
            </a:r>
            <a:r>
              <a:rPr sz="2600" spc="-70" dirty="0">
                <a:latin typeface="Constantia"/>
                <a:cs typeface="Constantia"/>
              </a:rPr>
              <a:t>o</a:t>
            </a:r>
            <a:r>
              <a:rPr sz="2600" dirty="0">
                <a:latin typeface="Constantia"/>
                <a:cs typeface="Constantia"/>
              </a:rPr>
              <a:t>,	</a:t>
            </a: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-35" dirty="0">
                <a:latin typeface="Constantia"/>
                <a:cs typeface="Constantia"/>
              </a:rPr>
              <a:t>r</a:t>
            </a:r>
            <a:r>
              <a:rPr sz="2600" dirty="0">
                <a:latin typeface="Constantia"/>
                <a:cs typeface="Constantia"/>
              </a:rPr>
              <a:t>e	</a:t>
            </a:r>
            <a:r>
              <a:rPr sz="2600" spc="-25" dirty="0">
                <a:latin typeface="Constantia"/>
                <a:cs typeface="Constantia"/>
              </a:rPr>
              <a:t>w</a:t>
            </a:r>
            <a:r>
              <a:rPr sz="2600" dirty="0">
                <a:latin typeface="Constantia"/>
                <a:cs typeface="Constantia"/>
              </a:rPr>
              <a:t>as	a	</a:t>
            </a:r>
            <a:r>
              <a:rPr sz="2600" spc="-5" dirty="0">
                <a:latin typeface="Constantia"/>
                <a:cs typeface="Constantia"/>
              </a:rPr>
              <a:t>nee</a:t>
            </a:r>
            <a:r>
              <a:rPr sz="2600" dirty="0">
                <a:latin typeface="Constantia"/>
                <a:cs typeface="Constantia"/>
              </a:rPr>
              <a:t>d	</a:t>
            </a:r>
            <a:r>
              <a:rPr sz="2600" spc="-30" dirty="0">
                <a:latin typeface="Constantia"/>
                <a:cs typeface="Constantia"/>
              </a:rPr>
              <a:t>f</a:t>
            </a:r>
            <a:r>
              <a:rPr sz="2600" dirty="0">
                <a:latin typeface="Constantia"/>
                <a:cs typeface="Constantia"/>
              </a:rPr>
              <a:t>or	a	la</a:t>
            </a:r>
            <a:r>
              <a:rPr sz="2600" spc="-10" dirty="0">
                <a:latin typeface="Constantia"/>
                <a:cs typeface="Constantia"/>
              </a:rPr>
              <a:t>n</a:t>
            </a:r>
            <a:r>
              <a:rPr sz="2600" dirty="0">
                <a:latin typeface="Constantia"/>
                <a:cs typeface="Constantia"/>
              </a:rPr>
              <a:t>gua</a:t>
            </a:r>
            <a:r>
              <a:rPr sz="2600" spc="-65" dirty="0">
                <a:latin typeface="Constantia"/>
                <a:cs typeface="Constantia"/>
              </a:rPr>
              <a:t>g</a:t>
            </a:r>
            <a:r>
              <a:rPr sz="2600" dirty="0">
                <a:latin typeface="Constantia"/>
                <a:cs typeface="Constantia"/>
              </a:rPr>
              <a:t>e	</a:t>
            </a:r>
            <a:r>
              <a:rPr sz="2600" spc="-5" dirty="0">
                <a:latin typeface="Constantia"/>
                <a:cs typeface="Constantia"/>
              </a:rPr>
              <a:t>th</a:t>
            </a:r>
            <a:r>
              <a:rPr sz="2600" spc="-15" dirty="0">
                <a:latin typeface="Constantia"/>
                <a:cs typeface="Constantia"/>
              </a:rPr>
              <a:t>a</a:t>
            </a:r>
            <a:r>
              <a:rPr sz="2600" dirty="0">
                <a:latin typeface="Constantia"/>
                <a:cs typeface="Constantia"/>
              </a:rPr>
              <a:t>t  </a:t>
            </a:r>
            <a:r>
              <a:rPr sz="2600" spc="-10" dirty="0">
                <a:latin typeface="Constantia"/>
                <a:cs typeface="Constantia"/>
              </a:rPr>
              <a:t>would</a:t>
            </a:r>
            <a:r>
              <a:rPr sz="2600" spc="-50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bridge</a:t>
            </a:r>
            <a:r>
              <a:rPr sz="2600" spc="-7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-13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gap</a:t>
            </a:r>
            <a:r>
              <a:rPr sz="2600" spc="-70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between</a:t>
            </a:r>
            <a:r>
              <a:rPr sz="2600" spc="-65" dirty="0">
                <a:latin typeface="Constantia"/>
                <a:cs typeface="Constantia"/>
              </a:rPr>
              <a:t> </a:t>
            </a:r>
            <a:r>
              <a:rPr sz="2600" dirty="0">
                <a:latin typeface="Constantia"/>
                <a:cs typeface="Constantia"/>
              </a:rPr>
              <a:t>C</a:t>
            </a:r>
            <a:r>
              <a:rPr sz="2600" spc="-100" dirty="0">
                <a:latin typeface="Constantia"/>
                <a:cs typeface="Constantia"/>
              </a:rPr>
              <a:t> </a:t>
            </a:r>
            <a:r>
              <a:rPr sz="2600" dirty="0">
                <a:latin typeface="Constantia"/>
                <a:cs typeface="Constantia"/>
              </a:rPr>
              <a:t>and</a:t>
            </a:r>
            <a:r>
              <a:rPr sz="2600" spc="-3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-120" dirty="0">
                <a:latin typeface="Constantia"/>
                <a:cs typeface="Constantia"/>
              </a:rPr>
              <a:t> </a:t>
            </a:r>
            <a:r>
              <a:rPr sz="2600" dirty="0">
                <a:latin typeface="Constantia"/>
                <a:cs typeface="Constantia"/>
              </a:rPr>
              <a:t>shell”</a:t>
            </a:r>
            <a:endParaRPr sz="2600">
              <a:latin typeface="Constantia"/>
              <a:cs typeface="Constantia"/>
            </a:endParaRPr>
          </a:p>
          <a:p>
            <a:pPr marL="4310380">
              <a:lnSpc>
                <a:spcPct val="100000"/>
              </a:lnSpc>
              <a:spcBef>
                <a:spcPts val="625"/>
              </a:spcBef>
            </a:pPr>
            <a:r>
              <a:rPr sz="2600" dirty="0">
                <a:latin typeface="Constantia"/>
                <a:cs typeface="Constantia"/>
              </a:rPr>
              <a:t>- Guido </a:t>
            </a:r>
            <a:r>
              <a:rPr sz="2600" spc="-60" dirty="0">
                <a:latin typeface="Constantia"/>
                <a:cs typeface="Constantia"/>
              </a:rPr>
              <a:t>Van</a:t>
            </a:r>
            <a:r>
              <a:rPr sz="2600" spc="-22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Rossum</a:t>
            </a:r>
            <a:endParaRPr sz="2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7919" y="656590"/>
            <a:ext cx="332612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Scope of</a:t>
            </a:r>
            <a:r>
              <a:rPr sz="4000" i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Python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640" y="1606245"/>
            <a:ext cx="454152" cy="33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" y="2521330"/>
            <a:ext cx="454152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4350384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8640" y="5722315"/>
            <a:ext cx="454152" cy="336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10564" y="1469097"/>
            <a:ext cx="3948429" cy="459930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2500" spc="-5" dirty="0">
                <a:latin typeface="Times New Roman"/>
                <a:cs typeface="Times New Roman"/>
              </a:rPr>
              <a:t>Science</a:t>
            </a:r>
            <a:endParaRPr sz="2500">
              <a:latin typeface="Times New Roman"/>
              <a:cs typeface="Times New Roman"/>
            </a:endParaRPr>
          </a:p>
          <a:p>
            <a:pPr marL="12700" marR="1009650">
              <a:lnSpc>
                <a:spcPct val="120000"/>
              </a:lnSpc>
              <a:spcBef>
                <a:spcPts val="5"/>
              </a:spcBef>
            </a:pPr>
            <a:r>
              <a:rPr sz="2500" spc="-5" dirty="0">
                <a:latin typeface="Times New Roman"/>
                <a:cs typeface="Times New Roman"/>
              </a:rPr>
              <a:t>- Bioinformatics  System</a:t>
            </a:r>
            <a:r>
              <a:rPr sz="2500" spc="-15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Administration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latin typeface="Times New Roman"/>
                <a:cs typeface="Times New Roman"/>
              </a:rPr>
              <a:t>-Unix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60" dirty="0">
                <a:latin typeface="Times New Roman"/>
                <a:cs typeface="Times New Roman"/>
              </a:rPr>
              <a:t>-Web</a:t>
            </a:r>
            <a:r>
              <a:rPr sz="2500" spc="2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logic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60" dirty="0">
                <a:latin typeface="Times New Roman"/>
                <a:cs typeface="Times New Roman"/>
              </a:rPr>
              <a:t>-Web</a:t>
            </a:r>
            <a:r>
              <a:rPr sz="2500" spc="2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sphere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-75" dirty="0">
                <a:latin typeface="Times New Roman"/>
                <a:cs typeface="Times New Roman"/>
              </a:rPr>
              <a:t>Web </a:t>
            </a:r>
            <a:r>
              <a:rPr sz="2500" spc="-5" dirty="0">
                <a:latin typeface="Times New Roman"/>
                <a:cs typeface="Times New Roman"/>
              </a:rPr>
              <a:t>Application</a:t>
            </a:r>
            <a:r>
              <a:rPr sz="2500" spc="-5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Development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500" spc="-5" dirty="0">
                <a:latin typeface="Times New Roman"/>
                <a:cs typeface="Times New Roman"/>
              </a:rPr>
              <a:t>-CGI</a:t>
            </a:r>
            <a:endParaRPr sz="2500">
              <a:latin typeface="Times New Roman"/>
              <a:cs typeface="Times New Roman"/>
            </a:endParaRPr>
          </a:p>
          <a:p>
            <a:pPr marL="12700" marR="1635125">
              <a:lnSpc>
                <a:spcPct val="120000"/>
              </a:lnSpc>
            </a:pPr>
            <a:r>
              <a:rPr sz="2500" spc="-5" dirty="0">
                <a:latin typeface="Times New Roman"/>
                <a:cs typeface="Times New Roman"/>
              </a:rPr>
              <a:t>-Jython –</a:t>
            </a:r>
            <a:r>
              <a:rPr sz="2500" spc="-3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Servlets  </a:t>
            </a:r>
            <a:r>
              <a:rPr sz="2500" spc="-30" dirty="0">
                <a:latin typeface="Times New Roman"/>
                <a:cs typeface="Times New Roman"/>
              </a:rPr>
              <a:t>Testing</a:t>
            </a:r>
            <a:r>
              <a:rPr sz="2500" spc="2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scripts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10030" y="808990"/>
            <a:ext cx="61201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Why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do people use</a:t>
            </a:r>
            <a:r>
              <a:rPr sz="4000" i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Python…?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640" y="2673730"/>
            <a:ext cx="454152" cy="3368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8640" y="3969384"/>
            <a:ext cx="454152" cy="3368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8640" y="4884165"/>
            <a:ext cx="454152" cy="3368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5940" y="1621497"/>
            <a:ext cx="8112125" cy="4523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45895">
              <a:lnSpc>
                <a:spcPct val="120100"/>
              </a:lnSpc>
              <a:spcBef>
                <a:spcPts val="100"/>
              </a:spcBef>
            </a:pPr>
            <a:r>
              <a:rPr sz="2500" spc="-5" dirty="0">
                <a:latin typeface="Times New Roman"/>
                <a:cs typeface="Times New Roman"/>
              </a:rPr>
              <a:t>The following </a:t>
            </a:r>
            <a:r>
              <a:rPr sz="2500" spc="-10" dirty="0">
                <a:latin typeface="Times New Roman"/>
                <a:cs typeface="Times New Roman"/>
              </a:rPr>
              <a:t>primary </a:t>
            </a:r>
            <a:r>
              <a:rPr sz="2500" spc="-5" dirty="0">
                <a:latin typeface="Times New Roman"/>
                <a:cs typeface="Times New Roman"/>
              </a:rPr>
              <a:t>factors cited by Python users  seem to be</a:t>
            </a:r>
            <a:r>
              <a:rPr sz="2500" spc="2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these:</a:t>
            </a:r>
            <a:endParaRPr sz="25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solidFill>
                  <a:srgbClr val="C00000"/>
                </a:solidFill>
                <a:latin typeface="Times New Roman"/>
                <a:cs typeface="Times New Roman"/>
              </a:rPr>
              <a:t>Python is</a:t>
            </a:r>
            <a:r>
              <a:rPr sz="25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500" spc="-5" dirty="0">
                <a:solidFill>
                  <a:srgbClr val="C00000"/>
                </a:solidFill>
                <a:latin typeface="Times New Roman"/>
                <a:cs typeface="Times New Roman"/>
              </a:rPr>
              <a:t>object-oriented</a:t>
            </a:r>
            <a:endParaRPr sz="2500">
              <a:latin typeface="Times New Roman"/>
              <a:cs typeface="Times New Roman"/>
            </a:endParaRPr>
          </a:p>
          <a:p>
            <a:pPr marL="287020" marR="5080">
              <a:lnSpc>
                <a:spcPct val="100000"/>
              </a:lnSpc>
              <a:spcBef>
                <a:spcPts val="600"/>
              </a:spcBef>
            </a:pPr>
            <a:r>
              <a:rPr sz="2500" spc="-5" dirty="0">
                <a:latin typeface="Times New Roman"/>
                <a:cs typeface="Times New Roman"/>
              </a:rPr>
              <a:t>Structure supports such concepts as polymorphism, operation  overloading, and multiple</a:t>
            </a:r>
            <a:r>
              <a:rPr sz="2500" spc="10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inheritance.</a:t>
            </a:r>
            <a:endParaRPr sz="25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605"/>
              </a:spcBef>
            </a:pPr>
            <a:r>
              <a:rPr sz="2500" spc="-5" dirty="0">
                <a:solidFill>
                  <a:srgbClr val="C00000"/>
                </a:solidFill>
                <a:latin typeface="Times New Roman"/>
                <a:cs typeface="Times New Roman"/>
              </a:rPr>
              <a:t>Indentation</a:t>
            </a:r>
            <a:endParaRPr sz="2500">
              <a:latin typeface="Times New Roman"/>
              <a:cs typeface="Times New Roman"/>
            </a:endParaRPr>
          </a:p>
          <a:p>
            <a:pPr marL="287020" marR="1428115">
              <a:lnSpc>
                <a:spcPts val="3600"/>
              </a:lnSpc>
              <a:spcBef>
                <a:spcPts val="220"/>
              </a:spcBef>
            </a:pPr>
            <a:r>
              <a:rPr sz="2500" spc="-5" dirty="0">
                <a:latin typeface="Times New Roman"/>
                <a:cs typeface="Times New Roman"/>
              </a:rPr>
              <a:t>Indentation is one of the greatest future in Python.  </a:t>
            </a:r>
            <a:r>
              <a:rPr sz="2500" spc="-5" dirty="0">
                <a:solidFill>
                  <a:srgbClr val="C00000"/>
                </a:solidFill>
                <a:latin typeface="Times New Roman"/>
                <a:cs typeface="Times New Roman"/>
              </a:rPr>
              <a:t>It's free (open</a:t>
            </a:r>
            <a:r>
              <a:rPr sz="2500" spc="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500" spc="-5" dirty="0">
                <a:solidFill>
                  <a:srgbClr val="C00000"/>
                </a:solidFill>
                <a:latin typeface="Times New Roman"/>
                <a:cs typeface="Times New Roman"/>
              </a:rPr>
              <a:t>source)</a:t>
            </a:r>
            <a:endParaRPr sz="2500">
              <a:latin typeface="Times New Roman"/>
              <a:cs typeface="Times New Roman"/>
            </a:endParaRPr>
          </a:p>
          <a:p>
            <a:pPr marL="287020" marR="1261110">
              <a:lnSpc>
                <a:spcPts val="3600"/>
              </a:lnSpc>
            </a:pPr>
            <a:r>
              <a:rPr sz="2500" spc="-5" dirty="0">
                <a:latin typeface="Times New Roman"/>
                <a:cs typeface="Times New Roman"/>
              </a:rPr>
              <a:t>Downloading and installing Python is free and easy  Source code is easily</a:t>
            </a:r>
            <a:r>
              <a:rPr sz="2500" spc="65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Times New Roman"/>
                <a:cs typeface="Times New Roman"/>
              </a:rPr>
              <a:t>accessible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2440" y="1376425"/>
            <a:ext cx="435864" cy="3230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2440" y="4010533"/>
            <a:ext cx="435864" cy="3230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34059" y="1245231"/>
            <a:ext cx="8028305" cy="4707890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It's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powerful</a:t>
            </a:r>
            <a:endParaRPr sz="2400">
              <a:latin typeface="Times New Roman"/>
              <a:cs typeface="Times New Roman"/>
            </a:endParaRPr>
          </a:p>
          <a:p>
            <a:pPr marL="387350" indent="-252095">
              <a:lnSpc>
                <a:spcPct val="100000"/>
              </a:lnSpc>
              <a:spcBef>
                <a:spcPts val="580"/>
              </a:spcBef>
              <a:buChar char="-"/>
              <a:tabLst>
                <a:tab pos="387350" algn="l"/>
                <a:tab pos="387985" algn="l"/>
              </a:tabLst>
            </a:pPr>
            <a:r>
              <a:rPr sz="2400" spc="-5" dirty="0">
                <a:latin typeface="Times New Roman"/>
                <a:cs typeface="Times New Roman"/>
              </a:rPr>
              <a:t>Dynamic </a:t>
            </a:r>
            <a:r>
              <a:rPr sz="2400" dirty="0">
                <a:latin typeface="Times New Roman"/>
                <a:cs typeface="Times New Roman"/>
              </a:rPr>
              <a:t>typing</a:t>
            </a:r>
            <a:endParaRPr sz="2400">
              <a:latin typeface="Times New Roman"/>
              <a:cs typeface="Times New Roman"/>
            </a:endParaRPr>
          </a:p>
          <a:p>
            <a:pPr marL="412115" indent="-255270">
              <a:lnSpc>
                <a:spcPct val="100000"/>
              </a:lnSpc>
              <a:spcBef>
                <a:spcPts val="575"/>
              </a:spcBef>
              <a:buChar char="-"/>
              <a:tabLst>
                <a:tab pos="412115" algn="l"/>
                <a:tab pos="412750" algn="l"/>
              </a:tabLst>
            </a:pPr>
            <a:r>
              <a:rPr sz="2400" dirty="0">
                <a:latin typeface="Times New Roman"/>
                <a:cs typeface="Times New Roman"/>
              </a:rPr>
              <a:t>Built-in types and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tools</a:t>
            </a:r>
            <a:endParaRPr sz="2400">
              <a:latin typeface="Times New Roman"/>
              <a:cs typeface="Times New Roman"/>
            </a:endParaRPr>
          </a:p>
          <a:p>
            <a:pPr marL="412115" indent="-255270">
              <a:lnSpc>
                <a:spcPct val="100000"/>
              </a:lnSpc>
              <a:spcBef>
                <a:spcPts val="580"/>
              </a:spcBef>
              <a:buChar char="-"/>
              <a:tabLst>
                <a:tab pos="412115" algn="l"/>
                <a:tab pos="412750" algn="l"/>
              </a:tabLst>
            </a:pPr>
            <a:r>
              <a:rPr sz="2400" dirty="0">
                <a:latin typeface="Times New Roman"/>
                <a:cs typeface="Times New Roman"/>
              </a:rPr>
              <a:t>Library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utilities</a:t>
            </a:r>
            <a:endParaRPr sz="2400">
              <a:latin typeface="Times New Roman"/>
              <a:cs typeface="Times New Roman"/>
            </a:endParaRPr>
          </a:p>
          <a:p>
            <a:pPr marL="405765" indent="-248920">
              <a:lnSpc>
                <a:spcPct val="100000"/>
              </a:lnSpc>
              <a:spcBef>
                <a:spcPts val="575"/>
              </a:spcBef>
              <a:buChar char="-"/>
              <a:tabLst>
                <a:tab pos="405765" algn="l"/>
                <a:tab pos="406400" algn="l"/>
              </a:tabLst>
            </a:pPr>
            <a:r>
              <a:rPr sz="2400" dirty="0">
                <a:latin typeface="Times New Roman"/>
                <a:cs typeface="Times New Roman"/>
              </a:rPr>
              <a:t>Third party </a:t>
            </a:r>
            <a:r>
              <a:rPr sz="2400" spc="-5" dirty="0">
                <a:latin typeface="Times New Roman"/>
                <a:cs typeface="Times New Roman"/>
              </a:rPr>
              <a:t>utilities </a:t>
            </a:r>
            <a:r>
              <a:rPr sz="2400" dirty="0">
                <a:latin typeface="Times New Roman"/>
                <a:cs typeface="Times New Roman"/>
              </a:rPr>
              <a:t>(e.g. </a:t>
            </a:r>
            <a:r>
              <a:rPr sz="2400" spc="-5" dirty="0">
                <a:latin typeface="Times New Roman"/>
                <a:cs typeface="Times New Roman"/>
              </a:rPr>
              <a:t>Numeric, </a:t>
            </a:r>
            <a:r>
              <a:rPr sz="2400" spc="-35" dirty="0">
                <a:latin typeface="Times New Roman"/>
                <a:cs typeface="Times New Roman"/>
              </a:rPr>
              <a:t>NumPy, </a:t>
            </a:r>
            <a:r>
              <a:rPr sz="2400" dirty="0">
                <a:latin typeface="Times New Roman"/>
                <a:cs typeface="Times New Roman"/>
              </a:rPr>
              <a:t>SciPy)</a:t>
            </a:r>
            <a:endParaRPr sz="2400">
              <a:latin typeface="Times New Roman"/>
              <a:cs typeface="Times New Roman"/>
            </a:endParaRPr>
          </a:p>
          <a:p>
            <a:pPr marL="12700" marR="3621404" indent="144780">
              <a:lnSpc>
                <a:spcPct val="120000"/>
              </a:lnSpc>
              <a:buChar char="-"/>
              <a:tabLst>
                <a:tab pos="394970" algn="l"/>
                <a:tab pos="395605" algn="l"/>
              </a:tabLst>
            </a:pPr>
            <a:r>
              <a:rPr sz="2400" spc="-5" dirty="0">
                <a:latin typeface="Times New Roman"/>
                <a:cs typeface="Times New Roman"/>
              </a:rPr>
              <a:t>Automatic </a:t>
            </a:r>
            <a:r>
              <a:rPr sz="2400" spc="-10" dirty="0">
                <a:latin typeface="Times New Roman"/>
                <a:cs typeface="Times New Roman"/>
              </a:rPr>
              <a:t>memory </a:t>
            </a:r>
            <a:r>
              <a:rPr sz="2400" spc="-5" dirty="0">
                <a:latin typeface="Times New Roman"/>
                <a:cs typeface="Times New Roman"/>
              </a:rPr>
              <a:t>management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 It's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portable</a:t>
            </a:r>
            <a:endParaRPr sz="2400">
              <a:latin typeface="Times New Roman"/>
              <a:cs typeface="Times New Roman"/>
            </a:endParaRPr>
          </a:p>
          <a:p>
            <a:pPr marL="256540" indent="-179070" algn="just">
              <a:lnSpc>
                <a:spcPct val="100000"/>
              </a:lnSpc>
              <a:spcBef>
                <a:spcPts val="575"/>
              </a:spcBef>
              <a:buChar char="-"/>
              <a:tabLst>
                <a:tab pos="257175" algn="l"/>
              </a:tabLst>
            </a:pPr>
            <a:r>
              <a:rPr sz="2400" dirty="0">
                <a:latin typeface="Times New Roman"/>
                <a:cs typeface="Times New Roman"/>
              </a:rPr>
              <a:t>Python runs virtually every </a:t>
            </a:r>
            <a:r>
              <a:rPr sz="2400" spc="-5" dirty="0">
                <a:latin typeface="Times New Roman"/>
                <a:cs typeface="Times New Roman"/>
              </a:rPr>
              <a:t>major </a:t>
            </a:r>
            <a:r>
              <a:rPr sz="2400" dirty="0">
                <a:latin typeface="Times New Roman"/>
                <a:cs typeface="Times New Roman"/>
              </a:rPr>
              <a:t>platform used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today</a:t>
            </a:r>
            <a:endParaRPr sz="2400">
              <a:latin typeface="Times New Roman"/>
              <a:cs typeface="Times New Roman"/>
            </a:endParaRPr>
          </a:p>
          <a:p>
            <a:pPr marL="157480" marR="5080" indent="-79375" algn="just">
              <a:lnSpc>
                <a:spcPct val="100000"/>
              </a:lnSpc>
              <a:spcBef>
                <a:spcPts val="580"/>
              </a:spcBef>
              <a:buChar char="-"/>
              <a:tabLst>
                <a:tab pos="275590" algn="l"/>
              </a:tabLst>
            </a:pPr>
            <a:r>
              <a:rPr sz="2400" spc="-5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long </a:t>
            </a:r>
            <a:r>
              <a:rPr sz="2400" spc="-5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you have a </a:t>
            </a:r>
            <a:r>
              <a:rPr sz="2400" spc="-5" dirty="0">
                <a:latin typeface="Times New Roman"/>
                <a:cs typeface="Times New Roman"/>
              </a:rPr>
              <a:t>compatible </a:t>
            </a:r>
            <a:r>
              <a:rPr sz="2400" dirty="0">
                <a:latin typeface="Times New Roman"/>
                <a:cs typeface="Times New Roman"/>
              </a:rPr>
              <a:t>Python </a:t>
            </a:r>
            <a:r>
              <a:rPr sz="2400" spc="-5" dirty="0">
                <a:latin typeface="Times New Roman"/>
                <a:cs typeface="Times New Roman"/>
              </a:rPr>
              <a:t>interpreter installed,  </a:t>
            </a:r>
            <a:r>
              <a:rPr sz="2400" dirty="0">
                <a:latin typeface="Times New Roman"/>
                <a:cs typeface="Times New Roman"/>
              </a:rPr>
              <a:t>Python </a:t>
            </a:r>
            <a:r>
              <a:rPr sz="2400" spc="-5" dirty="0">
                <a:latin typeface="Times New Roman"/>
                <a:cs typeface="Times New Roman"/>
              </a:rPr>
              <a:t>programs will </a:t>
            </a:r>
            <a:r>
              <a:rPr sz="2400" dirty="0">
                <a:latin typeface="Times New Roman"/>
                <a:cs typeface="Times New Roman"/>
              </a:rPr>
              <a:t>run in </a:t>
            </a:r>
            <a:r>
              <a:rPr sz="2400" spc="-5" dirty="0">
                <a:latin typeface="Times New Roman"/>
                <a:cs typeface="Times New Roman"/>
              </a:rPr>
              <a:t>exactly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same </a:t>
            </a:r>
            <a:r>
              <a:rPr sz="2400" spc="-20" dirty="0">
                <a:latin typeface="Times New Roman"/>
                <a:cs typeface="Times New Roman"/>
              </a:rPr>
              <a:t>manner,  </a:t>
            </a:r>
            <a:r>
              <a:rPr sz="2400" dirty="0">
                <a:latin typeface="Times New Roman"/>
                <a:cs typeface="Times New Roman"/>
              </a:rPr>
              <a:t>irrespective of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platform.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1D6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699</Words>
  <Application>Microsoft Office PowerPoint</Application>
  <PresentationFormat>On-screen Show (4:3)</PresentationFormat>
  <Paragraphs>110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Constantia</vt:lpstr>
      <vt:lpstr>Times New Roman</vt:lpstr>
      <vt:lpstr>Office Theme</vt:lpstr>
      <vt:lpstr>PowerPoint Presentation</vt:lpstr>
      <vt:lpstr>What is Python…?</vt:lpstr>
      <vt:lpstr>Differences between program and  scripting language</vt:lpstr>
      <vt:lpstr>History</vt:lpstr>
      <vt:lpstr>Python’s Benevolent Dictator For Life</vt:lpstr>
      <vt:lpstr>Why was python created?</vt:lpstr>
      <vt:lpstr>Scope of Python</vt:lpstr>
      <vt:lpstr>Why do people use Python…?</vt:lpstr>
      <vt:lpstr>PowerPoint Presentation</vt:lpstr>
      <vt:lpstr>It's mixable</vt:lpstr>
      <vt:lpstr>Who uses python today…</vt:lpstr>
      <vt:lpstr>What can I do with Python…?</vt:lpstr>
      <vt:lpstr>A Sample Code</vt:lpstr>
      <vt:lpstr>Enough to understand the code</vt:lpstr>
      <vt:lpstr>Python Code Execution</vt:lpstr>
      <vt:lpstr>Running Python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ComputerLab1122</dc:creator>
  <cp:lastModifiedBy>ComputerLab1122</cp:lastModifiedBy>
  <cp:revision>2</cp:revision>
  <dcterms:created xsi:type="dcterms:W3CDTF">2020-04-06T10:29:59Z</dcterms:created>
  <dcterms:modified xsi:type="dcterms:W3CDTF">2020-04-06T11:56:17Z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2014-07-05T00:00:00Z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2020-04-06T00:00:00Z</vt:filetime>
  </property>
</Properties>
</file>