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tags/tag86.xml" ContentType="application/vnd.openxmlformats-officedocument.presentationml.tags+xml"/>
  <Override PartName="/ppt/tags/tag88.xml" ContentType="application/vnd.openxmlformats-officedocument.presentationml.tags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29"/>
  </p:notesMasterIdLst>
  <p:handoutMasterIdLst>
    <p:handoutMasterId r:id="rId30"/>
  </p:handoutMasterIdLst>
  <p:sldIdLst>
    <p:sldId id="319" r:id="rId2"/>
    <p:sldId id="257" r:id="rId3"/>
    <p:sldId id="299" r:id="rId4"/>
    <p:sldId id="309" r:id="rId5"/>
    <p:sldId id="329" r:id="rId6"/>
    <p:sldId id="262" r:id="rId7"/>
    <p:sldId id="261" r:id="rId8"/>
    <p:sldId id="285" r:id="rId9"/>
    <p:sldId id="336" r:id="rId10"/>
    <p:sldId id="264" r:id="rId11"/>
    <p:sldId id="337" r:id="rId12"/>
    <p:sldId id="304" r:id="rId13"/>
    <p:sldId id="339" r:id="rId14"/>
    <p:sldId id="330" r:id="rId15"/>
    <p:sldId id="328" r:id="rId16"/>
    <p:sldId id="325" r:id="rId17"/>
    <p:sldId id="326" r:id="rId18"/>
    <p:sldId id="340" r:id="rId19"/>
    <p:sldId id="324" r:id="rId20"/>
    <p:sldId id="323" r:id="rId21"/>
    <p:sldId id="297" r:id="rId22"/>
    <p:sldId id="259" r:id="rId23"/>
    <p:sldId id="293" r:id="rId24"/>
    <p:sldId id="286" r:id="rId25"/>
    <p:sldId id="332" r:id="rId26"/>
    <p:sldId id="333" r:id="rId27"/>
    <p:sldId id="277" r:id="rId28"/>
  </p:sldIdLst>
  <p:sldSz cx="12192000" cy="6858000"/>
  <p:notesSz cx="7099300" cy="10234613"/>
  <p:custDataLst>
    <p:tags r:id="rId3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57071"/>
    <a:srgbClr val="DE68FF"/>
    <a:srgbClr val="FF9786"/>
    <a:srgbClr val="D3000F"/>
    <a:srgbClr val="FFFF00"/>
    <a:srgbClr val="3333FF"/>
    <a:srgbClr val="FF3300"/>
    <a:srgbClr val="CC00CC"/>
    <a:srgbClr val="FFCC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86482" autoAdjust="0"/>
  </p:normalViewPr>
  <p:slideViewPr>
    <p:cSldViewPr snapToGrid="0">
      <p:cViewPr varScale="1">
        <p:scale>
          <a:sx n="63" d="100"/>
          <a:sy n="63" d="100"/>
        </p:scale>
        <p:origin x="-99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5EC49A0E-63A9-4A0D-AD2C-B7E2E2E8BB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2709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3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2513"/>
            <a:ext cx="5680075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4B81D889-D7E9-4039-B45C-4642738489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09437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113" y="768350"/>
            <a:ext cx="6823075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81D889-D7E9-4039-B45C-46427384892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1399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113" y="768350"/>
            <a:ext cx="6823075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Like “sort this list”  or “add these two numbers”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81D889-D7E9-4039-B45C-46427384892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6367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44578"/>
            <a:ext cx="12192000" cy="14700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657600"/>
            <a:ext cx="12192000" cy="1524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DABA8-4680-42FF-B10E-AE1FC3D1E3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10310-2E6D-4EA4-A70B-C328C85CE2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B455C-2F30-403D-8294-12A3DB8E9C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BB908-676B-418D-A0F9-ADA2F5DFB0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900"/>
            </a:lvl2pPr>
            <a:lvl3pPr marL="914354" indent="0">
              <a:buNone/>
              <a:defRPr sz="1600"/>
            </a:lvl3pPr>
            <a:lvl4pPr marL="1371532" indent="0">
              <a:buNone/>
              <a:defRPr sz="1500"/>
            </a:lvl4pPr>
            <a:lvl5pPr marL="1828709" indent="0">
              <a:buNone/>
              <a:defRPr sz="1500"/>
            </a:lvl5pPr>
            <a:lvl6pPr marL="2285886" indent="0">
              <a:buNone/>
              <a:defRPr sz="1500"/>
            </a:lvl6pPr>
            <a:lvl7pPr marL="2743062" indent="0">
              <a:buNone/>
              <a:defRPr sz="1500"/>
            </a:lvl7pPr>
            <a:lvl8pPr marL="3200240" indent="0">
              <a:buNone/>
              <a:defRPr sz="1500"/>
            </a:lvl8pPr>
            <a:lvl9pPr marL="3657418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DCFCB-D7C5-4C75-A1E1-65873653C07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C6CEC-5ACE-4C3E-B007-68E11368228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9AE46-61FD-4518-BCFE-BA431E71537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FAF4E-C055-4FE6-A9E8-15AB39EB0F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14710-EB38-4062-9830-60CCA75232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78" indent="0">
              <a:buNone/>
              <a:defRPr sz="1200"/>
            </a:lvl2pPr>
            <a:lvl3pPr marL="914354" indent="0">
              <a:buNone/>
              <a:defRPr sz="11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E0DB1-D860-4CA1-A6A1-6DFDDFDEC21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78" indent="0">
              <a:buNone/>
              <a:defRPr sz="1200"/>
            </a:lvl2pPr>
            <a:lvl3pPr marL="914354" indent="0">
              <a:buNone/>
              <a:defRPr sz="11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9DFEB-451B-4D89-A1CD-CEA9DA588C4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5400"/>
            <a:ext cx="1219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397001"/>
            <a:ext cx="11379200" cy="472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pPr>
              <a:defRPr/>
            </a:pPr>
            <a:fld id="{4E5CA303-B04A-41A5-A1FA-65C0783B1E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1031242"/>
            <a:ext cx="12192000" cy="60959"/>
          </a:xfrm>
          <a:prstGeom prst="rect">
            <a:avLst/>
          </a:prstGeom>
          <a:gradFill rotWithShape="1">
            <a:gsLst>
              <a:gs pos="0">
                <a:srgbClr val="0000CC"/>
              </a:gs>
              <a:gs pos="100000">
                <a:schemeClr val="tx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7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3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5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70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82" indent="-342882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3200">
          <a:solidFill>
            <a:schemeClr val="accent2"/>
          </a:solidFill>
          <a:latin typeface="Calibri" pitchFamily="34" charset="0"/>
          <a:ea typeface="+mn-ea"/>
          <a:cs typeface="+mn-cs"/>
        </a:defRPr>
      </a:lvl1pPr>
      <a:lvl2pPr marL="742913" indent="-28573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800">
          <a:solidFill>
            <a:schemeClr val="tx1"/>
          </a:solidFill>
          <a:latin typeface="Calibri" pitchFamily="34" charset="0"/>
        </a:defRPr>
      </a:lvl2pPr>
      <a:lvl3pPr marL="1142942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Calibri" pitchFamily="34" charset="0"/>
        </a:defRPr>
      </a:lvl3pPr>
      <a:lvl4pPr marL="1600120" indent="-22858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4pPr>
      <a:lvl5pPr marL="2057298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5pPr>
      <a:lvl6pPr marL="2514474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652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8829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006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6.png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25.png"/><Relationship Id="rId5" Type="http://schemas.openxmlformats.org/officeDocument/2006/relationships/tags" Target="../tags/tag26.xml"/><Relationship Id="rId10" Type="http://schemas.openxmlformats.org/officeDocument/2006/relationships/image" Target="../media/image3.png"/><Relationship Id="rId4" Type="http://schemas.openxmlformats.org/officeDocument/2006/relationships/tags" Target="../tags/tag25.xml"/><Relationship Id="rId9" Type="http://schemas.openxmlformats.org/officeDocument/2006/relationships/image" Target="../media/image24.png"/><Relationship Id="rId1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30.xml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1.png"/><Relationship Id="rId5" Type="http://schemas.openxmlformats.org/officeDocument/2006/relationships/tags" Target="../tags/tag32.xml"/><Relationship Id="rId10" Type="http://schemas.openxmlformats.org/officeDocument/2006/relationships/image" Target="../media/image30.png"/><Relationship Id="rId4" Type="http://schemas.openxmlformats.org/officeDocument/2006/relationships/tags" Target="../tags/tag31.xml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image" Target="../media/image19.png"/><Relationship Id="rId17" Type="http://schemas.openxmlformats.org/officeDocument/2006/relationships/image" Target="../media/image37.png"/><Relationship Id="rId2" Type="http://schemas.openxmlformats.org/officeDocument/2006/relationships/tags" Target="../tags/tag34.xml"/><Relationship Id="rId16" Type="http://schemas.openxmlformats.org/officeDocument/2006/relationships/image" Target="../media/image36.png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image" Target="../media/image32.png"/><Relationship Id="rId5" Type="http://schemas.openxmlformats.org/officeDocument/2006/relationships/tags" Target="../tags/tag37.xml"/><Relationship Id="rId15" Type="http://schemas.openxmlformats.org/officeDocument/2006/relationships/image" Target="../media/image35.png"/><Relationship Id="rId10" Type="http://schemas.openxmlformats.org/officeDocument/2006/relationships/slideLayout" Target="../slideLayouts/slideLayout2.xml"/><Relationship Id="rId19" Type="http://schemas.openxmlformats.org/officeDocument/2006/relationships/image" Target="../media/image39.png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45.xml"/><Relationship Id="rId7" Type="http://schemas.openxmlformats.org/officeDocument/2006/relationships/image" Target="../media/image41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4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6.xml"/><Relationship Id="rId9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13" Type="http://schemas.openxmlformats.org/officeDocument/2006/relationships/image" Target="../media/image44.png"/><Relationship Id="rId18" Type="http://schemas.openxmlformats.org/officeDocument/2006/relationships/image" Target="../media/image48.png"/><Relationship Id="rId3" Type="http://schemas.openxmlformats.org/officeDocument/2006/relationships/tags" Target="../tags/tag49.xml"/><Relationship Id="rId21" Type="http://schemas.openxmlformats.org/officeDocument/2006/relationships/image" Target="../media/image51.png"/><Relationship Id="rId7" Type="http://schemas.openxmlformats.org/officeDocument/2006/relationships/tags" Target="../tags/tag53.xml"/><Relationship Id="rId12" Type="http://schemas.openxmlformats.org/officeDocument/2006/relationships/image" Target="../media/image43.png"/><Relationship Id="rId17" Type="http://schemas.openxmlformats.org/officeDocument/2006/relationships/image" Target="../media/image47.png"/><Relationship Id="rId2" Type="http://schemas.openxmlformats.org/officeDocument/2006/relationships/tags" Target="../tags/tag48.xml"/><Relationship Id="rId16" Type="http://schemas.openxmlformats.org/officeDocument/2006/relationships/image" Target="../media/image19.png"/><Relationship Id="rId20" Type="http://schemas.openxmlformats.org/officeDocument/2006/relationships/image" Target="../media/image50.png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51.xml"/><Relationship Id="rId15" Type="http://schemas.openxmlformats.org/officeDocument/2006/relationships/image" Target="../media/image46.png"/><Relationship Id="rId10" Type="http://schemas.openxmlformats.org/officeDocument/2006/relationships/tags" Target="../tags/tag56.xml"/><Relationship Id="rId19" Type="http://schemas.openxmlformats.org/officeDocument/2006/relationships/image" Target="../media/image49.png"/><Relationship Id="rId4" Type="http://schemas.openxmlformats.org/officeDocument/2006/relationships/tags" Target="../tags/tag50.xml"/><Relationship Id="rId9" Type="http://schemas.openxmlformats.org/officeDocument/2006/relationships/tags" Target="../tags/tag55.xml"/><Relationship Id="rId1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image" Target="../media/image52.png"/><Relationship Id="rId18" Type="http://schemas.openxmlformats.org/officeDocument/2006/relationships/image" Target="../media/image56.png"/><Relationship Id="rId3" Type="http://schemas.openxmlformats.org/officeDocument/2006/relationships/tags" Target="../tags/tag59.xml"/><Relationship Id="rId21" Type="http://schemas.openxmlformats.org/officeDocument/2006/relationships/image" Target="../media/image59.png"/><Relationship Id="rId7" Type="http://schemas.openxmlformats.org/officeDocument/2006/relationships/tags" Target="../tags/tag63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9.png"/><Relationship Id="rId2" Type="http://schemas.openxmlformats.org/officeDocument/2006/relationships/tags" Target="../tags/tag58.xml"/><Relationship Id="rId16" Type="http://schemas.openxmlformats.org/officeDocument/2006/relationships/image" Target="../media/image55.png"/><Relationship Id="rId20" Type="http://schemas.openxmlformats.org/officeDocument/2006/relationships/image" Target="../media/image58.png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5" Type="http://schemas.openxmlformats.org/officeDocument/2006/relationships/image" Target="../media/image54.png"/><Relationship Id="rId23" Type="http://schemas.openxmlformats.org/officeDocument/2006/relationships/image" Target="../media/image60.png"/><Relationship Id="rId10" Type="http://schemas.openxmlformats.org/officeDocument/2006/relationships/tags" Target="../tags/tag66.xml"/><Relationship Id="rId19" Type="http://schemas.openxmlformats.org/officeDocument/2006/relationships/image" Target="../media/image57.png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image" Target="../media/image53.png"/><Relationship Id="rId22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tags" Target="../tags/tag70.xml"/><Relationship Id="rId7" Type="http://schemas.openxmlformats.org/officeDocument/2006/relationships/image" Target="../media/image51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Relationship Id="rId9" Type="http://schemas.openxmlformats.org/officeDocument/2006/relationships/image" Target="../media/image6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tags" Target="../tags/tag75.xml"/><Relationship Id="rId7" Type="http://schemas.openxmlformats.org/officeDocument/2006/relationships/image" Target="../media/image63.pn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6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6.xml"/><Relationship Id="rId9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79.xml"/><Relationship Id="rId7" Type="http://schemas.openxmlformats.org/officeDocument/2006/relationships/image" Target="../media/image41.png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4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0.xml"/><Relationship Id="rId9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3" Type="http://schemas.openxmlformats.org/officeDocument/2006/relationships/tags" Target="../tags/tag83.xml"/><Relationship Id="rId21" Type="http://schemas.openxmlformats.org/officeDocument/2006/relationships/image" Target="../media/image74.png"/><Relationship Id="rId7" Type="http://schemas.openxmlformats.org/officeDocument/2006/relationships/tags" Target="../tags/tag87.xml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" Type="http://schemas.openxmlformats.org/officeDocument/2006/relationships/tags" Target="../tags/tag82.xml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85.xml"/><Relationship Id="rId15" Type="http://schemas.openxmlformats.org/officeDocument/2006/relationships/image" Target="../media/image68.png"/><Relationship Id="rId23" Type="http://schemas.openxmlformats.org/officeDocument/2006/relationships/image" Target="../media/image76.emf"/><Relationship Id="rId10" Type="http://schemas.openxmlformats.org/officeDocument/2006/relationships/tags" Target="../tags/tag90.xml"/><Relationship Id="rId19" Type="http://schemas.openxmlformats.org/officeDocument/2006/relationships/image" Target="../media/image72.png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image" Target="../media/image67.png"/><Relationship Id="rId22" Type="http://schemas.openxmlformats.org/officeDocument/2006/relationships/image" Target="../media/image7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95.xml"/><Relationship Id="rId7" Type="http://schemas.openxmlformats.org/officeDocument/2006/relationships/image" Target="../media/image81.png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8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6.xml"/><Relationship Id="rId9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4.png"/><Relationship Id="rId17" Type="http://schemas.openxmlformats.org/officeDocument/2006/relationships/image" Target="../media/image11.png"/><Relationship Id="rId2" Type="http://schemas.openxmlformats.org/officeDocument/2006/relationships/tags" Target="../tags/tag5.xml"/><Relationship Id="rId16" Type="http://schemas.openxmlformats.org/officeDocument/2006/relationships/image" Target="../media/image10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3.png"/><Relationship Id="rId5" Type="http://schemas.openxmlformats.org/officeDocument/2006/relationships/tags" Target="../tags/tag8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2.xml"/><Relationship Id="rId19" Type="http://schemas.openxmlformats.org/officeDocument/2006/relationships/image" Target="../media/image13.pn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8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image" Target="../media/image17.png"/><Relationship Id="rId5" Type="http://schemas.openxmlformats.org/officeDocument/2006/relationships/tags" Target="../tags/tag17.xml"/><Relationship Id="rId10" Type="http://schemas.openxmlformats.org/officeDocument/2006/relationships/image" Target="../media/image16.png"/><Relationship Id="rId4" Type="http://schemas.openxmlformats.org/officeDocument/2006/relationships/tags" Target="../tags/tag16.xml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279403"/>
            <a:ext cx="121920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CS 188: Artificial Intelligence</a:t>
            </a:r>
            <a:br>
              <a:rPr lang="en-US" dirty="0" smtClean="0"/>
            </a:br>
            <a:endParaRPr lang="en-US" sz="3600" dirty="0" smtClean="0"/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1295400"/>
            <a:ext cx="12192000" cy="1524000"/>
          </a:xfrm>
        </p:spPr>
        <p:txBody>
          <a:bodyPr/>
          <a:lstStyle/>
          <a:p>
            <a:pPr eaLnBrk="1" hangingPunct="1"/>
            <a:r>
              <a:rPr lang="en-US" sz="4300" dirty="0" smtClean="0"/>
              <a:t>Probability</a:t>
            </a:r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1524000" y="6248403"/>
            <a:ext cx="58674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0082" y="1900985"/>
            <a:ext cx="5592576" cy="372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416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Marginal Distributions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861746" y="1452563"/>
            <a:ext cx="7825053" cy="4525962"/>
          </a:xfrm>
        </p:spPr>
        <p:txBody>
          <a:bodyPr/>
          <a:lstStyle/>
          <a:p>
            <a:pPr eaLnBrk="1" hangingPunct="1"/>
            <a:r>
              <a:rPr lang="en-US" sz="2000" dirty="0" smtClean="0"/>
              <a:t>Marginal distributions are sub-tables which eliminate variables </a:t>
            </a:r>
          </a:p>
          <a:p>
            <a:pPr eaLnBrk="1" hangingPunct="1"/>
            <a:r>
              <a:rPr lang="en-US" sz="2000" dirty="0" smtClean="0"/>
              <a:t>Marginalization (summing out): Combine collapsed rows by adding</a:t>
            </a:r>
          </a:p>
        </p:txBody>
      </p:sp>
      <p:graphicFrame>
        <p:nvGraphicFramePr>
          <p:cNvPr id="1012742" name="Group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2299939"/>
              </p:ext>
            </p:extLst>
          </p:nvPr>
        </p:nvGraphicFramePr>
        <p:xfrm>
          <a:off x="343549" y="3300811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12796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3895498"/>
              </p:ext>
            </p:extLst>
          </p:nvPr>
        </p:nvGraphicFramePr>
        <p:xfrm>
          <a:off x="7148913" y="2719786"/>
          <a:ext cx="1828800" cy="1189038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</a:tblGrid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0.5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0.5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12797" name="Group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0496924"/>
              </p:ext>
            </p:extLst>
          </p:nvPr>
        </p:nvGraphicFramePr>
        <p:xfrm>
          <a:off x="7148913" y="4548586"/>
          <a:ext cx="1828800" cy="1189038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</a:tblGrid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0.6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12817" name="Line 81"/>
          <p:cNvSpPr>
            <a:spLocks noChangeShapeType="1"/>
          </p:cNvSpPr>
          <p:nvPr/>
        </p:nvSpPr>
        <p:spPr bwMode="auto">
          <a:xfrm flipV="1">
            <a:off x="3700875" y="3422589"/>
            <a:ext cx="2743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2818" name="Line 82"/>
          <p:cNvSpPr>
            <a:spLocks noChangeShapeType="1"/>
          </p:cNvSpPr>
          <p:nvPr/>
        </p:nvSpPr>
        <p:spPr bwMode="auto">
          <a:xfrm>
            <a:off x="3700875" y="4993329"/>
            <a:ext cx="2743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2348" name="Picture 6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1587" y="2842024"/>
            <a:ext cx="11779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2826" name="Picture 90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4213" y="3671826"/>
            <a:ext cx="2433637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2827" name="Picture 91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6763" y="2314974"/>
            <a:ext cx="731838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2828" name="Picture 92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6275" y="5223516"/>
            <a:ext cx="2462213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68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5163" y="4143774"/>
            <a:ext cx="85090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2831" name="Picture 95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4737" y="6110686"/>
            <a:ext cx="5716588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37642" y="1144880"/>
            <a:ext cx="2954357" cy="193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2817" grpId="0" animBg="1"/>
      <p:bldP spid="10128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Quiz: Marginal Distributions</a:t>
            </a:r>
          </a:p>
        </p:txBody>
      </p:sp>
      <p:graphicFrame>
        <p:nvGraphicFramePr>
          <p:cNvPr id="1012742" name="Group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1926394"/>
              </p:ext>
            </p:extLst>
          </p:nvPr>
        </p:nvGraphicFramePr>
        <p:xfrm>
          <a:off x="314520" y="2495271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12796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3153849"/>
              </p:ext>
            </p:extLst>
          </p:nvPr>
        </p:nvGraphicFramePr>
        <p:xfrm>
          <a:off x="7119884" y="1914246"/>
          <a:ext cx="1828800" cy="1189038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</a:tblGrid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X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+x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-x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12797" name="Group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6076043"/>
              </p:ext>
            </p:extLst>
          </p:nvPr>
        </p:nvGraphicFramePr>
        <p:xfrm>
          <a:off x="7119884" y="3743046"/>
          <a:ext cx="1828800" cy="1189038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</a:tblGrid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+y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-y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12817" name="Line 81"/>
          <p:cNvSpPr>
            <a:spLocks noChangeShapeType="1"/>
          </p:cNvSpPr>
          <p:nvPr/>
        </p:nvSpPr>
        <p:spPr bwMode="auto">
          <a:xfrm flipV="1">
            <a:off x="3671846" y="2617049"/>
            <a:ext cx="2743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2818" name="Line 82"/>
          <p:cNvSpPr>
            <a:spLocks noChangeShapeType="1"/>
          </p:cNvSpPr>
          <p:nvPr/>
        </p:nvSpPr>
        <p:spPr bwMode="auto">
          <a:xfrm>
            <a:off x="3671846" y="4187789"/>
            <a:ext cx="2743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 descr="txp_fig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37468" y="2036484"/>
            <a:ext cx="1148104" cy="29820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Picture 4" descr="txp_fi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630532" y="2866286"/>
            <a:ext cx="2582940" cy="6121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Picture 5" descr="txp_fig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667863" y="1509434"/>
            <a:ext cx="791580" cy="29870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Picture 6" descr="txp_fi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652479" y="4417976"/>
            <a:ext cx="2551748" cy="56705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Picture 7" descr="txp_fi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640918" y="3338234"/>
            <a:ext cx="761332" cy="2985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37642" y="1144880"/>
            <a:ext cx="2954357" cy="193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924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2817" grpId="0" animBg="1"/>
      <p:bldP spid="10128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Conditional Probabilities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17500" y="1292786"/>
            <a:ext cx="8562975" cy="4680978"/>
          </a:xfrm>
        </p:spPr>
        <p:txBody>
          <a:bodyPr/>
          <a:lstStyle/>
          <a:p>
            <a:pPr eaLnBrk="1" hangingPunct="1"/>
            <a:r>
              <a:rPr lang="en-US" sz="2400" dirty="0" smtClean="0"/>
              <a:t>A simple relation between joint and conditional probabilities</a:t>
            </a:r>
          </a:p>
          <a:p>
            <a:pPr lvl="1" eaLnBrk="1" hangingPunct="1"/>
            <a:r>
              <a:rPr lang="en-US" sz="2000" dirty="0" smtClean="0">
                <a:solidFill>
                  <a:schemeClr val="accent2"/>
                </a:solidFill>
              </a:rPr>
              <a:t>In fact, this is taken as the </a:t>
            </a:r>
            <a:r>
              <a:rPr lang="en-US" sz="2000" i="1" dirty="0" smtClean="0">
                <a:solidFill>
                  <a:schemeClr val="accent2"/>
                </a:solidFill>
              </a:rPr>
              <a:t>definition</a:t>
            </a:r>
            <a:r>
              <a:rPr lang="en-US" sz="2000" dirty="0" smtClean="0">
                <a:solidFill>
                  <a:schemeClr val="accent2"/>
                </a:solidFill>
              </a:rPr>
              <a:t> of a conditional probability</a:t>
            </a:r>
          </a:p>
        </p:txBody>
      </p:sp>
      <p:pic>
        <p:nvPicPr>
          <p:cNvPr id="12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863" y="2740025"/>
            <a:ext cx="2373312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9922584"/>
              </p:ext>
            </p:extLst>
          </p:nvPr>
        </p:nvGraphicFramePr>
        <p:xfrm>
          <a:off x="762000" y="4576763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3343" name="Group 21"/>
          <p:cNvGrpSpPr>
            <a:grpSpLocks/>
          </p:cNvGrpSpPr>
          <p:nvPr/>
        </p:nvGrpSpPr>
        <p:grpSpPr bwMode="auto">
          <a:xfrm>
            <a:off x="6021149" y="2655489"/>
            <a:ext cx="2197100" cy="1272154"/>
            <a:chOff x="5105400" y="2512724"/>
            <a:chExt cx="2895600" cy="1676400"/>
          </a:xfrm>
        </p:grpSpPr>
        <p:sp>
          <p:nvSpPr>
            <p:cNvPr id="13347" name="Oval 33"/>
            <p:cNvSpPr>
              <a:spLocks noChangeArrowheads="1"/>
            </p:cNvSpPr>
            <p:nvPr/>
          </p:nvSpPr>
          <p:spPr bwMode="auto">
            <a:xfrm>
              <a:off x="5105400" y="2512724"/>
              <a:ext cx="1828800" cy="1676400"/>
            </a:xfrm>
            <a:prstGeom prst="ellipse">
              <a:avLst/>
            </a:prstGeom>
            <a:solidFill>
              <a:srgbClr val="3333FF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48" name="Oval 34"/>
            <p:cNvSpPr>
              <a:spLocks noChangeArrowheads="1"/>
            </p:cNvSpPr>
            <p:nvPr/>
          </p:nvSpPr>
          <p:spPr bwMode="auto">
            <a:xfrm>
              <a:off x="6172200" y="2512724"/>
              <a:ext cx="1828800" cy="1676400"/>
            </a:xfrm>
            <a:prstGeom prst="ellipse">
              <a:avLst/>
            </a:prstGeom>
            <a:solidFill>
              <a:srgbClr val="FF33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1" name="Picture 20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0038" y="4191000"/>
            <a:ext cx="117951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txp_fig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68332" y="4885634"/>
            <a:ext cx="3269608" cy="31352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Rectangle 2"/>
          <p:cNvSpPr/>
          <p:nvPr/>
        </p:nvSpPr>
        <p:spPr>
          <a:xfrm>
            <a:off x="5487969" y="2256706"/>
            <a:ext cx="3174853" cy="2154643"/>
          </a:xfrm>
          <a:prstGeom prst="rect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302170" y="3957739"/>
            <a:ext cx="666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rgbClr val="FF9786"/>
                </a:solidFill>
                <a:latin typeface="Calibri"/>
                <a:cs typeface="Calibri"/>
              </a:rPr>
              <a:t>P(b)</a:t>
            </a:r>
            <a:endParaRPr lang="en-US" sz="2000" i="1" dirty="0">
              <a:solidFill>
                <a:srgbClr val="FF9786"/>
              </a:solidFill>
              <a:latin typeface="Calibri"/>
              <a:cs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6678" y="3951376"/>
            <a:ext cx="666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2"/>
                </a:solidFill>
                <a:latin typeface="Calibri"/>
                <a:cs typeface="Calibri"/>
              </a:rPr>
              <a:t>P(a)</a:t>
            </a:r>
            <a:endParaRPr lang="en-US" sz="2000" i="1" dirty="0">
              <a:solidFill>
                <a:schemeClr val="accent2"/>
              </a:solidFill>
              <a:latin typeface="Calibri"/>
              <a:cs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67902" y="2289341"/>
            <a:ext cx="8620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rgbClr val="E57071"/>
                </a:solidFill>
                <a:latin typeface="Calibri"/>
                <a:cs typeface="Calibri"/>
              </a:rPr>
              <a:t>P(</a:t>
            </a:r>
            <a:r>
              <a:rPr lang="en-US" sz="2000" i="1" dirty="0" err="1" smtClean="0">
                <a:solidFill>
                  <a:srgbClr val="E57071"/>
                </a:solidFill>
                <a:latin typeface="Calibri"/>
                <a:cs typeface="Calibri"/>
              </a:rPr>
              <a:t>a,b</a:t>
            </a:r>
            <a:r>
              <a:rPr lang="en-US" sz="2000" i="1" dirty="0" smtClean="0">
                <a:solidFill>
                  <a:srgbClr val="E57071"/>
                </a:solidFill>
                <a:latin typeface="Calibri"/>
                <a:cs typeface="Calibri"/>
              </a:rPr>
              <a:t>)</a:t>
            </a:r>
            <a:endParaRPr lang="en-US" sz="2000" i="1" dirty="0">
              <a:solidFill>
                <a:srgbClr val="E57071"/>
              </a:solidFill>
              <a:latin typeface="Calibri"/>
              <a:cs typeface="Calibri"/>
            </a:endParaRPr>
          </a:p>
        </p:txBody>
      </p:sp>
      <p:pic>
        <p:nvPicPr>
          <p:cNvPr id="15" name="Picture 14" descr="txp_fi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734883" y="4686487"/>
            <a:ext cx="2836647" cy="73155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6" name="Picture 15" descr="txp_fi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713115" y="4702804"/>
            <a:ext cx="836064" cy="65690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4" name="Picture 23" descr="txp_fig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825435" y="4923246"/>
            <a:ext cx="821135" cy="2239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6" name="Picture 25" descr="txp_fig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07662" y="5802804"/>
            <a:ext cx="5643434" cy="29859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8" name="Picture 27" descr="txp_fig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87759" y="6306751"/>
            <a:ext cx="1701988" cy="25380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Picture 9" descr="txp_fig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926023" y="6311728"/>
            <a:ext cx="806205" cy="2239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4784956" y="5704129"/>
            <a:ext cx="6020880" cy="997942"/>
          </a:xfrm>
          <a:prstGeom prst="wedgeRectCallout">
            <a:avLst>
              <a:gd name="adj1" fmla="val -1035"/>
              <a:gd name="adj2" fmla="val -81872"/>
            </a:avLst>
          </a:prstGeom>
          <a:noFill/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Quiz: Conditional Probabilities</a:t>
            </a:r>
          </a:p>
        </p:txBody>
      </p:sp>
      <p:graphicFrame>
        <p:nvGraphicFramePr>
          <p:cNvPr id="1012742" name="Group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2880885"/>
              </p:ext>
            </p:extLst>
          </p:nvPr>
        </p:nvGraphicFramePr>
        <p:xfrm>
          <a:off x="314520" y="2495271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Picture 2" descr="txp_fig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37468" y="2036484"/>
            <a:ext cx="1148104" cy="29820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4209143" y="1341782"/>
            <a:ext cx="5937860" cy="512433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 smtClean="0"/>
              <a:t>P(+x | +y) ?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P(-x | +y) ?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P(-y | +x) ?</a:t>
            </a:r>
          </a:p>
          <a:p>
            <a:pPr marL="457176" lvl="1" indent="0" eaLnBrk="1" hangingPunct="1">
              <a:lnSpc>
                <a:spcPct val="80000"/>
              </a:lnSpc>
              <a:buNone/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82950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Conditional Distributions</a:t>
            </a:r>
          </a:p>
        </p:txBody>
      </p:sp>
      <p:sp>
        <p:nvSpPr>
          <p:cNvPr id="4505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/>
            <a:r>
              <a:rPr lang="en-US" sz="2400" smtClean="0">
                <a:solidFill>
                  <a:schemeClr val="tx1"/>
                </a:solidFill>
                <a:ea typeface="ＭＳ Ｐゴシック" pitchFamily="34" charset="-128"/>
              </a:rPr>
              <a:t>Conditional distributions are probability distributions over some variables given fixed values of others</a:t>
            </a:r>
          </a:p>
        </p:txBody>
      </p:sp>
      <p:pic>
        <p:nvPicPr>
          <p:cNvPr id="13316" name="Picture 5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3213" y="2943225"/>
            <a:ext cx="2071687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3361942"/>
              </p:ext>
            </p:extLst>
          </p:nvPr>
        </p:nvGraphicFramePr>
        <p:xfrm>
          <a:off x="8479064" y="3558721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8655355"/>
              </p:ext>
            </p:extLst>
          </p:nvPr>
        </p:nvGraphicFramePr>
        <p:xfrm>
          <a:off x="1708150" y="3384550"/>
          <a:ext cx="1828800" cy="1189038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</a:tblGrid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W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P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sun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0.8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rain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0.2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9" name="Picture 58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3525" y="4800600"/>
            <a:ext cx="21621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9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7640011"/>
              </p:ext>
            </p:extLst>
          </p:nvPr>
        </p:nvGraphicFramePr>
        <p:xfrm>
          <a:off x="1712913" y="5241925"/>
          <a:ext cx="1828800" cy="1189038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</a:tblGrid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W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P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sun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0.4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rain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/>
                          <a:cs typeface="Calibri"/>
                        </a:rPr>
                        <a:t>0.6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5115" name="Picture 50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2489" y="3134859"/>
            <a:ext cx="117951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116" name="TextBox 55"/>
          <p:cNvSpPr txBox="1">
            <a:spLocks noChangeArrowheads="1"/>
          </p:cNvSpPr>
          <p:nvPr/>
        </p:nvSpPr>
        <p:spPr bwMode="auto">
          <a:xfrm>
            <a:off x="1309688" y="2386013"/>
            <a:ext cx="2743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800" dirty="0">
                <a:solidFill>
                  <a:schemeClr val="accent2"/>
                </a:solidFill>
                <a:latin typeface="Calibri"/>
                <a:cs typeface="Calibri"/>
              </a:rPr>
              <a:t>Conditional Distributions</a:t>
            </a:r>
          </a:p>
        </p:txBody>
      </p:sp>
      <p:sp>
        <p:nvSpPr>
          <p:cNvPr id="45117" name="TextBox 56"/>
          <p:cNvSpPr txBox="1">
            <a:spLocks noChangeArrowheads="1"/>
          </p:cNvSpPr>
          <p:nvPr/>
        </p:nvSpPr>
        <p:spPr bwMode="auto">
          <a:xfrm>
            <a:off x="8890227" y="2507796"/>
            <a:ext cx="2587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800" dirty="0">
                <a:solidFill>
                  <a:schemeClr val="accent2"/>
                </a:solidFill>
                <a:latin typeface="Calibri"/>
                <a:cs typeface="Calibri"/>
              </a:rPr>
              <a:t>Joint Distribution</a:t>
            </a:r>
          </a:p>
        </p:txBody>
      </p:sp>
      <p:sp>
        <p:nvSpPr>
          <p:cNvPr id="60" name="Left Brace 59"/>
          <p:cNvSpPr/>
          <p:nvPr/>
        </p:nvSpPr>
        <p:spPr>
          <a:xfrm>
            <a:off x="1139825" y="2921000"/>
            <a:ext cx="207963" cy="35179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2" name="Picture 61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463" y="4097338"/>
            <a:ext cx="312737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9965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Normalization Trick</a:t>
            </a:r>
          </a:p>
        </p:txBody>
      </p:sp>
      <p:graphicFrame>
        <p:nvGraphicFramePr>
          <p:cNvPr id="15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7017487"/>
              </p:ext>
            </p:extLst>
          </p:nvPr>
        </p:nvGraphicFramePr>
        <p:xfrm>
          <a:off x="303920" y="3102146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Picture 1" descr="txp_fig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569729" y="4777781"/>
            <a:ext cx="1909108" cy="21788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0" name="Picture 29" descr="txp_fi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97693" y="5202189"/>
            <a:ext cx="3963475" cy="51792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51684" name="Picture 1051683" descr="txp_fig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01641" y="4628880"/>
            <a:ext cx="1960986" cy="51792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51687" name="Picture 1051686" descr="txp_fi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71787" y="5820987"/>
            <a:ext cx="1846854" cy="4862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6" name="Picture 15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8778" y="2617154"/>
            <a:ext cx="1267467" cy="32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txp_fig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564886" y="1985833"/>
            <a:ext cx="1954844" cy="22310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8" name="Picture 17" descr="txp_fig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14815" y="2414780"/>
            <a:ext cx="4058427" cy="52058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1" name="Picture 20" descr="txp_fig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34084" y="1831680"/>
            <a:ext cx="2018590" cy="52058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4" name="Picture 23" descr="txp_fig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01982" y="2968286"/>
            <a:ext cx="1891099" cy="48871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graphicFrame>
        <p:nvGraphicFramePr>
          <p:cNvPr id="58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0222060"/>
              </p:ext>
            </p:extLst>
          </p:nvPr>
        </p:nvGraphicFramePr>
        <p:xfrm>
          <a:off x="10246121" y="3659964"/>
          <a:ext cx="1581150" cy="1188720"/>
        </p:xfrm>
        <a:graphic>
          <a:graphicData uri="http://schemas.openxmlformats.org/drawingml/2006/table">
            <a:tbl>
              <a:tblPr/>
              <a:tblGrid>
                <a:gridCol w="857250"/>
                <a:gridCol w="7239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51682" name="Picture 1051681" descr="txp_fig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090677" y="3198001"/>
            <a:ext cx="1745932" cy="31337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5" name="Line 45"/>
          <p:cNvSpPr>
            <a:spLocks noChangeShapeType="1"/>
          </p:cNvSpPr>
          <p:nvPr/>
        </p:nvSpPr>
        <p:spPr bwMode="auto">
          <a:xfrm>
            <a:off x="3791013" y="3971222"/>
            <a:ext cx="5772525" cy="317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204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60"/>
          <p:cNvSpPr txBox="1">
            <a:spLocks noChangeArrowheads="1"/>
          </p:cNvSpPr>
          <p:nvPr/>
        </p:nvSpPr>
        <p:spPr bwMode="auto">
          <a:xfrm>
            <a:off x="3273100" y="2771322"/>
            <a:ext cx="2195482" cy="173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1" indent="0" algn="ctr" eaLnBrk="1" hangingPunct="1">
              <a:spcBef>
                <a:spcPct val="50000"/>
              </a:spcBef>
            </a:pPr>
            <a:r>
              <a:rPr lang="en-US" sz="2000" b="1" dirty="0" smtClean="0">
                <a:latin typeface="Calibri"/>
                <a:cs typeface="Calibri"/>
              </a:rPr>
              <a:t>SELECT</a:t>
            </a:r>
            <a:r>
              <a:rPr lang="en-US" sz="2000" dirty="0" smtClean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the joint probabilities matching the evidence</a:t>
            </a:r>
          </a:p>
          <a:p>
            <a:pPr eaLnBrk="1" hangingPunct="1">
              <a:spcBef>
                <a:spcPct val="50000"/>
              </a:spcBef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Normalization Trick</a:t>
            </a:r>
          </a:p>
        </p:txBody>
      </p:sp>
      <p:graphicFrame>
        <p:nvGraphicFramePr>
          <p:cNvPr id="15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5592277"/>
              </p:ext>
            </p:extLst>
          </p:nvPr>
        </p:nvGraphicFramePr>
        <p:xfrm>
          <a:off x="303920" y="3300866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051689" name="Group 1051688"/>
          <p:cNvGrpSpPr/>
          <p:nvPr/>
        </p:nvGrpSpPr>
        <p:grpSpPr bwMode="auto">
          <a:xfrm>
            <a:off x="4685939" y="5619332"/>
            <a:ext cx="3357110" cy="990267"/>
            <a:chOff x="3830658" y="4628880"/>
            <a:chExt cx="5101206" cy="1477080"/>
          </a:xfrm>
        </p:grpSpPr>
        <p:pic>
          <p:nvPicPr>
            <p:cNvPr id="27" name="Picture 26" descr="txp_fig.pn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3830658" y="4759927"/>
              <a:ext cx="2046540" cy="19535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30" name="Picture 29" descr="txp_fig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378325" y="5133446"/>
              <a:ext cx="3553539" cy="45582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1051684" name="Picture 1051683" descr="txp_fig.png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381865" y="4628880"/>
              <a:ext cx="1758164" cy="45582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1051687" name="Picture 1051686" descr="txp_fig.png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355099" y="5678047"/>
              <a:ext cx="1655837" cy="427913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  <p:pic>
        <p:nvPicPr>
          <p:cNvPr id="16" name="Picture 1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8778" y="2815874"/>
            <a:ext cx="1267467" cy="32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25"/>
          <p:cNvGrpSpPr/>
          <p:nvPr/>
        </p:nvGrpSpPr>
        <p:grpSpPr bwMode="auto">
          <a:xfrm>
            <a:off x="4636141" y="1261440"/>
            <a:ext cx="3605608" cy="1008935"/>
            <a:chOff x="3711749" y="2025130"/>
            <a:chExt cx="5117028" cy="1431867"/>
          </a:xfrm>
        </p:grpSpPr>
        <p:pic>
          <p:nvPicPr>
            <p:cNvPr id="6" name="Picture 5" descr="txp_fig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3711749" y="2160935"/>
              <a:ext cx="1722173" cy="19655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18" name="Picture 17" descr="txp_fig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253396" y="2538828"/>
              <a:ext cx="3575381" cy="45862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21" name="Picture 20" descr="txp_fig.pn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270372" y="2025130"/>
              <a:ext cx="1778331" cy="45862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24" name="Picture 23" descr="txp_fig.pn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242091" y="3026454"/>
              <a:ext cx="1666015" cy="430543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  <p:graphicFrame>
        <p:nvGraphicFramePr>
          <p:cNvPr id="58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4278837"/>
              </p:ext>
            </p:extLst>
          </p:nvPr>
        </p:nvGraphicFramePr>
        <p:xfrm>
          <a:off x="10246121" y="3729084"/>
          <a:ext cx="1581150" cy="1188720"/>
        </p:xfrm>
        <a:graphic>
          <a:graphicData uri="http://schemas.openxmlformats.org/drawingml/2006/table">
            <a:tbl>
              <a:tblPr/>
              <a:tblGrid>
                <a:gridCol w="857250"/>
                <a:gridCol w="7239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51682" name="Picture 1051681" descr="txp_fi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090677" y="3267121"/>
            <a:ext cx="1745932" cy="31337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9" name="Line 30"/>
          <p:cNvSpPr>
            <a:spLocks noChangeShapeType="1"/>
          </p:cNvSpPr>
          <p:nvPr/>
        </p:nvSpPr>
        <p:spPr bwMode="auto">
          <a:xfrm flipV="1">
            <a:off x="3871858" y="4216320"/>
            <a:ext cx="1026540" cy="5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0" name="Group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5788458"/>
              </p:ext>
            </p:extLst>
          </p:nvPr>
        </p:nvGraphicFramePr>
        <p:xfrm>
          <a:off x="5308484" y="3784455"/>
          <a:ext cx="1922485" cy="1188720"/>
        </p:xfrm>
        <a:graphic>
          <a:graphicData uri="http://schemas.openxmlformats.org/drawingml/2006/table">
            <a:tbl>
              <a:tblPr/>
              <a:tblGrid>
                <a:gridCol w="630194"/>
                <a:gridCol w="733895"/>
                <a:gridCol w="558396"/>
              </a:tblGrid>
              <a:tr h="3743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marL="91408" marR="914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3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marL="91408" marR="914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3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marL="91408" marR="914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Line 45"/>
          <p:cNvSpPr>
            <a:spLocks noChangeShapeType="1"/>
          </p:cNvSpPr>
          <p:nvPr/>
        </p:nvSpPr>
        <p:spPr bwMode="auto">
          <a:xfrm>
            <a:off x="7747742" y="4172690"/>
            <a:ext cx="1167859" cy="907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8" name="Picture 27" descr="txp_fig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42475" y="3378055"/>
            <a:ext cx="1119543" cy="29854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9" name="Text Box 60"/>
          <p:cNvSpPr txBox="1">
            <a:spLocks noChangeArrowheads="1"/>
          </p:cNvSpPr>
          <p:nvPr/>
        </p:nvSpPr>
        <p:spPr bwMode="auto">
          <a:xfrm>
            <a:off x="6764454" y="2820042"/>
            <a:ext cx="286819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ctr" eaLnBrk="1" hangingPunct="1">
              <a:lnSpc>
                <a:spcPct val="90000"/>
              </a:lnSpc>
            </a:pPr>
            <a:r>
              <a:rPr lang="en-US" sz="2000" b="1" dirty="0" smtClean="0">
                <a:latin typeface="Calibri"/>
                <a:cs typeface="Calibri"/>
              </a:rPr>
              <a:t>NORMALIZE </a:t>
            </a:r>
            <a:r>
              <a:rPr lang="en-US" sz="2000" dirty="0" smtClean="0">
                <a:latin typeface="Calibri"/>
                <a:cs typeface="Calibri"/>
              </a:rPr>
              <a:t>the selection</a:t>
            </a:r>
          </a:p>
          <a:p>
            <a:pPr lvl="1" algn="ctr" eaLnBrk="1" hangingPunct="1">
              <a:lnSpc>
                <a:spcPct val="90000"/>
              </a:lnSpc>
            </a:pPr>
            <a:r>
              <a:rPr lang="en-US" sz="2000" dirty="0" smtClean="0">
                <a:latin typeface="Calibri"/>
                <a:cs typeface="Calibri"/>
              </a:rPr>
              <a:t>(</a:t>
            </a:r>
            <a:r>
              <a:rPr lang="en-US" sz="2000" dirty="0">
                <a:latin typeface="Calibri"/>
                <a:cs typeface="Calibri"/>
              </a:rPr>
              <a:t>make it sum to one)</a:t>
            </a:r>
          </a:p>
          <a:p>
            <a:pPr algn="ctr" eaLnBrk="1" hangingPunct="1">
              <a:spcBef>
                <a:spcPct val="50000"/>
              </a:spcBef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888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 animBg="1"/>
      <p:bldP spid="22" grpId="0" animBg="1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Normalization Trick</a:t>
            </a:r>
          </a:p>
        </p:txBody>
      </p:sp>
      <p:graphicFrame>
        <p:nvGraphicFramePr>
          <p:cNvPr id="15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0917996"/>
              </p:ext>
            </p:extLst>
          </p:nvPr>
        </p:nvGraphicFramePr>
        <p:xfrm>
          <a:off x="303920" y="2557826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Picture 1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8778" y="2072834"/>
            <a:ext cx="1267467" cy="32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8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462825"/>
              </p:ext>
            </p:extLst>
          </p:nvPr>
        </p:nvGraphicFramePr>
        <p:xfrm>
          <a:off x="10246121" y="2986044"/>
          <a:ext cx="1581150" cy="1188720"/>
        </p:xfrm>
        <a:graphic>
          <a:graphicData uri="http://schemas.openxmlformats.org/drawingml/2006/table">
            <a:tbl>
              <a:tblPr/>
              <a:tblGrid>
                <a:gridCol w="857250"/>
                <a:gridCol w="7239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51682" name="Picture 1051681" descr="txp_fi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090677" y="2524081"/>
            <a:ext cx="1745932" cy="31337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9" name="Line 30"/>
          <p:cNvSpPr>
            <a:spLocks noChangeShapeType="1"/>
          </p:cNvSpPr>
          <p:nvPr/>
        </p:nvSpPr>
        <p:spPr bwMode="auto">
          <a:xfrm flipV="1">
            <a:off x="3871858" y="3473280"/>
            <a:ext cx="1026540" cy="5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0" name="Group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7019968"/>
              </p:ext>
            </p:extLst>
          </p:nvPr>
        </p:nvGraphicFramePr>
        <p:xfrm>
          <a:off x="5308484" y="3041415"/>
          <a:ext cx="1922485" cy="1188720"/>
        </p:xfrm>
        <a:graphic>
          <a:graphicData uri="http://schemas.openxmlformats.org/drawingml/2006/table">
            <a:tbl>
              <a:tblPr/>
              <a:tblGrid>
                <a:gridCol w="630194"/>
                <a:gridCol w="733895"/>
                <a:gridCol w="558396"/>
              </a:tblGrid>
              <a:tr h="3743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marL="91408" marR="914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3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marL="91408" marR="914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3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marL="91408" marR="914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Line 45"/>
          <p:cNvSpPr>
            <a:spLocks noChangeShapeType="1"/>
          </p:cNvSpPr>
          <p:nvPr/>
        </p:nvSpPr>
        <p:spPr bwMode="auto">
          <a:xfrm>
            <a:off x="7747742" y="3429650"/>
            <a:ext cx="1167859" cy="907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Text Box 60"/>
          <p:cNvSpPr txBox="1">
            <a:spLocks noChangeArrowheads="1"/>
          </p:cNvSpPr>
          <p:nvPr/>
        </p:nvSpPr>
        <p:spPr bwMode="auto">
          <a:xfrm>
            <a:off x="3273100" y="2028282"/>
            <a:ext cx="2195482" cy="173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1" indent="0" algn="ctr" eaLnBrk="1" hangingPunct="1">
              <a:spcBef>
                <a:spcPct val="50000"/>
              </a:spcBef>
            </a:pPr>
            <a:r>
              <a:rPr lang="en-US" sz="2000" b="1" dirty="0" smtClean="0">
                <a:latin typeface="Calibri"/>
                <a:cs typeface="Calibri"/>
              </a:rPr>
              <a:t>SELECT</a:t>
            </a:r>
            <a:r>
              <a:rPr lang="en-US" sz="2000" dirty="0" smtClean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the joint probabilities matching the evidence</a:t>
            </a:r>
          </a:p>
          <a:p>
            <a:pPr eaLnBrk="1" hangingPunct="1">
              <a:spcBef>
                <a:spcPct val="50000"/>
              </a:spcBef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8" name="Picture 27" descr="txp_fig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42475" y="2635015"/>
            <a:ext cx="1119543" cy="29854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9" name="Text Box 60"/>
          <p:cNvSpPr txBox="1">
            <a:spLocks noChangeArrowheads="1"/>
          </p:cNvSpPr>
          <p:nvPr/>
        </p:nvSpPr>
        <p:spPr bwMode="auto">
          <a:xfrm>
            <a:off x="6764454" y="2077002"/>
            <a:ext cx="286819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ctr" eaLnBrk="1" hangingPunct="1">
              <a:lnSpc>
                <a:spcPct val="90000"/>
              </a:lnSpc>
            </a:pPr>
            <a:r>
              <a:rPr lang="en-US" sz="2000" b="1" dirty="0" smtClean="0">
                <a:latin typeface="Calibri"/>
                <a:cs typeface="Calibri"/>
              </a:rPr>
              <a:t>NORMALIZE </a:t>
            </a:r>
            <a:r>
              <a:rPr lang="en-US" sz="2000" dirty="0" smtClean="0">
                <a:latin typeface="Calibri"/>
                <a:cs typeface="Calibri"/>
              </a:rPr>
              <a:t>the selection</a:t>
            </a:r>
          </a:p>
          <a:p>
            <a:pPr lvl="1" algn="ctr" eaLnBrk="1" hangingPunct="1">
              <a:lnSpc>
                <a:spcPct val="90000"/>
              </a:lnSpc>
            </a:pPr>
            <a:r>
              <a:rPr lang="en-US" sz="2000" dirty="0" smtClean="0">
                <a:latin typeface="Calibri"/>
                <a:cs typeface="Calibri"/>
              </a:rPr>
              <a:t>(</a:t>
            </a:r>
            <a:r>
              <a:rPr lang="en-US" sz="2000" dirty="0">
                <a:latin typeface="Calibri"/>
                <a:cs typeface="Calibri"/>
              </a:rPr>
              <a:t>make it sum to one)</a:t>
            </a:r>
          </a:p>
          <a:p>
            <a:pPr algn="ctr" eaLnBrk="1" hangingPunct="1">
              <a:spcBef>
                <a:spcPct val="50000"/>
              </a:spcBef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Rectangle 3"/>
          <p:cNvSpPr>
            <a:spLocks noGrp="1" noChangeArrowheads="1"/>
          </p:cNvSpPr>
          <p:nvPr>
            <p:ph idx="1"/>
          </p:nvPr>
        </p:nvSpPr>
        <p:spPr>
          <a:xfrm>
            <a:off x="396725" y="4987081"/>
            <a:ext cx="9607409" cy="58572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/>
              <a:t>Why does this work? Sum of selection is P(evidence)!  (P(T=c), here)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 </a:t>
            </a:r>
          </a:p>
        </p:txBody>
      </p:sp>
      <p:pic>
        <p:nvPicPr>
          <p:cNvPr id="31" name="Picture 67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7752" y="5674300"/>
            <a:ext cx="55848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3253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Quiz: Normalization Trick</a:t>
            </a:r>
          </a:p>
        </p:txBody>
      </p:sp>
      <p:graphicFrame>
        <p:nvGraphicFramePr>
          <p:cNvPr id="15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1906258"/>
              </p:ext>
            </p:extLst>
          </p:nvPr>
        </p:nvGraphicFramePr>
        <p:xfrm>
          <a:off x="303920" y="2971475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Picture 1" descr="txp_fig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54822" y="2486483"/>
            <a:ext cx="1235379" cy="3208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9" name="Line 30"/>
          <p:cNvSpPr>
            <a:spLocks noChangeShapeType="1"/>
          </p:cNvSpPr>
          <p:nvPr/>
        </p:nvSpPr>
        <p:spPr bwMode="auto">
          <a:xfrm flipV="1">
            <a:off x="3871858" y="3886929"/>
            <a:ext cx="1026540" cy="5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45"/>
          <p:cNvSpPr>
            <a:spLocks noChangeShapeType="1"/>
          </p:cNvSpPr>
          <p:nvPr/>
        </p:nvSpPr>
        <p:spPr bwMode="auto">
          <a:xfrm>
            <a:off x="8038022" y="3843299"/>
            <a:ext cx="1167859" cy="907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Text Box 60"/>
          <p:cNvSpPr txBox="1">
            <a:spLocks noChangeArrowheads="1"/>
          </p:cNvSpPr>
          <p:nvPr/>
        </p:nvSpPr>
        <p:spPr bwMode="auto">
          <a:xfrm>
            <a:off x="3273100" y="2441931"/>
            <a:ext cx="2195482" cy="173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1" indent="0" algn="ctr" eaLnBrk="1" hangingPunct="1">
              <a:spcBef>
                <a:spcPct val="50000"/>
              </a:spcBef>
            </a:pPr>
            <a:r>
              <a:rPr lang="en-US" sz="2000" b="1" dirty="0" smtClean="0">
                <a:latin typeface="Calibri"/>
                <a:cs typeface="Calibri"/>
              </a:rPr>
              <a:t>SELECT</a:t>
            </a:r>
            <a:r>
              <a:rPr lang="en-US" sz="2000" dirty="0" smtClean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the joint probabilities matching the evidence</a:t>
            </a:r>
          </a:p>
          <a:p>
            <a:pPr eaLnBrk="1" hangingPunct="1">
              <a:spcBef>
                <a:spcPct val="50000"/>
              </a:spcBef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Text Box 60"/>
          <p:cNvSpPr txBox="1">
            <a:spLocks noChangeArrowheads="1"/>
          </p:cNvSpPr>
          <p:nvPr/>
        </p:nvSpPr>
        <p:spPr bwMode="auto">
          <a:xfrm>
            <a:off x="6989421" y="2490651"/>
            <a:ext cx="286819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ctr" eaLnBrk="1" hangingPunct="1">
              <a:lnSpc>
                <a:spcPct val="90000"/>
              </a:lnSpc>
            </a:pPr>
            <a:r>
              <a:rPr lang="en-US" sz="2000" b="1" dirty="0" smtClean="0">
                <a:latin typeface="Calibri"/>
                <a:cs typeface="Calibri"/>
              </a:rPr>
              <a:t>NORMALIZE </a:t>
            </a:r>
            <a:r>
              <a:rPr lang="en-US" sz="2000" dirty="0" smtClean="0">
                <a:latin typeface="Calibri"/>
                <a:cs typeface="Calibri"/>
              </a:rPr>
              <a:t>the selection</a:t>
            </a:r>
          </a:p>
          <a:p>
            <a:pPr lvl="1" algn="ctr" eaLnBrk="1" hangingPunct="1">
              <a:lnSpc>
                <a:spcPct val="90000"/>
              </a:lnSpc>
            </a:pPr>
            <a:r>
              <a:rPr lang="en-US" sz="2000" dirty="0" smtClean="0">
                <a:latin typeface="Calibri"/>
                <a:cs typeface="Calibri"/>
              </a:rPr>
              <a:t>(</a:t>
            </a:r>
            <a:r>
              <a:rPr lang="en-US" sz="2000" dirty="0">
                <a:latin typeface="Calibri"/>
                <a:cs typeface="Calibri"/>
              </a:rPr>
              <a:t>make it sum to one)</a:t>
            </a:r>
          </a:p>
          <a:p>
            <a:pPr algn="ctr" eaLnBrk="1" hangingPunct="1">
              <a:spcBef>
                <a:spcPct val="50000"/>
              </a:spcBef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P(X | Y=-y)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6448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3"/>
          <p:cNvSpPr>
            <a:spLocks noGrp="1" noChangeArrowheads="1"/>
          </p:cNvSpPr>
          <p:nvPr>
            <p:ph idx="1"/>
          </p:nvPr>
        </p:nvSpPr>
        <p:spPr>
          <a:xfrm>
            <a:off x="491720" y="1360415"/>
            <a:ext cx="8470900" cy="4525963"/>
          </a:xfrm>
        </p:spPr>
        <p:txBody>
          <a:bodyPr/>
          <a:lstStyle/>
          <a:p>
            <a:pPr eaLnBrk="1" hangingPunct="1"/>
            <a:r>
              <a:rPr lang="en-US" sz="2400" dirty="0" smtClean="0"/>
              <a:t>(Dictionary) To bring or restore to a normal condition</a:t>
            </a:r>
          </a:p>
          <a:p>
            <a:pPr eaLnBrk="1" hangingPunct="1"/>
            <a:endParaRPr lang="en-US" sz="2400" dirty="0"/>
          </a:p>
          <a:p>
            <a:pPr eaLnBrk="1" hangingPunct="1"/>
            <a:endParaRPr lang="en-US" sz="2400" dirty="0"/>
          </a:p>
          <a:p>
            <a:pPr eaLnBrk="1" hangingPunct="1"/>
            <a:r>
              <a:rPr lang="en-US" sz="2400" dirty="0" smtClean="0"/>
              <a:t>Procedure:</a:t>
            </a:r>
          </a:p>
          <a:p>
            <a:pPr lvl="1"/>
            <a:r>
              <a:rPr lang="en-US" sz="2000" dirty="0" smtClean="0"/>
              <a:t>Step 1: Compute Z = sum over all entries</a:t>
            </a:r>
          </a:p>
          <a:p>
            <a:pPr lvl="1"/>
            <a:r>
              <a:rPr lang="en-US" sz="2000" dirty="0" smtClean="0"/>
              <a:t>Step 2: Divide every entry by Z</a:t>
            </a:r>
          </a:p>
          <a:p>
            <a:pPr lvl="1"/>
            <a:endParaRPr lang="en-US" sz="2000" dirty="0"/>
          </a:p>
          <a:p>
            <a:r>
              <a:rPr lang="en-US" sz="2400" dirty="0" smtClean="0"/>
              <a:t>Example 1</a:t>
            </a:r>
          </a:p>
          <a:p>
            <a:pPr lvl="1"/>
            <a:endParaRPr lang="en-US" sz="20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/>
          </a:p>
          <a:p>
            <a:pPr eaLnBrk="1" hangingPunct="1"/>
            <a:endParaRPr lang="en-US" sz="2400" dirty="0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 Normalize</a:t>
            </a:r>
          </a:p>
        </p:txBody>
      </p:sp>
      <p:sp>
        <p:nvSpPr>
          <p:cNvPr id="1051690" name="Rectangular Callout 1051689"/>
          <p:cNvSpPr/>
          <p:nvPr/>
        </p:nvSpPr>
        <p:spPr>
          <a:xfrm>
            <a:off x="6505277" y="2324160"/>
            <a:ext cx="3343352" cy="362880"/>
          </a:xfrm>
          <a:prstGeom prst="wedgeRectCallout">
            <a:avLst>
              <a:gd name="adj1" fmla="val -43217"/>
              <a:gd name="adj2" fmla="val -164407"/>
            </a:avLst>
          </a:prstGeom>
          <a:noFill/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All entries sum to ONE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51691" name="Rounded Rectangle 1051690"/>
          <p:cNvSpPr/>
          <p:nvPr/>
        </p:nvSpPr>
        <p:spPr>
          <a:xfrm>
            <a:off x="5338993" y="1442880"/>
            <a:ext cx="2220261" cy="406080"/>
          </a:xfrm>
          <a:prstGeom prst="roundRect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9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2149899"/>
              </p:ext>
            </p:extLst>
          </p:nvPr>
        </p:nvGraphicFramePr>
        <p:xfrm>
          <a:off x="578911" y="4852284"/>
          <a:ext cx="1581150" cy="1188720"/>
        </p:xfrm>
        <a:graphic>
          <a:graphicData uri="http://schemas.openxmlformats.org/drawingml/2006/table">
            <a:tbl>
              <a:tblPr/>
              <a:tblGrid>
                <a:gridCol w="857250"/>
                <a:gridCol w="7239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" name="Line 45"/>
          <p:cNvSpPr>
            <a:spLocks noChangeShapeType="1"/>
          </p:cNvSpPr>
          <p:nvPr/>
        </p:nvSpPr>
        <p:spPr bwMode="auto">
          <a:xfrm>
            <a:off x="2417387" y="5468690"/>
            <a:ext cx="1167859" cy="907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1692" name="TextBox 1051691"/>
          <p:cNvSpPr txBox="1"/>
          <p:nvPr/>
        </p:nvSpPr>
        <p:spPr>
          <a:xfrm>
            <a:off x="2142511" y="5650560"/>
            <a:ext cx="1330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Z = 0.5</a:t>
            </a:r>
            <a:endParaRPr lang="en-US" dirty="0"/>
          </a:p>
        </p:txBody>
      </p:sp>
      <p:graphicFrame>
        <p:nvGraphicFramePr>
          <p:cNvPr id="52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05155321"/>
              </p:ext>
            </p:extLst>
          </p:nvPr>
        </p:nvGraphicFramePr>
        <p:xfrm>
          <a:off x="3729096" y="4875084"/>
          <a:ext cx="1581150" cy="1188720"/>
        </p:xfrm>
        <a:graphic>
          <a:graphicData uri="http://schemas.openxmlformats.org/drawingml/2006/table">
            <a:tbl>
              <a:tblPr/>
              <a:tblGrid>
                <a:gridCol w="857250"/>
                <a:gridCol w="7239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" name="Rectangle 3"/>
          <p:cNvSpPr txBox="1">
            <a:spLocks noChangeArrowheads="1"/>
          </p:cNvSpPr>
          <p:nvPr/>
        </p:nvSpPr>
        <p:spPr bwMode="auto">
          <a:xfrm>
            <a:off x="5862165" y="4286255"/>
            <a:ext cx="5195946" cy="139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marL="342882" indent="-342882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3200">
                <a:solidFill>
                  <a:schemeClr val="accent2"/>
                </a:solidFill>
                <a:latin typeface="Calibri" pitchFamily="34" charset="0"/>
                <a:ea typeface="+mn-ea"/>
                <a:cs typeface="+mn-cs"/>
              </a:defRPr>
            </a:lvl1pPr>
            <a:lvl2pPr marL="742913" indent="-285737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294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120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298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474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006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dirty="0" smtClean="0"/>
              <a:t>Example 2</a:t>
            </a:r>
          </a:p>
          <a:p>
            <a:pPr lvl="1"/>
            <a:endParaRPr lang="en-US" sz="20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  <p:graphicFrame>
        <p:nvGraphicFramePr>
          <p:cNvPr id="54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4548457"/>
              </p:ext>
            </p:extLst>
          </p:nvPr>
        </p:nvGraphicFramePr>
        <p:xfrm>
          <a:off x="6031680" y="4799040"/>
          <a:ext cx="2270544" cy="1854201"/>
        </p:xfrm>
        <a:graphic>
          <a:graphicData uri="http://schemas.openxmlformats.org/drawingml/2006/table">
            <a:tbl>
              <a:tblPr/>
              <a:tblGrid>
                <a:gridCol w="756848"/>
                <a:gridCol w="756848"/>
                <a:gridCol w="756848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2372663" y="4913040"/>
            <a:ext cx="1223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Normalize</a:t>
            </a:r>
            <a:endParaRPr lang="en-US" dirty="0"/>
          </a:p>
        </p:txBody>
      </p:sp>
      <p:sp>
        <p:nvSpPr>
          <p:cNvPr id="56" name="Line 45"/>
          <p:cNvSpPr>
            <a:spLocks noChangeShapeType="1"/>
          </p:cNvSpPr>
          <p:nvPr/>
        </p:nvSpPr>
        <p:spPr bwMode="auto">
          <a:xfrm>
            <a:off x="8608552" y="5629730"/>
            <a:ext cx="1167859" cy="907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558293" y="5785680"/>
            <a:ext cx="845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 = 50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8537911" y="5143200"/>
            <a:ext cx="1223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Normalize</a:t>
            </a:r>
            <a:endParaRPr lang="en-US" dirty="0"/>
          </a:p>
        </p:txBody>
      </p:sp>
      <p:graphicFrame>
        <p:nvGraphicFramePr>
          <p:cNvPr id="60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4062727"/>
              </p:ext>
            </p:extLst>
          </p:nvPr>
        </p:nvGraphicFramePr>
        <p:xfrm>
          <a:off x="9803883" y="4795920"/>
          <a:ext cx="2270544" cy="1854201"/>
        </p:xfrm>
        <a:graphic>
          <a:graphicData uri="http://schemas.openxmlformats.org/drawingml/2006/table">
            <a:tbl>
              <a:tblPr/>
              <a:tblGrid>
                <a:gridCol w="756848"/>
                <a:gridCol w="756848"/>
                <a:gridCol w="756848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3019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1690" grpId="0" animBg="1"/>
      <p:bldP spid="1051691" grpId="0" animBg="1"/>
      <p:bldP spid="50" grpId="0" animBg="1"/>
      <p:bldP spid="1051692" grpId="0"/>
      <p:bldP spid="55" grpId="0"/>
      <p:bldP spid="56" grpId="0" animBg="1"/>
      <p:bldP spid="57" grpId="0"/>
      <p:bldP spid="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Today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668988" y="1397000"/>
            <a:ext cx="6502411" cy="5078097"/>
          </a:xfrm>
        </p:spPr>
        <p:txBody>
          <a:bodyPr/>
          <a:lstStyle/>
          <a:p>
            <a:pPr eaLnBrk="1" hangingPunct="1"/>
            <a:r>
              <a:rPr lang="en-US" sz="2800" dirty="0" smtClean="0"/>
              <a:t>Probability</a:t>
            </a:r>
          </a:p>
          <a:p>
            <a:pPr lvl="8"/>
            <a:endParaRPr lang="en-US" sz="300" dirty="0" smtClean="0"/>
          </a:p>
          <a:p>
            <a:pPr lvl="1" eaLnBrk="1" hangingPunct="1"/>
            <a:r>
              <a:rPr lang="en-US" sz="2400" dirty="0" smtClean="0"/>
              <a:t>Random Variables</a:t>
            </a:r>
          </a:p>
          <a:p>
            <a:pPr lvl="1" eaLnBrk="1" hangingPunct="1"/>
            <a:r>
              <a:rPr lang="en-US" sz="2400" dirty="0" smtClean="0"/>
              <a:t>Joint and Marginal Distributions</a:t>
            </a:r>
          </a:p>
          <a:p>
            <a:pPr lvl="1" eaLnBrk="1" hangingPunct="1"/>
            <a:r>
              <a:rPr lang="en-US" sz="2400" dirty="0" smtClean="0"/>
              <a:t>Conditional Distribution</a:t>
            </a:r>
          </a:p>
          <a:p>
            <a:pPr lvl="1" eaLnBrk="1" hangingPunct="1"/>
            <a:r>
              <a:rPr lang="en-US" sz="2400" dirty="0" smtClean="0"/>
              <a:t>Product Rule, Chain Rule, Bayes’ Rule</a:t>
            </a:r>
          </a:p>
          <a:p>
            <a:pPr lvl="1" eaLnBrk="1" hangingPunct="1"/>
            <a:r>
              <a:rPr lang="en-US" sz="2400" dirty="0" smtClean="0"/>
              <a:t>Inference</a:t>
            </a:r>
          </a:p>
          <a:p>
            <a:pPr lvl="1" eaLnBrk="1" hangingPunct="1"/>
            <a:r>
              <a:rPr lang="en-US" sz="2400" dirty="0" smtClean="0"/>
              <a:t>Independence</a:t>
            </a:r>
          </a:p>
          <a:p>
            <a:pPr lvl="2"/>
            <a:endParaRPr lang="en-US" sz="2000" dirty="0" smtClean="0"/>
          </a:p>
          <a:p>
            <a:pPr eaLnBrk="1" hangingPunct="1"/>
            <a:r>
              <a:rPr lang="en-US" sz="2800" dirty="0" smtClean="0"/>
              <a:t>You’ll need all this stuff A LOT for the next few weeks, so make sure you go over it now!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endParaRPr lang="en-US" sz="24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5329" y="1301896"/>
            <a:ext cx="4704859" cy="4742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Normalization Trick</a:t>
            </a:r>
          </a:p>
        </p:txBody>
      </p:sp>
      <p:sp>
        <p:nvSpPr>
          <p:cNvPr id="10516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377238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A trick to get a whole conditional distribution at once: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Select the joint probabilities matching the evidence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Normalize the selection (make it sum to one)</a:t>
            </a:r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Why does this work? Sum of selection is P(evidence)!  (P(r), here)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 </a:t>
            </a:r>
          </a:p>
        </p:txBody>
      </p:sp>
      <p:graphicFrame>
        <p:nvGraphicFramePr>
          <p:cNvPr id="105165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1705634"/>
              </p:ext>
            </p:extLst>
          </p:nvPr>
        </p:nvGraphicFramePr>
        <p:xfrm>
          <a:off x="611188" y="3203575"/>
          <a:ext cx="2209800" cy="1854201"/>
        </p:xfrm>
        <a:graphic>
          <a:graphicData uri="http://schemas.openxmlformats.org/drawingml/2006/table">
            <a:tbl>
              <a:tblPr/>
              <a:tblGrid>
                <a:gridCol w="828675"/>
                <a:gridCol w="828675"/>
                <a:gridCol w="55245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1678" name="Line 30"/>
          <p:cNvSpPr>
            <a:spLocks noChangeShapeType="1"/>
          </p:cNvSpPr>
          <p:nvPr/>
        </p:nvSpPr>
        <p:spPr bwMode="auto">
          <a:xfrm>
            <a:off x="2973388" y="4011613"/>
            <a:ext cx="81597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051679" name="Group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1741583"/>
              </p:ext>
            </p:extLst>
          </p:nvPr>
        </p:nvGraphicFramePr>
        <p:xfrm>
          <a:off x="3883025" y="3582988"/>
          <a:ext cx="1866900" cy="1114425"/>
        </p:xfrm>
        <a:graphic>
          <a:graphicData uri="http://schemas.openxmlformats.org/drawingml/2006/table">
            <a:tbl>
              <a:tblPr/>
              <a:tblGrid>
                <a:gridCol w="611973"/>
                <a:gridCol w="712676"/>
                <a:gridCol w="542251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marL="91408" marR="914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marL="91408" marR="914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marL="91408" marR="914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marL="91408" marR="914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1693" name="Line 45"/>
          <p:cNvSpPr>
            <a:spLocks noChangeShapeType="1"/>
          </p:cNvSpPr>
          <p:nvPr/>
        </p:nvSpPr>
        <p:spPr bwMode="auto">
          <a:xfrm>
            <a:off x="5881688" y="3979863"/>
            <a:ext cx="8064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05169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0283600"/>
              </p:ext>
            </p:extLst>
          </p:nvPr>
        </p:nvGraphicFramePr>
        <p:xfrm>
          <a:off x="6859588" y="3582988"/>
          <a:ext cx="1581150" cy="1114425"/>
        </p:xfrm>
        <a:graphic>
          <a:graphicData uri="http://schemas.openxmlformats.org/drawingml/2006/table">
            <a:tbl>
              <a:tblPr/>
              <a:tblGrid>
                <a:gridCol w="857250"/>
                <a:gridCol w="7239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1708" name="Text Box 60"/>
          <p:cNvSpPr txBox="1">
            <a:spLocks noChangeArrowheads="1"/>
          </p:cNvSpPr>
          <p:nvPr/>
        </p:nvSpPr>
        <p:spPr bwMode="auto">
          <a:xfrm>
            <a:off x="2944813" y="4194175"/>
            <a:ext cx="83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>
                <a:latin typeface="Calibri" pitchFamily="34" charset="0"/>
                <a:cs typeface="Calibri" pitchFamily="34" charset="0"/>
              </a:rPr>
              <a:t>Select</a:t>
            </a:r>
          </a:p>
        </p:txBody>
      </p:sp>
      <p:sp>
        <p:nvSpPr>
          <p:cNvPr id="1051709" name="Text Box 61"/>
          <p:cNvSpPr txBox="1">
            <a:spLocks noChangeArrowheads="1"/>
          </p:cNvSpPr>
          <p:nvPr/>
        </p:nvSpPr>
        <p:spPr bwMode="auto">
          <a:xfrm>
            <a:off x="5745163" y="4162425"/>
            <a:ext cx="1295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dirty="0">
                <a:latin typeface="Calibri" pitchFamily="34" charset="0"/>
                <a:cs typeface="Calibri" pitchFamily="34" charset="0"/>
              </a:rPr>
              <a:t>Normalize</a:t>
            </a:r>
          </a:p>
        </p:txBody>
      </p:sp>
      <p:pic>
        <p:nvPicPr>
          <p:cNvPr id="1051710" name="Picture 62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6725" y="3176588"/>
            <a:ext cx="10001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1711" name="Picture 63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5163" y="3121025"/>
            <a:ext cx="96996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1715" name="Picture 67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4663" y="5803900"/>
            <a:ext cx="55848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30" name="Picture 50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2675" y="2771775"/>
            <a:ext cx="117951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9786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1678" grpId="0" animBg="1"/>
      <p:bldP spid="1051693" grpId="0" animBg="1"/>
      <p:bldP spid="1051708" grpId="0"/>
      <p:bldP spid="105170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Conditional Distributions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chemeClr val="tx1"/>
                </a:solidFill>
              </a:rPr>
              <a:t>Conditional distributions are probability distributions over some variables given fixed values of others</a:t>
            </a:r>
          </a:p>
        </p:txBody>
      </p:sp>
      <p:pic>
        <p:nvPicPr>
          <p:cNvPr id="13316" name="Picture 5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3213" y="2943225"/>
            <a:ext cx="2071687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7056488"/>
              </p:ext>
            </p:extLst>
          </p:nvPr>
        </p:nvGraphicFramePr>
        <p:xfrm>
          <a:off x="5416550" y="3435350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5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0057381"/>
              </p:ext>
            </p:extLst>
          </p:nvPr>
        </p:nvGraphicFramePr>
        <p:xfrm>
          <a:off x="1708150" y="3384550"/>
          <a:ext cx="1828800" cy="1189038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</a:tblGrid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0.8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9" name="Picture 58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3525" y="4800600"/>
            <a:ext cx="216217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9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3651360"/>
              </p:ext>
            </p:extLst>
          </p:nvPr>
        </p:nvGraphicFramePr>
        <p:xfrm>
          <a:off x="1712913" y="5241925"/>
          <a:ext cx="1828800" cy="1189038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</a:tblGrid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0.6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396" name="Picture 50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9975" y="3011488"/>
            <a:ext cx="1179513" cy="29845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xtLst/>
        </p:spPr>
      </p:pic>
      <p:sp>
        <p:nvSpPr>
          <p:cNvPr id="14397" name="TextBox 55"/>
          <p:cNvSpPr txBox="1">
            <a:spLocks noChangeArrowheads="1"/>
          </p:cNvSpPr>
          <p:nvPr/>
        </p:nvSpPr>
        <p:spPr bwMode="auto">
          <a:xfrm>
            <a:off x="1309688" y="2386013"/>
            <a:ext cx="274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Conditional Distributions</a:t>
            </a:r>
          </a:p>
        </p:txBody>
      </p:sp>
      <p:sp>
        <p:nvSpPr>
          <p:cNvPr id="14398" name="TextBox 56"/>
          <p:cNvSpPr txBox="1">
            <a:spLocks noChangeArrowheads="1"/>
          </p:cNvSpPr>
          <p:nvPr/>
        </p:nvSpPr>
        <p:spPr bwMode="auto">
          <a:xfrm>
            <a:off x="5827713" y="2384425"/>
            <a:ext cx="25876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Joint Distribution</a:t>
            </a:r>
          </a:p>
        </p:txBody>
      </p:sp>
      <p:sp>
        <p:nvSpPr>
          <p:cNvPr id="60" name="Left Brace 59"/>
          <p:cNvSpPr/>
          <p:nvPr/>
        </p:nvSpPr>
        <p:spPr>
          <a:xfrm>
            <a:off x="1139825" y="2921000"/>
            <a:ext cx="207963" cy="35179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2" name="Picture 61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463" y="4097338"/>
            <a:ext cx="312737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Probabilistic Inference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79413" y="1407089"/>
            <a:ext cx="6854237" cy="4773049"/>
          </a:xfrm>
        </p:spPr>
        <p:txBody>
          <a:bodyPr/>
          <a:lstStyle/>
          <a:p>
            <a:pPr eaLnBrk="1" hangingPunct="1"/>
            <a:r>
              <a:rPr lang="en-US" sz="2400" dirty="0" smtClean="0"/>
              <a:t>Probabilistic inference: compute a desired probability from other known probabilities (e.g. conditional from joint)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We generally compute conditional probabilities </a:t>
            </a:r>
          </a:p>
          <a:p>
            <a:pPr lvl="1" eaLnBrk="1" hangingPunct="1"/>
            <a:r>
              <a:rPr lang="en-US" sz="2000" dirty="0" smtClean="0"/>
              <a:t>P(on time | no reported accidents) = 0.90</a:t>
            </a:r>
          </a:p>
          <a:p>
            <a:pPr lvl="1" eaLnBrk="1" hangingPunct="1"/>
            <a:r>
              <a:rPr lang="en-US" sz="2000" dirty="0" smtClean="0"/>
              <a:t>These represent the agent’s </a:t>
            </a:r>
            <a:r>
              <a:rPr lang="en-US" sz="2000" i="1" dirty="0" smtClean="0"/>
              <a:t>beliefs</a:t>
            </a:r>
            <a:r>
              <a:rPr lang="en-US" sz="2000" dirty="0" smtClean="0"/>
              <a:t> given the evidence</a:t>
            </a:r>
            <a:endParaRPr lang="en-US" sz="2000" i="1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Probabilities change with new evidence:</a:t>
            </a:r>
          </a:p>
          <a:p>
            <a:pPr lvl="1" eaLnBrk="1" hangingPunct="1"/>
            <a:r>
              <a:rPr lang="en-US" sz="2000" dirty="0" smtClean="0"/>
              <a:t>P(on time | no accidents, 5 a.m.) = 0.95</a:t>
            </a:r>
          </a:p>
          <a:p>
            <a:pPr lvl="1" eaLnBrk="1" hangingPunct="1"/>
            <a:r>
              <a:rPr lang="en-US" sz="2000" dirty="0" smtClean="0"/>
              <a:t>P(on time | no accidents, 5 a.m., raining) = 0.80</a:t>
            </a:r>
          </a:p>
          <a:p>
            <a:pPr lvl="1" eaLnBrk="1" hangingPunct="1"/>
            <a:r>
              <a:rPr lang="en-US" sz="2000" dirty="0" smtClean="0"/>
              <a:t>Observing new evidence causes </a:t>
            </a:r>
            <a:r>
              <a:rPr lang="en-US" sz="2000" i="1" dirty="0" smtClean="0"/>
              <a:t>beliefs to be updated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8016" y="1295018"/>
            <a:ext cx="5110454" cy="4728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5400"/>
            <a:ext cx="12192000" cy="1143000"/>
          </a:xfrm>
        </p:spPr>
        <p:txBody>
          <a:bodyPr/>
          <a:lstStyle/>
          <a:p>
            <a:pPr eaLnBrk="1" hangingPunct="1"/>
            <a:r>
              <a:rPr lang="en-US" smtClean="0"/>
              <a:t>Inference by Enumeration</a:t>
            </a:r>
          </a:p>
        </p:txBody>
      </p:sp>
      <p:sp>
        <p:nvSpPr>
          <p:cNvPr id="1044483" name="Rectangle 3"/>
          <p:cNvSpPr>
            <a:spLocks noGrp="1" noChangeArrowheads="1"/>
          </p:cNvSpPr>
          <p:nvPr>
            <p:ph idx="1"/>
          </p:nvPr>
        </p:nvSpPr>
        <p:spPr>
          <a:xfrm>
            <a:off x="199221" y="1295813"/>
            <a:ext cx="8229600" cy="132753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General case: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dirty="0" smtClean="0"/>
              <a:t>Evidence variables: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dirty="0" smtClean="0"/>
              <a:t>Query* variable: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dirty="0" smtClean="0"/>
              <a:t>Hidden variables:</a:t>
            </a:r>
          </a:p>
          <a:p>
            <a:pPr lvl="1" eaLnBrk="1" hangingPunct="1">
              <a:lnSpc>
                <a:spcPct val="80000"/>
              </a:lnSpc>
            </a:pPr>
            <a:endParaRPr lang="en-US" sz="1600" dirty="0" smtClean="0"/>
          </a:p>
          <a:p>
            <a:pPr lvl="1" eaLnBrk="1" hangingPunct="1">
              <a:lnSpc>
                <a:spcPct val="80000"/>
              </a:lnSpc>
            </a:pPr>
            <a:endParaRPr lang="en-US" sz="1600" dirty="0" smtClean="0"/>
          </a:p>
        </p:txBody>
      </p:sp>
      <p:pic>
        <p:nvPicPr>
          <p:cNvPr id="18436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081" y="1699187"/>
            <a:ext cx="157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6973" y="1610535"/>
            <a:ext cx="209550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6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9673" y="1929623"/>
            <a:ext cx="16986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2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4748" y="2234423"/>
            <a:ext cx="9588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17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9704" y="1873689"/>
            <a:ext cx="2067441" cy="35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txp_fi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5724" y="6153402"/>
            <a:ext cx="188595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txp_fi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5953" y="6071444"/>
            <a:ext cx="32575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500" name="AutoShape 20"/>
          <p:cNvSpPr>
            <a:spLocks/>
          </p:cNvSpPr>
          <p:nvPr/>
        </p:nvSpPr>
        <p:spPr bwMode="auto">
          <a:xfrm rot="-5400000">
            <a:off x="6489768" y="5379365"/>
            <a:ext cx="174830" cy="2134655"/>
          </a:xfrm>
          <a:prstGeom prst="leftBrace">
            <a:avLst>
              <a:gd name="adj1" fmla="val 10833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44501" name="Picture 21" descr="txp_fi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6065" y="6629400"/>
            <a:ext cx="157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5" name="AutoShape 22"/>
          <p:cNvSpPr>
            <a:spLocks/>
          </p:cNvSpPr>
          <p:nvPr/>
        </p:nvSpPr>
        <p:spPr bwMode="auto">
          <a:xfrm>
            <a:off x="5379898" y="1559239"/>
            <a:ext cx="228600" cy="914400"/>
          </a:xfrm>
          <a:prstGeom prst="righ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6" name="Text Box 23"/>
          <p:cNvSpPr txBox="1">
            <a:spLocks noChangeArrowheads="1"/>
          </p:cNvSpPr>
          <p:nvPr/>
        </p:nvSpPr>
        <p:spPr bwMode="auto">
          <a:xfrm>
            <a:off x="5751431" y="1968119"/>
            <a:ext cx="152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All variables</a:t>
            </a:r>
          </a:p>
        </p:txBody>
      </p:sp>
      <p:sp>
        <p:nvSpPr>
          <p:cNvPr id="18447" name="TextBox 20"/>
          <p:cNvSpPr txBox="1">
            <a:spLocks noChangeArrowheads="1"/>
          </p:cNvSpPr>
          <p:nvPr/>
        </p:nvSpPr>
        <p:spPr bwMode="auto">
          <a:xfrm>
            <a:off x="10488610" y="1129148"/>
            <a:ext cx="15573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 i="1" dirty="0">
                <a:latin typeface="Calibri" pitchFamily="34" charset="0"/>
                <a:cs typeface="Calibri" pitchFamily="34" charset="0"/>
              </a:rPr>
              <a:t>* Works fine with multiple query variables, too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7779228" y="1296460"/>
            <a:ext cx="3997028" cy="863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marL="342882" indent="-342882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3200">
                <a:solidFill>
                  <a:schemeClr val="accent2"/>
                </a:solidFill>
                <a:latin typeface="Calibri" pitchFamily="34" charset="0"/>
                <a:ea typeface="+mn-ea"/>
                <a:cs typeface="+mn-cs"/>
              </a:defRPr>
            </a:lvl1pPr>
            <a:lvl2pPr marL="742913" indent="-285737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294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120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298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474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006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000" dirty="0" smtClean="0"/>
              <a:t>We want:</a:t>
            </a:r>
          </a:p>
          <a:p>
            <a:pPr lvl="1">
              <a:lnSpc>
                <a:spcPct val="80000"/>
              </a:lnSpc>
            </a:pPr>
            <a:endParaRPr lang="en-US" sz="1600" dirty="0" smtClean="0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59401" y="3085809"/>
            <a:ext cx="2826696" cy="1025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marL="342882" indent="-342882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3200">
                <a:solidFill>
                  <a:schemeClr val="accent2"/>
                </a:solidFill>
                <a:latin typeface="Calibri" pitchFamily="34" charset="0"/>
                <a:ea typeface="+mn-ea"/>
                <a:cs typeface="+mn-cs"/>
              </a:defRPr>
            </a:lvl1pPr>
            <a:lvl2pPr marL="742913" indent="-285737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294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120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298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474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006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000" dirty="0" smtClean="0"/>
              <a:t>Step 1: Select the entries consistent with the evidence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4095697" y="3081163"/>
            <a:ext cx="3822722" cy="639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marL="342882" indent="-342882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3200">
                <a:solidFill>
                  <a:schemeClr val="accent2"/>
                </a:solidFill>
                <a:latin typeface="Calibri" pitchFamily="34" charset="0"/>
                <a:ea typeface="+mn-ea"/>
                <a:cs typeface="+mn-cs"/>
              </a:defRPr>
            </a:lvl1pPr>
            <a:lvl2pPr marL="742913" indent="-285737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294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120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298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474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006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000" dirty="0" smtClean="0"/>
              <a:t>Step 2: Sum out H to get joint of Query and evidence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8618168" y="3072764"/>
            <a:ext cx="2786348" cy="463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marL="342882" indent="-342882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3200">
                <a:solidFill>
                  <a:schemeClr val="accent2"/>
                </a:solidFill>
                <a:latin typeface="Calibri" pitchFamily="34" charset="0"/>
                <a:ea typeface="+mn-ea"/>
                <a:cs typeface="+mn-cs"/>
              </a:defRPr>
            </a:lvl1pPr>
            <a:lvl2pPr marL="742913" indent="-285737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294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120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298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474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006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000" dirty="0" smtClean="0"/>
              <a:t>Step 3: Normalize</a:t>
            </a:r>
          </a:p>
          <a:p>
            <a:pPr>
              <a:lnSpc>
                <a:spcPct val="80000"/>
              </a:lnSpc>
            </a:pPr>
            <a:endParaRPr lang="en-US" sz="20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579" y="3954241"/>
            <a:ext cx="3561300" cy="20482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8017" y="3737772"/>
            <a:ext cx="3114039" cy="2076026"/>
          </a:xfrm>
          <a:prstGeom prst="rect">
            <a:avLst/>
          </a:prstGeom>
        </p:spPr>
      </p:pic>
      <p:pic>
        <p:nvPicPr>
          <p:cNvPr id="5" name="Picture 4" descr="TP_tmp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80292" y="5675132"/>
            <a:ext cx="2463800" cy="584200"/>
          </a:xfrm>
          <a:prstGeom prst="rect">
            <a:avLst/>
          </a:prstGeom>
        </p:spPr>
      </p:pic>
      <p:pic>
        <p:nvPicPr>
          <p:cNvPr id="6" name="Picture 5" descr="TP_tmp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408358" y="6324600"/>
            <a:ext cx="3657600" cy="5334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 xmlns="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92096" y="3665394"/>
            <a:ext cx="1123188" cy="15111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0" grpId="0" animBg="1"/>
      <p:bldP spid="18447" grpId="0"/>
      <p:bldP spid="17" grpId="0"/>
      <p:bldP spid="18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Inference by Enumeration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/>
            <a:r>
              <a:rPr lang="en-US" sz="2400" dirty="0" smtClean="0"/>
              <a:t>P(</a:t>
            </a:r>
            <a:r>
              <a:rPr lang="en-US" sz="2400" dirty="0"/>
              <a:t>W</a:t>
            </a:r>
            <a:r>
              <a:rPr lang="en-US" sz="2400" dirty="0" smtClean="0"/>
              <a:t>)?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P(</a:t>
            </a:r>
            <a:r>
              <a:rPr lang="en-US" sz="2400" dirty="0"/>
              <a:t>W</a:t>
            </a:r>
            <a:r>
              <a:rPr lang="en-US" sz="2400" dirty="0" smtClean="0"/>
              <a:t> | winter)?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P(</a:t>
            </a:r>
            <a:r>
              <a:rPr lang="en-US" sz="2400" dirty="0"/>
              <a:t>W</a:t>
            </a:r>
            <a:r>
              <a:rPr lang="en-US" sz="2400" dirty="0" smtClean="0"/>
              <a:t> | winter, hot)?</a:t>
            </a:r>
          </a:p>
        </p:txBody>
      </p:sp>
      <p:graphicFrame>
        <p:nvGraphicFramePr>
          <p:cNvPr id="1037467" name="Group 1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8074790"/>
              </p:ext>
            </p:extLst>
          </p:nvPr>
        </p:nvGraphicFramePr>
        <p:xfrm>
          <a:off x="7852551" y="1515801"/>
          <a:ext cx="3484335" cy="4785360"/>
        </p:xfrm>
        <a:graphic>
          <a:graphicData uri="http://schemas.openxmlformats.org/drawingml/2006/table">
            <a:tbl>
              <a:tblPr/>
              <a:tblGrid>
                <a:gridCol w="1036410"/>
                <a:gridCol w="828675"/>
                <a:gridCol w="828675"/>
                <a:gridCol w="79057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summer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summer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summer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summer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winter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winter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winter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winter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929087" y="1411489"/>
            <a:ext cx="8080342" cy="42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marL="342882" indent="-342882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3200">
                <a:solidFill>
                  <a:schemeClr val="accent2"/>
                </a:solidFill>
                <a:latin typeface="Calibri" pitchFamily="34" charset="0"/>
                <a:ea typeface="+mn-ea"/>
                <a:cs typeface="+mn-cs"/>
              </a:defRPr>
            </a:lvl1pPr>
            <a:lvl2pPr marL="742913" indent="-285737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294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120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298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474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006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Obvious problems:</a:t>
            </a:r>
          </a:p>
          <a:p>
            <a:pPr lvl="3">
              <a:lnSpc>
                <a:spcPct val="80000"/>
              </a:lnSpc>
            </a:pPr>
            <a:endParaRPr lang="en-US" sz="1200" dirty="0" smtClean="0"/>
          </a:p>
          <a:p>
            <a:pPr lvl="1">
              <a:lnSpc>
                <a:spcPct val="80000"/>
              </a:lnSpc>
            </a:pPr>
            <a:r>
              <a:rPr lang="en-US" sz="2000" dirty="0" smtClean="0"/>
              <a:t>Worst-case time complexity O(</a:t>
            </a:r>
            <a:r>
              <a:rPr lang="en-US" sz="2000" dirty="0" err="1" smtClean="0"/>
              <a:t>d</a:t>
            </a:r>
            <a:r>
              <a:rPr lang="en-US" sz="2000" baseline="30000" dirty="0" err="1" smtClean="0"/>
              <a:t>n</a:t>
            </a:r>
            <a:r>
              <a:rPr lang="en-US" sz="2000" dirty="0" smtClean="0"/>
              <a:t>) </a:t>
            </a:r>
          </a:p>
          <a:p>
            <a:pPr lvl="6">
              <a:lnSpc>
                <a:spcPct val="80000"/>
              </a:lnSpc>
            </a:pPr>
            <a:endParaRPr lang="en-US" sz="1200" dirty="0" smtClean="0"/>
          </a:p>
          <a:p>
            <a:pPr lvl="1">
              <a:lnSpc>
                <a:spcPct val="80000"/>
              </a:lnSpc>
            </a:pPr>
            <a:r>
              <a:rPr lang="en-US" sz="2000" dirty="0" smtClean="0"/>
              <a:t>Space complexity O(</a:t>
            </a:r>
            <a:r>
              <a:rPr lang="en-US" sz="2000" dirty="0" err="1" smtClean="0"/>
              <a:t>d</a:t>
            </a:r>
            <a:r>
              <a:rPr lang="en-US" sz="2000" baseline="30000" dirty="0" err="1" smtClean="0"/>
              <a:t>n</a:t>
            </a:r>
            <a:r>
              <a:rPr lang="en-US" sz="2000" dirty="0" smtClean="0"/>
              <a:t>) to store the joint distribution</a:t>
            </a:r>
          </a:p>
          <a:p>
            <a:pPr lvl="1">
              <a:lnSpc>
                <a:spcPct val="80000"/>
              </a:lnSpc>
            </a:pPr>
            <a:endParaRPr lang="en-US" sz="2000" dirty="0"/>
          </a:p>
          <a:p>
            <a:pPr lvl="1">
              <a:lnSpc>
                <a:spcPct val="80000"/>
              </a:lnSpc>
            </a:pPr>
            <a:endParaRPr lang="en-US" sz="2000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Inference by Enumeration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49821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Product Rule</a:t>
            </a:r>
          </a:p>
        </p:txBody>
      </p:sp>
      <p:sp>
        <p:nvSpPr>
          <p:cNvPr id="1027075" name="Rectangle 3"/>
          <p:cNvSpPr>
            <a:spLocks noGrp="1" noChangeArrowheads="1"/>
          </p:cNvSpPr>
          <p:nvPr>
            <p:ph idx="1"/>
          </p:nvPr>
        </p:nvSpPr>
        <p:spPr>
          <a:xfrm>
            <a:off x="893005" y="1369120"/>
            <a:ext cx="7987470" cy="4757043"/>
          </a:xfrm>
        </p:spPr>
        <p:txBody>
          <a:bodyPr/>
          <a:lstStyle/>
          <a:p>
            <a:pPr eaLnBrk="1" hangingPunct="1"/>
            <a:r>
              <a:rPr lang="en-US" sz="2400" dirty="0" smtClean="0"/>
              <a:t>Sometimes have conditional distributions but want the joint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pic>
        <p:nvPicPr>
          <p:cNvPr id="1027080" name="Picture 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05402" y="2225699"/>
            <a:ext cx="24479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txp_fi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71949" y="2347356"/>
            <a:ext cx="5906965" cy="59925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027216" name="AutoShape 144"/>
          <p:cNvSpPr>
            <a:spLocks noChangeArrowheads="1"/>
          </p:cNvSpPr>
          <p:nvPr/>
        </p:nvSpPr>
        <p:spPr bwMode="auto">
          <a:xfrm>
            <a:off x="8044687" y="2421643"/>
            <a:ext cx="914400" cy="381000"/>
          </a:xfrm>
          <a:prstGeom prst="leftRightArrow">
            <a:avLst>
              <a:gd name="adj1" fmla="val 50000"/>
              <a:gd name="adj2" fmla="val 48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3637" y="3471580"/>
            <a:ext cx="5651673" cy="177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56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Product Rule</a:t>
            </a:r>
          </a:p>
        </p:txBody>
      </p:sp>
      <p:sp>
        <p:nvSpPr>
          <p:cNvPr id="1027075" name="Rectangle 3"/>
          <p:cNvSpPr>
            <a:spLocks noGrp="1" noChangeArrowheads="1"/>
          </p:cNvSpPr>
          <p:nvPr>
            <p:ph idx="1"/>
          </p:nvPr>
        </p:nvSpPr>
        <p:spPr>
          <a:xfrm>
            <a:off x="893005" y="1369120"/>
            <a:ext cx="7987470" cy="4757043"/>
          </a:xfrm>
        </p:spPr>
        <p:txBody>
          <a:bodyPr/>
          <a:lstStyle/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Example:</a:t>
            </a:r>
          </a:p>
          <a:p>
            <a:pPr eaLnBrk="1" hangingPunct="1"/>
            <a:endParaRPr lang="en-US" sz="2400" dirty="0" smtClean="0"/>
          </a:p>
        </p:txBody>
      </p:sp>
      <p:graphicFrame>
        <p:nvGraphicFramePr>
          <p:cNvPr id="1027084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9619804"/>
              </p:ext>
            </p:extLst>
          </p:nvPr>
        </p:nvGraphicFramePr>
        <p:xfrm>
          <a:off x="1383150" y="4244654"/>
          <a:ext cx="1428750" cy="1114425"/>
        </p:xfrm>
        <a:graphic>
          <a:graphicData uri="http://schemas.openxmlformats.org/drawingml/2006/table">
            <a:tbl>
              <a:tblPr/>
              <a:tblGrid>
                <a:gridCol w="857250"/>
                <a:gridCol w="5715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7160" name="Group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4154239"/>
              </p:ext>
            </p:extLst>
          </p:nvPr>
        </p:nvGraphicFramePr>
        <p:xfrm>
          <a:off x="3592950" y="3739829"/>
          <a:ext cx="2209800" cy="1847944"/>
        </p:xfrm>
        <a:graphic>
          <a:graphicData uri="http://schemas.openxmlformats.org/drawingml/2006/table">
            <a:tbl>
              <a:tblPr/>
              <a:tblGrid>
                <a:gridCol w="828675"/>
                <a:gridCol w="828675"/>
                <a:gridCol w="552450"/>
              </a:tblGrid>
              <a:tr h="3713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7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wet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6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dry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0.9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7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wet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0.7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dry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3" name="Picture 92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3963" y="3288979"/>
            <a:ext cx="11938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7213" name="Group 1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5181657"/>
              </p:ext>
            </p:extLst>
          </p:nvPr>
        </p:nvGraphicFramePr>
        <p:xfrm>
          <a:off x="7479150" y="3758879"/>
          <a:ext cx="2362200" cy="1847944"/>
        </p:xfrm>
        <a:graphic>
          <a:graphicData uri="http://schemas.openxmlformats.org/drawingml/2006/table">
            <a:tbl>
              <a:tblPr/>
              <a:tblGrid>
                <a:gridCol w="828675"/>
                <a:gridCol w="828675"/>
                <a:gridCol w="704850"/>
              </a:tblGrid>
              <a:tr h="3713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7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wet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0.08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6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dry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0.72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7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wet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0.14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dry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0.06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4" name="Picture 93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5238" y="3287392"/>
            <a:ext cx="12414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215" name="AutoShape 143"/>
          <p:cNvSpPr>
            <a:spLocks noChangeArrowheads="1"/>
          </p:cNvSpPr>
          <p:nvPr/>
        </p:nvSpPr>
        <p:spPr bwMode="auto">
          <a:xfrm>
            <a:off x="6107550" y="4520879"/>
            <a:ext cx="990600" cy="533400"/>
          </a:xfrm>
          <a:prstGeom prst="leftRightArrow">
            <a:avLst>
              <a:gd name="adj1" fmla="val 50000"/>
              <a:gd name="adj2" fmla="val 371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5" name="Picture 14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5250" y="3852542"/>
            <a:ext cx="85090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9207875" y="4176807"/>
            <a:ext cx="545725" cy="2480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9201518" y="4577236"/>
            <a:ext cx="545725" cy="2480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9234852" y="4928060"/>
            <a:ext cx="545725" cy="2480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9248339" y="5298724"/>
            <a:ext cx="545725" cy="2480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txp_fi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7035" y="1447471"/>
            <a:ext cx="5906965" cy="59925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Random Variables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98013" y="1421905"/>
            <a:ext cx="7669413" cy="4729164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A random variable is some aspect of the world about which we (may) have uncertainty</a:t>
            </a:r>
          </a:p>
          <a:p>
            <a:pPr lvl="8">
              <a:lnSpc>
                <a:spcPct val="90000"/>
              </a:lnSpc>
            </a:pPr>
            <a:endParaRPr lang="en-US" sz="12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R = Is it raining?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T = Is it hot or cold?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D = How long will it take to drive to work?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L = Where is the ghost?</a:t>
            </a:r>
          </a:p>
          <a:p>
            <a:pPr lvl="2">
              <a:lnSpc>
                <a:spcPct val="90000"/>
              </a:lnSpc>
            </a:pPr>
            <a:endParaRPr lang="en-US" sz="1600" dirty="0" smtClean="0"/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We denote random variables with capital letters</a:t>
            </a:r>
          </a:p>
          <a:p>
            <a:pPr lvl="2">
              <a:lnSpc>
                <a:spcPct val="90000"/>
              </a:lnSpc>
            </a:pPr>
            <a:endParaRPr lang="en-US" sz="1600" dirty="0" smtClean="0"/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Like variables in a CSP, random variables have domains</a:t>
            </a:r>
          </a:p>
          <a:p>
            <a:pPr lvl="8">
              <a:lnSpc>
                <a:spcPct val="90000"/>
              </a:lnSpc>
            </a:pPr>
            <a:endParaRPr lang="en-US" sz="12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R in {true, false}   (often write as {+r, </a:t>
            </a:r>
            <a:r>
              <a:rPr lang="en-US" sz="2000" dirty="0" smtClean="0">
                <a:sym typeface="Symbol" pitchFamily="18" charset="2"/>
              </a:rPr>
              <a:t>-</a:t>
            </a:r>
            <a:r>
              <a:rPr lang="en-US" sz="2000" dirty="0" smtClean="0"/>
              <a:t>r})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T in {hot, cold}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D in [0, </a:t>
            </a:r>
            <a:r>
              <a:rPr lang="en-US" sz="2000" dirty="0" smtClean="0">
                <a:sym typeface="Symbol" pitchFamily="18" charset="2"/>
              </a:rPr>
              <a:t>)</a:t>
            </a: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L in possible locations, maybe {(0,0), (0,1), …}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9820" y="1332374"/>
            <a:ext cx="4094076" cy="4127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Probability Distributions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098" y="1304126"/>
            <a:ext cx="6882626" cy="4706149"/>
          </a:xfrm>
        </p:spPr>
        <p:txBody>
          <a:bodyPr/>
          <a:lstStyle/>
          <a:p>
            <a:r>
              <a:rPr lang="en-US" sz="2400" dirty="0" smtClean="0"/>
              <a:t>Associate a probability with each value</a:t>
            </a:r>
          </a:p>
          <a:p>
            <a:endParaRPr lang="en-US" sz="2400" dirty="0"/>
          </a:p>
          <a:p>
            <a:pPr lvl="1"/>
            <a:r>
              <a:rPr lang="en-US" sz="2000" dirty="0" smtClean="0"/>
              <a:t>Temperature: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lvl="3"/>
            <a:endParaRPr lang="en-US" sz="1200" dirty="0" smtClean="0"/>
          </a:p>
        </p:txBody>
      </p:sp>
      <p:graphicFrame>
        <p:nvGraphicFramePr>
          <p:cNvPr id="5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2809658"/>
              </p:ext>
            </p:extLst>
          </p:nvPr>
        </p:nvGraphicFramePr>
        <p:xfrm>
          <a:off x="3527323" y="3884723"/>
          <a:ext cx="1428750" cy="1114425"/>
        </p:xfrm>
        <a:graphic>
          <a:graphicData uri="http://schemas.openxmlformats.org/drawingml/2006/table">
            <a:tbl>
              <a:tblPr/>
              <a:tblGrid>
                <a:gridCol w="857250"/>
                <a:gridCol w="5715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91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1498" y="3506898"/>
            <a:ext cx="731837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8396137"/>
              </p:ext>
            </p:extLst>
          </p:nvPr>
        </p:nvGraphicFramePr>
        <p:xfrm>
          <a:off x="9748222" y="3636086"/>
          <a:ext cx="1922463" cy="1857375"/>
        </p:xfrm>
        <a:graphic>
          <a:graphicData uri="http://schemas.openxmlformats.org/drawingml/2006/table">
            <a:tbl>
              <a:tblPr/>
              <a:tblGrid>
                <a:gridCol w="1153478"/>
                <a:gridCol w="76898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0.6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fog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meteor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0.0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Picture 90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46709" y="3189898"/>
            <a:ext cx="85090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999" y="3235290"/>
            <a:ext cx="2544888" cy="238294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5094" y="3352677"/>
            <a:ext cx="3211282" cy="2140854"/>
          </a:xfrm>
          <a:prstGeom prst="rect">
            <a:avLst/>
          </a:prstGeom>
        </p:spPr>
      </p:pic>
      <p:sp>
        <p:nvSpPr>
          <p:cNvPr id="29" name="Content Placeholder 2"/>
          <p:cNvSpPr txBox="1">
            <a:spLocks/>
          </p:cNvSpPr>
          <p:nvPr/>
        </p:nvSpPr>
        <p:spPr bwMode="auto">
          <a:xfrm>
            <a:off x="6399477" y="1244840"/>
            <a:ext cx="4709342" cy="156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marL="342882" indent="-342882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3200">
                <a:solidFill>
                  <a:schemeClr val="accent2"/>
                </a:solidFill>
                <a:latin typeface="Calibri" pitchFamily="34" charset="0"/>
                <a:ea typeface="+mn-ea"/>
                <a:cs typeface="+mn-cs"/>
              </a:defRPr>
            </a:lvl1pPr>
            <a:lvl2pPr marL="742913" indent="-285737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294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120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298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474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006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2400" dirty="0" smtClean="0"/>
          </a:p>
          <a:p>
            <a:endParaRPr lang="en-US" sz="2400" dirty="0" smtClean="0"/>
          </a:p>
          <a:p>
            <a:pPr lvl="1"/>
            <a:r>
              <a:rPr lang="en-US" sz="2000" dirty="0" smtClean="0"/>
              <a:t>Weather: 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lvl="3"/>
            <a:endParaRPr lang="en-US" sz="1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7517598" y="1500630"/>
            <a:ext cx="4535502" cy="3137521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marL="342882" indent="-342882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3200">
                <a:solidFill>
                  <a:schemeClr val="accent2"/>
                </a:solidFill>
                <a:latin typeface="Calibri" pitchFamily="34" charset="0"/>
                <a:ea typeface="+mn-ea"/>
                <a:cs typeface="+mn-cs"/>
              </a:defRPr>
            </a:lvl1pPr>
            <a:lvl2pPr marL="742913" indent="-285737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294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120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298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474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006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	Shorthand notation:</a:t>
            </a:r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OK </a:t>
            </a:r>
            <a:r>
              <a:rPr lang="en-US" sz="2400" i="1" dirty="0"/>
              <a:t>if</a:t>
            </a:r>
            <a:r>
              <a:rPr lang="en-US" sz="2400" dirty="0"/>
              <a:t> all domain entries </a:t>
            </a:r>
            <a:r>
              <a:rPr lang="en-US" sz="2400" dirty="0" smtClean="0"/>
              <a:t>are unique</a:t>
            </a:r>
          </a:p>
          <a:p>
            <a:endParaRPr lang="en-US" sz="2400" dirty="0"/>
          </a:p>
          <a:p>
            <a:endParaRPr lang="en-US" sz="2400" dirty="0" smtClean="0"/>
          </a:p>
        </p:txBody>
      </p:sp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Probability Distributions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098" y="1304126"/>
            <a:ext cx="6882626" cy="4706149"/>
          </a:xfrm>
        </p:spPr>
        <p:txBody>
          <a:bodyPr/>
          <a:lstStyle/>
          <a:p>
            <a:r>
              <a:rPr lang="en-US" sz="2400" dirty="0" smtClean="0"/>
              <a:t>Unobserved random variables have distributions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lvl="3"/>
            <a:endParaRPr lang="en-US" sz="1200" dirty="0" smtClean="0"/>
          </a:p>
          <a:p>
            <a:r>
              <a:rPr lang="en-US" sz="2400" dirty="0" smtClean="0"/>
              <a:t>A distribution is a TABLE of probabilities of values</a:t>
            </a:r>
          </a:p>
          <a:p>
            <a:pPr lvl="8"/>
            <a:endParaRPr lang="en-US" sz="1200" dirty="0" smtClean="0"/>
          </a:p>
          <a:p>
            <a:r>
              <a:rPr lang="en-US" sz="2400" dirty="0" smtClean="0"/>
              <a:t>A probability (lower case value) is a single number</a:t>
            </a:r>
          </a:p>
          <a:p>
            <a:pPr lvl="2"/>
            <a:endParaRPr lang="en-US" sz="1600" dirty="0" smtClean="0"/>
          </a:p>
          <a:p>
            <a:endParaRPr lang="en-US" sz="2400" dirty="0" smtClean="0"/>
          </a:p>
          <a:p>
            <a:r>
              <a:rPr lang="en-US" sz="2400" dirty="0" smtClean="0"/>
              <a:t>Must have:                                                 and</a:t>
            </a:r>
          </a:p>
        </p:txBody>
      </p:sp>
      <p:graphicFrame>
        <p:nvGraphicFramePr>
          <p:cNvPr id="5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4217655"/>
              </p:ext>
            </p:extLst>
          </p:nvPr>
        </p:nvGraphicFramePr>
        <p:xfrm>
          <a:off x="1360963" y="2216140"/>
          <a:ext cx="1428750" cy="1114425"/>
        </p:xfrm>
        <a:graphic>
          <a:graphicData uri="http://schemas.openxmlformats.org/drawingml/2006/table">
            <a:tbl>
              <a:tblPr/>
              <a:tblGrid>
                <a:gridCol w="857250"/>
                <a:gridCol w="5715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91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5138" y="1838315"/>
            <a:ext cx="731837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8140016"/>
              </p:ext>
            </p:extLst>
          </p:nvPr>
        </p:nvGraphicFramePr>
        <p:xfrm>
          <a:off x="3410425" y="2216140"/>
          <a:ext cx="1922463" cy="1857375"/>
        </p:xfrm>
        <a:graphic>
          <a:graphicData uri="http://schemas.openxmlformats.org/drawingml/2006/table">
            <a:tbl>
              <a:tblPr/>
              <a:tblGrid>
                <a:gridCol w="1153478"/>
                <a:gridCol w="76898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0.6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fog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meteor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0.0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Picture 90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8913" y="1844665"/>
            <a:ext cx="85090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9033" y="5504778"/>
            <a:ext cx="28511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txp_fi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88064" y="6118003"/>
            <a:ext cx="2583980" cy="29872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Picture 9" descr="txp_fi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374588" y="6045653"/>
            <a:ext cx="2492511" cy="56715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7" name="Picture 16" descr="txp_fig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963848" y="3327456"/>
            <a:ext cx="3627379" cy="2985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8" name="Picture 17" descr="txp_fig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113387" y="2289137"/>
            <a:ext cx="3179555" cy="2985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Picture 10" descr="txp_fig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010015" y="2815765"/>
            <a:ext cx="3373612" cy="2985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3" name="Picture 12" descr="txp_fig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266830" y="3922124"/>
            <a:ext cx="328405" cy="5971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2295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Joint Distributions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41314" y="1339380"/>
            <a:ext cx="7924642" cy="495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A </a:t>
            </a:r>
            <a:r>
              <a:rPr lang="en-US" sz="2400" i="1" dirty="0" smtClean="0"/>
              <a:t>joint distribution</a:t>
            </a:r>
            <a:r>
              <a:rPr lang="en-US" sz="2400" dirty="0" smtClean="0"/>
              <a:t> over a set of random variables: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/>
              <a:t>	specifies a real number for each assignment (or </a:t>
            </a:r>
            <a:r>
              <a:rPr lang="en-US" sz="2400" i="1" dirty="0" smtClean="0"/>
              <a:t>outcome</a:t>
            </a:r>
            <a:r>
              <a:rPr lang="en-US" sz="2400" dirty="0" smtClean="0"/>
              <a:t>): </a:t>
            </a:r>
          </a:p>
          <a:p>
            <a:pPr lvl="2" eaLnBrk="1" hangingPunct="1">
              <a:lnSpc>
                <a:spcPct val="80000"/>
              </a:lnSpc>
            </a:pPr>
            <a:endParaRPr lang="en-US" sz="1800" dirty="0" smtClean="0"/>
          </a:p>
          <a:p>
            <a:pPr lvl="1" eaLnBrk="1" hangingPunct="1">
              <a:lnSpc>
                <a:spcPct val="80000"/>
              </a:lnSpc>
            </a:pPr>
            <a:endParaRPr lang="en-US" sz="18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5">
              <a:lnSpc>
                <a:spcPct val="80000"/>
              </a:lnSpc>
            </a:pPr>
            <a:endParaRPr lang="en-US" sz="1200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Must obey:</a:t>
            </a:r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  <a:p>
            <a:pPr lvl="7">
              <a:lnSpc>
                <a:spcPct val="80000"/>
              </a:lnSpc>
            </a:pPr>
            <a:endParaRPr lang="en-US" sz="1200" dirty="0" smtClean="0"/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  <a:p>
            <a:pPr>
              <a:lnSpc>
                <a:spcPct val="80000"/>
              </a:lnSpc>
            </a:pPr>
            <a:r>
              <a:rPr lang="en-US" sz="2400" dirty="0"/>
              <a:t>Size of distribution if n variables with domain sizes d?</a:t>
            </a:r>
          </a:p>
          <a:p>
            <a:pPr lvl="4">
              <a:lnSpc>
                <a:spcPct val="80000"/>
              </a:lnSpc>
            </a:pPr>
            <a:endParaRPr lang="en-US" sz="1200" dirty="0" smtClean="0"/>
          </a:p>
          <a:p>
            <a:pPr lvl="1">
              <a:lnSpc>
                <a:spcPct val="80000"/>
              </a:lnSpc>
            </a:pPr>
            <a:r>
              <a:rPr lang="en-US" sz="2000" dirty="0" smtClean="0"/>
              <a:t>For all but the smallest distributions, impractical to write out!</a:t>
            </a:r>
          </a:p>
        </p:txBody>
      </p:sp>
      <p:pic>
        <p:nvPicPr>
          <p:cNvPr id="9220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961" y="1416259"/>
            <a:ext cx="18034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txp_fi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946710" y="2388049"/>
            <a:ext cx="4867275" cy="29860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246" name="Picture 11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2422" y="2937118"/>
            <a:ext cx="2445348" cy="32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3822" y="3760065"/>
            <a:ext cx="283686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5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8005" y="4366718"/>
            <a:ext cx="4359275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1073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5111521"/>
              </p:ext>
            </p:extLst>
          </p:nvPr>
        </p:nvGraphicFramePr>
        <p:xfrm>
          <a:off x="8747249" y="3210126"/>
          <a:ext cx="2354953" cy="1981200"/>
        </p:xfrm>
        <a:graphic>
          <a:graphicData uri="http://schemas.openxmlformats.org/drawingml/2006/table">
            <a:tbl>
              <a:tblPr/>
              <a:tblGrid>
                <a:gridCol w="776664"/>
                <a:gridCol w="720541"/>
                <a:gridCol w="857748"/>
              </a:tblGrid>
              <a:tr h="28892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Picture 11" descr="txp_fi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85182" y="2742947"/>
            <a:ext cx="117951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Probabilistic Models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33388" y="1568450"/>
            <a:ext cx="5278437" cy="4800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A probabilistic model is a joint distribution over a set of random variables</a:t>
            </a:r>
          </a:p>
          <a:p>
            <a:pPr lvl="1" eaLnBrk="1" hangingPunct="1">
              <a:lnSpc>
                <a:spcPct val="80000"/>
              </a:lnSpc>
            </a:pP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Probabilistic models: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dirty="0" smtClean="0"/>
              <a:t>(Random) variables with domains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dirty="0" smtClean="0"/>
              <a:t>Assignments are called </a:t>
            </a:r>
            <a:r>
              <a:rPr lang="en-US" sz="1800" i="1" dirty="0" smtClean="0"/>
              <a:t>outcomes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dirty="0" smtClean="0"/>
              <a:t>Joint distributions: say whether assignments (outcomes) are likely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i="1" dirty="0" smtClean="0"/>
              <a:t>Normalized:</a:t>
            </a:r>
            <a:r>
              <a:rPr lang="en-US" sz="1800" dirty="0" smtClean="0"/>
              <a:t> sum to 1.0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dirty="0" smtClean="0"/>
              <a:t>Ideally: only certain variables directly interact</a:t>
            </a:r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Constraint satisfaction problems: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dirty="0" smtClean="0"/>
              <a:t>Variables with domains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dirty="0" smtClean="0"/>
              <a:t>Constraints: state whether assignments are possible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dirty="0" smtClean="0"/>
              <a:t>Ideally: only certain variables directly interact</a:t>
            </a:r>
          </a:p>
          <a:p>
            <a:pPr lvl="1" eaLnBrk="1" hangingPunct="1">
              <a:lnSpc>
                <a:spcPct val="80000"/>
              </a:lnSpc>
            </a:pPr>
            <a:endParaRPr lang="en-US" sz="1600" dirty="0" smtClean="0"/>
          </a:p>
          <a:p>
            <a:pPr lvl="1" eaLnBrk="1" hangingPunct="1">
              <a:lnSpc>
                <a:spcPct val="80000"/>
              </a:lnSpc>
            </a:pPr>
            <a:endParaRPr lang="en-US" sz="1600" dirty="0" smtClean="0"/>
          </a:p>
        </p:txBody>
      </p:sp>
      <p:graphicFrame>
        <p:nvGraphicFramePr>
          <p:cNvPr id="1009904" name="Group 2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7473060"/>
              </p:ext>
            </p:extLst>
          </p:nvPr>
        </p:nvGraphicFramePr>
        <p:xfrm>
          <a:off x="5773738" y="1908175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09906" name="Group 2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3889398"/>
              </p:ext>
            </p:extLst>
          </p:nvPr>
        </p:nvGraphicFramePr>
        <p:xfrm>
          <a:off x="5765800" y="4556125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97" name="TextBox 6"/>
          <p:cNvSpPr txBox="1">
            <a:spLocks noChangeArrowheads="1"/>
          </p:cNvSpPr>
          <p:nvPr/>
        </p:nvSpPr>
        <p:spPr bwMode="auto">
          <a:xfrm>
            <a:off x="5989638" y="1425575"/>
            <a:ext cx="2403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>
                <a:latin typeface="Calibri" pitchFamily="34" charset="0"/>
                <a:cs typeface="Calibri" pitchFamily="34" charset="0"/>
              </a:rPr>
              <a:t>Distribution over T,W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10275" y="4089400"/>
            <a:ext cx="2389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>
                <a:latin typeface="Calibri" pitchFamily="34" charset="0"/>
                <a:cs typeface="Calibri" pitchFamily="34" charset="0"/>
              </a:rPr>
              <a:t>Constraint over T,W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44837" y="4420499"/>
            <a:ext cx="2621134" cy="20390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62247" y="1807215"/>
            <a:ext cx="2962741" cy="2087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Events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28868"/>
            <a:ext cx="5937860" cy="512433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An </a:t>
            </a:r>
            <a:r>
              <a:rPr lang="en-US" sz="2800" i="1" dirty="0" smtClean="0"/>
              <a:t>event</a:t>
            </a:r>
            <a:r>
              <a:rPr lang="en-US" sz="2800" dirty="0" smtClean="0"/>
              <a:t> is a set E of outcomes</a:t>
            </a:r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marL="3657417" lvl="8" indent="0">
              <a:lnSpc>
                <a:spcPct val="80000"/>
              </a:lnSpc>
              <a:buNone/>
            </a:pPr>
            <a:endParaRPr lang="en-US" sz="2800" dirty="0"/>
          </a:p>
          <a:p>
            <a:pPr marL="3657417" lvl="8" indent="0">
              <a:lnSpc>
                <a:spcPct val="80000"/>
              </a:lnSpc>
              <a:buNone/>
            </a:pPr>
            <a:endParaRPr lang="en-US" sz="16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From a joint distribution, we can calculate the probability of any event</a:t>
            </a:r>
          </a:p>
          <a:p>
            <a:pPr lvl="3">
              <a:lnSpc>
                <a:spcPct val="80000"/>
              </a:lnSpc>
            </a:pPr>
            <a:endParaRPr lang="en-US" sz="1600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Probability that it’s hot AND sunny?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Probability that it’s hot?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Probability that it’s hot OR sunny?</a:t>
            </a:r>
          </a:p>
          <a:p>
            <a:pPr marL="457176" lvl="1" indent="0" eaLnBrk="1" hangingPunct="1">
              <a:lnSpc>
                <a:spcPct val="80000"/>
              </a:lnSpc>
              <a:buNone/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Typically, the events we care about are </a:t>
            </a:r>
            <a:r>
              <a:rPr lang="en-US" sz="2800" i="1" dirty="0" smtClean="0"/>
              <a:t>partial assignments</a:t>
            </a:r>
            <a:r>
              <a:rPr lang="en-US" sz="2800" dirty="0" smtClean="0"/>
              <a:t>, like P(T=hot)</a:t>
            </a:r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/>
              <a:t> </a:t>
            </a:r>
          </a:p>
        </p:txBody>
      </p:sp>
      <p:graphicFrame>
        <p:nvGraphicFramePr>
          <p:cNvPr id="103629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8501872"/>
              </p:ext>
            </p:extLst>
          </p:nvPr>
        </p:nvGraphicFramePr>
        <p:xfrm>
          <a:off x="8226236" y="3451800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294" name="Picture 31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9487" y="2131330"/>
            <a:ext cx="4049019" cy="625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7477" y="2956187"/>
            <a:ext cx="117951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Quiz: Events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28868"/>
            <a:ext cx="5937860" cy="512433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 smtClean="0"/>
              <a:t>P(+x, +y) ?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P(+x) ?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P(-y OR +x) ?</a:t>
            </a:r>
          </a:p>
          <a:p>
            <a:pPr marL="457176" lvl="1" indent="0" eaLnBrk="1" hangingPunct="1">
              <a:lnSpc>
                <a:spcPct val="80000"/>
              </a:lnSpc>
              <a:buNone/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/>
              <a:t> </a:t>
            </a:r>
          </a:p>
        </p:txBody>
      </p:sp>
      <p:graphicFrame>
        <p:nvGraphicFramePr>
          <p:cNvPr id="103629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5781603"/>
              </p:ext>
            </p:extLst>
          </p:nvPr>
        </p:nvGraphicFramePr>
        <p:xfrm>
          <a:off x="8364122" y="2116487"/>
          <a:ext cx="2743200" cy="198120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Picture 2" descr="txp_fig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230293" y="1620874"/>
            <a:ext cx="1149651" cy="29861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70124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  <p:tag name="DEFAULTWIDTH" val="385"/>
  <p:tag name="DEFAULTHEIGHT" val="2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&#10;\[&#10;P(hot) = P(T = hot),   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13"/>
  <p:tag name="PICTUREFILESIZE" val="965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&#10;\[&#10;P(cold) = P(T = cold),   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26"/>
  <p:tag name="PICTUREFILESIZE" val="104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\ldots 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2"/>
  <p:tag name="PICTUREFILESIZE" val="3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{X_1, X_2, \ldots X_n}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131"/>
  <p:tag name="PICTUREFILESIZE" val="625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$P(X_1=x_1, X_2=x_2, \ldots X_n=x_n)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26"/>
  <p:tag name="PICTUREFILESIZE" val="1302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P(x_1, x_2, \ldots x_n)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149"/>
  <p:tag name="PICTUREFILESIZE" val="697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$P(x_1, x_2, \ldots x_n) \ge 0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90"/>
  <p:tag name="PICTUREFILESIZE" val="87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sum_{(x_1, x_2, \ldots x_n)} P(x_1, x_2, \ldots x_n) = 1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292"/>
  <p:tag name="PICTUREFILESIZE" val="161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T,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9"/>
  <p:tag name="PICTUREFILESIZE" val="458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E) = \sum_{(x_1 \ldots x_n) \in E}P(x_1 \ldots x_n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291"/>
  <p:tag name="PICTUREFILESIZE" val="1623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49"/>
  <p:tag name="PICTUREFILESIZE" val="273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T,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9"/>
  <p:tag name="PICTUREFILESIZE" val="458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X, Y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7"/>
  <p:tag name="PICTUREFILESIZE" val="452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T,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9"/>
  <p:tag name="PICTUREFILESIZE" val="458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t) = \sum_{s} P(t, s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163"/>
  <p:tag name="PICTUREFILESIZE" val="987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49"/>
  <p:tag name="PICTUREFILESIZE" val="273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s) = \sum_{t} P(t, s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165"/>
  <p:tag name="PICTUREFILESIZE" val="934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57"/>
  <p:tag name="PICTUREFILESIZE" val="349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_1 = x_1) = \sum_{x_2} P(X_1 = x_1, X_2 = x_2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383"/>
  <p:tag name="PICTUREFILESIZE" val="1913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X, Y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7"/>
  <p:tag name="PICTUREFILESIZE" val="452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x) = \sum_{y} P(x, y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73"/>
  <p:tag name="PICTUREFILESIZE" val="1117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57"/>
  <p:tag name="PICTUREFILESIZE" val="349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X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53"/>
  <p:tag name="PICTUREFILESIZE" val="328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y) = \sum_{x} P(x, y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71"/>
  <p:tag name="PICTUREFILESIZE" val="1045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Y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51"/>
  <p:tag name="PICTUREFILESIZE" val="300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a | b) = \frac{P(a, b)}{P(b)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159"/>
  <p:tag name="PICTUREFILESIZE" val="124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T,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9"/>
  <p:tag name="PICTUREFILESIZE" val="458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=s | T=c) = ???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19"/>
  <p:tag name="PICTUREFILESIZE" val="874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P(W = s ,T = c)}{P(T=c)}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90"/>
  <p:tag name="PICTUREFILESIZE" val="1179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0.2}{0.5} 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56"/>
  <p:tag name="PICTUREFILESIZE" val="365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0.4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55"/>
  <p:tag name="PICTUREFILESIZE" val="169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P(W = s ,T = c) + P(W = r, T = c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78"/>
  <p:tag name="PICTUREFILESIZE" val="1365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49"/>
  <p:tag name="PICTUREFILESIZE" val="273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0.2 + 0.3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14"/>
  <p:tag name="PICTUREFILESIZE" val="430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0.5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54"/>
  <p:tag name="PICTUREFILESIZE" val="181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X, Y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7"/>
  <p:tag name="PICTUREFILESIZE" val="452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|T = hot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39"/>
  <p:tag name="PICTUREFILESIZE" val="724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|T = cold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45"/>
  <p:tag name="PICTUREFILESIZE" val="749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T,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9"/>
  <p:tag name="PICTUREFILESIZE" val="458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|T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7"/>
  <p:tag name="PICTUREFILESIZE" val="455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=r | T=c) =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4"/>
  <p:tag name="PICTUREFILESIZE" val="708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P(W = r ,T = c)}{P(W = s, T=c) + P(W = r, T = c)}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82"/>
  <p:tag name="PICTUREFILESIZE" val="2227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P(W = r ,T = c)}{P(T = c)}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9"/>
  <p:tag name="PICTUREFILESIZE" val="116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57"/>
  <p:tag name="PICTUREFILESIZE" val="349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0.3}{0.2 + 0.3} = 0.6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78"/>
  <p:tag name="PICTUREFILESIZE" val="966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T,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9"/>
  <p:tag name="PICTUREFILESIZE" val="458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&#10;\documentclass{slides}\pagestyle{empty}&#10;&#10;\begin{document}&#10;\[&#10;P(W=s | T= c ) = &#10;\]&#10;\end{document}&#10;"/>
  <p:tag name="FILENAME" val="txp_fig"/>
  <p:tag name="FORMAT" val="pngmono"/>
  <p:tag name="RES" val="1200"/>
  <p:tag name="BLEND" val="0"/>
  <p:tag name="TRANSPARENT" val="1"/>
  <p:tag name="TBUG" val="0"/>
  <p:tag name="ALLOWFS" val="0"/>
  <p:tag name="ORIGWIDTH" val="184"/>
  <p:tag name="PICTUREFILESIZE" val="722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P(W = s ,T = c)}{P(W = s, T=c) + P(W = r,  T = c)}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82"/>
  <p:tag name="PICTUREFILESIZE" val="2244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P(W = s ,T = c)}{P(T = c)}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90"/>
  <p:tag name="PICTUREFILESIZE" val="1179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0.2}{0.2 + 0.3} = 0.4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78"/>
  <p:tag name="PICTUREFILESIZE" val="915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 | T = c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17"/>
  <p:tag name="PICTUREFILESIZE" val="569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T,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9"/>
  <p:tag name="PICTUREFILESIZE" val="458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 | T = c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17"/>
  <p:tag name="PICTUREFILESIZE" val="569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c, 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5"/>
  <p:tag name="PICTUREFILESIZE" val="453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=rain) = 0.1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91"/>
  <p:tag name="PICTUREFILESIZE" val="827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&#10;\documentclass{slides}\pagestyle{empty}&#10;&#10;\begin{document}&#10;\[&#10;P(W=s | T= c ) = &#10;\]&#10;\end{document}&#10;"/>
  <p:tag name="FILENAME" val="txp_fig"/>
  <p:tag name="FORMAT" val="pngmono"/>
  <p:tag name="RES" val="1200"/>
  <p:tag name="BLEND" val="0"/>
  <p:tag name="TRANSPARENT" val="1"/>
  <p:tag name="TBUG" val="0"/>
  <p:tag name="ALLOWFS" val="0"/>
  <p:tag name="ORIGWIDTH" val="184"/>
  <p:tag name="PICTUREFILESIZE" val="722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P(W = s ,T = c)}{P(W = s, T=c) + P(W = r,  T = c)}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82"/>
  <p:tag name="PICTUREFILESIZE" val="2244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P(W = s ,T = c)}{P(T = c)}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90"/>
  <p:tag name="PICTUREFILESIZE" val="1179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0.2}{0.2 + 0.3} = 0.4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78"/>
  <p:tag name="PICTUREFILESIZE" val="915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=r | T=c) = ???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20"/>
  <p:tag name="PICTUREFILESIZE" val="859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P(W = r ,T = c)}{P(W = s, T=c) + P(W = r, T = c)}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82"/>
  <p:tag name="PICTUREFILESIZE" val="2227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P(W = r ,T = c)}{P(T = c)}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9"/>
  <p:tag name="PICTUREFILESIZE" val="1162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= \frac{0.3}{0.2 + 0.3} = 0.6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78"/>
  <p:tag name="PICTUREFILESIZE" val="966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T,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9"/>
  <p:tag name="PICTUREFILESIZE" val="458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 | T = c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17"/>
  <p:tag name="PICTUREFILESIZE" val="569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\forall x \ \, P(X=x) \ge 0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73"/>
  <p:tag name="PICTUREFILESIZE" val="844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c, 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5"/>
  <p:tag name="PICTUREFILESIZE" val="453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_1 | x_2) = \frac{P(x_1, x_2)}{P(x_2)} = \frac{P(x_1, x_2)}{\sum_{x_1} P(x_1, x_2)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374"/>
  <p:tag name="PICTUREFILESIZE" val="2950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X, Y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7"/>
  <p:tag name="PICTUREFILESIZE" val="452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T, r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67"/>
  <p:tag name="PICTUREFILESIZE" val="361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T | r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65"/>
  <p:tag name="PICTUREFILESIZE" val="357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_1 | x_2) = \frac{P(x_1, x_2)}{P(x_2)} = \frac{P(x_1, x_2)}{\sum_{x_1} P(x_1, x_2)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374"/>
  <p:tag name="PICTUREFILESIZE" val="2950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T,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9"/>
  <p:tag name="PICTUREFILESIZE" val="458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|T = hot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39"/>
  <p:tag name="PICTUREFILESIZE" val="724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|T = cold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45"/>
  <p:tag name="PICTUREFILESIZE" val="749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T,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9"/>
  <p:tag name="PICTUREFILESIZE" val="458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\sum_x P(X=x) = 1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7"/>
  <p:tag name="PICTUREFILESIZE" val="888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|T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77"/>
  <p:tag name="PICTUREFILESIZE" val="455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X_1, X_2, \ldots X_n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131"/>
  <p:tag name="PICTUREFILESIZE" val="625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$E_1 \ldots E_k = e_1 \ldots e_k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5"/>
  <p:tag name="PICTUREFILESIZE" val="609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$Q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5"/>
  <p:tag name="PICTUREFILESIZE" val="148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H_1 \ldots H_r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85"/>
  <p:tag name="PICTUREFILESIZE" val="232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$P(Q | e_1 \ldots e_k)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28"/>
  <p:tag name="PICTUREFILESIZE" val="678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Q, e_1 \ldots e_k) =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57"/>
  <p:tag name="PICTUREFILESIZE" val="708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\sum_{h_1 \ldots h_r} P(Q, h_1 \ldots h_r, e_1 \ldots e_k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71"/>
  <p:tag name="PICTUREFILESIZE" val="1551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X_1, X_2, \ldots X_n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131"/>
  <p:tag name="PICTUREFILESIZE" val="625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&#10;\pagestyle{empty}&#10;&#10;\begin{document}&#10;\[&#10;Z = \sum_{q} P(Q, e_1 \cdots e_k)&#10;\]&#10;\end{document}"/>
  <p:tag name="FILENAME" val="TP_tmp"/>
  <p:tag name="FORMAT" val="png16m"/>
  <p:tag name="RES" val="1200"/>
  <p:tag name="BLEND" val="0"/>
  <p:tag name="TRANSPARENT" val="0"/>
  <p:tag name="TBUG" val="0"/>
  <p:tag name="ALLOWFS" val="0"/>
  <p:tag name="ORIGWIDTH" val="97"/>
  <p:tag name="PICTUREFILESIZE" val="825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rain) = P(W=rain), 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43"/>
  <p:tag name="PICTUREFILESIZE" val="1194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&#10;\pagestyle{empty}&#10;&#10;\begin{document}&#10;\[&#10;P( Q | e_1 \cdots e_k )  = \frac{1}{Z}  P(Q, e_1 \cdots e_k)&#10;\]&#10;\end{document}"/>
  <p:tag name="FILENAME" val="TP_tmp"/>
  <p:tag name="FORMAT" val="png16m"/>
  <p:tag name="RES" val="1200"/>
  <p:tag name="BLEND" val="0"/>
  <p:tag name="TRANSPARENT" val="0"/>
  <p:tag name="TBUG" val="0"/>
  <p:tag name="ALLOWFS" val="0"/>
  <p:tag name="ORIGWIDTH" val="144"/>
  <p:tag name="PICTUREFILESIZE" val="962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 | y) = \frac{P(x, y)}{P(y)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164"/>
  <p:tag name="PICTUREFILESIZE" val="1314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y) P(x|y) = P(x, y) 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07"/>
  <p:tag name="PICTUREFILESIZE" val="1125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D| 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80"/>
  <p:tag name="PICTUREFILESIZE" val="479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D, 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83"/>
  <p:tag name="PICTUREFILESIZE" val="486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W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57"/>
  <p:tag name="PICTUREFILESIZE" val="349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y) P(x|y) = P(x, y) 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07"/>
  <p:tag name="PICTUREFILESIZE" val="11250"/>
</p:tagLst>
</file>

<file path=ppt/theme/theme1.xml><?xml version="1.0" encoding="utf-8"?>
<a:theme xmlns:a="http://schemas.openxmlformats.org/drawingml/2006/main" name="dan-berkeley-nlp-v1">
  <a:themeElements>
    <a:clrScheme name="dan-berkeley-nlp-v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an-berkeley-nlp-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an-berkeley-nlp-v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FA12 cs188 lecture 3 -- a-star search</Template>
  <TotalTime>48081</TotalTime>
  <Words>1399</Words>
  <Application>Microsoft Macintosh PowerPoint</Application>
  <PresentationFormat>Custom</PresentationFormat>
  <Paragraphs>756</Paragraphs>
  <Slides>27</Slides>
  <Notes>2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dan-berkeley-nlp-v1</vt:lpstr>
      <vt:lpstr>CS 188: Artificial Intelligence </vt:lpstr>
      <vt:lpstr>Today</vt:lpstr>
      <vt:lpstr>Random Variables</vt:lpstr>
      <vt:lpstr>Probability Distributions</vt:lpstr>
      <vt:lpstr>Probability Distributions</vt:lpstr>
      <vt:lpstr>Joint Distributions</vt:lpstr>
      <vt:lpstr>Probabilistic Models</vt:lpstr>
      <vt:lpstr>Events</vt:lpstr>
      <vt:lpstr>Quiz: Events</vt:lpstr>
      <vt:lpstr>Marginal Distributions</vt:lpstr>
      <vt:lpstr>Quiz: Marginal Distributions</vt:lpstr>
      <vt:lpstr>Conditional Probabilities</vt:lpstr>
      <vt:lpstr>Quiz: Conditional Probabilities</vt:lpstr>
      <vt:lpstr>Conditional Distributions</vt:lpstr>
      <vt:lpstr>Normalization Trick</vt:lpstr>
      <vt:lpstr>Normalization Trick</vt:lpstr>
      <vt:lpstr>Normalization Trick</vt:lpstr>
      <vt:lpstr>Quiz: Normalization Trick</vt:lpstr>
      <vt:lpstr>To Normalize</vt:lpstr>
      <vt:lpstr>Normalization Trick</vt:lpstr>
      <vt:lpstr>Conditional Distributions</vt:lpstr>
      <vt:lpstr>Probabilistic Inference</vt:lpstr>
      <vt:lpstr>Inference by Enumeration</vt:lpstr>
      <vt:lpstr>Inference by Enumeration</vt:lpstr>
      <vt:lpstr>Inference by Enumeration</vt:lpstr>
      <vt:lpstr>The Product Rule</vt:lpstr>
      <vt:lpstr>The Product Rule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 294-5: Statistical Natural Language Processing</dc:title>
  <dc:creator>Preferred Customer</dc:creator>
  <cp:lastModifiedBy>Mian Fixture</cp:lastModifiedBy>
  <cp:revision>2608</cp:revision>
  <cp:lastPrinted>2014-02-27T08:03:23Z</cp:lastPrinted>
  <dcterms:created xsi:type="dcterms:W3CDTF">2004-08-27T04:16:05Z</dcterms:created>
  <dcterms:modified xsi:type="dcterms:W3CDTF">2018-05-28T12:16:44Z</dcterms:modified>
</cp:coreProperties>
</file>