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5" r:id="rId1"/>
  </p:sldMasterIdLst>
  <p:notesMasterIdLst>
    <p:notesMasterId r:id="rId25"/>
  </p:notesMasterIdLst>
  <p:handoutMasterIdLst>
    <p:handoutMasterId r:id="rId26"/>
  </p:handoutMasterIdLst>
  <p:sldIdLst>
    <p:sldId id="729" r:id="rId2"/>
    <p:sldId id="661" r:id="rId3"/>
    <p:sldId id="660" r:id="rId4"/>
    <p:sldId id="662" r:id="rId5"/>
    <p:sldId id="694" r:id="rId6"/>
    <p:sldId id="748" r:id="rId7"/>
    <p:sldId id="733" r:id="rId8"/>
    <p:sldId id="741" r:id="rId9"/>
    <p:sldId id="742" r:id="rId10"/>
    <p:sldId id="734" r:id="rId11"/>
    <p:sldId id="743" r:id="rId12"/>
    <p:sldId id="667" r:id="rId13"/>
    <p:sldId id="716" r:id="rId14"/>
    <p:sldId id="735" r:id="rId15"/>
    <p:sldId id="749" r:id="rId16"/>
    <p:sldId id="746" r:id="rId17"/>
    <p:sldId id="736" r:id="rId18"/>
    <p:sldId id="648" r:id="rId19"/>
    <p:sldId id="752" r:id="rId20"/>
    <p:sldId id="751" r:id="rId21"/>
    <p:sldId id="745" r:id="rId22"/>
    <p:sldId id="737" r:id="rId23"/>
    <p:sldId id="738" r:id="rId24"/>
  </p:sldIdLst>
  <p:sldSz cx="12192000" cy="6858000"/>
  <p:notesSz cx="7315200" cy="9601200"/>
  <p:custDataLst>
    <p:tags r:id="rId27"/>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scaleToFitPaper="1" frameSlides="1"/>
  <p:clrMru>
    <a:srgbClr val="FF9999"/>
    <a:srgbClr val="CCECFF"/>
    <a:srgbClr val="C39BE1"/>
    <a:srgbClr val="C198E0"/>
    <a:srgbClr val="0066CC"/>
    <a:srgbClr val="BD92DE"/>
    <a:srgbClr val="BEE395"/>
    <a:srgbClr val="3399FF"/>
    <a:srgbClr val="FF3300"/>
    <a:srgbClr val="FFFF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027" autoAdjust="0"/>
    <p:restoredTop sz="80422" autoAdjust="0"/>
  </p:normalViewPr>
  <p:slideViewPr>
    <p:cSldViewPr>
      <p:cViewPr varScale="1">
        <p:scale>
          <a:sx n="58" d="100"/>
          <a:sy n="58" d="100"/>
        </p:scale>
        <p:origin x="-109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9378" name="Rectangle 2"/>
          <p:cNvSpPr>
            <a:spLocks noGrp="1" noChangeArrowheads="1"/>
          </p:cNvSpPr>
          <p:nvPr>
            <p:ph type="hdr" sz="quarter"/>
          </p:nvPr>
        </p:nvSpPr>
        <p:spPr bwMode="auto">
          <a:xfrm>
            <a:off x="1" y="0"/>
            <a:ext cx="3170138" cy="479539"/>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atin typeface="Arial" pitchFamily="34" charset="0"/>
              </a:defRPr>
            </a:lvl1pPr>
          </a:lstStyle>
          <a:p>
            <a:pPr>
              <a:defRPr/>
            </a:pPr>
            <a:endParaRPr lang="en-US"/>
          </a:p>
        </p:txBody>
      </p:sp>
      <p:sp>
        <p:nvSpPr>
          <p:cNvPr id="229379" name="Rectangle 3"/>
          <p:cNvSpPr>
            <a:spLocks noGrp="1" noChangeArrowheads="1"/>
          </p:cNvSpPr>
          <p:nvPr>
            <p:ph type="dt" sz="quarter" idx="1"/>
          </p:nvPr>
        </p:nvSpPr>
        <p:spPr bwMode="auto">
          <a:xfrm>
            <a:off x="4143427" y="0"/>
            <a:ext cx="3170138" cy="479539"/>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Arial" pitchFamily="34" charset="0"/>
              </a:defRPr>
            </a:lvl1pPr>
          </a:lstStyle>
          <a:p>
            <a:pPr>
              <a:defRPr/>
            </a:pPr>
            <a:endParaRPr lang="en-US"/>
          </a:p>
        </p:txBody>
      </p:sp>
      <p:sp>
        <p:nvSpPr>
          <p:cNvPr id="229380" name="Rectangle 4"/>
          <p:cNvSpPr>
            <a:spLocks noGrp="1" noChangeArrowheads="1"/>
          </p:cNvSpPr>
          <p:nvPr>
            <p:ph type="ftr" sz="quarter" idx="2"/>
          </p:nvPr>
        </p:nvSpPr>
        <p:spPr bwMode="auto">
          <a:xfrm>
            <a:off x="1" y="9120172"/>
            <a:ext cx="3170138" cy="479539"/>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atin typeface="Arial" pitchFamily="34" charset="0"/>
              </a:defRPr>
            </a:lvl1pPr>
          </a:lstStyle>
          <a:p>
            <a:pPr>
              <a:defRPr/>
            </a:pPr>
            <a:endParaRPr lang="en-US"/>
          </a:p>
        </p:txBody>
      </p:sp>
      <p:sp>
        <p:nvSpPr>
          <p:cNvPr id="229381" name="Rectangle 5"/>
          <p:cNvSpPr>
            <a:spLocks noGrp="1" noChangeArrowheads="1"/>
          </p:cNvSpPr>
          <p:nvPr>
            <p:ph type="sldNum" sz="quarter" idx="3"/>
          </p:nvPr>
        </p:nvSpPr>
        <p:spPr bwMode="auto">
          <a:xfrm>
            <a:off x="4143427" y="9120172"/>
            <a:ext cx="3170138" cy="479539"/>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Arial" pitchFamily="34" charset="0"/>
              </a:defRPr>
            </a:lvl1pPr>
          </a:lstStyle>
          <a:p>
            <a:pPr>
              <a:defRPr/>
            </a:pPr>
            <a:fld id="{963147F5-8EB9-406F-9119-AB0022D58130}" type="slidenum">
              <a:rPr lang="en-US"/>
              <a:pPr>
                <a:defRPr/>
              </a:pPr>
              <a:t>‹#›</a:t>
            </a:fld>
            <a:endParaRPr lang="en-US"/>
          </a:p>
        </p:txBody>
      </p:sp>
    </p:spTree>
    <p:extLst>
      <p:ext uri="{BB962C8B-B14F-4D97-AF65-F5344CB8AC3E}">
        <p14:creationId xmlns="" xmlns:p14="http://schemas.microsoft.com/office/powerpoint/2010/main" val="1935652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3058" name="Rectangle 2"/>
          <p:cNvSpPr>
            <a:spLocks noGrp="1" noChangeArrowheads="1"/>
          </p:cNvSpPr>
          <p:nvPr>
            <p:ph type="hdr" sz="quarter"/>
          </p:nvPr>
        </p:nvSpPr>
        <p:spPr bwMode="auto">
          <a:xfrm>
            <a:off x="1" y="0"/>
            <a:ext cx="3170138" cy="479539"/>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atin typeface="Arial" pitchFamily="34" charset="0"/>
              </a:defRPr>
            </a:lvl1pPr>
          </a:lstStyle>
          <a:p>
            <a:pPr>
              <a:defRPr/>
            </a:pPr>
            <a:endParaRPr lang="en-US"/>
          </a:p>
        </p:txBody>
      </p:sp>
      <p:sp>
        <p:nvSpPr>
          <p:cNvPr id="173059" name="Rectangle 3"/>
          <p:cNvSpPr>
            <a:spLocks noGrp="1" noChangeArrowheads="1"/>
          </p:cNvSpPr>
          <p:nvPr>
            <p:ph type="dt" idx="1"/>
          </p:nvPr>
        </p:nvSpPr>
        <p:spPr bwMode="auto">
          <a:xfrm>
            <a:off x="4143427" y="0"/>
            <a:ext cx="3170138" cy="479539"/>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Arial" pitchFamily="34" charset="0"/>
              </a:defRPr>
            </a:lvl1pPr>
          </a:lstStyle>
          <a:p>
            <a:pPr>
              <a:defRPr/>
            </a:pPr>
            <a:endParaRPr lang="en-US"/>
          </a:p>
        </p:txBody>
      </p:sp>
      <p:sp>
        <p:nvSpPr>
          <p:cNvPr id="55300" name="Rectangle 4"/>
          <p:cNvSpPr>
            <a:spLocks noGrp="1" noRot="1" noChangeAspect="1" noChangeArrowheads="1" noTextEdit="1"/>
          </p:cNvSpPr>
          <p:nvPr>
            <p:ph type="sldImg" idx="2"/>
          </p:nvPr>
        </p:nvSpPr>
        <p:spPr bwMode="auto">
          <a:xfrm>
            <a:off x="457200" y="720725"/>
            <a:ext cx="6400800" cy="3600450"/>
          </a:xfrm>
          <a:prstGeom prst="rect">
            <a:avLst/>
          </a:prstGeom>
          <a:noFill/>
          <a:ln w="9525">
            <a:solidFill>
              <a:srgbClr val="000000"/>
            </a:solidFill>
            <a:miter lim="800000"/>
            <a:headEnd/>
            <a:tailEnd/>
          </a:ln>
        </p:spPr>
      </p:sp>
      <p:sp>
        <p:nvSpPr>
          <p:cNvPr id="173061" name="Rectangle 5"/>
          <p:cNvSpPr>
            <a:spLocks noGrp="1" noChangeArrowheads="1"/>
          </p:cNvSpPr>
          <p:nvPr>
            <p:ph type="body" sz="quarter" idx="3"/>
          </p:nvPr>
        </p:nvSpPr>
        <p:spPr bwMode="auto">
          <a:xfrm>
            <a:off x="731194" y="4561576"/>
            <a:ext cx="5852814" cy="431882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73062" name="Rectangle 6"/>
          <p:cNvSpPr>
            <a:spLocks noGrp="1" noChangeArrowheads="1"/>
          </p:cNvSpPr>
          <p:nvPr>
            <p:ph type="ftr" sz="quarter" idx="4"/>
          </p:nvPr>
        </p:nvSpPr>
        <p:spPr bwMode="auto">
          <a:xfrm>
            <a:off x="1" y="9120172"/>
            <a:ext cx="3170138" cy="479539"/>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atin typeface="Arial" pitchFamily="34" charset="0"/>
              </a:defRPr>
            </a:lvl1pPr>
          </a:lstStyle>
          <a:p>
            <a:pPr>
              <a:defRPr/>
            </a:pPr>
            <a:endParaRPr lang="en-US"/>
          </a:p>
        </p:txBody>
      </p:sp>
      <p:sp>
        <p:nvSpPr>
          <p:cNvPr id="173063" name="Rectangle 7"/>
          <p:cNvSpPr>
            <a:spLocks noGrp="1" noChangeArrowheads="1"/>
          </p:cNvSpPr>
          <p:nvPr>
            <p:ph type="sldNum" sz="quarter" idx="5"/>
          </p:nvPr>
        </p:nvSpPr>
        <p:spPr bwMode="auto">
          <a:xfrm>
            <a:off x="4143427" y="9120172"/>
            <a:ext cx="3170138" cy="479539"/>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Arial" pitchFamily="34" charset="0"/>
              </a:defRPr>
            </a:lvl1pPr>
          </a:lstStyle>
          <a:p>
            <a:pPr>
              <a:defRPr/>
            </a:pPr>
            <a:fld id="{AF4042F3-6AC5-4F69-BFDB-D78DEF38750B}" type="slidenum">
              <a:rPr lang="en-US"/>
              <a:pPr>
                <a:defRPr/>
              </a:pPr>
              <a:t>‹#›</a:t>
            </a:fld>
            <a:endParaRPr lang="en-US"/>
          </a:p>
        </p:txBody>
      </p:sp>
    </p:spTree>
    <p:extLst>
      <p:ext uri="{BB962C8B-B14F-4D97-AF65-F5344CB8AC3E}">
        <p14:creationId xmlns="" xmlns:p14="http://schemas.microsoft.com/office/powerpoint/2010/main" val="25586285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4042F3-6AC5-4F69-BFDB-D78DEF38750B}" type="slidenum">
              <a:rPr lang="en-US" smtClean="0"/>
              <a:pPr>
                <a:defRPr/>
              </a:pPr>
              <a:t>1</a:t>
            </a:fld>
            <a:endParaRPr lang="en-US"/>
          </a:p>
        </p:txBody>
      </p:sp>
    </p:spTree>
    <p:extLst>
      <p:ext uri="{BB962C8B-B14F-4D97-AF65-F5344CB8AC3E}">
        <p14:creationId xmlns="" xmlns:p14="http://schemas.microsoft.com/office/powerpoint/2010/main" val="40496127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8F739287-BF7B-4F04-882C-B3B23CA70729}" type="slidenum">
              <a:rPr lang="en-US" smtClean="0">
                <a:latin typeface="Arial" charset="0"/>
              </a:rPr>
              <a:pPr/>
              <a:t>2</a:t>
            </a:fld>
            <a:endParaRPr lang="en-US" smtClean="0">
              <a:latin typeface="Arial" charset="0"/>
            </a:endParaRPr>
          </a:p>
        </p:txBody>
      </p:sp>
      <p:sp>
        <p:nvSpPr>
          <p:cNvPr id="56323" name="Rectangle 2"/>
          <p:cNvSpPr>
            <a:spLocks noGrp="1" noRot="1" noChangeAspect="1" noChangeArrowheads="1" noTextEdit="1"/>
          </p:cNvSpPr>
          <p:nvPr>
            <p:ph type="sldImg"/>
          </p:nvPr>
        </p:nvSpPr>
        <p:spPr>
          <a:xfrm>
            <a:off x="457200" y="720725"/>
            <a:ext cx="6400800" cy="3600450"/>
          </a:xfrm>
          <a:ln/>
        </p:spPr>
      </p:sp>
      <p:sp>
        <p:nvSpPr>
          <p:cNvPr id="56324" name="Rectangle 3"/>
          <p:cNvSpPr>
            <a:spLocks noGrp="1" noChangeArrowheads="1"/>
          </p:cNvSpPr>
          <p:nvPr>
            <p:ph type="body" idx="1"/>
          </p:nvPr>
        </p:nvSpPr>
        <p:spPr>
          <a:xfrm>
            <a:off x="974924" y="4561576"/>
            <a:ext cx="5365352" cy="4318827"/>
          </a:xfrm>
          <a:noFill/>
          <a:ln/>
        </p:spPr>
        <p:txBody>
          <a:bodyPr/>
          <a:lstStyle/>
          <a:p>
            <a:pPr eaLnBrk="1" hangingPunct="1"/>
            <a:endParaRPr lang="en-US"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04C31169-8967-4479-BD8E-A9DFFFA5AB03}" type="slidenum">
              <a:rPr lang="en-US" smtClean="0">
                <a:latin typeface="Arial" charset="0"/>
              </a:rPr>
              <a:pPr/>
              <a:t>4</a:t>
            </a:fld>
            <a:endParaRPr lang="en-US" smtClean="0">
              <a:latin typeface="Arial" charset="0"/>
            </a:endParaRPr>
          </a:p>
        </p:txBody>
      </p:sp>
      <p:sp>
        <p:nvSpPr>
          <p:cNvPr id="57347" name="Rectangle 2"/>
          <p:cNvSpPr>
            <a:spLocks noGrp="1" noRot="1" noChangeAspect="1" noChangeArrowheads="1" noTextEdit="1"/>
          </p:cNvSpPr>
          <p:nvPr>
            <p:ph type="sldImg"/>
          </p:nvPr>
        </p:nvSpPr>
        <p:spPr>
          <a:xfrm>
            <a:off x="457200" y="720725"/>
            <a:ext cx="6400800" cy="3600450"/>
          </a:xfrm>
          <a:ln/>
        </p:spPr>
      </p:sp>
      <p:sp>
        <p:nvSpPr>
          <p:cNvPr id="57348" name="Rectangle 3"/>
          <p:cNvSpPr>
            <a:spLocks noGrp="1" noChangeArrowheads="1"/>
          </p:cNvSpPr>
          <p:nvPr>
            <p:ph type="body" idx="1"/>
          </p:nvPr>
        </p:nvSpPr>
        <p:spPr>
          <a:xfrm>
            <a:off x="974924" y="4561576"/>
            <a:ext cx="5365352" cy="4318827"/>
          </a:xfrm>
          <a:noFill/>
          <a:ln/>
        </p:spPr>
        <p:txBody>
          <a:bodyPr/>
          <a:lstStyle/>
          <a:p>
            <a:pPr eaLnBrk="1" hangingPunct="1"/>
            <a:endParaRPr lang="en-US"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84F027FC-5BC0-42F1-89EB-2B8A298EE3B3}" type="slidenum">
              <a:rPr lang="en-US" smtClean="0">
                <a:latin typeface="Arial" charset="0"/>
              </a:rPr>
              <a:pPr/>
              <a:t>12</a:t>
            </a:fld>
            <a:endParaRPr lang="en-US" smtClean="0">
              <a:latin typeface="Arial" charset="0"/>
            </a:endParaRPr>
          </a:p>
        </p:txBody>
      </p:sp>
      <p:sp>
        <p:nvSpPr>
          <p:cNvPr id="62467" name="Rectangle 2"/>
          <p:cNvSpPr>
            <a:spLocks noGrp="1" noRot="1" noChangeAspect="1" noChangeArrowheads="1" noTextEdit="1"/>
          </p:cNvSpPr>
          <p:nvPr>
            <p:ph type="sldImg"/>
          </p:nvPr>
        </p:nvSpPr>
        <p:spPr>
          <a:xfrm>
            <a:off x="457200" y="720725"/>
            <a:ext cx="6400800" cy="3600450"/>
          </a:xfrm>
          <a:ln/>
        </p:spPr>
      </p:sp>
      <p:sp>
        <p:nvSpPr>
          <p:cNvPr id="62468" name="Rectangle 3"/>
          <p:cNvSpPr>
            <a:spLocks noGrp="1" noChangeArrowheads="1"/>
          </p:cNvSpPr>
          <p:nvPr>
            <p:ph type="body" idx="1"/>
          </p:nvPr>
        </p:nvSpPr>
        <p:spPr>
          <a:xfrm>
            <a:off x="974924" y="4561576"/>
            <a:ext cx="5365352" cy="4318827"/>
          </a:xfrm>
          <a:noFill/>
          <a:ln/>
        </p:spPr>
        <p:txBody>
          <a:bodyPr/>
          <a:lstStyle/>
          <a:p>
            <a:pPr eaLnBrk="1" hangingPunct="1"/>
            <a:endParaRPr lang="en-US"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92D6C518-FBD1-4593-88F8-1133D0309234}" type="slidenum">
              <a:rPr lang="en-US" smtClean="0">
                <a:latin typeface="Arial" charset="0"/>
              </a:rPr>
              <a:pPr/>
              <a:t>13</a:t>
            </a:fld>
            <a:endParaRPr lang="en-US" smtClean="0">
              <a:latin typeface="Arial" charset="0"/>
            </a:endParaRPr>
          </a:p>
        </p:txBody>
      </p:sp>
      <p:sp>
        <p:nvSpPr>
          <p:cNvPr id="59395" name="Rectangle 2"/>
          <p:cNvSpPr>
            <a:spLocks noGrp="1" noRot="1" noChangeAspect="1" noChangeArrowheads="1" noTextEdit="1"/>
          </p:cNvSpPr>
          <p:nvPr>
            <p:ph type="sldImg"/>
          </p:nvPr>
        </p:nvSpPr>
        <p:spPr>
          <a:xfrm>
            <a:off x="457200" y="720725"/>
            <a:ext cx="6400800" cy="3600450"/>
          </a:xfrm>
          <a:ln/>
        </p:spPr>
      </p:sp>
      <p:sp>
        <p:nvSpPr>
          <p:cNvPr id="59396" name="Rectangle 3"/>
          <p:cNvSpPr>
            <a:spLocks noGrp="1" noChangeArrowheads="1"/>
          </p:cNvSpPr>
          <p:nvPr>
            <p:ph type="body" idx="1"/>
          </p:nvPr>
        </p:nvSpPr>
        <p:spPr>
          <a:xfrm>
            <a:off x="974924" y="4561576"/>
            <a:ext cx="5365352" cy="4318827"/>
          </a:xfrm>
          <a:noFill/>
          <a:ln/>
        </p:spPr>
        <p:txBody>
          <a:bodyPr/>
          <a:lstStyle/>
          <a:p>
            <a:pPr eaLnBrk="1" hangingPunct="1"/>
            <a:endParaRPr lang="en-US" smtClean="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04562BC8-C3F2-47A7-AF2C-13A94AF36327}" type="slidenum">
              <a:rPr lang="en-US" smtClean="0">
                <a:latin typeface="Arial" charset="0"/>
              </a:rPr>
              <a:pPr/>
              <a:t>14</a:t>
            </a:fld>
            <a:endParaRPr lang="en-US" smtClean="0">
              <a:latin typeface="Arial" charset="0"/>
            </a:endParaRPr>
          </a:p>
        </p:txBody>
      </p:sp>
      <p:sp>
        <p:nvSpPr>
          <p:cNvPr id="61443" name="Rectangle 2"/>
          <p:cNvSpPr>
            <a:spLocks noGrp="1" noRot="1" noChangeAspect="1" noChangeArrowheads="1" noTextEdit="1"/>
          </p:cNvSpPr>
          <p:nvPr>
            <p:ph type="sldImg"/>
          </p:nvPr>
        </p:nvSpPr>
        <p:spPr>
          <a:xfrm>
            <a:off x="458788" y="720725"/>
            <a:ext cx="6397625" cy="3598863"/>
          </a:xfrm>
          <a:ln/>
        </p:spPr>
      </p:sp>
      <p:sp>
        <p:nvSpPr>
          <p:cNvPr id="61444" name="Rectangle 3"/>
          <p:cNvSpPr>
            <a:spLocks noGrp="1" noChangeArrowheads="1"/>
          </p:cNvSpPr>
          <p:nvPr>
            <p:ph type="body" idx="1"/>
          </p:nvPr>
        </p:nvSpPr>
        <p:spPr>
          <a:xfrm>
            <a:off x="974924" y="4561576"/>
            <a:ext cx="5365352" cy="4318827"/>
          </a:xfrm>
          <a:noFill/>
          <a:ln/>
        </p:spPr>
        <p:txBody>
          <a:bodyPr/>
          <a:lstStyle/>
          <a:p>
            <a:pPr eaLnBrk="1" hangingPunct="1"/>
            <a:endParaRPr lang="en-US" dirty="0"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EA8ADE4E-6B6A-43C5-A4E7-3C3886E87B4F}" type="slidenum">
              <a:rPr lang="en-US" smtClean="0">
                <a:latin typeface="Arial" charset="0"/>
              </a:rPr>
              <a:pPr/>
              <a:t>22</a:t>
            </a:fld>
            <a:endParaRPr lang="en-US" smtClean="0">
              <a:latin typeface="Arial" charset="0"/>
            </a:endParaRPr>
          </a:p>
        </p:txBody>
      </p:sp>
      <p:sp>
        <p:nvSpPr>
          <p:cNvPr id="63491" name="Rectangle 2"/>
          <p:cNvSpPr>
            <a:spLocks noGrp="1" noRot="1" noChangeAspect="1" noChangeArrowheads="1" noTextEdit="1"/>
          </p:cNvSpPr>
          <p:nvPr>
            <p:ph type="sldImg"/>
          </p:nvPr>
        </p:nvSpPr>
        <p:spPr>
          <a:xfrm>
            <a:off x="457200" y="720725"/>
            <a:ext cx="6400800" cy="3600450"/>
          </a:xfrm>
          <a:ln/>
        </p:spPr>
      </p:sp>
      <p:sp>
        <p:nvSpPr>
          <p:cNvPr id="63492" name="Rectangle 3"/>
          <p:cNvSpPr>
            <a:spLocks noGrp="1" noChangeArrowheads="1"/>
          </p:cNvSpPr>
          <p:nvPr>
            <p:ph type="body" idx="1"/>
          </p:nvPr>
        </p:nvSpPr>
        <p:spPr>
          <a:xfrm>
            <a:off x="974924" y="4561576"/>
            <a:ext cx="5365352" cy="4318827"/>
          </a:xfrm>
          <a:noFill/>
          <a:ln/>
        </p:spPr>
        <p:txBody>
          <a:bodyPr/>
          <a:lstStyle/>
          <a:p>
            <a:pPr eaLnBrk="1" hangingPunct="1"/>
            <a:endParaRPr lang="en-US"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3BDCDB44-FDFA-4020-8765-16E5EDF522FD}" type="slidenum">
              <a:rPr lang="en-US" smtClean="0">
                <a:latin typeface="Arial" charset="0"/>
              </a:rPr>
              <a:pPr/>
              <a:t>23</a:t>
            </a:fld>
            <a:endParaRPr lang="en-US" smtClean="0">
              <a:latin typeface="Arial" charset="0"/>
            </a:endParaRPr>
          </a:p>
        </p:txBody>
      </p:sp>
      <p:sp>
        <p:nvSpPr>
          <p:cNvPr id="64515" name="Rectangle 2"/>
          <p:cNvSpPr>
            <a:spLocks noGrp="1" noRot="1" noChangeAspect="1" noChangeArrowheads="1" noTextEdit="1"/>
          </p:cNvSpPr>
          <p:nvPr>
            <p:ph type="sldImg"/>
          </p:nvPr>
        </p:nvSpPr>
        <p:spPr>
          <a:xfrm>
            <a:off x="457200" y="720725"/>
            <a:ext cx="6400800" cy="3600450"/>
          </a:xfrm>
          <a:ln/>
        </p:spPr>
      </p:sp>
      <p:sp>
        <p:nvSpPr>
          <p:cNvPr id="64516" name="Rectangle 3"/>
          <p:cNvSpPr>
            <a:spLocks noGrp="1" noChangeArrowheads="1"/>
          </p:cNvSpPr>
          <p:nvPr>
            <p:ph type="body" idx="1"/>
          </p:nvPr>
        </p:nvSpPr>
        <p:spPr>
          <a:xfrm>
            <a:off x="974924" y="4561576"/>
            <a:ext cx="5365352" cy="4318827"/>
          </a:xfrm>
          <a:noFill/>
          <a:ln/>
        </p:spPr>
        <p:txBody>
          <a:bodyPr/>
          <a:lstStyle/>
          <a:p>
            <a:pPr eaLnBrk="1" hangingPunct="1"/>
            <a:endParaRPr 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0" y="1044578"/>
            <a:ext cx="12192000" cy="1470025"/>
          </a:xfrm>
        </p:spPr>
        <p:txBody>
          <a:bodyPr/>
          <a:lstStyle>
            <a:lvl1pPr>
              <a:defRPr>
                <a:solidFill>
                  <a:schemeClr val="accent2"/>
                </a:solidFill>
              </a:defRPr>
            </a:lvl1pPr>
          </a:lstStyle>
          <a:p>
            <a:r>
              <a:rPr lang="en-US" smtClean="0"/>
              <a:t>Click to edit Master title style</a:t>
            </a:r>
            <a:endParaRPr lang="en-US"/>
          </a:p>
        </p:txBody>
      </p:sp>
      <p:sp>
        <p:nvSpPr>
          <p:cNvPr id="5123" name="Rectangle 3"/>
          <p:cNvSpPr>
            <a:spLocks noGrp="1" noChangeArrowheads="1"/>
          </p:cNvSpPr>
          <p:nvPr>
            <p:ph type="subTitle" idx="1"/>
          </p:nvPr>
        </p:nvSpPr>
        <p:spPr>
          <a:xfrm>
            <a:off x="0" y="3657600"/>
            <a:ext cx="12192000" cy="1524000"/>
          </a:xfrm>
        </p:spPr>
        <p:txBody>
          <a:bodyPr/>
          <a:lstStyle>
            <a:lvl1pPr marL="0" indent="0" algn="ctr">
              <a:buFont typeface="Wingdings" pitchFamily="2" charset="2"/>
              <a:buNone/>
              <a:defRPr>
                <a:solidFill>
                  <a:schemeClr val="tx1"/>
                </a:solidFill>
              </a:defRPr>
            </a:lvl1pPr>
          </a:lstStyle>
          <a:p>
            <a:r>
              <a:rPr lang="en-US" smtClean="0"/>
              <a:t>Click to edit Master subtitle style</a:t>
            </a:r>
            <a:endParaRPr lang="en-US" dirty="0"/>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8BE10AB1-FB9A-4CFC-A058-E74AFD102927}"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276918-8EE8-41BC-8655-5862D016B2B9}"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AC4A49B-9F02-4A5C-B982-4DFD370F18E3}"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E81798C-0F99-461B-869F-8FC2E08F7ABC}"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178" indent="0">
              <a:buNone/>
              <a:defRPr sz="1900"/>
            </a:lvl2pPr>
            <a:lvl3pPr marL="914354" indent="0">
              <a:buNone/>
              <a:defRPr sz="1600"/>
            </a:lvl3pPr>
            <a:lvl4pPr marL="1371532" indent="0">
              <a:buNone/>
              <a:defRPr sz="1500"/>
            </a:lvl4pPr>
            <a:lvl5pPr marL="1828709" indent="0">
              <a:buNone/>
              <a:defRPr sz="1500"/>
            </a:lvl5pPr>
            <a:lvl6pPr marL="2285886" indent="0">
              <a:buNone/>
              <a:defRPr sz="1500"/>
            </a:lvl6pPr>
            <a:lvl7pPr marL="2743062" indent="0">
              <a:buNone/>
              <a:defRPr sz="1500"/>
            </a:lvl7pPr>
            <a:lvl8pPr marL="3200240" indent="0">
              <a:buNone/>
              <a:defRPr sz="1500"/>
            </a:lvl8pPr>
            <a:lvl9pPr marL="3657418" indent="0">
              <a:buNone/>
              <a:defRPr sz="15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A71E20-2558-4548-9145-31A1CE74B67E}" type="slidenum">
              <a:rPr lang="en-US" smtClean="0"/>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96C36CE-9816-47A4-A648-59C94611F2D8}"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2" y="1535113"/>
            <a:ext cx="4040188" cy="639763"/>
          </a:xfrm>
        </p:spPr>
        <p:txBody>
          <a:bodyPr anchor="b"/>
          <a:lstStyle>
            <a:lvl1pPr marL="0" indent="0">
              <a:buNone/>
              <a:defRPr sz="2400" b="1"/>
            </a:lvl1pPr>
            <a:lvl2pPr marL="457178" indent="0">
              <a:buNone/>
              <a:defRPr sz="2000" b="1"/>
            </a:lvl2pPr>
            <a:lvl3pPr marL="914354" indent="0">
              <a:buNone/>
              <a:defRPr sz="19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178" indent="0">
              <a:buNone/>
              <a:defRPr sz="2000" b="1"/>
            </a:lvl2pPr>
            <a:lvl3pPr marL="914354" indent="0">
              <a:buNone/>
              <a:defRPr sz="19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9567DB1-08A8-4DA3-8792-9FE41D7CAC05}" type="slidenum">
              <a:rPr lang="en-US" smtClean="0"/>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4D915A0-5737-488C-ABBC-0B423BC02545}"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56499FA-73C5-4A44-820B-A2808797D655}"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1" y="273053"/>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500"/>
            </a:lvl1pPr>
            <a:lvl2pPr marL="457178" indent="0">
              <a:buNone/>
              <a:defRPr sz="1200"/>
            </a:lvl2pPr>
            <a:lvl3pPr marL="914354" indent="0">
              <a:buNone/>
              <a:defRPr sz="11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0593802-8813-400D-A5BB-9C50C37ACBB4}"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9"/>
            <a:ext cx="5486400" cy="804863"/>
          </a:xfrm>
        </p:spPr>
        <p:txBody>
          <a:bodyPr/>
          <a:lstStyle>
            <a:lvl1pPr marL="0" indent="0">
              <a:buNone/>
              <a:defRPr sz="1500"/>
            </a:lvl1pPr>
            <a:lvl2pPr marL="457178" indent="0">
              <a:buNone/>
              <a:defRPr sz="1200"/>
            </a:lvl2pPr>
            <a:lvl3pPr marL="914354" indent="0">
              <a:buNone/>
              <a:defRPr sz="11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5A85C0E-EF3F-4D12-BC26-7AC478A25631}"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0" y="-25400"/>
            <a:ext cx="12192000" cy="1143000"/>
          </a:xfrm>
          <a:prstGeom prst="rect">
            <a:avLst/>
          </a:prstGeom>
          <a:noFill/>
          <a:ln w="9525">
            <a:noFill/>
            <a:miter lim="800000"/>
            <a:headEnd/>
            <a:tailEnd/>
          </a:ln>
        </p:spPr>
        <p:txBody>
          <a:bodyPr vert="horz" wrap="square" lIns="91436" tIns="45718" rIns="91436" bIns="45718" numCol="1" anchor="ctr" anchorCtr="0" compatLnSpc="1">
            <a:prstTxWarp prst="textNoShape">
              <a:avLst/>
            </a:prstTxWarp>
          </a:bodyPr>
          <a:lstStyle/>
          <a:p>
            <a:pPr lvl="0"/>
            <a:r>
              <a:rPr lang="en-US" smtClean="0"/>
              <a:t>Click to edit Master title style</a:t>
            </a:r>
            <a:endParaRPr lang="en-US" dirty="0" smtClean="0"/>
          </a:p>
        </p:txBody>
      </p:sp>
      <p:sp>
        <p:nvSpPr>
          <p:cNvPr id="3075" name="Rectangle 3"/>
          <p:cNvSpPr>
            <a:spLocks noGrp="1" noChangeArrowheads="1"/>
          </p:cNvSpPr>
          <p:nvPr>
            <p:ph type="body" idx="1"/>
          </p:nvPr>
        </p:nvSpPr>
        <p:spPr bwMode="auto">
          <a:xfrm>
            <a:off x="406400" y="1397001"/>
            <a:ext cx="11379200" cy="4729164"/>
          </a:xfrm>
          <a:prstGeom prst="rect">
            <a:avLst/>
          </a:prstGeom>
          <a:noFill/>
          <a:ln w="9525">
            <a:noFill/>
            <a:miter lim="800000"/>
            <a:headEnd/>
            <a:tailEnd/>
          </a:ln>
        </p:spPr>
        <p:txBody>
          <a:bodyPr vert="horz" wrap="square" lIns="91436" tIns="45718" rIns="91436" bIns="4571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100" name="Rectangle 4"/>
          <p:cNvSpPr>
            <a:spLocks noGrp="1" noChangeArrowheads="1"/>
          </p:cNvSpPr>
          <p:nvPr>
            <p:ph type="dt" sz="half" idx="2"/>
          </p:nvPr>
        </p:nvSpPr>
        <p:spPr bwMode="auto">
          <a:xfrm>
            <a:off x="457200" y="6245225"/>
            <a:ext cx="2133600" cy="476251"/>
          </a:xfrm>
          <a:prstGeom prst="rect">
            <a:avLst/>
          </a:prstGeom>
          <a:noFill/>
          <a:ln w="9525">
            <a:noFill/>
            <a:miter lim="800000"/>
            <a:headEnd/>
            <a:tailEnd/>
          </a:ln>
          <a:effectLst/>
        </p:spPr>
        <p:txBody>
          <a:bodyPr vert="horz" wrap="square" lIns="91436" tIns="45718" rIns="91436" bIns="45718" numCol="1" anchor="t" anchorCtr="0" compatLnSpc="1">
            <a:prstTxWarp prst="textNoShape">
              <a:avLst/>
            </a:prstTxWarp>
          </a:bodyPr>
          <a:lstStyle>
            <a:lvl1pPr>
              <a:defRPr sz="1500"/>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1"/>
          </a:xfrm>
          <a:prstGeom prst="rect">
            <a:avLst/>
          </a:prstGeom>
          <a:noFill/>
          <a:ln w="9525">
            <a:noFill/>
            <a:miter lim="800000"/>
            <a:headEnd/>
            <a:tailEnd/>
          </a:ln>
          <a:effectLst/>
        </p:spPr>
        <p:txBody>
          <a:bodyPr vert="horz" wrap="square" lIns="91436" tIns="45718" rIns="91436" bIns="45718" numCol="1" anchor="t" anchorCtr="0" compatLnSpc="1">
            <a:prstTxWarp prst="textNoShape">
              <a:avLst/>
            </a:prstTxWarp>
          </a:bodyPr>
          <a:lstStyle>
            <a:lvl1pPr algn="ctr">
              <a:defRPr sz="1500"/>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1"/>
          </a:xfrm>
          <a:prstGeom prst="rect">
            <a:avLst/>
          </a:prstGeom>
          <a:noFill/>
          <a:ln w="9525">
            <a:noFill/>
            <a:miter lim="800000"/>
            <a:headEnd/>
            <a:tailEnd/>
          </a:ln>
          <a:effectLst/>
        </p:spPr>
        <p:txBody>
          <a:bodyPr vert="horz" wrap="square" lIns="91436" tIns="45718" rIns="91436" bIns="45718" numCol="1" anchor="t" anchorCtr="0" compatLnSpc="1">
            <a:prstTxWarp prst="textNoShape">
              <a:avLst/>
            </a:prstTxWarp>
          </a:bodyPr>
          <a:lstStyle>
            <a:lvl1pPr algn="r">
              <a:defRPr sz="1500"/>
            </a:lvl1pPr>
          </a:lstStyle>
          <a:p>
            <a:pPr>
              <a:defRPr/>
            </a:pPr>
            <a:fld id="{6DD5B9B9-0596-4755-A407-4C3F5264CB69}" type="slidenum">
              <a:rPr lang="en-US" smtClean="0"/>
              <a:pPr>
                <a:defRPr/>
              </a:pPr>
              <a:t>‹#›</a:t>
            </a:fld>
            <a:endParaRPr lang="en-US" dirty="0"/>
          </a:p>
        </p:txBody>
      </p:sp>
      <p:sp>
        <p:nvSpPr>
          <p:cNvPr id="4103" name="Rectangle 7"/>
          <p:cNvSpPr>
            <a:spLocks noChangeArrowheads="1"/>
          </p:cNvSpPr>
          <p:nvPr/>
        </p:nvSpPr>
        <p:spPr bwMode="auto">
          <a:xfrm>
            <a:off x="0" y="1031242"/>
            <a:ext cx="12192000" cy="60959"/>
          </a:xfrm>
          <a:prstGeom prst="rect">
            <a:avLst/>
          </a:prstGeom>
          <a:gradFill rotWithShape="1">
            <a:gsLst>
              <a:gs pos="0">
                <a:srgbClr val="0000CC"/>
              </a:gs>
              <a:gs pos="100000">
                <a:schemeClr val="tx1"/>
              </a:gs>
            </a:gsLst>
            <a:lin ang="0" scaled="1"/>
          </a:gradFill>
          <a:ln w="9525">
            <a:solidFill>
              <a:schemeClr val="tx1"/>
            </a:solidFill>
            <a:miter lim="800000"/>
            <a:headEnd/>
            <a:tailEnd/>
          </a:ln>
          <a:effectLst/>
        </p:spPr>
        <p:txBody>
          <a:bodyPr wrap="none" lIns="91436" tIns="45718" rIns="91436" bIns="45718" anchor="ctr"/>
          <a:lstStyle/>
          <a:p>
            <a:pPr>
              <a:defRPr/>
            </a:pPr>
            <a:endParaRPr lang="en-US"/>
          </a:p>
        </p:txBody>
      </p:sp>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iming>
    <p:tnLst>
      <p:par>
        <p:cTn id="1" dur="indefinite" restart="never" nodeType="tmRoot"/>
      </p:par>
    </p:tnLst>
  </p:timing>
  <p:hf hdr="0" ftr="0" dt="0"/>
  <p:txStyles>
    <p:titleStyle>
      <a:lvl1pPr algn="ctr" rtl="0" eaLnBrk="1" fontAlgn="base" hangingPunct="1">
        <a:spcBef>
          <a:spcPct val="0"/>
        </a:spcBef>
        <a:spcAft>
          <a:spcPct val="0"/>
        </a:spcAft>
        <a:defRPr sz="4400">
          <a:solidFill>
            <a:schemeClr val="tx2"/>
          </a:solidFill>
          <a:latin typeface="Calibri" pitchFamily="34" charset="0"/>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178" algn="ctr" rtl="0" eaLnBrk="1" fontAlgn="base" hangingPunct="1">
        <a:spcBef>
          <a:spcPct val="0"/>
        </a:spcBef>
        <a:spcAft>
          <a:spcPct val="0"/>
        </a:spcAft>
        <a:defRPr sz="4400">
          <a:solidFill>
            <a:schemeClr val="tx2"/>
          </a:solidFill>
          <a:latin typeface="Arial" charset="0"/>
        </a:defRPr>
      </a:lvl6pPr>
      <a:lvl7pPr marL="914354" algn="ctr" rtl="0" eaLnBrk="1" fontAlgn="base" hangingPunct="1">
        <a:spcBef>
          <a:spcPct val="0"/>
        </a:spcBef>
        <a:spcAft>
          <a:spcPct val="0"/>
        </a:spcAft>
        <a:defRPr sz="4400">
          <a:solidFill>
            <a:schemeClr val="tx2"/>
          </a:solidFill>
          <a:latin typeface="Arial" charset="0"/>
        </a:defRPr>
      </a:lvl7pPr>
      <a:lvl8pPr marL="1371532" algn="ctr" rtl="0" eaLnBrk="1" fontAlgn="base" hangingPunct="1">
        <a:spcBef>
          <a:spcPct val="0"/>
        </a:spcBef>
        <a:spcAft>
          <a:spcPct val="0"/>
        </a:spcAft>
        <a:defRPr sz="4400">
          <a:solidFill>
            <a:schemeClr val="tx2"/>
          </a:solidFill>
          <a:latin typeface="Arial" charset="0"/>
        </a:defRPr>
      </a:lvl8pPr>
      <a:lvl9pPr marL="1828709" algn="ctr" rtl="0" eaLnBrk="1" fontAlgn="base" hangingPunct="1">
        <a:spcBef>
          <a:spcPct val="0"/>
        </a:spcBef>
        <a:spcAft>
          <a:spcPct val="0"/>
        </a:spcAft>
        <a:defRPr sz="4400">
          <a:solidFill>
            <a:schemeClr val="tx2"/>
          </a:solidFill>
          <a:latin typeface="Arial" charset="0"/>
        </a:defRPr>
      </a:lvl9pPr>
    </p:titleStyle>
    <p:bodyStyle>
      <a:lvl1pPr marL="342882" indent="-342882" algn="l" rtl="0" eaLnBrk="1" fontAlgn="base" hangingPunct="1">
        <a:spcBef>
          <a:spcPct val="20000"/>
        </a:spcBef>
        <a:spcAft>
          <a:spcPct val="0"/>
        </a:spcAft>
        <a:buClr>
          <a:schemeClr val="accent2"/>
        </a:buClr>
        <a:buFont typeface="Wingdings" pitchFamily="2" charset="2"/>
        <a:buChar char="§"/>
        <a:defRPr sz="3200">
          <a:solidFill>
            <a:schemeClr val="accent2"/>
          </a:solidFill>
          <a:latin typeface="Calibri" pitchFamily="34" charset="0"/>
          <a:ea typeface="+mn-ea"/>
          <a:cs typeface="+mn-cs"/>
        </a:defRPr>
      </a:lvl1pPr>
      <a:lvl2pPr marL="742913" indent="-285737" algn="l" rtl="0" eaLnBrk="1" fontAlgn="base" hangingPunct="1">
        <a:spcBef>
          <a:spcPct val="20000"/>
        </a:spcBef>
        <a:spcAft>
          <a:spcPct val="0"/>
        </a:spcAft>
        <a:buClr>
          <a:schemeClr val="tx1"/>
        </a:buClr>
        <a:buFont typeface="Wingdings" pitchFamily="2" charset="2"/>
        <a:buChar char="§"/>
        <a:defRPr sz="2800">
          <a:solidFill>
            <a:schemeClr val="tx1"/>
          </a:solidFill>
          <a:latin typeface="Calibri" pitchFamily="34" charset="0"/>
        </a:defRPr>
      </a:lvl2pPr>
      <a:lvl3pPr marL="1142942" indent="-228589" algn="l" rtl="0" eaLnBrk="1" fontAlgn="base" hangingPunct="1">
        <a:spcBef>
          <a:spcPct val="20000"/>
        </a:spcBef>
        <a:spcAft>
          <a:spcPct val="0"/>
        </a:spcAft>
        <a:buClr>
          <a:schemeClr val="accent2"/>
        </a:buClr>
        <a:buFont typeface="Wingdings" pitchFamily="2" charset="2"/>
        <a:buChar char="§"/>
        <a:defRPr sz="2400">
          <a:solidFill>
            <a:schemeClr val="tx1"/>
          </a:solidFill>
          <a:latin typeface="Calibri" pitchFamily="34" charset="0"/>
        </a:defRPr>
      </a:lvl3pPr>
      <a:lvl4pPr marL="1600120" indent="-228589" algn="l" rtl="0" eaLnBrk="1" fontAlgn="base" hangingPunct="1">
        <a:spcBef>
          <a:spcPct val="20000"/>
        </a:spcBef>
        <a:spcAft>
          <a:spcPct val="0"/>
        </a:spcAft>
        <a:buClr>
          <a:schemeClr val="tx1"/>
        </a:buClr>
        <a:buFont typeface="Wingdings" pitchFamily="2" charset="2"/>
        <a:buChar char="§"/>
        <a:defRPr sz="2000">
          <a:solidFill>
            <a:schemeClr val="tx1"/>
          </a:solidFill>
          <a:latin typeface="Calibri" pitchFamily="34" charset="0"/>
        </a:defRPr>
      </a:lvl4pPr>
      <a:lvl5pPr marL="2057298" indent="-228589" algn="l" rtl="0" eaLnBrk="1" fontAlgn="base" hangingPunct="1">
        <a:spcBef>
          <a:spcPct val="20000"/>
        </a:spcBef>
        <a:spcAft>
          <a:spcPct val="0"/>
        </a:spcAft>
        <a:buClr>
          <a:schemeClr val="accent2"/>
        </a:buClr>
        <a:buFont typeface="Wingdings" pitchFamily="2" charset="2"/>
        <a:buChar char="§"/>
        <a:defRPr sz="2000">
          <a:solidFill>
            <a:schemeClr val="tx1"/>
          </a:solidFill>
          <a:latin typeface="Calibri" pitchFamily="34" charset="0"/>
        </a:defRPr>
      </a:lvl5pPr>
      <a:lvl6pPr marL="2514474" indent="-228589" algn="l" rtl="0" eaLnBrk="1" fontAlgn="base" hangingPunct="1">
        <a:spcBef>
          <a:spcPct val="20000"/>
        </a:spcBef>
        <a:spcAft>
          <a:spcPct val="0"/>
        </a:spcAft>
        <a:buClr>
          <a:schemeClr val="accent2"/>
        </a:buClr>
        <a:buFont typeface="Wingdings" pitchFamily="2" charset="2"/>
        <a:buChar char="§"/>
        <a:defRPr sz="2000">
          <a:solidFill>
            <a:schemeClr val="tx1"/>
          </a:solidFill>
          <a:latin typeface="+mn-lt"/>
        </a:defRPr>
      </a:lvl6pPr>
      <a:lvl7pPr marL="2971652" indent="-228589" algn="l" rtl="0" eaLnBrk="1" fontAlgn="base" hangingPunct="1">
        <a:spcBef>
          <a:spcPct val="20000"/>
        </a:spcBef>
        <a:spcAft>
          <a:spcPct val="0"/>
        </a:spcAft>
        <a:buClr>
          <a:schemeClr val="accent2"/>
        </a:buClr>
        <a:buFont typeface="Wingdings" pitchFamily="2" charset="2"/>
        <a:buChar char="§"/>
        <a:defRPr sz="2000">
          <a:solidFill>
            <a:schemeClr val="tx1"/>
          </a:solidFill>
          <a:latin typeface="+mn-lt"/>
        </a:defRPr>
      </a:lvl7pPr>
      <a:lvl8pPr marL="3428829" indent="-228589" algn="l" rtl="0" eaLnBrk="1" fontAlgn="base" hangingPunct="1">
        <a:spcBef>
          <a:spcPct val="20000"/>
        </a:spcBef>
        <a:spcAft>
          <a:spcPct val="0"/>
        </a:spcAft>
        <a:buClr>
          <a:schemeClr val="accent2"/>
        </a:buClr>
        <a:buFont typeface="Wingdings" pitchFamily="2" charset="2"/>
        <a:buChar char="§"/>
        <a:defRPr sz="2000">
          <a:solidFill>
            <a:schemeClr val="tx1"/>
          </a:solidFill>
          <a:latin typeface="+mn-lt"/>
        </a:defRPr>
      </a:lvl8pPr>
      <a:lvl9pPr marL="3886006" indent="-228589" algn="l" rtl="0" eaLnBrk="1" fontAlgn="base" hangingPunct="1">
        <a:spcBef>
          <a:spcPct val="20000"/>
        </a:spcBef>
        <a:spcAft>
          <a:spcPct val="0"/>
        </a:spcAft>
        <a:buClr>
          <a:schemeClr val="accent2"/>
        </a:buClr>
        <a:buFont typeface="Wingdings" pitchFamily="2" charset="2"/>
        <a:buChar char="§"/>
        <a:defRPr sz="2000">
          <a:solidFill>
            <a:schemeClr val="tx1"/>
          </a:solidFill>
          <a:latin typeface="+mn-lt"/>
        </a:defRPr>
      </a:lvl9pPr>
    </p:bodyStyle>
    <p:otherStyle>
      <a:defPPr>
        <a:defRPr lang="en-US"/>
      </a:defPPr>
      <a:lvl1pPr marL="0" algn="l" defTabSz="914354" rtl="0" eaLnBrk="1" latinLnBrk="0" hangingPunct="1">
        <a:defRPr sz="1900" kern="1200">
          <a:solidFill>
            <a:schemeClr val="tx1"/>
          </a:solidFill>
          <a:latin typeface="+mn-lt"/>
          <a:ea typeface="+mn-ea"/>
          <a:cs typeface="+mn-cs"/>
        </a:defRPr>
      </a:lvl1pPr>
      <a:lvl2pPr marL="457178" algn="l" defTabSz="914354" rtl="0" eaLnBrk="1" latinLnBrk="0" hangingPunct="1">
        <a:defRPr sz="1900" kern="1200">
          <a:solidFill>
            <a:schemeClr val="tx1"/>
          </a:solidFill>
          <a:latin typeface="+mn-lt"/>
          <a:ea typeface="+mn-ea"/>
          <a:cs typeface="+mn-cs"/>
        </a:defRPr>
      </a:lvl2pPr>
      <a:lvl3pPr marL="914354" algn="l" defTabSz="914354" rtl="0" eaLnBrk="1" latinLnBrk="0" hangingPunct="1">
        <a:defRPr sz="1900" kern="1200">
          <a:solidFill>
            <a:schemeClr val="tx1"/>
          </a:solidFill>
          <a:latin typeface="+mn-lt"/>
          <a:ea typeface="+mn-ea"/>
          <a:cs typeface="+mn-cs"/>
        </a:defRPr>
      </a:lvl3pPr>
      <a:lvl4pPr marL="1371532" algn="l" defTabSz="914354" rtl="0" eaLnBrk="1" latinLnBrk="0" hangingPunct="1">
        <a:defRPr sz="1900" kern="1200">
          <a:solidFill>
            <a:schemeClr val="tx1"/>
          </a:solidFill>
          <a:latin typeface="+mn-lt"/>
          <a:ea typeface="+mn-ea"/>
          <a:cs typeface="+mn-cs"/>
        </a:defRPr>
      </a:lvl4pPr>
      <a:lvl5pPr marL="1828709" algn="l" defTabSz="914354" rtl="0" eaLnBrk="1" latinLnBrk="0" hangingPunct="1">
        <a:defRPr sz="1900" kern="1200">
          <a:solidFill>
            <a:schemeClr val="tx1"/>
          </a:solidFill>
          <a:latin typeface="+mn-lt"/>
          <a:ea typeface="+mn-ea"/>
          <a:cs typeface="+mn-cs"/>
        </a:defRPr>
      </a:lvl5pPr>
      <a:lvl6pPr marL="2285886" algn="l" defTabSz="914354" rtl="0" eaLnBrk="1" latinLnBrk="0" hangingPunct="1">
        <a:defRPr sz="1900" kern="1200">
          <a:solidFill>
            <a:schemeClr val="tx1"/>
          </a:solidFill>
          <a:latin typeface="+mn-lt"/>
          <a:ea typeface="+mn-ea"/>
          <a:cs typeface="+mn-cs"/>
        </a:defRPr>
      </a:lvl6pPr>
      <a:lvl7pPr marL="2743062" algn="l" defTabSz="914354" rtl="0" eaLnBrk="1" latinLnBrk="0" hangingPunct="1">
        <a:defRPr sz="1900" kern="1200">
          <a:solidFill>
            <a:schemeClr val="tx1"/>
          </a:solidFill>
          <a:latin typeface="+mn-lt"/>
          <a:ea typeface="+mn-ea"/>
          <a:cs typeface="+mn-cs"/>
        </a:defRPr>
      </a:lvl7pPr>
      <a:lvl8pPr marL="3200240" algn="l" defTabSz="914354" rtl="0" eaLnBrk="1" latinLnBrk="0" hangingPunct="1">
        <a:defRPr sz="1900" kern="1200">
          <a:solidFill>
            <a:schemeClr val="tx1"/>
          </a:solidFill>
          <a:latin typeface="+mn-lt"/>
          <a:ea typeface="+mn-ea"/>
          <a:cs typeface="+mn-cs"/>
        </a:defRPr>
      </a:lvl8pPr>
      <a:lvl9pPr marL="3657418" algn="l" defTabSz="914354"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6.xml"/><Relationship Id="rId7" Type="http://schemas.openxmlformats.org/officeDocument/2006/relationships/image" Target="../media/image12.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slideLayout" Target="../slideLayouts/slideLayout2.xml"/><Relationship Id="rId9"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p:cNvPicPr>
            <a:picLocks noChangeAspect="1" noChangeArrowheads="1"/>
          </p:cNvPicPr>
          <p:nvPr/>
        </p:nvPicPr>
        <p:blipFill>
          <a:blip r:embed="rId3">
            <a:extLst>
              <a:ext uri="{28A0092B-C50C-407E-A947-70E740481C1C}">
                <a14:useLocalDpi xmlns="" xmlns:a14="http://schemas.microsoft.com/office/drawing/2010/main" val="0"/>
              </a:ext>
            </a:extLst>
          </a:blip>
          <a:stretch>
            <a:fillRect/>
          </a:stretch>
        </p:blipFill>
        <p:spPr bwMode="auto">
          <a:xfrm>
            <a:off x="2947178" y="1789356"/>
            <a:ext cx="6297644" cy="4803287"/>
          </a:xfrm>
          <a:prstGeom prst="rect">
            <a:avLst/>
          </a:prstGeom>
          <a:noFill/>
          <a:extLst>
            <a:ext uri="{909E8E84-426E-40dd-AFC4-6F175D3DCCD1}">
              <a14:hiddenFill xmlns="" xmlns:a14="http://schemas.microsoft.com/office/drawing/2010/main">
                <a:solidFill>
                  <a:srgbClr val="FFFFFF"/>
                </a:solidFill>
              </a14:hiddenFill>
            </a:ext>
          </a:extLst>
        </p:spPr>
      </p:pic>
      <p:sp>
        <p:nvSpPr>
          <p:cNvPr id="5122" name="Rectangle 5"/>
          <p:cNvSpPr>
            <a:spLocks noGrp="1" noChangeArrowheads="1"/>
          </p:cNvSpPr>
          <p:nvPr>
            <p:ph type="ctrTitle"/>
          </p:nvPr>
        </p:nvSpPr>
        <p:spPr>
          <a:xfrm>
            <a:off x="0" y="279403"/>
            <a:ext cx="12192000" cy="1470025"/>
          </a:xfrm>
        </p:spPr>
        <p:txBody>
          <a:bodyPr/>
          <a:lstStyle/>
          <a:p>
            <a:pPr eaLnBrk="1" hangingPunct="1"/>
            <a:r>
              <a:rPr lang="en-US" dirty="0" smtClean="0"/>
              <a:t> Artificial Intelligence</a:t>
            </a:r>
            <a:br>
              <a:rPr lang="en-US" dirty="0" smtClean="0"/>
            </a:br>
            <a:endParaRPr lang="en-US" sz="3600" dirty="0" smtClean="0"/>
          </a:p>
        </p:txBody>
      </p:sp>
      <p:sp>
        <p:nvSpPr>
          <p:cNvPr id="5123" name="Rectangle 6"/>
          <p:cNvSpPr>
            <a:spLocks noGrp="1" noChangeArrowheads="1"/>
          </p:cNvSpPr>
          <p:nvPr>
            <p:ph type="subTitle" idx="1"/>
          </p:nvPr>
        </p:nvSpPr>
        <p:spPr>
          <a:xfrm>
            <a:off x="0" y="1295400"/>
            <a:ext cx="12192000" cy="1524000"/>
          </a:xfrm>
        </p:spPr>
        <p:txBody>
          <a:bodyPr/>
          <a:lstStyle/>
          <a:p>
            <a:pPr eaLnBrk="1" hangingPunct="1"/>
            <a:r>
              <a:rPr lang="en-US" dirty="0" smtClean="0"/>
              <a:t>Adversarial Search</a:t>
            </a:r>
          </a:p>
        </p:txBody>
      </p:sp>
      <p:sp>
        <p:nvSpPr>
          <p:cNvPr id="5124" name="Text Box 7"/>
          <p:cNvSpPr txBox="1">
            <a:spLocks noChangeArrowheads="1"/>
          </p:cNvSpPr>
          <p:nvPr/>
        </p:nvSpPr>
        <p:spPr bwMode="auto">
          <a:xfrm>
            <a:off x="1524000" y="6248403"/>
            <a:ext cx="5867400" cy="369328"/>
          </a:xfrm>
          <a:prstGeom prst="rect">
            <a:avLst/>
          </a:prstGeom>
          <a:noFill/>
          <a:ln w="9525">
            <a:noFill/>
            <a:miter lim="800000"/>
            <a:headEnd/>
            <a:tailEnd/>
          </a:ln>
        </p:spPr>
        <p:txBody>
          <a:bodyPr lIns="91432" tIns="45718" rIns="91432" bIns="45718">
            <a:spAutoFit/>
          </a:bodyPr>
          <a:lstStyle/>
          <a:p>
            <a:pPr>
              <a:spcBef>
                <a:spcPct val="50000"/>
              </a:spcBef>
            </a:pP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Adversarial Game Trees</a:t>
            </a:r>
            <a:endParaRPr lang="en-US" dirty="0"/>
          </a:p>
        </p:txBody>
      </p:sp>
      <p:sp>
        <p:nvSpPr>
          <p:cNvPr id="6" name="Rectangle 5"/>
          <p:cNvSpPr/>
          <p:nvPr/>
        </p:nvSpPr>
        <p:spPr>
          <a:xfrm>
            <a:off x="5105400" y="14478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5410200" y="1524000"/>
            <a:ext cx="304800" cy="261937"/>
          </a:xfrm>
          <a:prstGeom prst="rect">
            <a:avLst/>
          </a:prstGeom>
          <a:noFill/>
          <a:ln w="9525">
            <a:noFill/>
            <a:miter lim="800000"/>
            <a:headEnd/>
            <a:tailEnd/>
          </a:ln>
        </p:spPr>
      </p:pic>
      <p:sp>
        <p:nvSpPr>
          <p:cNvPr id="8" name="Oval 7"/>
          <p:cNvSpPr/>
          <p:nvPr/>
        </p:nvSpPr>
        <p:spPr>
          <a:xfrm>
            <a:off x="6127260" y="16002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9" name="Straight Connector 8"/>
          <p:cNvCxnSpPr/>
          <p:nvPr/>
        </p:nvCxnSpPr>
        <p:spPr>
          <a:xfrm rot="10800000" flipV="1">
            <a:off x="3657600" y="1905000"/>
            <a:ext cx="2362200" cy="381000"/>
          </a:xfrm>
          <a:prstGeom prst="line">
            <a:avLst/>
          </a:prstGeom>
          <a:ln w="28575">
            <a:solidFill>
              <a:srgbClr val="0066CC"/>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019800" y="1905000"/>
            <a:ext cx="2286000" cy="381000"/>
          </a:xfrm>
          <a:prstGeom prst="line">
            <a:avLst/>
          </a:prstGeom>
          <a:ln w="28575">
            <a:solidFill>
              <a:srgbClr val="0066CC"/>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flipV="1">
            <a:off x="7239000" y="2819400"/>
            <a:ext cx="1066800" cy="381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305800" y="2819400"/>
            <a:ext cx="1219200" cy="381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0800000" flipV="1">
            <a:off x="2590801" y="2819400"/>
            <a:ext cx="1066800" cy="381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657601" y="2819400"/>
            <a:ext cx="1219200" cy="381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Isosceles Triangle 31"/>
          <p:cNvSpPr/>
          <p:nvPr/>
        </p:nvSpPr>
        <p:spPr>
          <a:xfrm>
            <a:off x="18288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Isosceles Triangle 32"/>
          <p:cNvSpPr/>
          <p:nvPr/>
        </p:nvSpPr>
        <p:spPr>
          <a:xfrm>
            <a:off x="41148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Isosceles Triangle 33"/>
          <p:cNvSpPr/>
          <p:nvPr/>
        </p:nvSpPr>
        <p:spPr>
          <a:xfrm>
            <a:off x="64770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1905000" y="5715000"/>
            <a:ext cx="685800" cy="461665"/>
          </a:xfrm>
          <a:prstGeom prst="rect">
            <a:avLst/>
          </a:prstGeom>
          <a:noFill/>
        </p:spPr>
        <p:txBody>
          <a:bodyPr wrap="square" rtlCol="0">
            <a:spAutoFit/>
          </a:bodyPr>
          <a:lstStyle/>
          <a:p>
            <a:r>
              <a:rPr lang="en-US" sz="2400" dirty="0" smtClean="0">
                <a:latin typeface="Calibri" pitchFamily="34" charset="0"/>
              </a:rPr>
              <a:t>-20</a:t>
            </a:r>
            <a:endParaRPr lang="en-US" sz="2400" dirty="0">
              <a:latin typeface="Calibri" pitchFamily="34" charset="0"/>
            </a:endParaRPr>
          </a:p>
        </p:txBody>
      </p:sp>
      <p:sp>
        <p:nvSpPr>
          <p:cNvPr id="37" name="TextBox 36"/>
          <p:cNvSpPr txBox="1"/>
          <p:nvPr/>
        </p:nvSpPr>
        <p:spPr>
          <a:xfrm>
            <a:off x="2743200" y="5715000"/>
            <a:ext cx="762000" cy="461665"/>
          </a:xfrm>
          <a:prstGeom prst="rect">
            <a:avLst/>
          </a:prstGeom>
          <a:noFill/>
        </p:spPr>
        <p:txBody>
          <a:bodyPr wrap="square" rtlCol="0">
            <a:spAutoFit/>
          </a:bodyPr>
          <a:lstStyle/>
          <a:p>
            <a:r>
              <a:rPr lang="en-US" sz="2400" dirty="0" smtClean="0">
                <a:latin typeface="Calibri" pitchFamily="34" charset="0"/>
              </a:rPr>
              <a:t>-8</a:t>
            </a:r>
            <a:endParaRPr lang="en-US" sz="2400" dirty="0">
              <a:latin typeface="Calibri" pitchFamily="34" charset="0"/>
            </a:endParaRPr>
          </a:p>
        </p:txBody>
      </p:sp>
      <p:sp>
        <p:nvSpPr>
          <p:cNvPr id="38" name="TextBox 37"/>
          <p:cNvSpPr txBox="1"/>
          <p:nvPr/>
        </p:nvSpPr>
        <p:spPr>
          <a:xfrm>
            <a:off x="4191000" y="5715000"/>
            <a:ext cx="838200" cy="461665"/>
          </a:xfrm>
          <a:prstGeom prst="rect">
            <a:avLst/>
          </a:prstGeom>
          <a:noFill/>
        </p:spPr>
        <p:txBody>
          <a:bodyPr wrap="square" rtlCol="0">
            <a:spAutoFit/>
          </a:bodyPr>
          <a:lstStyle/>
          <a:p>
            <a:r>
              <a:rPr lang="en-US" sz="2400" dirty="0" smtClean="0">
                <a:latin typeface="Calibri" pitchFamily="34" charset="0"/>
              </a:rPr>
              <a:t>-18</a:t>
            </a:r>
            <a:endParaRPr lang="en-US" sz="2400" dirty="0">
              <a:latin typeface="Calibri" pitchFamily="34" charset="0"/>
            </a:endParaRPr>
          </a:p>
        </p:txBody>
      </p:sp>
      <p:sp>
        <p:nvSpPr>
          <p:cNvPr id="39" name="TextBox 38"/>
          <p:cNvSpPr txBox="1"/>
          <p:nvPr/>
        </p:nvSpPr>
        <p:spPr>
          <a:xfrm>
            <a:off x="5029200" y="5715000"/>
            <a:ext cx="762000" cy="461665"/>
          </a:xfrm>
          <a:prstGeom prst="rect">
            <a:avLst/>
          </a:prstGeom>
          <a:noFill/>
        </p:spPr>
        <p:txBody>
          <a:bodyPr wrap="square" rtlCol="0">
            <a:spAutoFit/>
          </a:bodyPr>
          <a:lstStyle/>
          <a:p>
            <a:r>
              <a:rPr lang="en-US" sz="2400" dirty="0" smtClean="0">
                <a:latin typeface="Calibri" pitchFamily="34" charset="0"/>
              </a:rPr>
              <a:t>-5</a:t>
            </a:r>
            <a:endParaRPr lang="en-US" sz="2400" dirty="0">
              <a:latin typeface="Calibri" pitchFamily="34" charset="0"/>
            </a:endParaRPr>
          </a:p>
        </p:txBody>
      </p:sp>
      <p:sp>
        <p:nvSpPr>
          <p:cNvPr id="40" name="TextBox 39"/>
          <p:cNvSpPr txBox="1"/>
          <p:nvPr/>
        </p:nvSpPr>
        <p:spPr>
          <a:xfrm>
            <a:off x="6553200" y="5715000"/>
            <a:ext cx="838200" cy="461665"/>
          </a:xfrm>
          <a:prstGeom prst="rect">
            <a:avLst/>
          </a:prstGeom>
          <a:noFill/>
        </p:spPr>
        <p:txBody>
          <a:bodyPr wrap="square" rtlCol="0">
            <a:spAutoFit/>
          </a:bodyPr>
          <a:lstStyle/>
          <a:p>
            <a:r>
              <a:rPr lang="en-US" sz="2400" dirty="0" smtClean="0">
                <a:latin typeface="Calibri" pitchFamily="34" charset="0"/>
              </a:rPr>
              <a:t>-10</a:t>
            </a:r>
            <a:endParaRPr lang="en-US" sz="2400" dirty="0">
              <a:latin typeface="Calibri" pitchFamily="34" charset="0"/>
            </a:endParaRPr>
          </a:p>
        </p:txBody>
      </p:sp>
      <p:sp>
        <p:nvSpPr>
          <p:cNvPr id="41" name="TextBox 40"/>
          <p:cNvSpPr txBox="1"/>
          <p:nvPr/>
        </p:nvSpPr>
        <p:spPr>
          <a:xfrm>
            <a:off x="7391400" y="5715000"/>
            <a:ext cx="762000" cy="461665"/>
          </a:xfrm>
          <a:prstGeom prst="rect">
            <a:avLst/>
          </a:prstGeom>
          <a:noFill/>
        </p:spPr>
        <p:txBody>
          <a:bodyPr wrap="square" rtlCol="0">
            <a:spAutoFit/>
          </a:bodyPr>
          <a:lstStyle/>
          <a:p>
            <a:r>
              <a:rPr lang="en-US" sz="2400" dirty="0" smtClean="0">
                <a:latin typeface="Calibri" pitchFamily="34" charset="0"/>
              </a:rPr>
              <a:t>+4</a:t>
            </a:r>
            <a:endParaRPr lang="en-US" sz="2400" dirty="0">
              <a:latin typeface="Calibri" pitchFamily="34" charset="0"/>
            </a:endParaRPr>
          </a:p>
        </p:txBody>
      </p:sp>
      <p:sp>
        <p:nvSpPr>
          <p:cNvPr id="42" name="TextBox 41"/>
          <p:cNvSpPr txBox="1"/>
          <p:nvPr/>
        </p:nvSpPr>
        <p:spPr>
          <a:xfrm>
            <a:off x="3581400" y="5715000"/>
            <a:ext cx="762000" cy="461665"/>
          </a:xfrm>
          <a:prstGeom prst="rect">
            <a:avLst/>
          </a:prstGeom>
          <a:noFill/>
        </p:spPr>
        <p:txBody>
          <a:bodyPr wrap="square" rtlCol="0">
            <a:spAutoFit/>
          </a:bodyPr>
          <a:lstStyle/>
          <a:p>
            <a:r>
              <a:rPr lang="en-US" sz="2400" dirty="0" smtClean="0">
                <a:latin typeface="Calibri" pitchFamily="34" charset="0"/>
              </a:rPr>
              <a:t>…</a:t>
            </a:r>
            <a:endParaRPr lang="en-US" sz="2400" dirty="0">
              <a:latin typeface="Calibri" pitchFamily="34" charset="0"/>
            </a:endParaRPr>
          </a:p>
        </p:txBody>
      </p:sp>
      <p:sp>
        <p:nvSpPr>
          <p:cNvPr id="43" name="TextBox 42"/>
          <p:cNvSpPr txBox="1"/>
          <p:nvPr/>
        </p:nvSpPr>
        <p:spPr>
          <a:xfrm>
            <a:off x="5867400" y="5715000"/>
            <a:ext cx="762000" cy="461665"/>
          </a:xfrm>
          <a:prstGeom prst="rect">
            <a:avLst/>
          </a:prstGeom>
          <a:noFill/>
        </p:spPr>
        <p:txBody>
          <a:bodyPr wrap="square" rtlCol="0">
            <a:spAutoFit/>
          </a:bodyPr>
          <a:lstStyle/>
          <a:p>
            <a:r>
              <a:rPr lang="en-US" sz="2400" dirty="0" smtClean="0">
                <a:latin typeface="Calibri" pitchFamily="34" charset="0"/>
              </a:rPr>
              <a:t>…</a:t>
            </a:r>
            <a:endParaRPr lang="en-US" sz="2400" dirty="0">
              <a:latin typeface="Calibri" pitchFamily="34" charset="0"/>
            </a:endParaRPr>
          </a:p>
        </p:txBody>
      </p:sp>
      <p:pic>
        <p:nvPicPr>
          <p:cNvPr id="41986" name="Picture 2"/>
          <p:cNvPicPr>
            <a:picLocks noChangeAspect="1" noChangeArrowheads="1"/>
          </p:cNvPicPr>
          <p:nvPr/>
        </p:nvPicPr>
        <p:blipFill>
          <a:blip r:embed="rId3" cstate="print"/>
          <a:srcRect/>
          <a:stretch>
            <a:fillRect/>
          </a:stretch>
        </p:blipFill>
        <p:spPr bwMode="auto">
          <a:xfrm>
            <a:off x="6324600" y="1500555"/>
            <a:ext cx="289627" cy="273537"/>
          </a:xfrm>
          <a:prstGeom prst="rect">
            <a:avLst/>
          </a:prstGeom>
          <a:noFill/>
          <a:ln w="9525">
            <a:noFill/>
            <a:miter lim="800000"/>
            <a:headEnd/>
            <a:tailEnd/>
          </a:ln>
        </p:spPr>
      </p:pic>
      <p:sp>
        <p:nvSpPr>
          <p:cNvPr id="50" name="Rectangle 49"/>
          <p:cNvSpPr/>
          <p:nvPr/>
        </p:nvSpPr>
        <p:spPr>
          <a:xfrm>
            <a:off x="2743200" y="2362200"/>
            <a:ext cx="1828800" cy="381000"/>
          </a:xfrm>
          <a:prstGeom prst="rect">
            <a:avLst/>
          </a:prstGeom>
          <a:solidFill>
            <a:schemeClr val="tx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1"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a:off x="2774460" y="2422770"/>
            <a:ext cx="304800" cy="261937"/>
          </a:xfrm>
          <a:prstGeom prst="rect">
            <a:avLst/>
          </a:prstGeom>
          <a:noFill/>
          <a:ln w="9525">
            <a:noFill/>
            <a:miter lim="800000"/>
            <a:headEnd/>
            <a:tailEnd/>
          </a:ln>
        </p:spPr>
      </p:pic>
      <p:sp>
        <p:nvSpPr>
          <p:cNvPr id="52" name="Oval 51"/>
          <p:cNvSpPr/>
          <p:nvPr/>
        </p:nvSpPr>
        <p:spPr>
          <a:xfrm>
            <a:off x="376506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3" name="Picture 2"/>
          <p:cNvPicPr>
            <a:picLocks noChangeAspect="1" noChangeArrowheads="1"/>
          </p:cNvPicPr>
          <p:nvPr/>
        </p:nvPicPr>
        <p:blipFill>
          <a:blip r:embed="rId3" cstate="print"/>
          <a:srcRect/>
          <a:stretch>
            <a:fillRect/>
          </a:stretch>
        </p:blipFill>
        <p:spPr bwMode="auto">
          <a:xfrm>
            <a:off x="3962400" y="2414955"/>
            <a:ext cx="289627" cy="273537"/>
          </a:xfrm>
          <a:prstGeom prst="rect">
            <a:avLst/>
          </a:prstGeom>
          <a:noFill/>
          <a:ln w="9525">
            <a:noFill/>
            <a:miter lim="800000"/>
            <a:headEnd/>
            <a:tailEnd/>
          </a:ln>
        </p:spPr>
      </p:pic>
      <p:sp>
        <p:nvSpPr>
          <p:cNvPr id="54" name="Rectangle 53"/>
          <p:cNvSpPr/>
          <p:nvPr/>
        </p:nvSpPr>
        <p:spPr>
          <a:xfrm>
            <a:off x="7391400" y="2362200"/>
            <a:ext cx="1828800" cy="381000"/>
          </a:xfrm>
          <a:prstGeom prst="rect">
            <a:avLst/>
          </a:prstGeom>
          <a:solidFill>
            <a:schemeClr val="tx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5"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8001000" y="2438400"/>
            <a:ext cx="304800" cy="261937"/>
          </a:xfrm>
          <a:prstGeom prst="rect">
            <a:avLst/>
          </a:prstGeom>
          <a:noFill/>
          <a:ln w="9525">
            <a:noFill/>
            <a:miter lim="800000"/>
            <a:headEnd/>
            <a:tailEnd/>
          </a:ln>
        </p:spPr>
      </p:pic>
      <p:sp>
        <p:nvSpPr>
          <p:cNvPr id="56" name="Oval 55"/>
          <p:cNvSpPr/>
          <p:nvPr/>
        </p:nvSpPr>
        <p:spPr>
          <a:xfrm>
            <a:off x="841326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7" name="Picture 2"/>
          <p:cNvPicPr>
            <a:picLocks noChangeAspect="1" noChangeArrowheads="1"/>
          </p:cNvPicPr>
          <p:nvPr/>
        </p:nvPicPr>
        <p:blipFill>
          <a:blip r:embed="rId3" cstate="print"/>
          <a:srcRect/>
          <a:stretch>
            <a:fillRect/>
          </a:stretch>
        </p:blipFill>
        <p:spPr bwMode="auto">
          <a:xfrm>
            <a:off x="8610600" y="2414955"/>
            <a:ext cx="289627" cy="273537"/>
          </a:xfrm>
          <a:prstGeom prst="rect">
            <a:avLst/>
          </a:prstGeom>
          <a:noFill/>
          <a:ln w="9525">
            <a:noFill/>
            <a:miter lim="800000"/>
            <a:headEnd/>
            <a:tailEnd/>
          </a:ln>
        </p:spPr>
      </p:pic>
      <p:sp>
        <p:nvSpPr>
          <p:cNvPr id="58" name="Rectangle 57"/>
          <p:cNvSpPr/>
          <p:nvPr/>
        </p:nvSpPr>
        <p:spPr>
          <a:xfrm>
            <a:off x="1676400" y="32766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9"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a:off x="1707660" y="3337170"/>
            <a:ext cx="304800" cy="261937"/>
          </a:xfrm>
          <a:prstGeom prst="rect">
            <a:avLst/>
          </a:prstGeom>
          <a:noFill/>
          <a:ln w="9525">
            <a:noFill/>
            <a:miter lim="800000"/>
            <a:headEnd/>
            <a:tailEnd/>
          </a:ln>
        </p:spPr>
      </p:pic>
      <p:sp>
        <p:nvSpPr>
          <p:cNvPr id="60" name="Oval 59"/>
          <p:cNvSpPr/>
          <p:nvPr/>
        </p:nvSpPr>
        <p:spPr>
          <a:xfrm>
            <a:off x="269826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1" name="Picture 2"/>
          <p:cNvPicPr>
            <a:picLocks noChangeAspect="1" noChangeArrowheads="1"/>
          </p:cNvPicPr>
          <p:nvPr/>
        </p:nvPicPr>
        <p:blipFill>
          <a:blip r:embed="rId3" cstate="print"/>
          <a:srcRect/>
          <a:stretch>
            <a:fillRect/>
          </a:stretch>
        </p:blipFill>
        <p:spPr bwMode="auto">
          <a:xfrm>
            <a:off x="2590800" y="3329355"/>
            <a:ext cx="289627" cy="273537"/>
          </a:xfrm>
          <a:prstGeom prst="rect">
            <a:avLst/>
          </a:prstGeom>
          <a:noFill/>
          <a:ln w="9525">
            <a:noFill/>
            <a:miter lim="800000"/>
            <a:headEnd/>
            <a:tailEnd/>
          </a:ln>
        </p:spPr>
      </p:pic>
      <p:sp>
        <p:nvSpPr>
          <p:cNvPr id="62" name="Rectangle 61"/>
          <p:cNvSpPr/>
          <p:nvPr/>
        </p:nvSpPr>
        <p:spPr>
          <a:xfrm>
            <a:off x="3962400" y="32766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3"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a:off x="3993660" y="3337170"/>
            <a:ext cx="304800" cy="261937"/>
          </a:xfrm>
          <a:prstGeom prst="rect">
            <a:avLst/>
          </a:prstGeom>
          <a:noFill/>
          <a:ln w="9525">
            <a:noFill/>
            <a:miter lim="800000"/>
            <a:headEnd/>
            <a:tailEnd/>
          </a:ln>
        </p:spPr>
      </p:pic>
      <p:sp>
        <p:nvSpPr>
          <p:cNvPr id="64" name="Oval 63"/>
          <p:cNvSpPr/>
          <p:nvPr/>
        </p:nvSpPr>
        <p:spPr>
          <a:xfrm>
            <a:off x="498426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5" name="Picture 2"/>
          <p:cNvPicPr>
            <a:picLocks noChangeAspect="1" noChangeArrowheads="1"/>
          </p:cNvPicPr>
          <p:nvPr/>
        </p:nvPicPr>
        <p:blipFill>
          <a:blip r:embed="rId3" cstate="print"/>
          <a:srcRect/>
          <a:stretch>
            <a:fillRect/>
          </a:stretch>
        </p:blipFill>
        <p:spPr bwMode="auto">
          <a:xfrm>
            <a:off x="5425373" y="3329355"/>
            <a:ext cx="289627" cy="273537"/>
          </a:xfrm>
          <a:prstGeom prst="rect">
            <a:avLst/>
          </a:prstGeom>
          <a:noFill/>
          <a:ln w="9525">
            <a:noFill/>
            <a:miter lim="800000"/>
            <a:headEnd/>
            <a:tailEnd/>
          </a:ln>
        </p:spPr>
      </p:pic>
      <p:sp>
        <p:nvSpPr>
          <p:cNvPr id="66" name="Rectangle 65"/>
          <p:cNvSpPr/>
          <p:nvPr/>
        </p:nvSpPr>
        <p:spPr>
          <a:xfrm>
            <a:off x="6324600" y="32766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7"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6934200" y="3352800"/>
            <a:ext cx="304800" cy="261937"/>
          </a:xfrm>
          <a:prstGeom prst="rect">
            <a:avLst/>
          </a:prstGeom>
          <a:noFill/>
          <a:ln w="9525">
            <a:noFill/>
            <a:miter lim="800000"/>
            <a:headEnd/>
            <a:tailEnd/>
          </a:ln>
        </p:spPr>
      </p:pic>
      <p:sp>
        <p:nvSpPr>
          <p:cNvPr id="68" name="Oval 67"/>
          <p:cNvSpPr/>
          <p:nvPr/>
        </p:nvSpPr>
        <p:spPr>
          <a:xfrm>
            <a:off x="734646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9" name="Picture 2"/>
          <p:cNvPicPr>
            <a:picLocks noChangeAspect="1" noChangeArrowheads="1"/>
          </p:cNvPicPr>
          <p:nvPr/>
        </p:nvPicPr>
        <p:blipFill>
          <a:blip r:embed="rId3" cstate="print"/>
          <a:srcRect/>
          <a:stretch>
            <a:fillRect/>
          </a:stretch>
        </p:blipFill>
        <p:spPr bwMode="auto">
          <a:xfrm>
            <a:off x="7239000" y="3329355"/>
            <a:ext cx="289627" cy="273537"/>
          </a:xfrm>
          <a:prstGeom prst="rect">
            <a:avLst/>
          </a:prstGeom>
          <a:noFill/>
          <a:ln w="9525">
            <a:noFill/>
            <a:miter lim="800000"/>
            <a:headEnd/>
            <a:tailEnd/>
          </a:ln>
        </p:spPr>
      </p:pic>
      <p:sp>
        <p:nvSpPr>
          <p:cNvPr id="70" name="Rectangle 69"/>
          <p:cNvSpPr/>
          <p:nvPr/>
        </p:nvSpPr>
        <p:spPr>
          <a:xfrm>
            <a:off x="8610600" y="32766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1"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9220200" y="3352800"/>
            <a:ext cx="304800" cy="261937"/>
          </a:xfrm>
          <a:prstGeom prst="rect">
            <a:avLst/>
          </a:prstGeom>
          <a:noFill/>
          <a:ln w="9525">
            <a:noFill/>
            <a:miter lim="800000"/>
            <a:headEnd/>
            <a:tailEnd/>
          </a:ln>
        </p:spPr>
      </p:pic>
      <p:sp>
        <p:nvSpPr>
          <p:cNvPr id="72" name="Oval 71"/>
          <p:cNvSpPr/>
          <p:nvPr/>
        </p:nvSpPr>
        <p:spPr>
          <a:xfrm>
            <a:off x="963246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3" name="Picture 2"/>
          <p:cNvPicPr>
            <a:picLocks noChangeAspect="1" noChangeArrowheads="1"/>
          </p:cNvPicPr>
          <p:nvPr/>
        </p:nvPicPr>
        <p:blipFill>
          <a:blip r:embed="rId3" cstate="print"/>
          <a:srcRect/>
          <a:stretch>
            <a:fillRect/>
          </a:stretch>
        </p:blipFill>
        <p:spPr bwMode="auto">
          <a:xfrm>
            <a:off x="10073573" y="3329355"/>
            <a:ext cx="289627" cy="273537"/>
          </a:xfrm>
          <a:prstGeom prst="rect">
            <a:avLst/>
          </a:prstGeom>
          <a:noFill/>
          <a:ln w="9525">
            <a:noFill/>
            <a:miter lim="800000"/>
            <a:headEnd/>
            <a:tailEnd/>
          </a:ln>
        </p:spPr>
      </p:pic>
      <p:sp>
        <p:nvSpPr>
          <p:cNvPr id="74" name="Isosceles Triangle 73"/>
          <p:cNvSpPr/>
          <p:nvPr/>
        </p:nvSpPr>
        <p:spPr>
          <a:xfrm>
            <a:off x="87630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extBox 74"/>
          <p:cNvSpPr txBox="1"/>
          <p:nvPr/>
        </p:nvSpPr>
        <p:spPr>
          <a:xfrm>
            <a:off x="8839200" y="5715000"/>
            <a:ext cx="685800" cy="461665"/>
          </a:xfrm>
          <a:prstGeom prst="rect">
            <a:avLst/>
          </a:prstGeom>
          <a:noFill/>
        </p:spPr>
        <p:txBody>
          <a:bodyPr wrap="square" rtlCol="0">
            <a:spAutoFit/>
          </a:bodyPr>
          <a:lstStyle/>
          <a:p>
            <a:r>
              <a:rPr lang="en-US" sz="2400" dirty="0" smtClean="0">
                <a:latin typeface="Calibri" pitchFamily="34" charset="0"/>
              </a:rPr>
              <a:t>-20</a:t>
            </a:r>
            <a:endParaRPr lang="en-US" sz="2400" dirty="0">
              <a:latin typeface="Calibri" pitchFamily="34" charset="0"/>
            </a:endParaRPr>
          </a:p>
        </p:txBody>
      </p:sp>
      <p:sp>
        <p:nvSpPr>
          <p:cNvPr id="76" name="TextBox 75"/>
          <p:cNvSpPr txBox="1"/>
          <p:nvPr/>
        </p:nvSpPr>
        <p:spPr>
          <a:xfrm>
            <a:off x="9677400" y="5715000"/>
            <a:ext cx="762000" cy="461665"/>
          </a:xfrm>
          <a:prstGeom prst="rect">
            <a:avLst/>
          </a:prstGeom>
          <a:noFill/>
        </p:spPr>
        <p:txBody>
          <a:bodyPr wrap="square" rtlCol="0">
            <a:spAutoFit/>
          </a:bodyPr>
          <a:lstStyle/>
          <a:p>
            <a:r>
              <a:rPr lang="en-US" sz="2400" dirty="0" smtClean="0">
                <a:latin typeface="Calibri" pitchFamily="34" charset="0"/>
              </a:rPr>
              <a:t>+8</a:t>
            </a:r>
            <a:endParaRPr lang="en-US" sz="2400"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6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6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7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73"/>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37"/>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38"/>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40"/>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42"/>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43"/>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74"/>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75"/>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6" grpId="0"/>
      <p:bldP spid="37" grpId="0"/>
      <p:bldP spid="38" grpId="0"/>
      <p:bldP spid="39" grpId="0"/>
      <p:bldP spid="40" grpId="0"/>
      <p:bldP spid="41" grpId="0"/>
      <p:bldP spid="42" grpId="0"/>
      <p:bldP spid="43" grpId="0"/>
      <p:bldP spid="50" grpId="0" animBg="1"/>
      <p:bldP spid="52" grpId="0" animBg="1"/>
      <p:bldP spid="54" grpId="0" animBg="1"/>
      <p:bldP spid="56" grpId="0" animBg="1"/>
      <p:bldP spid="58" grpId="0" animBg="1"/>
      <p:bldP spid="60" grpId="0" animBg="1"/>
      <p:bldP spid="62" grpId="0" animBg="1"/>
      <p:bldP spid="64" grpId="0" animBg="1"/>
      <p:bldP spid="66" grpId="0" animBg="1"/>
      <p:bldP spid="68" grpId="0" animBg="1"/>
      <p:bldP spid="70" grpId="0" animBg="1"/>
      <p:bldP spid="72" grpId="0" animBg="1"/>
      <p:bldP spid="74" grpId="0" animBg="1"/>
      <p:bldP spid="75" grpId="0"/>
      <p:bldP spid="7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Minimax</a:t>
            </a:r>
            <a:r>
              <a:rPr lang="en-US" dirty="0" smtClean="0"/>
              <a:t> Values</a:t>
            </a:r>
            <a:endParaRPr lang="en-US" dirty="0"/>
          </a:p>
        </p:txBody>
      </p:sp>
      <p:grpSp>
        <p:nvGrpSpPr>
          <p:cNvPr id="81" name="Group 80"/>
          <p:cNvGrpSpPr/>
          <p:nvPr/>
        </p:nvGrpSpPr>
        <p:grpSpPr>
          <a:xfrm>
            <a:off x="2743200" y="3124200"/>
            <a:ext cx="6781800" cy="2230830"/>
            <a:chOff x="1676400" y="1447800"/>
            <a:chExt cx="8763000" cy="2882533"/>
          </a:xfrm>
        </p:grpSpPr>
        <p:sp>
          <p:nvSpPr>
            <p:cNvPr id="6" name="Rectangle 5"/>
            <p:cNvSpPr/>
            <p:nvPr/>
          </p:nvSpPr>
          <p:spPr>
            <a:xfrm>
              <a:off x="5105400" y="14478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 name="Picture 3" descr="\\.host\Shared Folders\Shared with PC\images\Pacman_stuck_minimax.png"/>
            <p:cNvPicPr>
              <a:picLocks noChangeAspect="1" noChangeArrowheads="1"/>
            </p:cNvPicPr>
            <p:nvPr/>
          </p:nvPicPr>
          <p:blipFill>
            <a:blip r:embed="rId5" cstate="print"/>
            <a:srcRect l="38135" t="16438" r="44067" b="58904"/>
            <a:stretch>
              <a:fillRect/>
            </a:stretch>
          </p:blipFill>
          <p:spPr bwMode="auto">
            <a:xfrm flipH="1">
              <a:off x="5410200" y="1524000"/>
              <a:ext cx="304800" cy="261937"/>
            </a:xfrm>
            <a:prstGeom prst="rect">
              <a:avLst/>
            </a:prstGeom>
            <a:noFill/>
            <a:ln w="9525">
              <a:noFill/>
              <a:miter lim="800000"/>
              <a:headEnd/>
              <a:tailEnd/>
            </a:ln>
          </p:spPr>
        </p:pic>
        <p:sp>
          <p:nvSpPr>
            <p:cNvPr id="8" name="Oval 7"/>
            <p:cNvSpPr/>
            <p:nvPr/>
          </p:nvSpPr>
          <p:spPr>
            <a:xfrm>
              <a:off x="6127260" y="16002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9" name="Straight Connector 8"/>
            <p:cNvCxnSpPr/>
            <p:nvPr/>
          </p:nvCxnSpPr>
          <p:spPr>
            <a:xfrm rot="10800000" flipV="1">
              <a:off x="3657600" y="1905000"/>
              <a:ext cx="2362200" cy="381000"/>
            </a:xfrm>
            <a:prstGeom prst="line">
              <a:avLst/>
            </a:prstGeom>
            <a:ln w="28575">
              <a:solidFill>
                <a:srgbClr val="0066CC"/>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019800" y="1905000"/>
              <a:ext cx="2286000" cy="381000"/>
            </a:xfrm>
            <a:prstGeom prst="line">
              <a:avLst/>
            </a:prstGeom>
            <a:ln w="28575">
              <a:solidFill>
                <a:srgbClr val="0066CC"/>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flipV="1">
              <a:off x="7239000" y="2819400"/>
              <a:ext cx="1066800" cy="381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305800" y="2819400"/>
              <a:ext cx="1219200" cy="381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0800000" flipV="1">
              <a:off x="2590801" y="2819400"/>
              <a:ext cx="1066800" cy="381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657601" y="2819400"/>
              <a:ext cx="1219200" cy="381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41986" name="Picture 2"/>
            <p:cNvPicPr>
              <a:picLocks noChangeAspect="1" noChangeArrowheads="1"/>
            </p:cNvPicPr>
            <p:nvPr/>
          </p:nvPicPr>
          <p:blipFill>
            <a:blip r:embed="rId6" cstate="print"/>
            <a:srcRect/>
            <a:stretch>
              <a:fillRect/>
            </a:stretch>
          </p:blipFill>
          <p:spPr bwMode="auto">
            <a:xfrm>
              <a:off x="6324600" y="1500555"/>
              <a:ext cx="289627" cy="273537"/>
            </a:xfrm>
            <a:prstGeom prst="rect">
              <a:avLst/>
            </a:prstGeom>
            <a:noFill/>
            <a:ln w="9525">
              <a:noFill/>
              <a:miter lim="800000"/>
              <a:headEnd/>
              <a:tailEnd/>
            </a:ln>
          </p:spPr>
        </p:pic>
        <p:sp>
          <p:nvSpPr>
            <p:cNvPr id="50" name="Rectangle 49"/>
            <p:cNvSpPr/>
            <p:nvPr/>
          </p:nvSpPr>
          <p:spPr>
            <a:xfrm>
              <a:off x="2743200" y="2362200"/>
              <a:ext cx="1828800" cy="381000"/>
            </a:xfrm>
            <a:prstGeom prst="rect">
              <a:avLst/>
            </a:prstGeom>
            <a:solidFill>
              <a:schemeClr val="tx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1" name="Picture 3" descr="\\.host\Shared Folders\Shared with PC\images\Pacman_stuck_minimax.png"/>
            <p:cNvPicPr>
              <a:picLocks noChangeAspect="1" noChangeArrowheads="1"/>
            </p:cNvPicPr>
            <p:nvPr/>
          </p:nvPicPr>
          <p:blipFill>
            <a:blip r:embed="rId5" cstate="print"/>
            <a:srcRect l="38135" t="16438" r="44067" b="58904"/>
            <a:stretch>
              <a:fillRect/>
            </a:stretch>
          </p:blipFill>
          <p:spPr bwMode="auto">
            <a:xfrm>
              <a:off x="2774460" y="2422770"/>
              <a:ext cx="304800" cy="261937"/>
            </a:xfrm>
            <a:prstGeom prst="rect">
              <a:avLst/>
            </a:prstGeom>
            <a:noFill/>
            <a:ln w="9525">
              <a:noFill/>
              <a:miter lim="800000"/>
              <a:headEnd/>
              <a:tailEnd/>
            </a:ln>
          </p:spPr>
        </p:pic>
        <p:sp>
          <p:nvSpPr>
            <p:cNvPr id="52" name="Oval 51"/>
            <p:cNvSpPr/>
            <p:nvPr/>
          </p:nvSpPr>
          <p:spPr>
            <a:xfrm>
              <a:off x="376506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3" name="Picture 2"/>
            <p:cNvPicPr>
              <a:picLocks noChangeAspect="1" noChangeArrowheads="1"/>
            </p:cNvPicPr>
            <p:nvPr/>
          </p:nvPicPr>
          <p:blipFill>
            <a:blip r:embed="rId6" cstate="print"/>
            <a:srcRect/>
            <a:stretch>
              <a:fillRect/>
            </a:stretch>
          </p:blipFill>
          <p:spPr bwMode="auto">
            <a:xfrm>
              <a:off x="3962400" y="2414955"/>
              <a:ext cx="289627" cy="273537"/>
            </a:xfrm>
            <a:prstGeom prst="rect">
              <a:avLst/>
            </a:prstGeom>
            <a:noFill/>
            <a:ln w="9525">
              <a:noFill/>
              <a:miter lim="800000"/>
              <a:headEnd/>
              <a:tailEnd/>
            </a:ln>
          </p:spPr>
        </p:pic>
        <p:sp>
          <p:nvSpPr>
            <p:cNvPr id="54" name="Rectangle 53"/>
            <p:cNvSpPr/>
            <p:nvPr/>
          </p:nvSpPr>
          <p:spPr>
            <a:xfrm>
              <a:off x="7391400" y="2362200"/>
              <a:ext cx="1828800" cy="381000"/>
            </a:xfrm>
            <a:prstGeom prst="rect">
              <a:avLst/>
            </a:prstGeom>
            <a:solidFill>
              <a:schemeClr val="tx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5" name="Picture 3" descr="\\.host\Shared Folders\Shared with PC\images\Pacman_stuck_minimax.png"/>
            <p:cNvPicPr>
              <a:picLocks noChangeAspect="1" noChangeArrowheads="1"/>
            </p:cNvPicPr>
            <p:nvPr/>
          </p:nvPicPr>
          <p:blipFill>
            <a:blip r:embed="rId5" cstate="print"/>
            <a:srcRect l="38135" t="16438" r="44067" b="58904"/>
            <a:stretch>
              <a:fillRect/>
            </a:stretch>
          </p:blipFill>
          <p:spPr bwMode="auto">
            <a:xfrm flipH="1">
              <a:off x="8001000" y="2438400"/>
              <a:ext cx="304800" cy="261937"/>
            </a:xfrm>
            <a:prstGeom prst="rect">
              <a:avLst/>
            </a:prstGeom>
            <a:noFill/>
            <a:ln w="9525">
              <a:noFill/>
              <a:miter lim="800000"/>
              <a:headEnd/>
              <a:tailEnd/>
            </a:ln>
          </p:spPr>
        </p:pic>
        <p:sp>
          <p:nvSpPr>
            <p:cNvPr id="56" name="Oval 55"/>
            <p:cNvSpPr/>
            <p:nvPr/>
          </p:nvSpPr>
          <p:spPr>
            <a:xfrm>
              <a:off x="841326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7" name="Picture 2"/>
            <p:cNvPicPr>
              <a:picLocks noChangeAspect="1" noChangeArrowheads="1"/>
            </p:cNvPicPr>
            <p:nvPr/>
          </p:nvPicPr>
          <p:blipFill>
            <a:blip r:embed="rId6" cstate="print"/>
            <a:srcRect/>
            <a:stretch>
              <a:fillRect/>
            </a:stretch>
          </p:blipFill>
          <p:spPr bwMode="auto">
            <a:xfrm>
              <a:off x="8610600" y="2414955"/>
              <a:ext cx="289627" cy="273537"/>
            </a:xfrm>
            <a:prstGeom prst="rect">
              <a:avLst/>
            </a:prstGeom>
            <a:noFill/>
            <a:ln w="9525">
              <a:noFill/>
              <a:miter lim="800000"/>
              <a:headEnd/>
              <a:tailEnd/>
            </a:ln>
          </p:spPr>
        </p:pic>
        <p:sp>
          <p:nvSpPr>
            <p:cNvPr id="58" name="Rectangle 57"/>
            <p:cNvSpPr/>
            <p:nvPr/>
          </p:nvSpPr>
          <p:spPr>
            <a:xfrm>
              <a:off x="1676400" y="32766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9" name="Picture 3" descr="\\.host\Shared Folders\Shared with PC\images\Pacman_stuck_minimax.png"/>
            <p:cNvPicPr>
              <a:picLocks noChangeAspect="1" noChangeArrowheads="1"/>
            </p:cNvPicPr>
            <p:nvPr/>
          </p:nvPicPr>
          <p:blipFill>
            <a:blip r:embed="rId5" cstate="print"/>
            <a:srcRect l="38135" t="16438" r="44067" b="58904"/>
            <a:stretch>
              <a:fillRect/>
            </a:stretch>
          </p:blipFill>
          <p:spPr bwMode="auto">
            <a:xfrm>
              <a:off x="1707660" y="3337170"/>
              <a:ext cx="304800" cy="261937"/>
            </a:xfrm>
            <a:prstGeom prst="rect">
              <a:avLst/>
            </a:prstGeom>
            <a:noFill/>
            <a:ln w="9525">
              <a:noFill/>
              <a:miter lim="800000"/>
              <a:headEnd/>
              <a:tailEnd/>
            </a:ln>
          </p:spPr>
        </p:pic>
        <p:sp>
          <p:nvSpPr>
            <p:cNvPr id="60" name="Oval 59"/>
            <p:cNvSpPr/>
            <p:nvPr/>
          </p:nvSpPr>
          <p:spPr>
            <a:xfrm>
              <a:off x="269826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1" name="Picture 2"/>
            <p:cNvPicPr>
              <a:picLocks noChangeAspect="1" noChangeArrowheads="1"/>
            </p:cNvPicPr>
            <p:nvPr/>
          </p:nvPicPr>
          <p:blipFill>
            <a:blip r:embed="rId6" cstate="print"/>
            <a:srcRect/>
            <a:stretch>
              <a:fillRect/>
            </a:stretch>
          </p:blipFill>
          <p:spPr bwMode="auto">
            <a:xfrm>
              <a:off x="2590800" y="3329355"/>
              <a:ext cx="289627" cy="273537"/>
            </a:xfrm>
            <a:prstGeom prst="rect">
              <a:avLst/>
            </a:prstGeom>
            <a:noFill/>
            <a:ln w="9525">
              <a:noFill/>
              <a:miter lim="800000"/>
              <a:headEnd/>
              <a:tailEnd/>
            </a:ln>
          </p:spPr>
        </p:pic>
        <p:sp>
          <p:nvSpPr>
            <p:cNvPr id="62" name="Rectangle 61"/>
            <p:cNvSpPr/>
            <p:nvPr/>
          </p:nvSpPr>
          <p:spPr>
            <a:xfrm>
              <a:off x="3962400" y="32766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3" name="Picture 3" descr="\\.host\Shared Folders\Shared with PC\images\Pacman_stuck_minimax.png"/>
            <p:cNvPicPr>
              <a:picLocks noChangeAspect="1" noChangeArrowheads="1"/>
            </p:cNvPicPr>
            <p:nvPr/>
          </p:nvPicPr>
          <p:blipFill>
            <a:blip r:embed="rId5" cstate="print"/>
            <a:srcRect l="38135" t="16438" r="44067" b="58904"/>
            <a:stretch>
              <a:fillRect/>
            </a:stretch>
          </p:blipFill>
          <p:spPr bwMode="auto">
            <a:xfrm>
              <a:off x="3993660" y="3337170"/>
              <a:ext cx="304800" cy="261937"/>
            </a:xfrm>
            <a:prstGeom prst="rect">
              <a:avLst/>
            </a:prstGeom>
            <a:noFill/>
            <a:ln w="9525">
              <a:noFill/>
              <a:miter lim="800000"/>
              <a:headEnd/>
              <a:tailEnd/>
            </a:ln>
          </p:spPr>
        </p:pic>
        <p:sp>
          <p:nvSpPr>
            <p:cNvPr id="64" name="Oval 63"/>
            <p:cNvSpPr/>
            <p:nvPr/>
          </p:nvSpPr>
          <p:spPr>
            <a:xfrm>
              <a:off x="498426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5" name="Picture 2"/>
            <p:cNvPicPr>
              <a:picLocks noChangeAspect="1" noChangeArrowheads="1"/>
            </p:cNvPicPr>
            <p:nvPr/>
          </p:nvPicPr>
          <p:blipFill>
            <a:blip r:embed="rId6" cstate="print"/>
            <a:srcRect/>
            <a:stretch>
              <a:fillRect/>
            </a:stretch>
          </p:blipFill>
          <p:spPr bwMode="auto">
            <a:xfrm>
              <a:off x="5425373" y="3329355"/>
              <a:ext cx="289627" cy="273537"/>
            </a:xfrm>
            <a:prstGeom prst="rect">
              <a:avLst/>
            </a:prstGeom>
            <a:noFill/>
            <a:ln w="9525">
              <a:noFill/>
              <a:miter lim="800000"/>
              <a:headEnd/>
              <a:tailEnd/>
            </a:ln>
          </p:spPr>
        </p:pic>
        <p:sp>
          <p:nvSpPr>
            <p:cNvPr id="66" name="Rectangle 65"/>
            <p:cNvSpPr/>
            <p:nvPr/>
          </p:nvSpPr>
          <p:spPr>
            <a:xfrm>
              <a:off x="6324600" y="32766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7" name="Picture 3" descr="\\.host\Shared Folders\Shared with PC\images\Pacman_stuck_minimax.png"/>
            <p:cNvPicPr>
              <a:picLocks noChangeAspect="1" noChangeArrowheads="1"/>
            </p:cNvPicPr>
            <p:nvPr/>
          </p:nvPicPr>
          <p:blipFill>
            <a:blip r:embed="rId5" cstate="print"/>
            <a:srcRect l="38135" t="16438" r="44067" b="58904"/>
            <a:stretch>
              <a:fillRect/>
            </a:stretch>
          </p:blipFill>
          <p:spPr bwMode="auto">
            <a:xfrm flipH="1">
              <a:off x="6934200" y="3352800"/>
              <a:ext cx="304800" cy="261937"/>
            </a:xfrm>
            <a:prstGeom prst="rect">
              <a:avLst/>
            </a:prstGeom>
            <a:noFill/>
            <a:ln w="9525">
              <a:noFill/>
              <a:miter lim="800000"/>
              <a:headEnd/>
              <a:tailEnd/>
            </a:ln>
          </p:spPr>
        </p:pic>
        <p:sp>
          <p:nvSpPr>
            <p:cNvPr id="68" name="Oval 67"/>
            <p:cNvSpPr/>
            <p:nvPr/>
          </p:nvSpPr>
          <p:spPr>
            <a:xfrm>
              <a:off x="734646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9" name="Picture 2"/>
            <p:cNvPicPr>
              <a:picLocks noChangeAspect="1" noChangeArrowheads="1"/>
            </p:cNvPicPr>
            <p:nvPr/>
          </p:nvPicPr>
          <p:blipFill>
            <a:blip r:embed="rId6" cstate="print"/>
            <a:srcRect/>
            <a:stretch>
              <a:fillRect/>
            </a:stretch>
          </p:blipFill>
          <p:spPr bwMode="auto">
            <a:xfrm>
              <a:off x="7239000" y="3329355"/>
              <a:ext cx="289627" cy="273537"/>
            </a:xfrm>
            <a:prstGeom prst="rect">
              <a:avLst/>
            </a:prstGeom>
            <a:noFill/>
            <a:ln w="9525">
              <a:noFill/>
              <a:miter lim="800000"/>
              <a:headEnd/>
              <a:tailEnd/>
            </a:ln>
          </p:spPr>
        </p:pic>
        <p:sp>
          <p:nvSpPr>
            <p:cNvPr id="70" name="Rectangle 69"/>
            <p:cNvSpPr/>
            <p:nvPr/>
          </p:nvSpPr>
          <p:spPr>
            <a:xfrm>
              <a:off x="8610600" y="32766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1" name="Picture 3" descr="\\.host\Shared Folders\Shared with PC\images\Pacman_stuck_minimax.png"/>
            <p:cNvPicPr>
              <a:picLocks noChangeAspect="1" noChangeArrowheads="1"/>
            </p:cNvPicPr>
            <p:nvPr/>
          </p:nvPicPr>
          <p:blipFill>
            <a:blip r:embed="rId5" cstate="print"/>
            <a:srcRect l="38135" t="16438" r="44067" b="58904"/>
            <a:stretch>
              <a:fillRect/>
            </a:stretch>
          </p:blipFill>
          <p:spPr bwMode="auto">
            <a:xfrm flipH="1">
              <a:off x="9220200" y="3352800"/>
              <a:ext cx="304800" cy="261937"/>
            </a:xfrm>
            <a:prstGeom prst="rect">
              <a:avLst/>
            </a:prstGeom>
            <a:noFill/>
            <a:ln w="9525">
              <a:noFill/>
              <a:miter lim="800000"/>
              <a:headEnd/>
              <a:tailEnd/>
            </a:ln>
          </p:spPr>
        </p:pic>
        <p:sp>
          <p:nvSpPr>
            <p:cNvPr id="72" name="Oval 71"/>
            <p:cNvSpPr/>
            <p:nvPr/>
          </p:nvSpPr>
          <p:spPr>
            <a:xfrm>
              <a:off x="963246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3" name="Picture 2"/>
            <p:cNvPicPr>
              <a:picLocks noChangeAspect="1" noChangeArrowheads="1"/>
            </p:cNvPicPr>
            <p:nvPr/>
          </p:nvPicPr>
          <p:blipFill>
            <a:blip r:embed="rId6" cstate="print"/>
            <a:srcRect/>
            <a:stretch>
              <a:fillRect/>
            </a:stretch>
          </p:blipFill>
          <p:spPr bwMode="auto">
            <a:xfrm>
              <a:off x="10073573" y="3329355"/>
              <a:ext cx="289627" cy="273537"/>
            </a:xfrm>
            <a:prstGeom prst="rect">
              <a:avLst/>
            </a:prstGeom>
            <a:noFill/>
            <a:ln w="9525">
              <a:noFill/>
              <a:miter lim="800000"/>
              <a:headEnd/>
              <a:tailEnd/>
            </a:ln>
          </p:spPr>
        </p:pic>
        <p:sp>
          <p:nvSpPr>
            <p:cNvPr id="77" name="TextBox 76"/>
            <p:cNvSpPr txBox="1"/>
            <p:nvPr/>
          </p:nvSpPr>
          <p:spPr>
            <a:xfrm>
              <a:off x="9207357" y="3733800"/>
              <a:ext cx="838200" cy="596533"/>
            </a:xfrm>
            <a:prstGeom prst="rect">
              <a:avLst/>
            </a:prstGeom>
            <a:noFill/>
          </p:spPr>
          <p:txBody>
            <a:bodyPr wrap="square" rtlCol="0">
              <a:spAutoFit/>
            </a:bodyPr>
            <a:lstStyle/>
            <a:p>
              <a:r>
                <a:rPr lang="en-US" sz="2400" dirty="0" smtClean="0">
                  <a:latin typeface="Calibri" pitchFamily="34" charset="0"/>
                </a:rPr>
                <a:t>+8</a:t>
              </a:r>
              <a:endParaRPr lang="en-US" sz="2400" dirty="0">
                <a:latin typeface="Calibri" pitchFamily="34" charset="0"/>
              </a:endParaRPr>
            </a:p>
          </p:txBody>
        </p:sp>
        <p:sp>
          <p:nvSpPr>
            <p:cNvPr id="78" name="TextBox 77"/>
            <p:cNvSpPr txBox="1"/>
            <p:nvPr/>
          </p:nvSpPr>
          <p:spPr>
            <a:xfrm>
              <a:off x="6894816" y="3733799"/>
              <a:ext cx="838200" cy="461666"/>
            </a:xfrm>
            <a:prstGeom prst="rect">
              <a:avLst/>
            </a:prstGeom>
            <a:noFill/>
          </p:spPr>
          <p:txBody>
            <a:bodyPr wrap="square" rtlCol="0">
              <a:spAutoFit/>
            </a:bodyPr>
            <a:lstStyle/>
            <a:p>
              <a:r>
                <a:rPr lang="en-US" sz="2400" dirty="0" smtClean="0">
                  <a:latin typeface="Calibri" pitchFamily="34" charset="0"/>
                </a:rPr>
                <a:t>-10</a:t>
              </a:r>
              <a:endParaRPr lang="en-US" sz="2400" dirty="0">
                <a:latin typeface="Calibri" pitchFamily="34" charset="0"/>
              </a:endParaRPr>
            </a:p>
          </p:txBody>
        </p:sp>
        <p:sp>
          <p:nvSpPr>
            <p:cNvPr id="79" name="TextBox 78"/>
            <p:cNvSpPr txBox="1"/>
            <p:nvPr/>
          </p:nvSpPr>
          <p:spPr>
            <a:xfrm>
              <a:off x="4630220" y="3733799"/>
              <a:ext cx="838200" cy="461666"/>
            </a:xfrm>
            <a:prstGeom prst="rect">
              <a:avLst/>
            </a:prstGeom>
            <a:noFill/>
          </p:spPr>
          <p:txBody>
            <a:bodyPr wrap="square" rtlCol="0">
              <a:spAutoFit/>
            </a:bodyPr>
            <a:lstStyle/>
            <a:p>
              <a:r>
                <a:rPr lang="en-US" sz="2400" dirty="0" smtClean="0">
                  <a:latin typeface="Calibri" pitchFamily="34" charset="0"/>
                </a:rPr>
                <a:t>-5</a:t>
              </a:r>
              <a:endParaRPr lang="en-US" sz="2400" dirty="0">
                <a:latin typeface="Calibri" pitchFamily="34" charset="0"/>
              </a:endParaRPr>
            </a:p>
          </p:txBody>
        </p:sp>
        <p:sp>
          <p:nvSpPr>
            <p:cNvPr id="80" name="TextBox 79"/>
            <p:cNvSpPr txBox="1"/>
            <p:nvPr/>
          </p:nvSpPr>
          <p:spPr>
            <a:xfrm>
              <a:off x="2267164" y="3733799"/>
              <a:ext cx="838200" cy="461666"/>
            </a:xfrm>
            <a:prstGeom prst="rect">
              <a:avLst/>
            </a:prstGeom>
            <a:noFill/>
          </p:spPr>
          <p:txBody>
            <a:bodyPr wrap="square" rtlCol="0">
              <a:spAutoFit/>
            </a:bodyPr>
            <a:lstStyle/>
            <a:p>
              <a:r>
                <a:rPr lang="en-US" sz="2400" dirty="0" smtClean="0">
                  <a:latin typeface="Calibri" pitchFamily="34" charset="0"/>
                </a:rPr>
                <a:t>-8</a:t>
              </a:r>
              <a:endParaRPr lang="en-US" sz="2400" dirty="0">
                <a:latin typeface="Calibri" pitchFamily="34" charset="0"/>
              </a:endParaRPr>
            </a:p>
          </p:txBody>
        </p:sp>
      </p:grpSp>
      <p:sp>
        <p:nvSpPr>
          <p:cNvPr id="82" name="TextBox 81"/>
          <p:cNvSpPr txBox="1"/>
          <p:nvPr/>
        </p:nvSpPr>
        <p:spPr>
          <a:xfrm>
            <a:off x="685800" y="1367135"/>
            <a:ext cx="3962400" cy="461665"/>
          </a:xfrm>
          <a:prstGeom prst="rect">
            <a:avLst/>
          </a:prstGeom>
          <a:noFill/>
        </p:spPr>
        <p:txBody>
          <a:bodyPr wrap="square" rtlCol="0">
            <a:spAutoFit/>
          </a:bodyPr>
          <a:lstStyle/>
          <a:p>
            <a:r>
              <a:rPr lang="en-US" sz="2400" dirty="0" smtClean="0">
                <a:solidFill>
                  <a:schemeClr val="accent2"/>
                </a:solidFill>
                <a:latin typeface="Calibri" pitchFamily="34" charset="0"/>
              </a:rPr>
              <a:t>States Under Agent’s Control:</a:t>
            </a:r>
          </a:p>
        </p:txBody>
      </p:sp>
      <p:sp>
        <p:nvSpPr>
          <p:cNvPr id="83" name="TextBox 82"/>
          <p:cNvSpPr txBox="1"/>
          <p:nvPr/>
        </p:nvSpPr>
        <p:spPr>
          <a:xfrm>
            <a:off x="5181600" y="5562600"/>
            <a:ext cx="2819400" cy="461665"/>
          </a:xfrm>
          <a:prstGeom prst="rect">
            <a:avLst/>
          </a:prstGeom>
          <a:noFill/>
        </p:spPr>
        <p:txBody>
          <a:bodyPr wrap="square" rtlCol="0">
            <a:spAutoFit/>
          </a:bodyPr>
          <a:lstStyle/>
          <a:p>
            <a:r>
              <a:rPr lang="en-US" sz="2400" dirty="0" smtClean="0">
                <a:solidFill>
                  <a:srgbClr val="7030A0"/>
                </a:solidFill>
                <a:latin typeface="Calibri" pitchFamily="34" charset="0"/>
              </a:rPr>
              <a:t>Terminal States:</a:t>
            </a:r>
          </a:p>
        </p:txBody>
      </p:sp>
      <p:pic>
        <p:nvPicPr>
          <p:cNvPr id="92" name="Picture 91" descr="TP_tmp.png"/>
          <p:cNvPicPr>
            <a:picLocks noChangeAspect="1"/>
          </p:cNvPicPr>
          <p:nvPr>
            <p:custDataLst>
              <p:tags r:id="rId1"/>
            </p:custDataLst>
          </p:nvPr>
        </p:nvPicPr>
        <p:blipFill>
          <a:blip r:embed="rId7" cstate="print"/>
          <a:stretch>
            <a:fillRect/>
          </a:stretch>
        </p:blipFill>
        <p:spPr bwMode="auto">
          <a:xfrm>
            <a:off x="1067083" y="1828800"/>
            <a:ext cx="2920953" cy="457112"/>
          </a:xfrm>
          <a:prstGeom prst="rect">
            <a:avLst/>
          </a:prstGeom>
          <a:noFill/>
          <a:ln/>
          <a:effectLst/>
        </p:spPr>
      </p:pic>
      <p:pic>
        <p:nvPicPr>
          <p:cNvPr id="85" name="Picture 84" descr="TP_tmp.png"/>
          <p:cNvPicPr>
            <a:picLocks noChangeAspect="1"/>
          </p:cNvPicPr>
          <p:nvPr>
            <p:custDataLst>
              <p:tags r:id="rId2"/>
            </p:custDataLst>
          </p:nvPr>
        </p:nvPicPr>
        <p:blipFill>
          <a:blip r:embed="rId8" cstate="print"/>
          <a:stretch>
            <a:fillRect/>
          </a:stretch>
        </p:blipFill>
        <p:spPr bwMode="auto">
          <a:xfrm>
            <a:off x="5512316" y="6019800"/>
            <a:ext cx="1574284" cy="278890"/>
          </a:xfrm>
          <a:prstGeom prst="rect">
            <a:avLst/>
          </a:prstGeom>
          <a:noFill/>
          <a:ln/>
          <a:effectLst/>
        </p:spPr>
      </p:pic>
      <p:sp>
        <p:nvSpPr>
          <p:cNvPr id="86" name="Right Arrow 85"/>
          <p:cNvSpPr/>
          <p:nvPr/>
        </p:nvSpPr>
        <p:spPr>
          <a:xfrm rot="1943663">
            <a:off x="4045804" y="2305478"/>
            <a:ext cx="1706429" cy="304800"/>
          </a:xfrm>
          <a:prstGeom prst="rightArrow">
            <a:avLst/>
          </a:prstGeom>
          <a:solidFill>
            <a:srgbClr val="CCECFF"/>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TextBox 86"/>
          <p:cNvSpPr txBox="1"/>
          <p:nvPr/>
        </p:nvSpPr>
        <p:spPr>
          <a:xfrm>
            <a:off x="7239000" y="1371600"/>
            <a:ext cx="4495800" cy="461665"/>
          </a:xfrm>
          <a:prstGeom prst="rect">
            <a:avLst/>
          </a:prstGeom>
          <a:noFill/>
        </p:spPr>
        <p:txBody>
          <a:bodyPr wrap="square" rtlCol="0">
            <a:spAutoFit/>
          </a:bodyPr>
          <a:lstStyle/>
          <a:p>
            <a:r>
              <a:rPr lang="en-US" sz="2400" dirty="0" smtClean="0">
                <a:solidFill>
                  <a:srgbClr val="C00000"/>
                </a:solidFill>
                <a:latin typeface="Calibri" pitchFamily="34" charset="0"/>
              </a:rPr>
              <a:t>States Under Opponent’s Control:</a:t>
            </a:r>
          </a:p>
        </p:txBody>
      </p:sp>
      <p:pic>
        <p:nvPicPr>
          <p:cNvPr id="93" name="Picture 92" descr="TP_tmp.png"/>
          <p:cNvPicPr>
            <a:picLocks noChangeAspect="1"/>
          </p:cNvPicPr>
          <p:nvPr>
            <p:custDataLst>
              <p:tags r:id="rId3"/>
            </p:custDataLst>
          </p:nvPr>
        </p:nvPicPr>
        <p:blipFill>
          <a:blip r:embed="rId9" cstate="print"/>
          <a:stretch>
            <a:fillRect/>
          </a:stretch>
        </p:blipFill>
        <p:spPr bwMode="auto">
          <a:xfrm>
            <a:off x="7899451" y="1828800"/>
            <a:ext cx="2919874" cy="456943"/>
          </a:xfrm>
          <a:prstGeom prst="rect">
            <a:avLst/>
          </a:prstGeom>
          <a:noFill/>
          <a:ln/>
          <a:effectLst/>
        </p:spPr>
      </p:pic>
      <p:sp>
        <p:nvSpPr>
          <p:cNvPr id="90" name="Right Arrow 89"/>
          <p:cNvSpPr/>
          <p:nvPr/>
        </p:nvSpPr>
        <p:spPr>
          <a:xfrm rot="8255959">
            <a:off x="8148387" y="2949051"/>
            <a:ext cx="1406806" cy="304800"/>
          </a:xfrm>
          <a:prstGeom prst="rightArrow">
            <a:avLst/>
          </a:prstGeom>
          <a:solidFill>
            <a:srgbClr val="FF9999"/>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6" grpId="0" animBg="1"/>
      <p:bldP spid="87" grpId="0"/>
      <p:bldP spid="9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Tic-</a:t>
            </a:r>
            <a:r>
              <a:rPr lang="en-US" dirty="0" err="1" smtClean="0"/>
              <a:t>Tac</a:t>
            </a:r>
            <a:r>
              <a:rPr lang="en-US" dirty="0" smtClean="0"/>
              <a:t>-Toe Game Tree</a:t>
            </a:r>
          </a:p>
        </p:txBody>
      </p:sp>
      <p:pic>
        <p:nvPicPr>
          <p:cNvPr id="15363" name="Picture 3"/>
          <p:cNvPicPr>
            <a:picLocks noChangeAspect="1" noChangeArrowheads="1"/>
          </p:cNvPicPr>
          <p:nvPr/>
        </p:nvPicPr>
        <p:blipFill>
          <a:blip r:embed="rId3" cstate="print"/>
          <a:srcRect/>
          <a:stretch>
            <a:fillRect/>
          </a:stretch>
        </p:blipFill>
        <p:spPr bwMode="auto">
          <a:xfrm>
            <a:off x="2305050" y="1295400"/>
            <a:ext cx="7296150" cy="5283200"/>
          </a:xfrm>
          <a:prstGeom prst="rect">
            <a:avLst/>
          </a:prstGeom>
          <a:noFill/>
          <a:ln w="9525">
            <a:noFill/>
            <a:miter lim="800000"/>
            <a:headEnd/>
            <a:tailEnd/>
          </a:ln>
        </p:spPr>
      </p:pic>
      <p:pic>
        <p:nvPicPr>
          <p:cNvPr id="25603" name="Picture 3"/>
          <p:cNvPicPr>
            <a:picLocks noChangeAspect="1" noChangeArrowheads="1"/>
          </p:cNvPicPr>
          <p:nvPr/>
        </p:nvPicPr>
        <p:blipFill>
          <a:blip r:embed="rId4">
            <a:extLst>
              <a:ext uri="{28A0092B-C50C-407E-A947-70E740481C1C}">
                <a14:useLocalDpi xmlns="" xmlns:a14="http://schemas.microsoft.com/office/drawing/2010/main" val="0"/>
              </a:ext>
            </a:extLst>
          </a:blip>
          <a:stretch>
            <a:fillRect/>
          </a:stretch>
        </p:blipFill>
        <p:spPr bwMode="auto">
          <a:xfrm>
            <a:off x="1220265" y="1066800"/>
            <a:ext cx="1045620" cy="1033462"/>
          </a:xfrm>
          <a:prstGeom prst="rect">
            <a:avLst/>
          </a:prstGeom>
          <a:noFill/>
        </p:spPr>
      </p:pic>
      <p:pic>
        <p:nvPicPr>
          <p:cNvPr id="8" name="Picture 3"/>
          <p:cNvPicPr>
            <a:picLocks noChangeAspect="1" noChangeArrowheads="1"/>
          </p:cNvPicPr>
          <p:nvPr/>
        </p:nvPicPr>
        <p:blipFill>
          <a:blip r:embed="rId5">
            <a:extLst>
              <a:ext uri="{28A0092B-C50C-407E-A947-70E740481C1C}">
                <a14:useLocalDpi xmlns="" xmlns:a14="http://schemas.microsoft.com/office/drawing/2010/main" val="0"/>
              </a:ext>
            </a:extLst>
          </a:blip>
          <a:stretch>
            <a:fillRect/>
          </a:stretch>
        </p:blipFill>
        <p:spPr bwMode="auto">
          <a:xfrm>
            <a:off x="1338066" y="1981884"/>
            <a:ext cx="928884" cy="1032093"/>
          </a:xfrm>
          <a:prstGeom prst="rect">
            <a:avLst/>
          </a:prstGeom>
          <a:noFill/>
        </p:spPr>
      </p:pic>
      <p:pic>
        <p:nvPicPr>
          <p:cNvPr id="12" name="Picture 3"/>
          <p:cNvPicPr>
            <a:picLocks noChangeAspect="1" noChangeArrowheads="1"/>
          </p:cNvPicPr>
          <p:nvPr/>
        </p:nvPicPr>
        <p:blipFill>
          <a:blip r:embed="rId4">
            <a:extLst>
              <a:ext uri="{28A0092B-C50C-407E-A947-70E740481C1C}">
                <a14:useLocalDpi xmlns="" xmlns:a14="http://schemas.microsoft.com/office/drawing/2010/main" val="0"/>
              </a:ext>
            </a:extLst>
          </a:blip>
          <a:stretch>
            <a:fillRect/>
          </a:stretch>
        </p:blipFill>
        <p:spPr bwMode="auto">
          <a:xfrm>
            <a:off x="1220265" y="2895600"/>
            <a:ext cx="1045620" cy="1033462"/>
          </a:xfrm>
          <a:prstGeom prst="rect">
            <a:avLst/>
          </a:prstGeom>
          <a:noFill/>
        </p:spPr>
      </p:pic>
      <p:pic>
        <p:nvPicPr>
          <p:cNvPr id="13" name="Picture 3"/>
          <p:cNvPicPr>
            <a:picLocks noChangeAspect="1" noChangeArrowheads="1"/>
          </p:cNvPicPr>
          <p:nvPr/>
        </p:nvPicPr>
        <p:blipFill>
          <a:blip r:embed="rId5">
            <a:extLst>
              <a:ext uri="{28A0092B-C50C-407E-A947-70E740481C1C}">
                <a14:useLocalDpi xmlns="" xmlns:a14="http://schemas.microsoft.com/office/drawing/2010/main" val="0"/>
              </a:ext>
            </a:extLst>
          </a:blip>
          <a:stretch>
            <a:fillRect/>
          </a:stretch>
        </p:blipFill>
        <p:spPr bwMode="auto">
          <a:xfrm>
            <a:off x="1338066" y="3810684"/>
            <a:ext cx="928884" cy="1032093"/>
          </a:xfrm>
          <a:prstGeom prst="rect">
            <a:avLst/>
          </a:prstGeom>
          <a:noFill/>
        </p:spPr>
      </p:pic>
      <p:pic>
        <p:nvPicPr>
          <p:cNvPr id="53251" name="Picture 3"/>
          <p:cNvPicPr>
            <a:picLocks noChangeAspect="1" noChangeArrowheads="1"/>
          </p:cNvPicPr>
          <p:nvPr/>
        </p:nvPicPr>
        <p:blipFill>
          <a:blip r:embed="rId6">
            <a:extLst>
              <a:ext uri="{28A0092B-C50C-407E-A947-70E740481C1C}">
                <a14:useLocalDpi xmlns="" xmlns:a14="http://schemas.microsoft.com/office/drawing/2010/main" val="0"/>
              </a:ext>
            </a:extLst>
          </a:blip>
          <a:stretch>
            <a:fillRect/>
          </a:stretch>
        </p:blipFill>
        <p:spPr bwMode="auto">
          <a:xfrm>
            <a:off x="6515100" y="3733970"/>
            <a:ext cx="4419600" cy="2165493"/>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dirty="0" smtClean="0"/>
              <a:t>Adversarial Search (</a:t>
            </a:r>
            <a:r>
              <a:rPr lang="en-US" dirty="0" err="1" smtClean="0"/>
              <a:t>Minimax</a:t>
            </a:r>
            <a:r>
              <a:rPr lang="en-US" dirty="0" smtClean="0"/>
              <a:t>)</a:t>
            </a:r>
          </a:p>
        </p:txBody>
      </p:sp>
      <p:sp>
        <p:nvSpPr>
          <p:cNvPr id="12291" name="Rectangle 3"/>
          <p:cNvSpPr>
            <a:spLocks noGrp="1" noChangeArrowheads="1"/>
          </p:cNvSpPr>
          <p:nvPr>
            <p:ph idx="1"/>
          </p:nvPr>
        </p:nvSpPr>
        <p:spPr>
          <a:xfrm>
            <a:off x="1066800" y="1447800"/>
            <a:ext cx="5486400" cy="4525963"/>
          </a:xfrm>
        </p:spPr>
        <p:txBody>
          <a:bodyPr/>
          <a:lstStyle/>
          <a:p>
            <a:pPr eaLnBrk="1" hangingPunct="1"/>
            <a:r>
              <a:rPr lang="en-US" sz="2200" dirty="0" smtClean="0"/>
              <a:t>Deterministic, zero-sum games:</a:t>
            </a:r>
          </a:p>
          <a:p>
            <a:pPr lvl="1" eaLnBrk="1" hangingPunct="1"/>
            <a:r>
              <a:rPr lang="en-US" sz="2200" dirty="0" smtClean="0"/>
              <a:t>Tic-tac-toe, chess, checkers</a:t>
            </a:r>
          </a:p>
          <a:p>
            <a:pPr lvl="1" eaLnBrk="1" hangingPunct="1"/>
            <a:r>
              <a:rPr lang="en-US" sz="2200" dirty="0" smtClean="0"/>
              <a:t>One player maximizes result</a:t>
            </a:r>
          </a:p>
          <a:p>
            <a:pPr lvl="1" eaLnBrk="1" hangingPunct="1"/>
            <a:r>
              <a:rPr lang="en-US" sz="2200" dirty="0" smtClean="0"/>
              <a:t>The other minimizes result</a:t>
            </a:r>
          </a:p>
          <a:p>
            <a:pPr lvl="1" eaLnBrk="1" hangingPunct="1"/>
            <a:endParaRPr lang="en-US" sz="2200" dirty="0" smtClean="0"/>
          </a:p>
          <a:p>
            <a:pPr eaLnBrk="1" hangingPunct="1"/>
            <a:r>
              <a:rPr lang="en-US" sz="2200" dirty="0" err="1" smtClean="0"/>
              <a:t>Minimax</a:t>
            </a:r>
            <a:r>
              <a:rPr lang="en-US" sz="2200" dirty="0" smtClean="0"/>
              <a:t> search:</a:t>
            </a:r>
          </a:p>
          <a:p>
            <a:pPr lvl="1" eaLnBrk="1" hangingPunct="1"/>
            <a:r>
              <a:rPr lang="en-US" sz="2200" dirty="0" smtClean="0"/>
              <a:t>A state-space search tree</a:t>
            </a:r>
          </a:p>
          <a:p>
            <a:pPr lvl="1" eaLnBrk="1" hangingPunct="1"/>
            <a:r>
              <a:rPr lang="en-US" sz="2200" dirty="0" smtClean="0"/>
              <a:t>Players alternate turns</a:t>
            </a:r>
          </a:p>
          <a:p>
            <a:pPr lvl="1" eaLnBrk="1" hangingPunct="1"/>
            <a:r>
              <a:rPr lang="en-US" sz="2200" dirty="0" smtClean="0"/>
              <a:t>Compute each node’s </a:t>
            </a:r>
            <a:r>
              <a:rPr lang="en-US" sz="2200" dirty="0" err="1" smtClean="0">
                <a:solidFill>
                  <a:srgbClr val="CC0000"/>
                </a:solidFill>
              </a:rPr>
              <a:t>minimax</a:t>
            </a:r>
            <a:r>
              <a:rPr lang="en-US" sz="2200" dirty="0" smtClean="0">
                <a:solidFill>
                  <a:srgbClr val="CC0000"/>
                </a:solidFill>
              </a:rPr>
              <a:t> value: </a:t>
            </a:r>
            <a:r>
              <a:rPr lang="en-US" sz="2200" dirty="0" smtClean="0"/>
              <a:t>the best achievable utility against a rational (optimal) adversary</a:t>
            </a:r>
          </a:p>
        </p:txBody>
      </p:sp>
      <p:sp>
        <p:nvSpPr>
          <p:cNvPr id="12292" name="AutoShape 4"/>
          <p:cNvSpPr>
            <a:spLocks noChangeArrowheads="1"/>
          </p:cNvSpPr>
          <p:nvPr/>
        </p:nvSpPr>
        <p:spPr bwMode="auto">
          <a:xfrm>
            <a:off x="8763000" y="2325687"/>
            <a:ext cx="381000" cy="304800"/>
          </a:xfrm>
          <a:prstGeom prst="triangle">
            <a:avLst>
              <a:gd name="adj" fmla="val 50000"/>
            </a:avLst>
          </a:prstGeom>
          <a:solidFill>
            <a:srgbClr val="CCECFF"/>
          </a:solidFill>
          <a:ln w="9525">
            <a:solidFill>
              <a:schemeClr val="tx1"/>
            </a:solidFill>
            <a:miter lim="800000"/>
            <a:headEnd/>
            <a:tailEnd/>
          </a:ln>
        </p:spPr>
        <p:txBody>
          <a:bodyPr wrap="none" anchor="ctr"/>
          <a:lstStyle/>
          <a:p>
            <a:endParaRPr lang="en-US">
              <a:latin typeface="Calibri" pitchFamily="34" charset="0"/>
            </a:endParaRPr>
          </a:p>
        </p:txBody>
      </p:sp>
      <p:sp>
        <p:nvSpPr>
          <p:cNvPr id="12293" name="AutoShape 5"/>
          <p:cNvSpPr>
            <a:spLocks noChangeArrowheads="1"/>
          </p:cNvSpPr>
          <p:nvPr/>
        </p:nvSpPr>
        <p:spPr bwMode="auto">
          <a:xfrm rot="10800000">
            <a:off x="8001000" y="3316287"/>
            <a:ext cx="381000" cy="304800"/>
          </a:xfrm>
          <a:prstGeom prst="triangle">
            <a:avLst>
              <a:gd name="adj" fmla="val 50000"/>
            </a:avLst>
          </a:prstGeom>
          <a:solidFill>
            <a:srgbClr val="FF9999"/>
          </a:solidFill>
          <a:ln w="9525">
            <a:solidFill>
              <a:schemeClr val="tx1"/>
            </a:solidFill>
            <a:miter lim="800000"/>
            <a:headEnd/>
            <a:tailEnd/>
          </a:ln>
        </p:spPr>
        <p:txBody>
          <a:bodyPr wrap="none" anchor="ctr"/>
          <a:lstStyle/>
          <a:p>
            <a:endParaRPr lang="en-US">
              <a:latin typeface="Calibri" pitchFamily="34" charset="0"/>
            </a:endParaRPr>
          </a:p>
        </p:txBody>
      </p:sp>
      <p:sp>
        <p:nvSpPr>
          <p:cNvPr id="12294" name="AutoShape 6"/>
          <p:cNvSpPr>
            <a:spLocks noChangeArrowheads="1"/>
          </p:cNvSpPr>
          <p:nvPr/>
        </p:nvSpPr>
        <p:spPr bwMode="auto">
          <a:xfrm rot="10800000">
            <a:off x="9525000" y="3316287"/>
            <a:ext cx="381000" cy="304800"/>
          </a:xfrm>
          <a:prstGeom prst="triangle">
            <a:avLst>
              <a:gd name="adj" fmla="val 50000"/>
            </a:avLst>
          </a:prstGeom>
          <a:solidFill>
            <a:srgbClr val="FF9999"/>
          </a:solidFill>
          <a:ln w="9525">
            <a:solidFill>
              <a:schemeClr val="tx1"/>
            </a:solidFill>
            <a:miter lim="800000"/>
            <a:headEnd/>
            <a:tailEnd/>
          </a:ln>
        </p:spPr>
        <p:txBody>
          <a:bodyPr wrap="none" anchor="ctr"/>
          <a:lstStyle/>
          <a:p>
            <a:endParaRPr lang="en-US">
              <a:latin typeface="Calibri" pitchFamily="34" charset="0"/>
            </a:endParaRPr>
          </a:p>
        </p:txBody>
      </p:sp>
      <p:sp>
        <p:nvSpPr>
          <p:cNvPr id="12295" name="Rectangle 7"/>
          <p:cNvSpPr>
            <a:spLocks noChangeArrowheads="1"/>
          </p:cNvSpPr>
          <p:nvPr/>
        </p:nvSpPr>
        <p:spPr bwMode="auto">
          <a:xfrm>
            <a:off x="7620000" y="4611687"/>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a:latin typeface="Calibri" pitchFamily="34" charset="0"/>
              </a:rPr>
              <a:t>8</a:t>
            </a:r>
          </a:p>
        </p:txBody>
      </p:sp>
      <p:sp>
        <p:nvSpPr>
          <p:cNvPr id="12296" name="Rectangle 8"/>
          <p:cNvSpPr>
            <a:spLocks noChangeArrowheads="1"/>
          </p:cNvSpPr>
          <p:nvPr/>
        </p:nvSpPr>
        <p:spPr bwMode="auto">
          <a:xfrm>
            <a:off x="8305800" y="4611687"/>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a:latin typeface="Calibri" pitchFamily="34" charset="0"/>
              </a:rPr>
              <a:t>2</a:t>
            </a:r>
          </a:p>
        </p:txBody>
      </p:sp>
      <p:sp>
        <p:nvSpPr>
          <p:cNvPr id="12297" name="Rectangle 9"/>
          <p:cNvSpPr>
            <a:spLocks noChangeArrowheads="1"/>
          </p:cNvSpPr>
          <p:nvPr/>
        </p:nvSpPr>
        <p:spPr bwMode="auto">
          <a:xfrm>
            <a:off x="9144000" y="4611687"/>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a:latin typeface="Calibri" pitchFamily="34" charset="0"/>
              </a:rPr>
              <a:t>5</a:t>
            </a:r>
          </a:p>
        </p:txBody>
      </p:sp>
      <p:sp>
        <p:nvSpPr>
          <p:cNvPr id="12298" name="Rectangle 10"/>
          <p:cNvSpPr>
            <a:spLocks noChangeArrowheads="1"/>
          </p:cNvSpPr>
          <p:nvPr/>
        </p:nvSpPr>
        <p:spPr bwMode="auto">
          <a:xfrm>
            <a:off x="9906000" y="4611687"/>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a:latin typeface="Calibri" pitchFamily="34" charset="0"/>
              </a:rPr>
              <a:t>6</a:t>
            </a:r>
          </a:p>
        </p:txBody>
      </p:sp>
      <p:cxnSp>
        <p:nvCxnSpPr>
          <p:cNvPr id="12299" name="AutoShape 11"/>
          <p:cNvCxnSpPr>
            <a:cxnSpLocks noChangeShapeType="1"/>
            <a:stCxn id="12292" idx="3"/>
            <a:endCxn id="12293" idx="3"/>
          </p:cNvCxnSpPr>
          <p:nvPr/>
        </p:nvCxnSpPr>
        <p:spPr bwMode="auto">
          <a:xfrm flipH="1">
            <a:off x="8191500" y="2630487"/>
            <a:ext cx="762000" cy="685800"/>
          </a:xfrm>
          <a:prstGeom prst="straightConnector1">
            <a:avLst/>
          </a:prstGeom>
          <a:noFill/>
          <a:ln w="9525">
            <a:solidFill>
              <a:schemeClr val="tx1"/>
            </a:solidFill>
            <a:round/>
            <a:headEnd/>
            <a:tailEnd type="triangle" w="med" len="med"/>
          </a:ln>
        </p:spPr>
      </p:cxnSp>
      <p:cxnSp>
        <p:nvCxnSpPr>
          <p:cNvPr id="12300" name="AutoShape 12"/>
          <p:cNvCxnSpPr>
            <a:cxnSpLocks noChangeShapeType="1"/>
            <a:stCxn id="12292" idx="3"/>
            <a:endCxn id="12294" idx="3"/>
          </p:cNvCxnSpPr>
          <p:nvPr/>
        </p:nvCxnSpPr>
        <p:spPr bwMode="auto">
          <a:xfrm>
            <a:off x="8953500" y="2630487"/>
            <a:ext cx="762000" cy="685800"/>
          </a:xfrm>
          <a:prstGeom prst="straightConnector1">
            <a:avLst/>
          </a:prstGeom>
          <a:noFill/>
          <a:ln w="9525">
            <a:solidFill>
              <a:schemeClr val="tx1"/>
            </a:solidFill>
            <a:round/>
            <a:headEnd/>
            <a:tailEnd type="triangle" w="med" len="med"/>
          </a:ln>
        </p:spPr>
      </p:cxnSp>
      <p:cxnSp>
        <p:nvCxnSpPr>
          <p:cNvPr id="12301" name="AutoShape 13"/>
          <p:cNvCxnSpPr>
            <a:cxnSpLocks noChangeShapeType="1"/>
            <a:stCxn id="12293" idx="0"/>
            <a:endCxn id="12295" idx="0"/>
          </p:cNvCxnSpPr>
          <p:nvPr/>
        </p:nvCxnSpPr>
        <p:spPr bwMode="auto">
          <a:xfrm flipH="1">
            <a:off x="7810500" y="3621087"/>
            <a:ext cx="381000" cy="990600"/>
          </a:xfrm>
          <a:prstGeom prst="straightConnector1">
            <a:avLst/>
          </a:prstGeom>
          <a:noFill/>
          <a:ln w="9525">
            <a:solidFill>
              <a:schemeClr val="tx1"/>
            </a:solidFill>
            <a:round/>
            <a:headEnd/>
            <a:tailEnd type="triangle" w="med" len="med"/>
          </a:ln>
        </p:spPr>
      </p:cxnSp>
      <p:cxnSp>
        <p:nvCxnSpPr>
          <p:cNvPr id="12302" name="AutoShape 14"/>
          <p:cNvCxnSpPr>
            <a:cxnSpLocks noChangeShapeType="1"/>
            <a:stCxn id="12293" idx="0"/>
            <a:endCxn id="12296" idx="0"/>
          </p:cNvCxnSpPr>
          <p:nvPr/>
        </p:nvCxnSpPr>
        <p:spPr bwMode="auto">
          <a:xfrm>
            <a:off x="8191500" y="3621087"/>
            <a:ext cx="304800" cy="990600"/>
          </a:xfrm>
          <a:prstGeom prst="straightConnector1">
            <a:avLst/>
          </a:prstGeom>
          <a:noFill/>
          <a:ln w="9525">
            <a:solidFill>
              <a:schemeClr val="tx1"/>
            </a:solidFill>
            <a:round/>
            <a:headEnd/>
            <a:tailEnd type="triangle" w="med" len="med"/>
          </a:ln>
        </p:spPr>
      </p:cxnSp>
      <p:cxnSp>
        <p:nvCxnSpPr>
          <p:cNvPr id="12303" name="AutoShape 15"/>
          <p:cNvCxnSpPr>
            <a:cxnSpLocks noChangeShapeType="1"/>
            <a:stCxn id="12294" idx="0"/>
            <a:endCxn id="12297" idx="0"/>
          </p:cNvCxnSpPr>
          <p:nvPr/>
        </p:nvCxnSpPr>
        <p:spPr bwMode="auto">
          <a:xfrm flipH="1">
            <a:off x="9334500" y="3621087"/>
            <a:ext cx="381000" cy="990600"/>
          </a:xfrm>
          <a:prstGeom prst="straightConnector1">
            <a:avLst/>
          </a:prstGeom>
          <a:noFill/>
          <a:ln w="9525">
            <a:solidFill>
              <a:schemeClr val="tx1"/>
            </a:solidFill>
            <a:round/>
            <a:headEnd/>
            <a:tailEnd type="triangle" w="med" len="med"/>
          </a:ln>
        </p:spPr>
      </p:cxnSp>
      <p:cxnSp>
        <p:nvCxnSpPr>
          <p:cNvPr id="12304" name="AutoShape 16"/>
          <p:cNvCxnSpPr>
            <a:cxnSpLocks noChangeShapeType="1"/>
            <a:stCxn id="12294" idx="0"/>
            <a:endCxn id="12298" idx="0"/>
          </p:cNvCxnSpPr>
          <p:nvPr/>
        </p:nvCxnSpPr>
        <p:spPr bwMode="auto">
          <a:xfrm>
            <a:off x="9715500" y="3621087"/>
            <a:ext cx="381000" cy="990600"/>
          </a:xfrm>
          <a:prstGeom prst="straightConnector1">
            <a:avLst/>
          </a:prstGeom>
          <a:noFill/>
          <a:ln w="9525">
            <a:solidFill>
              <a:schemeClr val="tx1"/>
            </a:solidFill>
            <a:round/>
            <a:headEnd/>
            <a:tailEnd type="triangle" w="med" len="med"/>
          </a:ln>
        </p:spPr>
      </p:cxnSp>
      <p:sp>
        <p:nvSpPr>
          <p:cNvPr id="12305" name="Text Box 17"/>
          <p:cNvSpPr txBox="1">
            <a:spLocks noChangeArrowheads="1"/>
          </p:cNvSpPr>
          <p:nvPr/>
        </p:nvSpPr>
        <p:spPr bwMode="auto">
          <a:xfrm>
            <a:off x="9166225" y="2325687"/>
            <a:ext cx="663575" cy="366713"/>
          </a:xfrm>
          <a:prstGeom prst="rect">
            <a:avLst/>
          </a:prstGeom>
          <a:noFill/>
          <a:ln w="12700">
            <a:noFill/>
            <a:miter lim="800000"/>
            <a:headEnd/>
            <a:tailEnd/>
          </a:ln>
        </p:spPr>
        <p:txBody>
          <a:bodyPr anchor="ctr">
            <a:spAutoFit/>
          </a:bodyPr>
          <a:lstStyle/>
          <a:p>
            <a:pPr algn="ctr">
              <a:spcBef>
                <a:spcPct val="50000"/>
              </a:spcBef>
            </a:pPr>
            <a:r>
              <a:rPr lang="en-US" b="1">
                <a:latin typeface="Calibri" pitchFamily="34" charset="0"/>
              </a:rPr>
              <a:t>max</a:t>
            </a:r>
          </a:p>
        </p:txBody>
      </p:sp>
      <p:sp>
        <p:nvSpPr>
          <p:cNvPr id="12306" name="Text Box 18"/>
          <p:cNvSpPr txBox="1">
            <a:spLocks noChangeArrowheads="1"/>
          </p:cNvSpPr>
          <p:nvPr/>
        </p:nvSpPr>
        <p:spPr bwMode="auto">
          <a:xfrm>
            <a:off x="9982200" y="3240087"/>
            <a:ext cx="663575" cy="366713"/>
          </a:xfrm>
          <a:prstGeom prst="rect">
            <a:avLst/>
          </a:prstGeom>
          <a:noFill/>
          <a:ln w="12700">
            <a:noFill/>
            <a:miter lim="800000"/>
            <a:headEnd/>
            <a:tailEnd/>
          </a:ln>
        </p:spPr>
        <p:txBody>
          <a:bodyPr anchor="ctr">
            <a:spAutoFit/>
          </a:bodyPr>
          <a:lstStyle/>
          <a:p>
            <a:pPr algn="ctr">
              <a:spcBef>
                <a:spcPct val="50000"/>
              </a:spcBef>
            </a:pPr>
            <a:r>
              <a:rPr lang="en-US" b="1">
                <a:latin typeface="Calibri" pitchFamily="34" charset="0"/>
              </a:rPr>
              <a:t>min</a:t>
            </a:r>
          </a:p>
        </p:txBody>
      </p:sp>
      <p:grpSp>
        <p:nvGrpSpPr>
          <p:cNvPr id="2" name="Group 25"/>
          <p:cNvGrpSpPr>
            <a:grpSpLocks/>
          </p:cNvGrpSpPr>
          <p:nvPr/>
        </p:nvGrpSpPr>
        <p:grpSpPr bwMode="auto">
          <a:xfrm>
            <a:off x="8040688" y="3255962"/>
            <a:ext cx="1846262" cy="381000"/>
            <a:chOff x="6059424" y="3215640"/>
            <a:chExt cx="1846050" cy="381000"/>
          </a:xfrm>
        </p:grpSpPr>
        <p:sp>
          <p:nvSpPr>
            <p:cNvPr id="12316" name="TextBox 19"/>
            <p:cNvSpPr txBox="1">
              <a:spLocks noChangeArrowheads="1"/>
            </p:cNvSpPr>
            <p:nvPr/>
          </p:nvSpPr>
          <p:spPr bwMode="auto">
            <a:xfrm>
              <a:off x="6059424" y="3227308"/>
              <a:ext cx="312906" cy="369332"/>
            </a:xfrm>
            <a:prstGeom prst="rect">
              <a:avLst/>
            </a:prstGeom>
            <a:noFill/>
            <a:ln w="9525">
              <a:noFill/>
              <a:miter lim="800000"/>
              <a:headEnd/>
              <a:tailEnd/>
            </a:ln>
          </p:spPr>
          <p:txBody>
            <a:bodyPr wrap="none">
              <a:spAutoFit/>
            </a:bodyPr>
            <a:lstStyle/>
            <a:p>
              <a:r>
                <a:rPr lang="en-US" dirty="0">
                  <a:latin typeface="Calibri" pitchFamily="34" charset="0"/>
                </a:rPr>
                <a:t>2</a:t>
              </a:r>
            </a:p>
          </p:txBody>
        </p:sp>
        <p:sp>
          <p:nvSpPr>
            <p:cNvPr id="12317" name="TextBox 20"/>
            <p:cNvSpPr txBox="1">
              <a:spLocks noChangeArrowheads="1"/>
            </p:cNvSpPr>
            <p:nvPr/>
          </p:nvSpPr>
          <p:spPr bwMode="auto">
            <a:xfrm>
              <a:off x="7592568" y="3215640"/>
              <a:ext cx="312906" cy="369332"/>
            </a:xfrm>
            <a:prstGeom prst="rect">
              <a:avLst/>
            </a:prstGeom>
            <a:noFill/>
            <a:ln w="9525">
              <a:noFill/>
              <a:miter lim="800000"/>
              <a:headEnd/>
              <a:tailEnd/>
            </a:ln>
          </p:spPr>
          <p:txBody>
            <a:bodyPr wrap="none">
              <a:spAutoFit/>
            </a:bodyPr>
            <a:lstStyle/>
            <a:p>
              <a:r>
                <a:rPr lang="en-US" dirty="0">
                  <a:latin typeface="Calibri" pitchFamily="34" charset="0"/>
                </a:rPr>
                <a:t>5</a:t>
              </a:r>
            </a:p>
          </p:txBody>
        </p:sp>
      </p:grpSp>
      <p:sp>
        <p:nvSpPr>
          <p:cNvPr id="22" name="TextBox 21"/>
          <p:cNvSpPr txBox="1">
            <a:spLocks noChangeArrowheads="1"/>
          </p:cNvSpPr>
          <p:nvPr/>
        </p:nvSpPr>
        <p:spPr bwMode="auto">
          <a:xfrm>
            <a:off x="8799513" y="2349500"/>
            <a:ext cx="312737" cy="369887"/>
          </a:xfrm>
          <a:prstGeom prst="rect">
            <a:avLst/>
          </a:prstGeom>
          <a:noFill/>
          <a:ln w="9525">
            <a:noFill/>
            <a:miter lim="800000"/>
            <a:headEnd/>
            <a:tailEnd/>
          </a:ln>
        </p:spPr>
        <p:txBody>
          <a:bodyPr wrap="none">
            <a:spAutoFit/>
          </a:bodyPr>
          <a:lstStyle/>
          <a:p>
            <a:r>
              <a:rPr lang="en-US">
                <a:latin typeface="Calibri" pitchFamily="34" charset="0"/>
              </a:rPr>
              <a:t>5</a:t>
            </a:r>
          </a:p>
        </p:txBody>
      </p:sp>
      <p:grpSp>
        <p:nvGrpSpPr>
          <p:cNvPr id="3" name="Group 26"/>
          <p:cNvGrpSpPr>
            <a:grpSpLocks/>
          </p:cNvGrpSpPr>
          <p:nvPr/>
        </p:nvGrpSpPr>
        <p:grpSpPr bwMode="auto">
          <a:xfrm>
            <a:off x="7467600" y="4383086"/>
            <a:ext cx="3048000" cy="1484313"/>
            <a:chOff x="5486400" y="4343400"/>
            <a:chExt cx="3048000" cy="1484543"/>
          </a:xfrm>
        </p:grpSpPr>
        <p:sp>
          <p:nvSpPr>
            <p:cNvPr id="23" name="Rounded Rectangle 22"/>
            <p:cNvSpPr/>
            <p:nvPr/>
          </p:nvSpPr>
          <p:spPr>
            <a:xfrm>
              <a:off x="5486400" y="4343400"/>
              <a:ext cx="3048000" cy="762118"/>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US">
                <a:latin typeface="Calibri" pitchFamily="34" charset="0"/>
              </a:endParaRPr>
            </a:p>
          </p:txBody>
        </p:sp>
        <p:sp>
          <p:nvSpPr>
            <p:cNvPr id="12315" name="Text Box 17"/>
            <p:cNvSpPr txBox="1">
              <a:spLocks noChangeArrowheads="1"/>
            </p:cNvSpPr>
            <p:nvPr/>
          </p:nvSpPr>
          <p:spPr bwMode="auto">
            <a:xfrm>
              <a:off x="5486400" y="5181612"/>
              <a:ext cx="3048000" cy="646331"/>
            </a:xfrm>
            <a:prstGeom prst="rect">
              <a:avLst/>
            </a:prstGeom>
            <a:noFill/>
            <a:ln w="12700">
              <a:noFill/>
              <a:miter lim="800000"/>
              <a:headEnd/>
              <a:tailEnd/>
            </a:ln>
          </p:spPr>
          <p:txBody>
            <a:bodyPr wrap="square" anchor="ctr">
              <a:spAutoFit/>
            </a:bodyPr>
            <a:lstStyle/>
            <a:p>
              <a:pPr algn="ctr">
                <a:spcBef>
                  <a:spcPct val="50000"/>
                </a:spcBef>
              </a:pPr>
              <a:r>
                <a:rPr lang="en-US" b="1" dirty="0">
                  <a:latin typeface="Calibri" pitchFamily="34" charset="0"/>
                </a:rPr>
                <a:t>Terminal values:</a:t>
              </a:r>
              <a:br>
                <a:rPr lang="en-US" b="1" dirty="0">
                  <a:latin typeface="Calibri" pitchFamily="34" charset="0"/>
                </a:rPr>
              </a:br>
              <a:r>
                <a:rPr lang="en-US" b="1" dirty="0">
                  <a:latin typeface="Calibri" pitchFamily="34" charset="0"/>
                </a:rPr>
                <a:t>part of the game </a:t>
              </a:r>
            </a:p>
          </p:txBody>
        </p:sp>
      </p:grpSp>
      <p:grpSp>
        <p:nvGrpSpPr>
          <p:cNvPr id="4" name="Group 27"/>
          <p:cNvGrpSpPr>
            <a:grpSpLocks/>
          </p:cNvGrpSpPr>
          <p:nvPr/>
        </p:nvGrpSpPr>
        <p:grpSpPr bwMode="auto">
          <a:xfrm>
            <a:off x="7467600" y="1447800"/>
            <a:ext cx="3124200" cy="2362200"/>
            <a:chOff x="5334000" y="2855913"/>
            <a:chExt cx="3124200" cy="2362200"/>
          </a:xfrm>
        </p:grpSpPr>
        <p:sp>
          <p:nvSpPr>
            <p:cNvPr id="29" name="Rounded Rectangle 28"/>
            <p:cNvSpPr/>
            <p:nvPr/>
          </p:nvSpPr>
          <p:spPr>
            <a:xfrm>
              <a:off x="5334000" y="3541713"/>
              <a:ext cx="3124200" cy="16764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US">
                <a:latin typeface="Calibri" pitchFamily="34" charset="0"/>
              </a:endParaRPr>
            </a:p>
          </p:txBody>
        </p:sp>
        <p:sp>
          <p:nvSpPr>
            <p:cNvPr id="12313" name="Text Box 17"/>
            <p:cNvSpPr txBox="1">
              <a:spLocks noChangeArrowheads="1"/>
            </p:cNvSpPr>
            <p:nvPr/>
          </p:nvSpPr>
          <p:spPr bwMode="auto">
            <a:xfrm>
              <a:off x="5334000" y="2855913"/>
              <a:ext cx="3124200" cy="646331"/>
            </a:xfrm>
            <a:prstGeom prst="rect">
              <a:avLst/>
            </a:prstGeom>
            <a:noFill/>
            <a:ln w="12700">
              <a:noFill/>
              <a:miter lim="800000"/>
              <a:headEnd/>
              <a:tailEnd/>
            </a:ln>
          </p:spPr>
          <p:txBody>
            <a:bodyPr anchor="ctr">
              <a:spAutoFit/>
            </a:bodyPr>
            <a:lstStyle/>
            <a:p>
              <a:pPr algn="ctr">
                <a:spcBef>
                  <a:spcPct val="50000"/>
                </a:spcBef>
              </a:pPr>
              <a:r>
                <a:rPr lang="en-US" b="1" dirty="0" err="1">
                  <a:latin typeface="Calibri" pitchFamily="34" charset="0"/>
                </a:rPr>
                <a:t>Minimax</a:t>
              </a:r>
              <a:r>
                <a:rPr lang="en-US" b="1" dirty="0">
                  <a:latin typeface="Calibri" pitchFamily="34" charset="0"/>
                </a:rPr>
                <a:t> values:</a:t>
              </a:r>
              <a:br>
                <a:rPr lang="en-US" b="1" dirty="0">
                  <a:latin typeface="Calibri" pitchFamily="34" charset="0"/>
                </a:rPr>
              </a:br>
              <a:r>
                <a:rPr lang="en-US" b="1" dirty="0">
                  <a:latin typeface="Calibri" pitchFamily="34" charset="0"/>
                </a:rPr>
                <a:t>computed recursively</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sym typeface="Symbol" pitchFamily="18" charset="2"/>
              </a:rPr>
              <a:t>Minimax Example</a:t>
            </a:r>
          </a:p>
        </p:txBody>
      </p:sp>
      <p:sp>
        <p:nvSpPr>
          <p:cNvPr id="14339" name="AutoShape 4"/>
          <p:cNvSpPr>
            <a:spLocks noChangeArrowheads="1"/>
          </p:cNvSpPr>
          <p:nvPr/>
        </p:nvSpPr>
        <p:spPr bwMode="auto">
          <a:xfrm>
            <a:off x="5693833" y="2209800"/>
            <a:ext cx="508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grpSp>
        <p:nvGrpSpPr>
          <p:cNvPr id="2" name="Group 60"/>
          <p:cNvGrpSpPr>
            <a:grpSpLocks/>
          </p:cNvGrpSpPr>
          <p:nvPr/>
        </p:nvGrpSpPr>
        <p:grpSpPr bwMode="auto">
          <a:xfrm>
            <a:off x="2641600" y="3765550"/>
            <a:ext cx="508000" cy="1187450"/>
            <a:chOff x="1981200" y="3765550"/>
            <a:chExt cx="381000" cy="1187450"/>
          </a:xfrm>
        </p:grpSpPr>
        <p:cxnSp>
          <p:nvCxnSpPr>
            <p:cNvPr id="14382" name="AutoShape 13"/>
            <p:cNvCxnSpPr>
              <a:cxnSpLocks noChangeShapeType="1"/>
              <a:stCxn id="14374" idx="0"/>
            </p:cNvCxnSpPr>
            <p:nvPr/>
          </p:nvCxnSpPr>
          <p:spPr bwMode="auto">
            <a:xfrm>
              <a:off x="2173288" y="3765550"/>
              <a:ext cx="1588" cy="806450"/>
            </a:xfrm>
            <a:prstGeom prst="straightConnector1">
              <a:avLst/>
            </a:prstGeom>
            <a:noFill/>
            <a:ln w="12700">
              <a:solidFill>
                <a:schemeClr val="tx1"/>
              </a:solidFill>
              <a:round/>
              <a:headEnd/>
              <a:tailEnd type="triangle" w="med" len="med"/>
            </a:ln>
          </p:spPr>
        </p:cxnSp>
        <p:sp>
          <p:nvSpPr>
            <p:cNvPr id="14383" name="Rectangle 7"/>
            <p:cNvSpPr>
              <a:spLocks noChangeArrowheads="1"/>
            </p:cNvSpPr>
            <p:nvPr/>
          </p:nvSpPr>
          <p:spPr bwMode="auto">
            <a:xfrm>
              <a:off x="1981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12</a:t>
              </a:r>
            </a:p>
          </p:txBody>
        </p:sp>
      </p:grpSp>
      <p:grpSp>
        <p:nvGrpSpPr>
          <p:cNvPr id="3" name="Group 61"/>
          <p:cNvGrpSpPr>
            <a:grpSpLocks/>
          </p:cNvGrpSpPr>
          <p:nvPr/>
        </p:nvGrpSpPr>
        <p:grpSpPr bwMode="auto">
          <a:xfrm>
            <a:off x="2897717" y="3765550"/>
            <a:ext cx="1267883" cy="1187450"/>
            <a:chOff x="2173288" y="3765550"/>
            <a:chExt cx="950912" cy="1187450"/>
          </a:xfrm>
        </p:grpSpPr>
        <p:cxnSp>
          <p:nvCxnSpPr>
            <p:cNvPr id="14380" name="AutoShape 17"/>
            <p:cNvCxnSpPr>
              <a:cxnSpLocks noChangeShapeType="1"/>
              <a:stCxn id="14374" idx="0"/>
            </p:cNvCxnSpPr>
            <p:nvPr/>
          </p:nvCxnSpPr>
          <p:spPr bwMode="auto">
            <a:xfrm>
              <a:off x="2173288" y="3765550"/>
              <a:ext cx="763586" cy="822325"/>
            </a:xfrm>
            <a:prstGeom prst="straightConnector1">
              <a:avLst/>
            </a:prstGeom>
            <a:noFill/>
            <a:ln w="12700">
              <a:solidFill>
                <a:schemeClr val="tx1"/>
              </a:solidFill>
              <a:round/>
              <a:headEnd/>
              <a:tailEnd type="triangle" w="med" len="med"/>
            </a:ln>
          </p:spPr>
        </p:cxnSp>
        <p:sp>
          <p:nvSpPr>
            <p:cNvPr id="14381" name="Rectangle 7"/>
            <p:cNvSpPr>
              <a:spLocks noChangeArrowheads="1"/>
            </p:cNvSpPr>
            <p:nvPr/>
          </p:nvSpPr>
          <p:spPr bwMode="auto">
            <a:xfrm>
              <a:off x="2743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8</a:t>
              </a:r>
            </a:p>
          </p:txBody>
        </p:sp>
      </p:grpSp>
      <p:grpSp>
        <p:nvGrpSpPr>
          <p:cNvPr id="4" name="Group 64"/>
          <p:cNvGrpSpPr>
            <a:grpSpLocks/>
          </p:cNvGrpSpPr>
          <p:nvPr/>
        </p:nvGrpSpPr>
        <p:grpSpPr bwMode="auto">
          <a:xfrm>
            <a:off x="8737600" y="3765550"/>
            <a:ext cx="508000" cy="1187450"/>
            <a:chOff x="6553200" y="3765550"/>
            <a:chExt cx="381000" cy="1187450"/>
          </a:xfrm>
        </p:grpSpPr>
        <p:cxnSp>
          <p:nvCxnSpPr>
            <p:cNvPr id="14378" name="AutoShape 33"/>
            <p:cNvCxnSpPr>
              <a:cxnSpLocks noChangeShapeType="1"/>
            </p:cNvCxnSpPr>
            <p:nvPr/>
          </p:nvCxnSpPr>
          <p:spPr bwMode="auto">
            <a:xfrm>
              <a:off x="6745288" y="3765550"/>
              <a:ext cx="1588" cy="806450"/>
            </a:xfrm>
            <a:prstGeom prst="straightConnector1">
              <a:avLst/>
            </a:prstGeom>
            <a:noFill/>
            <a:ln w="12700">
              <a:solidFill>
                <a:schemeClr val="tx1"/>
              </a:solidFill>
              <a:round/>
              <a:headEnd/>
              <a:tailEnd type="triangle" w="med" len="med"/>
            </a:ln>
          </p:spPr>
        </p:cxnSp>
        <p:sp>
          <p:nvSpPr>
            <p:cNvPr id="14379" name="Rectangle 7"/>
            <p:cNvSpPr>
              <a:spLocks noChangeArrowheads="1"/>
            </p:cNvSpPr>
            <p:nvPr/>
          </p:nvSpPr>
          <p:spPr bwMode="auto">
            <a:xfrm>
              <a:off x="6553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5</a:t>
              </a:r>
            </a:p>
          </p:txBody>
        </p:sp>
      </p:grpSp>
      <p:grpSp>
        <p:nvGrpSpPr>
          <p:cNvPr id="5" name="Group 65"/>
          <p:cNvGrpSpPr>
            <a:grpSpLocks/>
          </p:cNvGrpSpPr>
          <p:nvPr/>
        </p:nvGrpSpPr>
        <p:grpSpPr bwMode="auto">
          <a:xfrm>
            <a:off x="8993717" y="3765550"/>
            <a:ext cx="1267883" cy="1187450"/>
            <a:chOff x="6745288" y="3765550"/>
            <a:chExt cx="950912" cy="1187450"/>
          </a:xfrm>
        </p:grpSpPr>
        <p:cxnSp>
          <p:nvCxnSpPr>
            <p:cNvPr id="14376" name="AutoShape 37"/>
            <p:cNvCxnSpPr>
              <a:cxnSpLocks noChangeShapeType="1"/>
            </p:cNvCxnSpPr>
            <p:nvPr/>
          </p:nvCxnSpPr>
          <p:spPr bwMode="auto">
            <a:xfrm>
              <a:off x="6745288" y="3765550"/>
              <a:ext cx="763587" cy="822325"/>
            </a:xfrm>
            <a:prstGeom prst="straightConnector1">
              <a:avLst/>
            </a:prstGeom>
            <a:noFill/>
            <a:ln w="12700">
              <a:solidFill>
                <a:schemeClr val="tx1"/>
              </a:solidFill>
              <a:round/>
              <a:headEnd/>
              <a:tailEnd type="triangle" w="med" len="med"/>
            </a:ln>
          </p:spPr>
        </p:cxnSp>
        <p:sp>
          <p:nvSpPr>
            <p:cNvPr id="14377" name="Rectangle 7"/>
            <p:cNvSpPr>
              <a:spLocks noChangeArrowheads="1"/>
            </p:cNvSpPr>
            <p:nvPr/>
          </p:nvSpPr>
          <p:spPr bwMode="auto">
            <a:xfrm>
              <a:off x="7315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2</a:t>
              </a:r>
            </a:p>
          </p:txBody>
        </p:sp>
      </p:grpSp>
      <p:grpSp>
        <p:nvGrpSpPr>
          <p:cNvPr id="6" name="Group 51"/>
          <p:cNvGrpSpPr>
            <a:grpSpLocks/>
          </p:cNvGrpSpPr>
          <p:nvPr/>
        </p:nvGrpSpPr>
        <p:grpSpPr bwMode="auto">
          <a:xfrm>
            <a:off x="2645833" y="2514600"/>
            <a:ext cx="3302000" cy="1250950"/>
            <a:chOff x="1984375" y="2514600"/>
            <a:chExt cx="2476501" cy="1250950"/>
          </a:xfrm>
        </p:grpSpPr>
        <p:sp>
          <p:nvSpPr>
            <p:cNvPr id="14374" name="AutoShape 6"/>
            <p:cNvSpPr>
              <a:spLocks noChangeArrowheads="1"/>
            </p:cNvSpPr>
            <p:nvPr/>
          </p:nvSpPr>
          <p:spPr bwMode="auto">
            <a:xfrm flipV="1">
              <a:off x="1984375" y="3460750"/>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14375" name="AutoShape 7"/>
            <p:cNvCxnSpPr>
              <a:cxnSpLocks noChangeShapeType="1"/>
              <a:stCxn id="14339" idx="3"/>
              <a:endCxn id="14374" idx="3"/>
            </p:cNvCxnSpPr>
            <p:nvPr/>
          </p:nvCxnSpPr>
          <p:spPr bwMode="auto">
            <a:xfrm flipH="1">
              <a:off x="2173288" y="2514600"/>
              <a:ext cx="2287588" cy="946150"/>
            </a:xfrm>
            <a:prstGeom prst="straightConnector1">
              <a:avLst/>
            </a:prstGeom>
            <a:noFill/>
            <a:ln w="12700">
              <a:solidFill>
                <a:schemeClr val="tx1"/>
              </a:solidFill>
              <a:round/>
              <a:headEnd/>
              <a:tailEnd type="triangle" w="med" len="med"/>
            </a:ln>
          </p:spPr>
        </p:cxnSp>
      </p:grpSp>
      <p:cxnSp>
        <p:nvCxnSpPr>
          <p:cNvPr id="28720" name="AutoShape 9"/>
          <p:cNvCxnSpPr>
            <a:cxnSpLocks noChangeShapeType="1"/>
            <a:stCxn id="14374" idx="0"/>
          </p:cNvCxnSpPr>
          <p:nvPr/>
        </p:nvCxnSpPr>
        <p:spPr bwMode="auto">
          <a:xfrm flipH="1">
            <a:off x="1883835" y="3765553"/>
            <a:ext cx="1013884" cy="822325"/>
          </a:xfrm>
          <a:prstGeom prst="straightConnector1">
            <a:avLst/>
          </a:prstGeom>
          <a:noFill/>
          <a:ln w="12700">
            <a:solidFill>
              <a:schemeClr val="tx1"/>
            </a:solidFill>
            <a:round/>
            <a:headEnd/>
            <a:tailEnd type="triangle" w="med" len="med"/>
          </a:ln>
        </p:spPr>
      </p:cxnSp>
      <p:sp>
        <p:nvSpPr>
          <p:cNvPr id="51" name="Rectangle 7"/>
          <p:cNvSpPr>
            <a:spLocks noChangeArrowheads="1"/>
          </p:cNvSpPr>
          <p:nvPr/>
        </p:nvSpPr>
        <p:spPr bwMode="auto">
          <a:xfrm>
            <a:off x="1625600" y="4648200"/>
            <a:ext cx="508000" cy="304800"/>
          </a:xfrm>
          <a:prstGeom prst="rect">
            <a:avLst/>
          </a:prstGeom>
          <a:solidFill>
            <a:srgbClr val="CCCCCC"/>
          </a:solidFill>
          <a:ln w="9525">
            <a:solidFill>
              <a:schemeClr val="tx1"/>
            </a:solidFill>
            <a:miter lim="800000"/>
            <a:headEnd/>
            <a:tailEnd/>
          </a:ln>
        </p:spPr>
        <p:txBody>
          <a:bodyPr wrap="none" anchor="ctr"/>
          <a:lstStyle/>
          <a:p>
            <a:pPr algn="ctr"/>
            <a:r>
              <a:rPr lang="en-US"/>
              <a:t>3</a:t>
            </a:r>
          </a:p>
        </p:txBody>
      </p:sp>
      <p:cxnSp>
        <p:nvCxnSpPr>
          <p:cNvPr id="67" name="AutoShape 21"/>
          <p:cNvCxnSpPr>
            <a:cxnSpLocks noChangeShapeType="1"/>
          </p:cNvCxnSpPr>
          <p:nvPr/>
        </p:nvCxnSpPr>
        <p:spPr bwMode="auto">
          <a:xfrm rot="5400000">
            <a:off x="5790143" y="2665943"/>
            <a:ext cx="304800" cy="2116"/>
          </a:xfrm>
          <a:prstGeom prst="straightConnector1">
            <a:avLst/>
          </a:prstGeom>
          <a:noFill/>
          <a:ln w="12700">
            <a:solidFill>
              <a:schemeClr val="tx1"/>
            </a:solidFill>
            <a:round/>
            <a:headEnd/>
            <a:tailEnd/>
          </a:ln>
        </p:spPr>
      </p:cxnSp>
      <p:cxnSp>
        <p:nvCxnSpPr>
          <p:cNvPr id="70" name="AutoShape 21"/>
          <p:cNvCxnSpPr>
            <a:cxnSpLocks noChangeShapeType="1"/>
            <a:stCxn id="14339" idx="3"/>
          </p:cNvCxnSpPr>
          <p:nvPr/>
        </p:nvCxnSpPr>
        <p:spPr bwMode="auto">
          <a:xfrm rot="16200000" flipH="1">
            <a:off x="6212417" y="2250019"/>
            <a:ext cx="228600" cy="757767"/>
          </a:xfrm>
          <a:prstGeom prst="straightConnector1">
            <a:avLst/>
          </a:prstGeom>
          <a:noFill/>
          <a:ln w="12700">
            <a:solidFill>
              <a:schemeClr val="tx1"/>
            </a:solidFill>
            <a:round/>
            <a:headEnd/>
            <a:tailEnd/>
          </a:ln>
        </p:spPr>
      </p:cxnSp>
      <p:cxnSp>
        <p:nvCxnSpPr>
          <p:cNvPr id="74" name="AutoShape 21"/>
          <p:cNvCxnSpPr>
            <a:cxnSpLocks noChangeShapeType="1"/>
          </p:cNvCxnSpPr>
          <p:nvPr/>
        </p:nvCxnSpPr>
        <p:spPr bwMode="auto">
          <a:xfrm rot="5400000">
            <a:off x="2744259" y="3913717"/>
            <a:ext cx="304800" cy="2117"/>
          </a:xfrm>
          <a:prstGeom prst="straightConnector1">
            <a:avLst/>
          </a:prstGeom>
          <a:noFill/>
          <a:ln w="12700">
            <a:solidFill>
              <a:schemeClr val="tx1"/>
            </a:solidFill>
            <a:round/>
            <a:headEnd/>
            <a:tailEnd/>
          </a:ln>
        </p:spPr>
      </p:cxnSp>
      <p:cxnSp>
        <p:nvCxnSpPr>
          <p:cNvPr id="75" name="AutoShape 21"/>
          <p:cNvCxnSpPr>
            <a:cxnSpLocks noChangeShapeType="1"/>
            <a:stCxn id="14374" idx="0"/>
          </p:cNvCxnSpPr>
          <p:nvPr/>
        </p:nvCxnSpPr>
        <p:spPr bwMode="auto">
          <a:xfrm rot="16200000" flipH="1">
            <a:off x="2926292" y="3739091"/>
            <a:ext cx="196850" cy="249767"/>
          </a:xfrm>
          <a:prstGeom prst="straightConnector1">
            <a:avLst/>
          </a:prstGeom>
          <a:noFill/>
          <a:ln w="12700">
            <a:solidFill>
              <a:schemeClr val="tx1"/>
            </a:solidFill>
            <a:round/>
            <a:headEnd/>
            <a:tailEnd/>
          </a:ln>
        </p:spPr>
      </p:cxnSp>
      <p:grpSp>
        <p:nvGrpSpPr>
          <p:cNvPr id="7" name="Group 59"/>
          <p:cNvGrpSpPr>
            <a:grpSpLocks/>
          </p:cNvGrpSpPr>
          <p:nvPr/>
        </p:nvGrpSpPr>
        <p:grpSpPr bwMode="auto">
          <a:xfrm>
            <a:off x="5693833" y="2514603"/>
            <a:ext cx="508000" cy="1235075"/>
            <a:chOff x="4270375" y="2514600"/>
            <a:chExt cx="381000" cy="1235075"/>
          </a:xfrm>
        </p:grpSpPr>
        <p:sp>
          <p:nvSpPr>
            <p:cNvPr id="14372" name="AutoShape 20"/>
            <p:cNvSpPr>
              <a:spLocks noChangeArrowheads="1"/>
            </p:cNvSpPr>
            <p:nvPr/>
          </p:nvSpPr>
          <p:spPr bwMode="auto">
            <a:xfrm flipV="1">
              <a:off x="4270375" y="3444875"/>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14373" name="AutoShape 21"/>
            <p:cNvCxnSpPr>
              <a:cxnSpLocks noChangeShapeType="1"/>
              <a:stCxn id="14339" idx="3"/>
              <a:endCxn id="14372" idx="3"/>
            </p:cNvCxnSpPr>
            <p:nvPr/>
          </p:nvCxnSpPr>
          <p:spPr bwMode="auto">
            <a:xfrm flipH="1">
              <a:off x="4459288" y="2514600"/>
              <a:ext cx="1588" cy="930275"/>
            </a:xfrm>
            <a:prstGeom prst="straightConnector1">
              <a:avLst/>
            </a:prstGeom>
            <a:noFill/>
            <a:ln w="12700">
              <a:solidFill>
                <a:schemeClr val="tx1"/>
              </a:solidFill>
              <a:round/>
              <a:headEnd/>
              <a:tailEnd type="triangle" w="med" len="med"/>
            </a:ln>
          </p:spPr>
        </p:cxnSp>
      </p:grpSp>
      <p:grpSp>
        <p:nvGrpSpPr>
          <p:cNvPr id="8" name="Group 58"/>
          <p:cNvGrpSpPr>
            <a:grpSpLocks/>
          </p:cNvGrpSpPr>
          <p:nvPr/>
        </p:nvGrpSpPr>
        <p:grpSpPr bwMode="auto">
          <a:xfrm>
            <a:off x="4673600" y="3762375"/>
            <a:ext cx="1524000" cy="1190625"/>
            <a:chOff x="3505200" y="3762375"/>
            <a:chExt cx="1142999" cy="1190625"/>
          </a:xfrm>
        </p:grpSpPr>
        <p:cxnSp>
          <p:nvCxnSpPr>
            <p:cNvPr id="14368" name="AutoShape 23"/>
            <p:cNvCxnSpPr>
              <a:cxnSpLocks noChangeShapeType="1"/>
            </p:cNvCxnSpPr>
            <p:nvPr/>
          </p:nvCxnSpPr>
          <p:spPr bwMode="auto">
            <a:xfrm flipH="1">
              <a:off x="3698875" y="3765550"/>
              <a:ext cx="760413" cy="822325"/>
            </a:xfrm>
            <a:prstGeom prst="straightConnector1">
              <a:avLst/>
            </a:prstGeom>
            <a:noFill/>
            <a:ln w="12700">
              <a:solidFill>
                <a:schemeClr val="tx1"/>
              </a:solidFill>
              <a:round/>
              <a:headEnd/>
              <a:tailEnd type="triangle" w="med" len="med"/>
            </a:ln>
          </p:spPr>
        </p:cxnSp>
        <p:sp>
          <p:nvSpPr>
            <p:cNvPr id="14369" name="Rectangle 7"/>
            <p:cNvSpPr>
              <a:spLocks noChangeArrowheads="1"/>
            </p:cNvSpPr>
            <p:nvPr/>
          </p:nvSpPr>
          <p:spPr bwMode="auto">
            <a:xfrm>
              <a:off x="3505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2</a:t>
              </a:r>
            </a:p>
          </p:txBody>
        </p:sp>
        <p:cxnSp>
          <p:nvCxnSpPr>
            <p:cNvPr id="14370" name="AutoShape 21"/>
            <p:cNvCxnSpPr>
              <a:cxnSpLocks noChangeShapeType="1"/>
            </p:cNvCxnSpPr>
            <p:nvPr/>
          </p:nvCxnSpPr>
          <p:spPr bwMode="auto">
            <a:xfrm rot="5400000">
              <a:off x="4306094" y="3913981"/>
              <a:ext cx="304800" cy="1588"/>
            </a:xfrm>
            <a:prstGeom prst="straightConnector1">
              <a:avLst/>
            </a:prstGeom>
            <a:noFill/>
            <a:ln w="12700">
              <a:solidFill>
                <a:schemeClr val="tx1"/>
              </a:solidFill>
              <a:round/>
              <a:headEnd/>
              <a:tailEnd/>
            </a:ln>
          </p:spPr>
        </p:cxnSp>
        <p:cxnSp>
          <p:nvCxnSpPr>
            <p:cNvPr id="14371" name="AutoShape 21"/>
            <p:cNvCxnSpPr>
              <a:cxnSpLocks noChangeShapeType="1"/>
            </p:cNvCxnSpPr>
            <p:nvPr/>
          </p:nvCxnSpPr>
          <p:spPr bwMode="auto">
            <a:xfrm rot="16200000" flipH="1">
              <a:off x="4456112" y="3770312"/>
              <a:ext cx="196850" cy="187325"/>
            </a:xfrm>
            <a:prstGeom prst="straightConnector1">
              <a:avLst/>
            </a:prstGeom>
            <a:noFill/>
            <a:ln w="12700">
              <a:solidFill>
                <a:schemeClr val="tx1"/>
              </a:solidFill>
              <a:round/>
              <a:headEnd/>
              <a:tailEnd/>
            </a:ln>
          </p:spPr>
        </p:cxnSp>
      </p:grpSp>
      <p:grpSp>
        <p:nvGrpSpPr>
          <p:cNvPr id="9" name="Group 61"/>
          <p:cNvGrpSpPr>
            <a:grpSpLocks/>
          </p:cNvGrpSpPr>
          <p:nvPr/>
        </p:nvGrpSpPr>
        <p:grpSpPr bwMode="auto">
          <a:xfrm>
            <a:off x="5947833" y="2514600"/>
            <a:ext cx="3301998" cy="1250950"/>
            <a:chOff x="4460876" y="2514600"/>
            <a:chExt cx="2476499" cy="1250950"/>
          </a:xfrm>
        </p:grpSpPr>
        <p:sp>
          <p:nvSpPr>
            <p:cNvPr id="14366" name="AutoShape 26"/>
            <p:cNvSpPr>
              <a:spLocks noChangeArrowheads="1"/>
            </p:cNvSpPr>
            <p:nvPr/>
          </p:nvSpPr>
          <p:spPr bwMode="auto">
            <a:xfrm flipV="1">
              <a:off x="6556375" y="3460750"/>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14367" name="AutoShape 27"/>
            <p:cNvCxnSpPr>
              <a:cxnSpLocks noChangeShapeType="1"/>
              <a:stCxn id="14339" idx="3"/>
              <a:endCxn id="14366" idx="3"/>
            </p:cNvCxnSpPr>
            <p:nvPr/>
          </p:nvCxnSpPr>
          <p:spPr bwMode="auto">
            <a:xfrm>
              <a:off x="4460875" y="2514600"/>
              <a:ext cx="2284413" cy="946150"/>
            </a:xfrm>
            <a:prstGeom prst="straightConnector1">
              <a:avLst/>
            </a:prstGeom>
            <a:noFill/>
            <a:ln w="12700">
              <a:solidFill>
                <a:schemeClr val="tx1"/>
              </a:solidFill>
              <a:round/>
              <a:headEnd/>
              <a:tailEnd type="triangle" w="med" len="med"/>
            </a:ln>
          </p:spPr>
        </p:cxnSp>
      </p:grpSp>
      <p:grpSp>
        <p:nvGrpSpPr>
          <p:cNvPr id="10" name="Group 60"/>
          <p:cNvGrpSpPr>
            <a:grpSpLocks/>
          </p:cNvGrpSpPr>
          <p:nvPr/>
        </p:nvGrpSpPr>
        <p:grpSpPr bwMode="auto">
          <a:xfrm>
            <a:off x="7721600" y="3762375"/>
            <a:ext cx="1524000" cy="1190625"/>
            <a:chOff x="5791200" y="3762375"/>
            <a:chExt cx="1142999" cy="1190625"/>
          </a:xfrm>
        </p:grpSpPr>
        <p:cxnSp>
          <p:nvCxnSpPr>
            <p:cNvPr id="14362" name="AutoShape 29"/>
            <p:cNvCxnSpPr>
              <a:cxnSpLocks noChangeShapeType="1"/>
            </p:cNvCxnSpPr>
            <p:nvPr/>
          </p:nvCxnSpPr>
          <p:spPr bwMode="auto">
            <a:xfrm flipH="1">
              <a:off x="5984875" y="3765550"/>
              <a:ext cx="760413" cy="822325"/>
            </a:xfrm>
            <a:prstGeom prst="straightConnector1">
              <a:avLst/>
            </a:prstGeom>
            <a:noFill/>
            <a:ln w="12700">
              <a:solidFill>
                <a:schemeClr val="tx1"/>
              </a:solidFill>
              <a:round/>
              <a:headEnd/>
              <a:tailEnd type="triangle" w="med" len="med"/>
            </a:ln>
          </p:spPr>
        </p:cxnSp>
        <p:sp>
          <p:nvSpPr>
            <p:cNvPr id="14363" name="Rectangle 7"/>
            <p:cNvSpPr>
              <a:spLocks noChangeArrowheads="1"/>
            </p:cNvSpPr>
            <p:nvPr/>
          </p:nvSpPr>
          <p:spPr bwMode="auto">
            <a:xfrm>
              <a:off x="5791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14</a:t>
              </a:r>
            </a:p>
          </p:txBody>
        </p:sp>
        <p:cxnSp>
          <p:nvCxnSpPr>
            <p:cNvPr id="14364" name="AutoShape 21"/>
            <p:cNvCxnSpPr>
              <a:cxnSpLocks noChangeShapeType="1"/>
            </p:cNvCxnSpPr>
            <p:nvPr/>
          </p:nvCxnSpPr>
          <p:spPr bwMode="auto">
            <a:xfrm rot="5400000">
              <a:off x="6592094" y="3913981"/>
              <a:ext cx="304800" cy="1588"/>
            </a:xfrm>
            <a:prstGeom prst="straightConnector1">
              <a:avLst/>
            </a:prstGeom>
            <a:noFill/>
            <a:ln w="12700">
              <a:solidFill>
                <a:schemeClr val="tx1"/>
              </a:solidFill>
              <a:round/>
              <a:headEnd/>
              <a:tailEnd/>
            </a:ln>
          </p:spPr>
        </p:cxnSp>
        <p:cxnSp>
          <p:nvCxnSpPr>
            <p:cNvPr id="14365" name="AutoShape 21"/>
            <p:cNvCxnSpPr>
              <a:cxnSpLocks noChangeShapeType="1"/>
            </p:cNvCxnSpPr>
            <p:nvPr/>
          </p:nvCxnSpPr>
          <p:spPr bwMode="auto">
            <a:xfrm rot="16200000" flipH="1">
              <a:off x="6742112" y="3770312"/>
              <a:ext cx="196850" cy="187325"/>
            </a:xfrm>
            <a:prstGeom prst="straightConnector1">
              <a:avLst/>
            </a:prstGeom>
            <a:noFill/>
            <a:ln w="12700">
              <a:solidFill>
                <a:schemeClr val="tx1"/>
              </a:solidFill>
              <a:round/>
              <a:headEnd/>
              <a:tailEnd/>
            </a:ln>
          </p:spPr>
        </p:cxnSp>
      </p:grpSp>
      <p:grpSp>
        <p:nvGrpSpPr>
          <p:cNvPr id="11" name="Group 64"/>
          <p:cNvGrpSpPr>
            <a:grpSpLocks/>
          </p:cNvGrpSpPr>
          <p:nvPr/>
        </p:nvGrpSpPr>
        <p:grpSpPr bwMode="auto">
          <a:xfrm>
            <a:off x="5689600" y="3765550"/>
            <a:ext cx="508000" cy="1187450"/>
            <a:chOff x="6553200" y="3765550"/>
            <a:chExt cx="381000" cy="1187450"/>
          </a:xfrm>
        </p:grpSpPr>
        <p:cxnSp>
          <p:nvCxnSpPr>
            <p:cNvPr id="14360" name="AutoShape 33"/>
            <p:cNvCxnSpPr>
              <a:cxnSpLocks noChangeShapeType="1"/>
            </p:cNvCxnSpPr>
            <p:nvPr/>
          </p:nvCxnSpPr>
          <p:spPr bwMode="auto">
            <a:xfrm>
              <a:off x="6745288" y="3765550"/>
              <a:ext cx="1588" cy="806450"/>
            </a:xfrm>
            <a:prstGeom prst="straightConnector1">
              <a:avLst/>
            </a:prstGeom>
            <a:noFill/>
            <a:ln w="12700">
              <a:solidFill>
                <a:schemeClr val="tx1"/>
              </a:solidFill>
              <a:round/>
              <a:headEnd/>
              <a:tailEnd type="triangle" w="med" len="med"/>
            </a:ln>
          </p:spPr>
        </p:cxnSp>
        <p:sp>
          <p:nvSpPr>
            <p:cNvPr id="14361" name="Rectangle 7"/>
            <p:cNvSpPr>
              <a:spLocks noChangeArrowheads="1"/>
            </p:cNvSpPr>
            <p:nvPr/>
          </p:nvSpPr>
          <p:spPr bwMode="auto">
            <a:xfrm>
              <a:off x="6553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4</a:t>
              </a:r>
            </a:p>
          </p:txBody>
        </p:sp>
      </p:grpSp>
      <p:grpSp>
        <p:nvGrpSpPr>
          <p:cNvPr id="12" name="Group 65"/>
          <p:cNvGrpSpPr>
            <a:grpSpLocks/>
          </p:cNvGrpSpPr>
          <p:nvPr/>
        </p:nvGrpSpPr>
        <p:grpSpPr bwMode="auto">
          <a:xfrm>
            <a:off x="5945717" y="3765550"/>
            <a:ext cx="1267883" cy="1187450"/>
            <a:chOff x="6745288" y="3765550"/>
            <a:chExt cx="950912" cy="1187450"/>
          </a:xfrm>
        </p:grpSpPr>
        <p:cxnSp>
          <p:nvCxnSpPr>
            <p:cNvPr id="14358" name="AutoShape 37"/>
            <p:cNvCxnSpPr>
              <a:cxnSpLocks noChangeShapeType="1"/>
            </p:cNvCxnSpPr>
            <p:nvPr/>
          </p:nvCxnSpPr>
          <p:spPr bwMode="auto">
            <a:xfrm>
              <a:off x="6745288" y="3765550"/>
              <a:ext cx="763587" cy="822325"/>
            </a:xfrm>
            <a:prstGeom prst="straightConnector1">
              <a:avLst/>
            </a:prstGeom>
            <a:noFill/>
            <a:ln w="12700">
              <a:solidFill>
                <a:schemeClr val="tx1"/>
              </a:solidFill>
              <a:round/>
              <a:headEnd/>
              <a:tailEnd type="triangle" w="med" len="med"/>
            </a:ln>
          </p:spPr>
        </p:cxnSp>
        <p:sp>
          <p:nvSpPr>
            <p:cNvPr id="14359" name="Rectangle 7"/>
            <p:cNvSpPr>
              <a:spLocks noChangeArrowheads="1"/>
            </p:cNvSpPr>
            <p:nvPr/>
          </p:nvSpPr>
          <p:spPr bwMode="auto">
            <a:xfrm>
              <a:off x="7315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6</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7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6510025" y="1470461"/>
            <a:ext cx="4918972" cy="4549339"/>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err="1" smtClean="0"/>
              <a:t>Minimax</a:t>
            </a:r>
            <a:r>
              <a:rPr lang="en-US" dirty="0" smtClean="0"/>
              <a:t> Efficiency</a:t>
            </a:r>
            <a:endParaRPr lang="en-US" dirty="0"/>
          </a:p>
        </p:txBody>
      </p:sp>
      <p:sp>
        <p:nvSpPr>
          <p:cNvPr id="3" name="Content Placeholder 2"/>
          <p:cNvSpPr>
            <a:spLocks noGrp="1"/>
          </p:cNvSpPr>
          <p:nvPr>
            <p:ph idx="1"/>
          </p:nvPr>
        </p:nvSpPr>
        <p:spPr>
          <a:xfrm>
            <a:off x="406400" y="1519236"/>
            <a:ext cx="5918200" cy="4729164"/>
          </a:xfrm>
        </p:spPr>
        <p:txBody>
          <a:bodyPr/>
          <a:lstStyle/>
          <a:p>
            <a:pPr lvl="0">
              <a:lnSpc>
                <a:spcPct val="90000"/>
              </a:lnSpc>
              <a:buClr>
                <a:srgbClr val="333399"/>
              </a:buClr>
            </a:pPr>
            <a:r>
              <a:rPr lang="en-US" sz="2800" dirty="0" smtClean="0">
                <a:solidFill>
                  <a:srgbClr val="333399"/>
                </a:solidFill>
              </a:rPr>
              <a:t>How efficient is </a:t>
            </a:r>
            <a:r>
              <a:rPr lang="en-US" sz="2800" dirty="0" err="1" smtClean="0">
                <a:solidFill>
                  <a:srgbClr val="333399"/>
                </a:solidFill>
              </a:rPr>
              <a:t>minimax</a:t>
            </a:r>
            <a:r>
              <a:rPr lang="en-US" sz="2800" dirty="0" smtClean="0">
                <a:solidFill>
                  <a:srgbClr val="333399"/>
                </a:solidFill>
              </a:rPr>
              <a:t>?</a:t>
            </a:r>
          </a:p>
          <a:p>
            <a:pPr lvl="1">
              <a:lnSpc>
                <a:spcPct val="90000"/>
              </a:lnSpc>
              <a:buClr>
                <a:srgbClr val="333399"/>
              </a:buClr>
            </a:pPr>
            <a:r>
              <a:rPr lang="en-US" sz="2400" dirty="0" smtClean="0"/>
              <a:t>Just like (exhaustive) DFS</a:t>
            </a:r>
          </a:p>
          <a:p>
            <a:pPr lvl="1">
              <a:lnSpc>
                <a:spcPct val="90000"/>
              </a:lnSpc>
              <a:buClr>
                <a:srgbClr val="000000"/>
              </a:buClr>
            </a:pPr>
            <a:r>
              <a:rPr lang="en-US" sz="2400" dirty="0" smtClean="0">
                <a:solidFill>
                  <a:srgbClr val="000000"/>
                </a:solidFill>
                <a:ea typeface="+mn-ea"/>
                <a:cs typeface="+mn-cs"/>
              </a:rPr>
              <a:t>Time: O(</a:t>
            </a:r>
            <a:r>
              <a:rPr lang="en-US" sz="2400" dirty="0" err="1" smtClean="0">
                <a:solidFill>
                  <a:srgbClr val="000000"/>
                </a:solidFill>
                <a:ea typeface="+mn-ea"/>
                <a:cs typeface="+mn-cs"/>
              </a:rPr>
              <a:t>b</a:t>
            </a:r>
            <a:r>
              <a:rPr lang="en-US" sz="2400" baseline="30000" dirty="0" err="1" smtClean="0">
                <a:solidFill>
                  <a:srgbClr val="000000"/>
                </a:solidFill>
                <a:ea typeface="+mn-ea"/>
                <a:cs typeface="+mn-cs"/>
              </a:rPr>
              <a:t>m</a:t>
            </a:r>
            <a:r>
              <a:rPr lang="en-US" sz="2400" dirty="0" smtClean="0">
                <a:solidFill>
                  <a:srgbClr val="000000"/>
                </a:solidFill>
                <a:ea typeface="+mn-ea"/>
                <a:cs typeface="+mn-cs"/>
              </a:rPr>
              <a:t>)</a:t>
            </a:r>
          </a:p>
          <a:p>
            <a:pPr lvl="1">
              <a:lnSpc>
                <a:spcPct val="90000"/>
              </a:lnSpc>
              <a:buClr>
                <a:srgbClr val="000000"/>
              </a:buClr>
            </a:pPr>
            <a:r>
              <a:rPr lang="en-US" sz="2400" dirty="0" smtClean="0">
                <a:solidFill>
                  <a:srgbClr val="000000"/>
                </a:solidFill>
                <a:ea typeface="+mn-ea"/>
                <a:cs typeface="+mn-cs"/>
              </a:rPr>
              <a:t>Space: O(</a:t>
            </a:r>
            <a:r>
              <a:rPr lang="en-US" sz="2400" dirty="0" err="1" smtClean="0">
                <a:solidFill>
                  <a:srgbClr val="000000"/>
                </a:solidFill>
                <a:ea typeface="+mn-ea"/>
                <a:cs typeface="+mn-cs"/>
              </a:rPr>
              <a:t>bm</a:t>
            </a:r>
            <a:r>
              <a:rPr lang="en-US" sz="2400" dirty="0" smtClean="0">
                <a:solidFill>
                  <a:srgbClr val="000000"/>
                </a:solidFill>
                <a:ea typeface="+mn-ea"/>
                <a:cs typeface="+mn-cs"/>
              </a:rPr>
              <a:t>)</a:t>
            </a:r>
          </a:p>
          <a:p>
            <a:pPr lvl="0">
              <a:lnSpc>
                <a:spcPct val="90000"/>
              </a:lnSpc>
              <a:buClr>
                <a:srgbClr val="333399"/>
              </a:buClr>
            </a:pPr>
            <a:endParaRPr lang="en-US" sz="2800" dirty="0" smtClean="0">
              <a:solidFill>
                <a:srgbClr val="333399"/>
              </a:solidFill>
            </a:endParaRPr>
          </a:p>
          <a:p>
            <a:pPr lvl="0">
              <a:lnSpc>
                <a:spcPct val="90000"/>
              </a:lnSpc>
              <a:buClr>
                <a:srgbClr val="333399"/>
              </a:buClr>
            </a:pPr>
            <a:r>
              <a:rPr lang="en-US" sz="2800" dirty="0" smtClean="0">
                <a:solidFill>
                  <a:srgbClr val="333399"/>
                </a:solidFill>
              </a:rPr>
              <a:t>Example: For </a:t>
            </a:r>
            <a:r>
              <a:rPr lang="en-US" sz="2800" kern="1200" dirty="0" smtClean="0">
                <a:solidFill>
                  <a:srgbClr val="333399"/>
                </a:solidFill>
              </a:rPr>
              <a:t>chess, b </a:t>
            </a:r>
            <a:r>
              <a:rPr lang="en-US" sz="2800" kern="1200" dirty="0" smtClean="0">
                <a:solidFill>
                  <a:srgbClr val="333399"/>
                </a:solidFill>
                <a:sym typeface="Symbol" pitchFamily="18" charset="2"/>
              </a:rPr>
              <a:t> 35, m  100</a:t>
            </a:r>
            <a:endParaRPr lang="en-US" sz="2800" dirty="0" smtClean="0">
              <a:solidFill>
                <a:srgbClr val="333399"/>
              </a:solidFill>
            </a:endParaRPr>
          </a:p>
          <a:p>
            <a:pPr marL="800082" lvl="1" indent="-342882">
              <a:lnSpc>
                <a:spcPct val="90000"/>
              </a:lnSpc>
              <a:buClrTx/>
            </a:pPr>
            <a:r>
              <a:rPr lang="en-US" sz="2400" dirty="0" smtClean="0">
                <a:solidFill>
                  <a:srgbClr val="000000"/>
                </a:solidFill>
                <a:ea typeface="+mn-ea"/>
                <a:cs typeface="+mn-cs"/>
              </a:rPr>
              <a:t>Exact solution is completely infeasible</a:t>
            </a:r>
          </a:p>
          <a:p>
            <a:pPr marL="800082" lvl="1" indent="-342882">
              <a:lnSpc>
                <a:spcPct val="90000"/>
              </a:lnSpc>
              <a:buClrTx/>
            </a:pPr>
            <a:r>
              <a:rPr lang="en-US" sz="2400" dirty="0" smtClean="0">
                <a:solidFill>
                  <a:srgbClr val="000000"/>
                </a:solidFill>
                <a:ea typeface="+mn-ea"/>
                <a:cs typeface="+mn-cs"/>
              </a:rPr>
              <a:t>But, do we need to explore the whole tree?</a:t>
            </a:r>
          </a:p>
          <a:p>
            <a:endParaRPr lang="en-US" sz="4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7" name="Picture 5"/>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7997822" y="1888303"/>
            <a:ext cx="3579027" cy="1395412"/>
          </a:xfrm>
          <a:prstGeom prst="rect">
            <a:avLst/>
          </a:prstGeom>
          <a:noFill/>
          <a:extLst>
            <a:ext uri="{909E8E84-426E-40dd-AFC4-6F175D3DCCD1}">
              <a14:hiddenFill xmlns="" xmlns:a14="http://schemas.microsoft.com/office/drawing/2010/main">
                <a:solidFill>
                  <a:srgbClr val="FFFFFF"/>
                </a:solidFill>
              </a14:hiddenFill>
            </a:ext>
          </a:extLst>
        </p:spPr>
      </p:pic>
      <p:pic>
        <p:nvPicPr>
          <p:cNvPr id="44036" name="Picture 4"/>
          <p:cNvPicPr>
            <a:picLocks noChangeAspect="1" noChangeArrowheads="1"/>
          </p:cNvPicPr>
          <p:nvPr/>
        </p:nvPicPr>
        <p:blipFill>
          <a:blip r:embed="rId3">
            <a:extLst>
              <a:ext uri="{28A0092B-C50C-407E-A947-70E740481C1C}">
                <a14:useLocalDpi xmlns="" xmlns:a14="http://schemas.microsoft.com/office/drawing/2010/main" val="0"/>
              </a:ext>
            </a:extLst>
          </a:blip>
          <a:stretch>
            <a:fillRect/>
          </a:stretch>
        </p:blipFill>
        <p:spPr bwMode="auto">
          <a:xfrm>
            <a:off x="357071" y="1536553"/>
            <a:ext cx="3674720" cy="1974850"/>
          </a:xfrm>
          <a:prstGeom prst="rect">
            <a:avLst/>
          </a:prstGeom>
          <a:noFill/>
          <a:extLst>
            <a:ext uri="{909E8E84-426E-40dd-AFC4-6F175D3DCCD1}">
              <a14:hiddenFill xmlns="" xmlns:a14="http://schemas.microsoft.com/office/drawing/2010/main">
                <a:solidFill>
                  <a:srgbClr val="FFFFFF"/>
                </a:solidFill>
              </a14:hiddenFill>
            </a:ext>
          </a:extLst>
        </p:spPr>
      </p:pic>
      <p:sp>
        <p:nvSpPr>
          <p:cNvPr id="16386" name="Rectangle 2"/>
          <p:cNvSpPr>
            <a:spLocks noGrp="1" noChangeArrowheads="1"/>
          </p:cNvSpPr>
          <p:nvPr>
            <p:ph type="title"/>
          </p:nvPr>
        </p:nvSpPr>
        <p:spPr/>
        <p:txBody>
          <a:bodyPr/>
          <a:lstStyle/>
          <a:p>
            <a:pPr eaLnBrk="1" hangingPunct="1"/>
            <a:r>
              <a:rPr lang="en-US" smtClean="0"/>
              <a:t>Minimax Properties</a:t>
            </a:r>
          </a:p>
        </p:txBody>
      </p:sp>
      <p:sp>
        <p:nvSpPr>
          <p:cNvPr id="935939" name="Rectangle 3"/>
          <p:cNvSpPr>
            <a:spLocks noGrp="1" noChangeArrowheads="1"/>
          </p:cNvSpPr>
          <p:nvPr>
            <p:ph idx="1"/>
          </p:nvPr>
        </p:nvSpPr>
        <p:spPr>
          <a:xfrm>
            <a:off x="2286000" y="5257800"/>
            <a:ext cx="7366000" cy="685800"/>
          </a:xfrm>
        </p:spPr>
        <p:txBody>
          <a:bodyPr/>
          <a:lstStyle/>
          <a:p>
            <a:pPr algn="ctr" eaLnBrk="1" hangingPunct="1">
              <a:lnSpc>
                <a:spcPct val="90000"/>
              </a:lnSpc>
              <a:buNone/>
            </a:pPr>
            <a:r>
              <a:rPr lang="en-US" sz="2800" dirty="0" smtClean="0"/>
              <a:t>Optimal against a perfect player.  Otherwise?</a:t>
            </a:r>
          </a:p>
          <a:p>
            <a:pPr algn="ctr" eaLnBrk="1" hangingPunct="1">
              <a:lnSpc>
                <a:spcPct val="90000"/>
              </a:lnSpc>
            </a:pPr>
            <a:endParaRPr lang="en-US" sz="2800" dirty="0" smtClean="0"/>
          </a:p>
        </p:txBody>
      </p:sp>
      <p:sp>
        <p:nvSpPr>
          <p:cNvPr id="16388" name="AutoShape 5"/>
          <p:cNvSpPr>
            <a:spLocks noChangeArrowheads="1"/>
          </p:cNvSpPr>
          <p:nvPr/>
        </p:nvSpPr>
        <p:spPr bwMode="auto">
          <a:xfrm>
            <a:off x="5791200" y="2057400"/>
            <a:ext cx="381000" cy="304800"/>
          </a:xfrm>
          <a:prstGeom prst="triangle">
            <a:avLst>
              <a:gd name="adj" fmla="val 50000"/>
            </a:avLst>
          </a:prstGeom>
          <a:solidFill>
            <a:srgbClr val="CCECFF"/>
          </a:solidFill>
          <a:ln w="9525">
            <a:solidFill>
              <a:schemeClr val="tx1"/>
            </a:solidFill>
            <a:miter lim="800000"/>
            <a:headEnd/>
            <a:tailEnd/>
          </a:ln>
        </p:spPr>
        <p:txBody>
          <a:bodyPr wrap="none" anchor="ctr"/>
          <a:lstStyle/>
          <a:p>
            <a:endParaRPr lang="en-US">
              <a:latin typeface="Calibri" pitchFamily="34" charset="0"/>
            </a:endParaRPr>
          </a:p>
        </p:txBody>
      </p:sp>
      <p:sp>
        <p:nvSpPr>
          <p:cNvPr id="16389" name="AutoShape 6"/>
          <p:cNvSpPr>
            <a:spLocks noChangeArrowheads="1"/>
          </p:cNvSpPr>
          <p:nvPr/>
        </p:nvSpPr>
        <p:spPr bwMode="auto">
          <a:xfrm rot="10800000">
            <a:off x="5029200" y="3048000"/>
            <a:ext cx="381000" cy="304800"/>
          </a:xfrm>
          <a:prstGeom prst="triangle">
            <a:avLst>
              <a:gd name="adj" fmla="val 50000"/>
            </a:avLst>
          </a:prstGeom>
          <a:solidFill>
            <a:srgbClr val="FF9999"/>
          </a:solidFill>
          <a:ln w="9525">
            <a:solidFill>
              <a:schemeClr val="tx1"/>
            </a:solidFill>
            <a:miter lim="800000"/>
            <a:headEnd/>
            <a:tailEnd/>
          </a:ln>
        </p:spPr>
        <p:txBody>
          <a:bodyPr wrap="none" anchor="ctr"/>
          <a:lstStyle/>
          <a:p>
            <a:endParaRPr lang="en-US">
              <a:latin typeface="Calibri" pitchFamily="34" charset="0"/>
            </a:endParaRPr>
          </a:p>
        </p:txBody>
      </p:sp>
      <p:sp>
        <p:nvSpPr>
          <p:cNvPr id="16390" name="AutoShape 7"/>
          <p:cNvSpPr>
            <a:spLocks noChangeArrowheads="1"/>
          </p:cNvSpPr>
          <p:nvPr/>
        </p:nvSpPr>
        <p:spPr bwMode="auto">
          <a:xfrm rot="10800000">
            <a:off x="6553200" y="3048000"/>
            <a:ext cx="381000" cy="304800"/>
          </a:xfrm>
          <a:prstGeom prst="triangle">
            <a:avLst>
              <a:gd name="adj" fmla="val 50000"/>
            </a:avLst>
          </a:prstGeom>
          <a:solidFill>
            <a:srgbClr val="FF9999"/>
          </a:solidFill>
          <a:ln w="9525">
            <a:solidFill>
              <a:schemeClr val="tx1"/>
            </a:solidFill>
            <a:miter lim="800000"/>
            <a:headEnd/>
            <a:tailEnd/>
          </a:ln>
        </p:spPr>
        <p:txBody>
          <a:bodyPr wrap="none" anchor="ctr"/>
          <a:lstStyle/>
          <a:p>
            <a:endParaRPr lang="en-US">
              <a:latin typeface="Calibri" pitchFamily="34" charset="0"/>
            </a:endParaRPr>
          </a:p>
        </p:txBody>
      </p:sp>
      <p:sp>
        <p:nvSpPr>
          <p:cNvPr id="16391" name="Rectangle 8"/>
          <p:cNvSpPr>
            <a:spLocks noChangeArrowheads="1"/>
          </p:cNvSpPr>
          <p:nvPr/>
        </p:nvSpPr>
        <p:spPr bwMode="auto">
          <a:xfrm>
            <a:off x="4648200" y="4343400"/>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dirty="0">
                <a:latin typeface="Calibri" pitchFamily="34" charset="0"/>
              </a:rPr>
              <a:t>10</a:t>
            </a:r>
          </a:p>
        </p:txBody>
      </p:sp>
      <p:sp>
        <p:nvSpPr>
          <p:cNvPr id="16392" name="Rectangle 9"/>
          <p:cNvSpPr>
            <a:spLocks noChangeArrowheads="1"/>
          </p:cNvSpPr>
          <p:nvPr/>
        </p:nvSpPr>
        <p:spPr bwMode="auto">
          <a:xfrm>
            <a:off x="5334000" y="4343400"/>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a:latin typeface="Calibri" pitchFamily="34" charset="0"/>
              </a:rPr>
              <a:t>10</a:t>
            </a:r>
          </a:p>
        </p:txBody>
      </p:sp>
      <p:sp>
        <p:nvSpPr>
          <p:cNvPr id="16393" name="Rectangle 10"/>
          <p:cNvSpPr>
            <a:spLocks noChangeArrowheads="1"/>
          </p:cNvSpPr>
          <p:nvPr/>
        </p:nvSpPr>
        <p:spPr bwMode="auto">
          <a:xfrm>
            <a:off x="6172200" y="4343400"/>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a:latin typeface="Calibri" pitchFamily="34" charset="0"/>
              </a:rPr>
              <a:t>9</a:t>
            </a:r>
          </a:p>
        </p:txBody>
      </p:sp>
      <p:sp>
        <p:nvSpPr>
          <p:cNvPr id="16394" name="Rectangle 11"/>
          <p:cNvSpPr>
            <a:spLocks noChangeArrowheads="1"/>
          </p:cNvSpPr>
          <p:nvPr/>
        </p:nvSpPr>
        <p:spPr bwMode="auto">
          <a:xfrm>
            <a:off x="6934200" y="4343400"/>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dirty="0">
                <a:latin typeface="Calibri" pitchFamily="34" charset="0"/>
              </a:rPr>
              <a:t>100</a:t>
            </a:r>
          </a:p>
        </p:txBody>
      </p:sp>
      <p:cxnSp>
        <p:nvCxnSpPr>
          <p:cNvPr id="16395" name="AutoShape 12"/>
          <p:cNvCxnSpPr>
            <a:cxnSpLocks noChangeShapeType="1"/>
            <a:stCxn id="16388" idx="3"/>
            <a:endCxn id="16389" idx="3"/>
          </p:cNvCxnSpPr>
          <p:nvPr/>
        </p:nvCxnSpPr>
        <p:spPr bwMode="auto">
          <a:xfrm flipH="1">
            <a:off x="5219700" y="2362200"/>
            <a:ext cx="762000" cy="685800"/>
          </a:xfrm>
          <a:prstGeom prst="straightConnector1">
            <a:avLst/>
          </a:prstGeom>
          <a:noFill/>
          <a:ln w="9525">
            <a:solidFill>
              <a:schemeClr val="tx1"/>
            </a:solidFill>
            <a:round/>
            <a:headEnd/>
            <a:tailEnd type="triangle" w="med" len="med"/>
          </a:ln>
        </p:spPr>
      </p:cxnSp>
      <p:cxnSp>
        <p:nvCxnSpPr>
          <p:cNvPr id="16396" name="AutoShape 13"/>
          <p:cNvCxnSpPr>
            <a:cxnSpLocks noChangeShapeType="1"/>
            <a:stCxn id="16388" idx="3"/>
            <a:endCxn id="16390" idx="3"/>
          </p:cNvCxnSpPr>
          <p:nvPr/>
        </p:nvCxnSpPr>
        <p:spPr bwMode="auto">
          <a:xfrm>
            <a:off x="5981700" y="2362200"/>
            <a:ext cx="762000" cy="685800"/>
          </a:xfrm>
          <a:prstGeom prst="straightConnector1">
            <a:avLst/>
          </a:prstGeom>
          <a:noFill/>
          <a:ln w="9525">
            <a:solidFill>
              <a:schemeClr val="tx1"/>
            </a:solidFill>
            <a:round/>
            <a:headEnd/>
            <a:tailEnd type="triangle" w="med" len="med"/>
          </a:ln>
        </p:spPr>
      </p:cxnSp>
      <p:cxnSp>
        <p:nvCxnSpPr>
          <p:cNvPr id="16397" name="AutoShape 14"/>
          <p:cNvCxnSpPr>
            <a:cxnSpLocks noChangeShapeType="1"/>
            <a:stCxn id="16389" idx="0"/>
            <a:endCxn id="16391" idx="0"/>
          </p:cNvCxnSpPr>
          <p:nvPr/>
        </p:nvCxnSpPr>
        <p:spPr bwMode="auto">
          <a:xfrm flipH="1">
            <a:off x="4838700" y="3352800"/>
            <a:ext cx="381000" cy="990600"/>
          </a:xfrm>
          <a:prstGeom prst="straightConnector1">
            <a:avLst/>
          </a:prstGeom>
          <a:noFill/>
          <a:ln w="9525">
            <a:solidFill>
              <a:schemeClr val="tx1"/>
            </a:solidFill>
            <a:round/>
            <a:headEnd/>
            <a:tailEnd type="triangle" w="med" len="med"/>
          </a:ln>
        </p:spPr>
      </p:cxnSp>
      <p:cxnSp>
        <p:nvCxnSpPr>
          <p:cNvPr id="16398" name="AutoShape 15"/>
          <p:cNvCxnSpPr>
            <a:cxnSpLocks noChangeShapeType="1"/>
            <a:stCxn id="16389" idx="0"/>
            <a:endCxn id="16392" idx="0"/>
          </p:cNvCxnSpPr>
          <p:nvPr/>
        </p:nvCxnSpPr>
        <p:spPr bwMode="auto">
          <a:xfrm>
            <a:off x="5219700" y="3352800"/>
            <a:ext cx="304800" cy="990600"/>
          </a:xfrm>
          <a:prstGeom prst="straightConnector1">
            <a:avLst/>
          </a:prstGeom>
          <a:noFill/>
          <a:ln w="9525">
            <a:solidFill>
              <a:schemeClr val="tx1"/>
            </a:solidFill>
            <a:round/>
            <a:headEnd/>
            <a:tailEnd type="triangle" w="med" len="med"/>
          </a:ln>
        </p:spPr>
      </p:cxnSp>
      <p:cxnSp>
        <p:nvCxnSpPr>
          <p:cNvPr id="16399" name="AutoShape 16"/>
          <p:cNvCxnSpPr>
            <a:cxnSpLocks noChangeShapeType="1"/>
            <a:stCxn id="16390" idx="0"/>
            <a:endCxn id="16393" idx="0"/>
          </p:cNvCxnSpPr>
          <p:nvPr/>
        </p:nvCxnSpPr>
        <p:spPr bwMode="auto">
          <a:xfrm flipH="1">
            <a:off x="6362700" y="3352800"/>
            <a:ext cx="381000" cy="990600"/>
          </a:xfrm>
          <a:prstGeom prst="straightConnector1">
            <a:avLst/>
          </a:prstGeom>
          <a:noFill/>
          <a:ln w="9525">
            <a:solidFill>
              <a:schemeClr val="tx1"/>
            </a:solidFill>
            <a:round/>
            <a:headEnd/>
            <a:tailEnd type="triangle" w="med" len="med"/>
          </a:ln>
        </p:spPr>
      </p:cxnSp>
      <p:cxnSp>
        <p:nvCxnSpPr>
          <p:cNvPr id="16400" name="AutoShape 17"/>
          <p:cNvCxnSpPr>
            <a:cxnSpLocks noChangeShapeType="1"/>
            <a:stCxn id="16390" idx="0"/>
            <a:endCxn id="16394" idx="0"/>
          </p:cNvCxnSpPr>
          <p:nvPr/>
        </p:nvCxnSpPr>
        <p:spPr bwMode="auto">
          <a:xfrm>
            <a:off x="6743700" y="3352800"/>
            <a:ext cx="381000" cy="990600"/>
          </a:xfrm>
          <a:prstGeom prst="straightConnector1">
            <a:avLst/>
          </a:prstGeom>
          <a:noFill/>
          <a:ln w="9525">
            <a:solidFill>
              <a:schemeClr val="tx1"/>
            </a:solidFill>
            <a:round/>
            <a:headEnd/>
            <a:tailEnd type="triangle" w="med" len="med"/>
          </a:ln>
        </p:spPr>
      </p:cxnSp>
      <p:sp>
        <p:nvSpPr>
          <p:cNvPr id="16401" name="Text Box 18"/>
          <p:cNvSpPr txBox="1">
            <a:spLocks noChangeArrowheads="1"/>
          </p:cNvSpPr>
          <p:nvPr/>
        </p:nvSpPr>
        <p:spPr bwMode="auto">
          <a:xfrm>
            <a:off x="6194425" y="2057400"/>
            <a:ext cx="663575" cy="366713"/>
          </a:xfrm>
          <a:prstGeom prst="rect">
            <a:avLst/>
          </a:prstGeom>
          <a:noFill/>
          <a:ln w="12700">
            <a:noFill/>
            <a:miter lim="800000"/>
            <a:headEnd/>
            <a:tailEnd/>
          </a:ln>
        </p:spPr>
        <p:txBody>
          <a:bodyPr anchor="ctr">
            <a:spAutoFit/>
          </a:bodyPr>
          <a:lstStyle/>
          <a:p>
            <a:pPr algn="ctr">
              <a:spcBef>
                <a:spcPct val="50000"/>
              </a:spcBef>
            </a:pPr>
            <a:r>
              <a:rPr lang="en-US" b="1">
                <a:latin typeface="Calibri" pitchFamily="34" charset="0"/>
              </a:rPr>
              <a:t>max</a:t>
            </a:r>
          </a:p>
        </p:txBody>
      </p:sp>
      <p:sp>
        <p:nvSpPr>
          <p:cNvPr id="16402" name="Text Box 19"/>
          <p:cNvSpPr txBox="1">
            <a:spLocks noChangeArrowheads="1"/>
          </p:cNvSpPr>
          <p:nvPr/>
        </p:nvSpPr>
        <p:spPr bwMode="auto">
          <a:xfrm>
            <a:off x="7010400" y="2971800"/>
            <a:ext cx="663575" cy="366713"/>
          </a:xfrm>
          <a:prstGeom prst="rect">
            <a:avLst/>
          </a:prstGeom>
          <a:noFill/>
          <a:ln w="12700">
            <a:noFill/>
            <a:miter lim="800000"/>
            <a:headEnd/>
            <a:tailEnd/>
          </a:ln>
        </p:spPr>
        <p:txBody>
          <a:bodyPr anchor="ctr">
            <a:spAutoFit/>
          </a:bodyPr>
          <a:lstStyle/>
          <a:p>
            <a:pPr algn="ctr">
              <a:spcBef>
                <a:spcPct val="50000"/>
              </a:spcBef>
            </a:pPr>
            <a:r>
              <a:rPr lang="en-US" b="1">
                <a:latin typeface="Calibri" pitchFamily="34" charset="0"/>
              </a:rPr>
              <a:t>min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037"/>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440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9" name="Picture 3"/>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2290948" y="1382713"/>
            <a:ext cx="7656142" cy="4694237"/>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Resource Limits</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Resource Limits</a:t>
            </a:r>
          </a:p>
        </p:txBody>
      </p:sp>
      <p:sp>
        <p:nvSpPr>
          <p:cNvPr id="17411" name="Rectangle 3"/>
          <p:cNvSpPr>
            <a:spLocks noGrp="1" noChangeArrowheads="1"/>
          </p:cNvSpPr>
          <p:nvPr>
            <p:ph idx="1"/>
          </p:nvPr>
        </p:nvSpPr>
        <p:spPr>
          <a:xfrm>
            <a:off x="304800" y="1371600"/>
            <a:ext cx="7086600" cy="4525963"/>
          </a:xfrm>
        </p:spPr>
        <p:txBody>
          <a:bodyPr/>
          <a:lstStyle/>
          <a:p>
            <a:pPr eaLnBrk="1" hangingPunct="1">
              <a:lnSpc>
                <a:spcPct val="80000"/>
              </a:lnSpc>
            </a:pPr>
            <a:r>
              <a:rPr lang="en-US" sz="2400" dirty="0" smtClean="0"/>
              <a:t>Problem: In realistic games, cannot search to leaves!</a:t>
            </a:r>
          </a:p>
          <a:p>
            <a:pPr lvl="1" eaLnBrk="1" hangingPunct="1">
              <a:lnSpc>
                <a:spcPct val="80000"/>
              </a:lnSpc>
            </a:pPr>
            <a:endParaRPr lang="en-US" sz="1400" dirty="0" smtClean="0"/>
          </a:p>
          <a:p>
            <a:pPr eaLnBrk="1" hangingPunct="1">
              <a:lnSpc>
                <a:spcPct val="80000"/>
              </a:lnSpc>
            </a:pPr>
            <a:r>
              <a:rPr lang="en-US" sz="2400" dirty="0" smtClean="0"/>
              <a:t>Solution: Depth-limited search</a:t>
            </a:r>
          </a:p>
          <a:p>
            <a:pPr lvl="1" eaLnBrk="1" hangingPunct="1">
              <a:lnSpc>
                <a:spcPct val="80000"/>
              </a:lnSpc>
            </a:pPr>
            <a:r>
              <a:rPr lang="en-US" sz="2000" dirty="0" smtClean="0"/>
              <a:t>Instead, search only to a limited depth in the tree</a:t>
            </a:r>
          </a:p>
          <a:p>
            <a:pPr lvl="1" eaLnBrk="1" hangingPunct="1">
              <a:lnSpc>
                <a:spcPct val="80000"/>
              </a:lnSpc>
            </a:pPr>
            <a:r>
              <a:rPr lang="en-US" sz="2000" dirty="0" smtClean="0"/>
              <a:t>Replace terminal utilities with an evaluation function for non-terminal positions</a:t>
            </a:r>
          </a:p>
          <a:p>
            <a:pPr lvl="1" eaLnBrk="1" hangingPunct="1">
              <a:lnSpc>
                <a:spcPct val="80000"/>
              </a:lnSpc>
            </a:pPr>
            <a:endParaRPr lang="en-US" sz="1400" dirty="0" smtClean="0"/>
          </a:p>
          <a:p>
            <a:pPr eaLnBrk="1" hangingPunct="1">
              <a:lnSpc>
                <a:spcPct val="80000"/>
              </a:lnSpc>
            </a:pPr>
            <a:r>
              <a:rPr lang="en-US" sz="2400" dirty="0" smtClean="0"/>
              <a:t>Example:</a:t>
            </a:r>
          </a:p>
          <a:p>
            <a:pPr lvl="1" eaLnBrk="1" hangingPunct="1">
              <a:lnSpc>
                <a:spcPct val="80000"/>
              </a:lnSpc>
            </a:pPr>
            <a:r>
              <a:rPr lang="en-US" sz="2000" dirty="0" smtClean="0"/>
              <a:t>Suppose we have 100 seconds, can explore 10K nodes / sec</a:t>
            </a:r>
          </a:p>
          <a:p>
            <a:pPr lvl="1" eaLnBrk="1" hangingPunct="1">
              <a:lnSpc>
                <a:spcPct val="80000"/>
              </a:lnSpc>
            </a:pPr>
            <a:r>
              <a:rPr lang="en-US" sz="2000" dirty="0" smtClean="0"/>
              <a:t>So can check 1M nodes per move</a:t>
            </a:r>
          </a:p>
          <a:p>
            <a:pPr eaLnBrk="1" hangingPunct="1">
              <a:lnSpc>
                <a:spcPct val="80000"/>
              </a:lnSpc>
            </a:pPr>
            <a:endParaRPr lang="en-US" sz="1400" dirty="0" smtClean="0"/>
          </a:p>
          <a:p>
            <a:pPr eaLnBrk="1" hangingPunct="1">
              <a:lnSpc>
                <a:spcPct val="80000"/>
              </a:lnSpc>
            </a:pPr>
            <a:r>
              <a:rPr lang="en-US" sz="2400" dirty="0" smtClean="0"/>
              <a:t>Guarantee of optimal play is gone</a:t>
            </a:r>
          </a:p>
          <a:p>
            <a:pPr lvl="1" eaLnBrk="1" hangingPunct="1">
              <a:lnSpc>
                <a:spcPct val="80000"/>
              </a:lnSpc>
            </a:pPr>
            <a:endParaRPr lang="en-US" sz="1400" dirty="0" smtClean="0"/>
          </a:p>
          <a:p>
            <a:pPr eaLnBrk="1" hangingPunct="1">
              <a:lnSpc>
                <a:spcPct val="80000"/>
              </a:lnSpc>
            </a:pPr>
            <a:r>
              <a:rPr lang="en-US" sz="2400" dirty="0" smtClean="0"/>
              <a:t>More plies makes a BIG difference</a:t>
            </a:r>
          </a:p>
          <a:p>
            <a:pPr eaLnBrk="1" hangingPunct="1">
              <a:lnSpc>
                <a:spcPct val="80000"/>
              </a:lnSpc>
            </a:pPr>
            <a:endParaRPr lang="en-US" sz="1400" dirty="0" smtClean="0"/>
          </a:p>
          <a:p>
            <a:pPr eaLnBrk="1" hangingPunct="1">
              <a:lnSpc>
                <a:spcPct val="80000"/>
              </a:lnSpc>
            </a:pPr>
            <a:r>
              <a:rPr lang="en-US" sz="2400" dirty="0" smtClean="0"/>
              <a:t>Use iterative deepening for an anytime algorithm</a:t>
            </a:r>
          </a:p>
          <a:p>
            <a:pPr lvl="1" eaLnBrk="1" hangingPunct="1">
              <a:lnSpc>
                <a:spcPct val="80000"/>
              </a:lnSpc>
            </a:pPr>
            <a:endParaRPr lang="en-US" sz="2000" dirty="0" smtClean="0">
              <a:solidFill>
                <a:srgbClr val="CC0000"/>
              </a:solidFill>
            </a:endParaRPr>
          </a:p>
        </p:txBody>
      </p:sp>
      <p:sp>
        <p:nvSpPr>
          <p:cNvPr id="17412" name="AutoShape 22"/>
          <p:cNvSpPr>
            <a:spLocks noChangeArrowheads="1"/>
          </p:cNvSpPr>
          <p:nvPr/>
        </p:nvSpPr>
        <p:spPr bwMode="auto">
          <a:xfrm>
            <a:off x="9296400" y="15240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pPr algn="ctr"/>
            <a:endParaRPr lang="en-US">
              <a:latin typeface="Calibri" pitchFamily="34" charset="0"/>
            </a:endParaRPr>
          </a:p>
        </p:txBody>
      </p:sp>
      <p:sp>
        <p:nvSpPr>
          <p:cNvPr id="17413" name="AutoShape 23"/>
          <p:cNvSpPr>
            <a:spLocks noChangeArrowheads="1"/>
          </p:cNvSpPr>
          <p:nvPr/>
        </p:nvSpPr>
        <p:spPr bwMode="auto">
          <a:xfrm rot="10800000">
            <a:off x="8458200" y="19812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7414" name="AutoShape 24"/>
          <p:cNvSpPr>
            <a:spLocks noChangeArrowheads="1"/>
          </p:cNvSpPr>
          <p:nvPr/>
        </p:nvSpPr>
        <p:spPr bwMode="auto">
          <a:xfrm rot="10800000">
            <a:off x="10134600" y="1981200"/>
            <a:ext cx="381000" cy="304800"/>
          </a:xfrm>
          <a:prstGeom prst="triangle">
            <a:avLst>
              <a:gd name="adj" fmla="val 50000"/>
            </a:avLst>
          </a:prstGeom>
          <a:solidFill>
            <a:srgbClr val="CCCCCC"/>
          </a:solidFill>
          <a:ln w="9525">
            <a:solidFill>
              <a:schemeClr val="tx1"/>
            </a:solidFill>
            <a:miter lim="800000"/>
            <a:headEnd/>
            <a:tailEnd/>
          </a:ln>
        </p:spPr>
        <p:txBody>
          <a:bodyPr rot="10800000" wrap="none" anchor="ctr"/>
          <a:lstStyle/>
          <a:p>
            <a:pPr algn="ctr"/>
            <a:endParaRPr lang="en-US">
              <a:latin typeface="Calibri" pitchFamily="34" charset="0"/>
            </a:endParaRPr>
          </a:p>
        </p:txBody>
      </p:sp>
      <p:cxnSp>
        <p:nvCxnSpPr>
          <p:cNvPr id="17415" name="AutoShape 25"/>
          <p:cNvCxnSpPr>
            <a:cxnSpLocks noChangeShapeType="1"/>
            <a:stCxn id="17412" idx="3"/>
            <a:endCxn id="17413" idx="3"/>
          </p:cNvCxnSpPr>
          <p:nvPr/>
        </p:nvCxnSpPr>
        <p:spPr bwMode="auto">
          <a:xfrm flipH="1">
            <a:off x="8648700" y="1828800"/>
            <a:ext cx="838200" cy="152400"/>
          </a:xfrm>
          <a:prstGeom prst="straightConnector1">
            <a:avLst/>
          </a:prstGeom>
          <a:noFill/>
          <a:ln w="9525">
            <a:solidFill>
              <a:schemeClr val="tx1"/>
            </a:solidFill>
            <a:round/>
            <a:headEnd/>
            <a:tailEnd type="triangle" w="med" len="med"/>
          </a:ln>
        </p:spPr>
      </p:cxnSp>
      <p:cxnSp>
        <p:nvCxnSpPr>
          <p:cNvPr id="17416" name="AutoShape 26"/>
          <p:cNvCxnSpPr>
            <a:cxnSpLocks noChangeShapeType="1"/>
            <a:stCxn id="17412" idx="3"/>
            <a:endCxn id="17414" idx="3"/>
          </p:cNvCxnSpPr>
          <p:nvPr/>
        </p:nvCxnSpPr>
        <p:spPr bwMode="auto">
          <a:xfrm>
            <a:off x="9486900" y="1828800"/>
            <a:ext cx="838200" cy="152400"/>
          </a:xfrm>
          <a:prstGeom prst="straightConnector1">
            <a:avLst/>
          </a:prstGeom>
          <a:noFill/>
          <a:ln w="9525">
            <a:solidFill>
              <a:schemeClr val="tx1"/>
            </a:solidFill>
            <a:round/>
            <a:headEnd/>
            <a:tailEnd type="triangle" w="med" len="med"/>
          </a:ln>
        </p:spPr>
      </p:cxnSp>
      <p:cxnSp>
        <p:nvCxnSpPr>
          <p:cNvPr id="17417" name="AutoShape 27"/>
          <p:cNvCxnSpPr>
            <a:cxnSpLocks noChangeShapeType="1"/>
            <a:stCxn id="17413" idx="0"/>
            <a:endCxn id="1085499" idx="0"/>
          </p:cNvCxnSpPr>
          <p:nvPr/>
        </p:nvCxnSpPr>
        <p:spPr bwMode="auto">
          <a:xfrm flipH="1">
            <a:off x="8305800" y="2286000"/>
            <a:ext cx="342900" cy="152400"/>
          </a:xfrm>
          <a:prstGeom prst="straightConnector1">
            <a:avLst/>
          </a:prstGeom>
          <a:noFill/>
          <a:ln w="9525">
            <a:solidFill>
              <a:schemeClr val="tx1"/>
            </a:solidFill>
            <a:round/>
            <a:headEnd/>
            <a:tailEnd type="triangle" w="med" len="med"/>
          </a:ln>
        </p:spPr>
      </p:cxnSp>
      <p:cxnSp>
        <p:nvCxnSpPr>
          <p:cNvPr id="17418" name="AutoShape 28"/>
          <p:cNvCxnSpPr>
            <a:cxnSpLocks noChangeShapeType="1"/>
            <a:stCxn id="17413" idx="0"/>
            <a:endCxn id="1085500" idx="0"/>
          </p:cNvCxnSpPr>
          <p:nvPr/>
        </p:nvCxnSpPr>
        <p:spPr bwMode="auto">
          <a:xfrm>
            <a:off x="8648700" y="2286000"/>
            <a:ext cx="342900" cy="152400"/>
          </a:xfrm>
          <a:prstGeom prst="straightConnector1">
            <a:avLst/>
          </a:prstGeom>
          <a:noFill/>
          <a:ln w="9525">
            <a:solidFill>
              <a:schemeClr val="tx1"/>
            </a:solidFill>
            <a:round/>
            <a:headEnd/>
            <a:tailEnd type="triangle" w="med" len="med"/>
          </a:ln>
        </p:spPr>
      </p:cxnSp>
      <p:cxnSp>
        <p:nvCxnSpPr>
          <p:cNvPr id="17419" name="AutoShape 29"/>
          <p:cNvCxnSpPr>
            <a:cxnSpLocks noChangeShapeType="1"/>
            <a:stCxn id="17424" idx="3"/>
            <a:endCxn id="17427" idx="0"/>
          </p:cNvCxnSpPr>
          <p:nvPr/>
        </p:nvCxnSpPr>
        <p:spPr bwMode="auto">
          <a:xfrm flipH="1">
            <a:off x="10325100" y="2743200"/>
            <a:ext cx="304800" cy="152400"/>
          </a:xfrm>
          <a:prstGeom prst="straightConnector1">
            <a:avLst/>
          </a:prstGeom>
          <a:noFill/>
          <a:ln w="9525">
            <a:solidFill>
              <a:schemeClr val="tx1"/>
            </a:solidFill>
            <a:round/>
            <a:headEnd/>
            <a:tailEnd type="triangle" w="med" len="med"/>
          </a:ln>
        </p:spPr>
      </p:cxnSp>
      <p:cxnSp>
        <p:nvCxnSpPr>
          <p:cNvPr id="17420" name="AutoShape 30"/>
          <p:cNvCxnSpPr>
            <a:cxnSpLocks noChangeShapeType="1"/>
            <a:stCxn id="17424" idx="3"/>
            <a:endCxn id="17428" idx="0"/>
          </p:cNvCxnSpPr>
          <p:nvPr/>
        </p:nvCxnSpPr>
        <p:spPr bwMode="auto">
          <a:xfrm>
            <a:off x="10629900" y="2743200"/>
            <a:ext cx="304800" cy="152400"/>
          </a:xfrm>
          <a:prstGeom prst="straightConnector1">
            <a:avLst/>
          </a:prstGeom>
          <a:noFill/>
          <a:ln w="9525">
            <a:solidFill>
              <a:schemeClr val="tx1"/>
            </a:solidFill>
            <a:round/>
            <a:headEnd/>
            <a:tailEnd type="triangle" w="med" len="med"/>
          </a:ln>
        </p:spPr>
      </p:cxnSp>
      <p:sp>
        <p:nvSpPr>
          <p:cNvPr id="17421" name="AutoShape 31"/>
          <p:cNvSpPr>
            <a:spLocks noChangeArrowheads="1"/>
          </p:cNvSpPr>
          <p:nvPr/>
        </p:nvSpPr>
        <p:spPr bwMode="auto">
          <a:xfrm>
            <a:off x="8153400" y="24384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7422" name="AutoShape 32"/>
          <p:cNvSpPr>
            <a:spLocks noChangeArrowheads="1"/>
          </p:cNvSpPr>
          <p:nvPr/>
        </p:nvSpPr>
        <p:spPr bwMode="auto">
          <a:xfrm>
            <a:off x="8763000" y="24384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7423" name="AutoShape 33"/>
          <p:cNvSpPr>
            <a:spLocks noChangeArrowheads="1"/>
          </p:cNvSpPr>
          <p:nvPr/>
        </p:nvSpPr>
        <p:spPr bwMode="auto">
          <a:xfrm>
            <a:off x="9829800" y="24384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7424" name="AutoShape 34"/>
          <p:cNvSpPr>
            <a:spLocks noChangeArrowheads="1"/>
          </p:cNvSpPr>
          <p:nvPr/>
        </p:nvSpPr>
        <p:spPr bwMode="auto">
          <a:xfrm>
            <a:off x="10439400" y="24384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7425" name="AutoShape 35"/>
          <p:cNvSpPr>
            <a:spLocks noChangeArrowheads="1"/>
          </p:cNvSpPr>
          <p:nvPr/>
        </p:nvSpPr>
        <p:spPr bwMode="auto">
          <a:xfrm>
            <a:off x="8458200" y="28956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7426" name="AutoShape 36"/>
          <p:cNvSpPr>
            <a:spLocks noChangeArrowheads="1"/>
          </p:cNvSpPr>
          <p:nvPr/>
        </p:nvSpPr>
        <p:spPr bwMode="auto">
          <a:xfrm>
            <a:off x="8458200" y="38100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p>
        </p:txBody>
      </p:sp>
      <p:sp>
        <p:nvSpPr>
          <p:cNvPr id="17427" name="AutoShape 37"/>
          <p:cNvSpPr>
            <a:spLocks noChangeArrowheads="1"/>
          </p:cNvSpPr>
          <p:nvPr/>
        </p:nvSpPr>
        <p:spPr bwMode="auto">
          <a:xfrm>
            <a:off x="10134600" y="28956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7428" name="AutoShape 38"/>
          <p:cNvSpPr>
            <a:spLocks noChangeArrowheads="1"/>
          </p:cNvSpPr>
          <p:nvPr/>
        </p:nvSpPr>
        <p:spPr bwMode="auto">
          <a:xfrm>
            <a:off x="10744200" y="28956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7429" name="AutoShape 39"/>
          <p:cNvSpPr>
            <a:spLocks noChangeArrowheads="1"/>
          </p:cNvSpPr>
          <p:nvPr/>
        </p:nvSpPr>
        <p:spPr bwMode="auto">
          <a:xfrm>
            <a:off x="8153400" y="33528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p>
        </p:txBody>
      </p:sp>
      <p:sp>
        <p:nvSpPr>
          <p:cNvPr id="17430" name="AutoShape 40"/>
          <p:cNvSpPr>
            <a:spLocks noChangeArrowheads="1"/>
          </p:cNvSpPr>
          <p:nvPr/>
        </p:nvSpPr>
        <p:spPr bwMode="auto">
          <a:xfrm>
            <a:off x="8763000" y="33528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p>
        </p:txBody>
      </p:sp>
      <p:cxnSp>
        <p:nvCxnSpPr>
          <p:cNvPr id="17431" name="AutoShape 41"/>
          <p:cNvCxnSpPr>
            <a:cxnSpLocks noChangeShapeType="1"/>
            <a:stCxn id="17414" idx="0"/>
            <a:endCxn id="17423" idx="0"/>
          </p:cNvCxnSpPr>
          <p:nvPr/>
        </p:nvCxnSpPr>
        <p:spPr bwMode="auto">
          <a:xfrm flipH="1">
            <a:off x="10020300" y="2286000"/>
            <a:ext cx="304800" cy="152400"/>
          </a:xfrm>
          <a:prstGeom prst="straightConnector1">
            <a:avLst/>
          </a:prstGeom>
          <a:noFill/>
          <a:ln w="9525">
            <a:solidFill>
              <a:schemeClr val="tx1"/>
            </a:solidFill>
            <a:round/>
            <a:headEnd/>
            <a:tailEnd type="triangle" w="med" len="med"/>
          </a:ln>
        </p:spPr>
      </p:cxnSp>
      <p:cxnSp>
        <p:nvCxnSpPr>
          <p:cNvPr id="17432" name="AutoShape 42"/>
          <p:cNvCxnSpPr>
            <a:cxnSpLocks noChangeShapeType="1"/>
            <a:stCxn id="17414" idx="0"/>
            <a:endCxn id="17424" idx="0"/>
          </p:cNvCxnSpPr>
          <p:nvPr/>
        </p:nvCxnSpPr>
        <p:spPr bwMode="auto">
          <a:xfrm>
            <a:off x="10325100" y="2286000"/>
            <a:ext cx="304800" cy="152400"/>
          </a:xfrm>
          <a:prstGeom prst="straightConnector1">
            <a:avLst/>
          </a:prstGeom>
          <a:noFill/>
          <a:ln w="9525">
            <a:solidFill>
              <a:schemeClr val="tx1"/>
            </a:solidFill>
            <a:round/>
            <a:headEnd/>
            <a:tailEnd type="triangle" w="med" len="med"/>
          </a:ln>
        </p:spPr>
      </p:cxnSp>
      <p:cxnSp>
        <p:nvCxnSpPr>
          <p:cNvPr id="17433" name="AutoShape 43"/>
          <p:cNvCxnSpPr>
            <a:cxnSpLocks noChangeShapeType="1"/>
            <a:stCxn id="17422" idx="3"/>
            <a:endCxn id="17425" idx="0"/>
          </p:cNvCxnSpPr>
          <p:nvPr/>
        </p:nvCxnSpPr>
        <p:spPr bwMode="auto">
          <a:xfrm flipH="1">
            <a:off x="8648700" y="2743200"/>
            <a:ext cx="304800" cy="152400"/>
          </a:xfrm>
          <a:prstGeom prst="straightConnector1">
            <a:avLst/>
          </a:prstGeom>
          <a:noFill/>
          <a:ln w="9525">
            <a:solidFill>
              <a:schemeClr val="tx1"/>
            </a:solidFill>
            <a:round/>
            <a:headEnd/>
            <a:tailEnd type="triangle" w="med" len="med"/>
          </a:ln>
        </p:spPr>
      </p:cxnSp>
      <p:sp>
        <p:nvSpPr>
          <p:cNvPr id="17434" name="AutoShape 44"/>
          <p:cNvSpPr>
            <a:spLocks noChangeArrowheads="1"/>
          </p:cNvSpPr>
          <p:nvPr/>
        </p:nvSpPr>
        <p:spPr bwMode="auto">
          <a:xfrm>
            <a:off x="9067800" y="38100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p>
        </p:txBody>
      </p:sp>
      <p:cxnSp>
        <p:nvCxnSpPr>
          <p:cNvPr id="17435" name="AutoShape 45"/>
          <p:cNvCxnSpPr>
            <a:cxnSpLocks noChangeShapeType="1"/>
            <a:stCxn id="17425" idx="3"/>
            <a:endCxn id="17429" idx="0"/>
          </p:cNvCxnSpPr>
          <p:nvPr/>
        </p:nvCxnSpPr>
        <p:spPr bwMode="auto">
          <a:xfrm flipH="1">
            <a:off x="8343900" y="3200400"/>
            <a:ext cx="304800" cy="152400"/>
          </a:xfrm>
          <a:prstGeom prst="straightConnector1">
            <a:avLst/>
          </a:prstGeom>
          <a:noFill/>
          <a:ln w="9525">
            <a:solidFill>
              <a:schemeClr val="tx1"/>
            </a:solidFill>
            <a:round/>
            <a:headEnd/>
            <a:tailEnd type="triangle" w="med" len="med"/>
          </a:ln>
        </p:spPr>
      </p:cxnSp>
      <p:cxnSp>
        <p:nvCxnSpPr>
          <p:cNvPr id="17436" name="AutoShape 46"/>
          <p:cNvCxnSpPr>
            <a:cxnSpLocks noChangeShapeType="1"/>
            <a:stCxn id="17425" idx="3"/>
            <a:endCxn id="17430" idx="0"/>
          </p:cNvCxnSpPr>
          <p:nvPr/>
        </p:nvCxnSpPr>
        <p:spPr bwMode="auto">
          <a:xfrm>
            <a:off x="8648700" y="3200400"/>
            <a:ext cx="304800" cy="152400"/>
          </a:xfrm>
          <a:prstGeom prst="straightConnector1">
            <a:avLst/>
          </a:prstGeom>
          <a:noFill/>
          <a:ln w="9525">
            <a:solidFill>
              <a:schemeClr val="tx1"/>
            </a:solidFill>
            <a:round/>
            <a:headEnd/>
            <a:tailEnd type="triangle" w="med" len="med"/>
          </a:ln>
        </p:spPr>
      </p:cxnSp>
      <p:cxnSp>
        <p:nvCxnSpPr>
          <p:cNvPr id="17437" name="AutoShape 47"/>
          <p:cNvCxnSpPr>
            <a:cxnSpLocks noChangeShapeType="1"/>
            <a:stCxn id="17430" idx="3"/>
            <a:endCxn id="17426" idx="0"/>
          </p:cNvCxnSpPr>
          <p:nvPr/>
        </p:nvCxnSpPr>
        <p:spPr bwMode="auto">
          <a:xfrm flipH="1">
            <a:off x="8648700" y="3657600"/>
            <a:ext cx="304800" cy="152400"/>
          </a:xfrm>
          <a:prstGeom prst="straightConnector1">
            <a:avLst/>
          </a:prstGeom>
          <a:noFill/>
          <a:ln w="9525">
            <a:solidFill>
              <a:schemeClr val="tx1"/>
            </a:solidFill>
            <a:round/>
            <a:headEnd/>
            <a:tailEnd type="triangle" w="med" len="med"/>
          </a:ln>
        </p:spPr>
      </p:cxnSp>
      <p:cxnSp>
        <p:nvCxnSpPr>
          <p:cNvPr id="17438" name="AutoShape 48"/>
          <p:cNvCxnSpPr>
            <a:cxnSpLocks noChangeShapeType="1"/>
            <a:stCxn id="17430" idx="3"/>
            <a:endCxn id="17434" idx="0"/>
          </p:cNvCxnSpPr>
          <p:nvPr/>
        </p:nvCxnSpPr>
        <p:spPr bwMode="auto">
          <a:xfrm>
            <a:off x="8953500" y="3657600"/>
            <a:ext cx="304800" cy="152400"/>
          </a:xfrm>
          <a:prstGeom prst="straightConnector1">
            <a:avLst/>
          </a:prstGeom>
          <a:noFill/>
          <a:ln w="9525">
            <a:solidFill>
              <a:schemeClr val="tx1"/>
            </a:solidFill>
            <a:round/>
            <a:headEnd/>
            <a:tailEnd type="triangle" w="med" len="med"/>
          </a:ln>
        </p:spPr>
      </p:cxnSp>
      <p:sp>
        <p:nvSpPr>
          <p:cNvPr id="17439" name="Rectangle 49"/>
          <p:cNvSpPr>
            <a:spLocks noChangeArrowheads="1"/>
          </p:cNvSpPr>
          <p:nvPr/>
        </p:nvSpPr>
        <p:spPr bwMode="auto">
          <a:xfrm>
            <a:off x="7924800" y="5791200"/>
            <a:ext cx="533400" cy="304800"/>
          </a:xfrm>
          <a:prstGeom prst="rect">
            <a:avLst/>
          </a:prstGeom>
          <a:solidFill>
            <a:srgbClr val="CCCCCC"/>
          </a:solidFill>
          <a:ln w="12700">
            <a:solidFill>
              <a:schemeClr val="tx1"/>
            </a:solidFill>
            <a:miter lim="800000"/>
            <a:headEnd/>
            <a:tailEnd/>
          </a:ln>
        </p:spPr>
        <p:txBody>
          <a:bodyPr wrap="none" anchor="ctr"/>
          <a:lstStyle/>
          <a:p>
            <a:pPr algn="ctr"/>
            <a:r>
              <a:rPr lang="en-US"/>
              <a:t>?</a:t>
            </a:r>
          </a:p>
        </p:txBody>
      </p:sp>
      <p:sp>
        <p:nvSpPr>
          <p:cNvPr id="17440" name="Rectangle 50"/>
          <p:cNvSpPr>
            <a:spLocks noChangeArrowheads="1"/>
          </p:cNvSpPr>
          <p:nvPr/>
        </p:nvSpPr>
        <p:spPr bwMode="auto">
          <a:xfrm>
            <a:off x="8763000" y="5791200"/>
            <a:ext cx="533400" cy="304800"/>
          </a:xfrm>
          <a:prstGeom prst="rect">
            <a:avLst/>
          </a:prstGeom>
          <a:solidFill>
            <a:srgbClr val="CCCCCC"/>
          </a:solidFill>
          <a:ln w="12700">
            <a:solidFill>
              <a:schemeClr val="tx1"/>
            </a:solidFill>
            <a:miter lim="800000"/>
            <a:headEnd/>
            <a:tailEnd/>
          </a:ln>
        </p:spPr>
        <p:txBody>
          <a:bodyPr wrap="none" anchor="ctr"/>
          <a:lstStyle/>
          <a:p>
            <a:pPr algn="ctr"/>
            <a:r>
              <a:rPr lang="en-US"/>
              <a:t>?</a:t>
            </a:r>
          </a:p>
        </p:txBody>
      </p:sp>
      <p:sp>
        <p:nvSpPr>
          <p:cNvPr id="17441" name="Rectangle 51"/>
          <p:cNvSpPr>
            <a:spLocks noChangeArrowheads="1"/>
          </p:cNvSpPr>
          <p:nvPr/>
        </p:nvSpPr>
        <p:spPr bwMode="auto">
          <a:xfrm>
            <a:off x="9753600" y="5791200"/>
            <a:ext cx="533400" cy="304800"/>
          </a:xfrm>
          <a:prstGeom prst="rect">
            <a:avLst/>
          </a:prstGeom>
          <a:solidFill>
            <a:srgbClr val="CCCCCC"/>
          </a:solidFill>
          <a:ln w="12700">
            <a:solidFill>
              <a:schemeClr val="tx1"/>
            </a:solidFill>
            <a:miter lim="800000"/>
            <a:headEnd/>
            <a:tailEnd/>
          </a:ln>
        </p:spPr>
        <p:txBody>
          <a:bodyPr wrap="none" anchor="ctr"/>
          <a:lstStyle/>
          <a:p>
            <a:pPr algn="ctr"/>
            <a:r>
              <a:rPr lang="en-US"/>
              <a:t>?</a:t>
            </a:r>
          </a:p>
        </p:txBody>
      </p:sp>
      <p:sp>
        <p:nvSpPr>
          <p:cNvPr id="17442" name="Rectangle 52"/>
          <p:cNvSpPr>
            <a:spLocks noChangeArrowheads="1"/>
          </p:cNvSpPr>
          <p:nvPr/>
        </p:nvSpPr>
        <p:spPr bwMode="auto">
          <a:xfrm>
            <a:off x="10591800" y="5791200"/>
            <a:ext cx="533400" cy="304800"/>
          </a:xfrm>
          <a:prstGeom prst="rect">
            <a:avLst/>
          </a:prstGeom>
          <a:solidFill>
            <a:srgbClr val="CCCCCC"/>
          </a:solidFill>
          <a:ln w="12700">
            <a:solidFill>
              <a:schemeClr val="tx1"/>
            </a:solidFill>
            <a:miter lim="800000"/>
            <a:headEnd/>
            <a:tailEnd/>
          </a:ln>
        </p:spPr>
        <p:txBody>
          <a:bodyPr wrap="none" anchor="ctr"/>
          <a:lstStyle/>
          <a:p>
            <a:pPr algn="ctr"/>
            <a:r>
              <a:rPr lang="en-US"/>
              <a:t>?</a:t>
            </a:r>
          </a:p>
        </p:txBody>
      </p:sp>
      <p:sp>
        <p:nvSpPr>
          <p:cNvPr id="17443" name="Freeform 53"/>
          <p:cNvSpPr>
            <a:spLocks/>
          </p:cNvSpPr>
          <p:nvPr/>
        </p:nvSpPr>
        <p:spPr bwMode="auto">
          <a:xfrm>
            <a:off x="8102600" y="4114800"/>
            <a:ext cx="508000" cy="1676400"/>
          </a:xfrm>
          <a:custGeom>
            <a:avLst/>
            <a:gdLst>
              <a:gd name="T0" fmla="*/ 2147483647 w 320"/>
              <a:gd name="T1" fmla="*/ 0 h 1440"/>
              <a:gd name="T2" fmla="*/ 2147483647 w 320"/>
              <a:gd name="T3" fmla="*/ 2147483647 h 1440"/>
              <a:gd name="T4" fmla="*/ 2147483647 w 320"/>
              <a:gd name="T5" fmla="*/ 2147483647 h 1440"/>
              <a:gd name="T6" fmla="*/ 2147483647 w 320"/>
              <a:gd name="T7" fmla="*/ 2147483647 h 1440"/>
              <a:gd name="T8" fmla="*/ 2147483647 w 320"/>
              <a:gd name="T9" fmla="*/ 2147483647 h 1440"/>
              <a:gd name="T10" fmla="*/ 2147483647 w 320"/>
              <a:gd name="T11" fmla="*/ 2147483647 h 1440"/>
              <a:gd name="T12" fmla="*/ 0 60000 65536"/>
              <a:gd name="T13" fmla="*/ 0 60000 65536"/>
              <a:gd name="T14" fmla="*/ 0 60000 65536"/>
              <a:gd name="T15" fmla="*/ 0 60000 65536"/>
              <a:gd name="T16" fmla="*/ 0 60000 65536"/>
              <a:gd name="T17" fmla="*/ 0 60000 65536"/>
              <a:gd name="T18" fmla="*/ 0 w 320"/>
              <a:gd name="T19" fmla="*/ 0 h 1440"/>
              <a:gd name="T20" fmla="*/ 320 w 320"/>
              <a:gd name="T21" fmla="*/ 1440 h 1440"/>
            </a:gdLst>
            <a:ahLst/>
            <a:cxnLst>
              <a:cxn ang="T12">
                <a:pos x="T0" y="T1"/>
              </a:cxn>
              <a:cxn ang="T13">
                <a:pos x="T2" y="T3"/>
              </a:cxn>
              <a:cxn ang="T14">
                <a:pos x="T4" y="T5"/>
              </a:cxn>
              <a:cxn ang="T15">
                <a:pos x="T6" y="T7"/>
              </a:cxn>
              <a:cxn ang="T16">
                <a:pos x="T8" y="T9"/>
              </a:cxn>
              <a:cxn ang="T17">
                <a:pos x="T10" y="T11"/>
              </a:cxn>
            </a:cxnLst>
            <a:rect l="T18" t="T19" r="T20" b="T21"/>
            <a:pathLst>
              <a:path w="320" h="1440">
                <a:moveTo>
                  <a:pt x="320" y="0"/>
                </a:moveTo>
                <a:cubicBezTo>
                  <a:pt x="232" y="72"/>
                  <a:pt x="144" y="144"/>
                  <a:pt x="128" y="240"/>
                </a:cubicBezTo>
                <a:cubicBezTo>
                  <a:pt x="112" y="336"/>
                  <a:pt x="240" y="480"/>
                  <a:pt x="224" y="576"/>
                </a:cubicBezTo>
                <a:cubicBezTo>
                  <a:pt x="208" y="672"/>
                  <a:pt x="64" y="736"/>
                  <a:pt x="32" y="816"/>
                </a:cubicBezTo>
                <a:cubicBezTo>
                  <a:pt x="0" y="896"/>
                  <a:pt x="32" y="952"/>
                  <a:pt x="32" y="1056"/>
                </a:cubicBezTo>
                <a:cubicBezTo>
                  <a:pt x="32" y="1160"/>
                  <a:pt x="32" y="1300"/>
                  <a:pt x="32" y="1440"/>
                </a:cubicBezTo>
              </a:path>
            </a:pathLst>
          </a:custGeom>
          <a:noFill/>
          <a:ln w="12700">
            <a:solidFill>
              <a:schemeClr val="tx1"/>
            </a:solidFill>
            <a:round/>
            <a:headEnd/>
            <a:tailEnd type="triangle" w="med" len="med"/>
          </a:ln>
        </p:spPr>
        <p:txBody>
          <a:bodyPr wrap="none" anchor="ctr"/>
          <a:lstStyle/>
          <a:p>
            <a:endParaRPr lang="en-US"/>
          </a:p>
        </p:txBody>
      </p:sp>
      <p:sp>
        <p:nvSpPr>
          <p:cNvPr id="17444" name="Freeform 54"/>
          <p:cNvSpPr>
            <a:spLocks/>
          </p:cNvSpPr>
          <p:nvPr/>
        </p:nvSpPr>
        <p:spPr bwMode="auto">
          <a:xfrm>
            <a:off x="8890000" y="4114800"/>
            <a:ext cx="406400" cy="1676400"/>
          </a:xfrm>
          <a:custGeom>
            <a:avLst/>
            <a:gdLst>
              <a:gd name="T0" fmla="*/ 2147483647 w 256"/>
              <a:gd name="T1" fmla="*/ 0 h 1056"/>
              <a:gd name="T2" fmla="*/ 2147483647 w 256"/>
              <a:gd name="T3" fmla="*/ 2147483647 h 1056"/>
              <a:gd name="T4" fmla="*/ 2147483647 w 256"/>
              <a:gd name="T5" fmla="*/ 2147483647 h 1056"/>
              <a:gd name="T6" fmla="*/ 2147483647 w 256"/>
              <a:gd name="T7" fmla="*/ 2147483647 h 1056"/>
              <a:gd name="T8" fmla="*/ 2147483647 w 256"/>
              <a:gd name="T9" fmla="*/ 2147483647 h 1056"/>
              <a:gd name="T10" fmla="*/ 0 60000 65536"/>
              <a:gd name="T11" fmla="*/ 0 60000 65536"/>
              <a:gd name="T12" fmla="*/ 0 60000 65536"/>
              <a:gd name="T13" fmla="*/ 0 60000 65536"/>
              <a:gd name="T14" fmla="*/ 0 60000 65536"/>
              <a:gd name="T15" fmla="*/ 0 w 256"/>
              <a:gd name="T16" fmla="*/ 0 h 1056"/>
              <a:gd name="T17" fmla="*/ 256 w 256"/>
              <a:gd name="T18" fmla="*/ 1056 h 1056"/>
            </a:gdLst>
            <a:ahLst/>
            <a:cxnLst>
              <a:cxn ang="T10">
                <a:pos x="T0" y="T1"/>
              </a:cxn>
              <a:cxn ang="T11">
                <a:pos x="T2" y="T3"/>
              </a:cxn>
              <a:cxn ang="T12">
                <a:pos x="T4" y="T5"/>
              </a:cxn>
              <a:cxn ang="T13">
                <a:pos x="T6" y="T7"/>
              </a:cxn>
              <a:cxn ang="T14">
                <a:pos x="T8" y="T9"/>
              </a:cxn>
            </a:cxnLst>
            <a:rect l="T15" t="T16" r="T17" b="T18"/>
            <a:pathLst>
              <a:path w="256" h="1056">
                <a:moveTo>
                  <a:pt x="256" y="0"/>
                </a:moveTo>
                <a:cubicBezTo>
                  <a:pt x="140" y="148"/>
                  <a:pt x="24" y="296"/>
                  <a:pt x="16" y="384"/>
                </a:cubicBezTo>
                <a:cubicBezTo>
                  <a:pt x="8" y="472"/>
                  <a:pt x="208" y="456"/>
                  <a:pt x="208" y="528"/>
                </a:cubicBezTo>
                <a:cubicBezTo>
                  <a:pt x="208" y="600"/>
                  <a:pt x="32" y="728"/>
                  <a:pt x="16" y="816"/>
                </a:cubicBezTo>
                <a:cubicBezTo>
                  <a:pt x="0" y="904"/>
                  <a:pt x="56" y="980"/>
                  <a:pt x="112" y="1056"/>
                </a:cubicBezTo>
              </a:path>
            </a:pathLst>
          </a:custGeom>
          <a:noFill/>
          <a:ln w="12700">
            <a:solidFill>
              <a:schemeClr val="tx1"/>
            </a:solidFill>
            <a:round/>
            <a:headEnd/>
            <a:tailEnd type="triangle" w="med" len="med"/>
          </a:ln>
        </p:spPr>
        <p:txBody>
          <a:bodyPr wrap="none" anchor="ctr"/>
          <a:lstStyle/>
          <a:p>
            <a:endParaRPr lang="en-US"/>
          </a:p>
        </p:txBody>
      </p:sp>
      <p:sp>
        <p:nvSpPr>
          <p:cNvPr id="17445" name="Freeform 55"/>
          <p:cNvSpPr>
            <a:spLocks/>
          </p:cNvSpPr>
          <p:nvPr/>
        </p:nvSpPr>
        <p:spPr bwMode="auto">
          <a:xfrm>
            <a:off x="10515600" y="3200400"/>
            <a:ext cx="457200" cy="2590800"/>
          </a:xfrm>
          <a:custGeom>
            <a:avLst/>
            <a:gdLst>
              <a:gd name="T0" fmla="*/ 2147483647 w 256"/>
              <a:gd name="T1" fmla="*/ 0 h 1056"/>
              <a:gd name="T2" fmla="*/ 2147483647 w 256"/>
              <a:gd name="T3" fmla="*/ 2147483647 h 1056"/>
              <a:gd name="T4" fmla="*/ 2147483647 w 256"/>
              <a:gd name="T5" fmla="*/ 2147483647 h 1056"/>
              <a:gd name="T6" fmla="*/ 2147483647 w 256"/>
              <a:gd name="T7" fmla="*/ 2147483647 h 1056"/>
              <a:gd name="T8" fmla="*/ 2147483647 w 256"/>
              <a:gd name="T9" fmla="*/ 2147483647 h 1056"/>
              <a:gd name="T10" fmla="*/ 0 60000 65536"/>
              <a:gd name="T11" fmla="*/ 0 60000 65536"/>
              <a:gd name="T12" fmla="*/ 0 60000 65536"/>
              <a:gd name="T13" fmla="*/ 0 60000 65536"/>
              <a:gd name="T14" fmla="*/ 0 60000 65536"/>
              <a:gd name="T15" fmla="*/ 0 w 256"/>
              <a:gd name="T16" fmla="*/ 0 h 1056"/>
              <a:gd name="T17" fmla="*/ 256 w 256"/>
              <a:gd name="T18" fmla="*/ 1056 h 1056"/>
            </a:gdLst>
            <a:ahLst/>
            <a:cxnLst>
              <a:cxn ang="T10">
                <a:pos x="T0" y="T1"/>
              </a:cxn>
              <a:cxn ang="T11">
                <a:pos x="T2" y="T3"/>
              </a:cxn>
              <a:cxn ang="T12">
                <a:pos x="T4" y="T5"/>
              </a:cxn>
              <a:cxn ang="T13">
                <a:pos x="T6" y="T7"/>
              </a:cxn>
              <a:cxn ang="T14">
                <a:pos x="T8" y="T9"/>
              </a:cxn>
            </a:cxnLst>
            <a:rect l="T15" t="T16" r="T17" b="T18"/>
            <a:pathLst>
              <a:path w="256" h="1056">
                <a:moveTo>
                  <a:pt x="256" y="0"/>
                </a:moveTo>
                <a:cubicBezTo>
                  <a:pt x="140" y="148"/>
                  <a:pt x="24" y="296"/>
                  <a:pt x="16" y="384"/>
                </a:cubicBezTo>
                <a:cubicBezTo>
                  <a:pt x="8" y="472"/>
                  <a:pt x="208" y="456"/>
                  <a:pt x="208" y="528"/>
                </a:cubicBezTo>
                <a:cubicBezTo>
                  <a:pt x="208" y="600"/>
                  <a:pt x="32" y="728"/>
                  <a:pt x="16" y="816"/>
                </a:cubicBezTo>
                <a:cubicBezTo>
                  <a:pt x="0" y="904"/>
                  <a:pt x="56" y="980"/>
                  <a:pt x="112" y="1056"/>
                </a:cubicBezTo>
              </a:path>
            </a:pathLst>
          </a:custGeom>
          <a:noFill/>
          <a:ln w="12700">
            <a:solidFill>
              <a:schemeClr val="tx1"/>
            </a:solidFill>
            <a:round/>
            <a:headEnd/>
            <a:tailEnd type="triangle" w="med" len="med"/>
          </a:ln>
        </p:spPr>
        <p:txBody>
          <a:bodyPr wrap="none" anchor="ctr"/>
          <a:lstStyle/>
          <a:p>
            <a:endParaRPr lang="en-US"/>
          </a:p>
        </p:txBody>
      </p:sp>
      <p:sp>
        <p:nvSpPr>
          <p:cNvPr id="17446" name="Freeform 56"/>
          <p:cNvSpPr>
            <a:spLocks/>
          </p:cNvSpPr>
          <p:nvPr/>
        </p:nvSpPr>
        <p:spPr bwMode="auto">
          <a:xfrm>
            <a:off x="9944100" y="3200400"/>
            <a:ext cx="508000" cy="2590800"/>
          </a:xfrm>
          <a:custGeom>
            <a:avLst/>
            <a:gdLst>
              <a:gd name="T0" fmla="*/ 2147483647 w 320"/>
              <a:gd name="T1" fmla="*/ 0 h 1632"/>
              <a:gd name="T2" fmla="*/ 2147483647 w 320"/>
              <a:gd name="T3" fmla="*/ 2147483647 h 1632"/>
              <a:gd name="T4" fmla="*/ 2147483647 w 320"/>
              <a:gd name="T5" fmla="*/ 2147483647 h 1632"/>
              <a:gd name="T6" fmla="*/ 2147483647 w 320"/>
              <a:gd name="T7" fmla="*/ 2147483647 h 1632"/>
              <a:gd name="T8" fmla="*/ 2147483647 w 320"/>
              <a:gd name="T9" fmla="*/ 2147483647 h 1632"/>
              <a:gd name="T10" fmla="*/ 2147483647 w 320"/>
              <a:gd name="T11" fmla="*/ 2147483647 h 1632"/>
              <a:gd name="T12" fmla="*/ 0 60000 65536"/>
              <a:gd name="T13" fmla="*/ 0 60000 65536"/>
              <a:gd name="T14" fmla="*/ 0 60000 65536"/>
              <a:gd name="T15" fmla="*/ 0 60000 65536"/>
              <a:gd name="T16" fmla="*/ 0 60000 65536"/>
              <a:gd name="T17" fmla="*/ 0 60000 65536"/>
              <a:gd name="T18" fmla="*/ 0 w 320"/>
              <a:gd name="T19" fmla="*/ 0 h 1632"/>
              <a:gd name="T20" fmla="*/ 320 w 320"/>
              <a:gd name="T21" fmla="*/ 1632 h 1632"/>
            </a:gdLst>
            <a:ahLst/>
            <a:cxnLst>
              <a:cxn ang="T12">
                <a:pos x="T0" y="T1"/>
              </a:cxn>
              <a:cxn ang="T13">
                <a:pos x="T2" y="T3"/>
              </a:cxn>
              <a:cxn ang="T14">
                <a:pos x="T4" y="T5"/>
              </a:cxn>
              <a:cxn ang="T15">
                <a:pos x="T6" y="T7"/>
              </a:cxn>
              <a:cxn ang="T16">
                <a:pos x="T8" y="T9"/>
              </a:cxn>
              <a:cxn ang="T17">
                <a:pos x="T10" y="T11"/>
              </a:cxn>
            </a:cxnLst>
            <a:rect l="T18" t="T19" r="T20" b="T21"/>
            <a:pathLst>
              <a:path w="320" h="1632">
                <a:moveTo>
                  <a:pt x="216" y="0"/>
                </a:moveTo>
                <a:cubicBezTo>
                  <a:pt x="268" y="108"/>
                  <a:pt x="320" y="216"/>
                  <a:pt x="312" y="336"/>
                </a:cubicBezTo>
                <a:cubicBezTo>
                  <a:pt x="304" y="456"/>
                  <a:pt x="192" y="576"/>
                  <a:pt x="168" y="720"/>
                </a:cubicBezTo>
                <a:cubicBezTo>
                  <a:pt x="144" y="864"/>
                  <a:pt x="192" y="1104"/>
                  <a:pt x="168" y="1200"/>
                </a:cubicBezTo>
                <a:cubicBezTo>
                  <a:pt x="144" y="1296"/>
                  <a:pt x="48" y="1224"/>
                  <a:pt x="24" y="1296"/>
                </a:cubicBezTo>
                <a:cubicBezTo>
                  <a:pt x="0" y="1368"/>
                  <a:pt x="12" y="1500"/>
                  <a:pt x="24" y="1632"/>
                </a:cubicBezTo>
              </a:path>
            </a:pathLst>
          </a:custGeom>
          <a:noFill/>
          <a:ln w="12700">
            <a:solidFill>
              <a:schemeClr val="tx1"/>
            </a:solidFill>
            <a:round/>
            <a:headEnd/>
            <a:tailEnd type="triangle" w="med" len="med"/>
          </a:ln>
        </p:spPr>
        <p:txBody>
          <a:bodyPr wrap="none" anchor="ctr"/>
          <a:lstStyle/>
          <a:p>
            <a:endParaRPr lang="en-US"/>
          </a:p>
        </p:txBody>
      </p:sp>
      <p:cxnSp>
        <p:nvCxnSpPr>
          <p:cNvPr id="17447" name="AutoShape 57"/>
          <p:cNvCxnSpPr>
            <a:cxnSpLocks noChangeShapeType="1"/>
            <a:stCxn id="17422" idx="3"/>
            <a:endCxn id="17448" idx="0"/>
          </p:cNvCxnSpPr>
          <p:nvPr/>
        </p:nvCxnSpPr>
        <p:spPr bwMode="auto">
          <a:xfrm>
            <a:off x="8953500" y="2743200"/>
            <a:ext cx="304800" cy="152400"/>
          </a:xfrm>
          <a:prstGeom prst="straightConnector1">
            <a:avLst/>
          </a:prstGeom>
          <a:noFill/>
          <a:ln w="9525">
            <a:solidFill>
              <a:schemeClr val="tx1"/>
            </a:solidFill>
            <a:round/>
            <a:headEnd/>
            <a:tailEnd type="triangle" w="med" len="med"/>
          </a:ln>
        </p:spPr>
      </p:cxnSp>
      <p:sp>
        <p:nvSpPr>
          <p:cNvPr id="17448" name="AutoShape 58"/>
          <p:cNvSpPr>
            <a:spLocks noChangeArrowheads="1"/>
          </p:cNvSpPr>
          <p:nvPr/>
        </p:nvSpPr>
        <p:spPr bwMode="auto">
          <a:xfrm>
            <a:off x="9067800" y="28956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085499" name="Rectangle 59"/>
          <p:cNvSpPr>
            <a:spLocks noChangeArrowheads="1"/>
          </p:cNvSpPr>
          <p:nvPr/>
        </p:nvSpPr>
        <p:spPr bwMode="auto">
          <a:xfrm>
            <a:off x="8077200" y="2438400"/>
            <a:ext cx="457200" cy="304800"/>
          </a:xfrm>
          <a:prstGeom prst="rect">
            <a:avLst/>
          </a:prstGeom>
          <a:solidFill>
            <a:srgbClr val="0099FF"/>
          </a:solidFill>
          <a:ln w="12700">
            <a:solidFill>
              <a:schemeClr val="tx1"/>
            </a:solidFill>
            <a:miter lim="800000"/>
            <a:headEnd/>
            <a:tailEnd/>
          </a:ln>
        </p:spPr>
        <p:txBody>
          <a:bodyPr wrap="none" anchor="ctr"/>
          <a:lstStyle/>
          <a:p>
            <a:pPr algn="ctr"/>
            <a:r>
              <a:rPr lang="en-US">
                <a:latin typeface="Calibri" pitchFamily="34" charset="0"/>
              </a:rPr>
              <a:t>-1</a:t>
            </a:r>
          </a:p>
        </p:txBody>
      </p:sp>
      <p:sp>
        <p:nvSpPr>
          <p:cNvPr id="1085500" name="Rectangle 60"/>
          <p:cNvSpPr>
            <a:spLocks noChangeArrowheads="1"/>
          </p:cNvSpPr>
          <p:nvPr/>
        </p:nvSpPr>
        <p:spPr bwMode="auto">
          <a:xfrm>
            <a:off x="8763000" y="2438400"/>
            <a:ext cx="457200" cy="304800"/>
          </a:xfrm>
          <a:prstGeom prst="rect">
            <a:avLst/>
          </a:prstGeom>
          <a:solidFill>
            <a:srgbClr val="0099FF"/>
          </a:solidFill>
          <a:ln w="12700">
            <a:solidFill>
              <a:schemeClr val="tx1"/>
            </a:solidFill>
            <a:miter lim="800000"/>
            <a:headEnd/>
            <a:tailEnd/>
          </a:ln>
        </p:spPr>
        <p:txBody>
          <a:bodyPr wrap="none" anchor="ctr"/>
          <a:lstStyle/>
          <a:p>
            <a:pPr algn="ctr"/>
            <a:r>
              <a:rPr lang="en-US">
                <a:latin typeface="Calibri" pitchFamily="34" charset="0"/>
              </a:rPr>
              <a:t>-2</a:t>
            </a:r>
          </a:p>
        </p:txBody>
      </p:sp>
      <p:sp>
        <p:nvSpPr>
          <p:cNvPr id="1085501" name="Rectangle 61"/>
          <p:cNvSpPr>
            <a:spLocks noChangeArrowheads="1"/>
          </p:cNvSpPr>
          <p:nvPr/>
        </p:nvSpPr>
        <p:spPr bwMode="auto">
          <a:xfrm>
            <a:off x="9753600" y="2438400"/>
            <a:ext cx="457200" cy="304800"/>
          </a:xfrm>
          <a:prstGeom prst="rect">
            <a:avLst/>
          </a:prstGeom>
          <a:solidFill>
            <a:srgbClr val="0099FF"/>
          </a:solidFill>
          <a:ln w="12700">
            <a:solidFill>
              <a:schemeClr val="tx1"/>
            </a:solidFill>
            <a:miter lim="800000"/>
            <a:headEnd/>
            <a:tailEnd/>
          </a:ln>
        </p:spPr>
        <p:txBody>
          <a:bodyPr wrap="none" anchor="ctr"/>
          <a:lstStyle/>
          <a:p>
            <a:pPr algn="ctr"/>
            <a:r>
              <a:rPr lang="en-US">
                <a:latin typeface="Calibri" pitchFamily="34" charset="0"/>
              </a:rPr>
              <a:t>4</a:t>
            </a:r>
          </a:p>
        </p:txBody>
      </p:sp>
      <p:sp>
        <p:nvSpPr>
          <p:cNvPr id="1085502" name="Rectangle 62"/>
          <p:cNvSpPr>
            <a:spLocks noChangeArrowheads="1"/>
          </p:cNvSpPr>
          <p:nvPr/>
        </p:nvSpPr>
        <p:spPr bwMode="auto">
          <a:xfrm>
            <a:off x="10439400" y="2438400"/>
            <a:ext cx="457200" cy="304800"/>
          </a:xfrm>
          <a:prstGeom prst="rect">
            <a:avLst/>
          </a:prstGeom>
          <a:solidFill>
            <a:srgbClr val="0099FF"/>
          </a:solidFill>
          <a:ln w="12700">
            <a:solidFill>
              <a:schemeClr val="tx1"/>
            </a:solidFill>
            <a:miter lim="800000"/>
            <a:headEnd/>
            <a:tailEnd/>
          </a:ln>
        </p:spPr>
        <p:txBody>
          <a:bodyPr wrap="none" anchor="ctr"/>
          <a:lstStyle/>
          <a:p>
            <a:pPr algn="ctr"/>
            <a:r>
              <a:rPr lang="en-US">
                <a:latin typeface="Calibri" pitchFamily="34" charset="0"/>
              </a:rPr>
              <a:t>9</a:t>
            </a:r>
          </a:p>
        </p:txBody>
      </p:sp>
      <p:sp>
        <p:nvSpPr>
          <p:cNvPr id="1085505" name="AutoShape 65"/>
          <p:cNvSpPr>
            <a:spLocks noChangeArrowheads="1"/>
          </p:cNvSpPr>
          <p:nvPr/>
        </p:nvSpPr>
        <p:spPr bwMode="auto">
          <a:xfrm>
            <a:off x="9296400" y="1524000"/>
            <a:ext cx="381000" cy="304800"/>
          </a:xfrm>
          <a:prstGeom prst="triangle">
            <a:avLst>
              <a:gd name="adj" fmla="val 50000"/>
            </a:avLst>
          </a:prstGeom>
          <a:solidFill>
            <a:srgbClr val="0099FF"/>
          </a:solidFill>
          <a:ln w="9525">
            <a:solidFill>
              <a:schemeClr val="tx1"/>
            </a:solidFill>
            <a:miter lim="800000"/>
            <a:headEnd/>
            <a:tailEnd/>
          </a:ln>
        </p:spPr>
        <p:txBody>
          <a:bodyPr wrap="none" tIns="182880" anchor="b" anchorCtr="0"/>
          <a:lstStyle/>
          <a:p>
            <a:pPr algn="ctr"/>
            <a:r>
              <a:rPr lang="en-US" dirty="0">
                <a:latin typeface="Calibri" pitchFamily="34" charset="0"/>
              </a:rPr>
              <a:t>4</a:t>
            </a:r>
          </a:p>
        </p:txBody>
      </p:sp>
      <p:sp>
        <p:nvSpPr>
          <p:cNvPr id="1085507" name="Text Box 67"/>
          <p:cNvSpPr txBox="1">
            <a:spLocks noChangeArrowheads="1"/>
          </p:cNvSpPr>
          <p:nvPr/>
        </p:nvSpPr>
        <p:spPr bwMode="auto">
          <a:xfrm>
            <a:off x="11223625" y="1919288"/>
            <a:ext cx="663575" cy="366712"/>
          </a:xfrm>
          <a:prstGeom prst="rect">
            <a:avLst/>
          </a:prstGeom>
          <a:noFill/>
          <a:ln w="12700">
            <a:noFill/>
            <a:miter lim="800000"/>
            <a:headEnd/>
            <a:tailEnd/>
          </a:ln>
        </p:spPr>
        <p:txBody>
          <a:bodyPr anchor="ctr">
            <a:spAutoFit/>
          </a:bodyPr>
          <a:lstStyle/>
          <a:p>
            <a:pPr algn="ctr">
              <a:spcBef>
                <a:spcPct val="50000"/>
              </a:spcBef>
            </a:pPr>
            <a:r>
              <a:rPr lang="en-US" b="1" dirty="0">
                <a:latin typeface="Calibri" pitchFamily="34" charset="0"/>
              </a:rPr>
              <a:t>min</a:t>
            </a:r>
          </a:p>
        </p:txBody>
      </p:sp>
      <p:sp>
        <p:nvSpPr>
          <p:cNvPr id="1085508" name="Text Box 68"/>
          <p:cNvSpPr txBox="1">
            <a:spLocks noChangeArrowheads="1"/>
          </p:cNvSpPr>
          <p:nvPr/>
        </p:nvSpPr>
        <p:spPr bwMode="auto">
          <a:xfrm>
            <a:off x="11223625" y="1462088"/>
            <a:ext cx="663575" cy="366712"/>
          </a:xfrm>
          <a:prstGeom prst="rect">
            <a:avLst/>
          </a:prstGeom>
          <a:noFill/>
          <a:ln w="12700">
            <a:noFill/>
            <a:miter lim="800000"/>
            <a:headEnd/>
            <a:tailEnd/>
          </a:ln>
        </p:spPr>
        <p:txBody>
          <a:bodyPr anchor="ctr">
            <a:spAutoFit/>
          </a:bodyPr>
          <a:lstStyle/>
          <a:p>
            <a:pPr algn="ctr">
              <a:spcBef>
                <a:spcPct val="50000"/>
              </a:spcBef>
            </a:pPr>
            <a:r>
              <a:rPr lang="en-US" b="1" dirty="0">
                <a:latin typeface="Calibri" pitchFamily="34" charset="0"/>
              </a:rPr>
              <a:t>max</a:t>
            </a:r>
          </a:p>
        </p:txBody>
      </p:sp>
      <p:sp>
        <p:nvSpPr>
          <p:cNvPr id="1085509" name="AutoShape 69"/>
          <p:cNvSpPr>
            <a:spLocks noChangeArrowheads="1"/>
          </p:cNvSpPr>
          <p:nvPr/>
        </p:nvSpPr>
        <p:spPr bwMode="auto">
          <a:xfrm rot="10800000">
            <a:off x="8458200" y="1981200"/>
            <a:ext cx="381000" cy="304800"/>
          </a:xfrm>
          <a:prstGeom prst="triangle">
            <a:avLst>
              <a:gd name="adj" fmla="val 50000"/>
            </a:avLst>
          </a:prstGeom>
          <a:solidFill>
            <a:srgbClr val="FF7575"/>
          </a:solidFill>
          <a:ln w="9525">
            <a:solidFill>
              <a:schemeClr val="tx1"/>
            </a:solidFill>
            <a:miter lim="800000"/>
            <a:headEnd/>
            <a:tailEnd/>
          </a:ln>
        </p:spPr>
        <p:txBody>
          <a:bodyPr rot="10800000" wrap="none" tIns="91440" anchor="ctr" anchorCtr="1"/>
          <a:lstStyle/>
          <a:p>
            <a:pPr algn="ctr"/>
            <a:r>
              <a:rPr lang="en-US" dirty="0">
                <a:latin typeface="Calibri" pitchFamily="34" charset="0"/>
              </a:rPr>
              <a:t>-2</a:t>
            </a:r>
          </a:p>
        </p:txBody>
      </p:sp>
      <p:sp>
        <p:nvSpPr>
          <p:cNvPr id="1085510" name="AutoShape 70"/>
          <p:cNvSpPr>
            <a:spLocks noChangeArrowheads="1"/>
          </p:cNvSpPr>
          <p:nvPr/>
        </p:nvSpPr>
        <p:spPr bwMode="auto">
          <a:xfrm rot="10800000">
            <a:off x="10134600" y="1981200"/>
            <a:ext cx="381000" cy="304800"/>
          </a:xfrm>
          <a:prstGeom prst="triangle">
            <a:avLst>
              <a:gd name="adj" fmla="val 50000"/>
            </a:avLst>
          </a:prstGeom>
          <a:solidFill>
            <a:srgbClr val="FF7575"/>
          </a:solidFill>
          <a:ln w="9525">
            <a:solidFill>
              <a:schemeClr val="tx1"/>
            </a:solidFill>
            <a:miter lim="800000"/>
            <a:headEnd/>
            <a:tailEnd/>
          </a:ln>
        </p:spPr>
        <p:txBody>
          <a:bodyPr rot="10800000" wrap="none" tIns="91440" anchor="ctr" anchorCtr="1"/>
          <a:lstStyle/>
          <a:p>
            <a:pPr algn="ctr"/>
            <a:r>
              <a:rPr lang="en-US" dirty="0">
                <a:latin typeface="Calibri" pitchFamily="34" charset="0"/>
              </a:rPr>
              <a:t>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1">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8549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108550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108550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08550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8550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8551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108550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411">
                                            <p:txEl>
                                              <p:pRg st="6" end="6"/>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7411">
                                            <p:txEl>
                                              <p:pRg st="7" end="7"/>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7411">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7411">
                                            <p:txEl>
                                              <p:pRg st="10" end="10"/>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7411">
                                            <p:txEl>
                                              <p:pRg st="12" end="12"/>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7411">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99" grpId="0" animBg="1" autoUpdateAnimBg="0"/>
      <p:bldP spid="1085500" grpId="0" animBg="1" autoUpdateAnimBg="0"/>
      <p:bldP spid="1085501" grpId="0" animBg="1" autoUpdateAnimBg="0"/>
      <p:bldP spid="1085502" grpId="0" animBg="1" autoUpdateAnimBg="0"/>
      <p:bldP spid="1085505" grpId="0" animBg="1" autoUpdateAnimBg="0"/>
      <p:bldP spid="1085509" grpId="0" animBg="1"/>
      <p:bldP spid="10855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3"/>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6667500" y="1404536"/>
            <a:ext cx="4610100" cy="2267569"/>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3"/>
          <p:cNvPicPr>
            <a:picLocks noChangeAspect="1" noChangeArrowheads="1"/>
          </p:cNvPicPr>
          <p:nvPr/>
        </p:nvPicPr>
        <p:blipFill>
          <a:blip r:embed="rId3">
            <a:extLst>
              <a:ext uri="{28A0092B-C50C-407E-A947-70E740481C1C}">
                <a14:useLocalDpi xmlns="" xmlns:a14="http://schemas.microsoft.com/office/drawing/2010/main" val="0"/>
              </a:ext>
            </a:extLst>
          </a:blip>
          <a:stretch>
            <a:fillRect/>
          </a:stretch>
        </p:blipFill>
        <p:spPr bwMode="auto">
          <a:xfrm>
            <a:off x="6477000" y="3886200"/>
            <a:ext cx="4686300" cy="215879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Depth Matters</a:t>
            </a:r>
            <a:endParaRPr lang="en-US" dirty="0"/>
          </a:p>
        </p:txBody>
      </p:sp>
      <p:sp>
        <p:nvSpPr>
          <p:cNvPr id="3" name="Content Placeholder 2"/>
          <p:cNvSpPr>
            <a:spLocks noGrp="1"/>
          </p:cNvSpPr>
          <p:nvPr>
            <p:ph idx="1"/>
          </p:nvPr>
        </p:nvSpPr>
        <p:spPr>
          <a:xfrm>
            <a:off x="406400" y="1397001"/>
            <a:ext cx="5461000" cy="4729164"/>
          </a:xfrm>
        </p:spPr>
        <p:txBody>
          <a:bodyPr/>
          <a:lstStyle/>
          <a:p>
            <a:r>
              <a:rPr lang="en-US" sz="2800" dirty="0" smtClean="0"/>
              <a:t>Evaluation functions are always imperfect</a:t>
            </a:r>
          </a:p>
          <a:p>
            <a:r>
              <a:rPr lang="en-US" sz="2800" dirty="0" smtClean="0"/>
              <a:t>The deeper in the tree the evaluation function is buried, the less the quality of the evaluation function matters</a:t>
            </a:r>
          </a:p>
          <a:p>
            <a:r>
              <a:rPr lang="en-US" sz="2800" dirty="0" smtClean="0"/>
              <a:t>An important example of the tradeoff between complexity of features and complexity of computation</a:t>
            </a:r>
            <a:endParaRPr lang="en-US" sz="2800" dirty="0"/>
          </a:p>
        </p:txBody>
      </p:sp>
      <p:sp>
        <p:nvSpPr>
          <p:cNvPr id="7" name="Text Box 76"/>
          <p:cNvSpPr txBox="1">
            <a:spLocks noChangeArrowheads="1"/>
          </p:cNvSpPr>
          <p:nvPr/>
        </p:nvSpPr>
        <p:spPr bwMode="auto">
          <a:xfrm>
            <a:off x="8382000" y="6488112"/>
            <a:ext cx="3810000" cy="369888"/>
          </a:xfrm>
          <a:prstGeom prst="rect">
            <a:avLst/>
          </a:prstGeom>
          <a:noFill/>
          <a:ln w="9525">
            <a:noFill/>
            <a:miter lim="800000"/>
            <a:headEnd/>
            <a:tailEnd/>
          </a:ln>
        </p:spPr>
        <p:txBody>
          <a:bodyPr wrap="square">
            <a:spAutoFit/>
          </a:bodyPr>
          <a:lstStyle/>
          <a:p>
            <a:pPr algn="r">
              <a:spcBef>
                <a:spcPct val="50000"/>
              </a:spcBef>
            </a:pPr>
            <a:r>
              <a:rPr lang="en-US" dirty="0" smtClean="0">
                <a:solidFill>
                  <a:srgbClr val="CC0000"/>
                </a:solidFill>
                <a:latin typeface="Calibri" pitchFamily="34" charset="0"/>
              </a:rPr>
              <a:t>[Demo: </a:t>
            </a:r>
            <a:r>
              <a:rPr lang="en-US" dirty="0">
                <a:solidFill>
                  <a:srgbClr val="CC0000"/>
                </a:solidFill>
                <a:latin typeface="Calibri" pitchFamily="34" charset="0"/>
              </a:rPr>
              <a:t>depth </a:t>
            </a:r>
            <a:r>
              <a:rPr lang="en-US" dirty="0" smtClean="0">
                <a:solidFill>
                  <a:srgbClr val="CC0000"/>
                </a:solidFill>
                <a:latin typeface="Calibri" pitchFamily="34" charset="0"/>
              </a:rPr>
              <a:t>limited (L6D4, L6D5)]</a:t>
            </a:r>
            <a:endParaRPr lang="en-US" dirty="0">
              <a:solidFill>
                <a:srgbClr val="CC0000"/>
              </a:solidFill>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smtClean="0"/>
              <a:t>Game Playing State-of-the-Art</a:t>
            </a:r>
          </a:p>
        </p:txBody>
      </p:sp>
      <p:sp>
        <p:nvSpPr>
          <p:cNvPr id="1098755" name="Rectangle 3"/>
          <p:cNvSpPr>
            <a:spLocks noGrp="1" noChangeArrowheads="1"/>
          </p:cNvSpPr>
          <p:nvPr>
            <p:ph idx="1"/>
          </p:nvPr>
        </p:nvSpPr>
        <p:spPr>
          <a:xfrm>
            <a:off x="381000" y="1295400"/>
            <a:ext cx="5562600" cy="4983162"/>
          </a:xfrm>
        </p:spPr>
        <p:txBody>
          <a:bodyPr/>
          <a:lstStyle/>
          <a:p>
            <a:pPr eaLnBrk="1" hangingPunct="1">
              <a:lnSpc>
                <a:spcPct val="80000"/>
              </a:lnSpc>
            </a:pPr>
            <a:r>
              <a:rPr lang="en-US" sz="1900" b="1" dirty="0" smtClean="0"/>
              <a:t>Checkers:</a:t>
            </a:r>
            <a:r>
              <a:rPr lang="en-US" sz="1900" dirty="0" smtClean="0"/>
              <a:t> 1950: First computer player.  1994: First computer champion: Chinook ended 40-year-reign of human champion Marion Tinsley using complete 8-piece endgame. 2007: Checkers solved!</a:t>
            </a:r>
          </a:p>
          <a:p>
            <a:pPr eaLnBrk="1" hangingPunct="1">
              <a:lnSpc>
                <a:spcPct val="80000"/>
              </a:lnSpc>
            </a:pPr>
            <a:endParaRPr lang="en-US" sz="1600" b="1" dirty="0" smtClean="0"/>
          </a:p>
          <a:p>
            <a:pPr eaLnBrk="1" hangingPunct="1">
              <a:lnSpc>
                <a:spcPct val="80000"/>
              </a:lnSpc>
            </a:pPr>
            <a:r>
              <a:rPr lang="en-US" sz="1900" b="1" dirty="0" smtClean="0"/>
              <a:t>Chess:</a:t>
            </a:r>
            <a:r>
              <a:rPr lang="en-US" sz="1900" dirty="0" smtClean="0"/>
              <a:t> 1997: Deep Blue defeats human champion Gary Kasparov in a six-game match.  Deep Blue examined 200M positions per second, used very sophisticated evaluation and undisclosed methods for extending some lines of search up to 40 ply.  Current programs are even better, if less historic.</a:t>
            </a:r>
          </a:p>
          <a:p>
            <a:pPr eaLnBrk="1" hangingPunct="1">
              <a:lnSpc>
                <a:spcPct val="80000"/>
              </a:lnSpc>
            </a:pPr>
            <a:endParaRPr lang="en-US" sz="1600" b="1" dirty="0" smtClean="0"/>
          </a:p>
          <a:p>
            <a:pPr eaLnBrk="1" hangingPunct="1">
              <a:lnSpc>
                <a:spcPct val="80000"/>
              </a:lnSpc>
            </a:pPr>
            <a:r>
              <a:rPr lang="en-US" sz="1900" b="1" dirty="0" smtClean="0"/>
              <a:t>Go:</a:t>
            </a:r>
            <a:r>
              <a:rPr lang="en-US" sz="1900" dirty="0" smtClean="0"/>
              <a:t> Human champions are now starting to be challenged by machines, though the best humans still beat the best machines. In go, b &gt; 300!  Classic programs use pattern knowledge bases, but big recent advances use Monte Carlo (randomized) expansion methods.</a:t>
            </a:r>
          </a:p>
          <a:p>
            <a:pPr eaLnBrk="1" hangingPunct="1">
              <a:lnSpc>
                <a:spcPct val="80000"/>
              </a:lnSpc>
            </a:pPr>
            <a:endParaRPr lang="en-US" sz="1600" b="1" dirty="0" smtClean="0"/>
          </a:p>
          <a:p>
            <a:pPr eaLnBrk="1" hangingPunct="1">
              <a:lnSpc>
                <a:spcPct val="80000"/>
              </a:lnSpc>
            </a:pPr>
            <a:r>
              <a:rPr lang="en-US" sz="1900" b="1" dirty="0" err="1" smtClean="0"/>
              <a:t>Pacman</a:t>
            </a:r>
            <a:endParaRPr lang="en-US" sz="1900" dirty="0" smtClean="0"/>
          </a:p>
          <a:p>
            <a:pPr eaLnBrk="1" hangingPunct="1">
              <a:lnSpc>
                <a:spcPct val="80000"/>
              </a:lnSpc>
            </a:pPr>
            <a:endParaRPr lang="en-US" sz="1900" dirty="0" smtClean="0"/>
          </a:p>
        </p:txBody>
      </p:sp>
      <p:pic>
        <p:nvPicPr>
          <p:cNvPr id="4098" name="Picture 2"/>
          <p:cNvPicPr>
            <a:picLocks noChangeAspect="1" noChangeArrowheads="1"/>
          </p:cNvPicPr>
          <p:nvPr/>
        </p:nvPicPr>
        <p:blipFill>
          <a:blip r:embed="rId3">
            <a:extLst>
              <a:ext uri="{28A0092B-C50C-407E-A947-70E740481C1C}">
                <a14:useLocalDpi xmlns="" xmlns:a14="http://schemas.microsoft.com/office/drawing/2010/main" val="0"/>
              </a:ext>
            </a:extLst>
          </a:blip>
          <a:stretch>
            <a:fillRect/>
          </a:stretch>
        </p:blipFill>
        <p:spPr bwMode="auto">
          <a:xfrm>
            <a:off x="5943600" y="1360100"/>
            <a:ext cx="6248400" cy="4887716"/>
          </a:xfrm>
          <a:prstGeom prst="rect">
            <a:avLst/>
          </a:prstGeom>
          <a:noFill/>
        </p:spPr>
      </p:pic>
      <p:sp>
        <p:nvSpPr>
          <p:cNvPr id="8" name="Rectangle 7"/>
          <p:cNvSpPr/>
          <p:nvPr/>
        </p:nvSpPr>
        <p:spPr>
          <a:xfrm>
            <a:off x="7010400" y="1371600"/>
            <a:ext cx="1676400" cy="4514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229600" y="1371600"/>
            <a:ext cx="1676400" cy="4514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372600" y="1371600"/>
            <a:ext cx="1676400" cy="4514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0746606" y="1371600"/>
            <a:ext cx="1445394" cy="4514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87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9875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9875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9875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3" name="Picture 3"/>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2743200" y="1314643"/>
            <a:ext cx="6729412" cy="5035161"/>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Evaluation Functions</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9" name="Picture 3"/>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2819400" y="1448322"/>
            <a:ext cx="6723063" cy="4418556"/>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Game Tree Pruning</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sym typeface="Symbol" pitchFamily="18" charset="2"/>
              </a:rPr>
              <a:t>Minimax Example</a:t>
            </a:r>
          </a:p>
        </p:txBody>
      </p:sp>
      <p:sp>
        <p:nvSpPr>
          <p:cNvPr id="21507" name="AutoShape 4"/>
          <p:cNvSpPr>
            <a:spLocks noChangeArrowheads="1"/>
          </p:cNvSpPr>
          <p:nvPr/>
        </p:nvSpPr>
        <p:spPr bwMode="auto">
          <a:xfrm>
            <a:off x="5693833" y="2209800"/>
            <a:ext cx="508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grpSp>
        <p:nvGrpSpPr>
          <p:cNvPr id="2" name="Group 60"/>
          <p:cNvGrpSpPr>
            <a:grpSpLocks/>
          </p:cNvGrpSpPr>
          <p:nvPr/>
        </p:nvGrpSpPr>
        <p:grpSpPr bwMode="auto">
          <a:xfrm>
            <a:off x="2641600" y="3765550"/>
            <a:ext cx="508000" cy="1187450"/>
            <a:chOff x="1981200" y="3765550"/>
            <a:chExt cx="381000" cy="1187450"/>
          </a:xfrm>
        </p:grpSpPr>
        <p:cxnSp>
          <p:nvCxnSpPr>
            <p:cNvPr id="21550" name="AutoShape 13"/>
            <p:cNvCxnSpPr>
              <a:cxnSpLocks noChangeShapeType="1"/>
              <a:stCxn id="21542" idx="0"/>
            </p:cNvCxnSpPr>
            <p:nvPr/>
          </p:nvCxnSpPr>
          <p:spPr bwMode="auto">
            <a:xfrm>
              <a:off x="2173288" y="3765550"/>
              <a:ext cx="1588" cy="806450"/>
            </a:xfrm>
            <a:prstGeom prst="straightConnector1">
              <a:avLst/>
            </a:prstGeom>
            <a:noFill/>
            <a:ln w="12700">
              <a:solidFill>
                <a:schemeClr val="tx1"/>
              </a:solidFill>
              <a:round/>
              <a:headEnd/>
              <a:tailEnd type="triangle" w="med" len="med"/>
            </a:ln>
          </p:spPr>
        </p:cxnSp>
        <p:sp>
          <p:nvSpPr>
            <p:cNvPr id="21551" name="Rectangle 7"/>
            <p:cNvSpPr>
              <a:spLocks noChangeArrowheads="1"/>
            </p:cNvSpPr>
            <p:nvPr/>
          </p:nvSpPr>
          <p:spPr bwMode="auto">
            <a:xfrm>
              <a:off x="1981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12</a:t>
              </a:r>
            </a:p>
          </p:txBody>
        </p:sp>
      </p:grpSp>
      <p:grpSp>
        <p:nvGrpSpPr>
          <p:cNvPr id="3" name="Group 61"/>
          <p:cNvGrpSpPr>
            <a:grpSpLocks/>
          </p:cNvGrpSpPr>
          <p:nvPr/>
        </p:nvGrpSpPr>
        <p:grpSpPr bwMode="auto">
          <a:xfrm>
            <a:off x="2897717" y="3765550"/>
            <a:ext cx="1267883" cy="1187450"/>
            <a:chOff x="2173288" y="3765550"/>
            <a:chExt cx="950912" cy="1187450"/>
          </a:xfrm>
        </p:grpSpPr>
        <p:cxnSp>
          <p:nvCxnSpPr>
            <p:cNvPr id="21548" name="AutoShape 17"/>
            <p:cNvCxnSpPr>
              <a:cxnSpLocks noChangeShapeType="1"/>
              <a:stCxn id="21542" idx="0"/>
            </p:cNvCxnSpPr>
            <p:nvPr/>
          </p:nvCxnSpPr>
          <p:spPr bwMode="auto">
            <a:xfrm>
              <a:off x="2173288" y="3765550"/>
              <a:ext cx="763587" cy="822325"/>
            </a:xfrm>
            <a:prstGeom prst="straightConnector1">
              <a:avLst/>
            </a:prstGeom>
            <a:noFill/>
            <a:ln w="12700">
              <a:solidFill>
                <a:schemeClr val="tx1"/>
              </a:solidFill>
              <a:round/>
              <a:headEnd/>
              <a:tailEnd type="triangle" w="med" len="med"/>
            </a:ln>
          </p:spPr>
        </p:cxnSp>
        <p:sp>
          <p:nvSpPr>
            <p:cNvPr id="21549" name="Rectangle 7"/>
            <p:cNvSpPr>
              <a:spLocks noChangeArrowheads="1"/>
            </p:cNvSpPr>
            <p:nvPr/>
          </p:nvSpPr>
          <p:spPr bwMode="auto">
            <a:xfrm>
              <a:off x="2743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8</a:t>
              </a:r>
            </a:p>
          </p:txBody>
        </p:sp>
      </p:grpSp>
      <p:grpSp>
        <p:nvGrpSpPr>
          <p:cNvPr id="4" name="Group 64"/>
          <p:cNvGrpSpPr>
            <a:grpSpLocks/>
          </p:cNvGrpSpPr>
          <p:nvPr/>
        </p:nvGrpSpPr>
        <p:grpSpPr bwMode="auto">
          <a:xfrm>
            <a:off x="8737600" y="3765550"/>
            <a:ext cx="508000" cy="1187450"/>
            <a:chOff x="6553200" y="3765550"/>
            <a:chExt cx="381000" cy="1187450"/>
          </a:xfrm>
        </p:grpSpPr>
        <p:cxnSp>
          <p:nvCxnSpPr>
            <p:cNvPr id="21546" name="AutoShape 33"/>
            <p:cNvCxnSpPr>
              <a:cxnSpLocks noChangeShapeType="1"/>
            </p:cNvCxnSpPr>
            <p:nvPr/>
          </p:nvCxnSpPr>
          <p:spPr bwMode="auto">
            <a:xfrm>
              <a:off x="6745288" y="3765550"/>
              <a:ext cx="1588" cy="806450"/>
            </a:xfrm>
            <a:prstGeom prst="straightConnector1">
              <a:avLst/>
            </a:prstGeom>
            <a:noFill/>
            <a:ln w="12700">
              <a:solidFill>
                <a:schemeClr val="tx1"/>
              </a:solidFill>
              <a:round/>
              <a:headEnd/>
              <a:tailEnd type="triangle" w="med" len="med"/>
            </a:ln>
          </p:spPr>
        </p:cxnSp>
        <p:sp>
          <p:nvSpPr>
            <p:cNvPr id="21547" name="Rectangle 7"/>
            <p:cNvSpPr>
              <a:spLocks noChangeArrowheads="1"/>
            </p:cNvSpPr>
            <p:nvPr/>
          </p:nvSpPr>
          <p:spPr bwMode="auto">
            <a:xfrm>
              <a:off x="6553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5</a:t>
              </a:r>
            </a:p>
          </p:txBody>
        </p:sp>
      </p:grpSp>
      <p:grpSp>
        <p:nvGrpSpPr>
          <p:cNvPr id="5" name="Group 65"/>
          <p:cNvGrpSpPr>
            <a:grpSpLocks/>
          </p:cNvGrpSpPr>
          <p:nvPr/>
        </p:nvGrpSpPr>
        <p:grpSpPr bwMode="auto">
          <a:xfrm>
            <a:off x="8993717" y="3765550"/>
            <a:ext cx="1267883" cy="1187450"/>
            <a:chOff x="6745288" y="3765550"/>
            <a:chExt cx="950912" cy="1187450"/>
          </a:xfrm>
        </p:grpSpPr>
        <p:cxnSp>
          <p:nvCxnSpPr>
            <p:cNvPr id="21544" name="AutoShape 37"/>
            <p:cNvCxnSpPr>
              <a:cxnSpLocks noChangeShapeType="1"/>
            </p:cNvCxnSpPr>
            <p:nvPr/>
          </p:nvCxnSpPr>
          <p:spPr bwMode="auto">
            <a:xfrm>
              <a:off x="6745288" y="3765550"/>
              <a:ext cx="763587" cy="822325"/>
            </a:xfrm>
            <a:prstGeom prst="straightConnector1">
              <a:avLst/>
            </a:prstGeom>
            <a:noFill/>
            <a:ln w="12700">
              <a:solidFill>
                <a:schemeClr val="tx1"/>
              </a:solidFill>
              <a:round/>
              <a:headEnd/>
              <a:tailEnd type="triangle" w="med" len="med"/>
            </a:ln>
          </p:spPr>
        </p:cxnSp>
        <p:sp>
          <p:nvSpPr>
            <p:cNvPr id="21545" name="Rectangle 7"/>
            <p:cNvSpPr>
              <a:spLocks noChangeArrowheads="1"/>
            </p:cNvSpPr>
            <p:nvPr/>
          </p:nvSpPr>
          <p:spPr bwMode="auto">
            <a:xfrm>
              <a:off x="7315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2</a:t>
              </a:r>
            </a:p>
          </p:txBody>
        </p:sp>
      </p:grpSp>
      <p:grpSp>
        <p:nvGrpSpPr>
          <p:cNvPr id="6" name="Group 51"/>
          <p:cNvGrpSpPr>
            <a:grpSpLocks/>
          </p:cNvGrpSpPr>
          <p:nvPr/>
        </p:nvGrpSpPr>
        <p:grpSpPr bwMode="auto">
          <a:xfrm>
            <a:off x="2645833" y="2514600"/>
            <a:ext cx="3302000" cy="1250950"/>
            <a:chOff x="1984375" y="2514600"/>
            <a:chExt cx="2476501" cy="1250950"/>
          </a:xfrm>
        </p:grpSpPr>
        <p:sp>
          <p:nvSpPr>
            <p:cNvPr id="21542" name="AutoShape 6"/>
            <p:cNvSpPr>
              <a:spLocks noChangeArrowheads="1"/>
            </p:cNvSpPr>
            <p:nvPr/>
          </p:nvSpPr>
          <p:spPr bwMode="auto">
            <a:xfrm flipV="1">
              <a:off x="1984375" y="3460750"/>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21543" name="AutoShape 7"/>
            <p:cNvCxnSpPr>
              <a:cxnSpLocks noChangeShapeType="1"/>
              <a:stCxn id="21507" idx="3"/>
              <a:endCxn id="21542" idx="3"/>
            </p:cNvCxnSpPr>
            <p:nvPr/>
          </p:nvCxnSpPr>
          <p:spPr bwMode="auto">
            <a:xfrm flipH="1">
              <a:off x="2173288" y="2514600"/>
              <a:ext cx="2287588" cy="946150"/>
            </a:xfrm>
            <a:prstGeom prst="straightConnector1">
              <a:avLst/>
            </a:prstGeom>
            <a:noFill/>
            <a:ln w="12700">
              <a:solidFill>
                <a:schemeClr val="tx1"/>
              </a:solidFill>
              <a:round/>
              <a:headEnd/>
              <a:tailEnd type="triangle" w="med" len="med"/>
            </a:ln>
          </p:spPr>
        </p:cxnSp>
      </p:grpSp>
      <p:cxnSp>
        <p:nvCxnSpPr>
          <p:cNvPr id="28720" name="AutoShape 9"/>
          <p:cNvCxnSpPr>
            <a:cxnSpLocks noChangeShapeType="1"/>
            <a:stCxn id="21542" idx="0"/>
          </p:cNvCxnSpPr>
          <p:nvPr/>
        </p:nvCxnSpPr>
        <p:spPr bwMode="auto">
          <a:xfrm flipH="1">
            <a:off x="1883834" y="3765551"/>
            <a:ext cx="1013884" cy="822325"/>
          </a:xfrm>
          <a:prstGeom prst="straightConnector1">
            <a:avLst/>
          </a:prstGeom>
          <a:noFill/>
          <a:ln w="12700">
            <a:solidFill>
              <a:schemeClr val="tx1"/>
            </a:solidFill>
            <a:round/>
            <a:headEnd/>
            <a:tailEnd type="triangle" w="med" len="med"/>
          </a:ln>
        </p:spPr>
      </p:cxnSp>
      <p:sp>
        <p:nvSpPr>
          <p:cNvPr id="51" name="Rectangle 7"/>
          <p:cNvSpPr>
            <a:spLocks noChangeArrowheads="1"/>
          </p:cNvSpPr>
          <p:nvPr/>
        </p:nvSpPr>
        <p:spPr bwMode="auto">
          <a:xfrm>
            <a:off x="1625600" y="4648200"/>
            <a:ext cx="508000" cy="304800"/>
          </a:xfrm>
          <a:prstGeom prst="rect">
            <a:avLst/>
          </a:prstGeom>
          <a:solidFill>
            <a:srgbClr val="CCCCCC"/>
          </a:solidFill>
          <a:ln w="9525">
            <a:solidFill>
              <a:schemeClr val="tx1"/>
            </a:solidFill>
            <a:miter lim="800000"/>
            <a:headEnd/>
            <a:tailEnd/>
          </a:ln>
        </p:spPr>
        <p:txBody>
          <a:bodyPr wrap="none" anchor="ctr"/>
          <a:lstStyle/>
          <a:p>
            <a:pPr algn="ctr"/>
            <a:r>
              <a:rPr lang="en-US"/>
              <a:t>3</a:t>
            </a:r>
          </a:p>
        </p:txBody>
      </p:sp>
      <p:cxnSp>
        <p:nvCxnSpPr>
          <p:cNvPr id="67" name="AutoShape 21"/>
          <p:cNvCxnSpPr>
            <a:cxnSpLocks noChangeShapeType="1"/>
          </p:cNvCxnSpPr>
          <p:nvPr/>
        </p:nvCxnSpPr>
        <p:spPr bwMode="auto">
          <a:xfrm rot="5400000">
            <a:off x="5790143" y="2665942"/>
            <a:ext cx="304800" cy="2116"/>
          </a:xfrm>
          <a:prstGeom prst="straightConnector1">
            <a:avLst/>
          </a:prstGeom>
          <a:noFill/>
          <a:ln w="12700">
            <a:solidFill>
              <a:schemeClr val="tx1"/>
            </a:solidFill>
            <a:round/>
            <a:headEnd/>
            <a:tailEnd/>
          </a:ln>
        </p:spPr>
      </p:cxnSp>
      <p:cxnSp>
        <p:nvCxnSpPr>
          <p:cNvPr id="70" name="AutoShape 21"/>
          <p:cNvCxnSpPr>
            <a:cxnSpLocks noChangeShapeType="1"/>
            <a:stCxn id="21507" idx="3"/>
          </p:cNvCxnSpPr>
          <p:nvPr/>
        </p:nvCxnSpPr>
        <p:spPr bwMode="auto">
          <a:xfrm rot="16200000" flipH="1">
            <a:off x="6212417" y="2250017"/>
            <a:ext cx="228600" cy="757767"/>
          </a:xfrm>
          <a:prstGeom prst="straightConnector1">
            <a:avLst/>
          </a:prstGeom>
          <a:noFill/>
          <a:ln w="12700">
            <a:solidFill>
              <a:schemeClr val="tx1"/>
            </a:solidFill>
            <a:round/>
            <a:headEnd/>
            <a:tailEnd/>
          </a:ln>
        </p:spPr>
      </p:cxnSp>
      <p:cxnSp>
        <p:nvCxnSpPr>
          <p:cNvPr id="74" name="AutoShape 21"/>
          <p:cNvCxnSpPr>
            <a:cxnSpLocks noChangeShapeType="1"/>
          </p:cNvCxnSpPr>
          <p:nvPr/>
        </p:nvCxnSpPr>
        <p:spPr bwMode="auto">
          <a:xfrm rot="5400000">
            <a:off x="2744259" y="3913717"/>
            <a:ext cx="304800" cy="2117"/>
          </a:xfrm>
          <a:prstGeom prst="straightConnector1">
            <a:avLst/>
          </a:prstGeom>
          <a:noFill/>
          <a:ln w="12700">
            <a:solidFill>
              <a:schemeClr val="tx1"/>
            </a:solidFill>
            <a:round/>
            <a:headEnd/>
            <a:tailEnd/>
          </a:ln>
        </p:spPr>
      </p:cxnSp>
      <p:cxnSp>
        <p:nvCxnSpPr>
          <p:cNvPr id="75" name="AutoShape 21"/>
          <p:cNvCxnSpPr>
            <a:cxnSpLocks noChangeShapeType="1"/>
            <a:stCxn id="21542" idx="0"/>
          </p:cNvCxnSpPr>
          <p:nvPr/>
        </p:nvCxnSpPr>
        <p:spPr bwMode="auto">
          <a:xfrm rot="16200000" flipH="1">
            <a:off x="2926292" y="3739091"/>
            <a:ext cx="196850" cy="249767"/>
          </a:xfrm>
          <a:prstGeom prst="straightConnector1">
            <a:avLst/>
          </a:prstGeom>
          <a:noFill/>
          <a:ln w="12700">
            <a:solidFill>
              <a:schemeClr val="tx1"/>
            </a:solidFill>
            <a:round/>
            <a:headEnd/>
            <a:tailEnd/>
          </a:ln>
        </p:spPr>
      </p:cxnSp>
      <p:grpSp>
        <p:nvGrpSpPr>
          <p:cNvPr id="7" name="Group 59"/>
          <p:cNvGrpSpPr>
            <a:grpSpLocks/>
          </p:cNvGrpSpPr>
          <p:nvPr/>
        </p:nvGrpSpPr>
        <p:grpSpPr bwMode="auto">
          <a:xfrm>
            <a:off x="5693833" y="2514601"/>
            <a:ext cx="508000" cy="1235075"/>
            <a:chOff x="4270375" y="2514600"/>
            <a:chExt cx="381000" cy="1235075"/>
          </a:xfrm>
        </p:grpSpPr>
        <p:sp>
          <p:nvSpPr>
            <p:cNvPr id="21540" name="AutoShape 20"/>
            <p:cNvSpPr>
              <a:spLocks noChangeArrowheads="1"/>
            </p:cNvSpPr>
            <p:nvPr/>
          </p:nvSpPr>
          <p:spPr bwMode="auto">
            <a:xfrm flipV="1">
              <a:off x="4270375" y="3444875"/>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21541" name="AutoShape 21"/>
            <p:cNvCxnSpPr>
              <a:cxnSpLocks noChangeShapeType="1"/>
              <a:stCxn id="21507" idx="3"/>
              <a:endCxn id="21540" idx="3"/>
            </p:cNvCxnSpPr>
            <p:nvPr/>
          </p:nvCxnSpPr>
          <p:spPr bwMode="auto">
            <a:xfrm flipH="1">
              <a:off x="4459288" y="2514600"/>
              <a:ext cx="1588" cy="930275"/>
            </a:xfrm>
            <a:prstGeom prst="straightConnector1">
              <a:avLst/>
            </a:prstGeom>
            <a:noFill/>
            <a:ln w="12700">
              <a:solidFill>
                <a:schemeClr val="tx1"/>
              </a:solidFill>
              <a:round/>
              <a:headEnd/>
              <a:tailEnd type="triangle" w="med" len="med"/>
            </a:ln>
          </p:spPr>
        </p:cxnSp>
      </p:grpSp>
      <p:grpSp>
        <p:nvGrpSpPr>
          <p:cNvPr id="8" name="Group 58"/>
          <p:cNvGrpSpPr>
            <a:grpSpLocks/>
          </p:cNvGrpSpPr>
          <p:nvPr/>
        </p:nvGrpSpPr>
        <p:grpSpPr bwMode="auto">
          <a:xfrm>
            <a:off x="4673600" y="3762376"/>
            <a:ext cx="1524000" cy="1190625"/>
            <a:chOff x="3505200" y="3762375"/>
            <a:chExt cx="1142999" cy="1190625"/>
          </a:xfrm>
        </p:grpSpPr>
        <p:cxnSp>
          <p:nvCxnSpPr>
            <p:cNvPr id="21536" name="AutoShape 23"/>
            <p:cNvCxnSpPr>
              <a:cxnSpLocks noChangeShapeType="1"/>
            </p:cNvCxnSpPr>
            <p:nvPr/>
          </p:nvCxnSpPr>
          <p:spPr bwMode="auto">
            <a:xfrm flipH="1">
              <a:off x="3698875" y="3765550"/>
              <a:ext cx="760413" cy="822325"/>
            </a:xfrm>
            <a:prstGeom prst="straightConnector1">
              <a:avLst/>
            </a:prstGeom>
            <a:noFill/>
            <a:ln w="12700">
              <a:solidFill>
                <a:schemeClr val="tx1"/>
              </a:solidFill>
              <a:round/>
              <a:headEnd/>
              <a:tailEnd type="triangle" w="med" len="med"/>
            </a:ln>
          </p:spPr>
        </p:cxnSp>
        <p:sp>
          <p:nvSpPr>
            <p:cNvPr id="21537" name="Rectangle 7"/>
            <p:cNvSpPr>
              <a:spLocks noChangeArrowheads="1"/>
            </p:cNvSpPr>
            <p:nvPr/>
          </p:nvSpPr>
          <p:spPr bwMode="auto">
            <a:xfrm>
              <a:off x="3505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2</a:t>
              </a:r>
            </a:p>
          </p:txBody>
        </p:sp>
        <p:cxnSp>
          <p:nvCxnSpPr>
            <p:cNvPr id="21538" name="AutoShape 21"/>
            <p:cNvCxnSpPr>
              <a:cxnSpLocks noChangeShapeType="1"/>
            </p:cNvCxnSpPr>
            <p:nvPr/>
          </p:nvCxnSpPr>
          <p:spPr bwMode="auto">
            <a:xfrm rot="5400000">
              <a:off x="4306094" y="3913981"/>
              <a:ext cx="304800" cy="1588"/>
            </a:xfrm>
            <a:prstGeom prst="straightConnector1">
              <a:avLst/>
            </a:prstGeom>
            <a:noFill/>
            <a:ln w="12700">
              <a:solidFill>
                <a:schemeClr val="tx1"/>
              </a:solidFill>
              <a:round/>
              <a:headEnd/>
              <a:tailEnd/>
            </a:ln>
          </p:spPr>
        </p:cxnSp>
        <p:cxnSp>
          <p:nvCxnSpPr>
            <p:cNvPr id="21539" name="AutoShape 21"/>
            <p:cNvCxnSpPr>
              <a:cxnSpLocks noChangeShapeType="1"/>
            </p:cNvCxnSpPr>
            <p:nvPr/>
          </p:nvCxnSpPr>
          <p:spPr bwMode="auto">
            <a:xfrm rot="16200000" flipH="1">
              <a:off x="4456112" y="3770312"/>
              <a:ext cx="196850" cy="187325"/>
            </a:xfrm>
            <a:prstGeom prst="straightConnector1">
              <a:avLst/>
            </a:prstGeom>
            <a:noFill/>
            <a:ln w="12700">
              <a:solidFill>
                <a:schemeClr val="tx1"/>
              </a:solidFill>
              <a:round/>
              <a:headEnd/>
              <a:tailEnd/>
            </a:ln>
          </p:spPr>
        </p:cxnSp>
      </p:grpSp>
      <p:grpSp>
        <p:nvGrpSpPr>
          <p:cNvPr id="9" name="Group 61"/>
          <p:cNvGrpSpPr>
            <a:grpSpLocks/>
          </p:cNvGrpSpPr>
          <p:nvPr/>
        </p:nvGrpSpPr>
        <p:grpSpPr bwMode="auto">
          <a:xfrm>
            <a:off x="5947833" y="2514600"/>
            <a:ext cx="3302000" cy="1250950"/>
            <a:chOff x="4460875" y="2514600"/>
            <a:chExt cx="2476500" cy="1250950"/>
          </a:xfrm>
        </p:grpSpPr>
        <p:sp>
          <p:nvSpPr>
            <p:cNvPr id="21534" name="AutoShape 26"/>
            <p:cNvSpPr>
              <a:spLocks noChangeArrowheads="1"/>
            </p:cNvSpPr>
            <p:nvPr/>
          </p:nvSpPr>
          <p:spPr bwMode="auto">
            <a:xfrm flipV="1">
              <a:off x="6556375" y="3460750"/>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21535" name="AutoShape 27"/>
            <p:cNvCxnSpPr>
              <a:cxnSpLocks noChangeShapeType="1"/>
              <a:stCxn id="21507" idx="3"/>
              <a:endCxn id="21534" idx="3"/>
            </p:cNvCxnSpPr>
            <p:nvPr/>
          </p:nvCxnSpPr>
          <p:spPr bwMode="auto">
            <a:xfrm>
              <a:off x="4460875" y="2514600"/>
              <a:ext cx="2284413" cy="946150"/>
            </a:xfrm>
            <a:prstGeom prst="straightConnector1">
              <a:avLst/>
            </a:prstGeom>
            <a:noFill/>
            <a:ln w="12700">
              <a:solidFill>
                <a:schemeClr val="tx1"/>
              </a:solidFill>
              <a:round/>
              <a:headEnd/>
              <a:tailEnd type="triangle" w="med" len="med"/>
            </a:ln>
          </p:spPr>
        </p:cxnSp>
      </p:grpSp>
      <p:grpSp>
        <p:nvGrpSpPr>
          <p:cNvPr id="10" name="Group 60"/>
          <p:cNvGrpSpPr>
            <a:grpSpLocks/>
          </p:cNvGrpSpPr>
          <p:nvPr/>
        </p:nvGrpSpPr>
        <p:grpSpPr bwMode="auto">
          <a:xfrm>
            <a:off x="7721600" y="3762376"/>
            <a:ext cx="1524000" cy="1190625"/>
            <a:chOff x="5791200" y="3762375"/>
            <a:chExt cx="1142999" cy="1190625"/>
          </a:xfrm>
        </p:grpSpPr>
        <p:cxnSp>
          <p:nvCxnSpPr>
            <p:cNvPr id="21530" name="AutoShape 29"/>
            <p:cNvCxnSpPr>
              <a:cxnSpLocks noChangeShapeType="1"/>
            </p:cNvCxnSpPr>
            <p:nvPr/>
          </p:nvCxnSpPr>
          <p:spPr bwMode="auto">
            <a:xfrm flipH="1">
              <a:off x="5984875" y="3765550"/>
              <a:ext cx="760413" cy="822325"/>
            </a:xfrm>
            <a:prstGeom prst="straightConnector1">
              <a:avLst/>
            </a:prstGeom>
            <a:noFill/>
            <a:ln w="12700">
              <a:solidFill>
                <a:schemeClr val="tx1"/>
              </a:solidFill>
              <a:round/>
              <a:headEnd/>
              <a:tailEnd type="triangle" w="med" len="med"/>
            </a:ln>
          </p:spPr>
        </p:cxnSp>
        <p:sp>
          <p:nvSpPr>
            <p:cNvPr id="21531" name="Rectangle 7"/>
            <p:cNvSpPr>
              <a:spLocks noChangeArrowheads="1"/>
            </p:cNvSpPr>
            <p:nvPr/>
          </p:nvSpPr>
          <p:spPr bwMode="auto">
            <a:xfrm>
              <a:off x="5791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14</a:t>
              </a:r>
            </a:p>
          </p:txBody>
        </p:sp>
        <p:cxnSp>
          <p:nvCxnSpPr>
            <p:cNvPr id="21532" name="AutoShape 21"/>
            <p:cNvCxnSpPr>
              <a:cxnSpLocks noChangeShapeType="1"/>
            </p:cNvCxnSpPr>
            <p:nvPr/>
          </p:nvCxnSpPr>
          <p:spPr bwMode="auto">
            <a:xfrm rot="5400000">
              <a:off x="6592094" y="3913981"/>
              <a:ext cx="304800" cy="1588"/>
            </a:xfrm>
            <a:prstGeom prst="straightConnector1">
              <a:avLst/>
            </a:prstGeom>
            <a:noFill/>
            <a:ln w="12700">
              <a:solidFill>
                <a:schemeClr val="tx1"/>
              </a:solidFill>
              <a:round/>
              <a:headEnd/>
              <a:tailEnd/>
            </a:ln>
          </p:spPr>
        </p:cxnSp>
        <p:cxnSp>
          <p:nvCxnSpPr>
            <p:cNvPr id="21533" name="AutoShape 21"/>
            <p:cNvCxnSpPr>
              <a:cxnSpLocks noChangeShapeType="1"/>
            </p:cNvCxnSpPr>
            <p:nvPr/>
          </p:nvCxnSpPr>
          <p:spPr bwMode="auto">
            <a:xfrm rot="16200000" flipH="1">
              <a:off x="6742112" y="3770312"/>
              <a:ext cx="196850" cy="187325"/>
            </a:xfrm>
            <a:prstGeom prst="straightConnector1">
              <a:avLst/>
            </a:prstGeom>
            <a:noFill/>
            <a:ln w="12700">
              <a:solidFill>
                <a:schemeClr val="tx1"/>
              </a:solidFill>
              <a:round/>
              <a:headEnd/>
              <a:tailEnd/>
            </a:ln>
          </p:spPr>
        </p:cxnSp>
      </p:grpSp>
      <p:grpSp>
        <p:nvGrpSpPr>
          <p:cNvPr id="11" name="Group 64"/>
          <p:cNvGrpSpPr>
            <a:grpSpLocks/>
          </p:cNvGrpSpPr>
          <p:nvPr/>
        </p:nvGrpSpPr>
        <p:grpSpPr bwMode="auto">
          <a:xfrm>
            <a:off x="5689600" y="3765550"/>
            <a:ext cx="508000" cy="1187450"/>
            <a:chOff x="6553200" y="3765550"/>
            <a:chExt cx="381000" cy="1187450"/>
          </a:xfrm>
        </p:grpSpPr>
        <p:cxnSp>
          <p:nvCxnSpPr>
            <p:cNvPr id="21528" name="AutoShape 33"/>
            <p:cNvCxnSpPr>
              <a:cxnSpLocks noChangeShapeType="1"/>
            </p:cNvCxnSpPr>
            <p:nvPr/>
          </p:nvCxnSpPr>
          <p:spPr bwMode="auto">
            <a:xfrm>
              <a:off x="6745288" y="3765550"/>
              <a:ext cx="1588" cy="806450"/>
            </a:xfrm>
            <a:prstGeom prst="straightConnector1">
              <a:avLst/>
            </a:prstGeom>
            <a:noFill/>
            <a:ln w="12700">
              <a:solidFill>
                <a:schemeClr val="tx1"/>
              </a:solidFill>
              <a:round/>
              <a:headEnd/>
              <a:tailEnd type="triangle" w="med" len="med"/>
            </a:ln>
          </p:spPr>
        </p:cxnSp>
        <p:sp>
          <p:nvSpPr>
            <p:cNvPr id="21529" name="Rectangle 7"/>
            <p:cNvSpPr>
              <a:spLocks noChangeArrowheads="1"/>
            </p:cNvSpPr>
            <p:nvPr/>
          </p:nvSpPr>
          <p:spPr bwMode="auto">
            <a:xfrm>
              <a:off x="6553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4</a:t>
              </a:r>
            </a:p>
          </p:txBody>
        </p:sp>
      </p:grpSp>
      <p:grpSp>
        <p:nvGrpSpPr>
          <p:cNvPr id="12" name="Group 65"/>
          <p:cNvGrpSpPr>
            <a:grpSpLocks/>
          </p:cNvGrpSpPr>
          <p:nvPr/>
        </p:nvGrpSpPr>
        <p:grpSpPr bwMode="auto">
          <a:xfrm>
            <a:off x="5945717" y="3765550"/>
            <a:ext cx="1267883" cy="1187450"/>
            <a:chOff x="6745288" y="3765550"/>
            <a:chExt cx="950912" cy="1187450"/>
          </a:xfrm>
        </p:grpSpPr>
        <p:cxnSp>
          <p:nvCxnSpPr>
            <p:cNvPr id="21526" name="AutoShape 37"/>
            <p:cNvCxnSpPr>
              <a:cxnSpLocks noChangeShapeType="1"/>
            </p:cNvCxnSpPr>
            <p:nvPr/>
          </p:nvCxnSpPr>
          <p:spPr bwMode="auto">
            <a:xfrm>
              <a:off x="6745288" y="3765550"/>
              <a:ext cx="763587" cy="822325"/>
            </a:xfrm>
            <a:prstGeom prst="straightConnector1">
              <a:avLst/>
            </a:prstGeom>
            <a:noFill/>
            <a:ln w="12700">
              <a:solidFill>
                <a:schemeClr val="tx1"/>
              </a:solidFill>
              <a:round/>
              <a:headEnd/>
              <a:tailEnd type="triangle" w="med" len="med"/>
            </a:ln>
          </p:spPr>
        </p:cxnSp>
        <p:sp>
          <p:nvSpPr>
            <p:cNvPr id="21527" name="Rectangle 7"/>
            <p:cNvSpPr>
              <a:spLocks noChangeArrowheads="1"/>
            </p:cNvSpPr>
            <p:nvPr/>
          </p:nvSpPr>
          <p:spPr bwMode="auto">
            <a:xfrm>
              <a:off x="7315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6</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7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dirty="0" err="1" smtClean="0">
                <a:sym typeface="Symbol" pitchFamily="18" charset="2"/>
              </a:rPr>
              <a:t>Minimax</a:t>
            </a:r>
            <a:r>
              <a:rPr lang="en-US" dirty="0" smtClean="0">
                <a:sym typeface="Symbol" pitchFamily="18" charset="2"/>
              </a:rPr>
              <a:t> Pruning</a:t>
            </a:r>
          </a:p>
        </p:txBody>
      </p:sp>
      <p:sp>
        <p:nvSpPr>
          <p:cNvPr id="22531" name="AutoShape 4"/>
          <p:cNvSpPr>
            <a:spLocks noChangeArrowheads="1"/>
          </p:cNvSpPr>
          <p:nvPr/>
        </p:nvSpPr>
        <p:spPr bwMode="auto">
          <a:xfrm>
            <a:off x="5693833" y="2209800"/>
            <a:ext cx="508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grpSp>
        <p:nvGrpSpPr>
          <p:cNvPr id="2" name="Group 60"/>
          <p:cNvGrpSpPr>
            <a:grpSpLocks/>
          </p:cNvGrpSpPr>
          <p:nvPr/>
        </p:nvGrpSpPr>
        <p:grpSpPr bwMode="auto">
          <a:xfrm>
            <a:off x="2641600" y="3765550"/>
            <a:ext cx="508000" cy="1187450"/>
            <a:chOff x="1981200" y="3765550"/>
            <a:chExt cx="381000" cy="1187450"/>
          </a:xfrm>
        </p:grpSpPr>
        <p:cxnSp>
          <p:nvCxnSpPr>
            <p:cNvPr id="22568" name="AutoShape 13"/>
            <p:cNvCxnSpPr>
              <a:cxnSpLocks noChangeShapeType="1"/>
              <a:stCxn id="22560" idx="0"/>
            </p:cNvCxnSpPr>
            <p:nvPr/>
          </p:nvCxnSpPr>
          <p:spPr bwMode="auto">
            <a:xfrm>
              <a:off x="2173288" y="3765550"/>
              <a:ext cx="1588" cy="806450"/>
            </a:xfrm>
            <a:prstGeom prst="straightConnector1">
              <a:avLst/>
            </a:prstGeom>
            <a:noFill/>
            <a:ln w="12700">
              <a:solidFill>
                <a:schemeClr val="tx1"/>
              </a:solidFill>
              <a:round/>
              <a:headEnd/>
              <a:tailEnd type="triangle" w="med" len="med"/>
            </a:ln>
          </p:spPr>
        </p:cxnSp>
        <p:sp>
          <p:nvSpPr>
            <p:cNvPr id="22569" name="Rectangle 7"/>
            <p:cNvSpPr>
              <a:spLocks noChangeArrowheads="1"/>
            </p:cNvSpPr>
            <p:nvPr/>
          </p:nvSpPr>
          <p:spPr bwMode="auto">
            <a:xfrm>
              <a:off x="1981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12</a:t>
              </a:r>
            </a:p>
          </p:txBody>
        </p:sp>
      </p:grpSp>
      <p:grpSp>
        <p:nvGrpSpPr>
          <p:cNvPr id="3" name="Group 61"/>
          <p:cNvGrpSpPr>
            <a:grpSpLocks/>
          </p:cNvGrpSpPr>
          <p:nvPr/>
        </p:nvGrpSpPr>
        <p:grpSpPr bwMode="auto">
          <a:xfrm>
            <a:off x="2897717" y="3765550"/>
            <a:ext cx="1267883" cy="1187450"/>
            <a:chOff x="2173288" y="3765550"/>
            <a:chExt cx="950912" cy="1187450"/>
          </a:xfrm>
        </p:grpSpPr>
        <p:cxnSp>
          <p:nvCxnSpPr>
            <p:cNvPr id="22566" name="AutoShape 17"/>
            <p:cNvCxnSpPr>
              <a:cxnSpLocks noChangeShapeType="1"/>
              <a:stCxn id="22560" idx="0"/>
            </p:cNvCxnSpPr>
            <p:nvPr/>
          </p:nvCxnSpPr>
          <p:spPr bwMode="auto">
            <a:xfrm>
              <a:off x="2173288" y="3765550"/>
              <a:ext cx="763587" cy="822325"/>
            </a:xfrm>
            <a:prstGeom prst="straightConnector1">
              <a:avLst/>
            </a:prstGeom>
            <a:noFill/>
            <a:ln w="12700">
              <a:solidFill>
                <a:schemeClr val="tx1"/>
              </a:solidFill>
              <a:round/>
              <a:headEnd/>
              <a:tailEnd type="triangle" w="med" len="med"/>
            </a:ln>
          </p:spPr>
        </p:cxnSp>
        <p:sp>
          <p:nvSpPr>
            <p:cNvPr id="22567" name="Rectangle 7"/>
            <p:cNvSpPr>
              <a:spLocks noChangeArrowheads="1"/>
            </p:cNvSpPr>
            <p:nvPr/>
          </p:nvSpPr>
          <p:spPr bwMode="auto">
            <a:xfrm>
              <a:off x="2743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8</a:t>
              </a:r>
            </a:p>
          </p:txBody>
        </p:sp>
      </p:grpSp>
      <p:grpSp>
        <p:nvGrpSpPr>
          <p:cNvPr id="4" name="Group 64"/>
          <p:cNvGrpSpPr>
            <a:grpSpLocks/>
          </p:cNvGrpSpPr>
          <p:nvPr/>
        </p:nvGrpSpPr>
        <p:grpSpPr bwMode="auto">
          <a:xfrm>
            <a:off x="8737600" y="3765550"/>
            <a:ext cx="508000" cy="1187450"/>
            <a:chOff x="6553200" y="3765550"/>
            <a:chExt cx="381000" cy="1187450"/>
          </a:xfrm>
        </p:grpSpPr>
        <p:cxnSp>
          <p:nvCxnSpPr>
            <p:cNvPr id="22564" name="AutoShape 33"/>
            <p:cNvCxnSpPr>
              <a:cxnSpLocks noChangeShapeType="1"/>
            </p:cNvCxnSpPr>
            <p:nvPr/>
          </p:nvCxnSpPr>
          <p:spPr bwMode="auto">
            <a:xfrm>
              <a:off x="6745288" y="3765550"/>
              <a:ext cx="1588" cy="806450"/>
            </a:xfrm>
            <a:prstGeom prst="straightConnector1">
              <a:avLst/>
            </a:prstGeom>
            <a:noFill/>
            <a:ln w="12700">
              <a:solidFill>
                <a:schemeClr val="tx1"/>
              </a:solidFill>
              <a:round/>
              <a:headEnd/>
              <a:tailEnd type="triangle" w="med" len="med"/>
            </a:ln>
          </p:spPr>
        </p:cxnSp>
        <p:sp>
          <p:nvSpPr>
            <p:cNvPr id="22565" name="Rectangle 7"/>
            <p:cNvSpPr>
              <a:spLocks noChangeArrowheads="1"/>
            </p:cNvSpPr>
            <p:nvPr/>
          </p:nvSpPr>
          <p:spPr bwMode="auto">
            <a:xfrm>
              <a:off x="6553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5</a:t>
              </a:r>
            </a:p>
          </p:txBody>
        </p:sp>
      </p:grpSp>
      <p:grpSp>
        <p:nvGrpSpPr>
          <p:cNvPr id="5" name="Group 65"/>
          <p:cNvGrpSpPr>
            <a:grpSpLocks/>
          </p:cNvGrpSpPr>
          <p:nvPr/>
        </p:nvGrpSpPr>
        <p:grpSpPr bwMode="auto">
          <a:xfrm>
            <a:off x="8993717" y="3765550"/>
            <a:ext cx="1267883" cy="1187450"/>
            <a:chOff x="6745288" y="3765550"/>
            <a:chExt cx="950912" cy="1187450"/>
          </a:xfrm>
        </p:grpSpPr>
        <p:cxnSp>
          <p:nvCxnSpPr>
            <p:cNvPr id="22562" name="AutoShape 37"/>
            <p:cNvCxnSpPr>
              <a:cxnSpLocks noChangeShapeType="1"/>
            </p:cNvCxnSpPr>
            <p:nvPr/>
          </p:nvCxnSpPr>
          <p:spPr bwMode="auto">
            <a:xfrm>
              <a:off x="6745288" y="3765550"/>
              <a:ext cx="763587" cy="822325"/>
            </a:xfrm>
            <a:prstGeom prst="straightConnector1">
              <a:avLst/>
            </a:prstGeom>
            <a:noFill/>
            <a:ln w="12700">
              <a:solidFill>
                <a:schemeClr val="tx1"/>
              </a:solidFill>
              <a:round/>
              <a:headEnd/>
              <a:tailEnd type="triangle" w="med" len="med"/>
            </a:ln>
          </p:spPr>
        </p:cxnSp>
        <p:sp>
          <p:nvSpPr>
            <p:cNvPr id="22563" name="Rectangle 7"/>
            <p:cNvSpPr>
              <a:spLocks noChangeArrowheads="1"/>
            </p:cNvSpPr>
            <p:nvPr/>
          </p:nvSpPr>
          <p:spPr bwMode="auto">
            <a:xfrm>
              <a:off x="7315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2</a:t>
              </a:r>
            </a:p>
          </p:txBody>
        </p:sp>
      </p:grpSp>
      <p:grpSp>
        <p:nvGrpSpPr>
          <p:cNvPr id="6" name="Group 51"/>
          <p:cNvGrpSpPr>
            <a:grpSpLocks/>
          </p:cNvGrpSpPr>
          <p:nvPr/>
        </p:nvGrpSpPr>
        <p:grpSpPr bwMode="auto">
          <a:xfrm>
            <a:off x="2645833" y="2514600"/>
            <a:ext cx="3302000" cy="1250950"/>
            <a:chOff x="1984375" y="2514600"/>
            <a:chExt cx="2476501" cy="1250950"/>
          </a:xfrm>
        </p:grpSpPr>
        <p:sp>
          <p:nvSpPr>
            <p:cNvPr id="22560" name="AutoShape 6"/>
            <p:cNvSpPr>
              <a:spLocks noChangeArrowheads="1"/>
            </p:cNvSpPr>
            <p:nvPr/>
          </p:nvSpPr>
          <p:spPr bwMode="auto">
            <a:xfrm flipV="1">
              <a:off x="1984375" y="3460750"/>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22561" name="AutoShape 7"/>
            <p:cNvCxnSpPr>
              <a:cxnSpLocks noChangeShapeType="1"/>
              <a:stCxn id="22531" idx="3"/>
              <a:endCxn id="22560" idx="3"/>
            </p:cNvCxnSpPr>
            <p:nvPr/>
          </p:nvCxnSpPr>
          <p:spPr bwMode="auto">
            <a:xfrm flipH="1">
              <a:off x="2173288" y="2514600"/>
              <a:ext cx="2287588" cy="946150"/>
            </a:xfrm>
            <a:prstGeom prst="straightConnector1">
              <a:avLst/>
            </a:prstGeom>
            <a:noFill/>
            <a:ln w="12700">
              <a:solidFill>
                <a:schemeClr val="tx1"/>
              </a:solidFill>
              <a:round/>
              <a:headEnd/>
              <a:tailEnd type="triangle" w="med" len="med"/>
            </a:ln>
          </p:spPr>
        </p:cxnSp>
      </p:grpSp>
      <p:cxnSp>
        <p:nvCxnSpPr>
          <p:cNvPr id="28720" name="AutoShape 9"/>
          <p:cNvCxnSpPr>
            <a:cxnSpLocks noChangeShapeType="1"/>
            <a:stCxn id="22560" idx="0"/>
          </p:cNvCxnSpPr>
          <p:nvPr/>
        </p:nvCxnSpPr>
        <p:spPr bwMode="auto">
          <a:xfrm flipH="1">
            <a:off x="1883834" y="3765551"/>
            <a:ext cx="1013884" cy="822325"/>
          </a:xfrm>
          <a:prstGeom prst="straightConnector1">
            <a:avLst/>
          </a:prstGeom>
          <a:noFill/>
          <a:ln w="12700">
            <a:solidFill>
              <a:schemeClr val="tx1"/>
            </a:solidFill>
            <a:round/>
            <a:headEnd/>
            <a:tailEnd type="triangle" w="med" len="med"/>
          </a:ln>
        </p:spPr>
      </p:cxnSp>
      <p:sp>
        <p:nvSpPr>
          <p:cNvPr id="51" name="Rectangle 7"/>
          <p:cNvSpPr>
            <a:spLocks noChangeArrowheads="1"/>
          </p:cNvSpPr>
          <p:nvPr/>
        </p:nvSpPr>
        <p:spPr bwMode="auto">
          <a:xfrm>
            <a:off x="1625600" y="4648200"/>
            <a:ext cx="508000" cy="304800"/>
          </a:xfrm>
          <a:prstGeom prst="rect">
            <a:avLst/>
          </a:prstGeom>
          <a:solidFill>
            <a:srgbClr val="CCCCCC"/>
          </a:solidFill>
          <a:ln w="9525">
            <a:solidFill>
              <a:schemeClr val="tx1"/>
            </a:solidFill>
            <a:miter lim="800000"/>
            <a:headEnd/>
            <a:tailEnd/>
          </a:ln>
        </p:spPr>
        <p:txBody>
          <a:bodyPr wrap="none" anchor="ctr"/>
          <a:lstStyle/>
          <a:p>
            <a:pPr algn="ctr"/>
            <a:r>
              <a:rPr lang="en-US"/>
              <a:t>3</a:t>
            </a:r>
          </a:p>
        </p:txBody>
      </p:sp>
      <p:cxnSp>
        <p:nvCxnSpPr>
          <p:cNvPr id="67" name="AutoShape 21"/>
          <p:cNvCxnSpPr>
            <a:cxnSpLocks noChangeShapeType="1"/>
          </p:cNvCxnSpPr>
          <p:nvPr/>
        </p:nvCxnSpPr>
        <p:spPr bwMode="auto">
          <a:xfrm rot="5400000">
            <a:off x="5790143" y="2665942"/>
            <a:ext cx="304800" cy="2116"/>
          </a:xfrm>
          <a:prstGeom prst="straightConnector1">
            <a:avLst/>
          </a:prstGeom>
          <a:noFill/>
          <a:ln w="12700">
            <a:solidFill>
              <a:schemeClr val="tx1"/>
            </a:solidFill>
            <a:round/>
            <a:headEnd/>
            <a:tailEnd/>
          </a:ln>
        </p:spPr>
      </p:cxnSp>
      <p:cxnSp>
        <p:nvCxnSpPr>
          <p:cNvPr id="70" name="AutoShape 21"/>
          <p:cNvCxnSpPr>
            <a:cxnSpLocks noChangeShapeType="1"/>
            <a:stCxn id="22531" idx="3"/>
          </p:cNvCxnSpPr>
          <p:nvPr/>
        </p:nvCxnSpPr>
        <p:spPr bwMode="auto">
          <a:xfrm rot="16200000" flipH="1">
            <a:off x="6212417" y="2250017"/>
            <a:ext cx="228600" cy="757767"/>
          </a:xfrm>
          <a:prstGeom prst="straightConnector1">
            <a:avLst/>
          </a:prstGeom>
          <a:noFill/>
          <a:ln w="12700">
            <a:solidFill>
              <a:schemeClr val="tx1"/>
            </a:solidFill>
            <a:round/>
            <a:headEnd/>
            <a:tailEnd/>
          </a:ln>
        </p:spPr>
      </p:cxnSp>
      <p:cxnSp>
        <p:nvCxnSpPr>
          <p:cNvPr id="74" name="AutoShape 21"/>
          <p:cNvCxnSpPr>
            <a:cxnSpLocks noChangeShapeType="1"/>
          </p:cNvCxnSpPr>
          <p:nvPr/>
        </p:nvCxnSpPr>
        <p:spPr bwMode="auto">
          <a:xfrm rot="5400000">
            <a:off x="2744259" y="3913717"/>
            <a:ext cx="304800" cy="2117"/>
          </a:xfrm>
          <a:prstGeom prst="straightConnector1">
            <a:avLst/>
          </a:prstGeom>
          <a:noFill/>
          <a:ln w="12700">
            <a:solidFill>
              <a:schemeClr val="tx1"/>
            </a:solidFill>
            <a:round/>
            <a:headEnd/>
            <a:tailEnd/>
          </a:ln>
        </p:spPr>
      </p:cxnSp>
      <p:cxnSp>
        <p:nvCxnSpPr>
          <p:cNvPr id="75" name="AutoShape 21"/>
          <p:cNvCxnSpPr>
            <a:cxnSpLocks noChangeShapeType="1"/>
            <a:stCxn id="22560" idx="0"/>
          </p:cNvCxnSpPr>
          <p:nvPr/>
        </p:nvCxnSpPr>
        <p:spPr bwMode="auto">
          <a:xfrm rot="16200000" flipH="1">
            <a:off x="2926292" y="3739091"/>
            <a:ext cx="196850" cy="249767"/>
          </a:xfrm>
          <a:prstGeom prst="straightConnector1">
            <a:avLst/>
          </a:prstGeom>
          <a:noFill/>
          <a:ln w="12700">
            <a:solidFill>
              <a:schemeClr val="tx1"/>
            </a:solidFill>
            <a:round/>
            <a:headEnd/>
            <a:tailEnd/>
          </a:ln>
        </p:spPr>
      </p:cxnSp>
      <p:grpSp>
        <p:nvGrpSpPr>
          <p:cNvPr id="7" name="Group 59"/>
          <p:cNvGrpSpPr>
            <a:grpSpLocks/>
          </p:cNvGrpSpPr>
          <p:nvPr/>
        </p:nvGrpSpPr>
        <p:grpSpPr bwMode="auto">
          <a:xfrm>
            <a:off x="5693833" y="2514601"/>
            <a:ext cx="508000" cy="1235075"/>
            <a:chOff x="4270375" y="2514600"/>
            <a:chExt cx="381000" cy="1235075"/>
          </a:xfrm>
        </p:grpSpPr>
        <p:sp>
          <p:nvSpPr>
            <p:cNvPr id="22558" name="AutoShape 20"/>
            <p:cNvSpPr>
              <a:spLocks noChangeArrowheads="1"/>
            </p:cNvSpPr>
            <p:nvPr/>
          </p:nvSpPr>
          <p:spPr bwMode="auto">
            <a:xfrm flipV="1">
              <a:off x="4270375" y="3444875"/>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22559" name="AutoShape 21"/>
            <p:cNvCxnSpPr>
              <a:cxnSpLocks noChangeShapeType="1"/>
              <a:stCxn id="22531" idx="3"/>
              <a:endCxn id="22558" idx="3"/>
            </p:cNvCxnSpPr>
            <p:nvPr/>
          </p:nvCxnSpPr>
          <p:spPr bwMode="auto">
            <a:xfrm flipH="1">
              <a:off x="4459288" y="2514600"/>
              <a:ext cx="1588" cy="930275"/>
            </a:xfrm>
            <a:prstGeom prst="straightConnector1">
              <a:avLst/>
            </a:prstGeom>
            <a:noFill/>
            <a:ln w="12700">
              <a:solidFill>
                <a:schemeClr val="tx1"/>
              </a:solidFill>
              <a:round/>
              <a:headEnd/>
              <a:tailEnd type="triangle" w="med" len="med"/>
            </a:ln>
          </p:spPr>
        </p:cxnSp>
      </p:grpSp>
      <p:grpSp>
        <p:nvGrpSpPr>
          <p:cNvPr id="8" name="Group 58"/>
          <p:cNvGrpSpPr>
            <a:grpSpLocks/>
          </p:cNvGrpSpPr>
          <p:nvPr/>
        </p:nvGrpSpPr>
        <p:grpSpPr bwMode="auto">
          <a:xfrm>
            <a:off x="4673600" y="3762376"/>
            <a:ext cx="1524000" cy="1190625"/>
            <a:chOff x="3505200" y="3762375"/>
            <a:chExt cx="1142999" cy="1190625"/>
          </a:xfrm>
        </p:grpSpPr>
        <p:cxnSp>
          <p:nvCxnSpPr>
            <p:cNvPr id="22554" name="AutoShape 23"/>
            <p:cNvCxnSpPr>
              <a:cxnSpLocks noChangeShapeType="1"/>
            </p:cNvCxnSpPr>
            <p:nvPr/>
          </p:nvCxnSpPr>
          <p:spPr bwMode="auto">
            <a:xfrm flipH="1">
              <a:off x="3698875" y="3765550"/>
              <a:ext cx="760413" cy="822325"/>
            </a:xfrm>
            <a:prstGeom prst="straightConnector1">
              <a:avLst/>
            </a:prstGeom>
            <a:noFill/>
            <a:ln w="12700">
              <a:solidFill>
                <a:schemeClr val="tx1"/>
              </a:solidFill>
              <a:round/>
              <a:headEnd/>
              <a:tailEnd type="triangle" w="med" len="med"/>
            </a:ln>
          </p:spPr>
        </p:cxnSp>
        <p:sp>
          <p:nvSpPr>
            <p:cNvPr id="22555" name="Rectangle 7"/>
            <p:cNvSpPr>
              <a:spLocks noChangeArrowheads="1"/>
            </p:cNvSpPr>
            <p:nvPr/>
          </p:nvSpPr>
          <p:spPr bwMode="auto">
            <a:xfrm>
              <a:off x="3505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2</a:t>
              </a:r>
            </a:p>
          </p:txBody>
        </p:sp>
        <p:cxnSp>
          <p:nvCxnSpPr>
            <p:cNvPr id="22556" name="AutoShape 21"/>
            <p:cNvCxnSpPr>
              <a:cxnSpLocks noChangeShapeType="1"/>
            </p:cNvCxnSpPr>
            <p:nvPr/>
          </p:nvCxnSpPr>
          <p:spPr bwMode="auto">
            <a:xfrm rot="5400000">
              <a:off x="4306094" y="3913981"/>
              <a:ext cx="304800" cy="1588"/>
            </a:xfrm>
            <a:prstGeom prst="straightConnector1">
              <a:avLst/>
            </a:prstGeom>
            <a:noFill/>
            <a:ln w="12700">
              <a:solidFill>
                <a:schemeClr val="tx1"/>
              </a:solidFill>
              <a:round/>
              <a:headEnd/>
              <a:tailEnd/>
            </a:ln>
          </p:spPr>
        </p:cxnSp>
        <p:cxnSp>
          <p:nvCxnSpPr>
            <p:cNvPr id="22557" name="AutoShape 21"/>
            <p:cNvCxnSpPr>
              <a:cxnSpLocks noChangeShapeType="1"/>
            </p:cNvCxnSpPr>
            <p:nvPr/>
          </p:nvCxnSpPr>
          <p:spPr bwMode="auto">
            <a:xfrm rot="16200000" flipH="1">
              <a:off x="4456112" y="3770312"/>
              <a:ext cx="196850" cy="187325"/>
            </a:xfrm>
            <a:prstGeom prst="straightConnector1">
              <a:avLst/>
            </a:prstGeom>
            <a:noFill/>
            <a:ln w="12700">
              <a:solidFill>
                <a:schemeClr val="tx1"/>
              </a:solidFill>
              <a:round/>
              <a:headEnd/>
              <a:tailEnd/>
            </a:ln>
          </p:spPr>
        </p:cxnSp>
      </p:grpSp>
      <p:grpSp>
        <p:nvGrpSpPr>
          <p:cNvPr id="9" name="Group 61"/>
          <p:cNvGrpSpPr>
            <a:grpSpLocks/>
          </p:cNvGrpSpPr>
          <p:nvPr/>
        </p:nvGrpSpPr>
        <p:grpSpPr bwMode="auto">
          <a:xfrm>
            <a:off x="5947833" y="2514600"/>
            <a:ext cx="3302000" cy="1250950"/>
            <a:chOff x="4460875" y="2514600"/>
            <a:chExt cx="2476500" cy="1250950"/>
          </a:xfrm>
        </p:grpSpPr>
        <p:sp>
          <p:nvSpPr>
            <p:cNvPr id="22552" name="AutoShape 26"/>
            <p:cNvSpPr>
              <a:spLocks noChangeArrowheads="1"/>
            </p:cNvSpPr>
            <p:nvPr/>
          </p:nvSpPr>
          <p:spPr bwMode="auto">
            <a:xfrm flipV="1">
              <a:off x="6556375" y="3460750"/>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22553" name="AutoShape 27"/>
            <p:cNvCxnSpPr>
              <a:cxnSpLocks noChangeShapeType="1"/>
              <a:stCxn id="22531" idx="3"/>
              <a:endCxn id="22552" idx="3"/>
            </p:cNvCxnSpPr>
            <p:nvPr/>
          </p:nvCxnSpPr>
          <p:spPr bwMode="auto">
            <a:xfrm>
              <a:off x="4460875" y="2514600"/>
              <a:ext cx="2284413" cy="946150"/>
            </a:xfrm>
            <a:prstGeom prst="straightConnector1">
              <a:avLst/>
            </a:prstGeom>
            <a:noFill/>
            <a:ln w="12700">
              <a:solidFill>
                <a:schemeClr val="tx1"/>
              </a:solidFill>
              <a:round/>
              <a:headEnd/>
              <a:tailEnd type="triangle" w="med" len="med"/>
            </a:ln>
          </p:spPr>
        </p:cxnSp>
      </p:grpSp>
      <p:grpSp>
        <p:nvGrpSpPr>
          <p:cNvPr id="10" name="Group 60"/>
          <p:cNvGrpSpPr>
            <a:grpSpLocks/>
          </p:cNvGrpSpPr>
          <p:nvPr/>
        </p:nvGrpSpPr>
        <p:grpSpPr bwMode="auto">
          <a:xfrm>
            <a:off x="7721600" y="3762376"/>
            <a:ext cx="1524000" cy="1190625"/>
            <a:chOff x="5791200" y="3762375"/>
            <a:chExt cx="1142999" cy="1190625"/>
          </a:xfrm>
        </p:grpSpPr>
        <p:cxnSp>
          <p:nvCxnSpPr>
            <p:cNvPr id="22548" name="AutoShape 29"/>
            <p:cNvCxnSpPr>
              <a:cxnSpLocks noChangeShapeType="1"/>
            </p:cNvCxnSpPr>
            <p:nvPr/>
          </p:nvCxnSpPr>
          <p:spPr bwMode="auto">
            <a:xfrm flipH="1">
              <a:off x="5984875" y="3765550"/>
              <a:ext cx="760413" cy="822325"/>
            </a:xfrm>
            <a:prstGeom prst="straightConnector1">
              <a:avLst/>
            </a:prstGeom>
            <a:noFill/>
            <a:ln w="12700">
              <a:solidFill>
                <a:schemeClr val="tx1"/>
              </a:solidFill>
              <a:round/>
              <a:headEnd/>
              <a:tailEnd type="triangle" w="med" len="med"/>
            </a:ln>
          </p:spPr>
        </p:cxnSp>
        <p:sp>
          <p:nvSpPr>
            <p:cNvPr id="22549" name="Rectangle 7"/>
            <p:cNvSpPr>
              <a:spLocks noChangeArrowheads="1"/>
            </p:cNvSpPr>
            <p:nvPr/>
          </p:nvSpPr>
          <p:spPr bwMode="auto">
            <a:xfrm>
              <a:off x="5791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14</a:t>
              </a:r>
            </a:p>
          </p:txBody>
        </p:sp>
        <p:cxnSp>
          <p:nvCxnSpPr>
            <p:cNvPr id="22550" name="AutoShape 21"/>
            <p:cNvCxnSpPr>
              <a:cxnSpLocks noChangeShapeType="1"/>
            </p:cNvCxnSpPr>
            <p:nvPr/>
          </p:nvCxnSpPr>
          <p:spPr bwMode="auto">
            <a:xfrm rot="5400000">
              <a:off x="6592094" y="3913981"/>
              <a:ext cx="304800" cy="1588"/>
            </a:xfrm>
            <a:prstGeom prst="straightConnector1">
              <a:avLst/>
            </a:prstGeom>
            <a:noFill/>
            <a:ln w="12700">
              <a:solidFill>
                <a:schemeClr val="tx1"/>
              </a:solidFill>
              <a:round/>
              <a:headEnd/>
              <a:tailEnd/>
            </a:ln>
          </p:spPr>
        </p:cxnSp>
        <p:cxnSp>
          <p:nvCxnSpPr>
            <p:cNvPr id="22551" name="AutoShape 21"/>
            <p:cNvCxnSpPr>
              <a:cxnSpLocks noChangeShapeType="1"/>
            </p:cNvCxnSpPr>
            <p:nvPr/>
          </p:nvCxnSpPr>
          <p:spPr bwMode="auto">
            <a:xfrm rot="16200000" flipH="1">
              <a:off x="6742112" y="3770312"/>
              <a:ext cx="196850" cy="187325"/>
            </a:xfrm>
            <a:prstGeom prst="straightConnector1">
              <a:avLst/>
            </a:prstGeom>
            <a:noFill/>
            <a:ln w="12700">
              <a:solidFill>
                <a:schemeClr val="tx1"/>
              </a:solidFill>
              <a:round/>
              <a:headEnd/>
              <a:tailEnd/>
            </a:ln>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7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7" name="Picture 3"/>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3048000" y="1637976"/>
            <a:ext cx="5791199" cy="3670143"/>
          </a:xfrm>
          <a:prstGeom prst="rect">
            <a:avLst/>
          </a:prstGeom>
          <a:noFill/>
          <a:extLst>
            <a:ext uri="{909E8E84-426E-40dd-AFC4-6F175D3DCCD1}">
              <a14:hiddenFill xmlns="" xmlns:a14="http://schemas.microsoft.com/office/drawing/2010/main">
                <a:solidFill>
                  <a:srgbClr val="FFFFFF"/>
                </a:solidFill>
              </a14:hiddenFill>
            </a:ext>
          </a:extLst>
        </p:spPr>
      </p:pic>
      <p:sp>
        <p:nvSpPr>
          <p:cNvPr id="1027" name="Rectangle 2"/>
          <p:cNvSpPr>
            <a:spLocks noGrp="1" noChangeArrowheads="1"/>
          </p:cNvSpPr>
          <p:nvPr>
            <p:ph type="title"/>
          </p:nvPr>
        </p:nvSpPr>
        <p:spPr/>
        <p:txBody>
          <a:bodyPr/>
          <a:lstStyle/>
          <a:p>
            <a:pPr eaLnBrk="1" hangingPunct="1"/>
            <a:r>
              <a:rPr lang="en-US" dirty="0" smtClean="0"/>
              <a:t>Adversarial Games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p:cNvPicPr>
            <a:picLocks noChangeAspect="1" noChangeArrowheads="1"/>
          </p:cNvPicPr>
          <p:nvPr/>
        </p:nvPicPr>
        <p:blipFill>
          <a:blip r:embed="rId3">
            <a:extLst>
              <a:ext uri="{28A0092B-C50C-407E-A947-70E740481C1C}">
                <a14:useLocalDpi xmlns="" xmlns:a14="http://schemas.microsoft.com/office/drawing/2010/main" val="0"/>
              </a:ext>
            </a:extLst>
          </a:blip>
          <a:stretch>
            <a:fillRect/>
          </a:stretch>
        </p:blipFill>
        <p:spPr bwMode="auto">
          <a:xfrm>
            <a:off x="6587412" y="1548776"/>
            <a:ext cx="5148607" cy="2876550"/>
          </a:xfrm>
          <a:prstGeom prst="rect">
            <a:avLst/>
          </a:prstGeom>
          <a:noFill/>
          <a:extLst>
            <a:ext uri="{909E8E84-426E-40dd-AFC4-6F175D3DCCD1}">
              <a14:hiddenFill xmlns="" xmlns:a14="http://schemas.microsoft.com/office/drawing/2010/main">
                <a:solidFill>
                  <a:srgbClr val="FFFFFF"/>
                </a:solidFill>
              </a14:hiddenFill>
            </a:ext>
          </a:extLst>
        </p:spPr>
      </p:pic>
      <p:sp>
        <p:nvSpPr>
          <p:cNvPr id="9219" name="Rectangle 3"/>
          <p:cNvSpPr>
            <a:spLocks noGrp="1" noChangeArrowheads="1"/>
          </p:cNvSpPr>
          <p:nvPr>
            <p:ph idx="1"/>
          </p:nvPr>
        </p:nvSpPr>
        <p:spPr>
          <a:xfrm>
            <a:off x="406400" y="1397001"/>
            <a:ext cx="11379200" cy="4729164"/>
          </a:xfrm>
        </p:spPr>
        <p:txBody>
          <a:bodyPr/>
          <a:lstStyle/>
          <a:p>
            <a:pPr eaLnBrk="1" hangingPunct="1"/>
            <a:r>
              <a:rPr lang="en-US" sz="2800" dirty="0" smtClean="0"/>
              <a:t>Many different kinds of games!</a:t>
            </a:r>
          </a:p>
          <a:p>
            <a:pPr lvl="1" eaLnBrk="1" hangingPunct="1"/>
            <a:endParaRPr lang="en-US" sz="2400" dirty="0" smtClean="0"/>
          </a:p>
          <a:p>
            <a:pPr eaLnBrk="1" hangingPunct="1"/>
            <a:r>
              <a:rPr lang="en-US" sz="2800" dirty="0" smtClean="0"/>
              <a:t>Axes:</a:t>
            </a:r>
          </a:p>
          <a:p>
            <a:pPr lvl="1" eaLnBrk="1" hangingPunct="1"/>
            <a:r>
              <a:rPr lang="en-US" sz="2400" dirty="0" smtClean="0"/>
              <a:t>Deterministic or stochastic?</a:t>
            </a:r>
          </a:p>
          <a:p>
            <a:pPr lvl="1" eaLnBrk="1" hangingPunct="1"/>
            <a:r>
              <a:rPr lang="en-US" sz="2400" dirty="0" smtClean="0"/>
              <a:t>One, two, or more players?</a:t>
            </a:r>
          </a:p>
          <a:p>
            <a:pPr lvl="1" eaLnBrk="1" hangingPunct="1"/>
            <a:r>
              <a:rPr lang="en-US" sz="2400" dirty="0" smtClean="0"/>
              <a:t>Zero sum?</a:t>
            </a:r>
          </a:p>
          <a:p>
            <a:pPr lvl="1" eaLnBrk="1" hangingPunct="1"/>
            <a:r>
              <a:rPr lang="en-US" sz="2400" dirty="0" smtClean="0"/>
              <a:t>Perfect information (can you see the state)?</a:t>
            </a:r>
          </a:p>
          <a:p>
            <a:pPr lvl="1" eaLnBrk="1" hangingPunct="1"/>
            <a:endParaRPr lang="en-US" sz="2400" dirty="0" smtClean="0"/>
          </a:p>
          <a:p>
            <a:pPr eaLnBrk="1" hangingPunct="1"/>
            <a:r>
              <a:rPr lang="en-US" sz="2800" dirty="0" smtClean="0"/>
              <a:t>Want algorithms for calculating a </a:t>
            </a:r>
            <a:r>
              <a:rPr lang="en-US" sz="2800" dirty="0" smtClean="0">
                <a:solidFill>
                  <a:srgbClr val="CC0000"/>
                </a:solidFill>
              </a:rPr>
              <a:t>strategy (policy)</a:t>
            </a:r>
            <a:r>
              <a:rPr lang="en-US" sz="2800" dirty="0" smtClean="0"/>
              <a:t> which recommends a move from each state</a:t>
            </a:r>
          </a:p>
        </p:txBody>
      </p:sp>
      <p:sp>
        <p:nvSpPr>
          <p:cNvPr id="9218" name="Rectangle 2"/>
          <p:cNvSpPr>
            <a:spLocks noGrp="1" noChangeArrowheads="1"/>
          </p:cNvSpPr>
          <p:nvPr>
            <p:ph type="title"/>
          </p:nvPr>
        </p:nvSpPr>
        <p:spPr/>
        <p:txBody>
          <a:bodyPr/>
          <a:lstStyle/>
          <a:p>
            <a:pPr eaLnBrk="1" hangingPunct="1"/>
            <a:r>
              <a:rPr lang="en-US" dirty="0" smtClean="0"/>
              <a:t>Types of Games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3" name="Picture 3"/>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7305035" y="1396999"/>
            <a:ext cx="4207019" cy="4406900"/>
          </a:xfrm>
          <a:prstGeom prst="rect">
            <a:avLst/>
          </a:prstGeom>
          <a:noFill/>
          <a:extLst>
            <a:ext uri="{909E8E84-426E-40dd-AFC4-6F175D3DCCD1}">
              <a14:hiddenFill xmlns="" xmlns:a14="http://schemas.microsoft.com/office/drawing/2010/main">
                <a:solidFill>
                  <a:srgbClr val="FFFFFF"/>
                </a:solidFill>
              </a14:hiddenFill>
            </a:ext>
          </a:extLst>
        </p:spPr>
      </p:pic>
      <p:sp>
        <p:nvSpPr>
          <p:cNvPr id="10242" name="Title 1"/>
          <p:cNvSpPr>
            <a:spLocks noGrp="1"/>
          </p:cNvSpPr>
          <p:nvPr>
            <p:ph type="title"/>
          </p:nvPr>
        </p:nvSpPr>
        <p:spPr/>
        <p:txBody>
          <a:bodyPr/>
          <a:lstStyle/>
          <a:p>
            <a:r>
              <a:rPr lang="en-US" smtClean="0"/>
              <a:t>Deterministic Games</a:t>
            </a:r>
          </a:p>
        </p:txBody>
      </p:sp>
      <p:sp>
        <p:nvSpPr>
          <p:cNvPr id="10243" name="Content Placeholder 2"/>
          <p:cNvSpPr>
            <a:spLocks noGrp="1"/>
          </p:cNvSpPr>
          <p:nvPr>
            <p:ph idx="1"/>
          </p:nvPr>
        </p:nvSpPr>
        <p:spPr/>
        <p:txBody>
          <a:bodyPr/>
          <a:lstStyle/>
          <a:p>
            <a:r>
              <a:rPr lang="en-US" sz="2800" dirty="0" smtClean="0"/>
              <a:t>Many possible formalizations, one is:</a:t>
            </a:r>
          </a:p>
          <a:p>
            <a:pPr lvl="1"/>
            <a:r>
              <a:rPr lang="en-US" sz="2400" dirty="0" smtClean="0"/>
              <a:t>States: S (start at s</a:t>
            </a:r>
            <a:r>
              <a:rPr lang="en-US" sz="2400" baseline="-25000" dirty="0" smtClean="0"/>
              <a:t>0</a:t>
            </a:r>
            <a:r>
              <a:rPr lang="en-US" sz="2400" dirty="0" smtClean="0"/>
              <a:t>)</a:t>
            </a:r>
          </a:p>
          <a:p>
            <a:pPr lvl="1"/>
            <a:r>
              <a:rPr lang="en-US" sz="2400" dirty="0" smtClean="0"/>
              <a:t>Players: P={1...N} (usually take turns)</a:t>
            </a:r>
          </a:p>
          <a:p>
            <a:pPr lvl="1"/>
            <a:r>
              <a:rPr lang="en-US" sz="2400" dirty="0" smtClean="0"/>
              <a:t>Actions: A (may depend on player / state)</a:t>
            </a:r>
          </a:p>
          <a:p>
            <a:pPr lvl="1"/>
            <a:r>
              <a:rPr lang="en-US" sz="2400" dirty="0" smtClean="0"/>
              <a:t>Transition Function: </a:t>
            </a:r>
            <a:r>
              <a:rPr lang="en-US" sz="2400" dirty="0" err="1" smtClean="0"/>
              <a:t>SxA</a:t>
            </a:r>
            <a:r>
              <a:rPr lang="en-US" sz="2400" dirty="0" smtClean="0"/>
              <a:t> </a:t>
            </a:r>
            <a:r>
              <a:rPr lang="en-US" sz="2400" dirty="0" smtClean="0">
                <a:sym typeface="Symbol" pitchFamily="18" charset="2"/>
              </a:rPr>
              <a:t> S</a:t>
            </a:r>
          </a:p>
          <a:p>
            <a:pPr lvl="1"/>
            <a:r>
              <a:rPr lang="en-US" sz="2400" dirty="0" smtClean="0">
                <a:sym typeface="Symbol" pitchFamily="18" charset="2"/>
              </a:rPr>
              <a:t>Terminal Test: S  {</a:t>
            </a:r>
            <a:r>
              <a:rPr lang="en-US" sz="2400" dirty="0" err="1" smtClean="0">
                <a:sym typeface="Symbol" pitchFamily="18" charset="2"/>
              </a:rPr>
              <a:t>t,f</a:t>
            </a:r>
            <a:r>
              <a:rPr lang="en-US" sz="2400" dirty="0" smtClean="0">
                <a:sym typeface="Symbol" pitchFamily="18" charset="2"/>
              </a:rPr>
              <a:t>}</a:t>
            </a:r>
          </a:p>
          <a:p>
            <a:pPr lvl="1"/>
            <a:r>
              <a:rPr lang="en-US" sz="2400" dirty="0" smtClean="0">
                <a:sym typeface="Symbol" pitchFamily="18" charset="2"/>
              </a:rPr>
              <a:t>Terminal Utilities: </a:t>
            </a:r>
            <a:r>
              <a:rPr lang="en-US" sz="2400" dirty="0" err="1" smtClean="0">
                <a:sym typeface="Symbol" pitchFamily="18" charset="2"/>
              </a:rPr>
              <a:t>SxP</a:t>
            </a:r>
            <a:r>
              <a:rPr lang="en-US" sz="2400" dirty="0" smtClean="0">
                <a:sym typeface="Symbol" pitchFamily="18" charset="2"/>
              </a:rPr>
              <a:t>  R</a:t>
            </a:r>
          </a:p>
          <a:p>
            <a:endParaRPr lang="en-US" sz="2800" dirty="0" smtClean="0">
              <a:sym typeface="Symbol" pitchFamily="18" charset="2"/>
            </a:endParaRPr>
          </a:p>
          <a:p>
            <a:r>
              <a:rPr lang="en-US" sz="2800" dirty="0" smtClean="0">
                <a:sym typeface="Symbol" pitchFamily="18" charset="2"/>
              </a:rPr>
              <a:t>Solution for a player is a </a:t>
            </a:r>
            <a:r>
              <a:rPr lang="en-US" sz="2800" dirty="0" smtClean="0">
                <a:solidFill>
                  <a:srgbClr val="C00000"/>
                </a:solidFill>
                <a:sym typeface="Symbol" pitchFamily="18" charset="2"/>
              </a:rPr>
              <a:t>policy</a:t>
            </a:r>
            <a:r>
              <a:rPr lang="en-US" sz="2800" dirty="0" smtClean="0">
                <a:sym typeface="Symbol" pitchFamily="18" charset="2"/>
              </a:rPr>
              <a:t>: S  A</a:t>
            </a:r>
            <a:endParaRPr lang="en-US" sz="2800" dirty="0" smtClean="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9" name="Picture 5"/>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5368197" y="1357400"/>
            <a:ext cx="6583362" cy="2673487"/>
          </a:xfrm>
          <a:prstGeom prst="rect">
            <a:avLst/>
          </a:prstGeom>
          <a:noFill/>
          <a:extLst>
            <a:ext uri="{909E8E84-426E-40dd-AFC4-6F175D3DCCD1}">
              <a14:hiddenFill xmlns="" xmlns:a14="http://schemas.microsoft.com/office/drawing/2010/main">
                <a:solidFill>
                  <a:srgbClr val="FFFFFF"/>
                </a:solidFill>
              </a14:hiddenFill>
            </a:ext>
          </a:extLst>
        </p:spPr>
      </p:pic>
      <p:pic>
        <p:nvPicPr>
          <p:cNvPr id="41988" name="Picture 4"/>
          <p:cNvPicPr>
            <a:picLocks noChangeAspect="1" noChangeArrowheads="1"/>
          </p:cNvPicPr>
          <p:nvPr/>
        </p:nvPicPr>
        <p:blipFill>
          <a:blip r:embed="rId3">
            <a:extLst>
              <a:ext uri="{28A0092B-C50C-407E-A947-70E740481C1C}">
                <a14:useLocalDpi xmlns="" xmlns:a14="http://schemas.microsoft.com/office/drawing/2010/main" val="0"/>
              </a:ext>
            </a:extLst>
          </a:blip>
          <a:stretch>
            <a:fillRect/>
          </a:stretch>
        </p:blipFill>
        <p:spPr bwMode="auto">
          <a:xfrm>
            <a:off x="641515" y="1388558"/>
            <a:ext cx="4108120" cy="26035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Zero-Sum Games</a:t>
            </a:r>
            <a:endParaRPr lang="en-US" dirty="0"/>
          </a:p>
        </p:txBody>
      </p:sp>
      <p:sp>
        <p:nvSpPr>
          <p:cNvPr id="8" name="Content Placeholder 7"/>
          <p:cNvSpPr>
            <a:spLocks noGrp="1"/>
          </p:cNvSpPr>
          <p:nvPr>
            <p:ph sz="half" idx="1"/>
          </p:nvPr>
        </p:nvSpPr>
        <p:spPr>
          <a:xfrm>
            <a:off x="457200" y="4191000"/>
            <a:ext cx="5715000" cy="1706564"/>
          </a:xfrm>
        </p:spPr>
        <p:txBody>
          <a:bodyPr/>
          <a:lstStyle/>
          <a:p>
            <a:r>
              <a:rPr lang="en-US" sz="2400" dirty="0" smtClean="0"/>
              <a:t>Zero-Sum Games</a:t>
            </a:r>
          </a:p>
          <a:p>
            <a:pPr lvl="1"/>
            <a:r>
              <a:rPr lang="en-US" sz="2000" dirty="0" smtClean="0"/>
              <a:t>Agents have opposite utilities (values on outcomes)</a:t>
            </a:r>
          </a:p>
          <a:p>
            <a:pPr lvl="1"/>
            <a:r>
              <a:rPr lang="en-US" sz="2000" dirty="0" smtClean="0"/>
              <a:t>Lets us think of a single value that one maximizes and the other minimizes</a:t>
            </a:r>
          </a:p>
          <a:p>
            <a:pPr lvl="1"/>
            <a:r>
              <a:rPr lang="en-US" sz="2000" dirty="0" smtClean="0"/>
              <a:t>Adversarial, pure competition</a:t>
            </a:r>
          </a:p>
        </p:txBody>
      </p:sp>
      <p:sp>
        <p:nvSpPr>
          <p:cNvPr id="9" name="Content Placeholder 8"/>
          <p:cNvSpPr>
            <a:spLocks noGrp="1"/>
          </p:cNvSpPr>
          <p:nvPr>
            <p:ph sz="half" idx="2"/>
          </p:nvPr>
        </p:nvSpPr>
        <p:spPr>
          <a:xfrm>
            <a:off x="6172200" y="4191000"/>
            <a:ext cx="5562600" cy="1706564"/>
          </a:xfrm>
        </p:spPr>
        <p:txBody>
          <a:bodyPr/>
          <a:lstStyle/>
          <a:p>
            <a:r>
              <a:rPr lang="en-US" sz="2400" dirty="0" smtClean="0"/>
              <a:t>General Games</a:t>
            </a:r>
          </a:p>
          <a:p>
            <a:pPr lvl="1"/>
            <a:r>
              <a:rPr lang="en-US" sz="2000" dirty="0" smtClean="0"/>
              <a:t>Agents have independent utilities (values on outcomes)</a:t>
            </a:r>
          </a:p>
          <a:p>
            <a:pPr lvl="1"/>
            <a:r>
              <a:rPr lang="en-US" sz="2000" dirty="0" smtClean="0"/>
              <a:t>Cooperation, indifference, competition, and more are all possible</a:t>
            </a:r>
          </a:p>
          <a:p>
            <a:pPr lvl="1"/>
            <a:r>
              <a:rPr lang="en-US" sz="2000" dirty="0" smtClean="0"/>
              <a:t>More later on non-zero-sum games</a:t>
            </a:r>
            <a:endParaRPr lang="en-US" sz="2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1" name="Picture 3"/>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3433291" y="1320018"/>
            <a:ext cx="5484168" cy="5072063"/>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Adversarial Search</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smtClean="0"/>
              <a:t>Single-Agent Trees</a:t>
            </a:r>
          </a:p>
        </p:txBody>
      </p:sp>
      <p:sp>
        <p:nvSpPr>
          <p:cNvPr id="9" name="Rectangle 8"/>
          <p:cNvSpPr/>
          <p:nvPr/>
        </p:nvSpPr>
        <p:spPr>
          <a:xfrm>
            <a:off x="5257800" y="14478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0485"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5867400" y="1512888"/>
            <a:ext cx="304800" cy="261937"/>
          </a:xfrm>
          <a:prstGeom prst="rect">
            <a:avLst/>
          </a:prstGeom>
          <a:noFill/>
          <a:ln w="9525">
            <a:noFill/>
            <a:miter lim="800000"/>
            <a:headEnd/>
            <a:tailEnd/>
          </a:ln>
        </p:spPr>
      </p:pic>
      <p:sp>
        <p:nvSpPr>
          <p:cNvPr id="12" name="Oval 11"/>
          <p:cNvSpPr/>
          <p:nvPr/>
        </p:nvSpPr>
        <p:spPr>
          <a:xfrm>
            <a:off x="6553200" y="16002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36" name="Straight Connector 35"/>
          <p:cNvCxnSpPr/>
          <p:nvPr/>
        </p:nvCxnSpPr>
        <p:spPr>
          <a:xfrm rot="10800000" flipV="1">
            <a:off x="3657600" y="1905000"/>
            <a:ext cx="23622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019800" y="1905000"/>
            <a:ext cx="22860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10800000" flipV="1">
            <a:off x="7239000" y="2819400"/>
            <a:ext cx="10668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8305800" y="2819400"/>
            <a:ext cx="12192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0800000" flipV="1">
            <a:off x="2590801" y="2819400"/>
            <a:ext cx="10668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657601" y="2819400"/>
            <a:ext cx="12192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2895600" y="23622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0"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a:off x="3200400" y="2427288"/>
            <a:ext cx="304800" cy="261937"/>
          </a:xfrm>
          <a:prstGeom prst="rect">
            <a:avLst/>
          </a:prstGeom>
          <a:noFill/>
          <a:ln w="9525">
            <a:noFill/>
            <a:miter lim="800000"/>
            <a:headEnd/>
            <a:tailEnd/>
          </a:ln>
        </p:spPr>
      </p:pic>
      <p:sp>
        <p:nvSpPr>
          <p:cNvPr id="42" name="Oval 41"/>
          <p:cNvSpPr/>
          <p:nvPr/>
        </p:nvSpPr>
        <p:spPr>
          <a:xfrm>
            <a:off x="419100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a:xfrm>
            <a:off x="7543800" y="23622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5"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8458200" y="2427288"/>
            <a:ext cx="304800" cy="261937"/>
          </a:xfrm>
          <a:prstGeom prst="rect">
            <a:avLst/>
          </a:prstGeom>
          <a:noFill/>
          <a:ln w="9525">
            <a:noFill/>
            <a:miter lim="800000"/>
            <a:headEnd/>
            <a:tailEnd/>
          </a:ln>
        </p:spPr>
      </p:pic>
      <p:sp>
        <p:nvSpPr>
          <p:cNvPr id="47" name="Oval 46"/>
          <p:cNvSpPr/>
          <p:nvPr/>
        </p:nvSpPr>
        <p:spPr>
          <a:xfrm>
            <a:off x="883920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 name="Rectangle 47"/>
          <p:cNvSpPr/>
          <p:nvPr/>
        </p:nvSpPr>
        <p:spPr>
          <a:xfrm>
            <a:off x="6477000" y="32766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9"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7086600" y="3341688"/>
            <a:ext cx="304800" cy="261937"/>
          </a:xfrm>
          <a:prstGeom prst="rect">
            <a:avLst/>
          </a:prstGeom>
          <a:noFill/>
          <a:ln w="9525">
            <a:noFill/>
            <a:miter lim="800000"/>
            <a:headEnd/>
            <a:tailEnd/>
          </a:ln>
        </p:spPr>
      </p:pic>
      <p:sp>
        <p:nvSpPr>
          <p:cNvPr id="50" name="Oval 49"/>
          <p:cNvSpPr/>
          <p:nvPr/>
        </p:nvSpPr>
        <p:spPr>
          <a:xfrm>
            <a:off x="777240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1" name="Rectangle 50"/>
          <p:cNvSpPr/>
          <p:nvPr/>
        </p:nvSpPr>
        <p:spPr>
          <a:xfrm>
            <a:off x="8763000" y="32766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2"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9982200" y="3341688"/>
            <a:ext cx="304800" cy="261937"/>
          </a:xfrm>
          <a:prstGeom prst="rect">
            <a:avLst/>
          </a:prstGeom>
          <a:noFill/>
          <a:ln w="9525">
            <a:noFill/>
            <a:miter lim="800000"/>
            <a:headEnd/>
            <a:tailEnd/>
          </a:ln>
        </p:spPr>
      </p:pic>
      <p:sp>
        <p:nvSpPr>
          <p:cNvPr id="54" name="Rectangle 53"/>
          <p:cNvSpPr/>
          <p:nvPr/>
        </p:nvSpPr>
        <p:spPr>
          <a:xfrm>
            <a:off x="1828800" y="32766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5"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a:off x="1828800" y="3341688"/>
            <a:ext cx="304800" cy="261937"/>
          </a:xfrm>
          <a:prstGeom prst="rect">
            <a:avLst/>
          </a:prstGeom>
          <a:noFill/>
          <a:ln w="9525">
            <a:noFill/>
            <a:miter lim="800000"/>
            <a:headEnd/>
            <a:tailEnd/>
          </a:ln>
        </p:spPr>
      </p:pic>
      <p:sp>
        <p:nvSpPr>
          <p:cNvPr id="56" name="Oval 55"/>
          <p:cNvSpPr/>
          <p:nvPr/>
        </p:nvSpPr>
        <p:spPr>
          <a:xfrm>
            <a:off x="312420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Rectangle 56"/>
          <p:cNvSpPr/>
          <p:nvPr/>
        </p:nvSpPr>
        <p:spPr>
          <a:xfrm>
            <a:off x="4114800" y="32766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8"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4724400" y="3341688"/>
            <a:ext cx="304800" cy="261937"/>
          </a:xfrm>
          <a:prstGeom prst="rect">
            <a:avLst/>
          </a:prstGeom>
          <a:noFill/>
          <a:ln w="9525">
            <a:noFill/>
            <a:miter lim="800000"/>
            <a:headEnd/>
            <a:tailEnd/>
          </a:ln>
        </p:spPr>
      </p:pic>
      <p:sp>
        <p:nvSpPr>
          <p:cNvPr id="59" name="Oval 58"/>
          <p:cNvSpPr/>
          <p:nvPr/>
        </p:nvSpPr>
        <p:spPr>
          <a:xfrm>
            <a:off x="541020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0" name="Isosceles Triangle 59"/>
          <p:cNvSpPr/>
          <p:nvPr/>
        </p:nvSpPr>
        <p:spPr>
          <a:xfrm>
            <a:off x="18288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Isosceles Triangle 60"/>
          <p:cNvSpPr/>
          <p:nvPr/>
        </p:nvSpPr>
        <p:spPr>
          <a:xfrm>
            <a:off x="41148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Isosceles Triangle 61"/>
          <p:cNvSpPr/>
          <p:nvPr/>
        </p:nvSpPr>
        <p:spPr>
          <a:xfrm>
            <a:off x="64770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p:cNvSpPr txBox="1"/>
          <p:nvPr/>
        </p:nvSpPr>
        <p:spPr>
          <a:xfrm>
            <a:off x="9372600" y="3733800"/>
            <a:ext cx="533400" cy="461665"/>
          </a:xfrm>
          <a:prstGeom prst="rect">
            <a:avLst/>
          </a:prstGeom>
          <a:noFill/>
        </p:spPr>
        <p:txBody>
          <a:bodyPr wrap="square" rtlCol="0">
            <a:spAutoFit/>
          </a:bodyPr>
          <a:lstStyle/>
          <a:p>
            <a:r>
              <a:rPr lang="en-US" sz="2400" dirty="0" smtClean="0">
                <a:latin typeface="Calibri" pitchFamily="34" charset="0"/>
              </a:rPr>
              <a:t>8</a:t>
            </a:r>
            <a:endParaRPr lang="en-US" sz="2400" dirty="0">
              <a:latin typeface="Calibri" pitchFamily="34" charset="0"/>
            </a:endParaRPr>
          </a:p>
        </p:txBody>
      </p:sp>
      <p:sp>
        <p:nvSpPr>
          <p:cNvPr id="64" name="TextBox 63"/>
          <p:cNvSpPr txBox="1"/>
          <p:nvPr/>
        </p:nvSpPr>
        <p:spPr>
          <a:xfrm>
            <a:off x="2057400" y="5715000"/>
            <a:ext cx="685800" cy="461665"/>
          </a:xfrm>
          <a:prstGeom prst="rect">
            <a:avLst/>
          </a:prstGeom>
          <a:noFill/>
        </p:spPr>
        <p:txBody>
          <a:bodyPr wrap="square" rtlCol="0">
            <a:spAutoFit/>
          </a:bodyPr>
          <a:lstStyle/>
          <a:p>
            <a:r>
              <a:rPr lang="en-US" sz="2400" dirty="0" smtClean="0">
                <a:latin typeface="Calibri" pitchFamily="34" charset="0"/>
              </a:rPr>
              <a:t>2</a:t>
            </a:r>
            <a:endParaRPr lang="en-US" sz="2400" dirty="0">
              <a:latin typeface="Calibri" pitchFamily="34" charset="0"/>
            </a:endParaRPr>
          </a:p>
        </p:txBody>
      </p:sp>
      <p:sp>
        <p:nvSpPr>
          <p:cNvPr id="65" name="TextBox 64"/>
          <p:cNvSpPr txBox="1"/>
          <p:nvPr/>
        </p:nvSpPr>
        <p:spPr>
          <a:xfrm>
            <a:off x="2743200" y="5715000"/>
            <a:ext cx="762000" cy="461665"/>
          </a:xfrm>
          <a:prstGeom prst="rect">
            <a:avLst/>
          </a:prstGeom>
          <a:noFill/>
        </p:spPr>
        <p:txBody>
          <a:bodyPr wrap="square" rtlCol="0">
            <a:spAutoFit/>
          </a:bodyPr>
          <a:lstStyle/>
          <a:p>
            <a:r>
              <a:rPr lang="en-US" sz="2400" dirty="0" smtClean="0">
                <a:latin typeface="Calibri" pitchFamily="34" charset="0"/>
              </a:rPr>
              <a:t>0</a:t>
            </a:r>
            <a:endParaRPr lang="en-US" sz="2400" dirty="0">
              <a:latin typeface="Calibri" pitchFamily="34" charset="0"/>
            </a:endParaRPr>
          </a:p>
        </p:txBody>
      </p:sp>
      <p:sp>
        <p:nvSpPr>
          <p:cNvPr id="66" name="TextBox 65"/>
          <p:cNvSpPr txBox="1"/>
          <p:nvPr/>
        </p:nvSpPr>
        <p:spPr>
          <a:xfrm>
            <a:off x="4419600" y="5715000"/>
            <a:ext cx="838200" cy="461665"/>
          </a:xfrm>
          <a:prstGeom prst="rect">
            <a:avLst/>
          </a:prstGeom>
          <a:noFill/>
        </p:spPr>
        <p:txBody>
          <a:bodyPr wrap="square" rtlCol="0">
            <a:spAutoFit/>
          </a:bodyPr>
          <a:lstStyle/>
          <a:p>
            <a:r>
              <a:rPr lang="en-US" sz="2400" dirty="0" smtClean="0">
                <a:latin typeface="Calibri" pitchFamily="34" charset="0"/>
              </a:rPr>
              <a:t>2</a:t>
            </a:r>
            <a:endParaRPr lang="en-US" sz="2400" dirty="0">
              <a:latin typeface="Calibri" pitchFamily="34" charset="0"/>
            </a:endParaRPr>
          </a:p>
        </p:txBody>
      </p:sp>
      <p:sp>
        <p:nvSpPr>
          <p:cNvPr id="67" name="TextBox 66"/>
          <p:cNvSpPr txBox="1"/>
          <p:nvPr/>
        </p:nvSpPr>
        <p:spPr>
          <a:xfrm>
            <a:off x="5029200" y="5715000"/>
            <a:ext cx="762000" cy="461665"/>
          </a:xfrm>
          <a:prstGeom prst="rect">
            <a:avLst/>
          </a:prstGeom>
          <a:noFill/>
        </p:spPr>
        <p:txBody>
          <a:bodyPr wrap="square" rtlCol="0">
            <a:spAutoFit/>
          </a:bodyPr>
          <a:lstStyle/>
          <a:p>
            <a:r>
              <a:rPr lang="en-US" sz="2400" dirty="0" smtClean="0">
                <a:latin typeface="Calibri" pitchFamily="34" charset="0"/>
              </a:rPr>
              <a:t>6</a:t>
            </a:r>
            <a:endParaRPr lang="en-US" sz="2400" dirty="0">
              <a:latin typeface="Calibri" pitchFamily="34" charset="0"/>
            </a:endParaRPr>
          </a:p>
        </p:txBody>
      </p:sp>
      <p:sp>
        <p:nvSpPr>
          <p:cNvPr id="68" name="TextBox 67"/>
          <p:cNvSpPr txBox="1"/>
          <p:nvPr/>
        </p:nvSpPr>
        <p:spPr>
          <a:xfrm>
            <a:off x="6705600" y="5715000"/>
            <a:ext cx="838200" cy="461665"/>
          </a:xfrm>
          <a:prstGeom prst="rect">
            <a:avLst/>
          </a:prstGeom>
          <a:noFill/>
        </p:spPr>
        <p:txBody>
          <a:bodyPr wrap="square" rtlCol="0">
            <a:spAutoFit/>
          </a:bodyPr>
          <a:lstStyle/>
          <a:p>
            <a:r>
              <a:rPr lang="en-US" sz="2400" dirty="0" smtClean="0">
                <a:latin typeface="Calibri" pitchFamily="34" charset="0"/>
              </a:rPr>
              <a:t>4</a:t>
            </a:r>
            <a:endParaRPr lang="en-US" sz="2400" dirty="0">
              <a:latin typeface="Calibri" pitchFamily="34" charset="0"/>
            </a:endParaRPr>
          </a:p>
        </p:txBody>
      </p:sp>
      <p:sp>
        <p:nvSpPr>
          <p:cNvPr id="69" name="TextBox 68"/>
          <p:cNvSpPr txBox="1"/>
          <p:nvPr/>
        </p:nvSpPr>
        <p:spPr>
          <a:xfrm>
            <a:off x="7467600" y="5715000"/>
            <a:ext cx="762000" cy="461665"/>
          </a:xfrm>
          <a:prstGeom prst="rect">
            <a:avLst/>
          </a:prstGeom>
          <a:noFill/>
        </p:spPr>
        <p:txBody>
          <a:bodyPr wrap="square" rtlCol="0">
            <a:spAutoFit/>
          </a:bodyPr>
          <a:lstStyle/>
          <a:p>
            <a:r>
              <a:rPr lang="en-US" sz="2400" dirty="0" smtClean="0">
                <a:latin typeface="Calibri" pitchFamily="34" charset="0"/>
              </a:rPr>
              <a:t>6</a:t>
            </a:r>
            <a:endParaRPr lang="en-US" sz="2400" dirty="0">
              <a:latin typeface="Calibri" pitchFamily="34" charset="0"/>
            </a:endParaRPr>
          </a:p>
        </p:txBody>
      </p:sp>
      <p:sp>
        <p:nvSpPr>
          <p:cNvPr id="70" name="TextBox 69"/>
          <p:cNvSpPr txBox="1"/>
          <p:nvPr/>
        </p:nvSpPr>
        <p:spPr>
          <a:xfrm>
            <a:off x="3581400" y="5715000"/>
            <a:ext cx="762000" cy="461665"/>
          </a:xfrm>
          <a:prstGeom prst="rect">
            <a:avLst/>
          </a:prstGeom>
          <a:noFill/>
        </p:spPr>
        <p:txBody>
          <a:bodyPr wrap="square" rtlCol="0">
            <a:spAutoFit/>
          </a:bodyPr>
          <a:lstStyle/>
          <a:p>
            <a:r>
              <a:rPr lang="en-US" sz="2400" dirty="0" smtClean="0">
                <a:latin typeface="Calibri" pitchFamily="34" charset="0"/>
              </a:rPr>
              <a:t>…</a:t>
            </a:r>
            <a:endParaRPr lang="en-US" sz="2400" dirty="0">
              <a:latin typeface="Calibri" pitchFamily="34" charset="0"/>
            </a:endParaRPr>
          </a:p>
        </p:txBody>
      </p:sp>
      <p:sp>
        <p:nvSpPr>
          <p:cNvPr id="71" name="TextBox 70"/>
          <p:cNvSpPr txBox="1"/>
          <p:nvPr/>
        </p:nvSpPr>
        <p:spPr>
          <a:xfrm>
            <a:off x="5867400" y="5715000"/>
            <a:ext cx="762000" cy="461665"/>
          </a:xfrm>
          <a:prstGeom prst="rect">
            <a:avLst/>
          </a:prstGeom>
          <a:noFill/>
        </p:spPr>
        <p:txBody>
          <a:bodyPr wrap="square" rtlCol="0">
            <a:spAutoFit/>
          </a:bodyPr>
          <a:lstStyle/>
          <a:p>
            <a:r>
              <a:rPr lang="en-US" sz="2400" dirty="0" smtClean="0">
                <a:latin typeface="Calibri" pitchFamily="34" charset="0"/>
              </a:rPr>
              <a:t>…</a:t>
            </a:r>
            <a:endParaRPr lang="en-US" sz="2400"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9"/>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6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1"/>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6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64"/>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6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6"/>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6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8"/>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69"/>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7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2" grpId="0" animBg="1"/>
      <p:bldP spid="43" grpId="0" animBg="1"/>
      <p:bldP spid="47" grpId="0" animBg="1"/>
      <p:bldP spid="48" grpId="0" animBg="1"/>
      <p:bldP spid="50" grpId="0" animBg="1"/>
      <p:bldP spid="51" grpId="0" animBg="1"/>
      <p:bldP spid="54" grpId="0" animBg="1"/>
      <p:bldP spid="56" grpId="0" animBg="1"/>
      <p:bldP spid="57" grpId="0" animBg="1"/>
      <p:bldP spid="59" grpId="0" animBg="1"/>
      <p:bldP spid="60" grpId="0" animBg="1"/>
      <p:bldP spid="61" grpId="0" animBg="1"/>
      <p:bldP spid="62" grpId="0" animBg="1"/>
      <p:bldP spid="63" grpId="0"/>
      <p:bldP spid="64" grpId="0"/>
      <p:bldP spid="65" grpId="0"/>
      <p:bldP spid="66" grpId="0"/>
      <p:bldP spid="67" grpId="0"/>
      <p:bldP spid="68" grpId="0"/>
      <p:bldP spid="69" grpId="0"/>
      <p:bldP spid="70" grpId="0"/>
      <p:bldP spid="7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smtClean="0"/>
              <a:t>Value of a State</a:t>
            </a:r>
          </a:p>
        </p:txBody>
      </p:sp>
      <p:sp>
        <p:nvSpPr>
          <p:cNvPr id="34" name="TextBox 33"/>
          <p:cNvSpPr txBox="1"/>
          <p:nvPr/>
        </p:nvSpPr>
        <p:spPr>
          <a:xfrm>
            <a:off x="8534400" y="1447800"/>
            <a:ext cx="2819400" cy="461665"/>
          </a:xfrm>
          <a:prstGeom prst="rect">
            <a:avLst/>
          </a:prstGeom>
          <a:noFill/>
        </p:spPr>
        <p:txBody>
          <a:bodyPr wrap="square" rtlCol="0">
            <a:spAutoFit/>
          </a:bodyPr>
          <a:lstStyle/>
          <a:p>
            <a:r>
              <a:rPr lang="en-US" sz="2400" dirty="0" smtClean="0">
                <a:latin typeface="Calibri" pitchFamily="34" charset="0"/>
              </a:rPr>
              <a:t>Non-Terminal States:</a:t>
            </a:r>
          </a:p>
        </p:txBody>
      </p:sp>
      <p:grpSp>
        <p:nvGrpSpPr>
          <p:cNvPr id="100" name="Group 99"/>
          <p:cNvGrpSpPr/>
          <p:nvPr/>
        </p:nvGrpSpPr>
        <p:grpSpPr>
          <a:xfrm>
            <a:off x="3124200" y="2362200"/>
            <a:ext cx="6324600" cy="3560121"/>
            <a:chOff x="1828800" y="1447800"/>
            <a:chExt cx="8458200" cy="4761126"/>
          </a:xfrm>
        </p:grpSpPr>
        <p:sp>
          <p:nvSpPr>
            <p:cNvPr id="41" name="Rectangle 40"/>
            <p:cNvSpPr/>
            <p:nvPr/>
          </p:nvSpPr>
          <p:spPr>
            <a:xfrm>
              <a:off x="5257800" y="14478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pic>
          <p:nvPicPr>
            <p:cNvPr id="53" name="Picture 3" descr="\\.host\Shared Folders\Shared with PC\images\Pacman_stuck_minimax.png"/>
            <p:cNvPicPr>
              <a:picLocks noChangeAspect="1" noChangeArrowheads="1"/>
            </p:cNvPicPr>
            <p:nvPr/>
          </p:nvPicPr>
          <p:blipFill>
            <a:blip r:embed="rId4" cstate="print"/>
            <a:srcRect l="38135" t="16438" r="44067" b="58904"/>
            <a:stretch>
              <a:fillRect/>
            </a:stretch>
          </p:blipFill>
          <p:spPr bwMode="auto">
            <a:xfrm flipH="1">
              <a:off x="5867400" y="1512888"/>
              <a:ext cx="304800" cy="261937"/>
            </a:xfrm>
            <a:prstGeom prst="rect">
              <a:avLst/>
            </a:prstGeom>
            <a:noFill/>
            <a:ln w="9525">
              <a:noFill/>
              <a:miter lim="800000"/>
              <a:headEnd/>
              <a:tailEnd/>
            </a:ln>
          </p:spPr>
        </p:pic>
        <p:sp>
          <p:nvSpPr>
            <p:cNvPr id="64" name="Oval 63"/>
            <p:cNvSpPr/>
            <p:nvPr/>
          </p:nvSpPr>
          <p:spPr>
            <a:xfrm>
              <a:off x="6553200" y="16002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cxnSp>
          <p:nvCxnSpPr>
            <p:cNvPr id="65" name="Straight Connector 64"/>
            <p:cNvCxnSpPr/>
            <p:nvPr/>
          </p:nvCxnSpPr>
          <p:spPr>
            <a:xfrm rot="10800000" flipV="1">
              <a:off x="3657600" y="1905000"/>
              <a:ext cx="23622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019800" y="1905000"/>
              <a:ext cx="22860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10800000" flipV="1">
              <a:off x="7239000" y="2819400"/>
              <a:ext cx="10668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8305800" y="2819400"/>
              <a:ext cx="12192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0800000" flipV="1">
              <a:off x="2590801" y="2819400"/>
              <a:ext cx="10668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657601" y="2819400"/>
              <a:ext cx="12192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2895600" y="23622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pic>
          <p:nvPicPr>
            <p:cNvPr id="72" name="Picture 3" descr="\\.host\Shared Folders\Shared with PC\images\Pacman_stuck_minimax.png"/>
            <p:cNvPicPr>
              <a:picLocks noChangeAspect="1" noChangeArrowheads="1"/>
            </p:cNvPicPr>
            <p:nvPr/>
          </p:nvPicPr>
          <p:blipFill>
            <a:blip r:embed="rId4" cstate="print"/>
            <a:srcRect l="38135" t="16438" r="44067" b="58904"/>
            <a:stretch>
              <a:fillRect/>
            </a:stretch>
          </p:blipFill>
          <p:spPr bwMode="auto">
            <a:xfrm>
              <a:off x="3200400" y="2427288"/>
              <a:ext cx="304800" cy="261937"/>
            </a:xfrm>
            <a:prstGeom prst="rect">
              <a:avLst/>
            </a:prstGeom>
            <a:noFill/>
            <a:ln w="9525">
              <a:noFill/>
              <a:miter lim="800000"/>
              <a:headEnd/>
              <a:tailEnd/>
            </a:ln>
          </p:spPr>
        </p:pic>
        <p:sp>
          <p:nvSpPr>
            <p:cNvPr id="73" name="Oval 72"/>
            <p:cNvSpPr/>
            <p:nvPr/>
          </p:nvSpPr>
          <p:spPr>
            <a:xfrm>
              <a:off x="419100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74" name="Rectangle 73"/>
            <p:cNvSpPr/>
            <p:nvPr/>
          </p:nvSpPr>
          <p:spPr>
            <a:xfrm>
              <a:off x="7543800" y="23622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pic>
          <p:nvPicPr>
            <p:cNvPr id="75" name="Picture 3" descr="\\.host\Shared Folders\Shared with PC\images\Pacman_stuck_minimax.png"/>
            <p:cNvPicPr>
              <a:picLocks noChangeAspect="1" noChangeArrowheads="1"/>
            </p:cNvPicPr>
            <p:nvPr/>
          </p:nvPicPr>
          <p:blipFill>
            <a:blip r:embed="rId4" cstate="print"/>
            <a:srcRect l="38135" t="16438" r="44067" b="58904"/>
            <a:stretch>
              <a:fillRect/>
            </a:stretch>
          </p:blipFill>
          <p:spPr bwMode="auto">
            <a:xfrm flipH="1">
              <a:off x="8458200" y="2427288"/>
              <a:ext cx="304800" cy="261937"/>
            </a:xfrm>
            <a:prstGeom prst="rect">
              <a:avLst/>
            </a:prstGeom>
            <a:noFill/>
            <a:ln w="9525">
              <a:noFill/>
              <a:miter lim="800000"/>
              <a:headEnd/>
              <a:tailEnd/>
            </a:ln>
          </p:spPr>
        </p:pic>
        <p:sp>
          <p:nvSpPr>
            <p:cNvPr id="76" name="Oval 75"/>
            <p:cNvSpPr/>
            <p:nvPr/>
          </p:nvSpPr>
          <p:spPr>
            <a:xfrm>
              <a:off x="883920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77" name="Rectangle 76"/>
            <p:cNvSpPr/>
            <p:nvPr/>
          </p:nvSpPr>
          <p:spPr>
            <a:xfrm>
              <a:off x="6477000" y="32766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pic>
          <p:nvPicPr>
            <p:cNvPr id="78" name="Picture 3" descr="\\.host\Shared Folders\Shared with PC\images\Pacman_stuck_minimax.png"/>
            <p:cNvPicPr>
              <a:picLocks noChangeAspect="1" noChangeArrowheads="1"/>
            </p:cNvPicPr>
            <p:nvPr/>
          </p:nvPicPr>
          <p:blipFill>
            <a:blip r:embed="rId4" cstate="print"/>
            <a:srcRect l="38135" t="16438" r="44067" b="58904"/>
            <a:stretch>
              <a:fillRect/>
            </a:stretch>
          </p:blipFill>
          <p:spPr bwMode="auto">
            <a:xfrm flipH="1">
              <a:off x="7086600" y="3341688"/>
              <a:ext cx="304800" cy="261937"/>
            </a:xfrm>
            <a:prstGeom prst="rect">
              <a:avLst/>
            </a:prstGeom>
            <a:noFill/>
            <a:ln w="9525">
              <a:noFill/>
              <a:miter lim="800000"/>
              <a:headEnd/>
              <a:tailEnd/>
            </a:ln>
          </p:spPr>
        </p:pic>
        <p:sp>
          <p:nvSpPr>
            <p:cNvPr id="79" name="Oval 78"/>
            <p:cNvSpPr/>
            <p:nvPr/>
          </p:nvSpPr>
          <p:spPr>
            <a:xfrm>
              <a:off x="777240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80" name="Rectangle 79"/>
            <p:cNvSpPr/>
            <p:nvPr/>
          </p:nvSpPr>
          <p:spPr>
            <a:xfrm>
              <a:off x="8763000" y="32766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pic>
          <p:nvPicPr>
            <p:cNvPr id="81" name="Picture 3" descr="\\.host\Shared Folders\Shared with PC\images\Pacman_stuck_minimax.png"/>
            <p:cNvPicPr>
              <a:picLocks noChangeAspect="1" noChangeArrowheads="1"/>
            </p:cNvPicPr>
            <p:nvPr/>
          </p:nvPicPr>
          <p:blipFill>
            <a:blip r:embed="rId4" cstate="print"/>
            <a:srcRect l="38135" t="16438" r="44067" b="58904"/>
            <a:stretch>
              <a:fillRect/>
            </a:stretch>
          </p:blipFill>
          <p:spPr bwMode="auto">
            <a:xfrm flipH="1">
              <a:off x="9982200" y="3341688"/>
              <a:ext cx="304800" cy="261937"/>
            </a:xfrm>
            <a:prstGeom prst="rect">
              <a:avLst/>
            </a:prstGeom>
            <a:noFill/>
            <a:ln w="9525">
              <a:noFill/>
              <a:miter lim="800000"/>
              <a:headEnd/>
              <a:tailEnd/>
            </a:ln>
          </p:spPr>
        </p:pic>
        <p:sp>
          <p:nvSpPr>
            <p:cNvPr id="82" name="Rectangle 81"/>
            <p:cNvSpPr/>
            <p:nvPr/>
          </p:nvSpPr>
          <p:spPr>
            <a:xfrm>
              <a:off x="1828800" y="32766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pic>
          <p:nvPicPr>
            <p:cNvPr id="83" name="Picture 3" descr="\\.host\Shared Folders\Shared with PC\images\Pacman_stuck_minimax.png"/>
            <p:cNvPicPr>
              <a:picLocks noChangeAspect="1" noChangeArrowheads="1"/>
            </p:cNvPicPr>
            <p:nvPr/>
          </p:nvPicPr>
          <p:blipFill>
            <a:blip r:embed="rId4" cstate="print"/>
            <a:srcRect l="38135" t="16438" r="44067" b="58904"/>
            <a:stretch>
              <a:fillRect/>
            </a:stretch>
          </p:blipFill>
          <p:spPr bwMode="auto">
            <a:xfrm>
              <a:off x="1828800" y="3341688"/>
              <a:ext cx="304800" cy="261937"/>
            </a:xfrm>
            <a:prstGeom prst="rect">
              <a:avLst/>
            </a:prstGeom>
            <a:noFill/>
            <a:ln w="9525">
              <a:noFill/>
              <a:miter lim="800000"/>
              <a:headEnd/>
              <a:tailEnd/>
            </a:ln>
          </p:spPr>
        </p:pic>
        <p:sp>
          <p:nvSpPr>
            <p:cNvPr id="84" name="Oval 83"/>
            <p:cNvSpPr/>
            <p:nvPr/>
          </p:nvSpPr>
          <p:spPr>
            <a:xfrm>
              <a:off x="312420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85" name="Rectangle 84"/>
            <p:cNvSpPr/>
            <p:nvPr/>
          </p:nvSpPr>
          <p:spPr>
            <a:xfrm>
              <a:off x="4114800" y="32766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pic>
          <p:nvPicPr>
            <p:cNvPr id="86" name="Picture 3" descr="\\.host\Shared Folders\Shared with PC\images\Pacman_stuck_minimax.png"/>
            <p:cNvPicPr>
              <a:picLocks noChangeAspect="1" noChangeArrowheads="1"/>
            </p:cNvPicPr>
            <p:nvPr/>
          </p:nvPicPr>
          <p:blipFill>
            <a:blip r:embed="rId4" cstate="print"/>
            <a:srcRect l="38135" t="16438" r="44067" b="58904"/>
            <a:stretch>
              <a:fillRect/>
            </a:stretch>
          </p:blipFill>
          <p:spPr bwMode="auto">
            <a:xfrm flipH="1">
              <a:off x="4724400" y="3341688"/>
              <a:ext cx="304800" cy="261937"/>
            </a:xfrm>
            <a:prstGeom prst="rect">
              <a:avLst/>
            </a:prstGeom>
            <a:noFill/>
            <a:ln w="9525">
              <a:noFill/>
              <a:miter lim="800000"/>
              <a:headEnd/>
              <a:tailEnd/>
            </a:ln>
          </p:spPr>
        </p:pic>
        <p:sp>
          <p:nvSpPr>
            <p:cNvPr id="87" name="Oval 86"/>
            <p:cNvSpPr/>
            <p:nvPr/>
          </p:nvSpPr>
          <p:spPr>
            <a:xfrm>
              <a:off x="541020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88" name="Isosceles Triangle 87"/>
            <p:cNvSpPr/>
            <p:nvPr/>
          </p:nvSpPr>
          <p:spPr>
            <a:xfrm>
              <a:off x="18288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9" name="Isosceles Triangle 88"/>
            <p:cNvSpPr/>
            <p:nvPr/>
          </p:nvSpPr>
          <p:spPr>
            <a:xfrm>
              <a:off x="41148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0" name="Isosceles Triangle 89"/>
            <p:cNvSpPr/>
            <p:nvPr/>
          </p:nvSpPr>
          <p:spPr>
            <a:xfrm>
              <a:off x="64770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1" name="TextBox 90"/>
            <p:cNvSpPr txBox="1"/>
            <p:nvPr/>
          </p:nvSpPr>
          <p:spPr>
            <a:xfrm>
              <a:off x="9345975" y="3733800"/>
              <a:ext cx="533400" cy="493926"/>
            </a:xfrm>
            <a:prstGeom prst="rect">
              <a:avLst/>
            </a:prstGeom>
            <a:noFill/>
          </p:spPr>
          <p:txBody>
            <a:bodyPr wrap="square" rtlCol="0">
              <a:spAutoFit/>
            </a:bodyPr>
            <a:lstStyle/>
            <a:p>
              <a:r>
                <a:rPr lang="en-US" dirty="0" smtClean="0">
                  <a:latin typeface="Calibri" pitchFamily="34" charset="0"/>
                </a:rPr>
                <a:t>8</a:t>
              </a:r>
              <a:endParaRPr lang="en-US" dirty="0">
                <a:latin typeface="Calibri" pitchFamily="34" charset="0"/>
              </a:endParaRPr>
            </a:p>
          </p:txBody>
        </p:sp>
        <p:sp>
          <p:nvSpPr>
            <p:cNvPr id="92" name="TextBox 91"/>
            <p:cNvSpPr txBox="1"/>
            <p:nvPr/>
          </p:nvSpPr>
          <p:spPr>
            <a:xfrm>
              <a:off x="2060155" y="5715000"/>
              <a:ext cx="685799" cy="493926"/>
            </a:xfrm>
            <a:prstGeom prst="rect">
              <a:avLst/>
            </a:prstGeom>
            <a:noFill/>
          </p:spPr>
          <p:txBody>
            <a:bodyPr wrap="square" rtlCol="0">
              <a:spAutoFit/>
            </a:bodyPr>
            <a:lstStyle/>
            <a:p>
              <a:r>
                <a:rPr lang="en-US" dirty="0" smtClean="0">
                  <a:latin typeface="Calibri" pitchFamily="34" charset="0"/>
                </a:rPr>
                <a:t>2</a:t>
              </a:r>
              <a:endParaRPr lang="en-US" dirty="0">
                <a:latin typeface="Calibri" pitchFamily="34" charset="0"/>
              </a:endParaRPr>
            </a:p>
          </p:txBody>
        </p:sp>
        <p:sp>
          <p:nvSpPr>
            <p:cNvPr id="93" name="TextBox 92"/>
            <p:cNvSpPr txBox="1"/>
            <p:nvPr/>
          </p:nvSpPr>
          <p:spPr>
            <a:xfrm>
              <a:off x="2644048" y="5715000"/>
              <a:ext cx="762000" cy="493926"/>
            </a:xfrm>
            <a:prstGeom prst="rect">
              <a:avLst/>
            </a:prstGeom>
            <a:noFill/>
          </p:spPr>
          <p:txBody>
            <a:bodyPr wrap="square" rtlCol="0">
              <a:spAutoFit/>
            </a:bodyPr>
            <a:lstStyle/>
            <a:p>
              <a:r>
                <a:rPr lang="en-US" dirty="0" smtClean="0">
                  <a:latin typeface="Calibri" pitchFamily="34" charset="0"/>
                </a:rPr>
                <a:t>0</a:t>
              </a:r>
              <a:endParaRPr lang="en-US" dirty="0">
                <a:latin typeface="Calibri" pitchFamily="34" charset="0"/>
              </a:endParaRPr>
            </a:p>
          </p:txBody>
        </p:sp>
        <p:sp>
          <p:nvSpPr>
            <p:cNvPr id="94" name="TextBox 93"/>
            <p:cNvSpPr txBox="1"/>
            <p:nvPr/>
          </p:nvSpPr>
          <p:spPr>
            <a:xfrm>
              <a:off x="4353499" y="5715000"/>
              <a:ext cx="838200" cy="493926"/>
            </a:xfrm>
            <a:prstGeom prst="rect">
              <a:avLst/>
            </a:prstGeom>
            <a:noFill/>
          </p:spPr>
          <p:txBody>
            <a:bodyPr wrap="square" rtlCol="0">
              <a:spAutoFit/>
            </a:bodyPr>
            <a:lstStyle/>
            <a:p>
              <a:r>
                <a:rPr lang="en-US" dirty="0" smtClean="0">
                  <a:latin typeface="Calibri" pitchFamily="34" charset="0"/>
                </a:rPr>
                <a:t>2</a:t>
              </a:r>
              <a:endParaRPr lang="en-US" dirty="0">
                <a:latin typeface="Calibri" pitchFamily="34" charset="0"/>
              </a:endParaRPr>
            </a:p>
          </p:txBody>
        </p:sp>
        <p:sp>
          <p:nvSpPr>
            <p:cNvPr id="95" name="TextBox 94"/>
            <p:cNvSpPr txBox="1"/>
            <p:nvPr/>
          </p:nvSpPr>
          <p:spPr>
            <a:xfrm>
              <a:off x="4987887" y="5715000"/>
              <a:ext cx="762000" cy="493926"/>
            </a:xfrm>
            <a:prstGeom prst="rect">
              <a:avLst/>
            </a:prstGeom>
            <a:noFill/>
          </p:spPr>
          <p:txBody>
            <a:bodyPr wrap="square" rtlCol="0">
              <a:spAutoFit/>
            </a:bodyPr>
            <a:lstStyle/>
            <a:p>
              <a:r>
                <a:rPr lang="en-US" dirty="0" smtClean="0">
                  <a:latin typeface="Calibri" pitchFamily="34" charset="0"/>
                </a:rPr>
                <a:t>6</a:t>
              </a:r>
              <a:endParaRPr lang="en-US" dirty="0">
                <a:latin typeface="Calibri" pitchFamily="34" charset="0"/>
              </a:endParaRPr>
            </a:p>
          </p:txBody>
        </p:sp>
        <p:sp>
          <p:nvSpPr>
            <p:cNvPr id="96" name="TextBox 95"/>
            <p:cNvSpPr txBox="1"/>
            <p:nvPr/>
          </p:nvSpPr>
          <p:spPr>
            <a:xfrm>
              <a:off x="6697338" y="5715000"/>
              <a:ext cx="838200" cy="493926"/>
            </a:xfrm>
            <a:prstGeom prst="rect">
              <a:avLst/>
            </a:prstGeom>
            <a:noFill/>
          </p:spPr>
          <p:txBody>
            <a:bodyPr wrap="square" rtlCol="0">
              <a:spAutoFit/>
            </a:bodyPr>
            <a:lstStyle/>
            <a:p>
              <a:r>
                <a:rPr lang="en-US" dirty="0" smtClean="0">
                  <a:latin typeface="Calibri" pitchFamily="34" charset="0"/>
                </a:rPr>
                <a:t>4</a:t>
              </a:r>
              <a:endParaRPr lang="en-US" dirty="0">
                <a:latin typeface="Calibri" pitchFamily="34" charset="0"/>
              </a:endParaRPr>
            </a:p>
          </p:txBody>
        </p:sp>
        <p:sp>
          <p:nvSpPr>
            <p:cNvPr id="97" name="TextBox 96"/>
            <p:cNvSpPr txBox="1"/>
            <p:nvPr/>
          </p:nvSpPr>
          <p:spPr>
            <a:xfrm>
              <a:off x="7391401" y="5715000"/>
              <a:ext cx="762000" cy="493926"/>
            </a:xfrm>
            <a:prstGeom prst="rect">
              <a:avLst/>
            </a:prstGeom>
            <a:noFill/>
          </p:spPr>
          <p:txBody>
            <a:bodyPr wrap="square" rtlCol="0">
              <a:spAutoFit/>
            </a:bodyPr>
            <a:lstStyle/>
            <a:p>
              <a:r>
                <a:rPr lang="en-US" dirty="0" smtClean="0">
                  <a:latin typeface="Calibri" pitchFamily="34" charset="0"/>
                </a:rPr>
                <a:t>6</a:t>
              </a:r>
              <a:endParaRPr lang="en-US" dirty="0">
                <a:latin typeface="Calibri" pitchFamily="34" charset="0"/>
              </a:endParaRPr>
            </a:p>
          </p:txBody>
        </p:sp>
        <p:sp>
          <p:nvSpPr>
            <p:cNvPr id="98" name="TextBox 97"/>
            <p:cNvSpPr txBox="1"/>
            <p:nvPr/>
          </p:nvSpPr>
          <p:spPr>
            <a:xfrm>
              <a:off x="3581400" y="5715000"/>
              <a:ext cx="762000" cy="493926"/>
            </a:xfrm>
            <a:prstGeom prst="rect">
              <a:avLst/>
            </a:prstGeom>
            <a:noFill/>
          </p:spPr>
          <p:txBody>
            <a:bodyPr wrap="square" rtlCol="0">
              <a:spAutoFit/>
            </a:bodyPr>
            <a:lstStyle/>
            <a:p>
              <a:r>
                <a:rPr lang="en-US" dirty="0" smtClean="0">
                  <a:latin typeface="Calibri" pitchFamily="34" charset="0"/>
                </a:rPr>
                <a:t>…</a:t>
              </a:r>
              <a:endParaRPr lang="en-US" dirty="0">
                <a:latin typeface="Calibri" pitchFamily="34" charset="0"/>
              </a:endParaRPr>
            </a:p>
          </p:txBody>
        </p:sp>
        <p:sp>
          <p:nvSpPr>
            <p:cNvPr id="99" name="TextBox 98"/>
            <p:cNvSpPr txBox="1"/>
            <p:nvPr/>
          </p:nvSpPr>
          <p:spPr>
            <a:xfrm>
              <a:off x="5867400" y="5715000"/>
              <a:ext cx="762000" cy="493926"/>
            </a:xfrm>
            <a:prstGeom prst="rect">
              <a:avLst/>
            </a:prstGeom>
            <a:noFill/>
          </p:spPr>
          <p:txBody>
            <a:bodyPr wrap="square" rtlCol="0">
              <a:spAutoFit/>
            </a:bodyPr>
            <a:lstStyle/>
            <a:p>
              <a:r>
                <a:rPr lang="en-US" dirty="0" smtClean="0">
                  <a:latin typeface="Calibri" pitchFamily="34" charset="0"/>
                </a:rPr>
                <a:t>…</a:t>
              </a:r>
              <a:endParaRPr lang="en-US" dirty="0">
                <a:latin typeface="Calibri" pitchFamily="34" charset="0"/>
              </a:endParaRPr>
            </a:p>
          </p:txBody>
        </p:sp>
      </p:grpSp>
      <p:sp>
        <p:nvSpPr>
          <p:cNvPr id="101" name="TextBox 100"/>
          <p:cNvSpPr txBox="1"/>
          <p:nvPr/>
        </p:nvSpPr>
        <p:spPr>
          <a:xfrm>
            <a:off x="9220200" y="5634335"/>
            <a:ext cx="2819400" cy="461665"/>
          </a:xfrm>
          <a:prstGeom prst="rect">
            <a:avLst/>
          </a:prstGeom>
          <a:noFill/>
        </p:spPr>
        <p:txBody>
          <a:bodyPr wrap="square" rtlCol="0">
            <a:spAutoFit/>
          </a:bodyPr>
          <a:lstStyle/>
          <a:p>
            <a:r>
              <a:rPr lang="en-US" sz="2400" dirty="0" smtClean="0">
                <a:latin typeface="Calibri" pitchFamily="34" charset="0"/>
              </a:rPr>
              <a:t>Terminal States:</a:t>
            </a:r>
          </a:p>
        </p:txBody>
      </p:sp>
      <p:pic>
        <p:nvPicPr>
          <p:cNvPr id="112" name="Picture 111" descr="TP_tmp.png"/>
          <p:cNvPicPr>
            <a:picLocks noChangeAspect="1"/>
          </p:cNvPicPr>
          <p:nvPr>
            <p:custDataLst>
              <p:tags r:id="rId1"/>
            </p:custDataLst>
          </p:nvPr>
        </p:nvPicPr>
        <p:blipFill>
          <a:blip r:embed="rId5" cstate="print"/>
          <a:stretch>
            <a:fillRect/>
          </a:stretch>
        </p:blipFill>
        <p:spPr bwMode="auto">
          <a:xfrm>
            <a:off x="8610851" y="1981203"/>
            <a:ext cx="2717279" cy="457197"/>
          </a:xfrm>
          <a:prstGeom prst="rect">
            <a:avLst/>
          </a:prstGeom>
          <a:noFill/>
          <a:ln/>
          <a:effectLst/>
        </p:spPr>
      </p:pic>
      <p:pic>
        <p:nvPicPr>
          <p:cNvPr id="109" name="Picture 108" descr="TP_tmp.png"/>
          <p:cNvPicPr>
            <a:picLocks noChangeAspect="1"/>
          </p:cNvPicPr>
          <p:nvPr>
            <p:custDataLst>
              <p:tags r:id="rId2"/>
            </p:custDataLst>
          </p:nvPr>
        </p:nvPicPr>
        <p:blipFill>
          <a:blip r:embed="rId6" cstate="print"/>
          <a:stretch>
            <a:fillRect/>
          </a:stretch>
        </p:blipFill>
        <p:spPr bwMode="auto">
          <a:xfrm>
            <a:off x="9448800" y="6172200"/>
            <a:ext cx="1574284" cy="278890"/>
          </a:xfrm>
          <a:prstGeom prst="rect">
            <a:avLst/>
          </a:prstGeom>
          <a:noFill/>
          <a:ln/>
          <a:effectLst/>
        </p:spPr>
      </p:pic>
      <p:sp>
        <p:nvSpPr>
          <p:cNvPr id="110" name="Right Arrow 109"/>
          <p:cNvSpPr/>
          <p:nvPr/>
        </p:nvSpPr>
        <p:spPr>
          <a:xfrm rot="9900000">
            <a:off x="8860469" y="2647461"/>
            <a:ext cx="1066800" cy="304800"/>
          </a:xfrm>
          <a:prstGeom prst="rightArrow">
            <a:avLst/>
          </a:prstGeom>
          <a:solidFill>
            <a:srgbClr val="BEE395"/>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ight Arrow 110"/>
          <p:cNvSpPr/>
          <p:nvPr/>
        </p:nvSpPr>
        <p:spPr>
          <a:xfrm rot="14100089">
            <a:off x="8965176" y="4791553"/>
            <a:ext cx="1066800" cy="304800"/>
          </a:xfrm>
          <a:prstGeom prst="rightArrow">
            <a:avLst/>
          </a:prstGeom>
          <a:solidFill>
            <a:srgbClr val="BEE395"/>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TextBox 112"/>
          <p:cNvSpPr txBox="1"/>
          <p:nvPr/>
        </p:nvSpPr>
        <p:spPr>
          <a:xfrm>
            <a:off x="457200" y="1389184"/>
            <a:ext cx="2667000" cy="1569660"/>
          </a:xfrm>
          <a:prstGeom prst="rect">
            <a:avLst/>
          </a:prstGeom>
          <a:noFill/>
        </p:spPr>
        <p:txBody>
          <a:bodyPr wrap="square" rtlCol="0">
            <a:spAutoFit/>
          </a:bodyPr>
          <a:lstStyle/>
          <a:p>
            <a:pPr algn="ctr"/>
            <a:r>
              <a:rPr lang="en-US" sz="2400" dirty="0" smtClean="0">
                <a:latin typeface="Calibri" pitchFamily="34" charset="0"/>
              </a:rPr>
              <a:t>Value of a state: The best achievable outcome (utility) from that state</a:t>
            </a:r>
            <a:endParaRPr lang="en-US" sz="2400" dirty="0">
              <a:latin typeface="Calibri" pitchFamily="34" charset="0"/>
            </a:endParaRPr>
          </a:p>
        </p:txBody>
      </p:sp>
      <p:sp>
        <p:nvSpPr>
          <p:cNvPr id="114" name="Rounded Rectangle 113"/>
          <p:cNvSpPr/>
          <p:nvPr/>
        </p:nvSpPr>
        <p:spPr>
          <a:xfrm>
            <a:off x="304800" y="1295400"/>
            <a:ext cx="2971800" cy="17526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01" grpId="0"/>
      <p:bldP spid="110" grpId="0" animBg="1"/>
      <p:bldP spid="111" grpId="0" animBg="1"/>
      <p:bldP spid="113" grpId="0"/>
      <p:bldP spid="11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DEFAULTFONTSIZE" val="10"/>
  <p:tag name="DEFAULTWIDTH" val="385"/>
  <p:tag name="DEFAULTHEIGHT" val="283"/>
</p:tagLst>
</file>

<file path=ppt/tags/tag2.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V(s) = \max_{s' \in \mathrm{children}(s)} V(s')&#10;\]&#10;\end{document}&#10;"/>
  <p:tag name="FILENAME" val="TP_tmp"/>
  <p:tag name="FORMAT" val="png16m"/>
  <p:tag name="RES" val="1200"/>
  <p:tag name="BLEND" val="0"/>
  <p:tag name="TRANSPARENT" val="0"/>
  <p:tag name="TBUG" val="0"/>
  <p:tag name="ALLOWFS" val="0"/>
  <p:tag name="ORIGWIDTH" val="107"/>
  <p:tag name="PICTUREFILESIZE" val="9043"/>
</p:tagLst>
</file>

<file path=ppt/tags/tag3.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V(s) = \mathrm{known}&#10;\]&#10;\end{document}&#10;"/>
  <p:tag name="FILENAME" val="TP_tmp"/>
  <p:tag name="FORMAT" val="png16m"/>
  <p:tag name="RES" val="1200"/>
  <p:tag name="BLEND" val="0"/>
  <p:tag name="TRANSPARENT" val="0"/>
  <p:tag name="TBUG" val="0"/>
  <p:tag name="ALLOWFS" val="0"/>
  <p:tag name="ORIGWIDTH" val="62"/>
  <p:tag name="PICTUREFILESIZE" val="4173"/>
</p:tagLst>
</file>

<file path=ppt/tags/tag4.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V(s) = \max_{s' \in \mathrm{successors}(s)} V(s')&#10;\]&#10;\end{document}&#10;"/>
  <p:tag name="FILENAME" val="TP_tmp"/>
  <p:tag name="FORMAT" val="png16m"/>
  <p:tag name="RES" val="1200"/>
  <p:tag name="BLEND" val="0"/>
  <p:tag name="TRANSPARENT" val="0"/>
  <p:tag name="TBUG" val="0"/>
  <p:tag name="ALLOWFS" val="0"/>
  <p:tag name="ORIGWIDTH" val="115"/>
  <p:tag name="PICTUREFILESIZE" val="9848"/>
</p:tagLst>
</file>

<file path=ppt/tags/tag5.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V(s) = \mathrm{known}&#10;\]&#10;\end{document}&#10;"/>
  <p:tag name="FILENAME" val="TP_tmp"/>
  <p:tag name="FORMAT" val="png16m"/>
  <p:tag name="RES" val="1200"/>
  <p:tag name="BLEND" val="0"/>
  <p:tag name="TRANSPARENT" val="0"/>
  <p:tag name="TBUG" val="0"/>
  <p:tag name="ALLOWFS" val="0"/>
  <p:tag name="ORIGWIDTH" val="62"/>
  <p:tag name="PICTUREFILESIZE" val="4173"/>
</p:tagLst>
</file>

<file path=ppt/tags/tag6.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V(s') = \min_{s \in \mathrm{successors}(s')} V(s)&#10;\]&#10;\end{document}&#10;"/>
  <p:tag name="FILENAME" val="TP_tmp"/>
  <p:tag name="FORMAT" val="png16m"/>
  <p:tag name="RES" val="1200"/>
  <p:tag name="BLEND" val="0"/>
  <p:tag name="TRANSPARENT" val="0"/>
  <p:tag name="TBUG" val="0"/>
  <p:tag name="ALLOWFS" val="0"/>
  <p:tag name="ORIGWIDTH" val="115"/>
  <p:tag name="PICTUREFILESIZE" val="9213"/>
</p:tagLst>
</file>

<file path=ppt/theme/theme1.xml><?xml version="1.0" encoding="utf-8"?>
<a:theme xmlns:a="http://schemas.openxmlformats.org/drawingml/2006/main" name="dan-berkeley-nlp-v1">
  <a:themeElements>
    <a:clrScheme name="dan-berkeley-nlp-v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an-berkeley-nlp-v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an-berkeley-nlp-v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an-berkeley-nlp-v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an-berkeley-nlp-v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an-berkeley-nlp-v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an-berkeley-nlp-v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an-berkeley-nlp-v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an-berkeley-nlp-v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an-berkeley-nlp-v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an-berkeley-nlp-v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an-berkeley-nlp-v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an-berkeley-nlp-v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an-berkeley-nlp-v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FA12 cs188 lecture 3 -- a-star search</Template>
  <TotalTime>32738</TotalTime>
  <Words>741</Words>
  <Application>Microsoft Macintosh PowerPoint</Application>
  <PresentationFormat>Custom</PresentationFormat>
  <Paragraphs>195</Paragraphs>
  <Slides>23</Slides>
  <Notes>8</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dan-berkeley-nlp-v1</vt:lpstr>
      <vt:lpstr> Artificial Intelligence </vt:lpstr>
      <vt:lpstr>Game Playing State-of-the-Art</vt:lpstr>
      <vt:lpstr>Adversarial Games</vt:lpstr>
      <vt:lpstr>Types of Games</vt:lpstr>
      <vt:lpstr>Deterministic Games</vt:lpstr>
      <vt:lpstr>Zero-Sum Games</vt:lpstr>
      <vt:lpstr>Adversarial Search</vt:lpstr>
      <vt:lpstr>Single-Agent Trees</vt:lpstr>
      <vt:lpstr>Value of a State</vt:lpstr>
      <vt:lpstr>Adversarial Game Trees</vt:lpstr>
      <vt:lpstr>Minimax Values</vt:lpstr>
      <vt:lpstr>Tic-Tac-Toe Game Tree</vt:lpstr>
      <vt:lpstr>Adversarial Search (Minimax)</vt:lpstr>
      <vt:lpstr>Minimax Example</vt:lpstr>
      <vt:lpstr>Minimax Efficiency</vt:lpstr>
      <vt:lpstr>Minimax Properties</vt:lpstr>
      <vt:lpstr>Resource Limits</vt:lpstr>
      <vt:lpstr>Resource Limits</vt:lpstr>
      <vt:lpstr>Depth Matters</vt:lpstr>
      <vt:lpstr>Evaluation Functions</vt:lpstr>
      <vt:lpstr>Game Tree Pruning</vt:lpstr>
      <vt:lpstr>Minimax Example</vt:lpstr>
      <vt:lpstr>Minimax Pruning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 294-5: Statistical Natural Language Processing</dc:title>
  <dc:creator>Preferred Customer</dc:creator>
  <cp:lastModifiedBy>Mian Fixture</cp:lastModifiedBy>
  <cp:revision>2101</cp:revision>
  <cp:lastPrinted>2014-02-06T19:31:47Z</cp:lastPrinted>
  <dcterms:created xsi:type="dcterms:W3CDTF">2004-08-27T04:16:05Z</dcterms:created>
  <dcterms:modified xsi:type="dcterms:W3CDTF">2018-11-05T06:11:23Z</dcterms:modified>
</cp:coreProperties>
</file>