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notesMasterIdLst>
    <p:notesMasterId r:id="rId25"/>
  </p:notesMasterIdLst>
  <p:handoutMasterIdLst>
    <p:handoutMasterId r:id="rId26"/>
  </p:handoutMasterIdLst>
  <p:sldIdLst>
    <p:sldId id="668" r:id="rId2"/>
    <p:sldId id="602" r:id="rId3"/>
    <p:sldId id="631" r:id="rId4"/>
    <p:sldId id="669" r:id="rId5"/>
    <p:sldId id="650" r:id="rId6"/>
    <p:sldId id="651" r:id="rId7"/>
    <p:sldId id="657" r:id="rId8"/>
    <p:sldId id="610" r:id="rId9"/>
    <p:sldId id="611" r:id="rId10"/>
    <p:sldId id="656" r:id="rId11"/>
    <p:sldId id="555" r:id="rId12"/>
    <p:sldId id="558" r:id="rId13"/>
    <p:sldId id="559" r:id="rId14"/>
    <p:sldId id="612" r:id="rId15"/>
    <p:sldId id="659" r:id="rId16"/>
    <p:sldId id="560" r:id="rId17"/>
    <p:sldId id="652" r:id="rId18"/>
    <p:sldId id="646" r:id="rId19"/>
    <p:sldId id="670" r:id="rId20"/>
    <p:sldId id="648" r:id="rId21"/>
    <p:sldId id="562" r:id="rId22"/>
    <p:sldId id="564" r:id="rId23"/>
    <p:sldId id="638" r:id="rId24"/>
  </p:sldIdLst>
  <p:sldSz cx="12192000" cy="6858000"/>
  <p:notesSz cx="7315200" cy="9601200"/>
  <p:custDataLst>
    <p:tags r:id="rId2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17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35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53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70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5886" algn="l" defTabSz="914354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062" algn="l" defTabSz="914354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240" algn="l" defTabSz="914354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418" algn="l" defTabSz="914354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an-Nathan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scaleToFitPaper="1" frameSlides="1"/>
  <p:clrMru>
    <a:srgbClr val="99FF99"/>
    <a:srgbClr val="FF9999"/>
    <a:srgbClr val="6699FF"/>
    <a:srgbClr val="3333FF"/>
    <a:srgbClr val="FFFF00"/>
    <a:srgbClr val="FF3300"/>
    <a:srgbClr val="CC00CC"/>
    <a:srgbClr val="FFCC00"/>
    <a:srgbClr val="990099"/>
    <a:srgbClr val="33CC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82246" autoAdjust="0"/>
  </p:normalViewPr>
  <p:slideViewPr>
    <p:cSldViewPr>
      <p:cViewPr>
        <p:scale>
          <a:sx n="70" d="100"/>
          <a:sy n="70" d="100"/>
        </p:scale>
        <p:origin x="-720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189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427" y="0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9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120172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9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427" y="9120172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3927D5E5-43E8-4E73-8830-CB26033F3E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547180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427" y="0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20725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3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194" y="4561576"/>
            <a:ext cx="5852814" cy="431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73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120172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3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427" y="9120172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6D581376-9A36-40B0-85E2-52E3358E90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307536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17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35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53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70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581376-9A36-40B0-85E2-52E3358E90D5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23826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581376-9A36-40B0-85E2-52E3358E90D5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L5D1 –</a:t>
            </a:r>
            <a:r>
              <a:rPr lang="en-US" baseline="0" dirty="0" smtClean="0"/>
              <a:t> python demos</a:t>
            </a:r>
          </a:p>
          <a:p>
            <a:endParaRPr lang="en-US" baseline="0" dirty="0" smtClean="0"/>
          </a:p>
          <a:p>
            <a:r>
              <a:rPr lang="en-US" baseline="0" dirty="0" smtClean="0"/>
              <a:t>Coloring – </a:t>
            </a:r>
            <a:r>
              <a:rPr lang="en-US" baseline="0" dirty="0" err="1" smtClean="0"/>
              <a:t>javascript</a:t>
            </a:r>
            <a:r>
              <a:rPr lang="en-US" baseline="0" dirty="0" smtClean="0"/>
              <a:t> demos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581376-9A36-40B0-85E2-52E3358E90D5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19914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044580"/>
            <a:ext cx="12192000" cy="14700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657600"/>
            <a:ext cx="12192000" cy="1524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71C85-9E0A-4B20-B41F-7D89A5A6BCA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4C5F26-25EC-4877-8F06-7EA22153ED9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B9674-4401-4CDC-87FB-F0DBE8934AC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67" indent="0">
              <a:buNone/>
              <a:defRPr sz="1900"/>
            </a:lvl2pPr>
            <a:lvl3pPr marL="914332" indent="0">
              <a:buNone/>
              <a:defRPr sz="1600"/>
            </a:lvl3pPr>
            <a:lvl4pPr marL="1371498" indent="0">
              <a:buNone/>
              <a:defRPr sz="1500"/>
            </a:lvl4pPr>
            <a:lvl5pPr marL="1828664" indent="0">
              <a:buNone/>
              <a:defRPr sz="1500"/>
            </a:lvl5pPr>
            <a:lvl6pPr marL="2285830" indent="0">
              <a:buNone/>
              <a:defRPr sz="1500"/>
            </a:lvl6pPr>
            <a:lvl7pPr marL="2742994" indent="0">
              <a:buNone/>
              <a:defRPr sz="1500"/>
            </a:lvl7pPr>
            <a:lvl8pPr marL="3200160" indent="0">
              <a:buNone/>
              <a:defRPr sz="1500"/>
            </a:lvl8pPr>
            <a:lvl9pPr marL="3657327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B384B-786A-430B-85B0-526D7E6E8C1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B7396-5175-4E89-B111-402B8173A3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7" indent="0">
              <a:buNone/>
              <a:defRPr sz="2000" b="1"/>
            </a:lvl2pPr>
            <a:lvl3pPr marL="914332" indent="0">
              <a:buNone/>
              <a:defRPr sz="19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30" indent="0">
              <a:buNone/>
              <a:defRPr sz="1600" b="1"/>
            </a:lvl6pPr>
            <a:lvl7pPr marL="2742994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7" indent="0">
              <a:buNone/>
              <a:defRPr sz="2000" b="1"/>
            </a:lvl2pPr>
            <a:lvl3pPr marL="914332" indent="0">
              <a:buNone/>
              <a:defRPr sz="19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30" indent="0">
              <a:buNone/>
              <a:defRPr sz="1600" b="1"/>
            </a:lvl6pPr>
            <a:lvl7pPr marL="2742994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E6E7B-1892-4C83-B261-727A584986D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41985B-93F3-4A4E-AFF0-2DC3CF6846E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47FFC-6601-4954-B54B-7A2A15352BF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273054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4"/>
            <a:ext cx="3008313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7167" indent="0">
              <a:buNone/>
              <a:defRPr sz="1200"/>
            </a:lvl2pPr>
            <a:lvl3pPr marL="914332" indent="0">
              <a:buNone/>
              <a:defRPr sz="1100"/>
            </a:lvl3pPr>
            <a:lvl4pPr marL="1371498" indent="0">
              <a:buNone/>
              <a:defRPr sz="900"/>
            </a:lvl4pPr>
            <a:lvl5pPr marL="1828664" indent="0">
              <a:buNone/>
              <a:defRPr sz="900"/>
            </a:lvl5pPr>
            <a:lvl6pPr marL="2285830" indent="0">
              <a:buNone/>
              <a:defRPr sz="900"/>
            </a:lvl6pPr>
            <a:lvl7pPr marL="2742994" indent="0">
              <a:buNone/>
              <a:defRPr sz="900"/>
            </a:lvl7pPr>
            <a:lvl8pPr marL="3200160" indent="0">
              <a:buNone/>
              <a:defRPr sz="900"/>
            </a:lvl8pPr>
            <a:lvl9pPr marL="365732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E43BF-76B5-4390-9EBC-C1ACD93F847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67" indent="0">
              <a:buNone/>
              <a:defRPr sz="2800"/>
            </a:lvl2pPr>
            <a:lvl3pPr marL="914332" indent="0">
              <a:buNone/>
              <a:defRPr sz="2400"/>
            </a:lvl3pPr>
            <a:lvl4pPr marL="1371498" indent="0">
              <a:buNone/>
              <a:defRPr sz="2000"/>
            </a:lvl4pPr>
            <a:lvl5pPr marL="1828664" indent="0">
              <a:buNone/>
              <a:defRPr sz="2000"/>
            </a:lvl5pPr>
            <a:lvl6pPr marL="2285830" indent="0">
              <a:buNone/>
              <a:defRPr sz="2000"/>
            </a:lvl6pPr>
            <a:lvl7pPr marL="2742994" indent="0">
              <a:buNone/>
              <a:defRPr sz="2000"/>
            </a:lvl7pPr>
            <a:lvl8pPr marL="3200160" indent="0">
              <a:buNone/>
              <a:defRPr sz="2000"/>
            </a:lvl8pPr>
            <a:lvl9pPr marL="3657327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7167" indent="0">
              <a:buNone/>
              <a:defRPr sz="1200"/>
            </a:lvl2pPr>
            <a:lvl3pPr marL="914332" indent="0">
              <a:buNone/>
              <a:defRPr sz="1100"/>
            </a:lvl3pPr>
            <a:lvl4pPr marL="1371498" indent="0">
              <a:buNone/>
              <a:defRPr sz="900"/>
            </a:lvl4pPr>
            <a:lvl5pPr marL="1828664" indent="0">
              <a:buNone/>
              <a:defRPr sz="900"/>
            </a:lvl5pPr>
            <a:lvl6pPr marL="2285830" indent="0">
              <a:buNone/>
              <a:defRPr sz="900"/>
            </a:lvl6pPr>
            <a:lvl7pPr marL="2742994" indent="0">
              <a:buNone/>
              <a:defRPr sz="900"/>
            </a:lvl7pPr>
            <a:lvl8pPr marL="3200160" indent="0">
              <a:buNone/>
              <a:defRPr sz="900"/>
            </a:lvl8pPr>
            <a:lvl9pPr marL="365732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96931-D064-4A2C-AF67-83F07574518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-25400"/>
            <a:ext cx="12192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4" tIns="45718" rIns="91434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0" y="1397002"/>
            <a:ext cx="11379200" cy="472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4" tIns="45718" rIns="91434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4" tIns="45718" rIns="91434" bIns="45718" numCol="1" anchor="t" anchorCtr="0" compatLnSpc="1">
            <a:prstTxWarp prst="textNoShape">
              <a:avLst/>
            </a:prstTxWarp>
          </a:bodyPr>
          <a:lstStyle>
            <a:lvl1pPr>
              <a:defRPr sz="15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4" tIns="45718" rIns="91434" bIns="45718" numCol="1" anchor="t" anchorCtr="0" compatLnSpc="1">
            <a:prstTxWarp prst="textNoShape">
              <a:avLst/>
            </a:prstTxWarp>
          </a:bodyPr>
          <a:lstStyle>
            <a:lvl1pPr algn="ctr">
              <a:defRPr sz="15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4" tIns="45718" rIns="91434" bIns="45718" numCol="1" anchor="t" anchorCtr="0" compatLnSpc="1">
            <a:prstTxWarp prst="textNoShape">
              <a:avLst/>
            </a:prstTxWarp>
          </a:bodyPr>
          <a:lstStyle>
            <a:lvl1pPr algn="r">
              <a:defRPr sz="1500"/>
            </a:lvl1pPr>
          </a:lstStyle>
          <a:p>
            <a:pPr>
              <a:defRPr/>
            </a:pPr>
            <a:fld id="{2BEC1A7B-C8AC-4FD3-A451-6720BBC367F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1031243"/>
            <a:ext cx="12192000" cy="60959"/>
          </a:xfrm>
          <a:prstGeom prst="rect">
            <a:avLst/>
          </a:prstGeom>
          <a:gradFill rotWithShape="1">
            <a:gsLst>
              <a:gs pos="0">
                <a:srgbClr val="0000CC"/>
              </a:gs>
              <a:gs pos="100000">
                <a:schemeClr val="tx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4" tIns="45718" rIns="91434" bIns="45718" anchor="ctr"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16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3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4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66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874" indent="-342874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3200">
          <a:solidFill>
            <a:schemeClr val="accent2"/>
          </a:solidFill>
          <a:latin typeface="Calibri" pitchFamily="34" charset="0"/>
          <a:ea typeface="+mn-ea"/>
          <a:cs typeface="+mn-cs"/>
        </a:defRPr>
      </a:lvl1pPr>
      <a:lvl2pPr marL="742895" indent="-28573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800">
          <a:solidFill>
            <a:schemeClr val="tx1"/>
          </a:solidFill>
          <a:latin typeface="Calibri" pitchFamily="34" charset="0"/>
        </a:defRPr>
      </a:lvl2pPr>
      <a:lvl3pPr marL="1142914" indent="-228584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400">
          <a:solidFill>
            <a:schemeClr val="tx1"/>
          </a:solidFill>
          <a:latin typeface="Calibri" pitchFamily="34" charset="0"/>
        </a:defRPr>
      </a:lvl3pPr>
      <a:lvl4pPr marL="1600080" indent="-228584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4pPr>
      <a:lvl5pPr marL="2057247" indent="-228584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5pPr>
      <a:lvl6pPr marL="2514412" indent="-228584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578" indent="-228584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8744" indent="-228584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5910" indent="-228584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4355" y="1068202"/>
            <a:ext cx="6084208" cy="5636699"/>
          </a:xfrm>
          <a:prstGeom prst="rect">
            <a:avLst/>
          </a:prstGeom>
          <a:noFill/>
        </p:spPr>
      </p:pic>
      <p:sp>
        <p:nvSpPr>
          <p:cNvPr id="5122" name="Rectangle 5"/>
          <p:cNvSpPr>
            <a:spLocks noGrp="1" noChangeArrowheads="1"/>
          </p:cNvSpPr>
          <p:nvPr>
            <p:ph type="ctrTitle"/>
          </p:nvPr>
        </p:nvSpPr>
        <p:spPr>
          <a:xfrm>
            <a:off x="0" y="279421"/>
            <a:ext cx="12192000" cy="1470025"/>
          </a:xfrm>
        </p:spPr>
        <p:txBody>
          <a:bodyPr/>
          <a:lstStyle/>
          <a:p>
            <a:pPr eaLnBrk="1" hangingPunct="1"/>
            <a:r>
              <a:rPr lang="en-US" dirty="0" smtClean="0"/>
              <a:t> Artificial Intelligence</a:t>
            </a:r>
            <a:br>
              <a:rPr lang="en-US" dirty="0" smtClean="0"/>
            </a:br>
            <a:endParaRPr lang="en-US" sz="3600" dirty="0"/>
          </a:p>
        </p:txBody>
      </p:sp>
      <p:sp>
        <p:nvSpPr>
          <p:cNvPr id="5123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0" y="1295400"/>
            <a:ext cx="12192000" cy="1524000"/>
          </a:xfrm>
        </p:spPr>
        <p:txBody>
          <a:bodyPr/>
          <a:lstStyle/>
          <a:p>
            <a:pPr eaLnBrk="1" hangingPunct="1"/>
            <a:r>
              <a:rPr lang="en-US" dirty="0" smtClean="0"/>
              <a:t>Constraint Satisfaction Problems II</a:t>
            </a:r>
          </a:p>
        </p:txBody>
      </p:sp>
      <p:sp>
        <p:nvSpPr>
          <p:cNvPr id="5124" name="Text Box 7"/>
          <p:cNvSpPr txBox="1">
            <a:spLocks noChangeArrowheads="1"/>
          </p:cNvSpPr>
          <p:nvPr/>
        </p:nvSpPr>
        <p:spPr bwMode="auto">
          <a:xfrm>
            <a:off x="1524000" y="6248403"/>
            <a:ext cx="58674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6" tIns="45718" rIns="91406" bIns="45718"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671C85-9E0A-4B20-B41F-7D89A5A6BCA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650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Structure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75634" y="1222436"/>
            <a:ext cx="6469334" cy="5458826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Problem Structure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239000" cy="4876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/>
              <a:t>Extreme case: independent </a:t>
            </a:r>
            <a:r>
              <a:rPr lang="en-US" sz="2400" dirty="0" err="1"/>
              <a:t>subproblems</a:t>
            </a:r>
            <a:endParaRPr lang="en-US" sz="2400" dirty="0"/>
          </a:p>
          <a:p>
            <a:pPr lvl="1">
              <a:lnSpc>
                <a:spcPct val="80000"/>
              </a:lnSpc>
            </a:pPr>
            <a:r>
              <a:rPr lang="en-US" sz="2000" dirty="0"/>
              <a:t>Example: Tasmania and mainland do not interact</a:t>
            </a:r>
            <a:endParaRPr lang="en-US" sz="2400" dirty="0"/>
          </a:p>
          <a:p>
            <a:pPr>
              <a:lnSpc>
                <a:spcPct val="80000"/>
              </a:lnSpc>
            </a:pP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/>
              <a:t>Independent </a:t>
            </a:r>
            <a:r>
              <a:rPr lang="en-US" sz="2400" dirty="0" err="1"/>
              <a:t>subproblems</a:t>
            </a:r>
            <a:r>
              <a:rPr lang="en-US" sz="2400" dirty="0"/>
              <a:t> are identifiable as connected components of constraint graph</a:t>
            </a:r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Suppose a graph of n variables can be broken into </a:t>
            </a:r>
            <a:r>
              <a:rPr lang="en-US" sz="2400" dirty="0" err="1"/>
              <a:t>subproblems</a:t>
            </a:r>
            <a:r>
              <a:rPr lang="en-US" sz="2400" dirty="0"/>
              <a:t> of only c variables: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/>
              <a:t>Worst-case solution cost is O((n/c)(d</a:t>
            </a:r>
            <a:r>
              <a:rPr lang="en-US" sz="2000" baseline="30000" dirty="0"/>
              <a:t>c</a:t>
            </a:r>
            <a:r>
              <a:rPr lang="en-US" sz="2000" dirty="0"/>
              <a:t>)), linear in 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/>
              <a:t>E.g., n = 80, d = 2, c =20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/>
              <a:t>2</a:t>
            </a:r>
            <a:r>
              <a:rPr lang="en-US" sz="2000" baseline="30000" dirty="0"/>
              <a:t>80</a:t>
            </a:r>
            <a:r>
              <a:rPr lang="en-US" sz="2000" dirty="0"/>
              <a:t> = 4 billion years at 10 million nodes/sec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/>
              <a:t>(4)(2</a:t>
            </a:r>
            <a:r>
              <a:rPr lang="en-US" sz="2000" baseline="30000" dirty="0"/>
              <a:t>20</a:t>
            </a:r>
            <a:r>
              <a:rPr lang="en-US" sz="2000" dirty="0"/>
              <a:t>) = 0.4 seconds at 10 million nodes/sec</a:t>
            </a:r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601" y="1476377"/>
            <a:ext cx="3614739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Tree-Structured CSPs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406400" y="1397002"/>
            <a:ext cx="11328400" cy="4729164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Theorem: if the constraint graph has no loops, the CSP can be solved in O(n d</a:t>
            </a:r>
            <a:r>
              <a:rPr lang="en-US" sz="2400" baseline="30000" dirty="0"/>
              <a:t>2</a:t>
            </a:r>
            <a:r>
              <a:rPr lang="en-US" sz="2400" dirty="0"/>
              <a:t>) time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/>
              <a:t>Compare to general CSPs, where worst-case time is O(</a:t>
            </a:r>
            <a:r>
              <a:rPr lang="en-US" sz="2000" dirty="0" err="1"/>
              <a:t>d</a:t>
            </a:r>
            <a:r>
              <a:rPr lang="en-US" sz="2000" baseline="30000" dirty="0" err="1"/>
              <a:t>n</a:t>
            </a:r>
            <a:r>
              <a:rPr lang="en-US" sz="2000" dirty="0"/>
              <a:t>)</a:t>
            </a:r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This property also applies to probabilistic reasoning (later): an example of the relation between syntactic restrictions and the complexity of reasoning</a:t>
            </a:r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1371600"/>
            <a:ext cx="4419600" cy="2543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3390" y="2897165"/>
            <a:ext cx="2849180" cy="3209971"/>
          </a:xfrm>
          <a:prstGeom prst="rect">
            <a:avLst/>
          </a:prstGeom>
          <a:noFill/>
        </p:spPr>
      </p:pic>
      <p:sp>
        <p:nvSpPr>
          <p:cNvPr id="35" name="Rectangle 34"/>
          <p:cNvSpPr/>
          <p:nvPr/>
        </p:nvSpPr>
        <p:spPr>
          <a:xfrm>
            <a:off x="4191000" y="2286000"/>
            <a:ext cx="3505200" cy="426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Tree-Structured CSPs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10972800" cy="5181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/>
              <a:t>Algorithm for tree-structured CSPs: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Order: Choose a root variable, order variables so that parents precede children</a:t>
            </a:r>
          </a:p>
          <a:p>
            <a:pPr eaLnBrk="1" hangingPunct="1">
              <a:lnSpc>
                <a:spcPct val="80000"/>
              </a:lnSpc>
            </a:pPr>
            <a:endParaRPr lang="en-US" sz="2800" dirty="0"/>
          </a:p>
          <a:p>
            <a:pPr eaLnBrk="1" hangingPunct="1">
              <a:lnSpc>
                <a:spcPct val="80000"/>
              </a:lnSpc>
            </a:pPr>
            <a:endParaRPr lang="en-US" sz="2800" dirty="0"/>
          </a:p>
          <a:p>
            <a:pPr eaLnBrk="1" hangingPunct="1">
              <a:lnSpc>
                <a:spcPct val="80000"/>
              </a:lnSpc>
            </a:pPr>
            <a:endParaRPr lang="en-US" sz="2800" dirty="0"/>
          </a:p>
          <a:p>
            <a:pPr eaLnBrk="1" hangingPunct="1">
              <a:lnSpc>
                <a:spcPct val="80000"/>
              </a:lnSpc>
            </a:pPr>
            <a:endParaRPr lang="en-US" sz="2800" dirty="0"/>
          </a:p>
          <a:p>
            <a:pPr eaLnBrk="1" hangingPunct="1">
              <a:lnSpc>
                <a:spcPct val="80000"/>
              </a:lnSpc>
            </a:pPr>
            <a:endParaRPr lang="en-US" sz="2800" dirty="0"/>
          </a:p>
          <a:p>
            <a:pPr eaLnBrk="1" hangingPunct="1">
              <a:lnSpc>
                <a:spcPct val="80000"/>
              </a:lnSpc>
            </a:pPr>
            <a:endParaRPr lang="en-US" sz="2800" dirty="0"/>
          </a:p>
          <a:p>
            <a:pPr lvl="1">
              <a:lnSpc>
                <a:spcPct val="80000"/>
              </a:lnSpc>
            </a:pPr>
            <a:r>
              <a:rPr lang="en-US" sz="2400" dirty="0"/>
              <a:t>Remove backward: For </a:t>
            </a:r>
            <a:r>
              <a:rPr lang="en-US" sz="2400" dirty="0" err="1"/>
              <a:t>i</a:t>
            </a:r>
            <a:r>
              <a:rPr lang="en-US" sz="2400" dirty="0"/>
              <a:t> = n : 2, apply </a:t>
            </a:r>
            <a:r>
              <a:rPr lang="en-US" sz="2400" dirty="0" err="1"/>
              <a:t>RemoveInconsistent</a:t>
            </a:r>
            <a:r>
              <a:rPr lang="en-US" sz="2400" dirty="0"/>
              <a:t>(Parent(X</a:t>
            </a:r>
            <a:r>
              <a:rPr lang="en-US" sz="2400" baseline="-25000" dirty="0"/>
              <a:t>i</a:t>
            </a:r>
            <a:r>
              <a:rPr lang="en-US" sz="2400" dirty="0"/>
              <a:t>),X</a:t>
            </a:r>
            <a:r>
              <a:rPr lang="en-US" sz="2400" baseline="-25000" dirty="0"/>
              <a:t>i</a:t>
            </a:r>
            <a:r>
              <a:rPr lang="en-US" sz="2400" dirty="0"/>
              <a:t>)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Assign forward: For </a:t>
            </a:r>
            <a:r>
              <a:rPr lang="en-US" sz="2400" dirty="0" err="1"/>
              <a:t>i</a:t>
            </a:r>
            <a:r>
              <a:rPr lang="en-US" sz="2400" dirty="0"/>
              <a:t> = 1 : n, assign X</a:t>
            </a:r>
            <a:r>
              <a:rPr lang="en-US" sz="2400" baseline="-25000" dirty="0"/>
              <a:t>i</a:t>
            </a:r>
            <a:r>
              <a:rPr lang="en-US" sz="2400" dirty="0"/>
              <a:t> consistently with Parent(X</a:t>
            </a:r>
            <a:r>
              <a:rPr lang="en-US" sz="2400" baseline="-25000" dirty="0"/>
              <a:t>i</a:t>
            </a:r>
            <a:r>
              <a:rPr lang="en-US" sz="2400" dirty="0"/>
              <a:t>)</a:t>
            </a:r>
          </a:p>
          <a:p>
            <a:pPr eaLnBrk="1" hangingPunct="1">
              <a:lnSpc>
                <a:spcPct val="80000"/>
              </a:lnSpc>
            </a:pPr>
            <a:endParaRPr lang="en-US" sz="1200" dirty="0"/>
          </a:p>
          <a:p>
            <a:pPr eaLnBrk="1" hangingPunct="1">
              <a:lnSpc>
                <a:spcPct val="80000"/>
              </a:lnSpc>
            </a:pPr>
            <a:r>
              <a:rPr lang="en-US" sz="2800" dirty="0"/>
              <a:t>Runtime: O(n d</a:t>
            </a:r>
            <a:r>
              <a:rPr lang="en-US" sz="2800" baseline="30000" dirty="0"/>
              <a:t>2</a:t>
            </a:r>
            <a:r>
              <a:rPr lang="en-US" sz="2800" dirty="0"/>
              <a:t>)  (why?)</a:t>
            </a: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15013" y="2286000"/>
            <a:ext cx="5386388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1" y="2473325"/>
            <a:ext cx="2544763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6119811" y="3387724"/>
            <a:ext cx="228600" cy="2286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22535" name="Rectangle 10"/>
          <p:cNvSpPr>
            <a:spLocks noChangeArrowheads="1"/>
          </p:cNvSpPr>
          <p:nvPr/>
        </p:nvSpPr>
        <p:spPr bwMode="auto">
          <a:xfrm>
            <a:off x="7034211" y="3692524"/>
            <a:ext cx="228600" cy="2286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22536" name="Rectangle 11"/>
          <p:cNvSpPr>
            <a:spLocks noChangeArrowheads="1"/>
          </p:cNvSpPr>
          <p:nvPr/>
        </p:nvSpPr>
        <p:spPr bwMode="auto">
          <a:xfrm>
            <a:off x="7034211" y="3997324"/>
            <a:ext cx="228600" cy="228600"/>
          </a:xfrm>
          <a:prstGeom prst="rect">
            <a:avLst/>
          </a:prstGeom>
          <a:solidFill>
            <a:srgbClr val="333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22537" name="Rectangle 13"/>
          <p:cNvSpPr>
            <a:spLocks noChangeArrowheads="1"/>
          </p:cNvSpPr>
          <p:nvPr/>
        </p:nvSpPr>
        <p:spPr bwMode="auto">
          <a:xfrm>
            <a:off x="7948611" y="3692524"/>
            <a:ext cx="228600" cy="2286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22538" name="Rectangle 15"/>
          <p:cNvSpPr>
            <a:spLocks noChangeArrowheads="1"/>
          </p:cNvSpPr>
          <p:nvPr/>
        </p:nvSpPr>
        <p:spPr bwMode="auto">
          <a:xfrm>
            <a:off x="8863011" y="3387724"/>
            <a:ext cx="228600" cy="2286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22539" name="Rectangle 16"/>
          <p:cNvSpPr>
            <a:spLocks noChangeArrowheads="1"/>
          </p:cNvSpPr>
          <p:nvPr/>
        </p:nvSpPr>
        <p:spPr bwMode="auto">
          <a:xfrm>
            <a:off x="8863011" y="3692524"/>
            <a:ext cx="228600" cy="2286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22540" name="Rectangle 17"/>
          <p:cNvSpPr>
            <a:spLocks noChangeArrowheads="1"/>
          </p:cNvSpPr>
          <p:nvPr/>
        </p:nvSpPr>
        <p:spPr bwMode="auto">
          <a:xfrm>
            <a:off x="8863011" y="3997324"/>
            <a:ext cx="228600" cy="228600"/>
          </a:xfrm>
          <a:prstGeom prst="rect">
            <a:avLst/>
          </a:prstGeom>
          <a:solidFill>
            <a:srgbClr val="333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22541" name="Rectangle 19"/>
          <p:cNvSpPr>
            <a:spLocks noChangeArrowheads="1"/>
          </p:cNvSpPr>
          <p:nvPr/>
        </p:nvSpPr>
        <p:spPr bwMode="auto">
          <a:xfrm>
            <a:off x="9777411" y="3692524"/>
            <a:ext cx="228600" cy="2286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22542" name="Rectangle 20"/>
          <p:cNvSpPr>
            <a:spLocks noChangeArrowheads="1"/>
          </p:cNvSpPr>
          <p:nvPr/>
        </p:nvSpPr>
        <p:spPr bwMode="auto">
          <a:xfrm>
            <a:off x="9777411" y="3997324"/>
            <a:ext cx="228600" cy="228600"/>
          </a:xfrm>
          <a:prstGeom prst="rect">
            <a:avLst/>
          </a:prstGeom>
          <a:solidFill>
            <a:srgbClr val="333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22543" name="Rectangle 23"/>
          <p:cNvSpPr>
            <a:spLocks noChangeArrowheads="1"/>
          </p:cNvSpPr>
          <p:nvPr/>
        </p:nvSpPr>
        <p:spPr bwMode="auto">
          <a:xfrm>
            <a:off x="10691811" y="3997324"/>
            <a:ext cx="228600" cy="228600"/>
          </a:xfrm>
          <a:prstGeom prst="rect">
            <a:avLst/>
          </a:prstGeom>
          <a:solidFill>
            <a:srgbClr val="333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22544" name="Rectangle 24"/>
          <p:cNvSpPr>
            <a:spLocks noChangeArrowheads="1"/>
          </p:cNvSpPr>
          <p:nvPr/>
        </p:nvSpPr>
        <p:spPr bwMode="auto">
          <a:xfrm>
            <a:off x="6119811" y="3997324"/>
            <a:ext cx="228600" cy="228600"/>
          </a:xfrm>
          <a:prstGeom prst="rect">
            <a:avLst/>
          </a:prstGeom>
          <a:solidFill>
            <a:srgbClr val="333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1173163" y="3022599"/>
            <a:ext cx="2209800" cy="1004888"/>
            <a:chOff x="6553200" y="1981200"/>
            <a:chExt cx="2209800" cy="1004637"/>
          </a:xfrm>
        </p:grpSpPr>
        <p:sp>
          <p:nvSpPr>
            <p:cNvPr id="18451" name="Rectangle 6"/>
            <p:cNvSpPr>
              <a:spLocks noChangeArrowheads="1"/>
            </p:cNvSpPr>
            <p:nvPr/>
          </p:nvSpPr>
          <p:spPr bwMode="auto">
            <a:xfrm>
              <a:off x="6553200" y="1981200"/>
              <a:ext cx="90237" cy="90237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52" name="Rectangle 24"/>
            <p:cNvSpPr>
              <a:spLocks noChangeArrowheads="1"/>
            </p:cNvSpPr>
            <p:nvPr/>
          </p:nvSpPr>
          <p:spPr bwMode="auto">
            <a:xfrm>
              <a:off x="6643437" y="1981200"/>
              <a:ext cx="90237" cy="90237"/>
            </a:xfrm>
            <a:prstGeom prst="rect">
              <a:avLst/>
            </a:prstGeom>
            <a:solidFill>
              <a:srgbClr val="333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53" name="Rectangle 10"/>
            <p:cNvSpPr>
              <a:spLocks noChangeArrowheads="1"/>
            </p:cNvSpPr>
            <p:nvPr/>
          </p:nvSpPr>
          <p:spPr bwMode="auto">
            <a:xfrm>
              <a:off x="8672763" y="1981200"/>
              <a:ext cx="90237" cy="90237"/>
            </a:xfrm>
            <a:prstGeom prst="rect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54" name="Rectangle 11"/>
            <p:cNvSpPr>
              <a:spLocks noChangeArrowheads="1"/>
            </p:cNvSpPr>
            <p:nvPr/>
          </p:nvSpPr>
          <p:spPr bwMode="auto">
            <a:xfrm>
              <a:off x="8582526" y="1981200"/>
              <a:ext cx="90237" cy="90237"/>
            </a:xfrm>
            <a:prstGeom prst="rect">
              <a:avLst/>
            </a:prstGeom>
            <a:solidFill>
              <a:srgbClr val="333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55" name="Rectangle 13"/>
            <p:cNvSpPr>
              <a:spLocks noChangeArrowheads="1"/>
            </p:cNvSpPr>
            <p:nvPr/>
          </p:nvSpPr>
          <p:spPr bwMode="auto">
            <a:xfrm>
              <a:off x="6553200" y="2895600"/>
              <a:ext cx="90237" cy="90237"/>
            </a:xfrm>
            <a:prstGeom prst="rect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56" name="Rectangle 15"/>
            <p:cNvSpPr>
              <a:spLocks noChangeArrowheads="1"/>
            </p:cNvSpPr>
            <p:nvPr/>
          </p:nvSpPr>
          <p:spPr bwMode="auto">
            <a:xfrm>
              <a:off x="7882690" y="2424363"/>
              <a:ext cx="90237" cy="90237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57" name="Rectangle 16"/>
            <p:cNvSpPr>
              <a:spLocks noChangeArrowheads="1"/>
            </p:cNvSpPr>
            <p:nvPr/>
          </p:nvSpPr>
          <p:spPr bwMode="auto">
            <a:xfrm>
              <a:off x="7972927" y="2424363"/>
              <a:ext cx="90237" cy="90237"/>
            </a:xfrm>
            <a:prstGeom prst="rect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58" name="Rectangle 17"/>
            <p:cNvSpPr>
              <a:spLocks noChangeArrowheads="1"/>
            </p:cNvSpPr>
            <p:nvPr/>
          </p:nvSpPr>
          <p:spPr bwMode="auto">
            <a:xfrm>
              <a:off x="8063163" y="2424363"/>
              <a:ext cx="90237" cy="90237"/>
            </a:xfrm>
            <a:prstGeom prst="rect">
              <a:avLst/>
            </a:prstGeom>
            <a:solidFill>
              <a:srgbClr val="333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59" name="Rectangle 19"/>
            <p:cNvSpPr>
              <a:spLocks noChangeArrowheads="1"/>
            </p:cNvSpPr>
            <p:nvPr/>
          </p:nvSpPr>
          <p:spPr bwMode="auto">
            <a:xfrm>
              <a:off x="7148763" y="2424363"/>
              <a:ext cx="90237" cy="90237"/>
            </a:xfrm>
            <a:prstGeom prst="rect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60" name="Rectangle 20"/>
            <p:cNvSpPr>
              <a:spLocks noChangeArrowheads="1"/>
            </p:cNvSpPr>
            <p:nvPr/>
          </p:nvSpPr>
          <p:spPr bwMode="auto">
            <a:xfrm>
              <a:off x="7239000" y="2424363"/>
              <a:ext cx="90237" cy="90237"/>
            </a:xfrm>
            <a:prstGeom prst="rect">
              <a:avLst/>
            </a:prstGeom>
            <a:solidFill>
              <a:srgbClr val="333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61" name="Rectangle 23"/>
            <p:cNvSpPr>
              <a:spLocks noChangeArrowheads="1"/>
            </p:cNvSpPr>
            <p:nvPr/>
          </p:nvSpPr>
          <p:spPr bwMode="auto">
            <a:xfrm>
              <a:off x="8610600" y="2895600"/>
              <a:ext cx="90237" cy="90237"/>
            </a:xfrm>
            <a:prstGeom prst="rect">
              <a:avLst/>
            </a:prstGeom>
            <a:solidFill>
              <a:srgbClr val="333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83164" y="5410201"/>
            <a:ext cx="3172946" cy="1326098"/>
          </a:xfrm>
          <a:prstGeom prst="rect">
            <a:avLst/>
          </a:prstGeom>
          <a:noFill/>
        </p:spPr>
      </p:pic>
      <p:sp>
        <p:nvSpPr>
          <p:cNvPr id="31" name="Right Arrow 30"/>
          <p:cNvSpPr/>
          <p:nvPr/>
        </p:nvSpPr>
        <p:spPr>
          <a:xfrm>
            <a:off x="4191000" y="2778124"/>
            <a:ext cx="990600" cy="1066800"/>
          </a:xfrm>
          <a:prstGeom prst="rightArrow">
            <a:avLst/>
          </a:prstGeom>
          <a:solidFill>
            <a:srgbClr val="6699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US"/>
          </a:p>
        </p:txBody>
      </p:sp>
      <p:sp>
        <p:nvSpPr>
          <p:cNvPr id="33" name="Slide Number Placeholder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534" grpId="0" animBg="1"/>
      <p:bldP spid="22535" grpId="0" animBg="1"/>
      <p:bldP spid="22536" grpId="0" animBg="1"/>
      <p:bldP spid="22537" grpId="0" animBg="1"/>
      <p:bldP spid="22538" grpId="0" animBg="1"/>
      <p:bldP spid="22539" grpId="0" animBg="1"/>
      <p:bldP spid="22540" grpId="0" animBg="1"/>
      <p:bldP spid="22541" grpId="0" animBg="1"/>
      <p:bldP spid="22542" grpId="0" animBg="1"/>
      <p:bldP spid="22543" grpId="0" animBg="1"/>
      <p:bldP spid="22544" grpId="0" animBg="1"/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Tree-Structured CSPs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11353800" cy="495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/>
              <a:t>Claim 1: After backward pass, all root-to-leaf arcs are consistent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Proof: Each X</a:t>
            </a:r>
            <a:r>
              <a:rPr lang="en-US" sz="2400" dirty="0">
                <a:sym typeface="Symbol"/>
              </a:rPr>
              <a:t></a:t>
            </a:r>
            <a:r>
              <a:rPr lang="en-US" sz="2400" dirty="0"/>
              <a:t>Y was made consistent at one point and Y’s domain could not have been reduced thereafter (because Y’s children were processed before Y)</a:t>
            </a:r>
          </a:p>
          <a:p>
            <a:pPr lvl="2">
              <a:lnSpc>
                <a:spcPct val="80000"/>
              </a:lnSpc>
            </a:pPr>
            <a:endParaRPr lang="en-US" sz="1600" dirty="0"/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Claim 2: If root-to-leaf arcs are consistent, forward assignment will not backtrack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Proof: Induction on position</a:t>
            </a:r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Why doesn’t this algorithm work with cycles in the constraint graph?</a:t>
            </a:r>
          </a:p>
          <a:p>
            <a:pPr lvl="2">
              <a:lnSpc>
                <a:spcPct val="80000"/>
              </a:lnSpc>
            </a:pPr>
            <a:endParaRPr lang="en-US" sz="1600" dirty="0"/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Note: we’ll see this basic idea again with </a:t>
            </a:r>
            <a:r>
              <a:rPr lang="en-US" sz="2400" dirty="0" err="1"/>
              <a:t>Bayes</a:t>
            </a:r>
            <a:r>
              <a:rPr lang="en-US" sz="2400" dirty="0"/>
              <a:t>’ nets</a:t>
            </a: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1" y="2743200"/>
            <a:ext cx="5758935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Improving Structure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5279" y="1457290"/>
            <a:ext cx="9943655" cy="4895921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Nearly Tree-Structured CSPs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419600"/>
            <a:ext cx="11201400" cy="1981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/>
              <a:t>Conditioning: instantiate a variable, prune its neighbors' domains</a:t>
            </a:r>
          </a:p>
          <a:p>
            <a:pPr lvl="4">
              <a:lnSpc>
                <a:spcPct val="80000"/>
              </a:lnSpc>
            </a:pPr>
            <a:endParaRPr lang="en-US" sz="1600" dirty="0"/>
          </a:p>
          <a:p>
            <a:pPr eaLnBrk="1" hangingPunct="1">
              <a:lnSpc>
                <a:spcPct val="80000"/>
              </a:lnSpc>
            </a:pPr>
            <a:r>
              <a:rPr lang="en-US" sz="2800" dirty="0" err="1"/>
              <a:t>Cutset</a:t>
            </a:r>
            <a:r>
              <a:rPr lang="en-US" sz="2800" dirty="0"/>
              <a:t> conditioning: instantiate (in all ways) a set of variables such that the remaining constraint graph is a tree</a:t>
            </a:r>
          </a:p>
          <a:p>
            <a:pPr lvl="4">
              <a:lnSpc>
                <a:spcPct val="80000"/>
              </a:lnSpc>
            </a:pPr>
            <a:endParaRPr lang="en-US" sz="1600" dirty="0"/>
          </a:p>
          <a:p>
            <a:pPr eaLnBrk="1" hangingPunct="1">
              <a:lnSpc>
                <a:spcPct val="80000"/>
              </a:lnSpc>
            </a:pPr>
            <a:r>
              <a:rPr lang="en-US" sz="2800" dirty="0" err="1"/>
              <a:t>Cutset</a:t>
            </a:r>
            <a:r>
              <a:rPr lang="en-US" sz="2800" dirty="0"/>
              <a:t> size c gives runtime O( (d</a:t>
            </a:r>
            <a:r>
              <a:rPr lang="en-US" sz="2800" baseline="30000" dirty="0"/>
              <a:t>c</a:t>
            </a:r>
            <a:r>
              <a:rPr lang="en-US" sz="2800" dirty="0"/>
              <a:t>) (n-c) d</a:t>
            </a:r>
            <a:r>
              <a:rPr lang="en-US" sz="2800" baseline="30000" dirty="0"/>
              <a:t>2 </a:t>
            </a:r>
            <a:r>
              <a:rPr lang="en-US" sz="2800" dirty="0"/>
              <a:t>), very fast for small c</a:t>
            </a:r>
          </a:p>
          <a:p>
            <a:pPr eaLnBrk="1" hangingPunct="1">
              <a:lnSpc>
                <a:spcPct val="80000"/>
              </a:lnSpc>
            </a:pPr>
            <a:endParaRPr lang="en-US" sz="2800" dirty="0"/>
          </a:p>
        </p:txBody>
      </p:sp>
      <p:pic>
        <p:nvPicPr>
          <p:cNvPr id="2048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88" y="1371600"/>
            <a:ext cx="7034213" cy="278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Cutset</a:t>
            </a:r>
            <a:r>
              <a:rPr lang="en-US" dirty="0" smtClean="0"/>
              <a:t> Conditioning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6787661" y="1538198"/>
            <a:ext cx="1746739" cy="1128804"/>
            <a:chOff x="2677783" y="3378723"/>
            <a:chExt cx="3189617" cy="2061243"/>
          </a:xfrm>
        </p:grpSpPr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 l="153" t="932" r="54502" b="25000"/>
            <a:stretch>
              <a:fillRect/>
            </a:stretch>
          </p:blipFill>
          <p:spPr bwMode="auto">
            <a:xfrm>
              <a:off x="2677783" y="3378723"/>
              <a:ext cx="3189617" cy="2061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Oval 7"/>
            <p:cNvSpPr/>
            <p:nvPr/>
          </p:nvSpPr>
          <p:spPr>
            <a:xfrm>
              <a:off x="3927232" y="4387360"/>
              <a:ext cx="457200" cy="4572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661437" y="4378700"/>
              <a:ext cx="1007111" cy="477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latin typeface="Calibri" pitchFamily="34" charset="0"/>
                </a:rPr>
                <a:t>SA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970753" y="2983701"/>
            <a:ext cx="1744249" cy="1131100"/>
            <a:chOff x="2682328" y="3374530"/>
            <a:chExt cx="3185072" cy="2065436"/>
          </a:xfrm>
        </p:grpSpPr>
        <p:pic>
          <p:nvPicPr>
            <p:cNvPr id="12" name="Picture 11"/>
            <p:cNvPicPr>
              <a:picLocks noChangeAspect="1" noChangeArrowheads="1"/>
            </p:cNvPicPr>
            <p:nvPr/>
          </p:nvPicPr>
          <p:blipFill>
            <a:blip r:embed="rId2" cstate="print"/>
            <a:srcRect l="218" t="781" r="54502" b="25000"/>
            <a:stretch>
              <a:fillRect/>
            </a:stretch>
          </p:blipFill>
          <p:spPr bwMode="auto">
            <a:xfrm>
              <a:off x="2682328" y="3374530"/>
              <a:ext cx="3185072" cy="2065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Oval 12"/>
            <p:cNvSpPr/>
            <p:nvPr/>
          </p:nvSpPr>
          <p:spPr>
            <a:xfrm>
              <a:off x="3927232" y="4387360"/>
              <a:ext cx="457200" cy="457200"/>
            </a:xfrm>
            <a:prstGeom prst="ellipse">
              <a:avLst/>
            </a:prstGeom>
            <a:solidFill>
              <a:srgbClr val="6699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661437" y="4378700"/>
              <a:ext cx="1007111" cy="477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latin typeface="Calibri" pitchFamily="34" charset="0"/>
                </a:rPr>
                <a:t>SA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791613" y="2981196"/>
            <a:ext cx="1742745" cy="1133605"/>
            <a:chOff x="2685074" y="3369956"/>
            <a:chExt cx="3182326" cy="2070010"/>
          </a:xfrm>
        </p:grpSpPr>
        <p:pic>
          <p:nvPicPr>
            <p:cNvPr id="16" name="Picture 15"/>
            <p:cNvPicPr>
              <a:picLocks noChangeAspect="1" noChangeArrowheads="1"/>
            </p:cNvPicPr>
            <p:nvPr/>
          </p:nvPicPr>
          <p:blipFill>
            <a:blip r:embed="rId2" cstate="print"/>
            <a:srcRect l="257" t="616" r="54502" b="25000"/>
            <a:stretch>
              <a:fillRect/>
            </a:stretch>
          </p:blipFill>
          <p:spPr bwMode="auto">
            <a:xfrm>
              <a:off x="2685074" y="3369956"/>
              <a:ext cx="3182326" cy="20700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Oval 16"/>
            <p:cNvSpPr/>
            <p:nvPr/>
          </p:nvSpPr>
          <p:spPr>
            <a:xfrm>
              <a:off x="3927232" y="4387360"/>
              <a:ext cx="457200" cy="457200"/>
            </a:xfrm>
            <a:prstGeom prst="ellipse">
              <a:avLst/>
            </a:prstGeom>
            <a:solidFill>
              <a:srgbClr val="FF9999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661437" y="4378700"/>
              <a:ext cx="1007112" cy="477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latin typeface="Calibri" pitchFamily="34" charset="0"/>
                </a:rPr>
                <a:t>SA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612474" y="2983701"/>
            <a:ext cx="1741327" cy="1131100"/>
            <a:chOff x="2687663" y="3374530"/>
            <a:chExt cx="3179737" cy="2065436"/>
          </a:xfrm>
        </p:grpSpPr>
        <p:pic>
          <p:nvPicPr>
            <p:cNvPr id="20" name="Picture 19"/>
            <p:cNvPicPr>
              <a:picLocks noChangeAspect="1" noChangeArrowheads="1"/>
            </p:cNvPicPr>
            <p:nvPr/>
          </p:nvPicPr>
          <p:blipFill>
            <a:blip r:embed="rId2" cstate="print"/>
            <a:srcRect l="294" t="781" r="54502" b="25000"/>
            <a:stretch>
              <a:fillRect/>
            </a:stretch>
          </p:blipFill>
          <p:spPr bwMode="auto">
            <a:xfrm>
              <a:off x="2687663" y="3374530"/>
              <a:ext cx="3179737" cy="2065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Oval 20"/>
            <p:cNvSpPr/>
            <p:nvPr/>
          </p:nvSpPr>
          <p:spPr>
            <a:xfrm>
              <a:off x="3927232" y="4387360"/>
              <a:ext cx="457200" cy="457200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661438" y="4378700"/>
              <a:ext cx="1007110" cy="477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latin typeface="Calibri" pitchFamily="34" charset="0"/>
                </a:rPr>
                <a:t>SA</a:t>
              </a:r>
            </a:p>
          </p:txBody>
        </p:sp>
      </p:grpSp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2" cstate="print"/>
          <a:srcRect l="55169" t="1345" b="24863"/>
          <a:stretch>
            <a:fillRect/>
          </a:stretch>
        </p:blipFill>
        <p:spPr bwMode="auto">
          <a:xfrm>
            <a:off x="3918141" y="4744860"/>
            <a:ext cx="1720616" cy="112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2" cstate="print"/>
          <a:srcRect l="55245" t="686" b="24863"/>
          <a:stretch>
            <a:fillRect/>
          </a:stretch>
        </p:blipFill>
        <p:spPr bwMode="auto">
          <a:xfrm>
            <a:off x="6816664" y="4734837"/>
            <a:ext cx="1717693" cy="113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2" cstate="print"/>
          <a:srcRect l="55123" t="1016" b="24863"/>
          <a:stretch>
            <a:fillRect/>
          </a:stretch>
        </p:blipFill>
        <p:spPr bwMode="auto">
          <a:xfrm>
            <a:off x="9612473" y="4739850"/>
            <a:ext cx="1722379" cy="1127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Straight Arrow Connector 28"/>
          <p:cNvCxnSpPr/>
          <p:nvPr/>
        </p:nvCxnSpPr>
        <p:spPr>
          <a:xfrm flipH="1">
            <a:off x="5410157" y="2438400"/>
            <a:ext cx="1371600" cy="45720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8686757" y="2362201"/>
            <a:ext cx="1371600" cy="505327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7619957" y="2438400"/>
            <a:ext cx="0" cy="45720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39"/>
          <p:cNvSpPr/>
          <p:nvPr/>
        </p:nvSpPr>
        <p:spPr>
          <a:xfrm>
            <a:off x="762000" y="2743200"/>
            <a:ext cx="2438400" cy="6858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Instantiate the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cutset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(all possible ways)</a:t>
            </a:r>
            <a:endParaRPr lang="en-US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762000" y="3886200"/>
            <a:ext cx="2438400" cy="6858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Compute residual CSP for each assignment</a:t>
            </a:r>
            <a:endParaRPr lang="en-US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762000" y="5029200"/>
            <a:ext cx="2438400" cy="6858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Solve the residual CSPs (tree structured)</a:t>
            </a:r>
            <a:endParaRPr lang="en-US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762000" y="1600200"/>
            <a:ext cx="2438400" cy="6858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Choose a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cutset</a:t>
            </a:r>
            <a:endParaRPr lang="en-US" dirty="0">
              <a:solidFill>
                <a:schemeClr val="tx1"/>
              </a:solidFill>
              <a:latin typeface="Calibri" pitchFamily="34" charset="0"/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4800600" y="4038600"/>
            <a:ext cx="0" cy="45720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7620000" y="4038600"/>
            <a:ext cx="0" cy="45720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10439400" y="4038600"/>
            <a:ext cx="0" cy="45720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Slide Number Placeholder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ed Rectangle 25"/>
          <p:cNvSpPr/>
          <p:nvPr/>
        </p:nvSpPr>
        <p:spPr>
          <a:xfrm>
            <a:off x="1371600" y="3352799"/>
            <a:ext cx="1676400" cy="19050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Tree Decomposition*</a:t>
            </a:r>
          </a:p>
        </p:txBody>
      </p:sp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2" cstate="print"/>
          <a:srcRect l="585" t="953" b="24023"/>
          <a:stretch>
            <a:fillRect/>
          </a:stretch>
        </p:blipFill>
        <p:spPr bwMode="auto">
          <a:xfrm>
            <a:off x="8554916" y="1248509"/>
            <a:ext cx="3484685" cy="2307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81000" y="1295400"/>
            <a:ext cx="7924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/>
          <a:lstStyle/>
          <a:p>
            <a:pPr marL="342882" indent="-342882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2000" kern="0" dirty="0">
                <a:solidFill>
                  <a:schemeClr val="accent2"/>
                </a:solidFill>
                <a:latin typeface="Calibri" pitchFamily="34" charset="0"/>
              </a:rPr>
              <a:t>Idea: create a tree-structured graph of mega-variables</a:t>
            </a:r>
          </a:p>
          <a:p>
            <a:pPr marL="342882" indent="-342882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2000" kern="0" dirty="0">
                <a:solidFill>
                  <a:schemeClr val="accent2"/>
                </a:solidFill>
                <a:latin typeface="Calibri" pitchFamily="34" charset="0"/>
              </a:rPr>
              <a:t>Each mega-variable encodes part of the original CSP</a:t>
            </a:r>
          </a:p>
          <a:p>
            <a:pPr marL="342882" indent="-342882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2000" kern="0" dirty="0" err="1">
                <a:solidFill>
                  <a:schemeClr val="accent2"/>
                </a:solidFill>
                <a:latin typeface="Calibri" pitchFamily="34" charset="0"/>
              </a:rPr>
              <a:t>Subproblems</a:t>
            </a:r>
            <a:r>
              <a:rPr lang="en-US" sz="2000" kern="0" dirty="0">
                <a:solidFill>
                  <a:schemeClr val="accent2"/>
                </a:solidFill>
                <a:latin typeface="Calibri" pitchFamily="34" charset="0"/>
              </a:rPr>
              <a:t> overlap to ensure consistent solutions</a:t>
            </a:r>
          </a:p>
          <a:p>
            <a:pPr marL="342882" indent="-342882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endParaRPr lang="en-US" sz="2000" kern="0" dirty="0">
              <a:solidFill>
                <a:schemeClr val="accent2"/>
              </a:solidFill>
              <a:latin typeface="Calibri" pitchFamily="34" charset="0"/>
            </a:endParaRPr>
          </a:p>
        </p:txBody>
      </p:sp>
      <p:cxnSp>
        <p:nvCxnSpPr>
          <p:cNvPr id="34" name="Straight Connector 33"/>
          <p:cNvCxnSpPr>
            <a:stCxn id="26" idx="3"/>
            <a:endCxn id="91" idx="1"/>
          </p:cNvCxnSpPr>
          <p:nvPr/>
        </p:nvCxnSpPr>
        <p:spPr>
          <a:xfrm>
            <a:off x="3048000" y="4305299"/>
            <a:ext cx="381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1981200" y="2971801"/>
            <a:ext cx="6096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r>
              <a:rPr lang="en-US">
                <a:solidFill>
                  <a:srgbClr val="C00000"/>
                </a:solidFill>
              </a:rPr>
              <a:t>M1</a:t>
            </a: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4038600" y="2971801"/>
            <a:ext cx="6096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r>
              <a:rPr lang="en-US">
                <a:solidFill>
                  <a:srgbClr val="3333FF"/>
                </a:solidFill>
              </a:rPr>
              <a:t>M2</a:t>
            </a: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6096000" y="2971801"/>
            <a:ext cx="6096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r>
              <a:rPr lang="en-US"/>
              <a:t>M3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8153400" y="2971801"/>
            <a:ext cx="6096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r>
              <a:rPr lang="en-US"/>
              <a:t>M4</a:t>
            </a: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990600" y="5357814"/>
            <a:ext cx="4495800" cy="784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r>
              <a:rPr lang="en-US" sz="1500" dirty="0">
                <a:solidFill>
                  <a:srgbClr val="C00000"/>
                </a:solidFill>
              </a:rPr>
              <a:t>         {(WA=</a:t>
            </a:r>
            <a:r>
              <a:rPr lang="en-US" sz="1500" dirty="0" err="1">
                <a:solidFill>
                  <a:srgbClr val="C00000"/>
                </a:solidFill>
              </a:rPr>
              <a:t>r,SA</a:t>
            </a:r>
            <a:r>
              <a:rPr lang="en-US" sz="1500" dirty="0">
                <a:solidFill>
                  <a:srgbClr val="C00000"/>
                </a:solidFill>
              </a:rPr>
              <a:t>=</a:t>
            </a:r>
            <a:r>
              <a:rPr lang="en-US" sz="1500" dirty="0" err="1">
                <a:solidFill>
                  <a:srgbClr val="C00000"/>
                </a:solidFill>
              </a:rPr>
              <a:t>g,NT</a:t>
            </a:r>
            <a:r>
              <a:rPr lang="en-US" sz="1500" dirty="0">
                <a:solidFill>
                  <a:srgbClr val="C00000"/>
                </a:solidFill>
              </a:rPr>
              <a:t>=b),      </a:t>
            </a:r>
          </a:p>
          <a:p>
            <a:r>
              <a:rPr lang="en-US" sz="1500" dirty="0">
                <a:solidFill>
                  <a:srgbClr val="C00000"/>
                </a:solidFill>
              </a:rPr>
              <a:t>          (WA=</a:t>
            </a:r>
            <a:r>
              <a:rPr lang="en-US" sz="1500" dirty="0" err="1">
                <a:solidFill>
                  <a:srgbClr val="C00000"/>
                </a:solidFill>
              </a:rPr>
              <a:t>b,SA</a:t>
            </a:r>
            <a:r>
              <a:rPr lang="en-US" sz="1500" dirty="0">
                <a:solidFill>
                  <a:srgbClr val="C00000"/>
                </a:solidFill>
              </a:rPr>
              <a:t>=</a:t>
            </a:r>
            <a:r>
              <a:rPr lang="en-US" sz="1500" dirty="0" err="1">
                <a:solidFill>
                  <a:srgbClr val="C00000"/>
                </a:solidFill>
              </a:rPr>
              <a:t>r,NT</a:t>
            </a:r>
            <a:r>
              <a:rPr lang="en-US" sz="1500" dirty="0">
                <a:solidFill>
                  <a:srgbClr val="C00000"/>
                </a:solidFill>
              </a:rPr>
              <a:t>=g),</a:t>
            </a:r>
          </a:p>
          <a:p>
            <a:r>
              <a:rPr lang="en-US" sz="1500" dirty="0">
                <a:solidFill>
                  <a:srgbClr val="C00000"/>
                </a:solidFill>
              </a:rPr>
              <a:t>          …}</a:t>
            </a:r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3048000" y="5357814"/>
            <a:ext cx="3124200" cy="784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r>
              <a:rPr lang="en-US" sz="1500" dirty="0">
                <a:solidFill>
                  <a:srgbClr val="3333FF"/>
                </a:solidFill>
              </a:rPr>
              <a:t>         {(NT=</a:t>
            </a:r>
            <a:r>
              <a:rPr lang="en-US" sz="1500" dirty="0" err="1">
                <a:solidFill>
                  <a:srgbClr val="3333FF"/>
                </a:solidFill>
              </a:rPr>
              <a:t>r,SA</a:t>
            </a:r>
            <a:r>
              <a:rPr lang="en-US" sz="1500" dirty="0">
                <a:solidFill>
                  <a:srgbClr val="3333FF"/>
                </a:solidFill>
              </a:rPr>
              <a:t>=</a:t>
            </a:r>
            <a:r>
              <a:rPr lang="en-US" sz="1500" dirty="0" err="1">
                <a:solidFill>
                  <a:srgbClr val="3333FF"/>
                </a:solidFill>
              </a:rPr>
              <a:t>g,Q</a:t>
            </a:r>
            <a:r>
              <a:rPr lang="en-US" sz="1500" dirty="0">
                <a:solidFill>
                  <a:srgbClr val="3333FF"/>
                </a:solidFill>
              </a:rPr>
              <a:t>=b),</a:t>
            </a:r>
          </a:p>
          <a:p>
            <a:r>
              <a:rPr lang="en-US" sz="1500" dirty="0">
                <a:solidFill>
                  <a:srgbClr val="3333FF"/>
                </a:solidFill>
              </a:rPr>
              <a:t>          (NT=</a:t>
            </a:r>
            <a:r>
              <a:rPr lang="en-US" sz="1500" dirty="0" err="1">
                <a:solidFill>
                  <a:srgbClr val="3333FF"/>
                </a:solidFill>
              </a:rPr>
              <a:t>b,SA</a:t>
            </a:r>
            <a:r>
              <a:rPr lang="en-US" sz="1500" dirty="0">
                <a:solidFill>
                  <a:srgbClr val="3333FF"/>
                </a:solidFill>
              </a:rPr>
              <a:t>=</a:t>
            </a:r>
            <a:r>
              <a:rPr lang="en-US" sz="1500" dirty="0" err="1">
                <a:solidFill>
                  <a:srgbClr val="3333FF"/>
                </a:solidFill>
              </a:rPr>
              <a:t>g,Q</a:t>
            </a:r>
            <a:r>
              <a:rPr lang="en-US" sz="1500" dirty="0">
                <a:solidFill>
                  <a:srgbClr val="3333FF"/>
                </a:solidFill>
              </a:rPr>
              <a:t>=r),</a:t>
            </a:r>
          </a:p>
          <a:p>
            <a:r>
              <a:rPr lang="en-US" sz="1500" dirty="0">
                <a:solidFill>
                  <a:srgbClr val="3333FF"/>
                </a:solidFill>
              </a:rPr>
              <a:t>          …}</a:t>
            </a:r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5715000" y="5410200"/>
            <a:ext cx="6096000" cy="584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Agree: </a:t>
            </a:r>
            <a:r>
              <a:rPr lang="en-US" sz="1600" dirty="0"/>
              <a:t>(</a:t>
            </a:r>
            <a:r>
              <a:rPr lang="en-US" sz="1600" dirty="0">
                <a:solidFill>
                  <a:srgbClr val="C00000"/>
                </a:solidFill>
              </a:rPr>
              <a:t>M1</a:t>
            </a:r>
            <a:r>
              <a:rPr lang="en-US" sz="1600" dirty="0"/>
              <a:t>,</a:t>
            </a:r>
            <a:r>
              <a:rPr lang="en-US" sz="1600" dirty="0">
                <a:solidFill>
                  <a:srgbClr val="3333FF"/>
                </a:solidFill>
              </a:rPr>
              <a:t>M2</a:t>
            </a:r>
            <a:r>
              <a:rPr lang="en-US" sz="1600" dirty="0"/>
              <a:t>) </a:t>
            </a:r>
            <a:r>
              <a:rPr lang="en-US" sz="1600" dirty="0">
                <a:sym typeface="Symbol" pitchFamily="18" charset="2"/>
              </a:rPr>
              <a:t> </a:t>
            </a:r>
          </a:p>
          <a:p>
            <a:r>
              <a:rPr lang="en-US" sz="1600" dirty="0">
                <a:sym typeface="Symbol" pitchFamily="18" charset="2"/>
              </a:rPr>
              <a:t>        </a:t>
            </a:r>
            <a:r>
              <a:rPr lang="en-US" sz="1600" dirty="0"/>
              <a:t>{(</a:t>
            </a:r>
            <a:r>
              <a:rPr lang="en-US" sz="1200" dirty="0">
                <a:solidFill>
                  <a:srgbClr val="C00000"/>
                </a:solidFill>
              </a:rPr>
              <a:t>(WA=</a:t>
            </a:r>
            <a:r>
              <a:rPr lang="en-US" sz="1200" dirty="0" err="1">
                <a:solidFill>
                  <a:srgbClr val="C00000"/>
                </a:solidFill>
              </a:rPr>
              <a:t>g,SA</a:t>
            </a:r>
            <a:r>
              <a:rPr lang="en-US" sz="1200" dirty="0">
                <a:solidFill>
                  <a:srgbClr val="C00000"/>
                </a:solidFill>
              </a:rPr>
              <a:t>=</a:t>
            </a:r>
            <a:r>
              <a:rPr lang="en-US" sz="1200" dirty="0" err="1">
                <a:solidFill>
                  <a:srgbClr val="C00000"/>
                </a:solidFill>
              </a:rPr>
              <a:t>g,NT</a:t>
            </a:r>
            <a:r>
              <a:rPr lang="en-US" sz="1200" dirty="0">
                <a:solidFill>
                  <a:srgbClr val="C00000"/>
                </a:solidFill>
              </a:rPr>
              <a:t>=g)</a:t>
            </a:r>
            <a:r>
              <a:rPr lang="en-US" sz="1200" dirty="0"/>
              <a:t>, </a:t>
            </a:r>
            <a:r>
              <a:rPr lang="en-US" sz="1200" dirty="0">
                <a:solidFill>
                  <a:srgbClr val="3333FF"/>
                </a:solidFill>
              </a:rPr>
              <a:t>(NT=</a:t>
            </a:r>
            <a:r>
              <a:rPr lang="en-US" sz="1200" dirty="0" err="1">
                <a:solidFill>
                  <a:srgbClr val="3333FF"/>
                </a:solidFill>
              </a:rPr>
              <a:t>g,SA</a:t>
            </a:r>
            <a:r>
              <a:rPr lang="en-US" sz="1200" dirty="0">
                <a:solidFill>
                  <a:srgbClr val="3333FF"/>
                </a:solidFill>
              </a:rPr>
              <a:t>=</a:t>
            </a:r>
            <a:r>
              <a:rPr lang="en-US" sz="1200" dirty="0" err="1">
                <a:solidFill>
                  <a:srgbClr val="3333FF"/>
                </a:solidFill>
              </a:rPr>
              <a:t>g,Q</a:t>
            </a:r>
            <a:r>
              <a:rPr lang="en-US" sz="1200" dirty="0">
                <a:solidFill>
                  <a:srgbClr val="3333FF"/>
                </a:solidFill>
              </a:rPr>
              <a:t>=g)</a:t>
            </a:r>
            <a:r>
              <a:rPr lang="en-US" sz="1600" dirty="0"/>
              <a:t>),  …}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 rot="5400000">
            <a:off x="2157413" y="4471989"/>
            <a:ext cx="2209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r>
              <a:rPr lang="en-US" sz="1200" dirty="0">
                <a:solidFill>
                  <a:srgbClr val="7030A0"/>
                </a:solidFill>
                <a:sym typeface="Symbol" pitchFamily="18" charset="2"/>
              </a:rPr>
              <a:t>Agree on    shared </a:t>
            </a:r>
            <a:r>
              <a:rPr lang="en-US" sz="1200" dirty="0" err="1">
                <a:solidFill>
                  <a:srgbClr val="7030A0"/>
                </a:solidFill>
                <a:sym typeface="Symbol" pitchFamily="18" charset="2"/>
              </a:rPr>
              <a:t>vars</a:t>
            </a:r>
            <a:endParaRPr lang="en-US" sz="1200" dirty="0">
              <a:solidFill>
                <a:srgbClr val="7030A0"/>
              </a:solidFill>
            </a:endParaRPr>
          </a:p>
        </p:txBody>
      </p:sp>
      <p:grpSp>
        <p:nvGrpSpPr>
          <p:cNvPr id="2" name="Group 139"/>
          <p:cNvGrpSpPr>
            <a:grpSpLocks/>
          </p:cNvGrpSpPr>
          <p:nvPr/>
        </p:nvGrpSpPr>
        <p:grpSpPr bwMode="auto">
          <a:xfrm>
            <a:off x="1447800" y="3500437"/>
            <a:ext cx="1600200" cy="1452563"/>
            <a:chOff x="685800" y="3653136"/>
            <a:chExt cx="1600200" cy="1452265"/>
          </a:xfrm>
        </p:grpSpPr>
        <p:sp>
          <p:nvSpPr>
            <p:cNvPr id="7" name="Oval 6"/>
            <p:cNvSpPr/>
            <p:nvPr/>
          </p:nvSpPr>
          <p:spPr>
            <a:xfrm>
              <a:off x="1600200" y="3734081"/>
              <a:ext cx="609600" cy="60947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NT</a:t>
              </a:r>
            </a:p>
          </p:txBody>
        </p:sp>
        <p:sp>
          <p:nvSpPr>
            <p:cNvPr id="8" name="Oval 7"/>
            <p:cNvSpPr/>
            <p:nvPr/>
          </p:nvSpPr>
          <p:spPr>
            <a:xfrm>
              <a:off x="1143000" y="4495926"/>
              <a:ext cx="609600" cy="60947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SA</a:t>
              </a:r>
            </a:p>
          </p:txBody>
        </p:sp>
        <p:cxnSp>
          <p:nvCxnSpPr>
            <p:cNvPr id="10" name="Straight Connector 9"/>
            <p:cNvCxnSpPr>
              <a:stCxn id="8" idx="7"/>
              <a:endCxn id="7" idx="4"/>
            </p:cNvCxnSpPr>
            <p:nvPr/>
          </p:nvCxnSpPr>
          <p:spPr>
            <a:xfrm rot="5400000" flipH="1" flipV="1">
              <a:off x="1663725" y="4343532"/>
              <a:ext cx="241251" cy="2413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61" name="TextBox 45"/>
            <p:cNvSpPr txBox="1">
              <a:spLocks noChangeArrowheads="1"/>
            </p:cNvSpPr>
            <p:nvPr/>
          </p:nvSpPr>
          <p:spPr bwMode="auto">
            <a:xfrm>
              <a:off x="1295400" y="3653136"/>
              <a:ext cx="533400" cy="369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 dirty="0">
                  <a:sym typeface="Symbol" pitchFamily="18" charset="2"/>
                </a:rPr>
                <a:t></a:t>
              </a:r>
              <a:endParaRPr lang="en-US" b="1" dirty="0"/>
            </a:p>
          </p:txBody>
        </p:sp>
        <p:sp>
          <p:nvSpPr>
            <p:cNvPr id="74" name="Oval 73"/>
            <p:cNvSpPr/>
            <p:nvPr/>
          </p:nvSpPr>
          <p:spPr>
            <a:xfrm>
              <a:off x="685800" y="3734081"/>
              <a:ext cx="609600" cy="60947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WA</a:t>
              </a:r>
            </a:p>
          </p:txBody>
        </p:sp>
        <p:cxnSp>
          <p:nvCxnSpPr>
            <p:cNvPr id="75" name="Straight Connector 74"/>
            <p:cNvCxnSpPr>
              <a:stCxn id="74" idx="4"/>
              <a:endCxn id="8" idx="1"/>
            </p:cNvCxnSpPr>
            <p:nvPr/>
          </p:nvCxnSpPr>
          <p:spPr>
            <a:xfrm rot="16200000" flipH="1">
              <a:off x="990625" y="4343532"/>
              <a:ext cx="241251" cy="2413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>
              <a:stCxn id="74" idx="6"/>
              <a:endCxn id="7" idx="2"/>
            </p:cNvCxnSpPr>
            <p:nvPr/>
          </p:nvCxnSpPr>
          <p:spPr>
            <a:xfrm flipV="1">
              <a:off x="1295400" y="4038819"/>
              <a:ext cx="3048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65" name="TextBox 88"/>
            <p:cNvSpPr txBox="1">
              <a:spLocks noChangeArrowheads="1"/>
            </p:cNvSpPr>
            <p:nvPr/>
          </p:nvSpPr>
          <p:spPr bwMode="auto">
            <a:xfrm>
              <a:off x="762000" y="4262736"/>
              <a:ext cx="533400" cy="369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 dirty="0">
                  <a:sym typeface="Symbol" pitchFamily="18" charset="2"/>
                </a:rPr>
                <a:t></a:t>
              </a:r>
              <a:endParaRPr lang="en-US" b="1" dirty="0"/>
            </a:p>
          </p:txBody>
        </p:sp>
        <p:sp>
          <p:nvSpPr>
            <p:cNvPr id="21566" name="TextBox 89"/>
            <p:cNvSpPr txBox="1">
              <a:spLocks noChangeArrowheads="1"/>
            </p:cNvSpPr>
            <p:nvPr/>
          </p:nvSpPr>
          <p:spPr bwMode="auto">
            <a:xfrm>
              <a:off x="1752600" y="4267201"/>
              <a:ext cx="533400" cy="369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 dirty="0">
                  <a:sym typeface="Symbol" pitchFamily="18" charset="2"/>
                </a:rPr>
                <a:t></a:t>
              </a:r>
              <a:endParaRPr lang="en-US" b="1" dirty="0"/>
            </a:p>
          </p:txBody>
        </p:sp>
      </p:grpSp>
      <p:sp>
        <p:nvSpPr>
          <p:cNvPr id="91" name="Rounded Rectangle 90"/>
          <p:cNvSpPr/>
          <p:nvPr/>
        </p:nvSpPr>
        <p:spPr>
          <a:xfrm>
            <a:off x="3429000" y="3352799"/>
            <a:ext cx="1676400" cy="19050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" name="Group 140"/>
          <p:cNvGrpSpPr>
            <a:grpSpLocks/>
          </p:cNvGrpSpPr>
          <p:nvPr/>
        </p:nvGrpSpPr>
        <p:grpSpPr bwMode="auto">
          <a:xfrm>
            <a:off x="3505200" y="3500437"/>
            <a:ext cx="1600200" cy="1452563"/>
            <a:chOff x="2743200" y="3653137"/>
            <a:chExt cx="1600200" cy="1452265"/>
          </a:xfrm>
        </p:grpSpPr>
        <p:sp>
          <p:nvSpPr>
            <p:cNvPr id="92" name="Oval 91"/>
            <p:cNvSpPr/>
            <p:nvPr/>
          </p:nvSpPr>
          <p:spPr>
            <a:xfrm>
              <a:off x="3657600" y="3734082"/>
              <a:ext cx="609600" cy="60947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Q</a:t>
              </a:r>
            </a:p>
          </p:txBody>
        </p:sp>
        <p:sp>
          <p:nvSpPr>
            <p:cNvPr id="93" name="Oval 92"/>
            <p:cNvSpPr/>
            <p:nvPr/>
          </p:nvSpPr>
          <p:spPr>
            <a:xfrm>
              <a:off x="3200400" y="4495927"/>
              <a:ext cx="609600" cy="60947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SA</a:t>
              </a:r>
            </a:p>
          </p:txBody>
        </p:sp>
        <p:cxnSp>
          <p:nvCxnSpPr>
            <p:cNvPr id="94" name="Straight Connector 93"/>
            <p:cNvCxnSpPr>
              <a:stCxn id="93" idx="7"/>
              <a:endCxn id="92" idx="4"/>
            </p:cNvCxnSpPr>
            <p:nvPr/>
          </p:nvCxnSpPr>
          <p:spPr>
            <a:xfrm rot="5400000" flipH="1" flipV="1">
              <a:off x="3721125" y="4343533"/>
              <a:ext cx="241251" cy="2413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52" name="TextBox 94"/>
            <p:cNvSpPr txBox="1">
              <a:spLocks noChangeArrowheads="1"/>
            </p:cNvSpPr>
            <p:nvPr/>
          </p:nvSpPr>
          <p:spPr bwMode="auto">
            <a:xfrm>
              <a:off x="3352800" y="3653137"/>
              <a:ext cx="533400" cy="369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 dirty="0">
                  <a:sym typeface="Symbol" pitchFamily="18" charset="2"/>
                </a:rPr>
                <a:t></a:t>
              </a:r>
              <a:endParaRPr lang="en-US" b="1" dirty="0"/>
            </a:p>
          </p:txBody>
        </p:sp>
        <p:sp>
          <p:nvSpPr>
            <p:cNvPr id="96" name="Oval 95"/>
            <p:cNvSpPr/>
            <p:nvPr/>
          </p:nvSpPr>
          <p:spPr>
            <a:xfrm>
              <a:off x="2743200" y="3734082"/>
              <a:ext cx="609600" cy="60947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NT</a:t>
              </a:r>
            </a:p>
          </p:txBody>
        </p:sp>
        <p:cxnSp>
          <p:nvCxnSpPr>
            <p:cNvPr id="97" name="Straight Connector 96"/>
            <p:cNvCxnSpPr>
              <a:stCxn id="96" idx="4"/>
              <a:endCxn id="93" idx="1"/>
            </p:cNvCxnSpPr>
            <p:nvPr/>
          </p:nvCxnSpPr>
          <p:spPr>
            <a:xfrm rot="16200000" flipH="1">
              <a:off x="3048025" y="4343533"/>
              <a:ext cx="241251" cy="2413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>
              <a:stCxn id="96" idx="6"/>
              <a:endCxn id="92" idx="2"/>
            </p:cNvCxnSpPr>
            <p:nvPr/>
          </p:nvCxnSpPr>
          <p:spPr>
            <a:xfrm flipV="1">
              <a:off x="3352800" y="4038820"/>
              <a:ext cx="3048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56" name="TextBox 98"/>
            <p:cNvSpPr txBox="1">
              <a:spLocks noChangeArrowheads="1"/>
            </p:cNvSpPr>
            <p:nvPr/>
          </p:nvSpPr>
          <p:spPr bwMode="auto">
            <a:xfrm>
              <a:off x="2819400" y="4262737"/>
              <a:ext cx="533400" cy="369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 dirty="0">
                  <a:sym typeface="Symbol" pitchFamily="18" charset="2"/>
                </a:rPr>
                <a:t></a:t>
              </a:r>
              <a:endParaRPr lang="en-US" b="1" dirty="0"/>
            </a:p>
          </p:txBody>
        </p:sp>
        <p:sp>
          <p:nvSpPr>
            <p:cNvPr id="21557" name="TextBox 99"/>
            <p:cNvSpPr txBox="1">
              <a:spLocks noChangeArrowheads="1"/>
            </p:cNvSpPr>
            <p:nvPr/>
          </p:nvSpPr>
          <p:spPr bwMode="auto">
            <a:xfrm>
              <a:off x="3810000" y="4267202"/>
              <a:ext cx="533400" cy="369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 dirty="0">
                  <a:sym typeface="Symbol" pitchFamily="18" charset="2"/>
                </a:rPr>
                <a:t></a:t>
              </a:r>
              <a:endParaRPr lang="en-US" b="1" dirty="0"/>
            </a:p>
          </p:txBody>
        </p:sp>
      </p:grpSp>
      <p:cxnSp>
        <p:nvCxnSpPr>
          <p:cNvPr id="102" name="Straight Connector 101"/>
          <p:cNvCxnSpPr>
            <a:stCxn id="91" idx="3"/>
            <a:endCxn id="104" idx="1"/>
          </p:cNvCxnSpPr>
          <p:nvPr/>
        </p:nvCxnSpPr>
        <p:spPr>
          <a:xfrm flipV="1">
            <a:off x="5105400" y="4305299"/>
            <a:ext cx="381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>
            <a:spLocks noChangeArrowheads="1"/>
          </p:cNvSpPr>
          <p:nvPr/>
        </p:nvSpPr>
        <p:spPr bwMode="auto">
          <a:xfrm rot="5400000">
            <a:off x="4214813" y="4471989"/>
            <a:ext cx="2209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r>
              <a:rPr lang="en-US" sz="1200" dirty="0">
                <a:sym typeface="Symbol" pitchFamily="18" charset="2"/>
              </a:rPr>
              <a:t>Agree on    shared </a:t>
            </a:r>
            <a:r>
              <a:rPr lang="en-US" sz="1200" dirty="0" err="1">
                <a:sym typeface="Symbol" pitchFamily="18" charset="2"/>
              </a:rPr>
              <a:t>vars</a:t>
            </a:r>
            <a:endParaRPr lang="en-US" sz="1200" dirty="0"/>
          </a:p>
        </p:txBody>
      </p:sp>
      <p:sp>
        <p:nvSpPr>
          <p:cNvPr id="104" name="Rounded Rectangle 103"/>
          <p:cNvSpPr/>
          <p:nvPr/>
        </p:nvSpPr>
        <p:spPr>
          <a:xfrm>
            <a:off x="5486400" y="3352799"/>
            <a:ext cx="1676400" cy="19050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4" name="Group 141"/>
          <p:cNvGrpSpPr>
            <a:grpSpLocks/>
          </p:cNvGrpSpPr>
          <p:nvPr/>
        </p:nvGrpSpPr>
        <p:grpSpPr bwMode="auto">
          <a:xfrm>
            <a:off x="5562600" y="3500437"/>
            <a:ext cx="1600200" cy="1452563"/>
            <a:chOff x="4800600" y="3653136"/>
            <a:chExt cx="1600200" cy="1452265"/>
          </a:xfrm>
        </p:grpSpPr>
        <p:sp>
          <p:nvSpPr>
            <p:cNvPr id="105" name="Oval 104"/>
            <p:cNvSpPr/>
            <p:nvPr/>
          </p:nvSpPr>
          <p:spPr>
            <a:xfrm>
              <a:off x="5715000" y="3734081"/>
              <a:ext cx="609600" cy="60947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>
                  <a:solidFill>
                    <a:schemeClr val="tx1"/>
                  </a:solidFill>
                  <a:latin typeface="Arial Narrow" pitchFamily="34" charset="0"/>
                </a:rPr>
                <a:t>NSW</a:t>
              </a:r>
            </a:p>
          </p:txBody>
        </p:sp>
        <p:sp>
          <p:nvSpPr>
            <p:cNvPr id="106" name="Oval 105"/>
            <p:cNvSpPr/>
            <p:nvPr/>
          </p:nvSpPr>
          <p:spPr>
            <a:xfrm>
              <a:off x="5257800" y="4495926"/>
              <a:ext cx="609600" cy="60947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SA</a:t>
              </a:r>
            </a:p>
          </p:txBody>
        </p:sp>
        <p:cxnSp>
          <p:nvCxnSpPr>
            <p:cNvPr id="107" name="Straight Connector 106"/>
            <p:cNvCxnSpPr>
              <a:stCxn id="106" idx="7"/>
              <a:endCxn id="105" idx="4"/>
            </p:cNvCxnSpPr>
            <p:nvPr/>
          </p:nvCxnSpPr>
          <p:spPr>
            <a:xfrm rot="5400000" flipH="1" flipV="1">
              <a:off x="5778525" y="4343532"/>
              <a:ext cx="241251" cy="2413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43" name="TextBox 107"/>
            <p:cNvSpPr txBox="1">
              <a:spLocks noChangeArrowheads="1"/>
            </p:cNvSpPr>
            <p:nvPr/>
          </p:nvSpPr>
          <p:spPr bwMode="auto">
            <a:xfrm>
              <a:off x="5410200" y="3653136"/>
              <a:ext cx="533400" cy="369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 dirty="0">
                  <a:sym typeface="Symbol" pitchFamily="18" charset="2"/>
                </a:rPr>
                <a:t></a:t>
              </a:r>
              <a:endParaRPr lang="en-US" b="1" dirty="0"/>
            </a:p>
          </p:txBody>
        </p:sp>
        <p:sp>
          <p:nvSpPr>
            <p:cNvPr id="109" name="Oval 108"/>
            <p:cNvSpPr/>
            <p:nvPr/>
          </p:nvSpPr>
          <p:spPr>
            <a:xfrm>
              <a:off x="4800600" y="3734081"/>
              <a:ext cx="609600" cy="60947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Q</a:t>
              </a:r>
            </a:p>
          </p:txBody>
        </p:sp>
        <p:cxnSp>
          <p:nvCxnSpPr>
            <p:cNvPr id="110" name="Straight Connector 109"/>
            <p:cNvCxnSpPr>
              <a:stCxn id="109" idx="4"/>
              <a:endCxn id="106" idx="1"/>
            </p:cNvCxnSpPr>
            <p:nvPr/>
          </p:nvCxnSpPr>
          <p:spPr>
            <a:xfrm rot="16200000" flipH="1">
              <a:off x="5105425" y="4343532"/>
              <a:ext cx="241251" cy="2413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>
              <a:stCxn id="109" idx="6"/>
              <a:endCxn id="105" idx="2"/>
            </p:cNvCxnSpPr>
            <p:nvPr/>
          </p:nvCxnSpPr>
          <p:spPr>
            <a:xfrm flipV="1">
              <a:off x="5410200" y="4038819"/>
              <a:ext cx="3048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47" name="TextBox 111"/>
            <p:cNvSpPr txBox="1">
              <a:spLocks noChangeArrowheads="1"/>
            </p:cNvSpPr>
            <p:nvPr/>
          </p:nvSpPr>
          <p:spPr bwMode="auto">
            <a:xfrm>
              <a:off x="4876800" y="4262736"/>
              <a:ext cx="533400" cy="369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 dirty="0">
                  <a:sym typeface="Symbol" pitchFamily="18" charset="2"/>
                </a:rPr>
                <a:t></a:t>
              </a:r>
              <a:endParaRPr lang="en-US" b="1" dirty="0"/>
            </a:p>
          </p:txBody>
        </p:sp>
        <p:sp>
          <p:nvSpPr>
            <p:cNvPr id="21548" name="TextBox 112"/>
            <p:cNvSpPr txBox="1">
              <a:spLocks noChangeArrowheads="1"/>
            </p:cNvSpPr>
            <p:nvPr/>
          </p:nvSpPr>
          <p:spPr bwMode="auto">
            <a:xfrm>
              <a:off x="5867400" y="4267201"/>
              <a:ext cx="533400" cy="369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 dirty="0">
                  <a:sym typeface="Symbol" pitchFamily="18" charset="2"/>
                </a:rPr>
                <a:t></a:t>
              </a:r>
              <a:endParaRPr lang="en-US" b="1" dirty="0"/>
            </a:p>
          </p:txBody>
        </p:sp>
      </p:grpSp>
      <p:cxnSp>
        <p:nvCxnSpPr>
          <p:cNvPr id="116" name="Straight Connector 115"/>
          <p:cNvCxnSpPr>
            <a:endCxn id="118" idx="1"/>
          </p:cNvCxnSpPr>
          <p:nvPr/>
        </p:nvCxnSpPr>
        <p:spPr>
          <a:xfrm>
            <a:off x="7162800" y="4305299"/>
            <a:ext cx="381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>
            <a:spLocks noChangeArrowheads="1"/>
          </p:cNvSpPr>
          <p:nvPr/>
        </p:nvSpPr>
        <p:spPr bwMode="auto">
          <a:xfrm rot="5400000">
            <a:off x="6272213" y="4471989"/>
            <a:ext cx="2209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r>
              <a:rPr lang="en-US" sz="1200" dirty="0">
                <a:sym typeface="Symbol" pitchFamily="18" charset="2"/>
              </a:rPr>
              <a:t>Agree on    shared </a:t>
            </a:r>
            <a:r>
              <a:rPr lang="en-US" sz="1200" dirty="0" err="1">
                <a:sym typeface="Symbol" pitchFamily="18" charset="2"/>
              </a:rPr>
              <a:t>vars</a:t>
            </a:r>
            <a:endParaRPr lang="en-US" sz="1200" dirty="0"/>
          </a:p>
        </p:txBody>
      </p:sp>
      <p:sp>
        <p:nvSpPr>
          <p:cNvPr id="118" name="Rounded Rectangle 117"/>
          <p:cNvSpPr/>
          <p:nvPr/>
        </p:nvSpPr>
        <p:spPr>
          <a:xfrm>
            <a:off x="7543800" y="3352799"/>
            <a:ext cx="1676400" cy="19050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42"/>
          <p:cNvGrpSpPr>
            <a:grpSpLocks/>
          </p:cNvGrpSpPr>
          <p:nvPr/>
        </p:nvGrpSpPr>
        <p:grpSpPr bwMode="auto">
          <a:xfrm>
            <a:off x="7620000" y="3500437"/>
            <a:ext cx="1600200" cy="1452563"/>
            <a:chOff x="6858000" y="3653138"/>
            <a:chExt cx="1600200" cy="1452265"/>
          </a:xfrm>
        </p:grpSpPr>
        <p:sp>
          <p:nvSpPr>
            <p:cNvPr id="119" name="Oval 118"/>
            <p:cNvSpPr/>
            <p:nvPr/>
          </p:nvSpPr>
          <p:spPr>
            <a:xfrm>
              <a:off x="7772400" y="3734083"/>
              <a:ext cx="609600" cy="60947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V</a:t>
              </a:r>
            </a:p>
          </p:txBody>
        </p:sp>
        <p:sp>
          <p:nvSpPr>
            <p:cNvPr id="120" name="Oval 119"/>
            <p:cNvSpPr/>
            <p:nvPr/>
          </p:nvSpPr>
          <p:spPr>
            <a:xfrm>
              <a:off x="7315200" y="4495928"/>
              <a:ext cx="609600" cy="60947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SA</a:t>
              </a:r>
            </a:p>
          </p:txBody>
        </p:sp>
        <p:cxnSp>
          <p:nvCxnSpPr>
            <p:cNvPr id="121" name="Straight Connector 120"/>
            <p:cNvCxnSpPr>
              <a:stCxn id="120" idx="7"/>
              <a:endCxn id="119" idx="4"/>
            </p:cNvCxnSpPr>
            <p:nvPr/>
          </p:nvCxnSpPr>
          <p:spPr>
            <a:xfrm rot="5400000" flipH="1" flipV="1">
              <a:off x="7835925" y="4343534"/>
              <a:ext cx="241251" cy="2413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34" name="TextBox 121"/>
            <p:cNvSpPr txBox="1">
              <a:spLocks noChangeArrowheads="1"/>
            </p:cNvSpPr>
            <p:nvPr/>
          </p:nvSpPr>
          <p:spPr bwMode="auto">
            <a:xfrm>
              <a:off x="7467600" y="3653138"/>
              <a:ext cx="533400" cy="369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 dirty="0">
                  <a:sym typeface="Symbol" pitchFamily="18" charset="2"/>
                </a:rPr>
                <a:t></a:t>
              </a:r>
              <a:endParaRPr lang="en-US" b="1" dirty="0"/>
            </a:p>
          </p:txBody>
        </p:sp>
        <p:sp>
          <p:nvSpPr>
            <p:cNvPr id="123" name="Oval 122"/>
            <p:cNvSpPr/>
            <p:nvPr/>
          </p:nvSpPr>
          <p:spPr>
            <a:xfrm>
              <a:off x="6858000" y="3734083"/>
              <a:ext cx="609600" cy="60947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>
                  <a:solidFill>
                    <a:schemeClr val="tx1"/>
                  </a:solidFill>
                  <a:latin typeface="Arial Narrow" pitchFamily="34" charset="0"/>
                </a:rPr>
                <a:t>NSW</a:t>
              </a:r>
            </a:p>
          </p:txBody>
        </p:sp>
        <p:cxnSp>
          <p:nvCxnSpPr>
            <p:cNvPr id="124" name="Straight Connector 123"/>
            <p:cNvCxnSpPr>
              <a:stCxn id="123" idx="4"/>
              <a:endCxn id="120" idx="1"/>
            </p:cNvCxnSpPr>
            <p:nvPr/>
          </p:nvCxnSpPr>
          <p:spPr>
            <a:xfrm rot="16200000" flipH="1">
              <a:off x="7162825" y="4343534"/>
              <a:ext cx="241251" cy="2413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>
              <a:stCxn id="123" idx="6"/>
              <a:endCxn id="119" idx="2"/>
            </p:cNvCxnSpPr>
            <p:nvPr/>
          </p:nvCxnSpPr>
          <p:spPr>
            <a:xfrm flipV="1">
              <a:off x="7467600" y="4038821"/>
              <a:ext cx="3048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38" name="TextBox 125"/>
            <p:cNvSpPr txBox="1">
              <a:spLocks noChangeArrowheads="1"/>
            </p:cNvSpPr>
            <p:nvPr/>
          </p:nvSpPr>
          <p:spPr bwMode="auto">
            <a:xfrm>
              <a:off x="6934200" y="4262738"/>
              <a:ext cx="533400" cy="369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 dirty="0">
                  <a:sym typeface="Symbol" pitchFamily="18" charset="2"/>
                </a:rPr>
                <a:t></a:t>
              </a:r>
              <a:endParaRPr lang="en-US" b="1" dirty="0"/>
            </a:p>
          </p:txBody>
        </p:sp>
        <p:sp>
          <p:nvSpPr>
            <p:cNvPr id="21539" name="TextBox 126"/>
            <p:cNvSpPr txBox="1">
              <a:spLocks noChangeArrowheads="1"/>
            </p:cNvSpPr>
            <p:nvPr/>
          </p:nvSpPr>
          <p:spPr bwMode="auto">
            <a:xfrm>
              <a:off x="7924800" y="4267203"/>
              <a:ext cx="533400" cy="369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 dirty="0">
                  <a:sym typeface="Symbol" pitchFamily="18" charset="2"/>
                </a:rPr>
                <a:t></a:t>
              </a:r>
              <a:endParaRPr lang="en-US" b="1" dirty="0"/>
            </a:p>
          </p:txBody>
        </p:sp>
      </p:grpSp>
      <p:sp>
        <p:nvSpPr>
          <p:cNvPr id="63" name="Slide Number Placeholder 6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9" grpId="0"/>
      <p:bldP spid="60" grpId="0"/>
      <p:bldP spid="61" grpId="0"/>
      <p:bldP spid="62" grpId="0"/>
      <p:bldP spid="64" grpId="0"/>
      <p:bldP spid="66" grpId="0"/>
      <p:bldP spid="67" grpId="0"/>
      <p:bldP spid="73" grpId="0"/>
      <p:bldP spid="91" grpId="0" animBg="1"/>
      <p:bldP spid="103" grpId="0"/>
      <p:bldP spid="104" grpId="0" animBg="1"/>
      <p:bldP spid="117" grpId="0"/>
      <p:bldP spid="1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Iterative Improvement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5160" y="1569345"/>
            <a:ext cx="9408592" cy="4443209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9446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Reminder: CSPs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1"/>
            <a:ext cx="57150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/>
              <a:t>CSPs: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/>
              <a:t>Variables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/>
              <a:t>Domains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/>
              <a:t>Constraints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dirty="0"/>
              <a:t>Implicit (provide code to compute)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dirty="0"/>
              <a:t>Explicit (provide a list of the legal </a:t>
            </a:r>
            <a:r>
              <a:rPr lang="en-US" sz="2000" dirty="0" err="1"/>
              <a:t>tuples</a:t>
            </a:r>
            <a:r>
              <a:rPr lang="en-US" sz="2000" dirty="0"/>
              <a:t>)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dirty="0"/>
              <a:t>Unary / Binary / N-</a:t>
            </a:r>
            <a:r>
              <a:rPr lang="en-US" sz="2000" dirty="0" err="1"/>
              <a:t>ary</a:t>
            </a:r>
            <a:endParaRPr lang="en-US" sz="2000" dirty="0"/>
          </a:p>
          <a:p>
            <a:pPr lvl="2" eaLnBrk="1" hangingPunct="1">
              <a:lnSpc>
                <a:spcPct val="80000"/>
              </a:lnSpc>
            </a:pPr>
            <a:endParaRPr lang="en-US" sz="2000" dirty="0"/>
          </a:p>
          <a:p>
            <a:pPr lvl="2" eaLnBrk="1" hangingPunct="1">
              <a:lnSpc>
                <a:spcPct val="80000"/>
              </a:lnSpc>
            </a:pPr>
            <a:endParaRPr lang="en-US" sz="2000" dirty="0"/>
          </a:p>
          <a:p>
            <a:pPr eaLnBrk="1" hangingPunct="1">
              <a:lnSpc>
                <a:spcPct val="80000"/>
              </a:lnSpc>
            </a:pPr>
            <a:r>
              <a:rPr lang="en-US" sz="2800" dirty="0"/>
              <a:t>Goals: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/>
              <a:t>Here: find any solution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/>
              <a:t>Also: find all, find best, etc.</a:t>
            </a:r>
          </a:p>
          <a:p>
            <a:pPr lvl="1" eaLnBrk="1" hangingPunct="1">
              <a:lnSpc>
                <a:spcPct val="80000"/>
              </a:lnSpc>
            </a:pPr>
            <a:endParaRPr lang="en-US" sz="2400" dirty="0"/>
          </a:p>
        </p:txBody>
      </p:sp>
      <p:grpSp>
        <p:nvGrpSpPr>
          <p:cNvPr id="5124" name="Group 4"/>
          <p:cNvGrpSpPr>
            <a:grpSpLocks/>
          </p:cNvGrpSpPr>
          <p:nvPr/>
        </p:nvGrpSpPr>
        <p:grpSpPr bwMode="auto">
          <a:xfrm>
            <a:off x="7086600" y="1752600"/>
            <a:ext cx="3124200" cy="1524000"/>
            <a:chOff x="3552" y="1056"/>
            <a:chExt cx="2016" cy="1056"/>
          </a:xfrm>
        </p:grpSpPr>
        <p:grpSp>
          <p:nvGrpSpPr>
            <p:cNvPr id="5138" name="Group 5"/>
            <p:cNvGrpSpPr>
              <a:grpSpLocks/>
            </p:cNvGrpSpPr>
            <p:nvPr/>
          </p:nvGrpSpPr>
          <p:grpSpPr bwMode="auto">
            <a:xfrm>
              <a:off x="4176" y="1056"/>
              <a:ext cx="768" cy="384"/>
              <a:chOff x="2448" y="2736"/>
              <a:chExt cx="768" cy="384"/>
            </a:xfrm>
          </p:grpSpPr>
          <p:sp>
            <p:nvSpPr>
              <p:cNvPr id="5148" name="Oval 6"/>
              <p:cNvSpPr>
                <a:spLocks noChangeArrowheads="1"/>
              </p:cNvSpPr>
              <p:nvPr/>
            </p:nvSpPr>
            <p:spPr bwMode="auto">
              <a:xfrm>
                <a:off x="2448" y="2736"/>
                <a:ext cx="768" cy="384"/>
              </a:xfrm>
              <a:prstGeom prst="ellipse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49" name="Text Box 7"/>
              <p:cNvSpPr txBox="1">
                <a:spLocks noChangeArrowheads="1"/>
              </p:cNvSpPr>
              <p:nvPr/>
            </p:nvSpPr>
            <p:spPr bwMode="auto">
              <a:xfrm>
                <a:off x="2772" y="2800"/>
                <a:ext cx="117" cy="2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6800" rIns="90000" bIns="46800" anchor="ctr">
                <a:spAutoFit/>
              </a:bodyPr>
              <a:lstStyle/>
              <a:p>
                <a:pPr algn="ctr" eaLnBrk="0" hangingPunct="0">
                  <a:buClr>
                    <a:srgbClr val="000000"/>
                  </a:buClr>
                  <a:buSzPct val="100000"/>
                  <a:tabLst>
                    <a:tab pos="0" algn="l"/>
                    <a:tab pos="914354" algn="l"/>
                    <a:tab pos="1828709" algn="l"/>
                    <a:tab pos="2743062" algn="l"/>
                    <a:tab pos="3657418" algn="l"/>
                    <a:tab pos="4571772" algn="l"/>
                    <a:tab pos="5486126" algn="l"/>
                    <a:tab pos="6400480" algn="l"/>
                    <a:tab pos="7314834" algn="l"/>
                    <a:tab pos="8229189" algn="l"/>
                    <a:tab pos="9143542" algn="l"/>
                    <a:tab pos="10057898" algn="l"/>
                  </a:tabLst>
                </a:pPr>
                <a:endParaRPr lang="en-GB" dirty="0">
                  <a:latin typeface="Times New Roman" pitchFamily="18" charset="0"/>
                </a:endParaRPr>
              </a:p>
            </p:txBody>
          </p:sp>
        </p:grpSp>
        <p:grpSp>
          <p:nvGrpSpPr>
            <p:cNvPr id="5139" name="Group 8"/>
            <p:cNvGrpSpPr>
              <a:grpSpLocks/>
            </p:cNvGrpSpPr>
            <p:nvPr/>
          </p:nvGrpSpPr>
          <p:grpSpPr bwMode="auto">
            <a:xfrm>
              <a:off x="4800" y="1728"/>
              <a:ext cx="768" cy="384"/>
              <a:chOff x="3072" y="3408"/>
              <a:chExt cx="768" cy="384"/>
            </a:xfrm>
          </p:grpSpPr>
          <p:sp>
            <p:nvSpPr>
              <p:cNvPr id="5146" name="Oval 9"/>
              <p:cNvSpPr>
                <a:spLocks noChangeArrowheads="1"/>
              </p:cNvSpPr>
              <p:nvPr/>
            </p:nvSpPr>
            <p:spPr bwMode="auto">
              <a:xfrm>
                <a:off x="3072" y="3408"/>
                <a:ext cx="768" cy="384"/>
              </a:xfrm>
              <a:prstGeom prst="ellipse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47" name="Text Box 10"/>
              <p:cNvSpPr txBox="1">
                <a:spLocks noChangeArrowheads="1"/>
              </p:cNvSpPr>
              <p:nvPr/>
            </p:nvSpPr>
            <p:spPr bwMode="auto">
              <a:xfrm>
                <a:off x="3396" y="3472"/>
                <a:ext cx="117" cy="2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6800" rIns="90000" bIns="46800" anchor="ctr">
                <a:spAutoFit/>
              </a:bodyPr>
              <a:lstStyle/>
              <a:p>
                <a:pPr algn="ctr" eaLnBrk="0" hangingPunct="0">
                  <a:buClr>
                    <a:srgbClr val="000000"/>
                  </a:buClr>
                  <a:buSzPct val="100000"/>
                  <a:tabLst>
                    <a:tab pos="0" algn="l"/>
                    <a:tab pos="914354" algn="l"/>
                    <a:tab pos="1828709" algn="l"/>
                    <a:tab pos="2743062" algn="l"/>
                    <a:tab pos="3657418" algn="l"/>
                    <a:tab pos="4571772" algn="l"/>
                    <a:tab pos="5486126" algn="l"/>
                    <a:tab pos="6400480" algn="l"/>
                    <a:tab pos="7314834" algn="l"/>
                    <a:tab pos="8229189" algn="l"/>
                    <a:tab pos="9143542" algn="l"/>
                    <a:tab pos="10057898" algn="l"/>
                  </a:tabLst>
                </a:pPr>
                <a:endParaRPr lang="en-GB" dirty="0">
                  <a:latin typeface="Times New Roman" pitchFamily="18" charset="0"/>
                </a:endParaRPr>
              </a:p>
            </p:txBody>
          </p:sp>
        </p:grpSp>
        <p:grpSp>
          <p:nvGrpSpPr>
            <p:cNvPr id="5140" name="Group 11"/>
            <p:cNvGrpSpPr>
              <a:grpSpLocks/>
            </p:cNvGrpSpPr>
            <p:nvPr/>
          </p:nvGrpSpPr>
          <p:grpSpPr bwMode="auto">
            <a:xfrm>
              <a:off x="3552" y="1728"/>
              <a:ext cx="768" cy="384"/>
              <a:chOff x="1824" y="3408"/>
              <a:chExt cx="768" cy="384"/>
            </a:xfrm>
          </p:grpSpPr>
          <p:sp>
            <p:nvSpPr>
              <p:cNvPr id="5144" name="Oval 12"/>
              <p:cNvSpPr>
                <a:spLocks noChangeArrowheads="1"/>
              </p:cNvSpPr>
              <p:nvPr/>
            </p:nvSpPr>
            <p:spPr bwMode="auto">
              <a:xfrm>
                <a:off x="1824" y="3408"/>
                <a:ext cx="768" cy="384"/>
              </a:xfrm>
              <a:prstGeom prst="ellipse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45" name="Text Box 13"/>
              <p:cNvSpPr txBox="1">
                <a:spLocks noChangeArrowheads="1"/>
              </p:cNvSpPr>
              <p:nvPr/>
            </p:nvSpPr>
            <p:spPr bwMode="auto">
              <a:xfrm>
                <a:off x="2148" y="3472"/>
                <a:ext cx="117" cy="2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6800" rIns="90000" bIns="46800" anchor="ctr">
                <a:spAutoFit/>
              </a:bodyPr>
              <a:lstStyle/>
              <a:p>
                <a:pPr algn="ctr" eaLnBrk="0" hangingPunct="0">
                  <a:buClr>
                    <a:srgbClr val="000000"/>
                  </a:buClr>
                  <a:buSzPct val="100000"/>
                  <a:tabLst>
                    <a:tab pos="0" algn="l"/>
                    <a:tab pos="914354" algn="l"/>
                    <a:tab pos="1828709" algn="l"/>
                    <a:tab pos="2743062" algn="l"/>
                    <a:tab pos="3657418" algn="l"/>
                    <a:tab pos="4571772" algn="l"/>
                    <a:tab pos="5486126" algn="l"/>
                    <a:tab pos="6400480" algn="l"/>
                    <a:tab pos="7314834" algn="l"/>
                    <a:tab pos="8229189" algn="l"/>
                    <a:tab pos="9143542" algn="l"/>
                    <a:tab pos="10057898" algn="l"/>
                  </a:tabLst>
                </a:pPr>
                <a:endParaRPr lang="en-GB" dirty="0">
                  <a:latin typeface="Times New Roman" pitchFamily="18" charset="0"/>
                </a:endParaRPr>
              </a:p>
            </p:txBody>
          </p:sp>
        </p:grpSp>
        <p:sp>
          <p:nvSpPr>
            <p:cNvPr id="5141" name="Line 14"/>
            <p:cNvSpPr>
              <a:spLocks noChangeShapeType="1"/>
            </p:cNvSpPr>
            <p:nvPr/>
          </p:nvSpPr>
          <p:spPr bwMode="auto">
            <a:xfrm flipH="1">
              <a:off x="3983" y="1440"/>
              <a:ext cx="578" cy="2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2" name="Line 15"/>
            <p:cNvSpPr>
              <a:spLocks noChangeShapeType="1"/>
            </p:cNvSpPr>
            <p:nvPr/>
          </p:nvSpPr>
          <p:spPr bwMode="auto">
            <a:xfrm>
              <a:off x="4560" y="1440"/>
              <a:ext cx="528" cy="2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3" name="Line 16"/>
            <p:cNvSpPr>
              <a:spLocks noChangeShapeType="1"/>
            </p:cNvSpPr>
            <p:nvPr/>
          </p:nvSpPr>
          <p:spPr bwMode="auto">
            <a:xfrm>
              <a:off x="4320" y="1920"/>
              <a:ext cx="480" cy="1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25" name="Rectangle 17"/>
          <p:cNvSpPr>
            <a:spLocks noChangeArrowheads="1"/>
          </p:cNvSpPr>
          <p:nvPr/>
        </p:nvSpPr>
        <p:spPr bwMode="auto">
          <a:xfrm>
            <a:off x="7239000" y="2895600"/>
            <a:ext cx="228600" cy="2286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126" name="Rectangle 18"/>
          <p:cNvSpPr>
            <a:spLocks noChangeArrowheads="1"/>
          </p:cNvSpPr>
          <p:nvPr/>
        </p:nvSpPr>
        <p:spPr bwMode="auto">
          <a:xfrm>
            <a:off x="7543800" y="2895600"/>
            <a:ext cx="228600" cy="2286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127" name="Rectangle 19"/>
          <p:cNvSpPr>
            <a:spLocks noChangeArrowheads="1"/>
          </p:cNvSpPr>
          <p:nvPr/>
        </p:nvSpPr>
        <p:spPr bwMode="auto">
          <a:xfrm>
            <a:off x="7848600" y="2895600"/>
            <a:ext cx="228600" cy="228600"/>
          </a:xfrm>
          <a:prstGeom prst="rect">
            <a:avLst/>
          </a:prstGeom>
          <a:solidFill>
            <a:srgbClr val="333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128" name="Rectangle 20"/>
          <p:cNvSpPr>
            <a:spLocks noChangeArrowheads="1"/>
          </p:cNvSpPr>
          <p:nvPr/>
        </p:nvSpPr>
        <p:spPr bwMode="auto">
          <a:xfrm>
            <a:off x="9220200" y="2895600"/>
            <a:ext cx="228600" cy="2286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129" name="Rectangle 21"/>
          <p:cNvSpPr>
            <a:spLocks noChangeArrowheads="1"/>
          </p:cNvSpPr>
          <p:nvPr/>
        </p:nvSpPr>
        <p:spPr bwMode="auto">
          <a:xfrm>
            <a:off x="9525000" y="2895600"/>
            <a:ext cx="228600" cy="2286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130" name="Rectangle 22"/>
          <p:cNvSpPr>
            <a:spLocks noChangeArrowheads="1"/>
          </p:cNvSpPr>
          <p:nvPr/>
        </p:nvSpPr>
        <p:spPr bwMode="auto">
          <a:xfrm>
            <a:off x="9829800" y="2895600"/>
            <a:ext cx="228600" cy="228600"/>
          </a:xfrm>
          <a:prstGeom prst="rect">
            <a:avLst/>
          </a:prstGeom>
          <a:solidFill>
            <a:srgbClr val="333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131" name="Rectangle 23"/>
          <p:cNvSpPr>
            <a:spLocks noChangeArrowheads="1"/>
          </p:cNvSpPr>
          <p:nvPr/>
        </p:nvSpPr>
        <p:spPr bwMode="auto">
          <a:xfrm>
            <a:off x="8229600" y="1905000"/>
            <a:ext cx="228600" cy="2286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132" name="Rectangle 24"/>
          <p:cNvSpPr>
            <a:spLocks noChangeArrowheads="1"/>
          </p:cNvSpPr>
          <p:nvPr/>
        </p:nvSpPr>
        <p:spPr bwMode="auto">
          <a:xfrm>
            <a:off x="8534400" y="1905000"/>
            <a:ext cx="228600" cy="2286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133" name="Rectangle 25"/>
          <p:cNvSpPr>
            <a:spLocks noChangeArrowheads="1"/>
          </p:cNvSpPr>
          <p:nvPr/>
        </p:nvSpPr>
        <p:spPr bwMode="auto">
          <a:xfrm>
            <a:off x="8839200" y="1905000"/>
            <a:ext cx="228600" cy="228600"/>
          </a:xfrm>
          <a:prstGeom prst="rect">
            <a:avLst/>
          </a:prstGeom>
          <a:solidFill>
            <a:srgbClr val="333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pic>
        <p:nvPicPr>
          <p:cNvPr id="5134" name="Picture 26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96200" y="2286002"/>
            <a:ext cx="2286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5" name="Picture 27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96400" y="2286002"/>
            <a:ext cx="2286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6" name="Picture 28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34400" y="3124202"/>
            <a:ext cx="2286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37019" y="4270710"/>
            <a:ext cx="4333000" cy="2005897"/>
          </a:xfrm>
          <a:prstGeom prst="rect">
            <a:avLst/>
          </a:prstGeom>
          <a:noFill/>
        </p:spPr>
      </p:pic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Iterative Algorithms for CSPs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/>
              <a:t>Local search methods typically work with “complete” states, i.e., all variables assigned</a:t>
            </a:r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To apply to CSPs: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300" dirty="0"/>
              <a:t>Take an assignment with unsatisfied constraints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300" dirty="0"/>
              <a:t>Operators </a:t>
            </a:r>
            <a:r>
              <a:rPr lang="en-US" sz="2300" i="1" dirty="0"/>
              <a:t>reassign </a:t>
            </a:r>
            <a:r>
              <a:rPr lang="en-US" sz="2300" dirty="0"/>
              <a:t>variable values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300" dirty="0"/>
              <a:t>No fringe!  Live on the edge.</a:t>
            </a:r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Algorithm: While not solved,</a:t>
            </a:r>
          </a:p>
          <a:p>
            <a:pPr lvl="1">
              <a:lnSpc>
                <a:spcPct val="80000"/>
              </a:lnSpc>
            </a:pPr>
            <a:r>
              <a:rPr lang="en-US" sz="2300" dirty="0"/>
              <a:t>Variable selection: randomly select any conflicted variable</a:t>
            </a:r>
          </a:p>
          <a:p>
            <a:pPr lvl="1">
              <a:lnSpc>
                <a:spcPct val="80000"/>
              </a:lnSpc>
            </a:pPr>
            <a:r>
              <a:rPr lang="en-US" sz="2300" dirty="0"/>
              <a:t>Value selection: min-conflicts heuristic:</a:t>
            </a:r>
          </a:p>
          <a:p>
            <a:pPr lvl="2">
              <a:lnSpc>
                <a:spcPct val="80000"/>
              </a:lnSpc>
            </a:pPr>
            <a:r>
              <a:rPr lang="en-US" sz="2000" dirty="0"/>
              <a:t>Choose a value that violates the fewest constraints</a:t>
            </a:r>
          </a:p>
          <a:p>
            <a:pPr lvl="2">
              <a:lnSpc>
                <a:spcPct val="80000"/>
              </a:lnSpc>
            </a:pPr>
            <a:r>
              <a:rPr lang="en-US" sz="2000" dirty="0"/>
              <a:t>I.e., hill climb with h(n) = total number of violated constraints</a:t>
            </a:r>
          </a:p>
        </p:txBody>
      </p:sp>
      <p:sp>
        <p:nvSpPr>
          <p:cNvPr id="6" name="Oval 5"/>
          <p:cNvSpPr/>
          <p:nvPr/>
        </p:nvSpPr>
        <p:spPr>
          <a:xfrm>
            <a:off x="7764379" y="2788317"/>
            <a:ext cx="409075" cy="409075"/>
          </a:xfrm>
          <a:prstGeom prst="ellipse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582525" y="2788317"/>
            <a:ext cx="409075" cy="409075"/>
          </a:xfrm>
          <a:prstGeom prst="ellipse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>
            <a:stCxn id="6" idx="6"/>
            <a:endCxn id="7" idx="2"/>
          </p:cNvCxnSpPr>
          <p:nvPr/>
        </p:nvCxnSpPr>
        <p:spPr>
          <a:xfrm>
            <a:off x="8173453" y="2992855"/>
            <a:ext cx="4090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8326856" y="2737185"/>
            <a:ext cx="119653" cy="170788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10050379" y="2791325"/>
            <a:ext cx="409075" cy="409075"/>
          </a:xfrm>
          <a:prstGeom prst="ellipse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0868525" y="2791325"/>
            <a:ext cx="409075" cy="409075"/>
          </a:xfrm>
          <a:prstGeom prst="ellipse">
            <a:avLst/>
          </a:prstGeom>
          <a:solidFill>
            <a:srgbClr val="0070C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>
            <a:stCxn id="10" idx="6"/>
            <a:endCxn id="11" idx="2"/>
          </p:cNvCxnSpPr>
          <p:nvPr/>
        </p:nvCxnSpPr>
        <p:spPr>
          <a:xfrm>
            <a:off x="10459453" y="2995863"/>
            <a:ext cx="4090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0612856" y="2740193"/>
            <a:ext cx="119653" cy="170788"/>
          </a:xfrm>
          <a:prstGeom prst="rect">
            <a:avLst/>
          </a:prstGeom>
        </p:spPr>
      </p:pic>
      <p:cxnSp>
        <p:nvCxnSpPr>
          <p:cNvPr id="22" name="Straight Arrow Connector 21"/>
          <p:cNvCxnSpPr/>
          <p:nvPr/>
        </p:nvCxnSpPr>
        <p:spPr>
          <a:xfrm>
            <a:off x="9220200" y="2968792"/>
            <a:ext cx="609600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Example: 4-Queens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2971800" y="4008437"/>
            <a:ext cx="6400800" cy="19351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States: 4 queens in 4 columns (4</a:t>
            </a:r>
            <a:r>
              <a:rPr lang="en-US" sz="2400" baseline="30000" dirty="0"/>
              <a:t>4</a:t>
            </a:r>
            <a:r>
              <a:rPr lang="en-US" sz="2400" dirty="0"/>
              <a:t> = 256 states)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Operators: move queen in column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Goal test: no attacks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Evaluation: c(n) = number of attacks</a:t>
            </a: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866902"/>
            <a:ext cx="707072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Rectangle 6"/>
          <p:cNvSpPr>
            <a:spLocks noChangeArrowheads="1"/>
          </p:cNvSpPr>
          <p:nvPr/>
        </p:nvSpPr>
        <p:spPr bwMode="auto">
          <a:xfrm>
            <a:off x="6858000" y="6324600"/>
            <a:ext cx="5334000" cy="544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lvl="1">
              <a:lnSpc>
                <a:spcPct val="80000"/>
              </a:lnSpc>
            </a:pPr>
            <a:r>
              <a:rPr lang="en-US" dirty="0" smtClean="0">
                <a:solidFill>
                  <a:srgbClr val="C00000"/>
                </a:solidFill>
                <a:latin typeface="Calibri" pitchFamily="34" charset="0"/>
              </a:rPr>
              <a:t>[Demo: n-queens – iterative improvement (L5D1)]</a:t>
            </a:r>
          </a:p>
          <a:p>
            <a:pPr lvl="1">
              <a:lnSpc>
                <a:spcPct val="80000"/>
              </a:lnSpc>
            </a:pPr>
            <a:r>
              <a:rPr lang="en-US" dirty="0" smtClean="0">
                <a:solidFill>
                  <a:srgbClr val="C00000"/>
                </a:solidFill>
                <a:latin typeface="Calibri" pitchFamily="34" charset="0"/>
              </a:rPr>
              <a:t>[Demo: coloring – iterative improvement]</a:t>
            </a:r>
            <a:endParaRPr lang="en-US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Performance of Min-Conflicts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10972800" cy="2057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/>
              <a:t>Given random initial state, can solve n-queens in almost constant time for arbitrary n with high probability (e.g., n = 10,000,000)!</a:t>
            </a:r>
          </a:p>
          <a:p>
            <a:pPr eaLnBrk="1" hangingPunct="1">
              <a:lnSpc>
                <a:spcPct val="90000"/>
              </a:lnSpc>
            </a:pPr>
            <a:endParaRPr lang="en-US" sz="2400" dirty="0"/>
          </a:p>
          <a:p>
            <a:pPr eaLnBrk="1" hangingPunct="1">
              <a:lnSpc>
                <a:spcPct val="90000"/>
              </a:lnSpc>
            </a:pPr>
            <a:r>
              <a:rPr lang="en-US" sz="2400" dirty="0"/>
              <a:t>The same appears to be true for any randomly-generated CSP </a:t>
            </a:r>
            <a:r>
              <a:rPr lang="en-US" sz="2400" i="1" dirty="0"/>
              <a:t>except</a:t>
            </a:r>
            <a:r>
              <a:rPr lang="en-US" sz="2400" dirty="0"/>
              <a:t> in a narrow range of the ratio</a:t>
            </a:r>
          </a:p>
          <a:p>
            <a:pPr eaLnBrk="1" hangingPunct="1">
              <a:lnSpc>
                <a:spcPct val="90000"/>
              </a:lnSpc>
            </a:pPr>
            <a:endParaRPr lang="en-US" sz="2400" dirty="0"/>
          </a:p>
          <a:p>
            <a:pPr eaLnBrk="1" hangingPunct="1">
              <a:lnSpc>
                <a:spcPct val="90000"/>
              </a:lnSpc>
            </a:pPr>
            <a:endParaRPr lang="en-US" sz="2400" dirty="0"/>
          </a:p>
          <a:p>
            <a:pPr eaLnBrk="1" hangingPunct="1">
              <a:lnSpc>
                <a:spcPct val="90000"/>
              </a:lnSpc>
            </a:pPr>
            <a:endParaRPr lang="en-US" sz="2400" dirty="0"/>
          </a:p>
          <a:p>
            <a:pPr eaLnBrk="1" hangingPunct="1">
              <a:lnSpc>
                <a:spcPct val="90000"/>
              </a:lnSpc>
            </a:pPr>
            <a:endParaRPr lang="en-US" sz="2400" dirty="0"/>
          </a:p>
          <a:p>
            <a:pPr eaLnBrk="1" hangingPunct="1">
              <a:lnSpc>
                <a:spcPct val="90000"/>
              </a:lnSpc>
            </a:pPr>
            <a:endParaRPr lang="en-US" sz="2400" dirty="0"/>
          </a:p>
          <a:p>
            <a:pPr eaLnBrk="1" hangingPunct="1">
              <a:lnSpc>
                <a:spcPct val="90000"/>
              </a:lnSpc>
            </a:pPr>
            <a:endParaRPr lang="en-US" sz="2400" dirty="0"/>
          </a:p>
          <a:p>
            <a:pPr eaLnBrk="1" hangingPunct="1">
              <a:lnSpc>
                <a:spcPct val="90000"/>
              </a:lnSpc>
            </a:pPr>
            <a:endParaRPr lang="en-US" sz="2400" dirty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/>
          <a:srcRect l="240" t="628"/>
          <a:stretch>
            <a:fillRect/>
          </a:stretch>
        </p:blipFill>
        <p:spPr bwMode="auto">
          <a:xfrm>
            <a:off x="1228165" y="4509247"/>
            <a:ext cx="3724835" cy="212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3505201"/>
            <a:ext cx="3352800" cy="541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86098" y="3341932"/>
            <a:ext cx="4020407" cy="3129004"/>
          </a:xfrm>
          <a:prstGeom prst="rect">
            <a:avLst/>
          </a:prstGeom>
          <a:noFill/>
        </p:spPr>
      </p:pic>
      <p:pic>
        <p:nvPicPr>
          <p:cNvPr id="13315" name="Picture 3" descr="C:\Users\Dan\Dropbox\Office\CS 188\Ketrina Art\CSPs 2\MinConflict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336" t="28521" r="18789" b="53479"/>
          <a:stretch>
            <a:fillRect/>
          </a:stretch>
        </p:blipFill>
        <p:spPr bwMode="auto">
          <a:xfrm>
            <a:off x="9296400" y="3335867"/>
            <a:ext cx="2057400" cy="1371600"/>
          </a:xfrm>
          <a:prstGeom prst="rect">
            <a:avLst/>
          </a:prstGeom>
          <a:noFill/>
        </p:spPr>
      </p:pic>
      <p:pic>
        <p:nvPicPr>
          <p:cNvPr id="13316" name="Picture 4" descr="C:\Users\Dan\Dropbox\Office\CS 188\Ketrina Art\CSPs 2\MinConflict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232" t="59583" r="15143" b="22417"/>
          <a:stretch>
            <a:fillRect/>
          </a:stretch>
        </p:blipFill>
        <p:spPr bwMode="auto">
          <a:xfrm>
            <a:off x="9220200" y="4416524"/>
            <a:ext cx="2209800" cy="1205345"/>
          </a:xfrm>
          <a:prstGeom prst="rect">
            <a:avLst/>
          </a:prstGeom>
          <a:noFill/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Summary: CSPs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1"/>
            <a:ext cx="8305800" cy="4525963"/>
          </a:xfrm>
        </p:spPr>
        <p:txBody>
          <a:bodyPr/>
          <a:lstStyle/>
          <a:p>
            <a:pPr>
              <a:spcBef>
                <a:spcPct val="0"/>
              </a:spcBef>
              <a:spcAft>
                <a:spcPts val="0"/>
              </a:spcAft>
            </a:pPr>
            <a:r>
              <a:rPr lang="en-US" sz="2800" dirty="0"/>
              <a:t>CSPs are a special kind of search problem:</a:t>
            </a:r>
          </a:p>
          <a:p>
            <a:pPr lvl="1">
              <a:spcBef>
                <a:spcPct val="0"/>
              </a:spcBef>
              <a:spcAft>
                <a:spcPts val="0"/>
              </a:spcAft>
            </a:pPr>
            <a:r>
              <a:rPr lang="en-US" dirty="0" smtClean="0"/>
              <a:t>States are partial assignments</a:t>
            </a:r>
          </a:p>
          <a:p>
            <a:pPr lvl="1">
              <a:spcBef>
                <a:spcPct val="0"/>
              </a:spcBef>
              <a:spcAft>
                <a:spcPts val="0"/>
              </a:spcAft>
            </a:pPr>
            <a:r>
              <a:rPr lang="en-US" dirty="0" smtClean="0"/>
              <a:t>Goal test defined by constraints</a:t>
            </a:r>
          </a:p>
          <a:p>
            <a:pPr lvl="6">
              <a:spcBef>
                <a:spcPct val="0"/>
              </a:spcBef>
              <a:spcAft>
                <a:spcPts val="0"/>
              </a:spcAft>
            </a:pPr>
            <a:endParaRPr lang="en-US" sz="1200" dirty="0"/>
          </a:p>
          <a:p>
            <a:pPr>
              <a:spcAft>
                <a:spcPts val="0"/>
              </a:spcAft>
            </a:pPr>
            <a:r>
              <a:rPr lang="en-US" sz="2800" dirty="0"/>
              <a:t>Basic solution: backtracking search</a:t>
            </a:r>
          </a:p>
          <a:p>
            <a:pPr lvl="2">
              <a:spcAft>
                <a:spcPts val="0"/>
              </a:spcAft>
            </a:pPr>
            <a:endParaRPr lang="en-US" sz="1500" dirty="0"/>
          </a:p>
          <a:p>
            <a:pPr>
              <a:spcAft>
                <a:spcPts val="0"/>
              </a:spcAft>
            </a:pPr>
            <a:r>
              <a:rPr lang="en-US" sz="2800" dirty="0"/>
              <a:t>Speed-ups:</a:t>
            </a:r>
          </a:p>
          <a:p>
            <a:pPr lvl="1">
              <a:spcBef>
                <a:spcPts val="176"/>
              </a:spcBef>
              <a:spcAft>
                <a:spcPts val="0"/>
              </a:spcAft>
            </a:pPr>
            <a:r>
              <a:rPr lang="en-US" sz="2400" dirty="0"/>
              <a:t>Ordering</a:t>
            </a:r>
          </a:p>
          <a:p>
            <a:pPr lvl="1">
              <a:spcBef>
                <a:spcPts val="176"/>
              </a:spcBef>
              <a:spcAft>
                <a:spcPts val="0"/>
              </a:spcAft>
            </a:pPr>
            <a:r>
              <a:rPr lang="en-US" sz="2400" dirty="0"/>
              <a:t>Filtering</a:t>
            </a:r>
          </a:p>
          <a:p>
            <a:pPr lvl="1">
              <a:spcBef>
                <a:spcPts val="176"/>
              </a:spcBef>
              <a:spcAft>
                <a:spcPts val="0"/>
              </a:spcAft>
            </a:pPr>
            <a:r>
              <a:rPr lang="en-US" sz="2400" dirty="0"/>
              <a:t>Structure</a:t>
            </a:r>
          </a:p>
          <a:p>
            <a:pPr lvl="1">
              <a:spcBef>
                <a:spcPts val="176"/>
              </a:spcBef>
              <a:spcAft>
                <a:spcPts val="0"/>
              </a:spcAft>
            </a:pPr>
            <a:endParaRPr lang="en-US" sz="1500" dirty="0"/>
          </a:p>
          <a:p>
            <a:pPr>
              <a:spcAft>
                <a:spcPts val="0"/>
              </a:spcAft>
            </a:pPr>
            <a:r>
              <a:rPr lang="en-US" sz="2800" dirty="0"/>
              <a:t>Iterative min-conflicts is often effective in practice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60126" y="2392024"/>
            <a:ext cx="6274674" cy="2789368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Improving Backtracking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646237"/>
            <a:ext cx="11353800" cy="4525963"/>
          </a:xfrm>
        </p:spPr>
        <p:txBody>
          <a:bodyPr/>
          <a:lstStyle/>
          <a:p>
            <a:pPr eaLnBrk="1" hangingPunct="1"/>
            <a:r>
              <a:rPr lang="en-US" sz="2800" dirty="0"/>
              <a:t>General-purpose ideas give huge gains in speed</a:t>
            </a:r>
          </a:p>
          <a:p>
            <a:pPr lvl="1" eaLnBrk="1" hangingPunct="1"/>
            <a:r>
              <a:rPr lang="en-US" sz="2400" dirty="0"/>
              <a:t>… but it’s all still NP-hard</a:t>
            </a:r>
          </a:p>
          <a:p>
            <a:pPr lvl="1" eaLnBrk="1" hangingPunct="1"/>
            <a:endParaRPr lang="en-US" sz="2400" dirty="0"/>
          </a:p>
          <a:p>
            <a:r>
              <a:rPr lang="en-US" sz="2800" dirty="0"/>
              <a:t>Filtering: Can we detect inevitable failure early?</a:t>
            </a:r>
          </a:p>
          <a:p>
            <a:pPr lvl="1"/>
            <a:endParaRPr lang="en-US" sz="2400" dirty="0"/>
          </a:p>
          <a:p>
            <a:pPr eaLnBrk="1" hangingPunct="1"/>
            <a:r>
              <a:rPr lang="en-US" sz="2800" dirty="0"/>
              <a:t>Ordering:</a:t>
            </a:r>
          </a:p>
          <a:p>
            <a:pPr lvl="1" eaLnBrk="1" hangingPunct="1"/>
            <a:r>
              <a:rPr lang="en-US" sz="2400" dirty="0"/>
              <a:t>Which variable should be assigned next?  (MRV)</a:t>
            </a:r>
          </a:p>
          <a:p>
            <a:pPr lvl="1" eaLnBrk="1" hangingPunct="1"/>
            <a:r>
              <a:rPr lang="en-US" sz="2400" dirty="0"/>
              <a:t>In what order should its values be tried?  (LCV)</a:t>
            </a:r>
          </a:p>
          <a:p>
            <a:pPr marL="457165" lvl="1" indent="0">
              <a:buNone/>
            </a:pPr>
            <a:endParaRPr lang="en-US" sz="2400" dirty="0"/>
          </a:p>
          <a:p>
            <a:pPr eaLnBrk="1" hangingPunct="1"/>
            <a:r>
              <a:rPr lang="en-US" sz="2800" dirty="0"/>
              <a:t>Structure: Can we exploit the problem structure?</a:t>
            </a:r>
          </a:p>
          <a:p>
            <a:pPr lvl="1" eaLnBrk="1" hangingPunct="1"/>
            <a:endParaRPr lang="en-U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24802" y="1643021"/>
            <a:ext cx="3925863" cy="1884267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70022" y="3965201"/>
            <a:ext cx="3660484" cy="2051798"/>
          </a:xfrm>
          <a:prstGeom prst="rect">
            <a:avLst/>
          </a:prstGeom>
          <a:noFill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Arc Consistency and Beyond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8780" y="1907650"/>
            <a:ext cx="8963552" cy="3728500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72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4"/>
          <p:cNvPicPr>
            <a:picLocks noChangeAspect="1" noChangeArrowheads="1"/>
          </p:cNvPicPr>
          <p:nvPr/>
        </p:nvPicPr>
        <p:blipFill>
          <a:blip r:embed="rId2" cstate="print"/>
          <a:srcRect l="53170" r="31245" b="49403"/>
          <a:stretch>
            <a:fillRect/>
          </a:stretch>
        </p:blipFill>
        <p:spPr bwMode="auto">
          <a:xfrm>
            <a:off x="1143000" y="2286001"/>
            <a:ext cx="1752600" cy="15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Arc Consistency of an Entire CSP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06400" y="1295401"/>
            <a:ext cx="11379200" cy="4729164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/>
              <a:t>A simple form of propagation makes sure </a:t>
            </a:r>
            <a:r>
              <a:rPr lang="en-US" sz="2400" dirty="0">
                <a:solidFill>
                  <a:srgbClr val="C00000"/>
                </a:solidFill>
              </a:rPr>
              <a:t>all </a:t>
            </a:r>
            <a:r>
              <a:rPr lang="en-US" sz="2400" dirty="0"/>
              <a:t>arcs are simultaneously consistent:</a:t>
            </a:r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Arc consistency detects failure earlier than forward checking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Important: If X loses a value, neighbors of X need to be rechecked!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Must rerun after each assignment!</a:t>
            </a: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print"/>
          <a:srcRect l="270" t="60717" r="14474"/>
          <a:stretch>
            <a:fillRect/>
          </a:stretch>
        </p:blipFill>
        <p:spPr bwMode="auto">
          <a:xfrm>
            <a:off x="3733800" y="2286000"/>
            <a:ext cx="7086600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7757" name="Freeform 13"/>
          <p:cNvSpPr>
            <a:spLocks/>
          </p:cNvSpPr>
          <p:nvPr/>
        </p:nvSpPr>
        <p:spPr bwMode="auto">
          <a:xfrm>
            <a:off x="7984939" y="3276600"/>
            <a:ext cx="2286000" cy="304800"/>
          </a:xfrm>
          <a:custGeom>
            <a:avLst/>
            <a:gdLst>
              <a:gd name="T0" fmla="*/ 2147483647 w 1440"/>
              <a:gd name="T1" fmla="*/ 0 h 192"/>
              <a:gd name="T2" fmla="*/ 2147483647 w 1440"/>
              <a:gd name="T3" fmla="*/ 2147483647 h 192"/>
              <a:gd name="T4" fmla="*/ 0 w 1440"/>
              <a:gd name="T5" fmla="*/ 0 h 192"/>
              <a:gd name="T6" fmla="*/ 0 60000 65536"/>
              <a:gd name="T7" fmla="*/ 0 60000 65536"/>
              <a:gd name="T8" fmla="*/ 0 60000 65536"/>
              <a:gd name="T9" fmla="*/ 0 w 1440"/>
              <a:gd name="T10" fmla="*/ 0 h 192"/>
              <a:gd name="T11" fmla="*/ 1440 w 1440"/>
              <a:gd name="T12" fmla="*/ 192 h 19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40" h="192">
                <a:moveTo>
                  <a:pt x="1440" y="0"/>
                </a:moveTo>
                <a:cubicBezTo>
                  <a:pt x="1176" y="96"/>
                  <a:pt x="912" y="192"/>
                  <a:pt x="672" y="192"/>
                </a:cubicBezTo>
                <a:cubicBezTo>
                  <a:pt x="432" y="192"/>
                  <a:pt x="216" y="96"/>
                  <a:pt x="0" y="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lg" len="med"/>
          </a:ln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927758" name="Freeform 14"/>
          <p:cNvSpPr>
            <a:spLocks/>
          </p:cNvSpPr>
          <p:nvPr/>
        </p:nvSpPr>
        <p:spPr bwMode="auto">
          <a:xfrm>
            <a:off x="7984939" y="3276600"/>
            <a:ext cx="2286000" cy="304800"/>
          </a:xfrm>
          <a:custGeom>
            <a:avLst/>
            <a:gdLst>
              <a:gd name="T0" fmla="*/ 2147483647 w 1440"/>
              <a:gd name="T1" fmla="*/ 0 h 192"/>
              <a:gd name="T2" fmla="*/ 2147483647 w 1440"/>
              <a:gd name="T3" fmla="*/ 2147483647 h 192"/>
              <a:gd name="T4" fmla="*/ 0 w 1440"/>
              <a:gd name="T5" fmla="*/ 0 h 192"/>
              <a:gd name="T6" fmla="*/ 0 60000 65536"/>
              <a:gd name="T7" fmla="*/ 0 60000 65536"/>
              <a:gd name="T8" fmla="*/ 0 60000 65536"/>
              <a:gd name="T9" fmla="*/ 0 w 1440"/>
              <a:gd name="T10" fmla="*/ 0 h 192"/>
              <a:gd name="T11" fmla="*/ 1440 w 1440"/>
              <a:gd name="T12" fmla="*/ 192 h 19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40" h="192">
                <a:moveTo>
                  <a:pt x="1440" y="0"/>
                </a:moveTo>
                <a:cubicBezTo>
                  <a:pt x="1176" y="96"/>
                  <a:pt x="912" y="192"/>
                  <a:pt x="672" y="192"/>
                </a:cubicBezTo>
                <a:cubicBezTo>
                  <a:pt x="432" y="192"/>
                  <a:pt x="216" y="96"/>
                  <a:pt x="0" y="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 type="triangle" w="lg" len="med"/>
            <a:tailEnd type="none" w="lg" len="med"/>
          </a:ln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927760" name="Freeform 16"/>
          <p:cNvSpPr>
            <a:spLocks/>
          </p:cNvSpPr>
          <p:nvPr/>
        </p:nvSpPr>
        <p:spPr bwMode="auto">
          <a:xfrm>
            <a:off x="7984939" y="3276600"/>
            <a:ext cx="1219200" cy="152400"/>
          </a:xfrm>
          <a:custGeom>
            <a:avLst/>
            <a:gdLst>
              <a:gd name="T0" fmla="*/ 2147483647 w 1440"/>
              <a:gd name="T1" fmla="*/ 0 h 192"/>
              <a:gd name="T2" fmla="*/ 2147483647 w 1440"/>
              <a:gd name="T3" fmla="*/ 2147483647 h 192"/>
              <a:gd name="T4" fmla="*/ 0 w 1440"/>
              <a:gd name="T5" fmla="*/ 0 h 192"/>
              <a:gd name="T6" fmla="*/ 0 60000 65536"/>
              <a:gd name="T7" fmla="*/ 0 60000 65536"/>
              <a:gd name="T8" fmla="*/ 0 60000 65536"/>
              <a:gd name="T9" fmla="*/ 0 w 1440"/>
              <a:gd name="T10" fmla="*/ 0 h 192"/>
              <a:gd name="T11" fmla="*/ 1440 w 1440"/>
              <a:gd name="T12" fmla="*/ 192 h 19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40" h="192">
                <a:moveTo>
                  <a:pt x="1440" y="0"/>
                </a:moveTo>
                <a:cubicBezTo>
                  <a:pt x="1176" y="96"/>
                  <a:pt x="912" y="192"/>
                  <a:pt x="672" y="192"/>
                </a:cubicBezTo>
                <a:cubicBezTo>
                  <a:pt x="432" y="192"/>
                  <a:pt x="216" y="96"/>
                  <a:pt x="0" y="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lg" len="med"/>
          </a:ln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927761" name="Freeform 17"/>
          <p:cNvSpPr>
            <a:spLocks/>
          </p:cNvSpPr>
          <p:nvPr/>
        </p:nvSpPr>
        <p:spPr bwMode="auto">
          <a:xfrm>
            <a:off x="5622739" y="3276600"/>
            <a:ext cx="4648200" cy="381000"/>
          </a:xfrm>
          <a:custGeom>
            <a:avLst/>
            <a:gdLst>
              <a:gd name="T0" fmla="*/ 2147483647 w 1440"/>
              <a:gd name="T1" fmla="*/ 0 h 192"/>
              <a:gd name="T2" fmla="*/ 2147483647 w 1440"/>
              <a:gd name="T3" fmla="*/ 2147483647 h 192"/>
              <a:gd name="T4" fmla="*/ 0 w 1440"/>
              <a:gd name="T5" fmla="*/ 0 h 192"/>
              <a:gd name="T6" fmla="*/ 0 60000 65536"/>
              <a:gd name="T7" fmla="*/ 0 60000 65536"/>
              <a:gd name="T8" fmla="*/ 0 60000 65536"/>
              <a:gd name="T9" fmla="*/ 0 w 1440"/>
              <a:gd name="T10" fmla="*/ 0 h 192"/>
              <a:gd name="T11" fmla="*/ 1440 w 1440"/>
              <a:gd name="T12" fmla="*/ 192 h 19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40" h="192">
                <a:moveTo>
                  <a:pt x="1440" y="0"/>
                </a:moveTo>
                <a:cubicBezTo>
                  <a:pt x="1176" y="96"/>
                  <a:pt x="912" y="192"/>
                  <a:pt x="672" y="192"/>
                </a:cubicBezTo>
                <a:cubicBezTo>
                  <a:pt x="432" y="192"/>
                  <a:pt x="216" y="96"/>
                  <a:pt x="0" y="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lg" len="med"/>
          </a:ln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29707" name="TextBox 17"/>
          <p:cNvSpPr txBox="1">
            <a:spLocks noChangeArrowheads="1"/>
          </p:cNvSpPr>
          <p:nvPr/>
        </p:nvSpPr>
        <p:spPr bwMode="auto">
          <a:xfrm>
            <a:off x="9525000" y="4724402"/>
            <a:ext cx="1905000" cy="64632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en-US" i="1" dirty="0">
                <a:latin typeface="Calibri" pitchFamily="34" charset="0"/>
              </a:rPr>
              <a:t>Remember: Delete from  the tail!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1438792" y="0"/>
            <a:ext cx="753208" cy="1661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US"/>
          </a:p>
        </p:txBody>
      </p:sp>
      <p:sp>
        <p:nvSpPr>
          <p:cNvPr id="30" name="Text Box 23"/>
          <p:cNvSpPr txBox="1">
            <a:spLocks noChangeArrowheads="1"/>
          </p:cNvSpPr>
          <p:nvPr/>
        </p:nvSpPr>
        <p:spPr bwMode="auto">
          <a:xfrm>
            <a:off x="1236661" y="2819400"/>
            <a:ext cx="592139" cy="323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500" dirty="0">
                <a:latin typeface="Calibri" pitchFamily="34" charset="0"/>
              </a:rPr>
              <a:t>WA</a:t>
            </a:r>
          </a:p>
        </p:txBody>
      </p:sp>
      <p:sp>
        <p:nvSpPr>
          <p:cNvPr id="31" name="Text Box 24"/>
          <p:cNvSpPr txBox="1">
            <a:spLocks noChangeArrowheads="1"/>
          </p:cNvSpPr>
          <p:nvPr/>
        </p:nvSpPr>
        <p:spPr bwMode="auto">
          <a:xfrm>
            <a:off x="1828800" y="2895600"/>
            <a:ext cx="452439" cy="323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500" dirty="0">
                <a:latin typeface="Calibri" pitchFamily="34" charset="0"/>
              </a:rPr>
              <a:t>SA</a:t>
            </a:r>
          </a:p>
        </p:txBody>
      </p:sp>
      <p:sp>
        <p:nvSpPr>
          <p:cNvPr id="32" name="Text Box 25"/>
          <p:cNvSpPr txBox="1">
            <a:spLocks noChangeArrowheads="1"/>
          </p:cNvSpPr>
          <p:nvPr/>
        </p:nvSpPr>
        <p:spPr bwMode="auto">
          <a:xfrm>
            <a:off x="1752601" y="2590800"/>
            <a:ext cx="452439" cy="323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500" dirty="0">
                <a:latin typeface="Calibri" pitchFamily="34" charset="0"/>
              </a:rPr>
              <a:t>NT</a:t>
            </a:r>
          </a:p>
        </p:txBody>
      </p:sp>
      <p:sp>
        <p:nvSpPr>
          <p:cNvPr id="33" name="Text Box 26"/>
          <p:cNvSpPr txBox="1">
            <a:spLocks noChangeArrowheads="1"/>
          </p:cNvSpPr>
          <p:nvPr/>
        </p:nvSpPr>
        <p:spPr bwMode="auto">
          <a:xfrm>
            <a:off x="2245661" y="2658035"/>
            <a:ext cx="452439" cy="323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500" dirty="0">
                <a:latin typeface="Calibri" pitchFamily="34" charset="0"/>
              </a:rPr>
              <a:t>Q</a:t>
            </a:r>
          </a:p>
        </p:txBody>
      </p:sp>
      <p:sp>
        <p:nvSpPr>
          <p:cNvPr id="34" name="Text Box 27"/>
          <p:cNvSpPr txBox="1">
            <a:spLocks noChangeArrowheads="1"/>
          </p:cNvSpPr>
          <p:nvPr/>
        </p:nvSpPr>
        <p:spPr bwMode="auto">
          <a:xfrm>
            <a:off x="2277035" y="3065932"/>
            <a:ext cx="622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>
                <a:latin typeface="Calibri" pitchFamily="34" charset="0"/>
              </a:rPr>
              <a:t>NSW</a:t>
            </a:r>
          </a:p>
        </p:txBody>
      </p:sp>
      <p:sp>
        <p:nvSpPr>
          <p:cNvPr id="35" name="Text Box 28"/>
          <p:cNvSpPr txBox="1">
            <a:spLocks noChangeArrowheads="1"/>
          </p:cNvSpPr>
          <p:nvPr/>
        </p:nvSpPr>
        <p:spPr bwMode="auto">
          <a:xfrm>
            <a:off x="2273301" y="3294529"/>
            <a:ext cx="622300" cy="323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500" dirty="0">
                <a:latin typeface="Calibri" pitchFamily="34" charset="0"/>
              </a:rPr>
              <a:t>V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7757" grpId="0" animBg="1"/>
      <p:bldP spid="927757" grpId="1" animBg="1"/>
      <p:bldP spid="927758" grpId="0" animBg="1"/>
      <p:bldP spid="927758" grpId="1" animBg="1"/>
      <p:bldP spid="927760" grpId="0" animBg="1"/>
      <p:bldP spid="927760" grpId="1" animBg="1"/>
      <p:bldP spid="927760" grpId="2" animBg="1"/>
      <p:bldP spid="927760" grpId="3" animBg="1"/>
      <p:bldP spid="92776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Limitations of Arc Consistency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600201"/>
            <a:ext cx="5562600" cy="4525963"/>
          </a:xfrm>
        </p:spPr>
        <p:txBody>
          <a:bodyPr/>
          <a:lstStyle/>
          <a:p>
            <a:pPr eaLnBrk="1" hangingPunct="1"/>
            <a:r>
              <a:rPr lang="en-US" dirty="0" smtClean="0"/>
              <a:t>After enforcing arc consistency:</a:t>
            </a:r>
          </a:p>
          <a:p>
            <a:pPr lvl="1" eaLnBrk="1" hangingPunct="1"/>
            <a:r>
              <a:rPr lang="en-US" dirty="0" smtClean="0"/>
              <a:t>Can have one solution left</a:t>
            </a:r>
          </a:p>
          <a:p>
            <a:pPr lvl="1" eaLnBrk="1" hangingPunct="1"/>
            <a:r>
              <a:rPr lang="en-US" dirty="0" smtClean="0"/>
              <a:t>Can have multiple solutions left</a:t>
            </a:r>
          </a:p>
          <a:p>
            <a:pPr lvl="1" eaLnBrk="1" hangingPunct="1"/>
            <a:r>
              <a:rPr lang="en-US" dirty="0" smtClean="0"/>
              <a:t>Can have no solutions left (and not know it)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Arc consistency still runs inside a backtracking search!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7543800" y="1524000"/>
            <a:ext cx="3124200" cy="1524000"/>
            <a:chOff x="3552" y="1056"/>
            <a:chExt cx="2016" cy="1056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4176" y="1056"/>
              <a:ext cx="768" cy="384"/>
              <a:chOff x="2448" y="2736"/>
              <a:chExt cx="768" cy="384"/>
            </a:xfrm>
          </p:grpSpPr>
          <p:sp>
            <p:nvSpPr>
              <p:cNvPr id="31785" name="Oval 6"/>
              <p:cNvSpPr>
                <a:spLocks noChangeArrowheads="1"/>
              </p:cNvSpPr>
              <p:nvPr/>
            </p:nvSpPr>
            <p:spPr bwMode="auto">
              <a:xfrm>
                <a:off x="2448" y="2736"/>
                <a:ext cx="768" cy="384"/>
              </a:xfrm>
              <a:prstGeom prst="ellipse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786" name="Text Box 7"/>
              <p:cNvSpPr txBox="1">
                <a:spLocks noChangeArrowheads="1"/>
              </p:cNvSpPr>
              <p:nvPr/>
            </p:nvSpPr>
            <p:spPr bwMode="auto">
              <a:xfrm>
                <a:off x="2772" y="2800"/>
                <a:ext cx="117" cy="2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6800" rIns="90000" bIns="46800" anchor="ctr">
                <a:spAutoFit/>
              </a:bodyPr>
              <a:lstStyle/>
              <a:p>
                <a:pPr algn="ctr" eaLnBrk="0" hangingPunct="0">
                  <a:buClr>
                    <a:srgbClr val="000000"/>
                  </a:buClr>
                  <a:buSzPct val="100000"/>
                  <a:tabLst>
                    <a:tab pos="0" algn="l"/>
                    <a:tab pos="914354" algn="l"/>
                    <a:tab pos="1828709" algn="l"/>
                    <a:tab pos="2743062" algn="l"/>
                    <a:tab pos="3657418" algn="l"/>
                    <a:tab pos="4571772" algn="l"/>
                    <a:tab pos="5486126" algn="l"/>
                    <a:tab pos="6400480" algn="l"/>
                    <a:tab pos="7314834" algn="l"/>
                    <a:tab pos="8229189" algn="l"/>
                    <a:tab pos="9143542" algn="l"/>
                    <a:tab pos="10057898" algn="l"/>
                  </a:tabLst>
                </a:pPr>
                <a:endParaRPr lang="en-GB" dirty="0">
                  <a:latin typeface="Times New Roman" pitchFamily="18" charset="0"/>
                </a:endParaRPr>
              </a:p>
            </p:txBody>
          </p:sp>
        </p:grp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4800" y="1728"/>
              <a:ext cx="768" cy="384"/>
              <a:chOff x="3072" y="3408"/>
              <a:chExt cx="768" cy="384"/>
            </a:xfrm>
          </p:grpSpPr>
          <p:sp>
            <p:nvSpPr>
              <p:cNvPr id="31783" name="Oval 9"/>
              <p:cNvSpPr>
                <a:spLocks noChangeArrowheads="1"/>
              </p:cNvSpPr>
              <p:nvPr/>
            </p:nvSpPr>
            <p:spPr bwMode="auto">
              <a:xfrm>
                <a:off x="3072" y="3408"/>
                <a:ext cx="768" cy="384"/>
              </a:xfrm>
              <a:prstGeom prst="ellipse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784" name="Text Box 10"/>
              <p:cNvSpPr txBox="1">
                <a:spLocks noChangeArrowheads="1"/>
              </p:cNvSpPr>
              <p:nvPr/>
            </p:nvSpPr>
            <p:spPr bwMode="auto">
              <a:xfrm>
                <a:off x="3396" y="3472"/>
                <a:ext cx="117" cy="2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6800" rIns="90000" bIns="46800" anchor="ctr">
                <a:spAutoFit/>
              </a:bodyPr>
              <a:lstStyle/>
              <a:p>
                <a:pPr algn="ctr" eaLnBrk="0" hangingPunct="0">
                  <a:buClr>
                    <a:srgbClr val="000000"/>
                  </a:buClr>
                  <a:buSzPct val="100000"/>
                  <a:tabLst>
                    <a:tab pos="0" algn="l"/>
                    <a:tab pos="914354" algn="l"/>
                    <a:tab pos="1828709" algn="l"/>
                    <a:tab pos="2743062" algn="l"/>
                    <a:tab pos="3657418" algn="l"/>
                    <a:tab pos="4571772" algn="l"/>
                    <a:tab pos="5486126" algn="l"/>
                    <a:tab pos="6400480" algn="l"/>
                    <a:tab pos="7314834" algn="l"/>
                    <a:tab pos="8229189" algn="l"/>
                    <a:tab pos="9143542" algn="l"/>
                    <a:tab pos="10057898" algn="l"/>
                  </a:tabLst>
                </a:pPr>
                <a:endParaRPr lang="en-GB" dirty="0">
                  <a:latin typeface="Times New Roman" pitchFamily="18" charset="0"/>
                </a:endParaRPr>
              </a:p>
            </p:txBody>
          </p:sp>
        </p:grpSp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3552" y="1728"/>
              <a:ext cx="768" cy="384"/>
              <a:chOff x="1824" y="3408"/>
              <a:chExt cx="768" cy="384"/>
            </a:xfrm>
          </p:grpSpPr>
          <p:sp>
            <p:nvSpPr>
              <p:cNvPr id="31781" name="Oval 12"/>
              <p:cNvSpPr>
                <a:spLocks noChangeArrowheads="1"/>
              </p:cNvSpPr>
              <p:nvPr/>
            </p:nvSpPr>
            <p:spPr bwMode="auto">
              <a:xfrm>
                <a:off x="1824" y="3408"/>
                <a:ext cx="768" cy="384"/>
              </a:xfrm>
              <a:prstGeom prst="ellipse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782" name="Text Box 13"/>
              <p:cNvSpPr txBox="1">
                <a:spLocks noChangeArrowheads="1"/>
              </p:cNvSpPr>
              <p:nvPr/>
            </p:nvSpPr>
            <p:spPr bwMode="auto">
              <a:xfrm>
                <a:off x="2148" y="3472"/>
                <a:ext cx="117" cy="2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6800" rIns="90000" bIns="46800" anchor="ctr">
                <a:spAutoFit/>
              </a:bodyPr>
              <a:lstStyle/>
              <a:p>
                <a:pPr algn="ctr" eaLnBrk="0" hangingPunct="0">
                  <a:buClr>
                    <a:srgbClr val="000000"/>
                  </a:buClr>
                  <a:buSzPct val="100000"/>
                  <a:tabLst>
                    <a:tab pos="0" algn="l"/>
                    <a:tab pos="914354" algn="l"/>
                    <a:tab pos="1828709" algn="l"/>
                    <a:tab pos="2743062" algn="l"/>
                    <a:tab pos="3657418" algn="l"/>
                    <a:tab pos="4571772" algn="l"/>
                    <a:tab pos="5486126" algn="l"/>
                    <a:tab pos="6400480" algn="l"/>
                    <a:tab pos="7314834" algn="l"/>
                    <a:tab pos="8229189" algn="l"/>
                    <a:tab pos="9143542" algn="l"/>
                    <a:tab pos="10057898" algn="l"/>
                  </a:tabLst>
                </a:pPr>
                <a:endParaRPr lang="en-GB" dirty="0">
                  <a:latin typeface="Times New Roman" pitchFamily="18" charset="0"/>
                </a:endParaRPr>
              </a:p>
            </p:txBody>
          </p:sp>
        </p:grpSp>
        <p:sp>
          <p:nvSpPr>
            <p:cNvPr id="31778" name="Line 14"/>
            <p:cNvSpPr>
              <a:spLocks noChangeShapeType="1"/>
            </p:cNvSpPr>
            <p:nvPr/>
          </p:nvSpPr>
          <p:spPr bwMode="auto">
            <a:xfrm flipH="1">
              <a:off x="3983" y="1440"/>
              <a:ext cx="578" cy="2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79" name="Line 15"/>
            <p:cNvSpPr>
              <a:spLocks noChangeShapeType="1"/>
            </p:cNvSpPr>
            <p:nvPr/>
          </p:nvSpPr>
          <p:spPr bwMode="auto">
            <a:xfrm>
              <a:off x="4560" y="1440"/>
              <a:ext cx="528" cy="2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80" name="Line 16"/>
            <p:cNvSpPr>
              <a:spLocks noChangeShapeType="1"/>
            </p:cNvSpPr>
            <p:nvPr/>
          </p:nvSpPr>
          <p:spPr bwMode="auto">
            <a:xfrm>
              <a:off x="4320" y="1920"/>
              <a:ext cx="480" cy="1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1749" name="Rectangle 18"/>
          <p:cNvSpPr>
            <a:spLocks noChangeArrowheads="1"/>
          </p:cNvSpPr>
          <p:nvPr/>
        </p:nvSpPr>
        <p:spPr bwMode="auto">
          <a:xfrm>
            <a:off x="8001000" y="2667000"/>
            <a:ext cx="228600" cy="2286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1750" name="Rectangle 19"/>
          <p:cNvSpPr>
            <a:spLocks noChangeArrowheads="1"/>
          </p:cNvSpPr>
          <p:nvPr/>
        </p:nvSpPr>
        <p:spPr bwMode="auto">
          <a:xfrm>
            <a:off x="8305800" y="2667000"/>
            <a:ext cx="228600" cy="228600"/>
          </a:xfrm>
          <a:prstGeom prst="rect">
            <a:avLst/>
          </a:prstGeom>
          <a:solidFill>
            <a:srgbClr val="333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1751" name="Rectangle 21"/>
          <p:cNvSpPr>
            <a:spLocks noChangeArrowheads="1"/>
          </p:cNvSpPr>
          <p:nvPr/>
        </p:nvSpPr>
        <p:spPr bwMode="auto">
          <a:xfrm>
            <a:off x="9982200" y="2667000"/>
            <a:ext cx="228600" cy="2286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1752" name="Rectangle 22"/>
          <p:cNvSpPr>
            <a:spLocks noChangeArrowheads="1"/>
          </p:cNvSpPr>
          <p:nvPr/>
        </p:nvSpPr>
        <p:spPr bwMode="auto">
          <a:xfrm>
            <a:off x="8686800" y="1676400"/>
            <a:ext cx="838200" cy="2286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1753" name="Rectangle 23"/>
          <p:cNvSpPr>
            <a:spLocks noChangeArrowheads="1"/>
          </p:cNvSpPr>
          <p:nvPr/>
        </p:nvSpPr>
        <p:spPr bwMode="auto">
          <a:xfrm>
            <a:off x="10287000" y="2667000"/>
            <a:ext cx="228600" cy="228600"/>
          </a:xfrm>
          <a:prstGeom prst="rect">
            <a:avLst/>
          </a:prstGeom>
          <a:solidFill>
            <a:srgbClr val="333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7543800" y="3581400"/>
            <a:ext cx="3124200" cy="1524000"/>
            <a:chOff x="3552" y="1056"/>
            <a:chExt cx="2016" cy="1056"/>
          </a:xfrm>
        </p:grpSpPr>
        <p:grpSp>
          <p:nvGrpSpPr>
            <p:cNvPr id="7" name="Group 25"/>
            <p:cNvGrpSpPr>
              <a:grpSpLocks/>
            </p:cNvGrpSpPr>
            <p:nvPr/>
          </p:nvGrpSpPr>
          <p:grpSpPr bwMode="auto">
            <a:xfrm>
              <a:off x="4176" y="1056"/>
              <a:ext cx="768" cy="384"/>
              <a:chOff x="2448" y="2736"/>
              <a:chExt cx="768" cy="384"/>
            </a:xfrm>
          </p:grpSpPr>
          <p:sp>
            <p:nvSpPr>
              <p:cNvPr id="31773" name="Oval 26"/>
              <p:cNvSpPr>
                <a:spLocks noChangeArrowheads="1"/>
              </p:cNvSpPr>
              <p:nvPr/>
            </p:nvSpPr>
            <p:spPr bwMode="auto">
              <a:xfrm>
                <a:off x="2448" y="2736"/>
                <a:ext cx="768" cy="384"/>
              </a:xfrm>
              <a:prstGeom prst="ellipse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774" name="Text Box 27"/>
              <p:cNvSpPr txBox="1">
                <a:spLocks noChangeArrowheads="1"/>
              </p:cNvSpPr>
              <p:nvPr/>
            </p:nvSpPr>
            <p:spPr bwMode="auto">
              <a:xfrm>
                <a:off x="2772" y="2800"/>
                <a:ext cx="117" cy="2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6800" rIns="90000" bIns="46800" anchor="ctr">
                <a:spAutoFit/>
              </a:bodyPr>
              <a:lstStyle/>
              <a:p>
                <a:pPr algn="ctr" eaLnBrk="0" hangingPunct="0">
                  <a:buClr>
                    <a:srgbClr val="000000"/>
                  </a:buClr>
                  <a:buSzPct val="100000"/>
                  <a:tabLst>
                    <a:tab pos="0" algn="l"/>
                    <a:tab pos="914354" algn="l"/>
                    <a:tab pos="1828709" algn="l"/>
                    <a:tab pos="2743062" algn="l"/>
                    <a:tab pos="3657418" algn="l"/>
                    <a:tab pos="4571772" algn="l"/>
                    <a:tab pos="5486126" algn="l"/>
                    <a:tab pos="6400480" algn="l"/>
                    <a:tab pos="7314834" algn="l"/>
                    <a:tab pos="8229189" algn="l"/>
                    <a:tab pos="9143542" algn="l"/>
                    <a:tab pos="10057898" algn="l"/>
                  </a:tabLst>
                </a:pPr>
                <a:endParaRPr lang="en-GB" dirty="0">
                  <a:latin typeface="Times New Roman" pitchFamily="18" charset="0"/>
                </a:endParaRPr>
              </a:p>
            </p:txBody>
          </p:sp>
        </p:grpSp>
        <p:grpSp>
          <p:nvGrpSpPr>
            <p:cNvPr id="8" name="Group 28"/>
            <p:cNvGrpSpPr>
              <a:grpSpLocks/>
            </p:cNvGrpSpPr>
            <p:nvPr/>
          </p:nvGrpSpPr>
          <p:grpSpPr bwMode="auto">
            <a:xfrm>
              <a:off x="4800" y="1728"/>
              <a:ext cx="768" cy="384"/>
              <a:chOff x="3072" y="3408"/>
              <a:chExt cx="768" cy="384"/>
            </a:xfrm>
          </p:grpSpPr>
          <p:sp>
            <p:nvSpPr>
              <p:cNvPr id="31771" name="Oval 29"/>
              <p:cNvSpPr>
                <a:spLocks noChangeArrowheads="1"/>
              </p:cNvSpPr>
              <p:nvPr/>
            </p:nvSpPr>
            <p:spPr bwMode="auto">
              <a:xfrm>
                <a:off x="3072" y="3408"/>
                <a:ext cx="768" cy="384"/>
              </a:xfrm>
              <a:prstGeom prst="ellipse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772" name="Text Box 30"/>
              <p:cNvSpPr txBox="1">
                <a:spLocks noChangeArrowheads="1"/>
              </p:cNvSpPr>
              <p:nvPr/>
            </p:nvSpPr>
            <p:spPr bwMode="auto">
              <a:xfrm>
                <a:off x="3396" y="3472"/>
                <a:ext cx="117" cy="2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6800" rIns="90000" bIns="46800" anchor="ctr">
                <a:spAutoFit/>
              </a:bodyPr>
              <a:lstStyle/>
              <a:p>
                <a:pPr algn="ctr" eaLnBrk="0" hangingPunct="0">
                  <a:buClr>
                    <a:srgbClr val="000000"/>
                  </a:buClr>
                  <a:buSzPct val="100000"/>
                  <a:tabLst>
                    <a:tab pos="0" algn="l"/>
                    <a:tab pos="914354" algn="l"/>
                    <a:tab pos="1828709" algn="l"/>
                    <a:tab pos="2743062" algn="l"/>
                    <a:tab pos="3657418" algn="l"/>
                    <a:tab pos="4571772" algn="l"/>
                    <a:tab pos="5486126" algn="l"/>
                    <a:tab pos="6400480" algn="l"/>
                    <a:tab pos="7314834" algn="l"/>
                    <a:tab pos="8229189" algn="l"/>
                    <a:tab pos="9143542" algn="l"/>
                    <a:tab pos="10057898" algn="l"/>
                  </a:tabLst>
                </a:pPr>
                <a:endParaRPr lang="en-GB" dirty="0">
                  <a:latin typeface="Times New Roman" pitchFamily="18" charset="0"/>
                </a:endParaRPr>
              </a:p>
            </p:txBody>
          </p:sp>
        </p:grpSp>
        <p:grpSp>
          <p:nvGrpSpPr>
            <p:cNvPr id="9" name="Group 31"/>
            <p:cNvGrpSpPr>
              <a:grpSpLocks/>
            </p:cNvGrpSpPr>
            <p:nvPr/>
          </p:nvGrpSpPr>
          <p:grpSpPr bwMode="auto">
            <a:xfrm>
              <a:off x="3552" y="1728"/>
              <a:ext cx="768" cy="384"/>
              <a:chOff x="1824" y="3408"/>
              <a:chExt cx="768" cy="384"/>
            </a:xfrm>
          </p:grpSpPr>
          <p:sp>
            <p:nvSpPr>
              <p:cNvPr id="31769" name="Oval 32"/>
              <p:cNvSpPr>
                <a:spLocks noChangeArrowheads="1"/>
              </p:cNvSpPr>
              <p:nvPr/>
            </p:nvSpPr>
            <p:spPr bwMode="auto">
              <a:xfrm>
                <a:off x="1824" y="3408"/>
                <a:ext cx="768" cy="384"/>
              </a:xfrm>
              <a:prstGeom prst="ellipse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770" name="Text Box 33"/>
              <p:cNvSpPr txBox="1">
                <a:spLocks noChangeArrowheads="1"/>
              </p:cNvSpPr>
              <p:nvPr/>
            </p:nvSpPr>
            <p:spPr bwMode="auto">
              <a:xfrm>
                <a:off x="2148" y="3472"/>
                <a:ext cx="117" cy="2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6800" rIns="90000" bIns="46800" anchor="ctr">
                <a:spAutoFit/>
              </a:bodyPr>
              <a:lstStyle/>
              <a:p>
                <a:pPr algn="ctr" eaLnBrk="0" hangingPunct="0">
                  <a:buClr>
                    <a:srgbClr val="000000"/>
                  </a:buClr>
                  <a:buSzPct val="100000"/>
                  <a:tabLst>
                    <a:tab pos="0" algn="l"/>
                    <a:tab pos="914354" algn="l"/>
                    <a:tab pos="1828709" algn="l"/>
                    <a:tab pos="2743062" algn="l"/>
                    <a:tab pos="3657418" algn="l"/>
                    <a:tab pos="4571772" algn="l"/>
                    <a:tab pos="5486126" algn="l"/>
                    <a:tab pos="6400480" algn="l"/>
                    <a:tab pos="7314834" algn="l"/>
                    <a:tab pos="8229189" algn="l"/>
                    <a:tab pos="9143542" algn="l"/>
                    <a:tab pos="10057898" algn="l"/>
                  </a:tabLst>
                </a:pPr>
                <a:endParaRPr lang="en-GB" dirty="0">
                  <a:latin typeface="Times New Roman" pitchFamily="18" charset="0"/>
                </a:endParaRPr>
              </a:p>
            </p:txBody>
          </p:sp>
        </p:grpSp>
        <p:sp>
          <p:nvSpPr>
            <p:cNvPr id="31766" name="Line 34"/>
            <p:cNvSpPr>
              <a:spLocks noChangeShapeType="1"/>
            </p:cNvSpPr>
            <p:nvPr/>
          </p:nvSpPr>
          <p:spPr bwMode="auto">
            <a:xfrm flipH="1">
              <a:off x="3983" y="1440"/>
              <a:ext cx="578" cy="2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67" name="Line 35"/>
            <p:cNvSpPr>
              <a:spLocks noChangeShapeType="1"/>
            </p:cNvSpPr>
            <p:nvPr/>
          </p:nvSpPr>
          <p:spPr bwMode="auto">
            <a:xfrm>
              <a:off x="4560" y="1440"/>
              <a:ext cx="528" cy="2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68" name="Line 36"/>
            <p:cNvSpPr>
              <a:spLocks noChangeShapeType="1"/>
            </p:cNvSpPr>
            <p:nvPr/>
          </p:nvSpPr>
          <p:spPr bwMode="auto">
            <a:xfrm>
              <a:off x="4320" y="1920"/>
              <a:ext cx="480" cy="1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1755" name="Rectangle 37"/>
          <p:cNvSpPr>
            <a:spLocks noChangeArrowheads="1"/>
          </p:cNvSpPr>
          <p:nvPr/>
        </p:nvSpPr>
        <p:spPr bwMode="auto">
          <a:xfrm>
            <a:off x="7696200" y="4724400"/>
            <a:ext cx="228600" cy="2286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1756" name="Rectangle 40"/>
          <p:cNvSpPr>
            <a:spLocks noChangeArrowheads="1"/>
          </p:cNvSpPr>
          <p:nvPr/>
        </p:nvSpPr>
        <p:spPr bwMode="auto">
          <a:xfrm>
            <a:off x="9677400" y="4724400"/>
            <a:ext cx="228600" cy="2286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1757" name="Rectangle 43"/>
          <p:cNvSpPr>
            <a:spLocks noChangeArrowheads="1"/>
          </p:cNvSpPr>
          <p:nvPr/>
        </p:nvSpPr>
        <p:spPr bwMode="auto">
          <a:xfrm>
            <a:off x="8686800" y="3733800"/>
            <a:ext cx="228600" cy="2286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1758" name="Rectangle 45"/>
          <p:cNvSpPr>
            <a:spLocks noChangeArrowheads="1"/>
          </p:cNvSpPr>
          <p:nvPr/>
        </p:nvSpPr>
        <p:spPr bwMode="auto">
          <a:xfrm>
            <a:off x="9296400" y="3733800"/>
            <a:ext cx="228600" cy="228600"/>
          </a:xfrm>
          <a:prstGeom prst="rect">
            <a:avLst/>
          </a:prstGeom>
          <a:solidFill>
            <a:srgbClr val="333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1759" name="Rectangle 46"/>
          <p:cNvSpPr>
            <a:spLocks noChangeArrowheads="1"/>
          </p:cNvSpPr>
          <p:nvPr/>
        </p:nvSpPr>
        <p:spPr bwMode="auto">
          <a:xfrm>
            <a:off x="8305800" y="4724400"/>
            <a:ext cx="228600" cy="228600"/>
          </a:xfrm>
          <a:prstGeom prst="rect">
            <a:avLst/>
          </a:prstGeom>
          <a:solidFill>
            <a:srgbClr val="333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1760" name="Rectangle 47"/>
          <p:cNvSpPr>
            <a:spLocks noChangeArrowheads="1"/>
          </p:cNvSpPr>
          <p:nvPr/>
        </p:nvSpPr>
        <p:spPr bwMode="auto">
          <a:xfrm>
            <a:off x="10287000" y="4724400"/>
            <a:ext cx="228600" cy="228600"/>
          </a:xfrm>
          <a:prstGeom prst="rect">
            <a:avLst/>
          </a:prstGeom>
          <a:solidFill>
            <a:srgbClr val="333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1761" name="Text Box 48"/>
          <p:cNvSpPr txBox="1">
            <a:spLocks noChangeArrowheads="1"/>
          </p:cNvSpPr>
          <p:nvPr/>
        </p:nvSpPr>
        <p:spPr bwMode="auto">
          <a:xfrm>
            <a:off x="8382000" y="5334001"/>
            <a:ext cx="1752600" cy="646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What went wrong here?</a:t>
            </a:r>
          </a:p>
        </p:txBody>
      </p:sp>
      <p:sp>
        <p:nvSpPr>
          <p:cNvPr id="42" name="Slide Number Placeholder 4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K-Consistency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93097" y="847378"/>
            <a:ext cx="9283545" cy="5525196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K-Consistency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153400" cy="495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/>
              <a:t>Increasing degrees of consistency</a:t>
            </a:r>
          </a:p>
          <a:p>
            <a:pPr lvl="2">
              <a:lnSpc>
                <a:spcPct val="80000"/>
              </a:lnSpc>
            </a:pPr>
            <a:endParaRPr lang="en-US" sz="1600" dirty="0"/>
          </a:p>
          <a:p>
            <a:pPr lvl="1" eaLnBrk="1" hangingPunct="1">
              <a:lnSpc>
                <a:spcPct val="80000"/>
              </a:lnSpc>
            </a:pPr>
            <a:r>
              <a:rPr lang="en-US" sz="2000" dirty="0"/>
              <a:t>1-Consistency (Node Consistency): Each single node’s domain has a value which meets that node’s unary constraints</a:t>
            </a:r>
          </a:p>
          <a:p>
            <a:pPr lvl="2">
              <a:lnSpc>
                <a:spcPct val="80000"/>
              </a:lnSpc>
            </a:pPr>
            <a:endParaRPr lang="en-US" sz="1600" dirty="0"/>
          </a:p>
          <a:p>
            <a:pPr lvl="1" eaLnBrk="1" hangingPunct="1">
              <a:lnSpc>
                <a:spcPct val="80000"/>
              </a:lnSpc>
            </a:pPr>
            <a:r>
              <a:rPr lang="en-US" sz="2000" dirty="0"/>
              <a:t>2-Consistency (Arc Consistency): For each pair of nodes, any consistent assignment to one can be extended to the other</a:t>
            </a:r>
          </a:p>
          <a:p>
            <a:pPr lvl="2">
              <a:lnSpc>
                <a:spcPct val="80000"/>
              </a:lnSpc>
            </a:pPr>
            <a:endParaRPr lang="en-US" sz="1600" dirty="0"/>
          </a:p>
          <a:p>
            <a:pPr lvl="1" eaLnBrk="1" hangingPunct="1">
              <a:lnSpc>
                <a:spcPct val="80000"/>
              </a:lnSpc>
            </a:pPr>
            <a:r>
              <a:rPr lang="en-US" sz="2000" dirty="0"/>
              <a:t>K-Consistency: For each k nodes, any consistent assignment to k-1 can be extended to the </a:t>
            </a:r>
            <a:r>
              <a:rPr lang="en-US" sz="2000" dirty="0" err="1"/>
              <a:t>k</a:t>
            </a:r>
            <a:r>
              <a:rPr lang="en-US" sz="2000" baseline="30000" dirty="0" err="1"/>
              <a:t>th</a:t>
            </a:r>
            <a:r>
              <a:rPr lang="en-US" sz="2000" dirty="0"/>
              <a:t> node.</a:t>
            </a:r>
          </a:p>
          <a:p>
            <a:pPr lvl="2">
              <a:lnSpc>
                <a:spcPct val="80000"/>
              </a:lnSpc>
            </a:pPr>
            <a:endParaRPr lang="en-US" sz="1900" dirty="0"/>
          </a:p>
          <a:p>
            <a:pPr lvl="1" eaLnBrk="1" hangingPunct="1">
              <a:lnSpc>
                <a:spcPct val="80000"/>
              </a:lnSpc>
            </a:pPr>
            <a:endParaRPr lang="en-US" sz="2300" dirty="0"/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Higher k more expensive to compute</a:t>
            </a:r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(You need to know the k=2 case: arc consistency)</a:t>
            </a:r>
          </a:p>
          <a:p>
            <a:pPr lvl="1" eaLnBrk="1" hangingPunct="1">
              <a:lnSpc>
                <a:spcPct val="80000"/>
              </a:lnSpc>
            </a:pPr>
            <a:endParaRPr lang="en-US" sz="2400" dirty="0"/>
          </a:p>
          <a:p>
            <a:pPr lvl="1" eaLnBrk="1" hangingPunct="1">
              <a:lnSpc>
                <a:spcPct val="80000"/>
              </a:lnSpc>
            </a:pPr>
            <a:endParaRPr lang="en-US" sz="2400" dirty="0"/>
          </a:p>
        </p:txBody>
      </p:sp>
      <p:grpSp>
        <p:nvGrpSpPr>
          <p:cNvPr id="14340" name="Group 39"/>
          <p:cNvGrpSpPr>
            <a:grpSpLocks/>
          </p:cNvGrpSpPr>
          <p:nvPr/>
        </p:nvGrpSpPr>
        <p:grpSpPr bwMode="auto">
          <a:xfrm>
            <a:off x="9448803" y="1981200"/>
            <a:ext cx="1577975" cy="2895600"/>
            <a:chOff x="4066" y="1296"/>
            <a:chExt cx="994" cy="1824"/>
          </a:xfrm>
        </p:grpSpPr>
        <p:sp>
          <p:nvSpPr>
            <p:cNvPr id="14362" name="Oval 4"/>
            <p:cNvSpPr>
              <a:spLocks noChangeArrowheads="1"/>
            </p:cNvSpPr>
            <p:nvPr/>
          </p:nvSpPr>
          <p:spPr bwMode="auto">
            <a:xfrm>
              <a:off x="4857" y="1296"/>
              <a:ext cx="203" cy="203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3" name="Oval 5"/>
            <p:cNvSpPr>
              <a:spLocks noChangeArrowheads="1"/>
            </p:cNvSpPr>
            <p:nvPr/>
          </p:nvSpPr>
          <p:spPr bwMode="auto">
            <a:xfrm>
              <a:off x="4857" y="1782"/>
              <a:ext cx="203" cy="203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4" name="Oval 6"/>
            <p:cNvSpPr>
              <a:spLocks noChangeArrowheads="1"/>
            </p:cNvSpPr>
            <p:nvPr/>
          </p:nvSpPr>
          <p:spPr bwMode="auto">
            <a:xfrm>
              <a:off x="4188" y="1782"/>
              <a:ext cx="202" cy="203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5" name="AutoShape 7"/>
            <p:cNvSpPr>
              <a:spLocks noChangeArrowheads="1"/>
            </p:cNvSpPr>
            <p:nvPr/>
          </p:nvSpPr>
          <p:spPr bwMode="auto">
            <a:xfrm>
              <a:off x="4560" y="1823"/>
              <a:ext cx="162" cy="122"/>
            </a:xfrm>
            <a:prstGeom prst="rightArrow">
              <a:avLst>
                <a:gd name="adj1" fmla="val 50000"/>
                <a:gd name="adj2" fmla="val 3319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6" name="Oval 8"/>
            <p:cNvSpPr>
              <a:spLocks noChangeArrowheads="1"/>
            </p:cNvSpPr>
            <p:nvPr/>
          </p:nvSpPr>
          <p:spPr bwMode="auto">
            <a:xfrm>
              <a:off x="4857" y="2593"/>
              <a:ext cx="203" cy="203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7" name="Oval 9"/>
            <p:cNvSpPr>
              <a:spLocks noChangeArrowheads="1"/>
            </p:cNvSpPr>
            <p:nvPr/>
          </p:nvSpPr>
          <p:spPr bwMode="auto">
            <a:xfrm>
              <a:off x="4188" y="2593"/>
              <a:ext cx="202" cy="203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8" name="AutoShape 10"/>
            <p:cNvSpPr>
              <a:spLocks noChangeArrowheads="1"/>
            </p:cNvSpPr>
            <p:nvPr/>
          </p:nvSpPr>
          <p:spPr bwMode="auto">
            <a:xfrm>
              <a:off x="4560" y="2634"/>
              <a:ext cx="162" cy="121"/>
            </a:xfrm>
            <a:prstGeom prst="rightArrow">
              <a:avLst>
                <a:gd name="adj1" fmla="val 50000"/>
                <a:gd name="adj2" fmla="val 3347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9" name="Oval 11"/>
            <p:cNvSpPr>
              <a:spLocks noChangeArrowheads="1"/>
            </p:cNvSpPr>
            <p:nvPr/>
          </p:nvSpPr>
          <p:spPr bwMode="auto">
            <a:xfrm>
              <a:off x="4188" y="2877"/>
              <a:ext cx="202" cy="20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0" name="Oval 12"/>
            <p:cNvSpPr>
              <a:spLocks noChangeArrowheads="1"/>
            </p:cNvSpPr>
            <p:nvPr/>
          </p:nvSpPr>
          <p:spPr bwMode="auto">
            <a:xfrm>
              <a:off x="4188" y="2309"/>
              <a:ext cx="202" cy="203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1" name="AutoShape 13"/>
            <p:cNvSpPr>
              <a:spLocks/>
            </p:cNvSpPr>
            <p:nvPr/>
          </p:nvSpPr>
          <p:spPr bwMode="auto">
            <a:xfrm>
              <a:off x="4350" y="2269"/>
              <a:ext cx="162" cy="851"/>
            </a:xfrm>
            <a:prstGeom prst="rightBrace">
              <a:avLst>
                <a:gd name="adj1" fmla="val 43776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2" name="AutoShape 14"/>
            <p:cNvSpPr>
              <a:spLocks/>
            </p:cNvSpPr>
            <p:nvPr/>
          </p:nvSpPr>
          <p:spPr bwMode="auto">
            <a:xfrm flipH="1">
              <a:off x="4066" y="2269"/>
              <a:ext cx="162" cy="851"/>
            </a:xfrm>
            <a:prstGeom prst="rightBrace">
              <a:avLst>
                <a:gd name="adj1" fmla="val 43776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4341" name="Group 36"/>
          <p:cNvGrpSpPr>
            <a:grpSpLocks/>
          </p:cNvGrpSpPr>
          <p:nvPr/>
        </p:nvGrpSpPr>
        <p:grpSpPr bwMode="auto">
          <a:xfrm>
            <a:off x="9144000" y="5371980"/>
            <a:ext cx="2133600" cy="1040487"/>
            <a:chOff x="2640" y="3264"/>
            <a:chExt cx="1968" cy="959"/>
          </a:xfrm>
        </p:grpSpPr>
        <p:grpSp>
          <p:nvGrpSpPr>
            <p:cNvPr id="14343" name="Group 17"/>
            <p:cNvGrpSpPr>
              <a:grpSpLocks/>
            </p:cNvGrpSpPr>
            <p:nvPr/>
          </p:nvGrpSpPr>
          <p:grpSpPr bwMode="auto">
            <a:xfrm>
              <a:off x="2640" y="3264"/>
              <a:ext cx="1968" cy="959"/>
              <a:chOff x="3552" y="1056"/>
              <a:chExt cx="2016" cy="1056"/>
            </a:xfrm>
          </p:grpSpPr>
          <p:grpSp>
            <p:nvGrpSpPr>
              <p:cNvPr id="14350" name="Group 18"/>
              <p:cNvGrpSpPr>
                <a:grpSpLocks/>
              </p:cNvGrpSpPr>
              <p:nvPr/>
            </p:nvGrpSpPr>
            <p:grpSpPr bwMode="auto">
              <a:xfrm>
                <a:off x="4176" y="1056"/>
                <a:ext cx="768" cy="384"/>
                <a:chOff x="2448" y="2736"/>
                <a:chExt cx="768" cy="384"/>
              </a:xfrm>
            </p:grpSpPr>
            <p:sp>
              <p:nvSpPr>
                <p:cNvPr id="14360" name="Oval 19"/>
                <p:cNvSpPr>
                  <a:spLocks noChangeArrowheads="1"/>
                </p:cNvSpPr>
                <p:nvPr/>
              </p:nvSpPr>
              <p:spPr bwMode="auto">
                <a:xfrm>
                  <a:off x="2448" y="2736"/>
                  <a:ext cx="768" cy="384"/>
                </a:xfrm>
                <a:prstGeom prst="ellipse">
                  <a:avLst/>
                </a:prstGeom>
                <a:noFill/>
                <a:ln w="936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361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2748" y="2740"/>
                  <a:ext cx="172" cy="3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0000" tIns="46800" rIns="90000" bIns="46800" anchor="ctr">
                  <a:spAutoFit/>
                </a:bodyPr>
                <a:lstStyle/>
                <a:p>
                  <a:pPr algn="ctr" eaLnBrk="0" hangingPunct="0">
                    <a:buClr>
                      <a:srgbClr val="000000"/>
                    </a:buClr>
                    <a:buSzPct val="100000"/>
                    <a:tabLst>
                      <a:tab pos="0" algn="l"/>
                      <a:tab pos="914354" algn="l"/>
                      <a:tab pos="1828709" algn="l"/>
                      <a:tab pos="2743062" algn="l"/>
                      <a:tab pos="3657418" algn="l"/>
                      <a:tab pos="4571772" algn="l"/>
                      <a:tab pos="5486126" algn="l"/>
                      <a:tab pos="6400480" algn="l"/>
                      <a:tab pos="7314834" algn="l"/>
                      <a:tab pos="8229189" algn="l"/>
                      <a:tab pos="9143542" algn="l"/>
                      <a:tab pos="10057898" algn="l"/>
                    </a:tabLst>
                  </a:pPr>
                  <a:endParaRPr lang="en-GB" dirty="0"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4351" name="Group 21"/>
              <p:cNvGrpSpPr>
                <a:grpSpLocks/>
              </p:cNvGrpSpPr>
              <p:nvPr/>
            </p:nvGrpSpPr>
            <p:grpSpPr bwMode="auto">
              <a:xfrm>
                <a:off x="4800" y="1728"/>
                <a:ext cx="768" cy="384"/>
                <a:chOff x="3072" y="3408"/>
                <a:chExt cx="768" cy="384"/>
              </a:xfrm>
            </p:grpSpPr>
            <p:sp>
              <p:nvSpPr>
                <p:cNvPr id="14358" name="Oval 22"/>
                <p:cNvSpPr>
                  <a:spLocks noChangeArrowheads="1"/>
                </p:cNvSpPr>
                <p:nvPr/>
              </p:nvSpPr>
              <p:spPr bwMode="auto">
                <a:xfrm>
                  <a:off x="3072" y="3408"/>
                  <a:ext cx="768" cy="384"/>
                </a:xfrm>
                <a:prstGeom prst="ellipse">
                  <a:avLst/>
                </a:prstGeom>
                <a:noFill/>
                <a:ln w="936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359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3372" y="3414"/>
                  <a:ext cx="172" cy="3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0000" tIns="46800" rIns="90000" bIns="46800" anchor="ctr">
                  <a:spAutoFit/>
                </a:bodyPr>
                <a:lstStyle/>
                <a:p>
                  <a:pPr algn="ctr" eaLnBrk="0" hangingPunct="0">
                    <a:buClr>
                      <a:srgbClr val="000000"/>
                    </a:buClr>
                    <a:buSzPct val="100000"/>
                    <a:tabLst>
                      <a:tab pos="0" algn="l"/>
                      <a:tab pos="914354" algn="l"/>
                      <a:tab pos="1828709" algn="l"/>
                      <a:tab pos="2743062" algn="l"/>
                      <a:tab pos="3657418" algn="l"/>
                      <a:tab pos="4571772" algn="l"/>
                      <a:tab pos="5486126" algn="l"/>
                      <a:tab pos="6400480" algn="l"/>
                      <a:tab pos="7314834" algn="l"/>
                      <a:tab pos="8229189" algn="l"/>
                      <a:tab pos="9143542" algn="l"/>
                      <a:tab pos="10057898" algn="l"/>
                    </a:tabLst>
                  </a:pPr>
                  <a:endParaRPr lang="en-GB" dirty="0"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4352" name="Group 24"/>
              <p:cNvGrpSpPr>
                <a:grpSpLocks/>
              </p:cNvGrpSpPr>
              <p:nvPr/>
            </p:nvGrpSpPr>
            <p:grpSpPr bwMode="auto">
              <a:xfrm>
                <a:off x="3552" y="1728"/>
                <a:ext cx="768" cy="384"/>
                <a:chOff x="1824" y="3408"/>
                <a:chExt cx="768" cy="384"/>
              </a:xfrm>
            </p:grpSpPr>
            <p:sp>
              <p:nvSpPr>
                <p:cNvPr id="14356" name="Oval 25"/>
                <p:cNvSpPr>
                  <a:spLocks noChangeArrowheads="1"/>
                </p:cNvSpPr>
                <p:nvPr/>
              </p:nvSpPr>
              <p:spPr bwMode="auto">
                <a:xfrm>
                  <a:off x="1824" y="3408"/>
                  <a:ext cx="768" cy="384"/>
                </a:xfrm>
                <a:prstGeom prst="ellipse">
                  <a:avLst/>
                </a:prstGeom>
                <a:noFill/>
                <a:ln w="936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357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2124" y="3413"/>
                  <a:ext cx="172" cy="3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0000" tIns="46800" rIns="90000" bIns="46800" anchor="ctr">
                  <a:spAutoFit/>
                </a:bodyPr>
                <a:lstStyle/>
                <a:p>
                  <a:pPr algn="ctr" eaLnBrk="0" hangingPunct="0">
                    <a:buClr>
                      <a:srgbClr val="000000"/>
                    </a:buClr>
                    <a:buSzPct val="100000"/>
                    <a:tabLst>
                      <a:tab pos="0" algn="l"/>
                      <a:tab pos="914354" algn="l"/>
                      <a:tab pos="1828709" algn="l"/>
                      <a:tab pos="2743062" algn="l"/>
                      <a:tab pos="3657418" algn="l"/>
                      <a:tab pos="4571772" algn="l"/>
                      <a:tab pos="5486126" algn="l"/>
                      <a:tab pos="6400480" algn="l"/>
                      <a:tab pos="7314834" algn="l"/>
                      <a:tab pos="8229189" algn="l"/>
                      <a:tab pos="9143542" algn="l"/>
                      <a:tab pos="10057898" algn="l"/>
                    </a:tabLst>
                  </a:pPr>
                  <a:endParaRPr lang="en-GB" dirty="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14353" name="Line 27"/>
              <p:cNvSpPr>
                <a:spLocks noChangeShapeType="1"/>
              </p:cNvSpPr>
              <p:nvPr/>
            </p:nvSpPr>
            <p:spPr bwMode="auto">
              <a:xfrm flipH="1">
                <a:off x="3983" y="1440"/>
                <a:ext cx="578" cy="2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4" name="Line 28"/>
              <p:cNvSpPr>
                <a:spLocks noChangeShapeType="1"/>
              </p:cNvSpPr>
              <p:nvPr/>
            </p:nvSpPr>
            <p:spPr bwMode="auto">
              <a:xfrm>
                <a:off x="4560" y="1440"/>
                <a:ext cx="528" cy="2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5" name="Line 29"/>
              <p:cNvSpPr>
                <a:spLocks noChangeShapeType="1"/>
              </p:cNvSpPr>
              <p:nvPr/>
            </p:nvSpPr>
            <p:spPr bwMode="auto">
              <a:xfrm>
                <a:off x="4320" y="1920"/>
                <a:ext cx="480" cy="1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344" name="Rectangle 30"/>
            <p:cNvSpPr>
              <a:spLocks noChangeArrowheads="1"/>
            </p:cNvSpPr>
            <p:nvPr/>
          </p:nvSpPr>
          <p:spPr bwMode="auto">
            <a:xfrm>
              <a:off x="2736" y="3984"/>
              <a:ext cx="144" cy="144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5" name="Rectangle 31"/>
            <p:cNvSpPr>
              <a:spLocks noChangeArrowheads="1"/>
            </p:cNvSpPr>
            <p:nvPr/>
          </p:nvSpPr>
          <p:spPr bwMode="auto">
            <a:xfrm>
              <a:off x="3984" y="3984"/>
              <a:ext cx="144" cy="144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6" name="Rectangle 32"/>
            <p:cNvSpPr>
              <a:spLocks noChangeArrowheads="1"/>
            </p:cNvSpPr>
            <p:nvPr/>
          </p:nvSpPr>
          <p:spPr bwMode="auto">
            <a:xfrm>
              <a:off x="3360" y="3360"/>
              <a:ext cx="144" cy="144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7" name="Rectangle 33"/>
            <p:cNvSpPr>
              <a:spLocks noChangeArrowheads="1"/>
            </p:cNvSpPr>
            <p:nvPr/>
          </p:nvSpPr>
          <p:spPr bwMode="auto">
            <a:xfrm>
              <a:off x="3744" y="3360"/>
              <a:ext cx="144" cy="144"/>
            </a:xfrm>
            <a:prstGeom prst="rect">
              <a:avLst/>
            </a:prstGeom>
            <a:solidFill>
              <a:srgbClr val="333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8" name="Rectangle 34"/>
            <p:cNvSpPr>
              <a:spLocks noChangeArrowheads="1"/>
            </p:cNvSpPr>
            <p:nvPr/>
          </p:nvSpPr>
          <p:spPr bwMode="auto">
            <a:xfrm>
              <a:off x="3120" y="3984"/>
              <a:ext cx="144" cy="144"/>
            </a:xfrm>
            <a:prstGeom prst="rect">
              <a:avLst/>
            </a:prstGeom>
            <a:solidFill>
              <a:srgbClr val="333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9" name="Rectangle 35"/>
            <p:cNvSpPr>
              <a:spLocks noChangeArrowheads="1"/>
            </p:cNvSpPr>
            <p:nvPr/>
          </p:nvSpPr>
          <p:spPr bwMode="auto">
            <a:xfrm>
              <a:off x="4368" y="3984"/>
              <a:ext cx="144" cy="144"/>
            </a:xfrm>
            <a:prstGeom prst="rect">
              <a:avLst/>
            </a:prstGeom>
            <a:solidFill>
              <a:srgbClr val="333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Strong K-Consistency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/>
              <a:t>Strong k-consistency: also k-1, k-2, … 1 consistent</a:t>
            </a:r>
          </a:p>
          <a:p>
            <a:pPr lvl="4">
              <a:lnSpc>
                <a:spcPct val="90000"/>
              </a:lnSpc>
            </a:pPr>
            <a:endParaRPr lang="en-US" sz="1200" dirty="0"/>
          </a:p>
          <a:p>
            <a:pPr eaLnBrk="1" hangingPunct="1">
              <a:lnSpc>
                <a:spcPct val="90000"/>
              </a:lnSpc>
            </a:pPr>
            <a:r>
              <a:rPr lang="en-US" sz="2400" dirty="0"/>
              <a:t>Claim: strong n-consistency means we can solve without backtracking!</a:t>
            </a:r>
          </a:p>
          <a:p>
            <a:pPr lvl="4">
              <a:lnSpc>
                <a:spcPct val="90000"/>
              </a:lnSpc>
            </a:pPr>
            <a:endParaRPr lang="en-US" sz="1200" dirty="0"/>
          </a:p>
          <a:p>
            <a:pPr eaLnBrk="1" hangingPunct="1">
              <a:lnSpc>
                <a:spcPct val="90000"/>
              </a:lnSpc>
            </a:pPr>
            <a:r>
              <a:rPr lang="en-US" sz="2400" dirty="0"/>
              <a:t>Why?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Choose any assignment to any variable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Choose a new variable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By 2-consistency, there is a choice consistent with the first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Choose a new variable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By 3-consistency, there is a choice consistent with the first 2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…</a:t>
            </a:r>
          </a:p>
          <a:p>
            <a:pPr lvl="4">
              <a:lnSpc>
                <a:spcPct val="90000"/>
              </a:lnSpc>
            </a:pPr>
            <a:endParaRPr lang="en-US" sz="1200" dirty="0"/>
          </a:p>
          <a:p>
            <a:pPr eaLnBrk="1" hangingPunct="1">
              <a:lnSpc>
                <a:spcPct val="90000"/>
              </a:lnSpc>
            </a:pPr>
            <a:r>
              <a:rPr lang="en-US" sz="2400" dirty="0"/>
              <a:t>Lots of middle ground between arc consistency and n-consistency!  (e.g. k=3, called path consistency)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25E8-49F8-42D8-87BF-46EB76E70D4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FONTSIZE" val="10"/>
  <p:tag name="DEFAULTWIDTH" val="385"/>
  <p:tag name="DEFAULTHEIGHT" val="2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\neq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85"/>
  <p:tag name="BOXHEIGHT" val="283"/>
  <p:tag name="BOXFONT" val="10"/>
  <p:tag name="BOXWRAP" val="False"/>
  <p:tag name="WORKAROUNDTRANSPARENCYBUG" val="False"/>
  <p:tag name="ALLOWFONTSUBSTITUTION" val="False"/>
  <p:tag name="BITMAPFORMAT" val="pngmono"/>
  <p:tag name="ORIGWIDTH" val="18"/>
  <p:tag name="PICTUREFILESIZE" val="93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\neq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85"/>
  <p:tag name="BOXHEIGHT" val="283"/>
  <p:tag name="BOXFONT" val="10"/>
  <p:tag name="BOXWRAP" val="False"/>
  <p:tag name="WORKAROUNDTRANSPARENCYBUG" val="False"/>
  <p:tag name="ALLOWFONTSUBSTITUTION" val="False"/>
  <p:tag name="BITMAPFORMAT" val="pngmono"/>
  <p:tag name="ORIGWIDTH" val="18"/>
  <p:tag name="PICTUREFILESIZE" val="93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\neq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85"/>
  <p:tag name="BOXHEIGHT" val="283"/>
  <p:tag name="BOXFONT" val="10"/>
  <p:tag name="BOXWRAP" val="False"/>
  <p:tag name="WORKAROUNDTRANSPARENCYBUG" val="False"/>
  <p:tag name="ALLOWFONTSUBSTITUTION" val="False"/>
  <p:tag name="BITMAPFORMAT" val="pngmono"/>
  <p:tag name="ORIGWIDTH" val="18"/>
  <p:tag name="PICTUREFILESIZE" val="93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\neq  template TPT1  env TPENV1  fore 0  back 16777215  eqnno 1"/>
  <p:tag name="FILENAME" val="TP_tmp"/>
  <p:tag name="ORIGWIDTH" val="7"/>
  <p:tag name="PICTUREFILESIZE" val="104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\neq  template TPT1  env TPENV1  fore 0  back 16777215  eqnno 1"/>
  <p:tag name="FILENAME" val="TP_tmp"/>
  <p:tag name="ORIGWIDTH" val="7"/>
  <p:tag name="PICTUREFILESIZE" val="104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R = \frac{\mbox{number of constraints}}{\mbox{number of variables}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85"/>
  <p:tag name="BOXHEIGHT" val="283"/>
  <p:tag name="BOXFONT" val="10"/>
  <p:tag name="BOXWRAP" val="False"/>
  <p:tag name="WORKAROUNDTRANSPARENCYBUG" val="False"/>
  <p:tag name="ALLOWFONTSUBSTITUTION" val="False"/>
  <p:tag name="BITMAPFORMAT" val="pngmono"/>
  <p:tag name="ORIGWIDTH" val="272"/>
  <p:tag name="PICTUREFILESIZE" val="20283"/>
</p:tagLst>
</file>

<file path=ppt/theme/theme1.xml><?xml version="1.0" encoding="utf-8"?>
<a:theme xmlns:a="http://schemas.openxmlformats.org/drawingml/2006/main" name="dan-berkeley-nlp-v1">
  <a:themeElements>
    <a:clrScheme name="dan-berkeley-nlp-v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an-berkeley-nlp-v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>
          <a:spcBef>
            <a:spcPct val="50000"/>
          </a:spcBef>
          <a:defRPr dirty="0">
            <a:latin typeface="Calibri"/>
            <a:cs typeface="Calibri"/>
          </a:defRPr>
        </a:defPPr>
      </a:lstStyle>
    </a:spDef>
  </a:objectDefaults>
  <a:extraClrSchemeLst>
    <a:extraClrScheme>
      <a:clrScheme name="dan-berkeley-nlp-v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FA12 cs188 lecture 1 -- introduction</Template>
  <TotalTime>30542</TotalTime>
  <Words>1125</Words>
  <Application>Microsoft Macintosh PowerPoint</Application>
  <PresentationFormat>Custom</PresentationFormat>
  <Paragraphs>268</Paragraphs>
  <Slides>23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dan-berkeley-nlp-v1</vt:lpstr>
      <vt:lpstr> Artificial Intelligence </vt:lpstr>
      <vt:lpstr>Reminder: CSPs</vt:lpstr>
      <vt:lpstr>Improving Backtracking</vt:lpstr>
      <vt:lpstr>Arc Consistency and Beyond</vt:lpstr>
      <vt:lpstr>Arc Consistency of an Entire CSP</vt:lpstr>
      <vt:lpstr>Limitations of Arc Consistency</vt:lpstr>
      <vt:lpstr>K-Consistency</vt:lpstr>
      <vt:lpstr>K-Consistency</vt:lpstr>
      <vt:lpstr>Strong K-Consistency</vt:lpstr>
      <vt:lpstr>Structure</vt:lpstr>
      <vt:lpstr>Problem Structure</vt:lpstr>
      <vt:lpstr>Tree-Structured CSPs</vt:lpstr>
      <vt:lpstr>Tree-Structured CSPs</vt:lpstr>
      <vt:lpstr>Tree-Structured CSPs</vt:lpstr>
      <vt:lpstr>Improving Structure</vt:lpstr>
      <vt:lpstr>Nearly Tree-Structured CSPs</vt:lpstr>
      <vt:lpstr>Cutset Conditioning</vt:lpstr>
      <vt:lpstr>Tree Decomposition*</vt:lpstr>
      <vt:lpstr>Iterative Improvement</vt:lpstr>
      <vt:lpstr>Iterative Algorithms for CSPs</vt:lpstr>
      <vt:lpstr>Example: 4-Queens</vt:lpstr>
      <vt:lpstr>Performance of Min-Conflicts</vt:lpstr>
      <vt:lpstr>Summary: CSPs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 294-5: Statistical Natural Language Processing</dc:title>
  <dc:creator>Preferred Customer</dc:creator>
  <cp:lastModifiedBy>Mian Fixture</cp:lastModifiedBy>
  <cp:revision>2226</cp:revision>
  <cp:lastPrinted>2014-02-04T08:20:14Z</cp:lastPrinted>
  <dcterms:created xsi:type="dcterms:W3CDTF">2004-08-27T04:16:05Z</dcterms:created>
  <dcterms:modified xsi:type="dcterms:W3CDTF">2018-11-05T06:09:44Z</dcterms:modified>
</cp:coreProperties>
</file>