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60" r:id="rId5"/>
    <p:sldId id="261" r:id="rId6"/>
    <p:sldId id="263" r:id="rId7"/>
    <p:sldId id="262" r:id="rId8"/>
    <p:sldId id="267" r:id="rId9"/>
    <p:sldId id="266" r:id="rId10"/>
    <p:sldId id="268" r:id="rId11"/>
    <p:sldId id="264" r:id="rId12"/>
    <p:sldId id="26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ACF7CE-63B9-45BE-B725-6355BEFA739A}" type="datetimeFigureOut">
              <a:rPr lang="en-US" smtClean="0"/>
              <a:pPr/>
              <a:t>11-Oct-18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93E16C-4328-46A4-8385-A5B206C358F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0" y="0"/>
            <a:ext cx="9144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Picture 10"/>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 xmlns:a14="http://schemas.microsoft.com/office/drawing/2010/main">
                  <a14:imgLayer r:embed="">
                    <a14:imgEffect>
                      <a14:saturation sat="30000"/>
                    </a14:imgEffect>
                  </a14:imgLayer>
                </a14:imgProps>
              </a:ext>
              <a:ext uri="{28A0092B-C50C-407E-A947-70E740481C1C}">
                <a14:useLocalDpi xmlns="" xmlns:a14="http://schemas.microsoft.com/office/drawing/2010/main" val="0"/>
              </a:ext>
            </a:extLst>
          </a:blip>
          <a:srcRect/>
          <a:stretch/>
        </p:blipFill>
        <p:spPr>
          <a:xfrm>
            <a:off x="993334" y="0"/>
            <a:ext cx="1310643" cy="2292094"/>
          </a:xfrm>
          <a:prstGeom prst="rect">
            <a:avLst/>
          </a:prstGeom>
        </p:spPr>
      </p:pic>
      <p:sp>
        <p:nvSpPr>
          <p:cNvPr id="2" name="Title 1"/>
          <p:cNvSpPr>
            <a:spLocks noGrp="1"/>
          </p:cNvSpPr>
          <p:nvPr>
            <p:ph type="ctrTitle"/>
          </p:nvPr>
        </p:nvSpPr>
        <p:spPr>
          <a:xfrm>
            <a:off x="828675" y="2292095"/>
            <a:ext cx="7572375" cy="2219691"/>
          </a:xfrm>
        </p:spPr>
        <p:txBody>
          <a:bodyPr anchor="ctr">
            <a:normAutofit/>
          </a:bodyPr>
          <a:lstStyle>
            <a:lvl1pPr algn="l">
              <a:defRPr sz="4400" cap="all" baseline="0"/>
            </a:lvl1pPr>
          </a:lstStyle>
          <a:p>
            <a:r>
              <a:rPr lang="en-US" smtClean="0"/>
              <a:t>Click to edit Master title style</a:t>
            </a:r>
            <a:endParaRPr/>
          </a:p>
        </p:txBody>
      </p:sp>
      <p:sp>
        <p:nvSpPr>
          <p:cNvPr id="3" name="Subtitle 2"/>
          <p:cNvSpPr>
            <a:spLocks noGrp="1"/>
          </p:cNvSpPr>
          <p:nvPr>
            <p:ph type="subTitle" idx="1"/>
          </p:nvPr>
        </p:nvSpPr>
        <p:spPr>
          <a:xfrm>
            <a:off x="828674" y="4511785"/>
            <a:ext cx="7572376"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sp>
        <p:nvSpPr>
          <p:cNvPr id="7" name="Rectangle 6"/>
          <p:cNvSpPr/>
          <p:nvPr/>
        </p:nvSpPr>
        <p:spPr>
          <a:xfrm>
            <a:off x="0" y="5778124"/>
            <a:ext cx="9144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 name="Date Placeholder 3"/>
          <p:cNvSpPr>
            <a:spLocks noGrp="1"/>
          </p:cNvSpPr>
          <p:nvPr>
            <p:ph type="dt" sz="half" idx="10"/>
          </p:nvPr>
        </p:nvSpPr>
        <p:spPr/>
        <p:txBody>
          <a:bodyPr/>
          <a:lstStyle>
            <a:lvl1pPr>
              <a:defRPr baseline="0">
                <a:solidFill>
                  <a:schemeClr val="tx1">
                    <a:lumMod val="20000"/>
                    <a:lumOff val="80000"/>
                  </a:schemeClr>
                </a:solidFill>
              </a:defRPr>
            </a:lvl1pPr>
          </a:lstStyle>
          <a:p>
            <a:fld id="{E599759E-0D4D-4A8D-842A-AB2F23D4B35B}" type="datetime1">
              <a:rPr lang="en-US" smtClean="0"/>
              <a:pPr/>
              <a:t>11-Oct-18</a:t>
            </a:fld>
            <a:endParaRPr lang="en-US"/>
          </a:p>
        </p:txBody>
      </p:sp>
      <p:sp>
        <p:nvSpPr>
          <p:cNvPr id="5" name="Footer Placeholder 4"/>
          <p:cNvSpPr>
            <a:spLocks noGrp="1"/>
          </p:cNvSpPr>
          <p:nvPr>
            <p:ph type="ftr" sz="quarter" idx="11"/>
          </p:nvPr>
        </p:nvSpPr>
        <p:spPr/>
        <p:txBody>
          <a:bodyPr/>
          <a:lstStyle>
            <a:lvl1pPr>
              <a:defRPr baseline="0">
                <a:solidFill>
                  <a:schemeClr val="tx1">
                    <a:lumMod val="20000"/>
                    <a:lumOff val="80000"/>
                  </a:schemeClr>
                </a:solidFill>
              </a:defRPr>
            </a:lvl1pPr>
          </a:lstStyle>
          <a:p>
            <a:r>
              <a:rPr lang="en-US" smtClean="0"/>
              <a:t>Slides By: Mian Muhammad Ahmed</a:t>
            </a:r>
            <a:endParaRPr lang="en-US"/>
          </a:p>
        </p:txBody>
      </p:sp>
      <p:sp>
        <p:nvSpPr>
          <p:cNvPr id="6" name="Slide Number Placeholder 5"/>
          <p:cNvSpPr>
            <a:spLocks noGrp="1"/>
          </p:cNvSpPr>
          <p:nvPr>
            <p:ph type="sldNum" sz="quarter" idx="12"/>
          </p:nvPr>
        </p:nvSpPr>
        <p:spPr/>
        <p:txBody>
          <a:bodyPr/>
          <a:lstStyle>
            <a:lvl1pPr>
              <a:defRPr baseline="0">
                <a:solidFill>
                  <a:schemeClr val="tx1">
                    <a:lumMod val="20000"/>
                    <a:lumOff val="80000"/>
                  </a:schemeClr>
                </a:solidFill>
              </a:defRPr>
            </a:lvl1p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165975651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smtClean="0"/>
              <a:t>Click to edit Master title style</a:t>
            </a:r>
            <a:endParaRPr/>
          </a:p>
        </p:txBody>
      </p:sp>
      <p:sp>
        <p:nvSpPr>
          <p:cNvPr id="4" name="Text Placeholder 3"/>
          <p:cNvSpPr>
            <a:spLocks noGrp="1"/>
          </p:cNvSpPr>
          <p:nvPr>
            <p:ph type="body" sz="half" idx="2"/>
          </p:nvPr>
        </p:nvSpPr>
        <p:spPr>
          <a:xfrm>
            <a:off x="828675" y="1600200"/>
            <a:ext cx="2547747"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3491003" y="1600200"/>
            <a:ext cx="4823184" cy="4572001"/>
          </a:xfrm>
        </p:spPr>
        <p:txBody>
          <a:bodyPr tIns="118872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5" name="Date Placeholder 4"/>
          <p:cNvSpPr>
            <a:spLocks noGrp="1"/>
          </p:cNvSpPr>
          <p:nvPr>
            <p:ph type="dt" sz="half" idx="10"/>
          </p:nvPr>
        </p:nvSpPr>
        <p:spPr/>
        <p:txBody>
          <a:bodyPr/>
          <a:lstStyle/>
          <a:p>
            <a:fld id="{EACDA502-4CE2-4AFB-B1BD-0373DC41C51F}" type="datetime1">
              <a:rPr lang="en-US" smtClean="0"/>
              <a:pPr/>
              <a:t>11-Oct-18</a:t>
            </a:fld>
            <a:endParaRPr lang="en-US"/>
          </a:p>
        </p:txBody>
      </p:sp>
      <p:sp>
        <p:nvSpPr>
          <p:cNvPr id="6" name="Footer Placeholder 5"/>
          <p:cNvSpPr>
            <a:spLocks noGrp="1"/>
          </p:cNvSpPr>
          <p:nvPr>
            <p:ph type="ftr" sz="quarter" idx="11"/>
          </p:nvPr>
        </p:nvSpPr>
        <p:spPr/>
        <p:txBody>
          <a:bodyPr/>
          <a:lstStyle/>
          <a:p>
            <a:r>
              <a:rPr lang="en-US" smtClean="0"/>
              <a:t>Slides By: Mian Muhammad Ahmed</a:t>
            </a:r>
            <a:endParaRPr lang="en-US"/>
          </a:p>
        </p:txBody>
      </p:sp>
      <p:sp>
        <p:nvSpPr>
          <p:cNvPr id="7" name="Slide Number Placeholder 6"/>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76963709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F451DE8-FFB0-4A2D-9C4C-D1445AD189B1}" type="datetime1">
              <a:rPr lang="en-US" smtClean="0"/>
              <a:pPr/>
              <a:t>11-Oct-18</a:t>
            </a:fld>
            <a:endParaRPr lang="en-US"/>
          </a:p>
        </p:txBody>
      </p:sp>
      <p:sp>
        <p:nvSpPr>
          <p:cNvPr id="5" name="Footer Placeholder 4"/>
          <p:cNvSpPr>
            <a:spLocks noGrp="1"/>
          </p:cNvSpPr>
          <p:nvPr>
            <p:ph type="ftr" sz="quarter" idx="11"/>
          </p:nvPr>
        </p:nvSpPr>
        <p:spPr/>
        <p:txBody>
          <a:bodyPr/>
          <a:lstStyle/>
          <a:p>
            <a:r>
              <a:rPr lang="en-US" smtClean="0"/>
              <a:t>Slides By: Mian Muhammad Ahmed</a:t>
            </a:r>
            <a:endParaRPr lang="en-US"/>
          </a:p>
        </p:txBody>
      </p:sp>
      <p:sp>
        <p:nvSpPr>
          <p:cNvPr id="6" name="Slide Number Placeholder 5"/>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20120767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29450" y="365125"/>
            <a:ext cx="1285875" cy="58118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28675" y="365125"/>
            <a:ext cx="6074172"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A176B75-0460-4F1E-9F42-37F0DEAF5D80}" type="datetime1">
              <a:rPr lang="en-US" smtClean="0"/>
              <a:pPr/>
              <a:t>11-Oct-18</a:t>
            </a:fld>
            <a:endParaRPr lang="en-US"/>
          </a:p>
        </p:txBody>
      </p:sp>
      <p:sp>
        <p:nvSpPr>
          <p:cNvPr id="5" name="Footer Placeholder 4"/>
          <p:cNvSpPr>
            <a:spLocks noGrp="1"/>
          </p:cNvSpPr>
          <p:nvPr>
            <p:ph type="ftr" sz="quarter" idx="11"/>
          </p:nvPr>
        </p:nvSpPr>
        <p:spPr/>
        <p:txBody>
          <a:bodyPr/>
          <a:lstStyle/>
          <a:p>
            <a:r>
              <a:rPr lang="en-US" smtClean="0"/>
              <a:t>Slides By: Mian Muhammad Ahmed</a:t>
            </a:r>
            <a:endParaRPr lang="en-US"/>
          </a:p>
        </p:txBody>
      </p:sp>
      <p:sp>
        <p:nvSpPr>
          <p:cNvPr id="6" name="Slide Number Placeholder 5"/>
          <p:cNvSpPr>
            <a:spLocks noGrp="1"/>
          </p:cNvSpPr>
          <p:nvPr>
            <p:ph type="sldNum" sz="quarter" idx="12"/>
          </p:nvPr>
        </p:nvSpPr>
        <p:spPr/>
        <p:txBody>
          <a:bodyPr/>
          <a:lstStyle/>
          <a:p>
            <a:fld id="{FDE06953-CA0A-4CFB-846A-F0A6A42EA762}" type="slidenum">
              <a:rPr lang="en-US" smtClean="0"/>
              <a:pPr/>
              <a:t>‹#›</a:t>
            </a:fld>
            <a:endParaRPr lang="en-US"/>
          </a:p>
        </p:txBody>
      </p:sp>
      <p:grpSp>
        <p:nvGrpSpPr>
          <p:cNvPr id="7" name="Group 6"/>
          <p:cNvGrpSpPr/>
          <p:nvPr/>
        </p:nvGrpSpPr>
        <p:grpSpPr>
          <a:xfrm rot="5400000">
            <a:off x="4181447" y="3239394"/>
            <a:ext cx="5632704" cy="63302"/>
            <a:chOff x="1073150" y="1219201"/>
            <a:chExt cx="10058400" cy="63125"/>
          </a:xfrm>
        </p:grpSpPr>
        <p:cxnSp>
          <p:nvCxnSpPr>
            <p:cNvPr id="8" name="Straight Connector 7"/>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459271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3DB5D0E-5263-4918-93B2-94BFAA3B6449}" type="datetime1">
              <a:rPr lang="en-US" smtClean="0"/>
              <a:pPr/>
              <a:t>11-Oct-18</a:t>
            </a:fld>
            <a:endParaRPr lang="en-US"/>
          </a:p>
        </p:txBody>
      </p:sp>
      <p:sp>
        <p:nvSpPr>
          <p:cNvPr id="5" name="Footer Placeholder 4"/>
          <p:cNvSpPr>
            <a:spLocks noGrp="1"/>
          </p:cNvSpPr>
          <p:nvPr>
            <p:ph type="ftr" sz="quarter" idx="11"/>
          </p:nvPr>
        </p:nvSpPr>
        <p:spPr/>
        <p:txBody>
          <a:bodyPr/>
          <a:lstStyle/>
          <a:p>
            <a:r>
              <a:rPr lang="en-US" smtClean="0"/>
              <a:t>Slides By: Mian Muhammad Ahmed</a:t>
            </a:r>
            <a:endParaRPr lang="en-US"/>
          </a:p>
        </p:txBody>
      </p:sp>
      <p:sp>
        <p:nvSpPr>
          <p:cNvPr id="6" name="Slide Number Placeholder 5"/>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378687682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828675" y="2292095"/>
            <a:ext cx="4300538" cy="2219691"/>
          </a:xfrm>
        </p:spPr>
        <p:txBody>
          <a:bodyPr anchor="ctr">
            <a:normAutofit/>
          </a:bodyPr>
          <a:lstStyle>
            <a:lvl1pPr algn="l">
              <a:defRPr sz="4400" cap="all" baseline="0"/>
            </a:lvl1pPr>
          </a:lstStyle>
          <a:p>
            <a:r>
              <a:rPr lang="en-US" smtClean="0"/>
              <a:t>Click to edit Master title style</a:t>
            </a:r>
            <a:endParaRPr/>
          </a:p>
        </p:txBody>
      </p:sp>
      <p:sp>
        <p:nvSpPr>
          <p:cNvPr id="3" name="Subtitle 2"/>
          <p:cNvSpPr>
            <a:spLocks noGrp="1"/>
          </p:cNvSpPr>
          <p:nvPr>
            <p:ph type="subTitle" idx="1"/>
          </p:nvPr>
        </p:nvSpPr>
        <p:spPr>
          <a:xfrm>
            <a:off x="828675" y="4511785"/>
            <a:ext cx="4300538"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5235798" y="1310656"/>
            <a:ext cx="3908203" cy="4208604"/>
          </a:xfrm>
          <a:solidFill>
            <a:schemeClr val="tx1">
              <a:lumMod val="20000"/>
              <a:lumOff val="80000"/>
            </a:schemeClr>
          </a:solidFill>
        </p:spPr>
        <p:txBody>
          <a:bodyPr tIns="1005840"/>
          <a:lstStyle>
            <a:lvl1pPr marL="0" indent="0" algn="ctr">
              <a:buNone/>
              <a:defRPr/>
            </a:lvl1pPr>
          </a:lstStyle>
          <a:p>
            <a:r>
              <a:rPr lang="en-US" smtClean="0"/>
              <a:t>Click icon to add picture</a:t>
            </a:r>
            <a:endParaRPr/>
          </a:p>
        </p:txBody>
      </p:sp>
      <p:sp>
        <p:nvSpPr>
          <p:cNvPr id="8" name="Rectangle 7"/>
          <p:cNvSpPr/>
          <p:nvPr/>
        </p:nvSpPr>
        <p:spPr>
          <a:xfrm>
            <a:off x="0" y="0"/>
            <a:ext cx="9144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4" name="Group 13"/>
          <p:cNvGrpSpPr/>
          <p:nvPr/>
        </p:nvGrpSpPr>
        <p:grpSpPr>
          <a:xfrm>
            <a:off x="0" y="1143001"/>
            <a:ext cx="9144000" cy="63125"/>
            <a:chOff x="507492" y="1501519"/>
            <a:chExt cx="8129016" cy="63125"/>
          </a:xfrm>
        </p:grpSpPr>
        <p:cxnSp>
          <p:nvCxnSpPr>
            <p:cNvPr id="15" name="Straight Connector 14"/>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 xmlns:a14="http://schemas.microsoft.com/office/drawing/2010/main">
                  <a14:imgLayer r:embed="">
                    <a14:imgEffect>
                      <a14:saturation sat="30000"/>
                    </a14:imgEffect>
                  </a14:imgLayer>
                </a14:imgProps>
              </a:ext>
              <a:ext uri="{28A0092B-C50C-407E-A947-70E740481C1C}">
                <a14:useLocalDpi xmlns="" xmlns:a14="http://schemas.microsoft.com/office/drawing/2010/main" val="0"/>
              </a:ext>
            </a:extLst>
          </a:blip>
          <a:srcRect/>
          <a:stretch/>
        </p:blipFill>
        <p:spPr>
          <a:xfrm>
            <a:off x="994410" y="0"/>
            <a:ext cx="1310643" cy="2292094"/>
          </a:xfrm>
          <a:prstGeom prst="rect">
            <a:avLst/>
          </a:prstGeom>
        </p:spPr>
      </p:pic>
      <p:grpSp>
        <p:nvGrpSpPr>
          <p:cNvPr id="5" name="Group 12"/>
          <p:cNvGrpSpPr/>
          <p:nvPr/>
        </p:nvGrpSpPr>
        <p:grpSpPr>
          <a:xfrm rot="10800000">
            <a:off x="0" y="5645511"/>
            <a:ext cx="9144000" cy="63125"/>
            <a:chOff x="507492" y="1501519"/>
            <a:chExt cx="8129016" cy="63125"/>
          </a:xfrm>
        </p:grpSpPr>
        <p:cxnSp>
          <p:nvCxnSpPr>
            <p:cNvPr id="17" name="Straight Connector 16"/>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0" y="5778124"/>
            <a:ext cx="9144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 xmlns:p14="http://schemas.microsoft.com/office/powerpoint/2010/main" val="26739436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2514601"/>
            <a:ext cx="9144000" cy="3194035"/>
            <a:chOff x="647402" y="2514600"/>
            <a:chExt cx="10838688" cy="3194035"/>
          </a:xfrm>
        </p:grpSpPr>
        <p:grpSp>
          <p:nvGrpSpPr>
            <p:cNvPr id="9" name="Group 8"/>
            <p:cNvGrpSpPr/>
            <p:nvPr/>
          </p:nvGrpSpPr>
          <p:grpSpPr>
            <a:xfrm>
              <a:off x="647402" y="2514600"/>
              <a:ext cx="10838688" cy="63125"/>
              <a:chOff x="507492" y="1501519"/>
              <a:chExt cx="8129016" cy="63125"/>
            </a:xfrm>
          </p:grpSpPr>
          <p:cxnSp>
            <p:nvCxnSpPr>
              <p:cNvPr id="14" name="Straight Connector 13"/>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647402" y="2640850"/>
              <a:ext cx="10838688" cy="29415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rot="10800000">
              <a:off x="647402" y="5645510"/>
              <a:ext cx="10838688" cy="63125"/>
              <a:chOff x="507492" y="1501519"/>
              <a:chExt cx="8129016" cy="63125"/>
            </a:xfrm>
          </p:grpSpPr>
          <p:cxnSp>
            <p:nvCxnSpPr>
              <p:cNvPr id="12" name="Straight Connector 11"/>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pic>
        <p:nvPicPr>
          <p:cNvPr id="7" name="Picture 6"/>
          <p:cNvPicPr>
            <a:picLocks noChangeAspect="1"/>
          </p:cNvPicPr>
          <p:nvPr/>
        </p:nvPicPr>
        <p:blipFill>
          <a:blip r:embed="rId2" cstate="print">
            <a:duotone>
              <a:schemeClr val="accent2">
                <a:shade val="45000"/>
                <a:satMod val="135000"/>
              </a:schemeClr>
              <a:prstClr val="white"/>
            </a:duotone>
            <a:extLst>
              <a:ext uri="{28A0092B-C50C-407E-A947-70E740481C1C}">
                <a14:useLocalDpi xmlns="" xmlns:a14="http://schemas.microsoft.com/office/drawing/2010/main" val="0"/>
              </a:ext>
            </a:extLst>
          </a:blip>
          <a:stretch>
            <a:fillRect/>
          </a:stretch>
        </p:blipFill>
        <p:spPr>
          <a:xfrm>
            <a:off x="994410" y="0"/>
            <a:ext cx="1337391" cy="2971806"/>
          </a:xfrm>
          <a:prstGeom prst="rect">
            <a:avLst/>
          </a:prstGeom>
        </p:spPr>
      </p:pic>
      <p:sp>
        <p:nvSpPr>
          <p:cNvPr id="2" name="Title 1"/>
          <p:cNvSpPr>
            <a:spLocks noGrp="1"/>
          </p:cNvSpPr>
          <p:nvPr>
            <p:ph type="title"/>
          </p:nvPr>
        </p:nvSpPr>
        <p:spPr>
          <a:xfrm>
            <a:off x="828675" y="2971806"/>
            <a:ext cx="7553324" cy="1684150"/>
          </a:xfrm>
        </p:spPr>
        <p:txBody>
          <a:bodyPr anchor="ctr">
            <a:normAutofit/>
          </a:bodyPr>
          <a:lstStyle>
            <a:lvl1pPr>
              <a:defRPr sz="4400" cap="all"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828675" y="4655956"/>
            <a:ext cx="7553324" cy="509750"/>
          </a:xfrm>
        </p:spPr>
        <p:txBody>
          <a:bodyPr>
            <a:normAutofit/>
          </a:bodyPr>
          <a:lstStyle>
            <a:lvl1pPr marL="0" indent="0">
              <a:spcBef>
                <a:spcPts val="0"/>
              </a:spcBef>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5244F1-83A5-4A61-9315-7A1222484285}" type="datetime1">
              <a:rPr lang="en-US" smtClean="0"/>
              <a:pPr/>
              <a:t>11-Oct-18</a:t>
            </a:fld>
            <a:endParaRPr lang="en-US"/>
          </a:p>
        </p:txBody>
      </p:sp>
      <p:sp>
        <p:nvSpPr>
          <p:cNvPr id="5" name="Footer Placeholder 4"/>
          <p:cNvSpPr>
            <a:spLocks noGrp="1"/>
          </p:cNvSpPr>
          <p:nvPr>
            <p:ph type="ftr" sz="quarter" idx="11"/>
          </p:nvPr>
        </p:nvSpPr>
        <p:spPr/>
        <p:txBody>
          <a:bodyPr/>
          <a:lstStyle/>
          <a:p>
            <a:r>
              <a:rPr lang="en-US" smtClean="0"/>
              <a:t>Slides By: Mian Muhammad Ahmed</a:t>
            </a:r>
            <a:endParaRPr lang="en-US"/>
          </a:p>
        </p:txBody>
      </p:sp>
      <p:sp>
        <p:nvSpPr>
          <p:cNvPr id="6" name="Slide Number Placeholder 5"/>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36026788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828675" y="1600201"/>
            <a:ext cx="3686175" cy="4571999"/>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29150" y="1600201"/>
            <a:ext cx="3686175" cy="4571999"/>
          </a:xfrm>
        </p:spPr>
        <p:txBody>
          <a:bodyPr/>
          <a:lstStyle>
            <a:lvl5pPr>
              <a:defRPr/>
            </a:lvl5pPr>
            <a:lvl6pPr>
              <a:defRPr/>
            </a:lvl6pPr>
            <a:lvl7pPr>
              <a:defRPr/>
            </a:lvl7pPr>
            <a:lvl8pPr>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09DAA2C4-B1EE-40E9-B276-783965B86B90}" type="datetime1">
              <a:rPr lang="en-US" smtClean="0"/>
              <a:pPr/>
              <a:t>11-Oct-18</a:t>
            </a:fld>
            <a:endParaRPr lang="en-US"/>
          </a:p>
        </p:txBody>
      </p:sp>
      <p:sp>
        <p:nvSpPr>
          <p:cNvPr id="6" name="Footer Placeholder 5"/>
          <p:cNvSpPr>
            <a:spLocks noGrp="1"/>
          </p:cNvSpPr>
          <p:nvPr>
            <p:ph type="ftr" sz="quarter" idx="11"/>
          </p:nvPr>
        </p:nvSpPr>
        <p:spPr/>
        <p:txBody>
          <a:bodyPr/>
          <a:lstStyle/>
          <a:p>
            <a:r>
              <a:rPr lang="en-US" smtClean="0"/>
              <a:t>Slides By: Mian Muhammad Ahmed</a:t>
            </a:r>
            <a:endParaRPr lang="en-US"/>
          </a:p>
        </p:txBody>
      </p:sp>
      <p:sp>
        <p:nvSpPr>
          <p:cNvPr id="7" name="Slide Number Placeholder 6"/>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352779106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Text Placeholder 2"/>
          <p:cNvSpPr>
            <a:spLocks noGrp="1"/>
          </p:cNvSpPr>
          <p:nvPr>
            <p:ph type="body" idx="1"/>
          </p:nvPr>
        </p:nvSpPr>
        <p:spPr>
          <a:xfrm>
            <a:off x="828675" y="1600200"/>
            <a:ext cx="3689604"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8675" y="2424112"/>
            <a:ext cx="3689604" cy="3748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24583" y="1600200"/>
            <a:ext cx="3689604"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4583" y="2424112"/>
            <a:ext cx="3689604" cy="3748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8FB47129-5D9D-491A-B40A-E275718CDDA9}" type="datetime1">
              <a:rPr lang="en-US" smtClean="0"/>
              <a:pPr/>
              <a:t>11-Oct-18</a:t>
            </a:fld>
            <a:endParaRPr lang="en-US"/>
          </a:p>
        </p:txBody>
      </p:sp>
      <p:sp>
        <p:nvSpPr>
          <p:cNvPr id="8" name="Footer Placeholder 7"/>
          <p:cNvSpPr>
            <a:spLocks noGrp="1"/>
          </p:cNvSpPr>
          <p:nvPr>
            <p:ph type="ftr" sz="quarter" idx="11"/>
          </p:nvPr>
        </p:nvSpPr>
        <p:spPr/>
        <p:txBody>
          <a:bodyPr/>
          <a:lstStyle/>
          <a:p>
            <a:r>
              <a:rPr lang="en-US" smtClean="0"/>
              <a:t>Slides By: Mian Muhammad Ahmed</a:t>
            </a:r>
            <a:endParaRPr lang="en-US"/>
          </a:p>
        </p:txBody>
      </p:sp>
      <p:sp>
        <p:nvSpPr>
          <p:cNvPr id="9" name="Slide Number Placeholder 8"/>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397101610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0828076E-8859-4EFF-999C-3FACC330279F}" type="datetime1">
              <a:rPr lang="en-US" smtClean="0"/>
              <a:pPr/>
              <a:t>11-Oct-18</a:t>
            </a:fld>
            <a:endParaRPr lang="en-US"/>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17581115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7A1433-8ED7-4393-81EC-3C65BB82B66D}" type="datetime1">
              <a:rPr lang="en-US" smtClean="0"/>
              <a:pPr/>
              <a:t>11-Oct-18</a:t>
            </a:fld>
            <a:endParaRPr lang="en-US"/>
          </a:p>
        </p:txBody>
      </p:sp>
      <p:sp>
        <p:nvSpPr>
          <p:cNvPr id="3" name="Footer Placeholder 2"/>
          <p:cNvSpPr>
            <a:spLocks noGrp="1"/>
          </p:cNvSpPr>
          <p:nvPr>
            <p:ph type="ftr" sz="quarter" idx="11"/>
          </p:nvPr>
        </p:nvSpPr>
        <p:spPr/>
        <p:txBody>
          <a:bodyPr/>
          <a:lstStyle/>
          <a:p>
            <a:r>
              <a:rPr lang="en-US" smtClean="0"/>
              <a:t>Slides By: Mian Muhammad Ahmed</a:t>
            </a:r>
            <a:endParaRPr lang="en-US"/>
          </a:p>
        </p:txBody>
      </p:sp>
      <p:sp>
        <p:nvSpPr>
          <p:cNvPr id="4" name="Slide Number Placeholder 3"/>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3024169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smtClean="0"/>
              <a:t>Click to edit Master title style</a:t>
            </a:r>
            <a:endParaRPr/>
          </a:p>
        </p:txBody>
      </p:sp>
      <p:sp>
        <p:nvSpPr>
          <p:cNvPr id="4" name="Text Placeholder 3"/>
          <p:cNvSpPr>
            <a:spLocks noGrp="1"/>
          </p:cNvSpPr>
          <p:nvPr>
            <p:ph type="body" sz="half" idx="2"/>
          </p:nvPr>
        </p:nvSpPr>
        <p:spPr>
          <a:xfrm>
            <a:off x="828675" y="1600200"/>
            <a:ext cx="3288411"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Content Placeholder 2"/>
          <p:cNvSpPr>
            <a:spLocks noGrp="1"/>
          </p:cNvSpPr>
          <p:nvPr>
            <p:ph idx="1"/>
          </p:nvPr>
        </p:nvSpPr>
        <p:spPr>
          <a:xfrm>
            <a:off x="4231386" y="1600200"/>
            <a:ext cx="4083939" cy="4572001"/>
          </a:xfrm>
        </p:spPr>
        <p:txBody>
          <a:bodyPr>
            <a:normAutofit/>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BDB168C-260F-48F3-A7FC-ED485CC65B89}" type="datetime1">
              <a:rPr lang="en-US" smtClean="0"/>
              <a:pPr/>
              <a:t>11-Oct-18</a:t>
            </a:fld>
            <a:endParaRPr lang="en-US"/>
          </a:p>
        </p:txBody>
      </p:sp>
      <p:sp>
        <p:nvSpPr>
          <p:cNvPr id="6" name="Footer Placeholder 5"/>
          <p:cNvSpPr>
            <a:spLocks noGrp="1"/>
          </p:cNvSpPr>
          <p:nvPr>
            <p:ph type="ftr" sz="quarter" idx="11"/>
          </p:nvPr>
        </p:nvSpPr>
        <p:spPr/>
        <p:txBody>
          <a:bodyPr/>
          <a:lstStyle/>
          <a:p>
            <a:r>
              <a:rPr lang="en-US" smtClean="0"/>
              <a:t>Slides By: Mian Muhammad Ahmed</a:t>
            </a:r>
            <a:endParaRPr lang="en-US"/>
          </a:p>
        </p:txBody>
      </p:sp>
      <p:sp>
        <p:nvSpPr>
          <p:cNvPr id="7" name="Slide Number Placeholder 6"/>
          <p:cNvSpPr>
            <a:spLocks noGrp="1"/>
          </p:cNvSpPr>
          <p:nvPr>
            <p:ph type="sldNum" sz="quarter" idx="12"/>
          </p:nvPr>
        </p:nvSpPr>
        <p:spPr/>
        <p:txBody>
          <a:bodyPr/>
          <a:lstStyle/>
          <a:p>
            <a:fld id="{FDE06953-CA0A-4CFB-846A-F0A6A42EA762}" type="slidenum">
              <a:rPr lang="en-US" smtClean="0"/>
              <a:pPr/>
              <a:t>‹#›</a:t>
            </a:fld>
            <a:endParaRPr lang="en-US"/>
          </a:p>
        </p:txBody>
      </p:sp>
    </p:spTree>
    <p:extLst>
      <p:ext uri="{BB962C8B-B14F-4D97-AF65-F5344CB8AC3E}">
        <p14:creationId xmlns="" xmlns:p14="http://schemas.microsoft.com/office/powerpoint/2010/main" val="37697646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8675" y="76200"/>
            <a:ext cx="7485512" cy="1096962"/>
          </a:xfrm>
          <a:prstGeom prst="rect">
            <a:avLst/>
          </a:prstGeom>
        </p:spPr>
        <p:txBody>
          <a:bodyPr vert="horz" lIns="0" tIns="45720" rIns="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828675" y="1600200"/>
            <a:ext cx="7486650" cy="457200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28675" y="6356352"/>
            <a:ext cx="1372169" cy="365125"/>
          </a:xfrm>
          <a:prstGeom prst="rect">
            <a:avLst/>
          </a:prstGeom>
        </p:spPr>
        <p:txBody>
          <a:bodyPr vert="horz" lIns="0" tIns="45720" rIns="0" bIns="45720" rtlCol="0" anchor="ctr"/>
          <a:lstStyle>
            <a:lvl1pPr algn="l">
              <a:defRPr sz="1200" baseline="0">
                <a:solidFill>
                  <a:schemeClr val="tx1">
                    <a:lumMod val="75000"/>
                  </a:schemeClr>
                </a:solidFill>
              </a:defRPr>
            </a:lvl1pPr>
          </a:lstStyle>
          <a:p>
            <a:fld id="{27C1C828-C729-4C64-A8ED-A09B8670E2CB}" type="datetime1">
              <a:rPr lang="en-US" smtClean="0"/>
              <a:pPr/>
              <a:t>11-Oct-18</a:t>
            </a:fld>
            <a:endParaRPr lang="en-US"/>
          </a:p>
        </p:txBody>
      </p:sp>
      <p:sp>
        <p:nvSpPr>
          <p:cNvPr id="5" name="Footer Placeholder 4"/>
          <p:cNvSpPr>
            <a:spLocks noGrp="1"/>
          </p:cNvSpPr>
          <p:nvPr>
            <p:ph type="ftr" sz="quarter" idx="3"/>
          </p:nvPr>
        </p:nvSpPr>
        <p:spPr>
          <a:xfrm>
            <a:off x="2200844" y="6356350"/>
            <a:ext cx="4742312" cy="365126"/>
          </a:xfrm>
          <a:prstGeom prst="rect">
            <a:avLst/>
          </a:prstGeom>
        </p:spPr>
        <p:txBody>
          <a:bodyPr vert="horz" lIns="0" tIns="45720" rIns="0" bIns="45720" rtlCol="0" anchor="ctr"/>
          <a:lstStyle>
            <a:lvl1pPr algn="ctr">
              <a:defRPr sz="1200" baseline="0">
                <a:solidFill>
                  <a:schemeClr val="tx1">
                    <a:lumMod val="75000"/>
                  </a:schemeClr>
                </a:solidFill>
              </a:defRPr>
            </a:lvl1pPr>
          </a:lstStyle>
          <a:p>
            <a:r>
              <a:rPr lang="en-US" smtClean="0"/>
              <a:t>Slides By: Mian Muhammad Ahmed</a:t>
            </a:r>
            <a:endParaRPr lang="en-US"/>
          </a:p>
        </p:txBody>
      </p:sp>
      <p:sp>
        <p:nvSpPr>
          <p:cNvPr id="6" name="Slide Number Placeholder 5"/>
          <p:cNvSpPr>
            <a:spLocks noGrp="1"/>
          </p:cNvSpPr>
          <p:nvPr>
            <p:ph type="sldNum" sz="quarter" idx="4"/>
          </p:nvPr>
        </p:nvSpPr>
        <p:spPr>
          <a:xfrm>
            <a:off x="6942587" y="6356352"/>
            <a:ext cx="1371600" cy="365125"/>
          </a:xfrm>
          <a:prstGeom prst="rect">
            <a:avLst/>
          </a:prstGeom>
        </p:spPr>
        <p:txBody>
          <a:bodyPr vert="horz" lIns="0" tIns="45720" rIns="0" bIns="45720" rtlCol="0" anchor="ctr"/>
          <a:lstStyle>
            <a:lvl1pPr algn="r">
              <a:defRPr sz="1200" baseline="0">
                <a:solidFill>
                  <a:schemeClr val="tx1">
                    <a:lumMod val="75000"/>
                  </a:schemeClr>
                </a:solidFill>
              </a:defRPr>
            </a:lvl1pPr>
          </a:lstStyle>
          <a:p>
            <a:fld id="{FDE06953-CA0A-4CFB-846A-F0A6A42EA762}" type="slidenum">
              <a:rPr lang="en-US" smtClean="0"/>
              <a:pPr/>
              <a:t>‹#›</a:t>
            </a:fld>
            <a:endParaRPr lang="en-US"/>
          </a:p>
        </p:txBody>
      </p:sp>
      <p:grpSp>
        <p:nvGrpSpPr>
          <p:cNvPr id="7" name="Group 14"/>
          <p:cNvGrpSpPr/>
          <p:nvPr/>
        </p:nvGrpSpPr>
        <p:grpSpPr>
          <a:xfrm>
            <a:off x="827532" y="1219202"/>
            <a:ext cx="7488936" cy="84403"/>
            <a:chOff x="1073150" y="1219201"/>
            <a:chExt cx="10058400" cy="63125"/>
          </a:xfrm>
        </p:grpSpPr>
        <p:cxnSp>
          <p:nvCxnSpPr>
            <p:cNvPr id="13" name="Straight Connector 12"/>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2346251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hdr="0" dt="0"/>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Font typeface="Wingdings" panose="05000000000000000000" pitchFamily="2" charset="2"/>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696">
          <p15:clr>
            <a:srgbClr val="F26B43"/>
          </p15:clr>
        </p15:guide>
        <p15:guide id="2" pos="6984">
          <p15:clr>
            <a:srgbClr val="F26B43"/>
          </p15:clr>
        </p15:guide>
        <p15:guide id="3" orient="horz" pos="1008">
          <p15:clr>
            <a:srgbClr val="F26B43"/>
          </p15:clr>
        </p15:guide>
        <p15:guide id="4" orient="horz" pos="38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mianfixture@gmail.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Artificial Intelligence</a:t>
            </a:r>
            <a:endParaRPr lang="en-US" dirty="0"/>
          </a:p>
        </p:txBody>
      </p:sp>
      <p:sp>
        <p:nvSpPr>
          <p:cNvPr id="3" name="Subtitle 2"/>
          <p:cNvSpPr>
            <a:spLocks noGrp="1"/>
          </p:cNvSpPr>
          <p:nvPr>
            <p:ph type="subTitle" idx="1"/>
          </p:nvPr>
        </p:nvSpPr>
        <p:spPr/>
        <p:txBody>
          <a:bodyPr>
            <a:normAutofit/>
          </a:bodyPr>
          <a:lstStyle/>
          <a:p>
            <a:r>
              <a:rPr lang="en-US" sz="2400" dirty="0" smtClean="0"/>
              <a:t>Lecture 1</a:t>
            </a:r>
            <a:endParaRPr lang="en-US" sz="2400" dirty="0"/>
          </a:p>
        </p:txBody>
      </p:sp>
      <p:sp>
        <p:nvSpPr>
          <p:cNvPr id="5" name="Footer Placeholder 4"/>
          <p:cNvSpPr>
            <a:spLocks noGrp="1"/>
          </p:cNvSpPr>
          <p:nvPr>
            <p:ph type="ftr" sz="quarter" idx="11"/>
          </p:nvPr>
        </p:nvSpPr>
        <p:spPr/>
        <p:txBody>
          <a:bodyPr/>
          <a:lstStyle/>
          <a:p>
            <a:r>
              <a:rPr lang="en-US" dirty="0" smtClean="0"/>
              <a:t>Slides By: Mian Muhammad Ahmed</a:t>
            </a:r>
            <a:endParaRPr lang="en-US" dirty="0"/>
          </a:p>
        </p:txBody>
      </p:sp>
      <p:sp>
        <p:nvSpPr>
          <p:cNvPr id="4" name="Slide Number Placeholder 3"/>
          <p:cNvSpPr>
            <a:spLocks noGrp="1"/>
          </p:cNvSpPr>
          <p:nvPr>
            <p:ph type="sldNum" sz="quarter" idx="12"/>
          </p:nvPr>
        </p:nvSpPr>
        <p:spPr/>
        <p:txBody>
          <a:bodyPr/>
          <a:lstStyle/>
          <a:p>
            <a:fld id="{FDE06953-CA0A-4CFB-846A-F0A6A42EA762}" type="slidenum">
              <a:rPr lang="en-US" smtClean="0"/>
              <a:pPr/>
              <a:t>1</a:t>
            </a:fld>
            <a:endParaRPr lang="en-US"/>
          </a:p>
        </p:txBody>
      </p:sp>
      <p:pic>
        <p:nvPicPr>
          <p:cNvPr id="6" name="Picture 1" descr="C:\Temp\ketrina\Lecture1-Introduction.png"/>
          <p:cNvPicPr>
            <a:picLocks noChangeAspect="1" noChangeArrowheads="1"/>
          </p:cNvPicPr>
          <p:nvPr/>
        </p:nvPicPr>
        <p:blipFill>
          <a:blip r:embed="rId2" cstate="print"/>
          <a:srcRect/>
          <a:stretch>
            <a:fillRect/>
          </a:stretch>
        </p:blipFill>
        <p:spPr bwMode="auto">
          <a:xfrm>
            <a:off x="4038600" y="3657600"/>
            <a:ext cx="4517136" cy="2017438"/>
          </a:xfrm>
          <a:prstGeom prst="rect">
            <a:avLst/>
          </a:prstGeom>
          <a:noFill/>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You Think Can A.I Do All These ?</a:t>
            </a:r>
            <a:endParaRPr lang="en-US" dirty="0"/>
          </a:p>
        </p:txBody>
      </p:sp>
      <p:sp>
        <p:nvSpPr>
          <p:cNvPr id="3" name="Content Placeholder 2"/>
          <p:cNvSpPr>
            <a:spLocks noGrp="1"/>
          </p:cNvSpPr>
          <p:nvPr>
            <p:ph idx="1"/>
          </p:nvPr>
        </p:nvSpPr>
        <p:spPr/>
        <p:txBody>
          <a:bodyPr>
            <a:normAutofit/>
          </a:bodyPr>
          <a:lstStyle/>
          <a:p>
            <a:pPr>
              <a:lnSpc>
                <a:spcPct val="80000"/>
              </a:lnSpc>
            </a:pPr>
            <a:r>
              <a:rPr lang="en-US" dirty="0" smtClean="0"/>
              <a:t>Play a decent game of table tennis?(Yes)</a:t>
            </a:r>
          </a:p>
          <a:p>
            <a:pPr>
              <a:lnSpc>
                <a:spcPct val="80000"/>
              </a:lnSpc>
            </a:pPr>
            <a:r>
              <a:rPr lang="en-US" dirty="0" smtClean="0"/>
              <a:t>Drive safely along a curving mountain road?(Yes)</a:t>
            </a:r>
          </a:p>
          <a:p>
            <a:pPr>
              <a:lnSpc>
                <a:spcPct val="80000"/>
              </a:lnSpc>
            </a:pPr>
            <a:r>
              <a:rPr lang="en-US" dirty="0" smtClean="0"/>
              <a:t>Buy a week's worth of groceries on the web?(Yes)</a:t>
            </a:r>
          </a:p>
          <a:p>
            <a:pPr>
              <a:lnSpc>
                <a:spcPct val="80000"/>
              </a:lnSpc>
            </a:pPr>
            <a:r>
              <a:rPr lang="en-US" dirty="0" smtClean="0"/>
              <a:t>Discover and prove a new mathematical theorem?(Can Prove but cannot create)</a:t>
            </a:r>
          </a:p>
          <a:p>
            <a:pPr>
              <a:lnSpc>
                <a:spcPct val="80000"/>
              </a:lnSpc>
            </a:pPr>
            <a:r>
              <a:rPr lang="en-US" dirty="0" smtClean="0"/>
              <a:t>Converse successfully with another person for an hour?(to some extent)</a:t>
            </a:r>
          </a:p>
          <a:p>
            <a:pPr>
              <a:lnSpc>
                <a:spcPct val="80000"/>
              </a:lnSpc>
            </a:pPr>
            <a:r>
              <a:rPr lang="en-US" dirty="0" smtClean="0"/>
              <a:t>Perform a surgical operation?(No)</a:t>
            </a:r>
          </a:p>
          <a:p>
            <a:pPr>
              <a:lnSpc>
                <a:spcPct val="80000"/>
              </a:lnSpc>
            </a:pPr>
            <a:r>
              <a:rPr lang="en-US" dirty="0" smtClean="0"/>
              <a:t>Translate spoken Chinese into spoken English in real time?(Yes)</a:t>
            </a:r>
          </a:p>
          <a:p>
            <a:endParaRPr lang="en-US" dirty="0"/>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10</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 in Context of Humans</a:t>
            </a:r>
            <a:endParaRPr lang="en-US" dirty="0"/>
          </a:p>
        </p:txBody>
      </p:sp>
      <p:sp>
        <p:nvSpPr>
          <p:cNvPr id="3" name="Content Placeholder 2"/>
          <p:cNvSpPr>
            <a:spLocks noGrp="1"/>
          </p:cNvSpPr>
          <p:nvPr>
            <p:ph idx="1"/>
          </p:nvPr>
        </p:nvSpPr>
        <p:spPr/>
        <p:txBody>
          <a:bodyPr/>
          <a:lstStyle/>
          <a:p>
            <a:r>
              <a:rPr lang="en-US" dirty="0" smtClean="0"/>
              <a:t>Human See : Computer Vision(Image Processing)</a:t>
            </a:r>
          </a:p>
          <a:p>
            <a:r>
              <a:rPr lang="en-US" dirty="0" smtClean="0"/>
              <a:t>Human Hear</a:t>
            </a:r>
            <a:r>
              <a:rPr lang="en-US" dirty="0" smtClean="0">
                <a:sym typeface="Wingdings" pitchFamily="2" charset="2"/>
              </a:rPr>
              <a:t>: Voice Recognition (Sound Processing)</a:t>
            </a:r>
          </a:p>
          <a:p>
            <a:r>
              <a:rPr lang="en-US" dirty="0" smtClean="0">
                <a:sym typeface="Wingdings" pitchFamily="2" charset="2"/>
              </a:rPr>
              <a:t>Human Speak or Write: Natural Language Processing</a:t>
            </a:r>
          </a:p>
          <a:p>
            <a:r>
              <a:rPr lang="en-US" dirty="0" smtClean="0">
                <a:sym typeface="Wingdings" pitchFamily="2" charset="2"/>
              </a:rPr>
              <a:t>Human Posses Brain: Neural Networks</a:t>
            </a:r>
          </a:p>
          <a:p>
            <a:r>
              <a:rPr lang="en-US" dirty="0" smtClean="0">
                <a:sym typeface="Wingdings" pitchFamily="2" charset="2"/>
              </a:rPr>
              <a:t>Humans Move: Robotics </a:t>
            </a:r>
          </a:p>
          <a:p>
            <a:r>
              <a:rPr lang="en-US" dirty="0" smtClean="0">
                <a:sym typeface="Wingdings" pitchFamily="2" charset="2"/>
              </a:rPr>
              <a:t>Pattern Recognition </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11</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Marks Division </a:t>
            </a:r>
            <a:endParaRPr lang="en-US" dirty="0"/>
          </a:p>
        </p:txBody>
      </p:sp>
      <p:sp>
        <p:nvSpPr>
          <p:cNvPr id="3" name="Content Placeholder 2"/>
          <p:cNvSpPr>
            <a:spLocks noGrp="1"/>
          </p:cNvSpPr>
          <p:nvPr>
            <p:ph idx="1"/>
          </p:nvPr>
        </p:nvSpPr>
        <p:spPr/>
        <p:txBody>
          <a:bodyPr/>
          <a:lstStyle/>
          <a:p>
            <a:r>
              <a:rPr lang="en-US" sz="3200" dirty="0" smtClean="0"/>
              <a:t>Mid 30 Marks</a:t>
            </a:r>
          </a:p>
          <a:p>
            <a:r>
              <a:rPr lang="en-US" sz="3200" dirty="0" smtClean="0"/>
              <a:t>Final 50 Marks </a:t>
            </a:r>
          </a:p>
          <a:p>
            <a:pPr lvl="1"/>
            <a:r>
              <a:rPr lang="en-US" sz="2000" dirty="0" smtClean="0"/>
              <a:t>Syllabus 40 Marks</a:t>
            </a:r>
          </a:p>
          <a:p>
            <a:pPr lvl="1"/>
            <a:r>
              <a:rPr lang="en-US" sz="2000" dirty="0" smtClean="0"/>
              <a:t>Project 10 Marks</a:t>
            </a:r>
          </a:p>
          <a:p>
            <a:r>
              <a:rPr lang="en-US" sz="3200" dirty="0" smtClean="0"/>
              <a:t>Sessions 20 Marks</a:t>
            </a:r>
          </a:p>
          <a:p>
            <a:pPr lvl="1"/>
            <a:r>
              <a:rPr lang="en-US" sz="2000" dirty="0" smtClean="0"/>
              <a:t>Quiz &amp; Assignments  5 Marks</a:t>
            </a:r>
          </a:p>
          <a:p>
            <a:pPr lvl="1"/>
            <a:r>
              <a:rPr lang="en-US" sz="2000" dirty="0" smtClean="0"/>
              <a:t>Presentation 5 Marks</a:t>
            </a:r>
          </a:p>
          <a:p>
            <a:pPr lvl="1"/>
            <a:r>
              <a:rPr lang="en-US" sz="2000" dirty="0" smtClean="0"/>
              <a:t>Semester Project 10 Marks</a:t>
            </a:r>
            <a:endParaRPr lang="en-US" sz="2000" dirty="0"/>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12</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 &amp; Coordinates</a:t>
            </a:r>
            <a:endParaRPr lang="en-US" dirty="0"/>
          </a:p>
        </p:txBody>
      </p:sp>
      <p:sp>
        <p:nvSpPr>
          <p:cNvPr id="3" name="Content Placeholder 2"/>
          <p:cNvSpPr>
            <a:spLocks noGrp="1"/>
          </p:cNvSpPr>
          <p:nvPr>
            <p:ph idx="1"/>
          </p:nvPr>
        </p:nvSpPr>
        <p:spPr/>
        <p:txBody>
          <a:bodyPr>
            <a:normAutofit/>
          </a:bodyPr>
          <a:lstStyle/>
          <a:p>
            <a:r>
              <a:rPr lang="en-US" b="1" dirty="0" smtClean="0">
                <a:solidFill>
                  <a:srgbClr val="FF0000"/>
                </a:solidFill>
              </a:rPr>
              <a:t>Profile</a:t>
            </a:r>
            <a:r>
              <a:rPr lang="en-US" dirty="0" smtClean="0"/>
              <a:t>:</a:t>
            </a:r>
          </a:p>
          <a:p>
            <a:pPr marL="685800" lvl="2">
              <a:spcBef>
                <a:spcPts val="1800"/>
              </a:spcBef>
            </a:pPr>
            <a:r>
              <a:rPr lang="en-US" sz="1800" dirty="0" smtClean="0"/>
              <a:t>Name: Mian Muhammad Ahmed</a:t>
            </a:r>
          </a:p>
          <a:p>
            <a:pPr marL="685800" lvl="2">
              <a:spcBef>
                <a:spcPts val="1800"/>
              </a:spcBef>
            </a:pPr>
            <a:r>
              <a:rPr lang="en-US" sz="1800" dirty="0" smtClean="0"/>
              <a:t>2015: BS(CS) – Islamia University of Bahawalpur</a:t>
            </a:r>
          </a:p>
          <a:p>
            <a:pPr marL="685800" lvl="2">
              <a:spcBef>
                <a:spcPts val="1800"/>
              </a:spcBef>
            </a:pPr>
            <a:r>
              <a:rPr lang="en-US" sz="1800" dirty="0" smtClean="0"/>
              <a:t>2018: MS(CS) in Artificial Intelligence– </a:t>
            </a:r>
            <a:r>
              <a:rPr lang="en-US" sz="1800" dirty="0" err="1" smtClean="0"/>
              <a:t>Comsats</a:t>
            </a:r>
            <a:r>
              <a:rPr lang="en-US" sz="1800" dirty="0" smtClean="0"/>
              <a:t> IIT Islamabad</a:t>
            </a:r>
          </a:p>
          <a:p>
            <a:pPr marL="685800" lvl="2">
              <a:spcBef>
                <a:spcPts val="1800"/>
              </a:spcBef>
            </a:pPr>
            <a:r>
              <a:rPr lang="en-US" sz="1800" dirty="0" smtClean="0"/>
              <a:t>Working as Team Leader (Architect) in </a:t>
            </a:r>
            <a:r>
              <a:rPr lang="en-US" sz="1800" dirty="0" err="1" smtClean="0"/>
              <a:t>DynamicBits</a:t>
            </a:r>
            <a:r>
              <a:rPr lang="en-US" sz="1800" dirty="0" smtClean="0"/>
              <a:t> </a:t>
            </a:r>
          </a:p>
          <a:p>
            <a:r>
              <a:rPr lang="en-US" b="1" dirty="0" smtClean="0">
                <a:solidFill>
                  <a:srgbClr val="FF0000"/>
                </a:solidFill>
              </a:rPr>
              <a:t>Coordinates</a:t>
            </a:r>
            <a:r>
              <a:rPr lang="en-US" dirty="0" smtClean="0"/>
              <a:t>:</a:t>
            </a:r>
          </a:p>
          <a:p>
            <a:pPr marL="685800" lvl="2">
              <a:spcBef>
                <a:spcPts val="1800"/>
              </a:spcBef>
            </a:pPr>
            <a:r>
              <a:rPr lang="en-US" sz="1800" dirty="0" smtClean="0"/>
              <a:t>Email: </a:t>
            </a:r>
            <a:r>
              <a:rPr lang="en-US" sz="1800" dirty="0" smtClean="0">
                <a:hlinkClick r:id="rId2"/>
              </a:rPr>
              <a:t>mianfixture@gmail.com</a:t>
            </a:r>
            <a:r>
              <a:rPr lang="en-US" sz="1800" dirty="0" smtClean="0"/>
              <a:t> </a:t>
            </a:r>
          </a:p>
          <a:p>
            <a:pPr marL="685800" lvl="2">
              <a:spcBef>
                <a:spcPts val="1800"/>
              </a:spcBef>
            </a:pPr>
            <a:r>
              <a:rPr lang="en-US" sz="1800" dirty="0" smtClean="0"/>
              <a:t>Study Material Will Be Provided on Google Drive</a:t>
            </a:r>
          </a:p>
          <a:p>
            <a:pPr marL="685800" lvl="2">
              <a:spcBef>
                <a:spcPts val="1800"/>
              </a:spcBef>
            </a:pPr>
            <a:r>
              <a:rPr lang="en-US" sz="1800" dirty="0" smtClean="0"/>
              <a:t>Please Don't </a:t>
            </a:r>
            <a:r>
              <a:rPr lang="en-US" sz="1800" dirty="0" smtClean="0"/>
              <a:t>Approach on </a:t>
            </a:r>
            <a:r>
              <a:rPr lang="en-US" sz="1800" dirty="0" smtClean="0"/>
              <a:t>Any Social Media </a:t>
            </a:r>
            <a:r>
              <a:rPr lang="en-US" sz="1800" dirty="0" smtClean="0"/>
              <a:t>Sites</a:t>
            </a:r>
            <a:endParaRPr lang="en-US" sz="1800" dirty="0" smtClean="0"/>
          </a:p>
          <a:p>
            <a:endParaRPr lang="en-US" dirty="0" smtClean="0"/>
          </a:p>
        </p:txBody>
      </p:sp>
      <p:sp>
        <p:nvSpPr>
          <p:cNvPr id="4" name="Footer Placeholder 3"/>
          <p:cNvSpPr>
            <a:spLocks noGrp="1"/>
          </p:cNvSpPr>
          <p:nvPr>
            <p:ph type="ftr" sz="quarter" idx="11"/>
          </p:nvPr>
        </p:nvSpPr>
        <p:spPr/>
        <p:txBody>
          <a:bodyPr/>
          <a:lstStyle/>
          <a:p>
            <a:r>
              <a:rPr lang="en-US" dirty="0" smtClean="0"/>
              <a:t>Slides By: Mian Muhammad Ahmed</a:t>
            </a:r>
            <a:endParaRPr lang="en-US" dirty="0"/>
          </a:p>
        </p:txBody>
      </p:sp>
      <p:sp>
        <p:nvSpPr>
          <p:cNvPr id="5" name="Slide Number Placeholder 4"/>
          <p:cNvSpPr>
            <a:spLocks noGrp="1"/>
          </p:cNvSpPr>
          <p:nvPr>
            <p:ph type="sldNum" sz="quarter" idx="12"/>
          </p:nvPr>
        </p:nvSpPr>
        <p:spPr/>
        <p:txBody>
          <a:bodyPr/>
          <a:lstStyle/>
          <a:p>
            <a:fld id="{FDE06953-CA0A-4CFB-846A-F0A6A42EA762}" type="slidenum">
              <a:rPr lang="en-US" smtClean="0"/>
              <a:pPr/>
              <a:t>2</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Text Book</a:t>
            </a:r>
            <a:endParaRPr lang="en-US" dirty="0"/>
          </a:p>
        </p:txBody>
      </p:sp>
      <p:sp>
        <p:nvSpPr>
          <p:cNvPr id="3" name="Content Placeholder 2"/>
          <p:cNvSpPr>
            <a:spLocks noGrp="1"/>
          </p:cNvSpPr>
          <p:nvPr>
            <p:ph idx="1"/>
          </p:nvPr>
        </p:nvSpPr>
        <p:spPr/>
        <p:txBody>
          <a:bodyPr/>
          <a:lstStyle/>
          <a:p>
            <a:pPr>
              <a:buNone/>
            </a:pPr>
            <a:r>
              <a:rPr lang="en-US" sz="2800" b="1" dirty="0" smtClean="0"/>
              <a:t>Primary</a:t>
            </a:r>
            <a:r>
              <a:rPr lang="en-US" b="1" dirty="0" smtClean="0"/>
              <a:t>  </a:t>
            </a:r>
            <a:r>
              <a:rPr lang="en-US" sz="2800" b="1" dirty="0" smtClean="0"/>
              <a:t>Books</a:t>
            </a:r>
          </a:p>
          <a:p>
            <a:pPr lvl="1">
              <a:buNone/>
            </a:pPr>
            <a:r>
              <a:rPr lang="en-US" sz="2400" dirty="0" smtClean="0"/>
              <a:t>Artificial Intelligence: A Modern Approach (AIMA)</a:t>
            </a:r>
          </a:p>
          <a:p>
            <a:pPr lvl="1">
              <a:buNone/>
            </a:pPr>
            <a:r>
              <a:rPr lang="en-US" sz="2400" dirty="0" smtClean="0"/>
              <a:t>Authors: Stuart Russell and Peter </a:t>
            </a:r>
            <a:r>
              <a:rPr lang="en-US" sz="2400" dirty="0" err="1" smtClean="0"/>
              <a:t>Norvig</a:t>
            </a:r>
            <a:r>
              <a:rPr lang="en-US" sz="2400" dirty="0" smtClean="0"/>
              <a:t> (3rd Ed.)</a:t>
            </a:r>
          </a:p>
          <a:p>
            <a:pPr lvl="1">
              <a:buNone/>
            </a:pPr>
            <a:endParaRPr lang="en-US" sz="2400" dirty="0" smtClean="0"/>
          </a:p>
          <a:p>
            <a:pPr>
              <a:buNone/>
            </a:pPr>
            <a:r>
              <a:rPr lang="en-US" sz="2800" b="1" dirty="0" smtClean="0"/>
              <a:t>Reference Book</a:t>
            </a:r>
          </a:p>
          <a:p>
            <a:pPr lvl="1"/>
            <a:r>
              <a:rPr lang="en-US" sz="2400" dirty="0" smtClean="0"/>
              <a:t>Artificial Intelligence (Fourth Edition) by George Luger</a:t>
            </a:r>
          </a:p>
          <a:p>
            <a:pPr lvl="1"/>
            <a:r>
              <a:rPr lang="en-US" sz="2400" dirty="0" smtClean="0"/>
              <a:t>Other Books will be provided as we cover the topics</a:t>
            </a:r>
          </a:p>
          <a:p>
            <a:pPr>
              <a:buNone/>
            </a:pPr>
            <a:endParaRPr lang="en-US" sz="2800" b="1" dirty="0" smtClean="0"/>
          </a:p>
        </p:txBody>
      </p:sp>
      <p:sp>
        <p:nvSpPr>
          <p:cNvPr id="4" name="Footer Placeholder 3"/>
          <p:cNvSpPr>
            <a:spLocks noGrp="1"/>
          </p:cNvSpPr>
          <p:nvPr>
            <p:ph type="ftr" sz="quarter" idx="11"/>
          </p:nvPr>
        </p:nvSpPr>
        <p:spPr/>
        <p:txBody>
          <a:bodyPr/>
          <a:lstStyle/>
          <a:p>
            <a:r>
              <a:rPr lang="en-US" dirty="0" smtClean="0"/>
              <a:t>Slides By: Mian Muhammad Ahmed</a:t>
            </a:r>
            <a:endParaRPr lang="en-US" dirty="0"/>
          </a:p>
        </p:txBody>
      </p:sp>
      <p:sp>
        <p:nvSpPr>
          <p:cNvPr id="5" name="Slide Number Placeholder 4"/>
          <p:cNvSpPr>
            <a:spLocks noGrp="1"/>
          </p:cNvSpPr>
          <p:nvPr>
            <p:ph type="sldNum" sz="quarter" idx="12"/>
          </p:nvPr>
        </p:nvSpPr>
        <p:spPr/>
        <p:txBody>
          <a:bodyPr/>
          <a:lstStyle/>
          <a:p>
            <a:fld id="{FDE06953-CA0A-4CFB-846A-F0A6A42EA762}" type="slidenum">
              <a:rPr lang="en-US" smtClean="0"/>
              <a:pPr/>
              <a:t>3</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Concepts</a:t>
            </a:r>
            <a:endParaRPr lang="en-US" dirty="0"/>
          </a:p>
        </p:txBody>
      </p:sp>
      <p:sp>
        <p:nvSpPr>
          <p:cNvPr id="3" name="Content Placeholder 2"/>
          <p:cNvSpPr>
            <a:spLocks noGrp="1"/>
          </p:cNvSpPr>
          <p:nvPr>
            <p:ph idx="1"/>
          </p:nvPr>
        </p:nvSpPr>
        <p:spPr/>
        <p:txBody>
          <a:bodyPr>
            <a:normAutofit/>
          </a:bodyPr>
          <a:lstStyle/>
          <a:p>
            <a:pPr algn="ctr">
              <a:buNone/>
            </a:pPr>
            <a:r>
              <a:rPr lang="en-US" sz="6000" dirty="0" smtClean="0"/>
              <a:t>What </a:t>
            </a:r>
          </a:p>
          <a:p>
            <a:pPr algn="ctr">
              <a:buNone/>
            </a:pPr>
            <a:r>
              <a:rPr lang="en-US" sz="6000" dirty="0" smtClean="0"/>
              <a:t>Is </a:t>
            </a:r>
          </a:p>
          <a:p>
            <a:pPr algn="ctr">
              <a:buNone/>
            </a:pPr>
            <a:r>
              <a:rPr lang="en-US" sz="6000" dirty="0" smtClean="0"/>
              <a:t>A </a:t>
            </a:r>
          </a:p>
          <a:p>
            <a:pPr algn="ctr">
              <a:buNone/>
            </a:pPr>
            <a:r>
              <a:rPr lang="en-US" sz="6000" dirty="0" smtClean="0"/>
              <a:t>Computer?</a:t>
            </a:r>
            <a:endParaRPr lang="en-US" sz="6000" dirty="0"/>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4</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Concepts</a:t>
            </a:r>
            <a:endParaRPr lang="en-US" dirty="0"/>
          </a:p>
        </p:txBody>
      </p:sp>
      <p:sp>
        <p:nvSpPr>
          <p:cNvPr id="3" name="Content Placeholder 2"/>
          <p:cNvSpPr>
            <a:spLocks noGrp="1"/>
          </p:cNvSpPr>
          <p:nvPr>
            <p:ph idx="1"/>
          </p:nvPr>
        </p:nvSpPr>
        <p:spPr/>
        <p:txBody>
          <a:bodyPr>
            <a:normAutofit/>
          </a:bodyPr>
          <a:lstStyle/>
          <a:p>
            <a:pPr algn="ctr">
              <a:buNone/>
            </a:pPr>
            <a:r>
              <a:rPr lang="en-US" sz="6000" dirty="0" smtClean="0"/>
              <a:t>What </a:t>
            </a:r>
          </a:p>
          <a:p>
            <a:pPr algn="ctr">
              <a:buNone/>
            </a:pPr>
            <a:r>
              <a:rPr lang="en-US" sz="6000" dirty="0" smtClean="0"/>
              <a:t>Is </a:t>
            </a:r>
          </a:p>
          <a:p>
            <a:pPr algn="ctr">
              <a:buNone/>
            </a:pPr>
            <a:r>
              <a:rPr lang="en-US" sz="6000" dirty="0" smtClean="0"/>
              <a:t>Intelligence</a:t>
            </a:r>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5</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Original Definition (John </a:t>
            </a:r>
            <a:r>
              <a:rPr lang="en-US" dirty="0" err="1" smtClean="0"/>
              <a:t>Mccarthy</a:t>
            </a:r>
            <a:r>
              <a:rPr lang="en-US" dirty="0" smtClean="0"/>
              <a:t>)</a:t>
            </a:r>
            <a:endParaRPr lang="en-US" dirty="0"/>
          </a:p>
        </p:txBody>
      </p:sp>
      <p:sp>
        <p:nvSpPr>
          <p:cNvPr id="3" name="Content Placeholder 2"/>
          <p:cNvSpPr>
            <a:spLocks noGrp="1"/>
          </p:cNvSpPr>
          <p:nvPr>
            <p:ph idx="1"/>
          </p:nvPr>
        </p:nvSpPr>
        <p:spPr/>
        <p:txBody>
          <a:bodyPr/>
          <a:lstStyle/>
          <a:p>
            <a:r>
              <a:rPr lang="en-US" dirty="0" smtClean="0"/>
              <a:t>Every aspect of learning or any other feature of intelligence Can in principle be so precisely described that a machine can be made to simulate it. An attempt will be made to find how to make machine use language, form abstractions and concepts, solve kind of problems now reserved for humans, and improve themselves. </a:t>
            </a:r>
          </a:p>
          <a:p>
            <a:pPr>
              <a:buNone/>
            </a:pPr>
            <a:endParaRPr lang="en-US" dirty="0"/>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6</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Original 7 Aspects of AI (1955)</a:t>
            </a:r>
            <a:br>
              <a:rPr lang="en-US" dirty="0" smtClean="0"/>
            </a:br>
            <a:r>
              <a:rPr lang="en-US" dirty="0" smtClean="0"/>
              <a:t>Dartmouth Conference(John </a:t>
            </a:r>
            <a:r>
              <a:rPr lang="en-US" dirty="0" err="1" smtClean="0"/>
              <a:t>Mccarthy</a:t>
            </a:r>
            <a:r>
              <a:rPr lang="en-US" dirty="0" smtClean="0"/>
              <a:t>)</a:t>
            </a:r>
            <a:endParaRPr lang="en-US" dirty="0"/>
          </a:p>
        </p:txBody>
      </p:sp>
      <p:sp>
        <p:nvSpPr>
          <p:cNvPr id="3" name="Content Placeholder 2"/>
          <p:cNvSpPr>
            <a:spLocks noGrp="1"/>
          </p:cNvSpPr>
          <p:nvPr>
            <p:ph idx="1"/>
          </p:nvPr>
        </p:nvSpPr>
        <p:spPr/>
        <p:txBody>
          <a:bodyPr/>
          <a:lstStyle/>
          <a:p>
            <a:r>
              <a:rPr lang="en-US" dirty="0" smtClean="0"/>
              <a:t>Simulating higher function of the human brain</a:t>
            </a:r>
          </a:p>
          <a:p>
            <a:r>
              <a:rPr lang="en-US" dirty="0" smtClean="0"/>
              <a:t>Programming a computer to use general </a:t>
            </a:r>
            <a:r>
              <a:rPr lang="en-US" b="1" dirty="0" smtClean="0"/>
              <a:t>language</a:t>
            </a:r>
          </a:p>
          <a:p>
            <a:r>
              <a:rPr lang="en-US" dirty="0" smtClean="0"/>
              <a:t>Arrange </a:t>
            </a:r>
            <a:r>
              <a:rPr lang="en-US" dirty="0" err="1" smtClean="0"/>
              <a:t>hypothe</a:t>
            </a:r>
            <a:r>
              <a:rPr lang="en-US" dirty="0" smtClean="0"/>
              <a:t> </a:t>
            </a:r>
            <a:r>
              <a:rPr lang="en-US" dirty="0" err="1" smtClean="0"/>
              <a:t>tical</a:t>
            </a:r>
            <a:r>
              <a:rPr lang="en-US" dirty="0" smtClean="0"/>
              <a:t> neurons in a manner so that they can form concepts</a:t>
            </a:r>
          </a:p>
          <a:p>
            <a:r>
              <a:rPr lang="en-US" dirty="0" smtClean="0"/>
              <a:t>A way to determine and measure problem </a:t>
            </a:r>
            <a:r>
              <a:rPr lang="en-US" b="1" dirty="0" smtClean="0"/>
              <a:t>complexity</a:t>
            </a:r>
          </a:p>
          <a:p>
            <a:r>
              <a:rPr lang="en-US" b="1" dirty="0" smtClean="0"/>
              <a:t>Self improvement</a:t>
            </a:r>
          </a:p>
          <a:p>
            <a:r>
              <a:rPr lang="en-US" dirty="0" smtClean="0"/>
              <a:t>Abstraction: defined as the quality of dealing with ideas rather than events </a:t>
            </a:r>
          </a:p>
          <a:p>
            <a:r>
              <a:rPr lang="en-US" dirty="0" smtClean="0"/>
              <a:t>Randomness and creativity</a:t>
            </a:r>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7</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a:t>
            </a:r>
            <a:endParaRPr lang="en-US" dirty="0"/>
          </a:p>
        </p:txBody>
      </p:sp>
      <p:graphicFrame>
        <p:nvGraphicFramePr>
          <p:cNvPr id="6" name="Content Placeholder 5"/>
          <p:cNvGraphicFramePr>
            <a:graphicFrameLocks noGrp="1"/>
          </p:cNvGraphicFramePr>
          <p:nvPr>
            <p:ph idx="1"/>
          </p:nvPr>
        </p:nvGraphicFramePr>
        <p:xfrm>
          <a:off x="828675" y="1600200"/>
          <a:ext cx="7486650" cy="4267200"/>
        </p:xfrm>
        <a:graphic>
          <a:graphicData uri="http://schemas.openxmlformats.org/drawingml/2006/table">
            <a:tbl>
              <a:tblPr firstRow="1" bandRow="1">
                <a:tableStyleId>{5C22544A-7EE6-4342-B048-85BDC9FD1C3A}</a:tableStyleId>
              </a:tblPr>
              <a:tblGrid>
                <a:gridCol w="3743325"/>
                <a:gridCol w="3743325"/>
              </a:tblGrid>
              <a:tr h="1422400">
                <a:tc>
                  <a:txBody>
                    <a:bodyPr/>
                    <a:lstStyle/>
                    <a:p>
                      <a:r>
                        <a:rPr lang="en-US" dirty="0" smtClean="0"/>
                        <a:t>Older</a:t>
                      </a:r>
                      <a:r>
                        <a:rPr lang="en-US" baseline="0" dirty="0" smtClean="0"/>
                        <a:t> Definition</a:t>
                      </a:r>
                      <a:endParaRPr lang="en-US" dirty="0"/>
                    </a:p>
                  </a:txBody>
                  <a:tcPr anchor="ctr"/>
                </a:tc>
                <a:tc>
                  <a:txBody>
                    <a:bodyPr/>
                    <a:lstStyle/>
                    <a:p>
                      <a:r>
                        <a:rPr lang="en-US" dirty="0" smtClean="0"/>
                        <a:t>Modern Definition</a:t>
                      </a:r>
                      <a:endParaRPr lang="en-US" dirty="0"/>
                    </a:p>
                  </a:txBody>
                  <a:tcPr anchor="ctr"/>
                </a:tc>
              </a:tr>
              <a:tr h="1422400">
                <a:tc>
                  <a:txBody>
                    <a:bodyPr/>
                    <a:lstStyle/>
                    <a:p>
                      <a:r>
                        <a:rPr lang="en-US" dirty="0" smtClean="0"/>
                        <a:t>Think Like Humans</a:t>
                      </a:r>
                      <a:endParaRPr lang="en-US" dirty="0"/>
                    </a:p>
                  </a:txBody>
                  <a:tcPr anchor="ctr"/>
                </a:tc>
                <a:tc>
                  <a:txBody>
                    <a:bodyPr/>
                    <a:lstStyle/>
                    <a:p>
                      <a:r>
                        <a:rPr lang="en-US" dirty="0" smtClean="0"/>
                        <a:t>Think Rationally</a:t>
                      </a:r>
                      <a:endParaRPr lang="en-US" dirty="0"/>
                    </a:p>
                  </a:txBody>
                  <a:tcPr anchor="ctr"/>
                </a:tc>
              </a:tr>
              <a:tr h="1422400">
                <a:tc>
                  <a:txBody>
                    <a:bodyPr/>
                    <a:lstStyle/>
                    <a:p>
                      <a:r>
                        <a:rPr lang="en-US" dirty="0" smtClean="0"/>
                        <a:t>Act Like Humans</a:t>
                      </a:r>
                      <a:endParaRPr lang="en-US" dirty="0"/>
                    </a:p>
                  </a:txBody>
                  <a:tcPr anchor="ctr"/>
                </a:tc>
                <a:tc>
                  <a:txBody>
                    <a:bodyPr/>
                    <a:lstStyle/>
                    <a:p>
                      <a:r>
                        <a:rPr lang="en-US" dirty="0" smtClean="0"/>
                        <a:t>Act Rationally</a:t>
                      </a:r>
                      <a:endParaRPr lang="en-US" dirty="0"/>
                    </a:p>
                  </a:txBody>
                  <a:tcPr anchor="ctr"/>
                </a:tc>
              </a:tr>
            </a:tbl>
          </a:graphicData>
        </a:graphic>
      </p:graphicFrame>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8</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 History</a:t>
            </a:r>
            <a:endParaRPr lang="en-US" dirty="0"/>
          </a:p>
        </p:txBody>
      </p:sp>
      <p:sp>
        <p:nvSpPr>
          <p:cNvPr id="3" name="Content Placeholder 2"/>
          <p:cNvSpPr>
            <a:spLocks noGrp="1"/>
          </p:cNvSpPr>
          <p:nvPr>
            <p:ph idx="1"/>
          </p:nvPr>
        </p:nvSpPr>
        <p:spPr>
          <a:xfrm>
            <a:off x="828675" y="1371600"/>
            <a:ext cx="7486650" cy="4800600"/>
          </a:xfrm>
        </p:spPr>
        <p:txBody>
          <a:bodyPr>
            <a:normAutofit fontScale="92500" lnSpcReduction="20000"/>
          </a:bodyPr>
          <a:lstStyle/>
          <a:p>
            <a:pPr>
              <a:lnSpc>
                <a:spcPct val="80000"/>
              </a:lnSpc>
            </a:pPr>
            <a:r>
              <a:rPr lang="en-US" sz="1400" dirty="0" smtClean="0"/>
              <a:t>1940-1950: Early days</a:t>
            </a:r>
          </a:p>
          <a:p>
            <a:pPr lvl="1">
              <a:lnSpc>
                <a:spcPct val="80000"/>
              </a:lnSpc>
            </a:pPr>
            <a:r>
              <a:rPr lang="en-US" sz="1400" dirty="0" smtClean="0"/>
              <a:t>1943: McCulloch &amp; Pitts: Boolean circuit model of brain</a:t>
            </a:r>
          </a:p>
          <a:p>
            <a:pPr lvl="1">
              <a:lnSpc>
                <a:spcPct val="80000"/>
              </a:lnSpc>
            </a:pPr>
            <a:r>
              <a:rPr lang="en-US" sz="1400" dirty="0" smtClean="0"/>
              <a:t>1950: Turing's “Computing Machinery and Intelligence”</a:t>
            </a:r>
          </a:p>
          <a:p>
            <a:pPr lvl="1">
              <a:lnSpc>
                <a:spcPct val="80000"/>
              </a:lnSpc>
            </a:pPr>
            <a:endParaRPr lang="en-US" sz="1400" dirty="0" smtClean="0"/>
          </a:p>
          <a:p>
            <a:pPr>
              <a:lnSpc>
                <a:spcPct val="80000"/>
              </a:lnSpc>
            </a:pPr>
            <a:r>
              <a:rPr lang="en-US" sz="1400" dirty="0" smtClean="0"/>
              <a:t>1950—70: Excitement: Look, Ma, no hands!</a:t>
            </a:r>
          </a:p>
          <a:p>
            <a:pPr lvl="1">
              <a:lnSpc>
                <a:spcPct val="120000"/>
              </a:lnSpc>
            </a:pPr>
            <a:r>
              <a:rPr lang="en-US" sz="1400" dirty="0" smtClean="0"/>
              <a:t>1950s: Early AI programs, including Samuel's checkers program, Newell &amp; Simon's Logic Theorist, Gelernter's Geometry Engine</a:t>
            </a:r>
          </a:p>
          <a:p>
            <a:pPr lvl="1">
              <a:lnSpc>
                <a:spcPct val="80000"/>
              </a:lnSpc>
            </a:pPr>
            <a:r>
              <a:rPr lang="en-US" sz="1400" dirty="0" smtClean="0"/>
              <a:t>1956: Dartmouth meeting: “Artificial Intelligence” adopted</a:t>
            </a:r>
          </a:p>
          <a:p>
            <a:pPr lvl="1">
              <a:lnSpc>
                <a:spcPct val="80000"/>
              </a:lnSpc>
            </a:pPr>
            <a:r>
              <a:rPr lang="en-US" sz="1400" dirty="0" smtClean="0"/>
              <a:t>1965: Robinson's complete algorithm for logical reasoning</a:t>
            </a:r>
          </a:p>
          <a:p>
            <a:pPr lvl="1">
              <a:lnSpc>
                <a:spcPct val="80000"/>
              </a:lnSpc>
            </a:pPr>
            <a:endParaRPr lang="en-US" sz="1400" dirty="0" smtClean="0"/>
          </a:p>
          <a:p>
            <a:pPr>
              <a:lnSpc>
                <a:spcPct val="80000"/>
              </a:lnSpc>
            </a:pPr>
            <a:r>
              <a:rPr lang="en-US" sz="1400" dirty="0" smtClean="0"/>
              <a:t>1970—90: Knowledge-based approaches</a:t>
            </a:r>
          </a:p>
          <a:p>
            <a:pPr lvl="1">
              <a:lnSpc>
                <a:spcPct val="80000"/>
              </a:lnSpc>
            </a:pPr>
            <a:r>
              <a:rPr lang="en-US" sz="1400" dirty="0" smtClean="0"/>
              <a:t>1969—79: Early development of knowledge-based systems</a:t>
            </a:r>
          </a:p>
          <a:p>
            <a:pPr lvl="1">
              <a:lnSpc>
                <a:spcPct val="80000"/>
              </a:lnSpc>
            </a:pPr>
            <a:r>
              <a:rPr lang="en-US" sz="1400" dirty="0" smtClean="0"/>
              <a:t>1980—88: Expert systems industry booms</a:t>
            </a:r>
          </a:p>
          <a:p>
            <a:pPr lvl="1">
              <a:lnSpc>
                <a:spcPct val="80000"/>
              </a:lnSpc>
            </a:pPr>
            <a:r>
              <a:rPr lang="en-US" sz="1400" dirty="0" smtClean="0"/>
              <a:t>1988—93: Expert systems industry busts: “AI Winter”</a:t>
            </a:r>
          </a:p>
          <a:p>
            <a:pPr lvl="1">
              <a:lnSpc>
                <a:spcPct val="80000"/>
              </a:lnSpc>
            </a:pPr>
            <a:endParaRPr lang="en-US" sz="1400" dirty="0" smtClean="0"/>
          </a:p>
          <a:p>
            <a:pPr>
              <a:lnSpc>
                <a:spcPct val="80000"/>
              </a:lnSpc>
            </a:pPr>
            <a:r>
              <a:rPr lang="en-US" sz="1400" dirty="0" smtClean="0"/>
              <a:t>1990—: Statistical approaches</a:t>
            </a:r>
          </a:p>
          <a:p>
            <a:pPr lvl="1">
              <a:lnSpc>
                <a:spcPct val="80000"/>
              </a:lnSpc>
            </a:pPr>
            <a:r>
              <a:rPr lang="en-US" sz="1400" dirty="0" smtClean="0"/>
              <a:t>Resurgence of probability, focus on uncertainty</a:t>
            </a:r>
          </a:p>
          <a:p>
            <a:pPr lvl="1">
              <a:lnSpc>
                <a:spcPct val="80000"/>
              </a:lnSpc>
            </a:pPr>
            <a:r>
              <a:rPr lang="en-US" sz="1400" dirty="0" smtClean="0"/>
              <a:t>General increase in technical depth</a:t>
            </a:r>
          </a:p>
          <a:p>
            <a:pPr lvl="1">
              <a:lnSpc>
                <a:spcPct val="80000"/>
              </a:lnSpc>
            </a:pPr>
            <a:r>
              <a:rPr lang="en-US" sz="1400" dirty="0" smtClean="0"/>
              <a:t>Agents and learning systems… “AI Spring”?</a:t>
            </a:r>
          </a:p>
          <a:p>
            <a:pPr>
              <a:lnSpc>
                <a:spcPct val="80000"/>
              </a:lnSpc>
            </a:pPr>
            <a:r>
              <a:rPr lang="en-US" sz="1400" dirty="0" smtClean="0"/>
              <a:t>2000—: Where are we now?     </a:t>
            </a:r>
          </a:p>
          <a:p>
            <a:endParaRPr lang="en-US" dirty="0"/>
          </a:p>
        </p:txBody>
      </p:sp>
      <p:sp>
        <p:nvSpPr>
          <p:cNvPr id="4" name="Footer Placeholder 3"/>
          <p:cNvSpPr>
            <a:spLocks noGrp="1"/>
          </p:cNvSpPr>
          <p:nvPr>
            <p:ph type="ftr" sz="quarter" idx="11"/>
          </p:nvPr>
        </p:nvSpPr>
        <p:spPr/>
        <p:txBody>
          <a:bodyPr/>
          <a:lstStyle/>
          <a:p>
            <a:r>
              <a:rPr lang="en-US" smtClean="0"/>
              <a:t>Slides By: Mian Muhammad Ahmed</a:t>
            </a:r>
            <a:endParaRPr lang="en-US"/>
          </a:p>
        </p:txBody>
      </p:sp>
      <p:sp>
        <p:nvSpPr>
          <p:cNvPr id="5" name="Slide Number Placeholder 4"/>
          <p:cNvSpPr>
            <a:spLocks noGrp="1"/>
          </p:cNvSpPr>
          <p:nvPr>
            <p:ph type="sldNum" sz="quarter" idx="12"/>
          </p:nvPr>
        </p:nvSpPr>
        <p:spPr/>
        <p:txBody>
          <a:bodyPr/>
          <a:lstStyle/>
          <a:p>
            <a:fld id="{FDE06953-CA0A-4CFB-846A-F0A6A42EA762}" type="slidenum">
              <a:rPr lang="en-US" smtClean="0"/>
              <a:pPr/>
              <a:t>9</a:t>
            </a:fld>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Academic Literature 16x9">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TF03431380.potx" id="{B573BD99-E105-4D2A-964B-B901A176567A}" vid="{B1D363B9-18DE-4874-9E2B-FD69B5C654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tf03431380</Template>
  <TotalTime>599</TotalTime>
  <Words>642</Words>
  <Application>Microsoft Office PowerPoint</Application>
  <PresentationFormat>On-screen Show (4:3)</PresentationFormat>
  <Paragraphs>114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Academic Literature 16x9</vt:lpstr>
      <vt:lpstr>Artificial Intelligence</vt:lpstr>
      <vt:lpstr>Profile &amp; Coordinates</vt:lpstr>
      <vt:lpstr>Course Text Book</vt:lpstr>
      <vt:lpstr>Basic Concepts</vt:lpstr>
      <vt:lpstr>Basic Concepts</vt:lpstr>
      <vt:lpstr>The Original Definition (John Mccarthy)</vt:lpstr>
      <vt:lpstr>The Original 7 Aspects of AI (1955) Dartmouth Conference(John Mccarthy)</vt:lpstr>
      <vt:lpstr>Definitions</vt:lpstr>
      <vt:lpstr>Short History</vt:lpstr>
      <vt:lpstr>What Do You Think Can A.I Do All These ?</vt:lpstr>
      <vt:lpstr>A.I in Context of Humans</vt:lpstr>
      <vt:lpstr>Marks Division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Proposal</dc:title>
  <dc:creator>Mian Fixture</dc:creator>
  <cp:lastModifiedBy>Mian Fixture</cp:lastModifiedBy>
  <cp:revision>10</cp:revision>
  <dcterms:created xsi:type="dcterms:W3CDTF">2017-12-20T06:55:34Z</dcterms:created>
  <dcterms:modified xsi:type="dcterms:W3CDTF">2018-10-11T10:25:26Z</dcterms:modified>
</cp:coreProperties>
</file>