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9" r:id="rId1"/>
  </p:sldMasterIdLst>
  <p:notesMasterIdLst>
    <p:notesMasterId r:id="rId18"/>
  </p:notesMasterIdLst>
  <p:handoutMasterIdLst>
    <p:handoutMasterId r:id="rId19"/>
  </p:handoutMasterIdLst>
  <p:sldIdLst>
    <p:sldId id="893" r:id="rId2"/>
    <p:sldId id="860" r:id="rId3"/>
    <p:sldId id="820" r:id="rId4"/>
    <p:sldId id="930" r:id="rId5"/>
    <p:sldId id="929" r:id="rId6"/>
    <p:sldId id="859" r:id="rId7"/>
    <p:sldId id="823" r:id="rId8"/>
    <p:sldId id="825" r:id="rId9"/>
    <p:sldId id="826" r:id="rId10"/>
    <p:sldId id="830" r:id="rId11"/>
    <p:sldId id="897" r:id="rId12"/>
    <p:sldId id="898" r:id="rId13"/>
    <p:sldId id="899" r:id="rId14"/>
    <p:sldId id="864" r:id="rId15"/>
    <p:sldId id="862" r:id="rId16"/>
    <p:sldId id="932" r:id="rId17"/>
  </p:sldIdLst>
  <p:sldSz cx="12192000" cy="6858000"/>
  <p:notesSz cx="7099300" cy="10234613"/>
  <p:custDataLst>
    <p:tags r:id="rId20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scaleToFitPaper="1" frameSlides="1"/>
  <p:clrMru>
    <a:srgbClr val="0000FF"/>
    <a:srgbClr val="008000"/>
    <a:srgbClr val="8FAAFF"/>
    <a:srgbClr val="7F2727"/>
    <a:srgbClr val="0066FF"/>
    <a:srgbClr val="B8EAC0"/>
    <a:srgbClr val="A3FFCD"/>
    <a:srgbClr val="A50021"/>
    <a:srgbClr val="7DFF00"/>
    <a:srgbClr val="B9FF3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75528" autoAdjust="0"/>
  </p:normalViewPr>
  <p:slideViewPr>
    <p:cSldViewPr>
      <p:cViewPr varScale="1">
        <p:scale>
          <a:sx n="54" d="100"/>
          <a:sy n="54" d="100"/>
        </p:scale>
        <p:origin x="-132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77337" cy="511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19" tIns="49511" rIns="99019" bIns="49511" numCol="1" anchor="t" anchorCtr="0" compatLnSpc="1">
            <a:prstTxWarp prst="textNoShape">
              <a:avLst/>
            </a:prstTxWarp>
          </a:bodyPr>
          <a:lstStyle>
            <a:lvl1pPr defTabSz="990387">
              <a:defRPr sz="13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9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0340" y="1"/>
            <a:ext cx="3077337" cy="511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19" tIns="49511" rIns="99019" bIns="49511" numCol="1" anchor="t" anchorCtr="0" compatLnSpc="1">
            <a:prstTxWarp prst="textNoShape">
              <a:avLst/>
            </a:prstTxWarp>
          </a:bodyPr>
          <a:lstStyle>
            <a:lvl1pPr algn="r" defTabSz="990387">
              <a:defRPr sz="13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9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2708"/>
            <a:ext cx="3077337" cy="510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19" tIns="49511" rIns="99019" bIns="49511" numCol="1" anchor="b" anchorCtr="0" compatLnSpc="1">
            <a:prstTxWarp prst="textNoShape">
              <a:avLst/>
            </a:prstTxWarp>
          </a:bodyPr>
          <a:lstStyle>
            <a:lvl1pPr defTabSz="990387">
              <a:defRPr sz="13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9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0340" y="9722708"/>
            <a:ext cx="3077337" cy="510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19" tIns="49511" rIns="99019" bIns="49511" numCol="1" anchor="b" anchorCtr="0" compatLnSpc="1">
            <a:prstTxWarp prst="textNoShape">
              <a:avLst/>
            </a:prstTxWarp>
          </a:bodyPr>
          <a:lstStyle>
            <a:lvl1pPr algn="r" defTabSz="989801">
              <a:defRPr sz="1300"/>
            </a:lvl1pPr>
          </a:lstStyle>
          <a:p>
            <a:fld id="{370EF009-23CE-4081-AF56-082D82CEF6F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6441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77337" cy="511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19" tIns="49511" rIns="99019" bIns="49511" numCol="1" anchor="t" anchorCtr="0" compatLnSpc="1">
            <a:prstTxWarp prst="textNoShape">
              <a:avLst/>
            </a:prstTxWarp>
          </a:bodyPr>
          <a:lstStyle>
            <a:lvl1pPr defTabSz="990387">
              <a:defRPr sz="13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3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0340" y="1"/>
            <a:ext cx="3077337" cy="511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19" tIns="49511" rIns="99019" bIns="49511" numCol="1" anchor="t" anchorCtr="0" compatLnSpc="1">
            <a:prstTxWarp prst="textNoShape">
              <a:avLst/>
            </a:prstTxWarp>
          </a:bodyPr>
          <a:lstStyle>
            <a:lvl1pPr algn="r" defTabSz="990387">
              <a:defRPr sz="13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39700" y="768350"/>
            <a:ext cx="6819900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3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10905" y="4862233"/>
            <a:ext cx="5677492" cy="4603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19" tIns="49511" rIns="99019" bIns="4951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73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2708"/>
            <a:ext cx="3077337" cy="510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19" tIns="49511" rIns="99019" bIns="49511" numCol="1" anchor="b" anchorCtr="0" compatLnSpc="1">
            <a:prstTxWarp prst="textNoShape">
              <a:avLst/>
            </a:prstTxWarp>
          </a:bodyPr>
          <a:lstStyle>
            <a:lvl1pPr defTabSz="990387">
              <a:defRPr sz="13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3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0340" y="9722708"/>
            <a:ext cx="3077337" cy="510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19" tIns="49511" rIns="99019" bIns="49511" numCol="1" anchor="b" anchorCtr="0" compatLnSpc="1">
            <a:prstTxWarp prst="textNoShape">
              <a:avLst/>
            </a:prstTxWarp>
          </a:bodyPr>
          <a:lstStyle>
            <a:lvl1pPr algn="r" defTabSz="989801">
              <a:defRPr sz="1300"/>
            </a:lvl1pPr>
          </a:lstStyle>
          <a:p>
            <a:fld id="{72CC9163-7EC6-4747-8782-88871FDBE12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682623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CC9163-7EC6-4747-8782-88871FDBE126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66694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9700" y="768350"/>
            <a:ext cx="6819900" cy="3836988"/>
          </a:xfrm>
          <a:ln/>
        </p:spPr>
      </p:sp>
      <p:sp>
        <p:nvSpPr>
          <p:cNvPr id="1945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>
                <a:ea typeface="ＭＳ Ｐゴシック" pitchFamily="34" charset="-128"/>
              </a:rPr>
              <a:t>[cut demo of moving around in grid world program]</a:t>
            </a:r>
          </a:p>
        </p:txBody>
      </p:sp>
      <p:sp>
        <p:nvSpPr>
          <p:cNvPr id="1945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88101"/>
            <a:fld id="{552C0BAA-F2C0-47C6-A20B-733CA31DCFFD}" type="slidenum">
              <a:rPr lang="en-US"/>
              <a:pPr defTabSz="988101"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  <a:ln/>
        </p:spPr>
      </p:sp>
      <p:sp>
        <p:nvSpPr>
          <p:cNvPr id="2355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>
                <a:ea typeface="ＭＳ Ｐゴシック" pitchFamily="34" charset="-128"/>
              </a:rPr>
              <a:t>In search problems: did not talk about actions, but about successor functions --- now the information inside the successor function is unpacked into actions, transitions and reward</a:t>
            </a:r>
          </a:p>
          <a:p>
            <a:endParaRPr lang="en-US" dirty="0" smtClean="0">
              <a:ea typeface="ＭＳ Ｐゴシック" pitchFamily="34" charset="-128"/>
            </a:endParaRPr>
          </a:p>
          <a:p>
            <a:r>
              <a:rPr lang="en-US" dirty="0" smtClean="0">
                <a:ea typeface="ＭＳ Ｐゴシック" pitchFamily="34" charset="-128"/>
              </a:rPr>
              <a:t>Write out S, A, example entry in T, entry in R</a:t>
            </a:r>
          </a:p>
          <a:p>
            <a:endParaRPr lang="en-US" dirty="0" smtClean="0">
              <a:ea typeface="ＭＳ Ｐゴシック" pitchFamily="34" charset="-128"/>
            </a:endParaRPr>
          </a:p>
          <a:p>
            <a:r>
              <a:rPr lang="en-US" dirty="0" smtClean="0">
                <a:ea typeface="ＭＳ Ｐゴシック" pitchFamily="34" charset="-128"/>
              </a:rPr>
              <a:t>Reward function different from the book : R(</a:t>
            </a:r>
            <a:r>
              <a:rPr lang="en-US" dirty="0" err="1" smtClean="0">
                <a:ea typeface="ＭＳ Ｐゴシック" pitchFamily="34" charset="-128"/>
              </a:rPr>
              <a:t>s,a,s</a:t>
            </a:r>
            <a:r>
              <a:rPr lang="ja-JP" altLang="en-US" dirty="0" smtClean="0">
                <a:ea typeface="ＭＳ Ｐゴシック" pitchFamily="34" charset="-128"/>
              </a:rPr>
              <a:t>’</a:t>
            </a:r>
            <a:r>
              <a:rPr lang="en-US" altLang="ja-JP" dirty="0" smtClean="0">
                <a:ea typeface="ＭＳ Ｐゴシック" pitchFamily="34" charset="-128"/>
              </a:rPr>
              <a:t>)</a:t>
            </a:r>
          </a:p>
          <a:p>
            <a:r>
              <a:rPr lang="en-US" dirty="0" smtClean="0">
                <a:ea typeface="ＭＳ Ｐゴシック" pitchFamily="34" charset="-128"/>
              </a:rPr>
              <a:t>In book simpler for equations, but not useful for the projects.</a:t>
            </a:r>
          </a:p>
          <a:p>
            <a:endParaRPr lang="en-US" dirty="0" smtClean="0">
              <a:ea typeface="ＭＳ Ｐゴシック" pitchFamily="34" charset="-128"/>
            </a:endParaRPr>
          </a:p>
          <a:p>
            <a:r>
              <a:rPr lang="en-US" dirty="0" smtClean="0">
                <a:ea typeface="ＭＳ Ｐゴシック" pitchFamily="34" charset="-128"/>
              </a:rPr>
              <a:t>Need to modify </a:t>
            </a:r>
            <a:r>
              <a:rPr lang="en-US" dirty="0" err="1" smtClean="0">
                <a:ea typeface="ＭＳ Ｐゴシック" pitchFamily="34" charset="-128"/>
              </a:rPr>
              <a:t>expectimax</a:t>
            </a:r>
            <a:r>
              <a:rPr lang="en-US" dirty="0" smtClean="0">
                <a:ea typeface="ＭＳ Ｐゴシック" pitchFamily="34" charset="-128"/>
              </a:rPr>
              <a:t> a tiny little bit to account for rewards along the way, but that</a:t>
            </a:r>
            <a:r>
              <a:rPr lang="en-US" altLang="en-US" dirty="0" smtClean="0">
                <a:ea typeface="ＭＳ Ｐゴシック" pitchFamily="34" charset="-128"/>
              </a:rPr>
              <a:t>’</a:t>
            </a:r>
            <a:r>
              <a:rPr lang="en-US" dirty="0" smtClean="0">
                <a:ea typeface="ＭＳ Ｐゴシック" pitchFamily="34" charset="-128"/>
              </a:rPr>
              <a:t>s something you should be able to do, and so you can already solve MDP</a:t>
            </a:r>
            <a:r>
              <a:rPr lang="en-US" altLang="en-US" dirty="0" smtClean="0">
                <a:ea typeface="ＭＳ Ｐゴシック" pitchFamily="34" charset="-128"/>
              </a:rPr>
              <a:t>’</a:t>
            </a:r>
            <a:r>
              <a:rPr lang="en-US" dirty="0" smtClean="0">
                <a:ea typeface="ＭＳ Ｐゴシック" pitchFamily="34" charset="-128"/>
              </a:rPr>
              <a:t>s  (not in most efficient way)</a:t>
            </a:r>
          </a:p>
        </p:txBody>
      </p:sp>
      <p:sp>
        <p:nvSpPr>
          <p:cNvPr id="2355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69A4D5-BA7F-4965-9F32-D31D11C0DA97}" type="slidenum">
              <a:rPr lang="en-US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9700" y="768350"/>
            <a:ext cx="6819900" cy="3836988"/>
          </a:xfrm>
          <a:ln/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>
                <a:ea typeface="ＭＳ Ｐゴシック" pitchFamily="34" charset="-128"/>
              </a:rPr>
              <a:t>Like search: successor function only depended on current state</a:t>
            </a:r>
          </a:p>
          <a:p>
            <a:endParaRPr lang="en-US" smtClean="0">
              <a:ea typeface="ＭＳ Ｐゴシック" pitchFamily="34" charset="-128"/>
            </a:endParaRPr>
          </a:p>
          <a:p>
            <a:r>
              <a:rPr lang="en-US" smtClean="0">
                <a:ea typeface="ＭＳ Ｐゴシック" pitchFamily="34" charset="-128"/>
              </a:rPr>
              <a:t>Can make this happen by stuffing more into the state;  </a:t>
            </a:r>
          </a:p>
          <a:p>
            <a:endParaRPr lang="en-US" smtClean="0">
              <a:ea typeface="ＭＳ Ｐゴシック" pitchFamily="34" charset="-128"/>
            </a:endParaRPr>
          </a:p>
          <a:p>
            <a:r>
              <a:rPr lang="en-US" smtClean="0">
                <a:ea typeface="ＭＳ Ｐゴシック" pitchFamily="34" charset="-128"/>
              </a:rPr>
              <a:t>Very similar to search problems: when solving a maze with food pellets, we stored which food pellets were eaten </a:t>
            </a:r>
          </a:p>
          <a:p>
            <a:endParaRPr lang="en-US" smtClean="0">
              <a:ea typeface="ＭＳ Ｐゴシック" pitchFamily="34" charset="-128"/>
            </a:endParaRPr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88101"/>
            <a:fld id="{ACAB68C1-092D-468B-8690-7D27B27041C8}" type="slidenum">
              <a:rPr lang="en-US"/>
              <a:pPr defTabSz="988101"/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9700" y="768350"/>
            <a:ext cx="6819900" cy="3836988"/>
          </a:xfrm>
          <a:ln/>
        </p:spPr>
      </p:sp>
      <p:sp>
        <p:nvSpPr>
          <p:cNvPr id="2765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2765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88101"/>
            <a:fld id="{1600E29C-1E14-41D6-ACAF-300C17152C85}" type="slidenum">
              <a:rPr lang="en-US"/>
              <a:pPr defTabSz="988101"/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9700" y="768350"/>
            <a:ext cx="6819900" cy="3836988"/>
          </a:xfrm>
          <a:ln/>
        </p:spPr>
      </p:sp>
      <p:sp>
        <p:nvSpPr>
          <p:cNvPr id="2969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>
                <a:ea typeface="ＭＳ Ｐゴシック" pitchFamily="34" charset="-128"/>
              </a:rPr>
              <a:t>R(s) = the </a:t>
            </a:r>
            <a:r>
              <a:rPr lang="ja-JP" altLang="en-US" smtClean="0">
                <a:ea typeface="ＭＳ Ｐゴシック" pitchFamily="34" charset="-128"/>
              </a:rPr>
              <a:t>“</a:t>
            </a:r>
            <a:r>
              <a:rPr lang="en-US" altLang="ja-JP" smtClean="0">
                <a:ea typeface="ＭＳ Ｐゴシック" pitchFamily="34" charset="-128"/>
              </a:rPr>
              <a:t>living reward</a:t>
            </a:r>
            <a:r>
              <a:rPr lang="ja-JP" altLang="en-US" smtClean="0">
                <a:ea typeface="ＭＳ Ｐゴシック" pitchFamily="34" charset="-128"/>
              </a:rPr>
              <a:t>”</a:t>
            </a:r>
            <a:endParaRPr lang="en-US" altLang="ja-JP" smtClean="0">
              <a:ea typeface="ＭＳ Ｐゴシック" pitchFamily="34" charset="-128"/>
            </a:endParaRPr>
          </a:p>
          <a:p>
            <a:endParaRPr lang="en-US" smtClean="0">
              <a:ea typeface="ＭＳ Ｐゴシック" pitchFamily="34" charset="-128"/>
            </a:endParaRPr>
          </a:p>
          <a:p>
            <a:endParaRPr lang="en-US" smtClean="0">
              <a:ea typeface="ＭＳ Ｐゴシック" pitchFamily="34" charset="-128"/>
            </a:endParaRPr>
          </a:p>
        </p:txBody>
      </p:sp>
      <p:sp>
        <p:nvSpPr>
          <p:cNvPr id="2969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88101"/>
            <a:fld id="{FB0DC0F6-EF13-4C52-ACF2-48065D1392E1}" type="slidenum">
              <a:rPr lang="en-US"/>
              <a:pPr defTabSz="988101"/>
              <a:t>9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9700" y="768350"/>
            <a:ext cx="6819900" cy="3836988"/>
          </a:xfrm>
          <a:ln/>
        </p:spPr>
      </p:sp>
      <p:sp>
        <p:nvSpPr>
          <p:cNvPr id="36866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>
                <a:ea typeface="ＭＳ Ｐゴシック" pitchFamily="34" charset="-128"/>
              </a:rPr>
              <a:t>In MDP chance node represents uncertainty about what might happen based on (s,a)  [as opposed to being a random adversary]</a:t>
            </a:r>
          </a:p>
          <a:p>
            <a:endParaRPr lang="en-US" smtClean="0">
              <a:ea typeface="ＭＳ Ｐゴシック" pitchFamily="34" charset="-128"/>
            </a:endParaRPr>
          </a:p>
          <a:p>
            <a:r>
              <a:rPr lang="en-US" smtClean="0">
                <a:ea typeface="ＭＳ Ｐゴシック" pitchFamily="34" charset="-128"/>
              </a:rPr>
              <a:t>Q-state (s,a) is when you were in a state and took an action </a:t>
            </a:r>
          </a:p>
        </p:txBody>
      </p:sp>
      <p:sp>
        <p:nvSpPr>
          <p:cNvPr id="3686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88101"/>
            <a:fld id="{381D20B8-C290-4C94-8C7F-0277B9D2F6EE}" type="slidenum">
              <a:rPr lang="en-US"/>
              <a:pPr defTabSz="988101"/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  <a:ln/>
        </p:spPr>
      </p:sp>
      <p:sp>
        <p:nvSpPr>
          <p:cNvPr id="4096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>
                <a:ea typeface="ＭＳ Ｐゴシック" pitchFamily="34" charset="-128"/>
              </a:rPr>
              <a:t>Rewards in the future (deeper in the tree) matter less</a:t>
            </a:r>
          </a:p>
          <a:p>
            <a:endParaRPr lang="en-US" smtClean="0">
              <a:ea typeface="ＭＳ Ｐゴシック" pitchFamily="34" charset="-128"/>
            </a:endParaRPr>
          </a:p>
          <a:p>
            <a:r>
              <a:rPr lang="en-US" smtClean="0">
                <a:ea typeface="ＭＳ Ｐゴシック" pitchFamily="34" charset="-128"/>
              </a:rPr>
              <a:t>Interesting: running expectimax, if having to truncate the search, then not losing much; e.g.,  less then \gamma^d / (1-\gamma)</a:t>
            </a:r>
          </a:p>
          <a:p>
            <a:endParaRPr lang="en-US" smtClean="0">
              <a:ea typeface="ＭＳ Ｐゴシック" pitchFamily="34" charset="-128"/>
            </a:endParaRPr>
          </a:p>
        </p:txBody>
      </p:sp>
      <p:sp>
        <p:nvSpPr>
          <p:cNvPr id="4096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8DDD6D-317B-4886-9A60-0B722A074D75}" type="slidenum">
              <a:rPr lang="en-US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044578"/>
            <a:ext cx="12192000" cy="1470025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3657600"/>
            <a:ext cx="12192000" cy="1524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78" indent="0">
              <a:buNone/>
              <a:defRPr sz="1900"/>
            </a:lvl2pPr>
            <a:lvl3pPr marL="914354" indent="0">
              <a:buNone/>
              <a:defRPr sz="1600"/>
            </a:lvl3pPr>
            <a:lvl4pPr marL="1371532" indent="0">
              <a:buNone/>
              <a:defRPr sz="1500"/>
            </a:lvl4pPr>
            <a:lvl5pPr marL="1828709" indent="0">
              <a:buNone/>
              <a:defRPr sz="1500"/>
            </a:lvl5pPr>
            <a:lvl6pPr marL="2285886" indent="0">
              <a:buNone/>
              <a:defRPr sz="1500"/>
            </a:lvl6pPr>
            <a:lvl7pPr marL="2743062" indent="0">
              <a:buNone/>
              <a:defRPr sz="1500"/>
            </a:lvl7pPr>
            <a:lvl8pPr marL="3200240" indent="0">
              <a:buNone/>
              <a:defRPr sz="1500"/>
            </a:lvl8pPr>
            <a:lvl9pPr marL="3657418" indent="0">
              <a:buNone/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9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9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3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57178" indent="0">
              <a:buNone/>
              <a:defRPr sz="1200"/>
            </a:lvl2pPr>
            <a:lvl3pPr marL="914354" indent="0">
              <a:buNone/>
              <a:defRPr sz="11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2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4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2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500"/>
            </a:lvl1pPr>
            <a:lvl2pPr marL="457178" indent="0">
              <a:buNone/>
              <a:defRPr sz="1200"/>
            </a:lvl2pPr>
            <a:lvl3pPr marL="914354" indent="0">
              <a:buNone/>
              <a:defRPr sz="11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2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-25400"/>
            <a:ext cx="12192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8" rIns="91436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06400" y="1397001"/>
            <a:ext cx="11379200" cy="4729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>
            <a:lvl1pPr>
              <a:defRPr sz="15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>
            <a:lvl1pPr algn="ctr">
              <a:defRPr sz="15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0" y="1031242"/>
            <a:ext cx="12192000" cy="60959"/>
          </a:xfrm>
          <a:prstGeom prst="rect">
            <a:avLst/>
          </a:prstGeom>
          <a:gradFill rotWithShape="1">
            <a:gsLst>
              <a:gs pos="0">
                <a:srgbClr val="0000CC"/>
              </a:gs>
              <a:gs pos="100000">
                <a:schemeClr val="tx1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17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35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5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70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882" indent="-342882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3200">
          <a:solidFill>
            <a:schemeClr val="accent2"/>
          </a:solidFill>
          <a:latin typeface="Calibri" pitchFamily="34" charset="0"/>
          <a:ea typeface="+mn-ea"/>
          <a:cs typeface="+mn-cs"/>
        </a:defRPr>
      </a:lvl1pPr>
      <a:lvl2pPr marL="742913" indent="-285737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§"/>
        <a:defRPr sz="2800">
          <a:solidFill>
            <a:schemeClr val="tx1"/>
          </a:solidFill>
          <a:latin typeface="Calibri" pitchFamily="34" charset="0"/>
        </a:defRPr>
      </a:lvl2pPr>
      <a:lvl3pPr marL="1142942" indent="-228589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400">
          <a:solidFill>
            <a:schemeClr val="tx1"/>
          </a:solidFill>
          <a:latin typeface="Calibri" pitchFamily="34" charset="0"/>
        </a:defRPr>
      </a:lvl3pPr>
      <a:lvl4pPr marL="1600120" indent="-228589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§"/>
        <a:defRPr sz="2000">
          <a:solidFill>
            <a:schemeClr val="tx1"/>
          </a:solidFill>
          <a:latin typeface="Calibri" pitchFamily="34" charset="0"/>
        </a:defRPr>
      </a:lvl4pPr>
      <a:lvl5pPr marL="2057298" indent="-228589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Calibri" pitchFamily="34" charset="0"/>
        </a:defRPr>
      </a:lvl5pPr>
      <a:lvl6pPr marL="2514474" indent="-228589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652" indent="-228589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8829" indent="-228589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006" indent="-228589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tags" Target="../tags/tag7.xml"/><Relationship Id="rId7" Type="http://schemas.openxmlformats.org/officeDocument/2006/relationships/image" Target="../media/image27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24.png"/><Relationship Id="rId5" Type="http://schemas.openxmlformats.org/officeDocument/2006/relationships/image" Target="../media/image26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tags" Target="../tags/tag10.xml"/><Relationship Id="rId7" Type="http://schemas.openxmlformats.org/officeDocument/2006/relationships/image" Target="../media/image28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27.png"/><Relationship Id="rId5" Type="http://schemas.openxmlformats.org/officeDocument/2006/relationships/notesSlide" Target="../notesSlides/notesSlide8.xml"/><Relationship Id="rId10" Type="http://schemas.openxmlformats.org/officeDocument/2006/relationships/image" Target="../media/image30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tags" Target="../tags/tag13.xml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35.png"/><Relationship Id="rId5" Type="http://schemas.openxmlformats.org/officeDocument/2006/relationships/tags" Target="../tags/tag15.xml"/><Relationship Id="rId10" Type="http://schemas.openxmlformats.org/officeDocument/2006/relationships/image" Target="../media/image34.png"/><Relationship Id="rId4" Type="http://schemas.openxmlformats.org/officeDocument/2006/relationships/tags" Target="../tags/tag14.xml"/><Relationship Id="rId9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wmf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wmf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tags" Target="../tags/tag4.xml"/><Relationship Id="rId7" Type="http://schemas.openxmlformats.org/officeDocument/2006/relationships/image" Target="../media/image14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13.jpe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362200" y="1544224"/>
            <a:ext cx="7510462" cy="4018097"/>
          </a:xfrm>
          <a:prstGeom prst="rect">
            <a:avLst/>
          </a:prstGeom>
          <a:noFill/>
        </p:spPr>
      </p:pic>
      <p:sp>
        <p:nvSpPr>
          <p:cNvPr id="5122" name="Rectangle 5"/>
          <p:cNvSpPr>
            <a:spLocks noGrp="1" noChangeArrowheads="1"/>
          </p:cNvSpPr>
          <p:nvPr>
            <p:ph type="ctrTitle"/>
          </p:nvPr>
        </p:nvSpPr>
        <p:spPr>
          <a:xfrm>
            <a:off x="0" y="279403"/>
            <a:ext cx="12192000" cy="1470025"/>
          </a:xfrm>
        </p:spPr>
        <p:txBody>
          <a:bodyPr/>
          <a:lstStyle/>
          <a:p>
            <a:pPr eaLnBrk="1" hangingPunct="1"/>
            <a:r>
              <a:rPr lang="en-US" dirty="0" smtClean="0"/>
              <a:t>CS 188: Artificial Intelligence</a:t>
            </a:r>
            <a:br>
              <a:rPr lang="en-US" dirty="0" smtClean="0"/>
            </a:br>
            <a:endParaRPr lang="en-US" sz="3600" dirty="0" smtClean="0"/>
          </a:p>
        </p:txBody>
      </p:sp>
      <p:sp>
        <p:nvSpPr>
          <p:cNvPr id="5123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0" y="1123950"/>
            <a:ext cx="12192000" cy="1524000"/>
          </a:xfrm>
        </p:spPr>
        <p:txBody>
          <a:bodyPr/>
          <a:lstStyle/>
          <a:p>
            <a:pPr eaLnBrk="1" hangingPunct="1"/>
            <a:r>
              <a:rPr lang="en-US" sz="3600" dirty="0" smtClean="0"/>
              <a:t>Markov Decision Processes</a:t>
            </a:r>
          </a:p>
        </p:txBody>
      </p:sp>
      <p:sp>
        <p:nvSpPr>
          <p:cNvPr id="5124" name="Text Box 7"/>
          <p:cNvSpPr txBox="1">
            <a:spLocks noChangeArrowheads="1"/>
          </p:cNvSpPr>
          <p:nvPr/>
        </p:nvSpPr>
        <p:spPr bwMode="auto">
          <a:xfrm>
            <a:off x="1524000" y="6248403"/>
            <a:ext cx="5867400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Calibri"/>
                <a:ea typeface="ＭＳ Ｐゴシック" pitchFamily="34" charset="-128"/>
                <a:cs typeface="Calibri"/>
              </a:rPr>
              <a:t>MDP Search Trees</a:t>
            </a:r>
          </a:p>
        </p:txBody>
      </p:sp>
      <p:sp>
        <p:nvSpPr>
          <p:cNvPr id="3584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65237"/>
            <a:ext cx="11201400" cy="4525963"/>
          </a:xfrm>
        </p:spPr>
        <p:txBody>
          <a:bodyPr/>
          <a:lstStyle/>
          <a:p>
            <a:r>
              <a:rPr lang="en-US" sz="2400" dirty="0" smtClean="0">
                <a:latin typeface="Calibri"/>
                <a:ea typeface="ＭＳ Ｐゴシック" pitchFamily="34" charset="-128"/>
                <a:cs typeface="Calibri"/>
              </a:rPr>
              <a:t>Each MDP state projects an </a:t>
            </a:r>
            <a:r>
              <a:rPr lang="en-US" sz="2400" dirty="0" err="1" smtClean="0">
                <a:latin typeface="Calibri"/>
                <a:ea typeface="ＭＳ Ｐゴシック" pitchFamily="34" charset="-128"/>
                <a:cs typeface="Calibri"/>
              </a:rPr>
              <a:t>expectimax</a:t>
            </a:r>
            <a:r>
              <a:rPr lang="en-US" sz="2400" dirty="0" smtClean="0">
                <a:latin typeface="Calibri"/>
                <a:ea typeface="ＭＳ Ｐゴシック" pitchFamily="34" charset="-128"/>
                <a:cs typeface="Calibri"/>
              </a:rPr>
              <a:t>-like search tree</a:t>
            </a:r>
          </a:p>
        </p:txBody>
      </p:sp>
      <p:sp>
        <p:nvSpPr>
          <p:cNvPr id="35843" name="AutoShape 4"/>
          <p:cNvSpPr>
            <a:spLocks noChangeArrowheads="1"/>
          </p:cNvSpPr>
          <p:nvPr/>
        </p:nvSpPr>
        <p:spPr bwMode="auto">
          <a:xfrm>
            <a:off x="5486400" y="2133600"/>
            <a:ext cx="457200" cy="365125"/>
          </a:xfrm>
          <a:prstGeom prst="triangle">
            <a:avLst>
              <a:gd name="adj" fmla="val 50000"/>
            </a:avLst>
          </a:prstGeom>
          <a:solidFill>
            <a:srgbClr val="8FAA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>
              <a:latin typeface="Calibri"/>
              <a:cs typeface="Calibri"/>
            </a:endParaRPr>
          </a:p>
        </p:txBody>
      </p:sp>
      <p:sp>
        <p:nvSpPr>
          <p:cNvPr id="35844" name="AutoShape 5"/>
          <p:cNvSpPr>
            <a:spLocks noChangeArrowheads="1"/>
          </p:cNvSpPr>
          <p:nvPr/>
        </p:nvSpPr>
        <p:spPr bwMode="auto">
          <a:xfrm>
            <a:off x="5334000" y="5121275"/>
            <a:ext cx="457200" cy="365125"/>
          </a:xfrm>
          <a:prstGeom prst="triangle">
            <a:avLst>
              <a:gd name="adj" fmla="val 50000"/>
            </a:avLst>
          </a:prstGeom>
          <a:solidFill>
            <a:srgbClr val="8FAA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r" rtl="1"/>
            <a:endParaRPr lang="en-US">
              <a:latin typeface="Calibri"/>
              <a:cs typeface="Calibri"/>
            </a:endParaRPr>
          </a:p>
        </p:txBody>
      </p:sp>
      <p:grpSp>
        <p:nvGrpSpPr>
          <p:cNvPr id="35845" name="Group 6"/>
          <p:cNvGrpSpPr>
            <a:grpSpLocks/>
          </p:cNvGrpSpPr>
          <p:nvPr/>
        </p:nvGrpSpPr>
        <p:grpSpPr bwMode="auto">
          <a:xfrm>
            <a:off x="3886200" y="2514600"/>
            <a:ext cx="3733800" cy="1066800"/>
            <a:chOff x="1584" y="1680"/>
            <a:chExt cx="2352" cy="336"/>
          </a:xfrm>
        </p:grpSpPr>
        <p:sp>
          <p:nvSpPr>
            <p:cNvPr id="35869" name="Line 7"/>
            <p:cNvSpPr>
              <a:spLocks noChangeShapeType="1"/>
            </p:cNvSpPr>
            <p:nvPr/>
          </p:nvSpPr>
          <p:spPr bwMode="auto">
            <a:xfrm flipH="1">
              <a:off x="1584" y="1680"/>
              <a:ext cx="1152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Calibri"/>
                <a:cs typeface="Calibri"/>
              </a:endParaRPr>
            </a:p>
          </p:txBody>
        </p:sp>
        <p:sp>
          <p:nvSpPr>
            <p:cNvPr id="35870" name="Line 8"/>
            <p:cNvSpPr>
              <a:spLocks noChangeShapeType="1"/>
            </p:cNvSpPr>
            <p:nvPr/>
          </p:nvSpPr>
          <p:spPr bwMode="auto">
            <a:xfrm>
              <a:off x="2736" y="1680"/>
              <a:ext cx="120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Calibri"/>
                <a:cs typeface="Calibri"/>
              </a:endParaRPr>
            </a:p>
          </p:txBody>
        </p:sp>
        <p:sp>
          <p:nvSpPr>
            <p:cNvPr id="35871" name="Line 9"/>
            <p:cNvSpPr>
              <a:spLocks noChangeShapeType="1"/>
            </p:cNvSpPr>
            <p:nvPr/>
          </p:nvSpPr>
          <p:spPr bwMode="auto">
            <a:xfrm flipH="1">
              <a:off x="2304" y="1680"/>
              <a:ext cx="432" cy="3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Calibri"/>
                <a:cs typeface="Calibri"/>
              </a:endParaRPr>
            </a:p>
          </p:txBody>
        </p:sp>
        <p:sp>
          <p:nvSpPr>
            <p:cNvPr id="35872" name="Line 10"/>
            <p:cNvSpPr>
              <a:spLocks noChangeShapeType="1"/>
            </p:cNvSpPr>
            <p:nvPr/>
          </p:nvSpPr>
          <p:spPr bwMode="auto">
            <a:xfrm>
              <a:off x="2736" y="1680"/>
              <a:ext cx="432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Calibri"/>
                <a:cs typeface="Calibri"/>
              </a:endParaRPr>
            </a:p>
          </p:txBody>
        </p:sp>
      </p:grpSp>
      <p:sp>
        <p:nvSpPr>
          <p:cNvPr id="35846" name="Oval 11"/>
          <p:cNvSpPr>
            <a:spLocks noChangeArrowheads="1"/>
          </p:cNvSpPr>
          <p:nvPr/>
        </p:nvSpPr>
        <p:spPr bwMode="auto">
          <a:xfrm>
            <a:off x="4876800" y="3581400"/>
            <a:ext cx="381000" cy="381000"/>
          </a:xfrm>
          <a:prstGeom prst="ellipse">
            <a:avLst/>
          </a:prstGeom>
          <a:solidFill>
            <a:srgbClr val="B8EA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Calibri"/>
              <a:cs typeface="Calibri"/>
            </a:endParaRPr>
          </a:p>
        </p:txBody>
      </p:sp>
      <p:grpSp>
        <p:nvGrpSpPr>
          <p:cNvPr id="35847" name="Group 12"/>
          <p:cNvGrpSpPr>
            <a:grpSpLocks/>
          </p:cNvGrpSpPr>
          <p:nvPr/>
        </p:nvGrpSpPr>
        <p:grpSpPr bwMode="auto">
          <a:xfrm>
            <a:off x="3505200" y="3962400"/>
            <a:ext cx="3124200" cy="1143000"/>
            <a:chOff x="1536" y="2400"/>
            <a:chExt cx="1584" cy="624"/>
          </a:xfrm>
        </p:grpSpPr>
        <p:sp>
          <p:nvSpPr>
            <p:cNvPr id="35865" name="Line 13"/>
            <p:cNvSpPr>
              <a:spLocks noChangeShapeType="1"/>
            </p:cNvSpPr>
            <p:nvPr/>
          </p:nvSpPr>
          <p:spPr bwMode="auto">
            <a:xfrm flipH="1">
              <a:off x="1536" y="2400"/>
              <a:ext cx="776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Calibri"/>
                <a:cs typeface="Calibri"/>
              </a:endParaRPr>
            </a:p>
          </p:txBody>
        </p:sp>
        <p:sp>
          <p:nvSpPr>
            <p:cNvPr id="35866" name="Line 14"/>
            <p:cNvSpPr>
              <a:spLocks noChangeShapeType="1"/>
            </p:cNvSpPr>
            <p:nvPr/>
          </p:nvSpPr>
          <p:spPr bwMode="auto">
            <a:xfrm>
              <a:off x="2312" y="2400"/>
              <a:ext cx="808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Calibri"/>
                <a:cs typeface="Calibri"/>
              </a:endParaRPr>
            </a:p>
          </p:txBody>
        </p:sp>
        <p:sp>
          <p:nvSpPr>
            <p:cNvPr id="35867" name="Line 15"/>
            <p:cNvSpPr>
              <a:spLocks noChangeShapeType="1"/>
            </p:cNvSpPr>
            <p:nvPr/>
          </p:nvSpPr>
          <p:spPr bwMode="auto">
            <a:xfrm flipH="1">
              <a:off x="2021" y="2400"/>
              <a:ext cx="291" cy="624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Calibri"/>
                <a:cs typeface="Calibri"/>
              </a:endParaRPr>
            </a:p>
          </p:txBody>
        </p:sp>
        <p:sp>
          <p:nvSpPr>
            <p:cNvPr id="35868" name="Line 16"/>
            <p:cNvSpPr>
              <a:spLocks noChangeShapeType="1"/>
            </p:cNvSpPr>
            <p:nvPr/>
          </p:nvSpPr>
          <p:spPr bwMode="auto">
            <a:xfrm>
              <a:off x="2312" y="2400"/>
              <a:ext cx="280" cy="62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Calibri"/>
                <a:cs typeface="Calibri"/>
              </a:endParaRPr>
            </a:p>
          </p:txBody>
        </p:sp>
      </p:grpSp>
      <p:sp>
        <p:nvSpPr>
          <p:cNvPr id="35848" name="Text Box 17"/>
          <p:cNvSpPr txBox="1">
            <a:spLocks noChangeArrowheads="1"/>
          </p:cNvSpPr>
          <p:nvPr/>
        </p:nvSpPr>
        <p:spPr bwMode="auto">
          <a:xfrm>
            <a:off x="5410200" y="2833688"/>
            <a:ext cx="381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Calibri"/>
                <a:cs typeface="Calibri"/>
              </a:rPr>
              <a:t>a</a:t>
            </a:r>
          </a:p>
        </p:txBody>
      </p:sp>
      <p:sp>
        <p:nvSpPr>
          <p:cNvPr id="35849" name="Text Box 18"/>
          <p:cNvSpPr txBox="1">
            <a:spLocks noChangeArrowheads="1"/>
          </p:cNvSpPr>
          <p:nvPr/>
        </p:nvSpPr>
        <p:spPr bwMode="auto">
          <a:xfrm>
            <a:off x="5943600" y="2133600"/>
            <a:ext cx="381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solidFill>
                  <a:srgbClr val="0000FF"/>
                </a:solidFill>
                <a:latin typeface="Calibri"/>
                <a:cs typeface="Calibri"/>
              </a:rPr>
              <a:t>s</a:t>
            </a:r>
          </a:p>
        </p:txBody>
      </p:sp>
      <p:sp>
        <p:nvSpPr>
          <p:cNvPr id="35850" name="Text Box 19"/>
          <p:cNvSpPr txBox="1">
            <a:spLocks noChangeArrowheads="1"/>
          </p:cNvSpPr>
          <p:nvPr/>
        </p:nvSpPr>
        <p:spPr bwMode="auto">
          <a:xfrm>
            <a:off x="5791200" y="5105400"/>
            <a:ext cx="45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</a:pPr>
            <a:r>
              <a:rPr lang="en-US" dirty="0">
                <a:solidFill>
                  <a:schemeClr val="accent2"/>
                </a:solidFill>
                <a:latin typeface="Calibri"/>
                <a:cs typeface="Calibri"/>
              </a:rPr>
              <a:t>s</a:t>
            </a:r>
            <a:r>
              <a:rPr lang="ja-JP" altLang="en-US">
                <a:solidFill>
                  <a:schemeClr val="accent2"/>
                </a:solidFill>
                <a:latin typeface="Calibri"/>
                <a:cs typeface="Calibri"/>
              </a:rPr>
              <a:t>’</a:t>
            </a:r>
            <a:endParaRPr lang="en-US" dirty="0">
              <a:solidFill>
                <a:schemeClr val="accent2"/>
              </a:solidFill>
              <a:latin typeface="Calibri"/>
              <a:cs typeface="Calibri"/>
            </a:endParaRPr>
          </a:p>
        </p:txBody>
      </p:sp>
      <p:sp>
        <p:nvSpPr>
          <p:cNvPr id="35851" name="Text Box 20"/>
          <p:cNvSpPr txBox="1">
            <a:spLocks noChangeArrowheads="1"/>
          </p:cNvSpPr>
          <p:nvPr/>
        </p:nvSpPr>
        <p:spPr bwMode="auto">
          <a:xfrm>
            <a:off x="5257800" y="3581400"/>
            <a:ext cx="762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solidFill>
                  <a:srgbClr val="008000"/>
                </a:solidFill>
                <a:latin typeface="Calibri"/>
                <a:cs typeface="Calibri"/>
              </a:rPr>
              <a:t>s, a</a:t>
            </a:r>
          </a:p>
        </p:txBody>
      </p:sp>
      <p:grpSp>
        <p:nvGrpSpPr>
          <p:cNvPr id="35852" name="Group 21"/>
          <p:cNvGrpSpPr>
            <a:grpSpLocks/>
          </p:cNvGrpSpPr>
          <p:nvPr/>
        </p:nvGrpSpPr>
        <p:grpSpPr bwMode="auto">
          <a:xfrm>
            <a:off x="3733800" y="5486400"/>
            <a:ext cx="3733800" cy="533400"/>
            <a:chOff x="1584" y="1680"/>
            <a:chExt cx="2352" cy="336"/>
          </a:xfrm>
        </p:grpSpPr>
        <p:sp>
          <p:nvSpPr>
            <p:cNvPr id="35861" name="Line 22"/>
            <p:cNvSpPr>
              <a:spLocks noChangeShapeType="1"/>
            </p:cNvSpPr>
            <p:nvPr/>
          </p:nvSpPr>
          <p:spPr bwMode="auto">
            <a:xfrm flipH="1">
              <a:off x="1584" y="1680"/>
              <a:ext cx="1152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Calibri"/>
                <a:cs typeface="Calibri"/>
              </a:endParaRPr>
            </a:p>
          </p:txBody>
        </p:sp>
        <p:sp>
          <p:nvSpPr>
            <p:cNvPr id="35862" name="Line 23"/>
            <p:cNvSpPr>
              <a:spLocks noChangeShapeType="1"/>
            </p:cNvSpPr>
            <p:nvPr/>
          </p:nvSpPr>
          <p:spPr bwMode="auto">
            <a:xfrm>
              <a:off x="2736" y="1680"/>
              <a:ext cx="120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Calibri"/>
                <a:cs typeface="Calibri"/>
              </a:endParaRPr>
            </a:p>
          </p:txBody>
        </p:sp>
        <p:sp>
          <p:nvSpPr>
            <p:cNvPr id="35863" name="Line 24"/>
            <p:cNvSpPr>
              <a:spLocks noChangeShapeType="1"/>
            </p:cNvSpPr>
            <p:nvPr/>
          </p:nvSpPr>
          <p:spPr bwMode="auto">
            <a:xfrm flipH="1">
              <a:off x="2304" y="1680"/>
              <a:ext cx="432" cy="3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Calibri"/>
                <a:cs typeface="Calibri"/>
              </a:endParaRPr>
            </a:p>
          </p:txBody>
        </p:sp>
        <p:sp>
          <p:nvSpPr>
            <p:cNvPr id="35864" name="Line 25"/>
            <p:cNvSpPr>
              <a:spLocks noChangeShapeType="1"/>
            </p:cNvSpPr>
            <p:nvPr/>
          </p:nvSpPr>
          <p:spPr bwMode="auto">
            <a:xfrm>
              <a:off x="2736" y="1680"/>
              <a:ext cx="432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Calibri"/>
                <a:cs typeface="Calibri"/>
              </a:endParaRPr>
            </a:p>
          </p:txBody>
        </p:sp>
      </p:grpSp>
      <p:sp>
        <p:nvSpPr>
          <p:cNvPr id="35853" name="Freeform 26"/>
          <p:cNvSpPr>
            <a:spLocks/>
          </p:cNvSpPr>
          <p:nvPr/>
        </p:nvSpPr>
        <p:spPr bwMode="auto">
          <a:xfrm>
            <a:off x="5486400" y="4167188"/>
            <a:ext cx="2133600" cy="404812"/>
          </a:xfrm>
          <a:custGeom>
            <a:avLst/>
            <a:gdLst>
              <a:gd name="T0" fmla="*/ 0 w 1344"/>
              <a:gd name="T1" fmla="*/ 2147483647 h 255"/>
              <a:gd name="T2" fmla="*/ 2147483647 w 1344"/>
              <a:gd name="T3" fmla="*/ 2147483647 h 255"/>
              <a:gd name="T4" fmla="*/ 2147483647 w 1344"/>
              <a:gd name="T5" fmla="*/ 2147483647 h 255"/>
              <a:gd name="T6" fmla="*/ 0 60000 65536"/>
              <a:gd name="T7" fmla="*/ 0 60000 65536"/>
              <a:gd name="T8" fmla="*/ 0 60000 65536"/>
              <a:gd name="T9" fmla="*/ 0 w 1344"/>
              <a:gd name="T10" fmla="*/ 0 h 255"/>
              <a:gd name="T11" fmla="*/ 1344 w 1344"/>
              <a:gd name="T12" fmla="*/ 255 h 25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344" h="255">
                <a:moveTo>
                  <a:pt x="0" y="255"/>
                </a:moveTo>
                <a:cubicBezTo>
                  <a:pt x="79" y="219"/>
                  <a:pt x="251" y="80"/>
                  <a:pt x="475" y="40"/>
                </a:cubicBezTo>
                <a:cubicBezTo>
                  <a:pt x="699" y="0"/>
                  <a:pt x="1199" y="19"/>
                  <a:pt x="1344" y="15"/>
                </a:cubicBezTo>
              </a:path>
            </a:pathLst>
          </a:custGeom>
          <a:noFill/>
          <a:ln w="50800">
            <a:solidFill>
              <a:srgbClr val="C0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en-US">
              <a:latin typeface="Calibri"/>
              <a:cs typeface="Calibri"/>
            </a:endParaRPr>
          </a:p>
        </p:txBody>
      </p:sp>
      <p:sp>
        <p:nvSpPr>
          <p:cNvPr id="35854" name="Text Box 27"/>
          <p:cNvSpPr txBox="1">
            <a:spLocks noChangeArrowheads="1"/>
          </p:cNvSpPr>
          <p:nvPr/>
        </p:nvSpPr>
        <p:spPr bwMode="auto">
          <a:xfrm>
            <a:off x="7772400" y="3962400"/>
            <a:ext cx="2819400" cy="119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solidFill>
                  <a:srgbClr val="C00000"/>
                </a:solidFill>
                <a:latin typeface="Calibri"/>
                <a:cs typeface="Calibri"/>
              </a:rPr>
              <a:t>(</a:t>
            </a:r>
            <a:r>
              <a:rPr lang="en-US" dirty="0" err="1">
                <a:solidFill>
                  <a:srgbClr val="C00000"/>
                </a:solidFill>
                <a:latin typeface="Calibri"/>
                <a:cs typeface="Calibri"/>
              </a:rPr>
              <a:t>s,a,s</a:t>
            </a:r>
            <a:r>
              <a:rPr lang="ja-JP" altLang="en-US" dirty="0">
                <a:solidFill>
                  <a:srgbClr val="C00000"/>
                </a:solidFill>
                <a:latin typeface="Calibri"/>
                <a:cs typeface="Calibri"/>
              </a:rPr>
              <a:t>’</a:t>
            </a:r>
            <a:r>
              <a:rPr lang="en-US" altLang="ja-JP" dirty="0">
                <a:solidFill>
                  <a:srgbClr val="C00000"/>
                </a:solidFill>
                <a:latin typeface="Calibri"/>
                <a:cs typeface="Calibri"/>
              </a:rPr>
              <a:t>) called a </a:t>
            </a:r>
            <a:r>
              <a:rPr lang="en-US" altLang="ja-JP" i="1" dirty="0">
                <a:solidFill>
                  <a:srgbClr val="C00000"/>
                </a:solidFill>
                <a:latin typeface="Calibri"/>
                <a:cs typeface="Calibri"/>
              </a:rPr>
              <a:t>transition</a:t>
            </a:r>
          </a:p>
          <a:p>
            <a:pPr>
              <a:spcBef>
                <a:spcPct val="50000"/>
              </a:spcBef>
            </a:pPr>
            <a:r>
              <a:rPr lang="en-US" dirty="0">
                <a:solidFill>
                  <a:srgbClr val="C00000"/>
                </a:solidFill>
                <a:latin typeface="Calibri"/>
                <a:cs typeface="Calibri"/>
              </a:rPr>
              <a:t>T(</a:t>
            </a:r>
            <a:r>
              <a:rPr lang="en-US" dirty="0" err="1">
                <a:solidFill>
                  <a:srgbClr val="C00000"/>
                </a:solidFill>
                <a:latin typeface="Calibri"/>
                <a:cs typeface="Calibri"/>
              </a:rPr>
              <a:t>s,a,s</a:t>
            </a:r>
            <a:r>
              <a:rPr lang="ja-JP" altLang="en-US" dirty="0">
                <a:solidFill>
                  <a:srgbClr val="C00000"/>
                </a:solidFill>
                <a:latin typeface="Calibri"/>
                <a:cs typeface="Calibri"/>
              </a:rPr>
              <a:t>’</a:t>
            </a:r>
            <a:r>
              <a:rPr lang="en-US" altLang="ja-JP" dirty="0">
                <a:solidFill>
                  <a:srgbClr val="C00000"/>
                </a:solidFill>
                <a:latin typeface="Calibri"/>
                <a:cs typeface="Calibri"/>
              </a:rPr>
              <a:t>) = P(s</a:t>
            </a:r>
            <a:r>
              <a:rPr lang="ja-JP" altLang="en-US" dirty="0">
                <a:solidFill>
                  <a:srgbClr val="C00000"/>
                </a:solidFill>
                <a:latin typeface="Calibri"/>
                <a:cs typeface="Calibri"/>
              </a:rPr>
              <a:t>’</a:t>
            </a:r>
            <a:r>
              <a:rPr lang="en-US" altLang="ja-JP" dirty="0">
                <a:solidFill>
                  <a:srgbClr val="C00000"/>
                </a:solidFill>
                <a:latin typeface="Calibri"/>
                <a:cs typeface="Calibri"/>
              </a:rPr>
              <a:t>|</a:t>
            </a:r>
            <a:r>
              <a:rPr lang="en-US" altLang="ja-JP" dirty="0" err="1">
                <a:solidFill>
                  <a:srgbClr val="C00000"/>
                </a:solidFill>
                <a:latin typeface="Calibri"/>
                <a:cs typeface="Calibri"/>
              </a:rPr>
              <a:t>s,a</a:t>
            </a:r>
            <a:r>
              <a:rPr lang="en-US" altLang="ja-JP" dirty="0">
                <a:solidFill>
                  <a:srgbClr val="C00000"/>
                </a:solidFill>
                <a:latin typeface="Calibri"/>
                <a:cs typeface="Calibri"/>
              </a:rPr>
              <a:t>)</a:t>
            </a:r>
          </a:p>
          <a:p>
            <a:pPr>
              <a:spcBef>
                <a:spcPct val="50000"/>
              </a:spcBef>
            </a:pPr>
            <a:r>
              <a:rPr lang="en-US" dirty="0">
                <a:solidFill>
                  <a:srgbClr val="C00000"/>
                </a:solidFill>
                <a:latin typeface="Calibri"/>
                <a:cs typeface="Calibri"/>
              </a:rPr>
              <a:t>R(</a:t>
            </a:r>
            <a:r>
              <a:rPr lang="en-US" dirty="0" err="1">
                <a:solidFill>
                  <a:srgbClr val="C00000"/>
                </a:solidFill>
                <a:latin typeface="Calibri"/>
                <a:cs typeface="Calibri"/>
              </a:rPr>
              <a:t>s,a,s</a:t>
            </a:r>
            <a:r>
              <a:rPr lang="ja-JP" altLang="en-US" dirty="0">
                <a:solidFill>
                  <a:srgbClr val="C00000"/>
                </a:solidFill>
                <a:latin typeface="Calibri"/>
                <a:cs typeface="Calibri"/>
              </a:rPr>
              <a:t>’</a:t>
            </a:r>
            <a:r>
              <a:rPr lang="en-US" altLang="ja-JP" dirty="0">
                <a:solidFill>
                  <a:srgbClr val="C00000"/>
                </a:solidFill>
                <a:latin typeface="Calibri"/>
                <a:cs typeface="Calibri"/>
              </a:rPr>
              <a:t>)</a:t>
            </a:r>
            <a:endParaRPr lang="en-US" dirty="0">
              <a:solidFill>
                <a:srgbClr val="C00000"/>
              </a:solidFill>
              <a:latin typeface="Calibri"/>
              <a:cs typeface="Calibri"/>
            </a:endParaRPr>
          </a:p>
        </p:txBody>
      </p:sp>
      <p:sp>
        <p:nvSpPr>
          <p:cNvPr id="35855" name="Text Box 28"/>
          <p:cNvSpPr txBox="1">
            <a:spLocks noChangeArrowheads="1"/>
          </p:cNvSpPr>
          <p:nvPr/>
        </p:nvSpPr>
        <p:spPr bwMode="auto">
          <a:xfrm>
            <a:off x="4495800" y="4419600"/>
            <a:ext cx="1066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Calibri"/>
                <a:cs typeface="Calibri"/>
              </a:rPr>
              <a:t>s,a,s</a:t>
            </a:r>
            <a:r>
              <a:rPr lang="ja-JP" altLang="en-US">
                <a:latin typeface="Calibri"/>
                <a:cs typeface="Calibri"/>
              </a:rPr>
              <a:t>’</a:t>
            </a:r>
            <a:endParaRPr lang="en-US">
              <a:latin typeface="Calibri"/>
              <a:cs typeface="Calibri"/>
            </a:endParaRPr>
          </a:p>
        </p:txBody>
      </p:sp>
      <p:sp>
        <p:nvSpPr>
          <p:cNvPr id="35856" name="Freeform 29"/>
          <p:cNvSpPr>
            <a:spLocks/>
          </p:cNvSpPr>
          <p:nvPr/>
        </p:nvSpPr>
        <p:spPr bwMode="auto">
          <a:xfrm>
            <a:off x="6332538" y="2301875"/>
            <a:ext cx="2201862" cy="60325"/>
          </a:xfrm>
          <a:custGeom>
            <a:avLst/>
            <a:gdLst>
              <a:gd name="T0" fmla="*/ 0 w 1387"/>
              <a:gd name="T1" fmla="*/ 2147483647 h 38"/>
              <a:gd name="T2" fmla="*/ 2147483647 w 1387"/>
              <a:gd name="T3" fmla="*/ 2147483647 h 38"/>
              <a:gd name="T4" fmla="*/ 2147483647 w 1387"/>
              <a:gd name="T5" fmla="*/ 0 h 38"/>
              <a:gd name="T6" fmla="*/ 0 60000 65536"/>
              <a:gd name="T7" fmla="*/ 0 60000 65536"/>
              <a:gd name="T8" fmla="*/ 0 60000 65536"/>
              <a:gd name="T9" fmla="*/ 0 w 1387"/>
              <a:gd name="T10" fmla="*/ 0 h 38"/>
              <a:gd name="T11" fmla="*/ 1387 w 1387"/>
              <a:gd name="T12" fmla="*/ 38 h 3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387" h="38">
                <a:moveTo>
                  <a:pt x="0" y="38"/>
                </a:moveTo>
                <a:cubicBezTo>
                  <a:pt x="86" y="36"/>
                  <a:pt x="287" y="31"/>
                  <a:pt x="518" y="25"/>
                </a:cubicBezTo>
                <a:cubicBezTo>
                  <a:pt x="749" y="19"/>
                  <a:pt x="1242" y="4"/>
                  <a:pt x="1387" y="0"/>
                </a:cubicBezTo>
              </a:path>
            </a:pathLst>
          </a:custGeom>
          <a:noFill/>
          <a:ln w="50800">
            <a:solidFill>
              <a:srgbClr val="0000FF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en-US">
              <a:latin typeface="Calibri"/>
              <a:cs typeface="Calibri"/>
            </a:endParaRPr>
          </a:p>
        </p:txBody>
      </p:sp>
      <p:sp>
        <p:nvSpPr>
          <p:cNvPr id="35857" name="Text Box 30"/>
          <p:cNvSpPr txBox="1">
            <a:spLocks noChangeArrowheads="1"/>
          </p:cNvSpPr>
          <p:nvPr/>
        </p:nvSpPr>
        <p:spPr bwMode="auto">
          <a:xfrm>
            <a:off x="8610600" y="2100262"/>
            <a:ext cx="1371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solidFill>
                  <a:srgbClr val="0000FF"/>
                </a:solidFill>
                <a:latin typeface="Calibri"/>
                <a:cs typeface="Calibri"/>
              </a:rPr>
              <a:t>s is a </a:t>
            </a:r>
            <a:r>
              <a:rPr lang="en-US" i="1" dirty="0">
                <a:solidFill>
                  <a:srgbClr val="0000FF"/>
                </a:solidFill>
                <a:latin typeface="Calibri"/>
                <a:cs typeface="Calibri"/>
              </a:rPr>
              <a:t>state</a:t>
            </a:r>
          </a:p>
        </p:txBody>
      </p:sp>
      <p:sp>
        <p:nvSpPr>
          <p:cNvPr id="35858" name="Freeform 31"/>
          <p:cNvSpPr>
            <a:spLocks/>
          </p:cNvSpPr>
          <p:nvPr/>
        </p:nvSpPr>
        <p:spPr bwMode="auto">
          <a:xfrm flipH="1">
            <a:off x="3048000" y="3733800"/>
            <a:ext cx="1676400" cy="76200"/>
          </a:xfrm>
          <a:custGeom>
            <a:avLst/>
            <a:gdLst>
              <a:gd name="T0" fmla="*/ 0 w 1387"/>
              <a:gd name="T1" fmla="*/ 2147483647 h 38"/>
              <a:gd name="T2" fmla="*/ 2147483647 w 1387"/>
              <a:gd name="T3" fmla="*/ 2147483647 h 38"/>
              <a:gd name="T4" fmla="*/ 2147483647 w 1387"/>
              <a:gd name="T5" fmla="*/ 0 h 38"/>
              <a:gd name="T6" fmla="*/ 0 60000 65536"/>
              <a:gd name="T7" fmla="*/ 0 60000 65536"/>
              <a:gd name="T8" fmla="*/ 0 60000 65536"/>
              <a:gd name="T9" fmla="*/ 0 w 1387"/>
              <a:gd name="T10" fmla="*/ 0 h 38"/>
              <a:gd name="T11" fmla="*/ 1387 w 1387"/>
              <a:gd name="T12" fmla="*/ 38 h 3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387" h="38">
                <a:moveTo>
                  <a:pt x="0" y="38"/>
                </a:moveTo>
                <a:cubicBezTo>
                  <a:pt x="86" y="36"/>
                  <a:pt x="287" y="31"/>
                  <a:pt x="518" y="25"/>
                </a:cubicBezTo>
                <a:cubicBezTo>
                  <a:pt x="749" y="19"/>
                  <a:pt x="1242" y="4"/>
                  <a:pt x="1387" y="0"/>
                </a:cubicBezTo>
              </a:path>
            </a:pathLst>
          </a:custGeom>
          <a:noFill/>
          <a:ln w="50800">
            <a:solidFill>
              <a:srgbClr val="008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en-US">
              <a:latin typeface="Calibri"/>
              <a:cs typeface="Calibri"/>
            </a:endParaRPr>
          </a:p>
        </p:txBody>
      </p:sp>
      <p:sp>
        <p:nvSpPr>
          <p:cNvPr id="35859" name="Text Box 32"/>
          <p:cNvSpPr txBox="1">
            <a:spLocks noChangeArrowheads="1"/>
          </p:cNvSpPr>
          <p:nvPr/>
        </p:nvSpPr>
        <p:spPr bwMode="auto">
          <a:xfrm>
            <a:off x="1752600" y="3429000"/>
            <a:ext cx="1371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solidFill>
                  <a:srgbClr val="008000"/>
                </a:solidFill>
                <a:latin typeface="Calibri"/>
                <a:cs typeface="Calibri"/>
              </a:rPr>
              <a:t>(s, a) is a </a:t>
            </a:r>
            <a:r>
              <a:rPr lang="en-US" i="1" dirty="0">
                <a:solidFill>
                  <a:srgbClr val="008000"/>
                </a:solidFill>
                <a:latin typeface="Calibri"/>
                <a:cs typeface="Calibri"/>
              </a:rPr>
              <a:t>q-state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2743429"/>
            <a:ext cx="3017838" cy="2259698"/>
          </a:xfrm>
          <a:prstGeom prst="rect">
            <a:avLst/>
          </a:prstGeom>
          <a:noFill/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0134600" y="4345616"/>
            <a:ext cx="1844538" cy="1595768"/>
          </a:xfrm>
          <a:prstGeom prst="rect">
            <a:avLst/>
          </a:prstGeom>
          <a:noFill/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9906000" y="1448716"/>
            <a:ext cx="2057400" cy="14426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Utilities of Sequences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259012" y="1248279"/>
            <a:ext cx="7875588" cy="49996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Utilities of Sequences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What preferences should an agent have over reward sequences?</a:t>
            </a:r>
          </a:p>
          <a:p>
            <a:endParaRPr lang="en-US" sz="2800" dirty="0" smtClean="0"/>
          </a:p>
          <a:p>
            <a:r>
              <a:rPr lang="en-US" sz="2800" dirty="0" smtClean="0"/>
              <a:t>More or less?</a:t>
            </a:r>
          </a:p>
          <a:p>
            <a:endParaRPr lang="en-US" sz="2800" dirty="0" smtClean="0"/>
          </a:p>
          <a:p>
            <a:r>
              <a:rPr lang="en-US" sz="2800" dirty="0" smtClean="0"/>
              <a:t>Now or later?</a:t>
            </a:r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sz="28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315200" y="3505497"/>
            <a:ext cx="4648200" cy="295079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124200" y="2409825"/>
            <a:ext cx="12971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Calibri" pitchFamily="34" charset="0"/>
              </a:rPr>
              <a:t>[1, 2, 2]</a:t>
            </a:r>
            <a:endParaRPr lang="en-US" sz="2800" dirty="0">
              <a:latin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78253" y="2409825"/>
            <a:ext cx="12971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Calibri" pitchFamily="34" charset="0"/>
              </a:rPr>
              <a:t>[2, 3, 4]</a:t>
            </a:r>
            <a:endParaRPr lang="en-US" sz="2800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94595" y="2409825"/>
            <a:ext cx="5806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Calibri" pitchFamily="34" charset="0"/>
              </a:rPr>
              <a:t> or</a:t>
            </a:r>
            <a:endParaRPr lang="en-US" sz="2800" dirty="0">
              <a:latin typeface="Calibr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24200" y="3439180"/>
            <a:ext cx="12971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Calibri" pitchFamily="34" charset="0"/>
              </a:rPr>
              <a:t>[0, 0, 1]</a:t>
            </a:r>
            <a:endParaRPr lang="en-US" sz="2800" dirty="0">
              <a:latin typeface="Calibr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78253" y="3439180"/>
            <a:ext cx="12971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Calibri" pitchFamily="34" charset="0"/>
              </a:rPr>
              <a:t>[1, 0, 0]</a:t>
            </a:r>
            <a:endParaRPr lang="en-US" sz="2800" dirty="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94595" y="3439180"/>
            <a:ext cx="5806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Calibri" pitchFamily="34" charset="0"/>
              </a:rPr>
              <a:t> or</a:t>
            </a:r>
            <a:endParaRPr lang="en-US" sz="28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Discounting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" y="1295400"/>
            <a:ext cx="11252200" cy="4729164"/>
          </a:xfrm>
        </p:spPr>
        <p:txBody>
          <a:bodyPr/>
          <a:lstStyle/>
          <a:p>
            <a:r>
              <a:rPr lang="en-US" sz="2800" dirty="0" smtClean="0"/>
              <a:t>It’s reasonable to maximize the sum of rewards</a:t>
            </a:r>
          </a:p>
          <a:p>
            <a:r>
              <a:rPr lang="en-US" sz="2800" dirty="0" smtClean="0"/>
              <a:t>It’s also reasonable to prefer rewards now to rewards later</a:t>
            </a:r>
          </a:p>
          <a:p>
            <a:r>
              <a:rPr lang="en-US" sz="2800" dirty="0" smtClean="0"/>
              <a:t>One solution: values of rewards decay exponentially</a:t>
            </a:r>
            <a:endParaRPr lang="en-US" sz="2800" dirty="0"/>
          </a:p>
        </p:txBody>
      </p:sp>
      <p:pic>
        <p:nvPicPr>
          <p:cNvPr id="7171" name="Picture 3" descr="C:\Users\Dan\Dropbox\Office\CS 188\Ketrina Art\MDPs\Discounting.png"/>
          <p:cNvPicPr>
            <a:picLocks noChangeAspect="1" noChangeArrowheads="1"/>
          </p:cNvPicPr>
          <p:nvPr/>
        </p:nvPicPr>
        <p:blipFill>
          <a:blip r:embed="rId5" cstate="print"/>
          <a:srcRect l="73764" t="76543" r="1569"/>
          <a:stretch>
            <a:fillRect/>
          </a:stretch>
        </p:blipFill>
        <p:spPr bwMode="auto">
          <a:xfrm>
            <a:off x="8003286" y="3276600"/>
            <a:ext cx="2283714" cy="14478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447800" y="2822143"/>
            <a:ext cx="2283714" cy="1975713"/>
          </a:xfrm>
          <a:prstGeom prst="rect">
            <a:avLst/>
          </a:prstGeom>
          <a:noFill/>
        </p:spPr>
      </p:pic>
      <p:pic>
        <p:nvPicPr>
          <p:cNvPr id="8" name="Picture 3" descr="C:\Users\Dan\Dropbox\Office\CS 188\Ketrina Art\MDPs\Discounting.png"/>
          <p:cNvPicPr>
            <a:picLocks noChangeAspect="1" noChangeArrowheads="1"/>
          </p:cNvPicPr>
          <p:nvPr/>
        </p:nvPicPr>
        <p:blipFill>
          <a:blip r:embed="rId5" cstate="print"/>
          <a:srcRect l="73764" t="38272" r="1569" b="35802"/>
          <a:stretch>
            <a:fillRect/>
          </a:stretch>
        </p:blipFill>
        <p:spPr bwMode="auto">
          <a:xfrm>
            <a:off x="4802886" y="3048000"/>
            <a:ext cx="2283714" cy="1600200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1447800" y="5410200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Calibri" pitchFamily="34" charset="0"/>
              </a:rPr>
              <a:t>Worth Now</a:t>
            </a:r>
            <a:endParaRPr lang="en-US" sz="2400" dirty="0">
              <a:latin typeface="Calibri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48200" y="5410200"/>
            <a:ext cx="243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Calibri" pitchFamily="34" charset="0"/>
              </a:rPr>
              <a:t>Worth Next Step</a:t>
            </a:r>
            <a:endParaRPr lang="en-US" sz="2400" dirty="0">
              <a:latin typeface="Calibri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772400" y="5410200"/>
            <a:ext cx="304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Calibri" pitchFamily="34" charset="0"/>
              </a:rPr>
              <a:t>Worth In Two Steps</a:t>
            </a:r>
            <a:endParaRPr lang="en-US" sz="2400" dirty="0">
              <a:latin typeface="Calibri" pitchFamily="34" charset="0"/>
            </a:endParaRPr>
          </a:p>
        </p:txBody>
      </p:sp>
      <p:pic>
        <p:nvPicPr>
          <p:cNvPr id="22" name="Picture 21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2362200" y="4752676"/>
            <a:ext cx="211138" cy="351897"/>
          </a:xfrm>
          <a:prstGeom prst="rect">
            <a:avLst/>
          </a:prstGeom>
          <a:noFill/>
          <a:ln/>
          <a:effectLst/>
        </p:spPr>
      </p:pic>
      <p:pic>
        <p:nvPicPr>
          <p:cNvPr id="23" name="Picture 22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 bwMode="auto">
          <a:xfrm>
            <a:off x="5791200" y="4853716"/>
            <a:ext cx="280688" cy="327002"/>
          </a:xfrm>
          <a:prstGeom prst="rect">
            <a:avLst/>
          </a:prstGeom>
          <a:noFill/>
          <a:ln/>
          <a:effectLst/>
        </p:spPr>
      </p:pic>
      <p:pic>
        <p:nvPicPr>
          <p:cNvPr id="24" name="Picture 23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/>
          <a:stretch>
            <a:fillRect/>
          </a:stretch>
        </p:blipFill>
        <p:spPr bwMode="auto">
          <a:xfrm>
            <a:off x="8915165" y="4648200"/>
            <a:ext cx="514651" cy="560927"/>
          </a:xfrm>
          <a:prstGeom prst="rect">
            <a:avLst/>
          </a:prstGeom>
          <a:noFill/>
          <a:ln/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ea typeface="ＭＳ Ｐゴシック" pitchFamily="34" charset="-128"/>
              </a:rPr>
              <a:t>Discounting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524000"/>
            <a:ext cx="4648200" cy="4525963"/>
          </a:xfrm>
        </p:spPr>
        <p:txBody>
          <a:bodyPr/>
          <a:lstStyle/>
          <a:p>
            <a:r>
              <a:rPr lang="en-US" sz="2400" dirty="0" smtClean="0">
                <a:ea typeface="ＭＳ Ｐゴシック" pitchFamily="34" charset="-128"/>
              </a:rPr>
              <a:t>How to discount?</a:t>
            </a:r>
          </a:p>
          <a:p>
            <a:pPr lvl="1"/>
            <a:r>
              <a:rPr lang="en-US" sz="2000" dirty="0" smtClean="0">
                <a:ea typeface="ＭＳ Ｐゴシック" pitchFamily="34" charset="-128"/>
              </a:rPr>
              <a:t>Each time we descend a level, we multiply in the discount once</a:t>
            </a:r>
          </a:p>
          <a:p>
            <a:pPr lvl="1"/>
            <a:endParaRPr lang="en-US" sz="2000" dirty="0" smtClean="0">
              <a:ea typeface="ＭＳ Ｐゴシック" pitchFamily="34" charset="-128"/>
            </a:endParaRPr>
          </a:p>
          <a:p>
            <a:r>
              <a:rPr lang="en-US" sz="2400" dirty="0" smtClean="0">
                <a:ea typeface="ＭＳ Ｐゴシック" pitchFamily="34" charset="-128"/>
              </a:rPr>
              <a:t>Why discount?</a:t>
            </a:r>
            <a:endParaRPr lang="en-US" sz="2400" dirty="0" smtClean="0">
              <a:ea typeface="ＭＳ Ｐゴシック" pitchFamily="34" charset="-128"/>
              <a:sym typeface="Symbol" pitchFamily="18" charset="2"/>
            </a:endParaRPr>
          </a:p>
          <a:p>
            <a:pPr lvl="1"/>
            <a:r>
              <a:rPr lang="en-US" sz="2000" dirty="0" smtClean="0">
                <a:ea typeface="ＭＳ Ｐゴシック" pitchFamily="34" charset="-128"/>
                <a:sym typeface="Symbol" pitchFamily="18" charset="2"/>
              </a:rPr>
              <a:t>Sooner rewards probably do have higher utility than later rewards</a:t>
            </a:r>
          </a:p>
          <a:p>
            <a:pPr lvl="1"/>
            <a:r>
              <a:rPr lang="en-US" sz="2000" dirty="0" smtClean="0">
                <a:ea typeface="ＭＳ Ｐゴシック" pitchFamily="34" charset="-128"/>
                <a:sym typeface="Symbol" pitchFamily="18" charset="2"/>
              </a:rPr>
              <a:t>Also helps our algorithms converge</a:t>
            </a:r>
          </a:p>
          <a:p>
            <a:pPr lvl="1"/>
            <a:endParaRPr lang="en-US" sz="2000" dirty="0" smtClean="0">
              <a:ea typeface="ＭＳ Ｐゴシック" pitchFamily="34" charset="-128"/>
              <a:sym typeface="Symbol" pitchFamily="18" charset="2"/>
            </a:endParaRPr>
          </a:p>
          <a:p>
            <a:r>
              <a:rPr lang="en-US" sz="2400" dirty="0" smtClean="0">
                <a:ea typeface="ＭＳ Ｐゴシック" pitchFamily="34" charset="-128"/>
                <a:sym typeface="Symbol" pitchFamily="18" charset="2"/>
              </a:rPr>
              <a:t>Example: discount of 0.5</a:t>
            </a:r>
          </a:p>
          <a:p>
            <a:pPr lvl="1"/>
            <a:r>
              <a:rPr lang="en-US" sz="2000" dirty="0" smtClean="0">
                <a:ea typeface="ＭＳ Ｐゴシック" pitchFamily="34" charset="-128"/>
                <a:sym typeface="Symbol" pitchFamily="18" charset="2"/>
              </a:rPr>
              <a:t>U([1,2,3]) = 1*1 + 0.5*2 + 0.25*3</a:t>
            </a:r>
          </a:p>
          <a:p>
            <a:pPr lvl="1"/>
            <a:r>
              <a:rPr lang="en-US" sz="2000" dirty="0" smtClean="0">
                <a:ea typeface="ＭＳ Ｐゴシック" pitchFamily="34" charset="-128"/>
                <a:sym typeface="Symbol" pitchFamily="18" charset="2"/>
              </a:rPr>
              <a:t>U([1,2,3]) &lt; U([3,2,1])</a:t>
            </a:r>
          </a:p>
        </p:txBody>
      </p:sp>
      <p:grpSp>
        <p:nvGrpSpPr>
          <p:cNvPr id="39939" name="Group 4"/>
          <p:cNvGrpSpPr>
            <a:grpSpLocks/>
          </p:cNvGrpSpPr>
          <p:nvPr/>
        </p:nvGrpSpPr>
        <p:grpSpPr bwMode="auto">
          <a:xfrm>
            <a:off x="8304213" y="1371600"/>
            <a:ext cx="2135187" cy="4875213"/>
            <a:chOff x="4085" y="960"/>
            <a:chExt cx="1345" cy="3071"/>
          </a:xfrm>
        </p:grpSpPr>
        <p:grpSp>
          <p:nvGrpSpPr>
            <p:cNvPr id="39947" name="Group 5"/>
            <p:cNvGrpSpPr>
              <a:grpSpLocks/>
            </p:cNvGrpSpPr>
            <p:nvPr/>
          </p:nvGrpSpPr>
          <p:grpSpPr bwMode="auto">
            <a:xfrm>
              <a:off x="4085" y="960"/>
              <a:ext cx="1291" cy="1202"/>
              <a:chOff x="2400" y="1401"/>
              <a:chExt cx="1392" cy="1296"/>
            </a:xfrm>
          </p:grpSpPr>
          <p:sp>
            <p:nvSpPr>
              <p:cNvPr id="39986" name="AutoShape 6"/>
              <p:cNvSpPr>
                <a:spLocks noChangeArrowheads="1"/>
              </p:cNvSpPr>
              <p:nvPr/>
            </p:nvSpPr>
            <p:spPr bwMode="auto">
              <a:xfrm>
                <a:off x="3070" y="1488"/>
                <a:ext cx="155" cy="124"/>
              </a:xfrm>
              <a:prstGeom prst="triangle">
                <a:avLst>
                  <a:gd name="adj" fmla="val 50000"/>
                </a:avLst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39987" name="Group 7"/>
              <p:cNvGrpSpPr>
                <a:grpSpLocks/>
              </p:cNvGrpSpPr>
              <p:nvPr/>
            </p:nvGrpSpPr>
            <p:grpSpPr bwMode="auto">
              <a:xfrm>
                <a:off x="2529" y="1617"/>
                <a:ext cx="1263" cy="361"/>
                <a:chOff x="1584" y="1680"/>
                <a:chExt cx="2352" cy="336"/>
              </a:xfrm>
            </p:grpSpPr>
            <p:sp>
              <p:nvSpPr>
                <p:cNvPr id="40000" name="Line 8"/>
                <p:cNvSpPr>
                  <a:spLocks noChangeShapeType="1"/>
                </p:cNvSpPr>
                <p:nvPr/>
              </p:nvSpPr>
              <p:spPr bwMode="auto">
                <a:xfrm flipH="1">
                  <a:off x="1584" y="1680"/>
                  <a:ext cx="1152" cy="33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0001" name="Line 9"/>
                <p:cNvSpPr>
                  <a:spLocks noChangeShapeType="1"/>
                </p:cNvSpPr>
                <p:nvPr/>
              </p:nvSpPr>
              <p:spPr bwMode="auto">
                <a:xfrm>
                  <a:off x="2736" y="1680"/>
                  <a:ext cx="1200" cy="28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0002" name="Line 10"/>
                <p:cNvSpPr>
                  <a:spLocks noChangeShapeType="1"/>
                </p:cNvSpPr>
                <p:nvPr/>
              </p:nvSpPr>
              <p:spPr bwMode="auto">
                <a:xfrm flipH="1">
                  <a:off x="2304" y="1680"/>
                  <a:ext cx="432" cy="33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0003" name="Line 11"/>
                <p:cNvSpPr>
                  <a:spLocks noChangeShapeType="1"/>
                </p:cNvSpPr>
                <p:nvPr/>
              </p:nvSpPr>
              <p:spPr bwMode="auto">
                <a:xfrm>
                  <a:off x="2736" y="1680"/>
                  <a:ext cx="432" cy="28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9988" name="Oval 12"/>
              <p:cNvSpPr>
                <a:spLocks noChangeArrowheads="1"/>
              </p:cNvSpPr>
              <p:nvPr/>
            </p:nvSpPr>
            <p:spPr bwMode="auto">
              <a:xfrm>
                <a:off x="2864" y="1978"/>
                <a:ext cx="129" cy="129"/>
              </a:xfrm>
              <a:prstGeom prst="ellipse">
                <a:avLst/>
              </a:prstGeom>
              <a:solidFill>
                <a:srgbClr val="008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39989" name="Group 13"/>
              <p:cNvGrpSpPr>
                <a:grpSpLocks/>
              </p:cNvGrpSpPr>
              <p:nvPr/>
            </p:nvGrpSpPr>
            <p:grpSpPr bwMode="auto">
              <a:xfrm>
                <a:off x="2400" y="2107"/>
                <a:ext cx="1057" cy="386"/>
                <a:chOff x="1536" y="2400"/>
                <a:chExt cx="1584" cy="624"/>
              </a:xfrm>
            </p:grpSpPr>
            <p:sp>
              <p:nvSpPr>
                <p:cNvPr id="39996" name="Line 14"/>
                <p:cNvSpPr>
                  <a:spLocks noChangeShapeType="1"/>
                </p:cNvSpPr>
                <p:nvPr/>
              </p:nvSpPr>
              <p:spPr bwMode="auto">
                <a:xfrm flipH="1">
                  <a:off x="1536" y="2400"/>
                  <a:ext cx="776" cy="62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9997" name="Line 15"/>
                <p:cNvSpPr>
                  <a:spLocks noChangeShapeType="1"/>
                </p:cNvSpPr>
                <p:nvPr/>
              </p:nvSpPr>
              <p:spPr bwMode="auto">
                <a:xfrm>
                  <a:off x="2312" y="2400"/>
                  <a:ext cx="808" cy="62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9998" name="Line 16"/>
                <p:cNvSpPr>
                  <a:spLocks noChangeShapeType="1"/>
                </p:cNvSpPr>
                <p:nvPr/>
              </p:nvSpPr>
              <p:spPr bwMode="auto">
                <a:xfrm flipH="1">
                  <a:off x="2021" y="2400"/>
                  <a:ext cx="291" cy="624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prstDash val="dash"/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9999" name="Line 17"/>
                <p:cNvSpPr>
                  <a:spLocks noChangeShapeType="1"/>
                </p:cNvSpPr>
                <p:nvPr/>
              </p:nvSpPr>
              <p:spPr bwMode="auto">
                <a:xfrm>
                  <a:off x="2312" y="2400"/>
                  <a:ext cx="280" cy="624"/>
                </a:xfrm>
                <a:prstGeom prst="line">
                  <a:avLst/>
                </a:prstGeom>
                <a:noFill/>
                <a:ln w="28575">
                  <a:solidFill>
                    <a:srgbClr val="C00000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9990" name="Text Box 18"/>
              <p:cNvSpPr txBox="1">
                <a:spLocks noChangeArrowheads="1"/>
              </p:cNvSpPr>
              <p:nvPr/>
            </p:nvSpPr>
            <p:spPr bwMode="auto">
              <a:xfrm>
                <a:off x="3024" y="1680"/>
                <a:ext cx="129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39991" name="Text Box 19"/>
              <p:cNvSpPr txBox="1">
                <a:spLocks noChangeArrowheads="1"/>
              </p:cNvSpPr>
              <p:nvPr/>
            </p:nvSpPr>
            <p:spPr bwMode="auto">
              <a:xfrm>
                <a:off x="3216" y="1401"/>
                <a:ext cx="129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en-US">
                  <a:solidFill>
                    <a:srgbClr val="CC0000"/>
                  </a:solidFill>
                </a:endParaRPr>
              </a:p>
            </p:txBody>
          </p:sp>
          <p:sp>
            <p:nvSpPr>
              <p:cNvPr id="39992" name="Text Box 20"/>
              <p:cNvSpPr txBox="1">
                <a:spLocks noChangeArrowheads="1"/>
              </p:cNvSpPr>
              <p:nvPr/>
            </p:nvSpPr>
            <p:spPr bwMode="auto">
              <a:xfrm>
                <a:off x="2976" y="1920"/>
                <a:ext cx="559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en-US">
                  <a:solidFill>
                    <a:srgbClr val="3333FF"/>
                  </a:solidFill>
                </a:endParaRPr>
              </a:p>
            </p:txBody>
          </p:sp>
          <p:sp>
            <p:nvSpPr>
              <p:cNvPr id="39993" name="Text Box 21"/>
              <p:cNvSpPr txBox="1">
                <a:spLocks noChangeArrowheads="1"/>
              </p:cNvSpPr>
              <p:nvPr/>
            </p:nvSpPr>
            <p:spPr bwMode="auto">
              <a:xfrm>
                <a:off x="2616" y="2261"/>
                <a:ext cx="504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39994" name="AutoShape 22"/>
              <p:cNvSpPr>
                <a:spLocks noChangeArrowheads="1"/>
              </p:cNvSpPr>
              <p:nvPr/>
            </p:nvSpPr>
            <p:spPr bwMode="auto">
              <a:xfrm>
                <a:off x="3019" y="2499"/>
                <a:ext cx="154" cy="123"/>
              </a:xfrm>
              <a:prstGeom prst="triangle">
                <a:avLst>
                  <a:gd name="adj" fmla="val 50000"/>
                </a:avLst>
              </a:prstGeom>
              <a:solidFill>
                <a:srgbClr val="CC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r" rtl="1"/>
                <a:endParaRPr lang="en-US"/>
              </a:p>
            </p:txBody>
          </p:sp>
          <p:sp>
            <p:nvSpPr>
              <p:cNvPr id="39995" name="Text Box 23"/>
              <p:cNvSpPr txBox="1">
                <a:spLocks noChangeArrowheads="1"/>
              </p:cNvSpPr>
              <p:nvPr/>
            </p:nvSpPr>
            <p:spPr bwMode="auto">
              <a:xfrm>
                <a:off x="3173" y="2448"/>
                <a:ext cx="235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r" rtl="1">
                  <a:spcBef>
                    <a:spcPct val="50000"/>
                  </a:spcBef>
                </a:pPr>
                <a:endParaRPr lang="en-US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39948" name="Group 24"/>
            <p:cNvGrpSpPr>
              <a:grpSpLocks/>
            </p:cNvGrpSpPr>
            <p:nvPr/>
          </p:nvGrpSpPr>
          <p:grpSpPr bwMode="auto">
            <a:xfrm flipH="1">
              <a:off x="4128" y="1895"/>
              <a:ext cx="1302" cy="1201"/>
              <a:chOff x="2400" y="1401"/>
              <a:chExt cx="1392" cy="1296"/>
            </a:xfrm>
          </p:grpSpPr>
          <p:sp>
            <p:nvSpPr>
              <p:cNvPr id="39968" name="AutoShape 25"/>
              <p:cNvSpPr>
                <a:spLocks noChangeArrowheads="1"/>
              </p:cNvSpPr>
              <p:nvPr/>
            </p:nvSpPr>
            <p:spPr bwMode="auto">
              <a:xfrm>
                <a:off x="3070" y="1488"/>
                <a:ext cx="155" cy="124"/>
              </a:xfrm>
              <a:prstGeom prst="triangle">
                <a:avLst>
                  <a:gd name="adj" fmla="val 50000"/>
                </a:avLst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39969" name="Group 26"/>
              <p:cNvGrpSpPr>
                <a:grpSpLocks/>
              </p:cNvGrpSpPr>
              <p:nvPr/>
            </p:nvGrpSpPr>
            <p:grpSpPr bwMode="auto">
              <a:xfrm>
                <a:off x="2529" y="1617"/>
                <a:ext cx="1263" cy="361"/>
                <a:chOff x="1584" y="1680"/>
                <a:chExt cx="2352" cy="336"/>
              </a:xfrm>
            </p:grpSpPr>
            <p:sp>
              <p:nvSpPr>
                <p:cNvPr id="39982" name="Line 27"/>
                <p:cNvSpPr>
                  <a:spLocks noChangeShapeType="1"/>
                </p:cNvSpPr>
                <p:nvPr/>
              </p:nvSpPr>
              <p:spPr bwMode="auto">
                <a:xfrm flipH="1">
                  <a:off x="1584" y="1680"/>
                  <a:ext cx="1152" cy="33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9983" name="Line 28"/>
                <p:cNvSpPr>
                  <a:spLocks noChangeShapeType="1"/>
                </p:cNvSpPr>
                <p:nvPr/>
              </p:nvSpPr>
              <p:spPr bwMode="auto">
                <a:xfrm>
                  <a:off x="2736" y="1680"/>
                  <a:ext cx="1200" cy="28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9984" name="Line 29"/>
                <p:cNvSpPr>
                  <a:spLocks noChangeShapeType="1"/>
                </p:cNvSpPr>
                <p:nvPr/>
              </p:nvSpPr>
              <p:spPr bwMode="auto">
                <a:xfrm flipH="1">
                  <a:off x="2304" y="1680"/>
                  <a:ext cx="432" cy="33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9985" name="Line 30"/>
                <p:cNvSpPr>
                  <a:spLocks noChangeShapeType="1"/>
                </p:cNvSpPr>
                <p:nvPr/>
              </p:nvSpPr>
              <p:spPr bwMode="auto">
                <a:xfrm>
                  <a:off x="2736" y="1680"/>
                  <a:ext cx="432" cy="28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9970" name="Oval 31"/>
              <p:cNvSpPr>
                <a:spLocks noChangeArrowheads="1"/>
              </p:cNvSpPr>
              <p:nvPr/>
            </p:nvSpPr>
            <p:spPr bwMode="auto">
              <a:xfrm>
                <a:off x="2864" y="1978"/>
                <a:ext cx="129" cy="129"/>
              </a:xfrm>
              <a:prstGeom prst="ellipse">
                <a:avLst/>
              </a:prstGeom>
              <a:solidFill>
                <a:srgbClr val="008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39971" name="Group 32"/>
              <p:cNvGrpSpPr>
                <a:grpSpLocks/>
              </p:cNvGrpSpPr>
              <p:nvPr/>
            </p:nvGrpSpPr>
            <p:grpSpPr bwMode="auto">
              <a:xfrm>
                <a:off x="2400" y="2107"/>
                <a:ext cx="1057" cy="386"/>
                <a:chOff x="1536" y="2400"/>
                <a:chExt cx="1584" cy="624"/>
              </a:xfrm>
            </p:grpSpPr>
            <p:sp>
              <p:nvSpPr>
                <p:cNvPr id="39978" name="Line 33"/>
                <p:cNvSpPr>
                  <a:spLocks noChangeShapeType="1"/>
                </p:cNvSpPr>
                <p:nvPr/>
              </p:nvSpPr>
              <p:spPr bwMode="auto">
                <a:xfrm flipH="1">
                  <a:off x="1536" y="2400"/>
                  <a:ext cx="776" cy="62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9979" name="Line 34"/>
                <p:cNvSpPr>
                  <a:spLocks noChangeShapeType="1"/>
                </p:cNvSpPr>
                <p:nvPr/>
              </p:nvSpPr>
              <p:spPr bwMode="auto">
                <a:xfrm>
                  <a:off x="2312" y="2400"/>
                  <a:ext cx="808" cy="62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9980" name="Line 35"/>
                <p:cNvSpPr>
                  <a:spLocks noChangeShapeType="1"/>
                </p:cNvSpPr>
                <p:nvPr/>
              </p:nvSpPr>
              <p:spPr bwMode="auto">
                <a:xfrm flipH="1">
                  <a:off x="2021" y="2400"/>
                  <a:ext cx="291" cy="624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prstDash val="dash"/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9981" name="Line 36"/>
                <p:cNvSpPr>
                  <a:spLocks noChangeShapeType="1"/>
                </p:cNvSpPr>
                <p:nvPr/>
              </p:nvSpPr>
              <p:spPr bwMode="auto">
                <a:xfrm>
                  <a:off x="2312" y="2400"/>
                  <a:ext cx="280" cy="624"/>
                </a:xfrm>
                <a:prstGeom prst="line">
                  <a:avLst/>
                </a:prstGeom>
                <a:noFill/>
                <a:ln w="28575">
                  <a:solidFill>
                    <a:srgbClr val="C00000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9972" name="Text Box 37"/>
              <p:cNvSpPr txBox="1">
                <a:spLocks noChangeArrowheads="1"/>
              </p:cNvSpPr>
              <p:nvPr/>
            </p:nvSpPr>
            <p:spPr bwMode="auto">
              <a:xfrm>
                <a:off x="3024" y="1680"/>
                <a:ext cx="129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39973" name="Text Box 38"/>
              <p:cNvSpPr txBox="1">
                <a:spLocks noChangeArrowheads="1"/>
              </p:cNvSpPr>
              <p:nvPr/>
            </p:nvSpPr>
            <p:spPr bwMode="auto">
              <a:xfrm>
                <a:off x="3216" y="1401"/>
                <a:ext cx="129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en-US">
                  <a:solidFill>
                    <a:srgbClr val="CC0000"/>
                  </a:solidFill>
                </a:endParaRPr>
              </a:p>
            </p:txBody>
          </p:sp>
          <p:sp>
            <p:nvSpPr>
              <p:cNvPr id="39974" name="Text Box 39"/>
              <p:cNvSpPr txBox="1">
                <a:spLocks noChangeArrowheads="1"/>
              </p:cNvSpPr>
              <p:nvPr/>
            </p:nvSpPr>
            <p:spPr bwMode="auto">
              <a:xfrm>
                <a:off x="2976" y="1920"/>
                <a:ext cx="559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en-US">
                  <a:solidFill>
                    <a:srgbClr val="3333FF"/>
                  </a:solidFill>
                </a:endParaRPr>
              </a:p>
            </p:txBody>
          </p:sp>
          <p:sp>
            <p:nvSpPr>
              <p:cNvPr id="39975" name="Text Box 40"/>
              <p:cNvSpPr txBox="1">
                <a:spLocks noChangeArrowheads="1"/>
              </p:cNvSpPr>
              <p:nvPr/>
            </p:nvSpPr>
            <p:spPr bwMode="auto">
              <a:xfrm>
                <a:off x="2616" y="2261"/>
                <a:ext cx="504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39976" name="AutoShape 41"/>
              <p:cNvSpPr>
                <a:spLocks noChangeArrowheads="1"/>
              </p:cNvSpPr>
              <p:nvPr/>
            </p:nvSpPr>
            <p:spPr bwMode="auto">
              <a:xfrm>
                <a:off x="3019" y="2499"/>
                <a:ext cx="154" cy="123"/>
              </a:xfrm>
              <a:prstGeom prst="triangle">
                <a:avLst>
                  <a:gd name="adj" fmla="val 50000"/>
                </a:avLst>
              </a:prstGeom>
              <a:solidFill>
                <a:srgbClr val="CC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r" rtl="1"/>
                <a:endParaRPr lang="en-US"/>
              </a:p>
            </p:txBody>
          </p:sp>
          <p:sp>
            <p:nvSpPr>
              <p:cNvPr id="39977" name="Text Box 42"/>
              <p:cNvSpPr txBox="1">
                <a:spLocks noChangeArrowheads="1"/>
              </p:cNvSpPr>
              <p:nvPr/>
            </p:nvSpPr>
            <p:spPr bwMode="auto">
              <a:xfrm>
                <a:off x="3173" y="2448"/>
                <a:ext cx="235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r" rtl="1">
                  <a:spcBef>
                    <a:spcPct val="50000"/>
                  </a:spcBef>
                </a:pPr>
                <a:endParaRPr lang="en-US">
                  <a:solidFill>
                    <a:srgbClr val="CC0000"/>
                  </a:solidFill>
                </a:endParaRPr>
              </a:p>
            </p:txBody>
          </p:sp>
        </p:grpSp>
        <p:grpSp>
          <p:nvGrpSpPr>
            <p:cNvPr id="39949" name="Group 43"/>
            <p:cNvGrpSpPr>
              <a:grpSpLocks/>
            </p:cNvGrpSpPr>
            <p:nvPr/>
          </p:nvGrpSpPr>
          <p:grpSpPr bwMode="auto">
            <a:xfrm>
              <a:off x="4085" y="2829"/>
              <a:ext cx="1291" cy="1202"/>
              <a:chOff x="2400" y="1401"/>
              <a:chExt cx="1392" cy="1296"/>
            </a:xfrm>
          </p:grpSpPr>
          <p:sp>
            <p:nvSpPr>
              <p:cNvPr id="39950" name="AutoShape 44"/>
              <p:cNvSpPr>
                <a:spLocks noChangeArrowheads="1"/>
              </p:cNvSpPr>
              <p:nvPr/>
            </p:nvSpPr>
            <p:spPr bwMode="auto">
              <a:xfrm>
                <a:off x="3070" y="1488"/>
                <a:ext cx="155" cy="124"/>
              </a:xfrm>
              <a:prstGeom prst="triangle">
                <a:avLst>
                  <a:gd name="adj" fmla="val 50000"/>
                </a:avLst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39951" name="Group 45"/>
              <p:cNvGrpSpPr>
                <a:grpSpLocks/>
              </p:cNvGrpSpPr>
              <p:nvPr/>
            </p:nvGrpSpPr>
            <p:grpSpPr bwMode="auto">
              <a:xfrm>
                <a:off x="2529" y="1617"/>
                <a:ext cx="1263" cy="361"/>
                <a:chOff x="1584" y="1680"/>
                <a:chExt cx="2352" cy="336"/>
              </a:xfrm>
            </p:grpSpPr>
            <p:sp>
              <p:nvSpPr>
                <p:cNvPr id="39964" name="Line 46"/>
                <p:cNvSpPr>
                  <a:spLocks noChangeShapeType="1"/>
                </p:cNvSpPr>
                <p:nvPr/>
              </p:nvSpPr>
              <p:spPr bwMode="auto">
                <a:xfrm flipH="1">
                  <a:off x="1584" y="1680"/>
                  <a:ext cx="1152" cy="33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9965" name="Line 47"/>
                <p:cNvSpPr>
                  <a:spLocks noChangeShapeType="1"/>
                </p:cNvSpPr>
                <p:nvPr/>
              </p:nvSpPr>
              <p:spPr bwMode="auto">
                <a:xfrm>
                  <a:off x="2736" y="1680"/>
                  <a:ext cx="1200" cy="28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9966" name="Line 48"/>
                <p:cNvSpPr>
                  <a:spLocks noChangeShapeType="1"/>
                </p:cNvSpPr>
                <p:nvPr/>
              </p:nvSpPr>
              <p:spPr bwMode="auto">
                <a:xfrm flipH="1">
                  <a:off x="2304" y="1680"/>
                  <a:ext cx="432" cy="33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9967" name="Line 49"/>
                <p:cNvSpPr>
                  <a:spLocks noChangeShapeType="1"/>
                </p:cNvSpPr>
                <p:nvPr/>
              </p:nvSpPr>
              <p:spPr bwMode="auto">
                <a:xfrm>
                  <a:off x="2736" y="1680"/>
                  <a:ext cx="432" cy="28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9952" name="Oval 50"/>
              <p:cNvSpPr>
                <a:spLocks noChangeArrowheads="1"/>
              </p:cNvSpPr>
              <p:nvPr/>
            </p:nvSpPr>
            <p:spPr bwMode="auto">
              <a:xfrm>
                <a:off x="2864" y="1978"/>
                <a:ext cx="129" cy="129"/>
              </a:xfrm>
              <a:prstGeom prst="ellipse">
                <a:avLst/>
              </a:prstGeom>
              <a:solidFill>
                <a:srgbClr val="008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39953" name="Group 51"/>
              <p:cNvGrpSpPr>
                <a:grpSpLocks/>
              </p:cNvGrpSpPr>
              <p:nvPr/>
            </p:nvGrpSpPr>
            <p:grpSpPr bwMode="auto">
              <a:xfrm>
                <a:off x="2400" y="2107"/>
                <a:ext cx="1057" cy="386"/>
                <a:chOff x="1536" y="2400"/>
                <a:chExt cx="1584" cy="624"/>
              </a:xfrm>
            </p:grpSpPr>
            <p:sp>
              <p:nvSpPr>
                <p:cNvPr id="39960" name="Line 52"/>
                <p:cNvSpPr>
                  <a:spLocks noChangeShapeType="1"/>
                </p:cNvSpPr>
                <p:nvPr/>
              </p:nvSpPr>
              <p:spPr bwMode="auto">
                <a:xfrm flipH="1">
                  <a:off x="1536" y="2400"/>
                  <a:ext cx="776" cy="62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9961" name="Line 53"/>
                <p:cNvSpPr>
                  <a:spLocks noChangeShapeType="1"/>
                </p:cNvSpPr>
                <p:nvPr/>
              </p:nvSpPr>
              <p:spPr bwMode="auto">
                <a:xfrm>
                  <a:off x="2312" y="2400"/>
                  <a:ext cx="808" cy="62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9962" name="Line 54"/>
                <p:cNvSpPr>
                  <a:spLocks noChangeShapeType="1"/>
                </p:cNvSpPr>
                <p:nvPr/>
              </p:nvSpPr>
              <p:spPr bwMode="auto">
                <a:xfrm flipH="1">
                  <a:off x="2021" y="2400"/>
                  <a:ext cx="291" cy="624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prstDash val="dash"/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9963" name="Line 55"/>
                <p:cNvSpPr>
                  <a:spLocks noChangeShapeType="1"/>
                </p:cNvSpPr>
                <p:nvPr/>
              </p:nvSpPr>
              <p:spPr bwMode="auto">
                <a:xfrm>
                  <a:off x="2312" y="2400"/>
                  <a:ext cx="280" cy="624"/>
                </a:xfrm>
                <a:prstGeom prst="line">
                  <a:avLst/>
                </a:prstGeom>
                <a:noFill/>
                <a:ln w="28575">
                  <a:solidFill>
                    <a:srgbClr val="C00000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9954" name="Text Box 56"/>
              <p:cNvSpPr txBox="1">
                <a:spLocks noChangeArrowheads="1"/>
              </p:cNvSpPr>
              <p:nvPr/>
            </p:nvSpPr>
            <p:spPr bwMode="auto">
              <a:xfrm>
                <a:off x="3024" y="1680"/>
                <a:ext cx="129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39955" name="Text Box 57"/>
              <p:cNvSpPr txBox="1">
                <a:spLocks noChangeArrowheads="1"/>
              </p:cNvSpPr>
              <p:nvPr/>
            </p:nvSpPr>
            <p:spPr bwMode="auto">
              <a:xfrm>
                <a:off x="3216" y="1401"/>
                <a:ext cx="129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en-US">
                  <a:solidFill>
                    <a:srgbClr val="CC0000"/>
                  </a:solidFill>
                </a:endParaRPr>
              </a:p>
            </p:txBody>
          </p:sp>
          <p:sp>
            <p:nvSpPr>
              <p:cNvPr id="39956" name="Text Box 58"/>
              <p:cNvSpPr txBox="1">
                <a:spLocks noChangeArrowheads="1"/>
              </p:cNvSpPr>
              <p:nvPr/>
            </p:nvSpPr>
            <p:spPr bwMode="auto">
              <a:xfrm>
                <a:off x="2976" y="1920"/>
                <a:ext cx="559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en-US">
                  <a:solidFill>
                    <a:srgbClr val="3333FF"/>
                  </a:solidFill>
                </a:endParaRPr>
              </a:p>
            </p:txBody>
          </p:sp>
          <p:sp>
            <p:nvSpPr>
              <p:cNvPr id="39957" name="Text Box 59"/>
              <p:cNvSpPr txBox="1">
                <a:spLocks noChangeArrowheads="1"/>
              </p:cNvSpPr>
              <p:nvPr/>
            </p:nvSpPr>
            <p:spPr bwMode="auto">
              <a:xfrm>
                <a:off x="2616" y="2261"/>
                <a:ext cx="504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39958" name="AutoShape 60"/>
              <p:cNvSpPr>
                <a:spLocks noChangeArrowheads="1"/>
              </p:cNvSpPr>
              <p:nvPr/>
            </p:nvSpPr>
            <p:spPr bwMode="auto">
              <a:xfrm>
                <a:off x="3019" y="2499"/>
                <a:ext cx="154" cy="123"/>
              </a:xfrm>
              <a:prstGeom prst="triangle">
                <a:avLst>
                  <a:gd name="adj" fmla="val 50000"/>
                </a:avLst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r" rtl="1"/>
                <a:endParaRPr lang="en-US"/>
              </a:p>
            </p:txBody>
          </p:sp>
          <p:sp>
            <p:nvSpPr>
              <p:cNvPr id="39959" name="Text Box 61"/>
              <p:cNvSpPr txBox="1">
                <a:spLocks noChangeArrowheads="1"/>
              </p:cNvSpPr>
              <p:nvPr/>
            </p:nvSpPr>
            <p:spPr bwMode="auto">
              <a:xfrm>
                <a:off x="3173" y="2448"/>
                <a:ext cx="235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r" rtl="1">
                  <a:spcBef>
                    <a:spcPct val="50000"/>
                  </a:spcBef>
                </a:pPr>
                <a:endParaRPr lang="en-US">
                  <a:solidFill>
                    <a:srgbClr val="CC0000"/>
                  </a:solidFill>
                </a:endParaRPr>
              </a:p>
            </p:txBody>
          </p:sp>
        </p:grpSp>
      </p:grpSp>
      <p:sp>
        <p:nvSpPr>
          <p:cNvPr id="39940" name="AutoShape 62"/>
          <p:cNvSpPr>
            <a:spLocks/>
          </p:cNvSpPr>
          <p:nvPr/>
        </p:nvSpPr>
        <p:spPr bwMode="auto">
          <a:xfrm>
            <a:off x="7772400" y="3505200"/>
            <a:ext cx="304800" cy="1143000"/>
          </a:xfrm>
          <a:prstGeom prst="leftBrace">
            <a:avLst>
              <a:gd name="adj1" fmla="val 3125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941" name="AutoShape 63"/>
          <p:cNvSpPr>
            <a:spLocks/>
          </p:cNvSpPr>
          <p:nvPr/>
        </p:nvSpPr>
        <p:spPr bwMode="auto">
          <a:xfrm>
            <a:off x="7772400" y="1981200"/>
            <a:ext cx="304800" cy="1143000"/>
          </a:xfrm>
          <a:prstGeom prst="leftBrace">
            <a:avLst>
              <a:gd name="adj1" fmla="val 3125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942" name="AutoShape 64"/>
          <p:cNvSpPr>
            <a:spLocks/>
          </p:cNvSpPr>
          <p:nvPr/>
        </p:nvSpPr>
        <p:spPr bwMode="auto">
          <a:xfrm>
            <a:off x="7772400" y="5029200"/>
            <a:ext cx="304800" cy="1143000"/>
          </a:xfrm>
          <a:prstGeom prst="leftBrace">
            <a:avLst>
              <a:gd name="adj1" fmla="val 3125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72" name="Picture 71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/>
          <a:stretch>
            <a:fillRect/>
          </a:stretch>
        </p:blipFill>
        <p:spPr bwMode="auto">
          <a:xfrm>
            <a:off x="7162800" y="2312690"/>
            <a:ext cx="211138" cy="351897"/>
          </a:xfrm>
          <a:prstGeom prst="rect">
            <a:avLst/>
          </a:prstGeom>
          <a:noFill/>
          <a:ln/>
          <a:effectLst/>
        </p:spPr>
      </p:pic>
      <p:pic>
        <p:nvPicPr>
          <p:cNvPr id="73" name="Picture 72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7137699" y="3856766"/>
            <a:ext cx="280688" cy="327002"/>
          </a:xfrm>
          <a:prstGeom prst="rect">
            <a:avLst/>
          </a:prstGeom>
          <a:noFill/>
          <a:ln/>
          <a:effectLst/>
        </p:spPr>
      </p:pic>
      <p:pic>
        <p:nvPicPr>
          <p:cNvPr id="74" name="Picture 73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 cstate="print"/>
          <a:stretch>
            <a:fillRect/>
          </a:stretch>
        </p:blipFill>
        <p:spPr bwMode="auto">
          <a:xfrm>
            <a:off x="7056372" y="5225060"/>
            <a:ext cx="514651" cy="560927"/>
          </a:xfrm>
          <a:prstGeom prst="rect">
            <a:avLst/>
          </a:prstGeom>
          <a:noFill/>
          <a:ln/>
          <a:effectLst/>
        </p:spPr>
      </p:pic>
      <p:pic>
        <p:nvPicPr>
          <p:cNvPr id="69" name="Picture 3" descr="C:\Users\Dan\Dropbox\Office\CS 188\Ketrina Art\MDPs\Discounting.png"/>
          <p:cNvPicPr>
            <a:picLocks noChangeAspect="1" noChangeArrowheads="1"/>
          </p:cNvPicPr>
          <p:nvPr/>
        </p:nvPicPr>
        <p:blipFill>
          <a:blip r:embed="rId9" cstate="print"/>
          <a:srcRect l="73764" t="76543" r="1569"/>
          <a:stretch>
            <a:fillRect/>
          </a:stretch>
        </p:blipFill>
        <p:spPr bwMode="auto">
          <a:xfrm>
            <a:off x="5486400" y="5181600"/>
            <a:ext cx="1562540" cy="990600"/>
          </a:xfrm>
          <a:prstGeom prst="rect">
            <a:avLst/>
          </a:prstGeom>
          <a:noFill/>
        </p:spPr>
      </p:pic>
      <p:pic>
        <p:nvPicPr>
          <p:cNvPr id="70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562600" y="1676400"/>
            <a:ext cx="1761584" cy="1524000"/>
          </a:xfrm>
          <a:prstGeom prst="rect">
            <a:avLst/>
          </a:prstGeom>
          <a:noFill/>
        </p:spPr>
      </p:pic>
      <p:pic>
        <p:nvPicPr>
          <p:cNvPr id="71" name="Picture 3" descr="C:\Users\Dan\Dropbox\Office\CS 188\Ketrina Art\MDPs\Discounting.png"/>
          <p:cNvPicPr>
            <a:picLocks noChangeAspect="1" noChangeArrowheads="1"/>
          </p:cNvPicPr>
          <p:nvPr/>
        </p:nvPicPr>
        <p:blipFill>
          <a:blip r:embed="rId9" cstate="print"/>
          <a:srcRect l="73764" t="38272" r="1569" b="35802"/>
          <a:stretch>
            <a:fillRect/>
          </a:stretch>
        </p:blipFill>
        <p:spPr bwMode="auto">
          <a:xfrm>
            <a:off x="5562600" y="3429000"/>
            <a:ext cx="1566128" cy="10973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a typeface="ＭＳ Ｐゴシック" pitchFamily="34" charset="-128"/>
              </a:rPr>
              <a:t>Stationary Preferences</a:t>
            </a:r>
          </a:p>
        </p:txBody>
      </p:sp>
      <p:sp>
        <p:nvSpPr>
          <p:cNvPr id="1724419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371600"/>
            <a:ext cx="9296400" cy="45259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 smtClean="0">
                <a:ea typeface="ＭＳ Ｐゴシック" pitchFamily="34" charset="-128"/>
              </a:rPr>
              <a:t>Theorem: if we assume </a:t>
            </a:r>
            <a:r>
              <a:rPr lang="en-US" sz="2800" dirty="0" smtClean="0">
                <a:solidFill>
                  <a:srgbClr val="C00000"/>
                </a:solidFill>
                <a:ea typeface="ＭＳ Ｐゴシック" pitchFamily="34" charset="-128"/>
              </a:rPr>
              <a:t>stationary preferences</a:t>
            </a:r>
            <a:r>
              <a:rPr lang="en-US" sz="2800" dirty="0" smtClean="0">
                <a:ea typeface="ＭＳ Ｐゴシック" pitchFamily="34" charset="-128"/>
              </a:rPr>
              <a:t>:</a:t>
            </a:r>
          </a:p>
          <a:p>
            <a:pPr>
              <a:lnSpc>
                <a:spcPct val="90000"/>
              </a:lnSpc>
            </a:pPr>
            <a:endParaRPr lang="en-US" sz="2800" dirty="0" smtClean="0">
              <a:ea typeface="ＭＳ Ｐゴシック" pitchFamily="34" charset="-128"/>
            </a:endParaRPr>
          </a:p>
          <a:p>
            <a:pPr>
              <a:lnSpc>
                <a:spcPct val="90000"/>
              </a:lnSpc>
            </a:pPr>
            <a:endParaRPr lang="en-US" sz="2800" dirty="0" smtClean="0">
              <a:ea typeface="ＭＳ Ｐゴシック" pitchFamily="34" charset="-128"/>
            </a:endParaRPr>
          </a:p>
          <a:p>
            <a:pPr>
              <a:lnSpc>
                <a:spcPct val="90000"/>
              </a:lnSpc>
            </a:pPr>
            <a:endParaRPr lang="en-US" sz="2400" dirty="0" smtClean="0">
              <a:ea typeface="ＭＳ Ｐゴシック" pitchFamily="34" charset="-128"/>
            </a:endParaRPr>
          </a:p>
          <a:p>
            <a:pPr>
              <a:lnSpc>
                <a:spcPct val="90000"/>
              </a:lnSpc>
            </a:pPr>
            <a:endParaRPr lang="en-US" sz="2400" dirty="0" smtClean="0">
              <a:ea typeface="ＭＳ Ｐゴシック" pitchFamily="34" charset="-128"/>
            </a:endParaRPr>
          </a:p>
          <a:p>
            <a:pPr>
              <a:lnSpc>
                <a:spcPct val="90000"/>
              </a:lnSpc>
            </a:pPr>
            <a:endParaRPr lang="en-US" sz="2400" dirty="0" smtClean="0">
              <a:ea typeface="ＭＳ Ｐゴシック" pitchFamily="34" charset="-128"/>
            </a:endParaRPr>
          </a:p>
          <a:p>
            <a:pPr>
              <a:lnSpc>
                <a:spcPct val="90000"/>
              </a:lnSpc>
            </a:pPr>
            <a:endParaRPr lang="en-US" sz="2800" dirty="0" smtClean="0">
              <a:ea typeface="ＭＳ Ｐゴシック" pitchFamily="34" charset="-128"/>
            </a:endParaRPr>
          </a:p>
          <a:p>
            <a:pPr>
              <a:lnSpc>
                <a:spcPct val="90000"/>
              </a:lnSpc>
            </a:pPr>
            <a:r>
              <a:rPr lang="en-US" sz="2800" dirty="0" smtClean="0">
                <a:ea typeface="ＭＳ Ｐゴシック" pitchFamily="34" charset="-128"/>
              </a:rPr>
              <a:t>Then: there are only two ways to define utilities</a:t>
            </a:r>
          </a:p>
          <a:p>
            <a:pPr lvl="1">
              <a:lnSpc>
                <a:spcPct val="90000"/>
              </a:lnSpc>
            </a:pPr>
            <a:endParaRPr lang="en-US" sz="1100" dirty="0" smtClean="0">
              <a:ea typeface="ＭＳ Ｐゴシック" pitchFamily="34" charset="-128"/>
            </a:endParaRPr>
          </a:p>
          <a:p>
            <a:pPr lvl="1">
              <a:lnSpc>
                <a:spcPct val="90000"/>
              </a:lnSpc>
            </a:pPr>
            <a:r>
              <a:rPr lang="en-US" sz="2400" dirty="0" smtClean="0">
                <a:ea typeface="ＭＳ Ｐゴシック" pitchFamily="34" charset="-128"/>
              </a:rPr>
              <a:t>Additive utility:</a:t>
            </a:r>
          </a:p>
          <a:p>
            <a:pPr lvl="1">
              <a:lnSpc>
                <a:spcPct val="90000"/>
              </a:lnSpc>
            </a:pPr>
            <a:endParaRPr lang="en-US" sz="1200" dirty="0" smtClean="0">
              <a:ea typeface="ＭＳ Ｐゴシック" pitchFamily="34" charset="-128"/>
            </a:endParaRPr>
          </a:p>
          <a:p>
            <a:pPr lvl="1">
              <a:lnSpc>
                <a:spcPct val="90000"/>
              </a:lnSpc>
            </a:pPr>
            <a:r>
              <a:rPr lang="en-US" sz="2400" dirty="0" smtClean="0">
                <a:ea typeface="ＭＳ Ｐゴシック" pitchFamily="34" charset="-128"/>
              </a:rPr>
              <a:t>Discounted utility:</a:t>
            </a:r>
          </a:p>
        </p:txBody>
      </p:sp>
      <p:pic>
        <p:nvPicPr>
          <p:cNvPr id="1724420" name="Picture 4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 cstate="print"/>
          <a:srcRect l="45437" t="34977" r="45475" b="36323"/>
          <a:stretch>
            <a:fillRect/>
          </a:stretch>
        </p:blipFill>
        <p:spPr bwMode="auto">
          <a:xfrm rot="5400000">
            <a:off x="4191000" y="2755900"/>
            <a:ext cx="5080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9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653048" y="5167176"/>
            <a:ext cx="5795912" cy="319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10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657600" y="5715000"/>
            <a:ext cx="5955524" cy="364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8003432" y="1320800"/>
            <a:ext cx="3927056" cy="3276600"/>
          </a:xfrm>
          <a:prstGeom prst="rect">
            <a:avLst/>
          </a:prstGeom>
          <a:noFill/>
        </p:spPr>
      </p:pic>
      <p:pic>
        <p:nvPicPr>
          <p:cNvPr id="12" name="Picture 11" descr="TP_tmp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2514600" y="2184808"/>
            <a:ext cx="3733800" cy="405992"/>
          </a:xfrm>
          <a:prstGeom prst="rect">
            <a:avLst/>
          </a:prstGeom>
        </p:spPr>
      </p:pic>
      <p:pic>
        <p:nvPicPr>
          <p:cNvPr id="14" name="Picture 13" descr="TP_tmp.pn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 bwMode="auto">
          <a:xfrm>
            <a:off x="2209800" y="3327888"/>
            <a:ext cx="4398499" cy="405912"/>
          </a:xfrm>
          <a:prstGeom prst="rect">
            <a:avLst/>
          </a:prstGeom>
          <a:noFill/>
          <a:ln/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4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4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44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44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44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Quiz: Discounting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" y="1397001"/>
            <a:ext cx="11480800" cy="4729164"/>
          </a:xfrm>
        </p:spPr>
        <p:txBody>
          <a:bodyPr/>
          <a:lstStyle/>
          <a:p>
            <a:r>
              <a:rPr lang="en-US" sz="2800" dirty="0" smtClean="0"/>
              <a:t>Given:</a:t>
            </a:r>
          </a:p>
          <a:p>
            <a:pPr lvl="1"/>
            <a:endParaRPr lang="en-US" sz="2400" dirty="0" smtClean="0"/>
          </a:p>
          <a:p>
            <a:pPr lvl="1"/>
            <a:r>
              <a:rPr lang="en-US" sz="2400" dirty="0" smtClean="0"/>
              <a:t>Actions: East, West, and Exit (only available in exit states a, e)</a:t>
            </a:r>
          </a:p>
          <a:p>
            <a:pPr lvl="1"/>
            <a:r>
              <a:rPr lang="en-US" sz="2400" dirty="0" smtClean="0"/>
              <a:t>Transitions: deterministic</a:t>
            </a:r>
          </a:p>
          <a:p>
            <a:endParaRPr lang="en-US" sz="2800" dirty="0"/>
          </a:p>
          <a:p>
            <a:r>
              <a:rPr lang="en-US" sz="2800" dirty="0" smtClean="0"/>
              <a:t>Quiz 1: For </a:t>
            </a:r>
            <a:r>
              <a:rPr lang="en-US" sz="2800" dirty="0">
                <a:sym typeface="Symbol" charset="0"/>
              </a:rPr>
              <a:t></a:t>
            </a:r>
            <a:r>
              <a:rPr lang="en-US" sz="2800" dirty="0" smtClean="0"/>
              <a:t> = 1, what is the optimal policy?</a:t>
            </a:r>
          </a:p>
          <a:p>
            <a:pPr lvl="2"/>
            <a:endParaRPr lang="en-US" sz="2000" dirty="0" smtClean="0"/>
          </a:p>
          <a:p>
            <a:r>
              <a:rPr lang="en-US" sz="2800" dirty="0" smtClean="0"/>
              <a:t>Quiz 2: For </a:t>
            </a:r>
            <a:r>
              <a:rPr lang="en-US" sz="2800" dirty="0">
                <a:sym typeface="Symbol" charset="0"/>
              </a:rPr>
              <a:t></a:t>
            </a:r>
            <a:r>
              <a:rPr lang="en-US" sz="2800" dirty="0" smtClean="0"/>
              <a:t> = 0.1, what is the optimal policy?</a:t>
            </a:r>
          </a:p>
          <a:p>
            <a:pPr lvl="2"/>
            <a:endParaRPr lang="en-US" sz="2000" dirty="0" smtClean="0"/>
          </a:p>
          <a:p>
            <a:r>
              <a:rPr lang="en-US" sz="2800" dirty="0" smtClean="0"/>
              <a:t>Quiz 3: For which </a:t>
            </a:r>
            <a:r>
              <a:rPr lang="en-US" sz="2800" dirty="0" smtClean="0">
                <a:sym typeface="Symbol" charset="0"/>
              </a:rPr>
              <a:t></a:t>
            </a:r>
            <a:r>
              <a:rPr lang="en-US" sz="2800" dirty="0" smtClean="0">
                <a:latin typeface="cmmi10"/>
                <a:ea typeface="cmmi10"/>
                <a:cs typeface="cmmi10"/>
              </a:rPr>
              <a:t> </a:t>
            </a:r>
            <a:r>
              <a:rPr lang="en-US" sz="2800" dirty="0" smtClean="0"/>
              <a:t>are West and East equally good when in state d?</a:t>
            </a:r>
            <a:endParaRPr lang="en-US" sz="2800" dirty="0"/>
          </a:p>
        </p:txBody>
      </p:sp>
      <p:grpSp>
        <p:nvGrpSpPr>
          <p:cNvPr id="6" name="Group 5"/>
          <p:cNvGrpSpPr/>
          <p:nvPr/>
        </p:nvGrpSpPr>
        <p:grpSpPr>
          <a:xfrm>
            <a:off x="3276600" y="1219200"/>
            <a:ext cx="3594100" cy="1168400"/>
            <a:chOff x="3352800" y="3505200"/>
            <a:chExt cx="3594100" cy="1168400"/>
          </a:xfrm>
        </p:grpSpPr>
        <p:pic>
          <p:nvPicPr>
            <p:cNvPr id="4" name="Picture 3" descr="discounting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352800" y="3505200"/>
              <a:ext cx="3594100" cy="1168400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5486400" y="3733800"/>
              <a:ext cx="533400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/>
          <p:cNvSpPr/>
          <p:nvPr/>
        </p:nvSpPr>
        <p:spPr>
          <a:xfrm>
            <a:off x="9372600" y="1676400"/>
            <a:ext cx="533400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8229600" y="3657600"/>
            <a:ext cx="3289300" cy="685800"/>
            <a:chOff x="7870815" y="3645405"/>
            <a:chExt cx="3289300" cy="685800"/>
          </a:xfrm>
        </p:grpSpPr>
        <p:pic>
          <p:nvPicPr>
            <p:cNvPr id="17" name="Picture 16" descr="discounting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870815" y="3645405"/>
              <a:ext cx="3289300" cy="685800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/>
          </p:nvSpPr>
          <p:spPr>
            <a:xfrm>
              <a:off x="9886156" y="3760395"/>
              <a:ext cx="533400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8229600" y="4572000"/>
            <a:ext cx="3289300" cy="685800"/>
            <a:chOff x="7870815" y="3645405"/>
            <a:chExt cx="3289300" cy="685800"/>
          </a:xfrm>
        </p:grpSpPr>
        <p:pic>
          <p:nvPicPr>
            <p:cNvPr id="21" name="Picture 20" descr="discounting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870815" y="3645405"/>
              <a:ext cx="3289300" cy="685800"/>
            </a:xfrm>
            <a:prstGeom prst="rect">
              <a:avLst/>
            </a:prstGeom>
          </p:spPr>
        </p:pic>
        <p:sp>
          <p:nvSpPr>
            <p:cNvPr id="22" name="Rectangle 21"/>
            <p:cNvSpPr/>
            <p:nvPr/>
          </p:nvSpPr>
          <p:spPr>
            <a:xfrm>
              <a:off x="9886156" y="3760395"/>
              <a:ext cx="533400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726731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ea typeface="ＭＳ Ｐゴシック" pitchFamily="34" charset="-128"/>
              </a:rPr>
              <a:t>Non-Deterministic Search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048095" y="1219200"/>
            <a:ext cx="6150138" cy="5327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a typeface="ＭＳ Ｐゴシック" pitchFamily="34" charset="-128"/>
              </a:rPr>
              <a:t>Example: Grid World</a:t>
            </a:r>
          </a:p>
        </p:txBody>
      </p:sp>
      <p:pic>
        <p:nvPicPr>
          <p:cNvPr id="1843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90735" y="1371600"/>
            <a:ext cx="4495800" cy="3484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Rectangle 3"/>
          <p:cNvSpPr txBox="1">
            <a:spLocks noChangeArrowheads="1"/>
          </p:cNvSpPr>
          <p:nvPr/>
        </p:nvSpPr>
        <p:spPr bwMode="auto">
          <a:xfrm>
            <a:off x="228600" y="1493838"/>
            <a:ext cx="64770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accent2"/>
                </a:solidFill>
                <a:latin typeface="Calibri" pitchFamily="34" charset="0"/>
              </a:rPr>
              <a:t>A maze-like problem</a:t>
            </a:r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§"/>
            </a:pPr>
            <a:r>
              <a:rPr lang="en-US" dirty="0" smtClean="0">
                <a:latin typeface="Calibri" pitchFamily="34" charset="0"/>
              </a:rPr>
              <a:t>The </a:t>
            </a:r>
            <a:r>
              <a:rPr lang="en-US" dirty="0">
                <a:latin typeface="Calibri" pitchFamily="34" charset="0"/>
              </a:rPr>
              <a:t>agent lives in a grid</a:t>
            </a:r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§"/>
            </a:pPr>
            <a:r>
              <a:rPr lang="en-US" dirty="0">
                <a:latin typeface="Calibri" pitchFamily="34" charset="0"/>
              </a:rPr>
              <a:t>Walls block the </a:t>
            </a:r>
            <a:r>
              <a:rPr lang="en-US" dirty="0" smtClean="0">
                <a:latin typeface="Calibri" pitchFamily="34" charset="0"/>
              </a:rPr>
              <a:t>agent’</a:t>
            </a:r>
            <a:r>
              <a:rPr lang="en-US" altLang="ja-JP" dirty="0" smtClean="0">
                <a:latin typeface="Calibri" pitchFamily="34" charset="0"/>
              </a:rPr>
              <a:t>s path</a:t>
            </a:r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§"/>
            </a:pPr>
            <a:endParaRPr lang="en-US" altLang="ja-JP" sz="600" dirty="0">
              <a:latin typeface="Calibri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accent2"/>
                </a:solidFill>
                <a:latin typeface="Calibri" pitchFamily="34" charset="0"/>
              </a:rPr>
              <a:t>Noisy movement: </a:t>
            </a:r>
            <a:r>
              <a:rPr lang="en-US" altLang="ja-JP" sz="2000" dirty="0" smtClean="0">
                <a:solidFill>
                  <a:schemeClr val="accent2"/>
                </a:solidFill>
                <a:latin typeface="Calibri" pitchFamily="34" charset="0"/>
              </a:rPr>
              <a:t>actions do </a:t>
            </a:r>
            <a:r>
              <a:rPr lang="en-US" altLang="ja-JP" sz="2000" dirty="0">
                <a:solidFill>
                  <a:schemeClr val="accent2"/>
                </a:solidFill>
                <a:latin typeface="Calibri" pitchFamily="34" charset="0"/>
              </a:rPr>
              <a:t>not always go as </a:t>
            </a:r>
            <a:r>
              <a:rPr lang="en-US" altLang="ja-JP" sz="2000" dirty="0" smtClean="0">
                <a:solidFill>
                  <a:schemeClr val="accent2"/>
                </a:solidFill>
                <a:latin typeface="Calibri" pitchFamily="34" charset="0"/>
              </a:rPr>
              <a:t>planned</a:t>
            </a:r>
            <a:endParaRPr lang="en-US" altLang="ja-JP" sz="2000" dirty="0">
              <a:solidFill>
                <a:schemeClr val="accent2"/>
              </a:solidFill>
              <a:latin typeface="Calibri" pitchFamily="34" charset="0"/>
            </a:endParaRPr>
          </a:p>
          <a:p>
            <a:pPr marL="800100" lvl="1" indent="-342900" eaLnBrk="0" hangingPunct="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dirty="0">
                <a:latin typeface="Calibri" pitchFamily="34" charset="0"/>
              </a:rPr>
              <a:t>80% of the time, the action North takes the agent North </a:t>
            </a:r>
            <a:br>
              <a:rPr lang="en-US" dirty="0">
                <a:latin typeface="Calibri" pitchFamily="34" charset="0"/>
              </a:rPr>
            </a:br>
            <a:r>
              <a:rPr lang="en-US" dirty="0">
                <a:latin typeface="Calibri" pitchFamily="34" charset="0"/>
              </a:rPr>
              <a:t>(if there is no wall there)</a:t>
            </a:r>
          </a:p>
          <a:p>
            <a:pPr marL="800100" lvl="1" indent="-342900" eaLnBrk="0" hangingPunct="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dirty="0">
                <a:latin typeface="Calibri" pitchFamily="34" charset="0"/>
              </a:rPr>
              <a:t>10% of the time, North takes the agent West; 10% East</a:t>
            </a:r>
          </a:p>
          <a:p>
            <a:pPr marL="800100" lvl="1" indent="-342900" eaLnBrk="0" hangingPunct="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dirty="0">
                <a:latin typeface="Calibri" pitchFamily="34" charset="0"/>
              </a:rPr>
              <a:t>If there is a wall in the direction the agent would have been taken, the agent stays </a:t>
            </a:r>
            <a:r>
              <a:rPr lang="en-US" dirty="0" smtClean="0">
                <a:latin typeface="Calibri" pitchFamily="34" charset="0"/>
              </a:rPr>
              <a:t>put</a:t>
            </a:r>
          </a:p>
          <a:p>
            <a:pPr marL="800100" lvl="1" indent="-342900" eaLnBrk="0" hangingPunct="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</a:pPr>
            <a:endParaRPr lang="en-US" sz="600" dirty="0">
              <a:latin typeface="Calibri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accent2"/>
                </a:solidFill>
                <a:latin typeface="Calibri" pitchFamily="34" charset="0"/>
              </a:rPr>
              <a:t>The agent receives rewards each time step</a:t>
            </a:r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§"/>
            </a:pPr>
            <a:r>
              <a:rPr lang="en-US" dirty="0" smtClean="0">
                <a:latin typeface="Calibri" pitchFamily="34" charset="0"/>
              </a:rPr>
              <a:t>Small </a:t>
            </a:r>
            <a:r>
              <a:rPr lang="en-US" altLang="ja-JP" dirty="0" smtClean="0">
                <a:latin typeface="Calibri" pitchFamily="34" charset="0"/>
              </a:rPr>
              <a:t>“living” </a:t>
            </a:r>
            <a:r>
              <a:rPr lang="en-US" altLang="ja-JP" dirty="0">
                <a:latin typeface="Calibri" pitchFamily="34" charset="0"/>
              </a:rPr>
              <a:t>reward each step (can be negative)</a:t>
            </a:r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§"/>
            </a:pPr>
            <a:r>
              <a:rPr lang="en-US" dirty="0">
                <a:latin typeface="Calibri" pitchFamily="34" charset="0"/>
              </a:rPr>
              <a:t>Big rewards come at the </a:t>
            </a:r>
            <a:r>
              <a:rPr lang="en-US" dirty="0" smtClean="0">
                <a:latin typeface="Calibri" pitchFamily="34" charset="0"/>
              </a:rPr>
              <a:t>end (good or bad)</a:t>
            </a:r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§"/>
            </a:pPr>
            <a:endParaRPr lang="en-US" sz="600" dirty="0">
              <a:latin typeface="Calibri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sz="2000" dirty="0">
                <a:solidFill>
                  <a:schemeClr val="accent2"/>
                </a:solidFill>
                <a:latin typeface="Calibri" pitchFamily="34" charset="0"/>
              </a:rPr>
              <a:t>Goal: maximize sum of rewards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143135" y="1373299"/>
            <a:ext cx="4439265" cy="3197001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210800" y="3896549"/>
            <a:ext cx="457200" cy="244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067801" y="3886200"/>
            <a:ext cx="509618" cy="218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677400" y="2895600"/>
            <a:ext cx="433322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C:\Users\Dan\Dropbox\Office\CS 188\Ketrina Art\MDPs\AgentTopDown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471422" y="3581400"/>
            <a:ext cx="815578" cy="76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ea typeface="ＭＳ Ｐゴシック" pitchFamily="34" charset="-128"/>
              </a:rPr>
              <a:t>Non-Deterministic Search</a:t>
            </a:r>
          </a:p>
        </p:txBody>
      </p:sp>
      <p:pic>
        <p:nvPicPr>
          <p:cNvPr id="17412" name="Picture 2" descr="epic fail photos - CLASSIC: Can Opening FAI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2438400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Grid World Actions</a:t>
            </a:r>
            <a:endParaRPr 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436308" y="1728787"/>
            <a:ext cx="2067596" cy="3113557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050953" y="1805405"/>
            <a:ext cx="6607647" cy="4518777"/>
          </a:xfrm>
          <a:prstGeom prst="rect">
            <a:avLst/>
          </a:prstGeom>
          <a:noFill/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14400" y="1214735"/>
            <a:ext cx="3276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dirty="0">
                <a:latin typeface="Calibri" pitchFamily="34" charset="0"/>
              </a:rPr>
              <a:t>Deterministic Grid World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858000" y="1214735"/>
            <a:ext cx="3276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dirty="0">
                <a:latin typeface="Calibri" pitchFamily="34" charset="0"/>
              </a:rPr>
              <a:t>Stochastic Grid World</a:t>
            </a:r>
          </a:p>
        </p:txBody>
      </p:sp>
      <p:cxnSp>
        <p:nvCxnSpPr>
          <p:cNvPr id="8" name="Straight Connector 7"/>
          <p:cNvCxnSpPr/>
          <p:nvPr/>
        </p:nvCxnSpPr>
        <p:spPr>
          <a:xfrm rot="16200000" flipH="1">
            <a:off x="2171700" y="3924301"/>
            <a:ext cx="5181600" cy="76200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371600" y="4877716"/>
            <a:ext cx="2057400" cy="14426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ea typeface="ＭＳ Ｐゴシック" pitchFamily="34" charset="-128"/>
              </a:rPr>
              <a:t>Markov Decision Processes</a:t>
            </a:r>
          </a:p>
        </p:txBody>
      </p:sp>
      <p:sp>
        <p:nvSpPr>
          <p:cNvPr id="22530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493838"/>
            <a:ext cx="6553200" cy="452596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 dirty="0" smtClean="0">
                <a:ea typeface="ＭＳ Ｐゴシック" pitchFamily="34" charset="-128"/>
              </a:rPr>
              <a:t>An MDP is defined by:</a:t>
            </a:r>
          </a:p>
          <a:p>
            <a:pPr lvl="1">
              <a:lnSpc>
                <a:spcPct val="80000"/>
              </a:lnSpc>
            </a:pPr>
            <a:r>
              <a:rPr lang="en-US" sz="2000" dirty="0" smtClean="0">
                <a:ea typeface="ＭＳ Ｐゴシック" pitchFamily="34" charset="-128"/>
              </a:rPr>
              <a:t>A </a:t>
            </a:r>
            <a:r>
              <a:rPr lang="en-US" sz="2000" dirty="0" smtClean="0">
                <a:solidFill>
                  <a:srgbClr val="CC0000"/>
                </a:solidFill>
                <a:ea typeface="ＭＳ Ｐゴシック" pitchFamily="34" charset="-128"/>
              </a:rPr>
              <a:t>set of states s </a:t>
            </a:r>
            <a:r>
              <a:rPr lang="en-US" sz="2000" dirty="0" smtClean="0">
                <a:solidFill>
                  <a:srgbClr val="CC0000"/>
                </a:solidFill>
                <a:ea typeface="ＭＳ Ｐゴシック" pitchFamily="34" charset="-128"/>
                <a:sym typeface="Symbol" pitchFamily="18" charset="2"/>
              </a:rPr>
              <a:t> </a:t>
            </a:r>
            <a:r>
              <a:rPr lang="en-US" sz="2000" dirty="0" smtClean="0">
                <a:solidFill>
                  <a:srgbClr val="CC0000"/>
                </a:solidFill>
                <a:ea typeface="ＭＳ Ｐゴシック" pitchFamily="34" charset="-128"/>
              </a:rPr>
              <a:t>S</a:t>
            </a:r>
          </a:p>
          <a:p>
            <a:pPr lvl="1">
              <a:lnSpc>
                <a:spcPct val="80000"/>
              </a:lnSpc>
            </a:pPr>
            <a:r>
              <a:rPr lang="en-US" sz="2000" dirty="0" smtClean="0">
                <a:ea typeface="ＭＳ Ｐゴシック" pitchFamily="34" charset="-128"/>
              </a:rPr>
              <a:t>A </a:t>
            </a:r>
            <a:r>
              <a:rPr lang="en-US" sz="2000" dirty="0" smtClean="0">
                <a:solidFill>
                  <a:srgbClr val="CC0000"/>
                </a:solidFill>
                <a:ea typeface="ＭＳ Ｐゴシック" pitchFamily="34" charset="-128"/>
              </a:rPr>
              <a:t>set of actions a </a:t>
            </a:r>
            <a:r>
              <a:rPr lang="en-US" sz="2000" dirty="0" smtClean="0">
                <a:solidFill>
                  <a:srgbClr val="CC0000"/>
                </a:solidFill>
                <a:ea typeface="ＭＳ Ｐゴシック" pitchFamily="34" charset="-128"/>
                <a:sym typeface="Symbol" pitchFamily="18" charset="2"/>
              </a:rPr>
              <a:t> A</a:t>
            </a:r>
            <a:endParaRPr lang="en-US" sz="2000" dirty="0" smtClean="0">
              <a:solidFill>
                <a:srgbClr val="CC0000"/>
              </a:solidFill>
              <a:ea typeface="ＭＳ Ｐゴシック" pitchFamily="34" charset="-128"/>
            </a:endParaRPr>
          </a:p>
          <a:p>
            <a:pPr lvl="1">
              <a:lnSpc>
                <a:spcPct val="80000"/>
              </a:lnSpc>
            </a:pPr>
            <a:r>
              <a:rPr lang="en-US" sz="2000" dirty="0" smtClean="0">
                <a:ea typeface="ＭＳ Ｐゴシック" pitchFamily="34" charset="-128"/>
              </a:rPr>
              <a:t>A </a:t>
            </a:r>
            <a:r>
              <a:rPr lang="en-US" sz="2000" dirty="0" smtClean="0">
                <a:solidFill>
                  <a:srgbClr val="CC0000"/>
                </a:solidFill>
                <a:ea typeface="ＭＳ Ｐゴシック" pitchFamily="34" charset="-128"/>
              </a:rPr>
              <a:t>transition function T(s, a, s</a:t>
            </a:r>
            <a:r>
              <a:rPr lang="en-US" altLang="ja-JP" sz="2000" dirty="0" smtClean="0">
                <a:solidFill>
                  <a:srgbClr val="CC0000"/>
                </a:solidFill>
                <a:ea typeface="ＭＳ Ｐゴシック" pitchFamily="34" charset="-128"/>
              </a:rPr>
              <a:t>’)</a:t>
            </a:r>
            <a:endParaRPr lang="en-US" altLang="ja-JP" sz="2000" dirty="0" smtClean="0">
              <a:ea typeface="ＭＳ Ｐゴシック" pitchFamily="34" charset="-128"/>
            </a:endParaRPr>
          </a:p>
          <a:p>
            <a:pPr lvl="2">
              <a:lnSpc>
                <a:spcPct val="80000"/>
              </a:lnSpc>
            </a:pPr>
            <a:r>
              <a:rPr lang="en-US" sz="1800" dirty="0" smtClean="0">
                <a:ea typeface="ＭＳ Ｐゴシック" pitchFamily="34" charset="-128"/>
              </a:rPr>
              <a:t>Probability that a from s leads to s’, i.e., P(s</a:t>
            </a:r>
            <a:r>
              <a:rPr lang="en-US" altLang="ja-JP" sz="1800" dirty="0" smtClean="0">
                <a:ea typeface="ＭＳ Ｐゴシック" pitchFamily="34" charset="-128"/>
              </a:rPr>
              <a:t>’| s, a)</a:t>
            </a:r>
          </a:p>
          <a:p>
            <a:pPr lvl="2">
              <a:lnSpc>
                <a:spcPct val="80000"/>
              </a:lnSpc>
            </a:pPr>
            <a:r>
              <a:rPr lang="en-US" sz="1800" dirty="0" smtClean="0">
                <a:ea typeface="ＭＳ Ｐゴシック" pitchFamily="34" charset="-128"/>
              </a:rPr>
              <a:t>Also called the model or the dynamics</a:t>
            </a:r>
          </a:p>
          <a:p>
            <a:pPr lvl="1">
              <a:lnSpc>
                <a:spcPct val="80000"/>
              </a:lnSpc>
            </a:pPr>
            <a:r>
              <a:rPr lang="en-US" sz="2000" dirty="0" smtClean="0">
                <a:ea typeface="ＭＳ Ｐゴシック" pitchFamily="34" charset="-128"/>
              </a:rPr>
              <a:t>A </a:t>
            </a:r>
            <a:r>
              <a:rPr lang="en-US" sz="2000" dirty="0" smtClean="0">
                <a:solidFill>
                  <a:srgbClr val="CC0000"/>
                </a:solidFill>
                <a:ea typeface="ＭＳ Ｐゴシック" pitchFamily="34" charset="-128"/>
              </a:rPr>
              <a:t>reward function R(s, a, s</a:t>
            </a:r>
            <a:r>
              <a:rPr lang="en-US" altLang="ja-JP" sz="2000" dirty="0" smtClean="0">
                <a:solidFill>
                  <a:srgbClr val="CC0000"/>
                </a:solidFill>
                <a:ea typeface="ＭＳ Ｐゴシック" pitchFamily="34" charset="-128"/>
              </a:rPr>
              <a:t>’) </a:t>
            </a:r>
          </a:p>
          <a:p>
            <a:pPr lvl="2">
              <a:lnSpc>
                <a:spcPct val="80000"/>
              </a:lnSpc>
            </a:pPr>
            <a:r>
              <a:rPr lang="en-US" sz="1800" dirty="0" smtClean="0">
                <a:ea typeface="ＭＳ Ｐゴシック" pitchFamily="34" charset="-128"/>
              </a:rPr>
              <a:t>Sometimes just R(s) or R(s</a:t>
            </a:r>
            <a:r>
              <a:rPr lang="en-US" altLang="ja-JP" sz="1800" dirty="0" smtClean="0">
                <a:ea typeface="ＭＳ Ｐゴシック" pitchFamily="34" charset="-128"/>
              </a:rPr>
              <a:t>’)</a:t>
            </a:r>
          </a:p>
          <a:p>
            <a:pPr lvl="1">
              <a:lnSpc>
                <a:spcPct val="80000"/>
              </a:lnSpc>
            </a:pPr>
            <a:r>
              <a:rPr lang="en-US" sz="2000" dirty="0" smtClean="0">
                <a:ea typeface="ＭＳ Ｐゴシック" pitchFamily="34" charset="-128"/>
              </a:rPr>
              <a:t>A </a:t>
            </a:r>
            <a:r>
              <a:rPr lang="en-US" sz="2000" dirty="0" smtClean="0">
                <a:solidFill>
                  <a:srgbClr val="CC0000"/>
                </a:solidFill>
                <a:ea typeface="ＭＳ Ｐゴシック" pitchFamily="34" charset="-128"/>
              </a:rPr>
              <a:t>start state</a:t>
            </a:r>
            <a:endParaRPr lang="en-US" sz="2000" dirty="0" smtClean="0">
              <a:ea typeface="ＭＳ Ｐゴシック" pitchFamily="34" charset="-128"/>
            </a:endParaRPr>
          </a:p>
          <a:p>
            <a:pPr lvl="1">
              <a:lnSpc>
                <a:spcPct val="80000"/>
              </a:lnSpc>
            </a:pPr>
            <a:r>
              <a:rPr lang="en-US" sz="2000" dirty="0" smtClean="0">
                <a:ea typeface="ＭＳ Ｐゴシック" pitchFamily="34" charset="-128"/>
              </a:rPr>
              <a:t>Maybe a </a:t>
            </a:r>
            <a:r>
              <a:rPr lang="en-US" sz="2000" dirty="0" smtClean="0">
                <a:solidFill>
                  <a:srgbClr val="CC0000"/>
                </a:solidFill>
                <a:ea typeface="ＭＳ Ｐゴシック" pitchFamily="34" charset="-128"/>
              </a:rPr>
              <a:t>terminal state</a:t>
            </a:r>
          </a:p>
          <a:p>
            <a:pPr lvl="1">
              <a:lnSpc>
                <a:spcPct val="80000"/>
              </a:lnSpc>
            </a:pPr>
            <a:endParaRPr lang="en-US" sz="3200" dirty="0" smtClean="0">
              <a:ea typeface="ＭＳ Ｐゴシック" pitchFamily="34" charset="-128"/>
            </a:endParaRPr>
          </a:p>
          <a:p>
            <a:pPr>
              <a:lnSpc>
                <a:spcPct val="80000"/>
              </a:lnSpc>
            </a:pPr>
            <a:r>
              <a:rPr lang="en-US" sz="2400" dirty="0" smtClean="0">
                <a:ea typeface="ＭＳ Ｐゴシック" pitchFamily="34" charset="-128"/>
              </a:rPr>
              <a:t>MDPs are non-deterministic search problems</a:t>
            </a:r>
          </a:p>
          <a:p>
            <a:pPr lvl="1">
              <a:lnSpc>
                <a:spcPct val="80000"/>
              </a:lnSpc>
            </a:pPr>
            <a:r>
              <a:rPr lang="en-US" sz="2000" dirty="0" smtClean="0">
                <a:ea typeface="ＭＳ Ｐゴシック" pitchFamily="34" charset="-128"/>
              </a:rPr>
              <a:t>One way to solve them is with </a:t>
            </a:r>
            <a:r>
              <a:rPr lang="en-US" sz="2000" dirty="0" err="1" smtClean="0">
                <a:ea typeface="ＭＳ Ｐゴシック" pitchFamily="34" charset="-128"/>
              </a:rPr>
              <a:t>expectimax</a:t>
            </a:r>
            <a:r>
              <a:rPr lang="en-US" sz="2000" dirty="0" smtClean="0">
                <a:ea typeface="ＭＳ Ｐゴシック" pitchFamily="34" charset="-128"/>
              </a:rPr>
              <a:t> search</a:t>
            </a:r>
          </a:p>
          <a:p>
            <a:pPr lvl="1">
              <a:lnSpc>
                <a:spcPct val="80000"/>
              </a:lnSpc>
            </a:pPr>
            <a:r>
              <a:rPr lang="en-US" sz="2000" dirty="0" smtClean="0">
                <a:ea typeface="ＭＳ Ｐゴシック" pitchFamily="34" charset="-128"/>
              </a:rPr>
              <a:t>We’</a:t>
            </a:r>
            <a:r>
              <a:rPr lang="en-US" altLang="ja-JP" sz="2000" dirty="0" smtClean="0">
                <a:ea typeface="ＭＳ Ｐゴシック" pitchFamily="34" charset="-128"/>
              </a:rPr>
              <a:t>ll have a new tool soon</a:t>
            </a:r>
            <a:endParaRPr lang="en-US" sz="2000" dirty="0" smtClean="0">
              <a:ea typeface="ＭＳ Ｐゴシック" pitchFamily="34" charset="-128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90735" y="1371600"/>
            <a:ext cx="4495800" cy="3484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143135" y="1373299"/>
            <a:ext cx="4439265" cy="3197001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210800" y="3896549"/>
            <a:ext cx="457200" cy="244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067801" y="3886200"/>
            <a:ext cx="509618" cy="218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677400" y="2895600"/>
            <a:ext cx="433322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2" descr="C:\Users\Dan\Dropbox\Office\CS 188\Ketrina Art\MDPs\AgentTopDown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471422" y="3581400"/>
            <a:ext cx="815578" cy="762000"/>
          </a:xfrm>
          <a:prstGeom prst="rect">
            <a:avLst/>
          </a:prstGeom>
          <a:noFill/>
        </p:spPr>
      </p:pic>
      <p:sp>
        <p:nvSpPr>
          <p:cNvPr id="20" name="Text Box 28"/>
          <p:cNvSpPr txBox="1">
            <a:spLocks noChangeArrowheads="1"/>
          </p:cNvSpPr>
          <p:nvPr/>
        </p:nvSpPr>
        <p:spPr bwMode="auto">
          <a:xfrm>
            <a:off x="7086600" y="6488112"/>
            <a:ext cx="5105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dirty="0" smtClean="0">
                <a:solidFill>
                  <a:srgbClr val="CC0000"/>
                </a:solidFill>
                <a:latin typeface="Calibri" pitchFamily="34" charset="0"/>
              </a:rPr>
              <a:t>[Demo – </a:t>
            </a:r>
            <a:r>
              <a:rPr lang="en-US" dirty="0" err="1" smtClean="0">
                <a:solidFill>
                  <a:srgbClr val="CC0000"/>
                </a:solidFill>
                <a:latin typeface="Calibri" pitchFamily="34" charset="0"/>
              </a:rPr>
              <a:t>gridworld</a:t>
            </a:r>
            <a:r>
              <a:rPr lang="en-US" dirty="0" smtClean="0">
                <a:solidFill>
                  <a:srgbClr val="CC0000"/>
                </a:solidFill>
                <a:latin typeface="Calibri" pitchFamily="34" charset="0"/>
              </a:rPr>
              <a:t> manual intro (L8D1)]</a:t>
            </a:r>
            <a:endParaRPr lang="en-US" dirty="0">
              <a:solidFill>
                <a:srgbClr val="CC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ea typeface="ＭＳ Ｐゴシック" pitchFamily="34" charset="-128"/>
              </a:rPr>
              <a:t>What is Markov about MDPs?</a:t>
            </a:r>
          </a:p>
        </p:txBody>
      </p:sp>
      <p:sp>
        <p:nvSpPr>
          <p:cNvPr id="24578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610600" cy="4525963"/>
          </a:xfrm>
        </p:spPr>
        <p:txBody>
          <a:bodyPr/>
          <a:lstStyle/>
          <a:p>
            <a:r>
              <a:rPr lang="en-US" altLang="ja-JP" sz="2400" dirty="0" smtClean="0">
                <a:ea typeface="ＭＳ Ｐゴシック" pitchFamily="34" charset="-128"/>
              </a:rPr>
              <a:t>“Markov” generally means that given the present state, the future and the past are independent</a:t>
            </a:r>
          </a:p>
          <a:p>
            <a:pPr lvl="2"/>
            <a:endParaRPr lang="en-US" sz="1600" dirty="0" smtClean="0">
              <a:ea typeface="ＭＳ Ｐゴシック" pitchFamily="34" charset="-128"/>
            </a:endParaRPr>
          </a:p>
          <a:p>
            <a:r>
              <a:rPr lang="en-US" sz="2400" dirty="0" smtClean="0">
                <a:ea typeface="ＭＳ Ｐゴシック" pitchFamily="34" charset="-128"/>
              </a:rPr>
              <a:t>For Markov decision processes, </a:t>
            </a:r>
            <a:r>
              <a:rPr lang="en-US" altLang="ja-JP" sz="2400" dirty="0" smtClean="0">
                <a:ea typeface="ＭＳ Ｐゴシック" pitchFamily="34" charset="-128"/>
              </a:rPr>
              <a:t>“Markov” means action outcomes depend only on the current state</a:t>
            </a:r>
          </a:p>
          <a:p>
            <a:endParaRPr lang="en-US" altLang="ja-JP" sz="2400" dirty="0" smtClean="0">
              <a:ea typeface="ＭＳ Ｐゴシック" pitchFamily="34" charset="-128"/>
            </a:endParaRPr>
          </a:p>
          <a:p>
            <a:endParaRPr lang="en-US" altLang="ja-JP" sz="2400" dirty="0" smtClean="0">
              <a:ea typeface="ＭＳ Ｐゴシック" pitchFamily="34" charset="-128"/>
            </a:endParaRPr>
          </a:p>
          <a:p>
            <a:endParaRPr lang="en-US" altLang="ja-JP" sz="2000" dirty="0" smtClean="0">
              <a:ea typeface="ＭＳ Ｐゴシック" pitchFamily="34" charset="-128"/>
            </a:endParaRPr>
          </a:p>
          <a:p>
            <a:endParaRPr lang="en-US" altLang="ja-JP" sz="2000" dirty="0" smtClean="0">
              <a:ea typeface="ＭＳ Ｐゴシック" pitchFamily="34" charset="-128"/>
            </a:endParaRPr>
          </a:p>
          <a:p>
            <a:endParaRPr lang="en-US" altLang="ja-JP" sz="2000" dirty="0" smtClean="0">
              <a:ea typeface="ＭＳ Ｐゴシック" pitchFamily="34" charset="-128"/>
            </a:endParaRPr>
          </a:p>
          <a:p>
            <a:r>
              <a:rPr lang="en-US" altLang="ja-JP" sz="2400" dirty="0" smtClean="0">
                <a:ea typeface="ＭＳ Ｐゴシック" pitchFamily="34" charset="-128"/>
              </a:rPr>
              <a:t>This is just like search, where the successor function could only depend on the current state (not the history)</a:t>
            </a:r>
          </a:p>
          <a:p>
            <a:pPr>
              <a:buFont typeface="Wingdings" pitchFamily="2" charset="2"/>
              <a:buNone/>
            </a:pPr>
            <a:endParaRPr lang="en-US" sz="2400" dirty="0" smtClean="0">
              <a:ea typeface="ＭＳ Ｐゴシック" pitchFamily="34" charset="-128"/>
            </a:endParaRPr>
          </a:p>
        </p:txBody>
      </p:sp>
      <p:pic>
        <p:nvPicPr>
          <p:cNvPr id="24579" name="Picture 2" descr="\\.host\Shared Folders\Shared with PC\images\Markov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296400" y="1447800"/>
            <a:ext cx="2143125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11" descr="TP_tmp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06613" y="4191000"/>
            <a:ext cx="193675" cy="8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9" descr="TP_tmp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344613" y="3581400"/>
            <a:ext cx="71897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10" descr="TP_tmp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344613" y="4648200"/>
            <a:ext cx="34972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9448800" y="4334470"/>
            <a:ext cx="2057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latin typeface="Calibri" pitchFamily="34" charset="0"/>
              </a:rPr>
              <a:t>Andrey</a:t>
            </a:r>
            <a:r>
              <a:rPr lang="en-US" dirty="0" smtClean="0">
                <a:latin typeface="Calibri" pitchFamily="34" charset="0"/>
              </a:rPr>
              <a:t> Markov (1856-1922)</a:t>
            </a:r>
          </a:p>
          <a:p>
            <a:pPr algn="ctr"/>
            <a:endParaRPr 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a typeface="ＭＳ Ｐゴシック" pitchFamily="34" charset="-128"/>
              </a:rPr>
              <a:t>Policies</a:t>
            </a:r>
          </a:p>
        </p:txBody>
      </p:sp>
      <p:pic>
        <p:nvPicPr>
          <p:cNvPr id="2662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15200" y="1524000"/>
            <a:ext cx="4013200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Text Box 5"/>
          <p:cNvSpPr txBox="1">
            <a:spLocks noChangeArrowheads="1"/>
          </p:cNvSpPr>
          <p:nvPr/>
        </p:nvSpPr>
        <p:spPr bwMode="auto">
          <a:xfrm>
            <a:off x="6629400" y="4724400"/>
            <a:ext cx="5105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dirty="0">
                <a:latin typeface="Calibri" pitchFamily="34" charset="0"/>
              </a:rPr>
              <a:t>Optimal policy when R(s, a, </a:t>
            </a:r>
            <a:r>
              <a:rPr lang="en-US" sz="2400" dirty="0" smtClean="0">
                <a:latin typeface="Calibri" pitchFamily="34" charset="0"/>
              </a:rPr>
              <a:t>s</a:t>
            </a:r>
            <a:r>
              <a:rPr lang="en-US" altLang="ja-JP" sz="2400" dirty="0" smtClean="0">
                <a:latin typeface="Calibri" pitchFamily="34" charset="0"/>
              </a:rPr>
              <a:t>’) </a:t>
            </a:r>
            <a:r>
              <a:rPr lang="en-US" altLang="ja-JP" sz="2400" dirty="0">
                <a:latin typeface="Calibri" pitchFamily="34" charset="0"/>
              </a:rPr>
              <a:t>= -0.03 for all non-terminals s</a:t>
            </a:r>
            <a:endParaRPr lang="en-US" sz="2400" dirty="0">
              <a:latin typeface="Calibri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553200" y="1295742"/>
            <a:ext cx="5410200" cy="3162994"/>
          </a:xfrm>
          <a:prstGeom prst="rect">
            <a:avLst/>
          </a:prstGeom>
          <a:noFill/>
        </p:spPr>
      </p:pic>
      <p:sp>
        <p:nvSpPr>
          <p:cNvPr id="26626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447800"/>
            <a:ext cx="6400800" cy="4525963"/>
          </a:xfrm>
        </p:spPr>
        <p:txBody>
          <a:bodyPr/>
          <a:lstStyle/>
          <a:p>
            <a:r>
              <a:rPr lang="en-US" sz="2400" dirty="0" smtClean="0">
                <a:ea typeface="ＭＳ Ｐゴシック" pitchFamily="34" charset="-128"/>
              </a:rPr>
              <a:t>In deterministic single-agent search problems, we wanted an optimal </a:t>
            </a:r>
            <a:r>
              <a:rPr lang="en-US" sz="2400" dirty="0" smtClean="0">
                <a:solidFill>
                  <a:srgbClr val="CC0000"/>
                </a:solidFill>
                <a:ea typeface="ＭＳ Ｐゴシック" pitchFamily="34" charset="-128"/>
              </a:rPr>
              <a:t>plan</a:t>
            </a:r>
            <a:r>
              <a:rPr lang="en-US" sz="2400" dirty="0" smtClean="0">
                <a:ea typeface="ＭＳ Ｐゴシック" pitchFamily="34" charset="-128"/>
              </a:rPr>
              <a:t>, or sequence of actions, from start to a goal</a:t>
            </a:r>
          </a:p>
          <a:p>
            <a:endParaRPr lang="en-US" sz="2400" dirty="0" smtClean="0">
              <a:ea typeface="ＭＳ Ｐゴシック" pitchFamily="34" charset="-128"/>
            </a:endParaRPr>
          </a:p>
          <a:p>
            <a:r>
              <a:rPr lang="en-US" sz="2400" dirty="0" smtClean="0">
                <a:ea typeface="ＭＳ Ｐゴシック" pitchFamily="34" charset="-128"/>
              </a:rPr>
              <a:t>For MDPs, we want an optimal </a:t>
            </a:r>
            <a:r>
              <a:rPr lang="en-US" sz="2400" dirty="0" smtClean="0">
                <a:solidFill>
                  <a:srgbClr val="CC0000"/>
                </a:solidFill>
                <a:ea typeface="ＭＳ Ｐゴシック" pitchFamily="34" charset="-128"/>
              </a:rPr>
              <a:t>policy </a:t>
            </a:r>
            <a:r>
              <a:rPr lang="en-US" sz="2400" dirty="0" smtClean="0">
                <a:solidFill>
                  <a:srgbClr val="CC0000"/>
                </a:solidFill>
                <a:ea typeface="ＭＳ Ｐゴシック" pitchFamily="34" charset="-128"/>
                <a:sym typeface="Symbol" pitchFamily="18" charset="2"/>
              </a:rPr>
              <a:t>*: S → A</a:t>
            </a:r>
          </a:p>
          <a:p>
            <a:pPr lvl="1"/>
            <a:r>
              <a:rPr lang="en-US" sz="2000" dirty="0" smtClean="0">
                <a:ea typeface="ＭＳ Ｐゴシック" pitchFamily="34" charset="-128"/>
                <a:sym typeface="Symbol" pitchFamily="18" charset="2"/>
              </a:rPr>
              <a:t>A policy  gives an action for each state</a:t>
            </a:r>
          </a:p>
          <a:p>
            <a:pPr lvl="1"/>
            <a:r>
              <a:rPr lang="en-US" sz="2000" dirty="0" smtClean="0">
                <a:ea typeface="ＭＳ Ｐゴシック" pitchFamily="34" charset="-128"/>
                <a:sym typeface="Symbol" pitchFamily="18" charset="2"/>
              </a:rPr>
              <a:t>An optimal policy is one that maximizes        expected utility if followed</a:t>
            </a:r>
          </a:p>
          <a:p>
            <a:pPr lvl="1"/>
            <a:r>
              <a:rPr lang="en-US" sz="2000" dirty="0" smtClean="0">
                <a:ea typeface="ＭＳ Ｐゴシック" pitchFamily="34" charset="-128"/>
                <a:sym typeface="Symbol" pitchFamily="18" charset="2"/>
              </a:rPr>
              <a:t>An explicit policy defines a reflex agent</a:t>
            </a:r>
          </a:p>
          <a:p>
            <a:pPr lvl="1"/>
            <a:endParaRPr lang="en-US" sz="2000" dirty="0" smtClean="0">
              <a:ea typeface="ＭＳ Ｐゴシック" pitchFamily="34" charset="-128"/>
              <a:sym typeface="Symbol" pitchFamily="18" charset="2"/>
            </a:endParaRPr>
          </a:p>
          <a:p>
            <a:r>
              <a:rPr lang="en-US" sz="2400" dirty="0" err="1" smtClean="0">
                <a:ea typeface="ＭＳ Ｐゴシック" pitchFamily="34" charset="-128"/>
                <a:sym typeface="Symbol" pitchFamily="18" charset="2"/>
              </a:rPr>
              <a:t>Expectimax</a:t>
            </a:r>
            <a:r>
              <a:rPr lang="en-US" sz="2400" dirty="0" smtClean="0">
                <a:ea typeface="ＭＳ Ｐゴシック" pitchFamily="34" charset="-128"/>
                <a:sym typeface="Symbol" pitchFamily="18" charset="2"/>
              </a:rPr>
              <a:t> didn’t compute entire policies</a:t>
            </a:r>
          </a:p>
          <a:p>
            <a:pPr lvl="1"/>
            <a:r>
              <a:rPr lang="en-US" sz="2000" dirty="0" smtClean="0">
                <a:ea typeface="ＭＳ Ｐゴシック" pitchFamily="34" charset="-128"/>
                <a:sym typeface="Symbol" pitchFamily="18" charset="2"/>
              </a:rPr>
              <a:t>It computed the action for a single state only</a:t>
            </a:r>
          </a:p>
          <a:p>
            <a:pPr lvl="1"/>
            <a:endParaRPr lang="en-US" sz="2000" dirty="0" smtClean="0">
              <a:ea typeface="ＭＳ Ｐゴシック" pitchFamily="34" charset="-128"/>
              <a:sym typeface="Symbol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a typeface="ＭＳ Ｐゴシック" pitchFamily="34" charset="-128"/>
                <a:sym typeface="Symbol" pitchFamily="18" charset="2"/>
              </a:rPr>
              <a:t>Optimal Policies</a:t>
            </a:r>
          </a:p>
        </p:txBody>
      </p:sp>
      <p:pic>
        <p:nvPicPr>
          <p:cNvPr id="1723396" name="Picture 4"/>
          <p:cNvPicPr>
            <a:picLocks noChangeAspect="1" noChangeArrowheads="1"/>
          </p:cNvPicPr>
          <p:nvPr/>
        </p:nvPicPr>
        <p:blipFill>
          <a:blip r:embed="rId3" cstate="print"/>
          <a:srcRect r="1050"/>
          <a:stretch>
            <a:fillRect/>
          </a:stretch>
        </p:blipFill>
        <p:spPr bwMode="auto">
          <a:xfrm>
            <a:off x="7239000" y="1360487"/>
            <a:ext cx="2766237" cy="210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09800" y="1360487"/>
            <a:ext cx="2795588" cy="210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23398" name="Picture 6"/>
          <p:cNvPicPr>
            <a:picLocks noChangeAspect="1" noChangeArrowheads="1"/>
          </p:cNvPicPr>
          <p:nvPr/>
        </p:nvPicPr>
        <p:blipFill>
          <a:blip r:embed="rId5" cstate="print"/>
          <a:srcRect r="1141"/>
          <a:stretch>
            <a:fillRect/>
          </a:stretch>
        </p:blipFill>
        <p:spPr bwMode="auto">
          <a:xfrm>
            <a:off x="2233613" y="4165599"/>
            <a:ext cx="2763689" cy="209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23399" name="Picture 7"/>
          <p:cNvPicPr>
            <a:picLocks noChangeAspect="1" noChangeArrowheads="1"/>
          </p:cNvPicPr>
          <p:nvPr/>
        </p:nvPicPr>
        <p:blipFill>
          <a:blip r:embed="rId6" cstate="print"/>
          <a:srcRect r="1521"/>
          <a:stretch>
            <a:fillRect/>
          </a:stretch>
        </p:blipFill>
        <p:spPr bwMode="auto">
          <a:xfrm>
            <a:off x="7262813" y="4165599"/>
            <a:ext cx="2753057" cy="210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23400" name="Text Box 8"/>
          <p:cNvSpPr txBox="1">
            <a:spLocks noChangeArrowheads="1"/>
          </p:cNvSpPr>
          <p:nvPr/>
        </p:nvSpPr>
        <p:spPr bwMode="auto">
          <a:xfrm>
            <a:off x="8024813" y="6313487"/>
            <a:ext cx="1295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latin typeface="Calibri"/>
                <a:cs typeface="Calibri"/>
              </a:rPr>
              <a:t>R(s) = -2.0</a:t>
            </a:r>
          </a:p>
        </p:txBody>
      </p:sp>
      <p:sp>
        <p:nvSpPr>
          <p:cNvPr id="1723401" name="Text Box 9"/>
          <p:cNvSpPr txBox="1">
            <a:spLocks noChangeArrowheads="1"/>
          </p:cNvSpPr>
          <p:nvPr/>
        </p:nvSpPr>
        <p:spPr bwMode="auto">
          <a:xfrm>
            <a:off x="3048000" y="6299199"/>
            <a:ext cx="13477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Calibri"/>
                <a:cs typeface="Calibri"/>
              </a:rPr>
              <a:t>R(s) = -0.4</a:t>
            </a:r>
          </a:p>
        </p:txBody>
      </p:sp>
      <p:sp>
        <p:nvSpPr>
          <p:cNvPr id="1723402" name="Text Box 10"/>
          <p:cNvSpPr txBox="1">
            <a:spLocks noChangeArrowheads="1"/>
          </p:cNvSpPr>
          <p:nvPr/>
        </p:nvSpPr>
        <p:spPr bwMode="auto">
          <a:xfrm>
            <a:off x="7977188" y="3494087"/>
            <a:ext cx="1676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Calibri"/>
                <a:cs typeface="Calibri"/>
              </a:rPr>
              <a:t>R(s) = -0.03</a:t>
            </a:r>
          </a:p>
        </p:txBody>
      </p:sp>
      <p:sp>
        <p:nvSpPr>
          <p:cNvPr id="28682" name="Text Box 11"/>
          <p:cNvSpPr txBox="1">
            <a:spLocks noChangeArrowheads="1"/>
          </p:cNvSpPr>
          <p:nvPr/>
        </p:nvSpPr>
        <p:spPr bwMode="auto">
          <a:xfrm>
            <a:off x="2947988" y="3494087"/>
            <a:ext cx="1447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Calibri"/>
                <a:cs typeface="Calibri"/>
              </a:rPr>
              <a:t>R(s) = -0.01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3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3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3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3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3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3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3400" grpId="0"/>
      <p:bldP spid="1723401" grpId="0"/>
      <p:bldP spid="172340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FONTSIZE" val="10"/>
  <p:tag name="DEFAULTWIDTH" val="385"/>
  <p:tag name="DEFAULTHEIGHT" val="28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[usenames]{color}&#10;\def\argmax{\mathop{\rm arg\,max}}&#10;\begin{document}&#10;\[&#10;\textcolor{BrickRed}{\gamma^2}&#10;\]&#10;\end{document}&#10;"/>
  <p:tag name="FILENAME" val="txp_fig"/>
  <p:tag name="FORMAT" val="png16m"/>
  <p:tag name="RES" val="1200"/>
  <p:tag name="BLEND" val="0"/>
  <p:tag name="TRANSPARENT" val="0"/>
  <p:tag name="TBUG" val="0"/>
  <p:tag name="ALLOWFS" val="0"/>
  <p:tag name="ORIGWIDTH" val="22"/>
  <p:tag name="PICTUREFILESIZE" val="320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usepackage[usenames]{color}&#10;\def\argmax{\mathop{\rm arg\,max}}&#10;\def\pref{\succ}&#10;\def\lequiv{\Leftrightarrow}&#10;\begin{document}&#10;\centering&#10;$[r,r_0,r_1,r_2,\ldots]\pref [r,r'_0,r'_1,r'_2,\ldots]$\\&#10;$\lequiv$\\&#10;$[r_0,r_1,r_2,\ldots]\pref [r'_0,r'_1,r'_2,\ldots]$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620"/>
  <p:tag name="BOXHEIGHT" val="374"/>
  <p:tag name="BOXFONT" val="10"/>
  <p:tag name="BOXWRAP" val="False"/>
  <p:tag name="WORKAROUNDTRANSPARENCYBUG" val="False"/>
  <p:tag name="ALLOWFONTSUBSTITUTION" val="False"/>
  <p:tag name="BITMAPFORMAT" val="png16m"/>
  <p:tag name="ORIGWIDTH" val="316"/>
  <p:tag name="PICTUREFILESIZE" val="4786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[usenames]{color}&#10;\def\argmax{\mathop{\rm arg\,max}}&#10;\def\pref{\succ}&#10;\def\lequiv{\Leftrightarrow}&#10;\begin{document}&#10;$U([r_0,r_1,r_2,\ldots]) = r_0 + r_1 + r_2 + \cdots $&#10;\end{document}&#10;"/>
  <p:tag name="FILENAME" val="txp_fig"/>
  <p:tag name="FORMAT" val="png16m"/>
  <p:tag name="RES" val="1200"/>
  <p:tag name="BLEND" val="0"/>
  <p:tag name="TRANSPARENT" val="0"/>
  <p:tag name="TBUG" val="0"/>
  <p:tag name="ALLOWFS" val="0"/>
  <p:tag name="ORIGWIDTH" val="364"/>
  <p:tag name="PICTUREFILESIZE" val="1819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[usenames]{color}&#10;\def\argmax{\mathop{\rm arg\,max}}&#10;\def\pref{\succ}&#10;\def\lequiv{\Leftrightarrow}&#10;\begin{document}&#10;$U([r_0,r_1,r_2,\ldots]) = r_0 + \gamma r_1 + \gamma^2 r_2 \cdots $&#10;\end{document}&#10;"/>
  <p:tag name="FILENAME" val="txp_fig"/>
  <p:tag name="FORMAT" val="png16m"/>
  <p:tag name="RES" val="1200"/>
  <p:tag name="BLEND" val="0"/>
  <p:tag name="TRANSPARENT" val="0"/>
  <p:tag name="TBUG" val="0"/>
  <p:tag name="ALLOWFS" val="0"/>
  <p:tag name="ORIGWIDTH" val="374"/>
  <p:tag name="PICTUREFILESIZE" val="2177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template"/>
  <p:tag name="SOURCE" val="TPT1  equation [a_1, a_2, \ldots] \succ [b_1, b_2, \ldots]  template TPT1  env TPENV1  fore 0  back 16777215  eqnno 3"/>
  <p:tag name="FILENAME" val="TP_tmp"/>
  <p:tag name="ORIGWIDTH" val="101"/>
  <p:tag name="PICTUREFILESIZE" val="467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template"/>
  <p:tag name="SOURCE" val="TPT1  equation [r, a_1, a_2, \ldots] \succ [r, b_1, b_2, \ldots]  template TPT1  env TPENV1  fore 0  back 16777215  eqnno 3"/>
  <p:tag name="FILENAME" val="TP_tmp"/>
  <p:tag name="ORIGWIDTH" val="119"/>
  <p:tag name="PICTUREFILESIZE" val="550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template"/>
  <p:tag name="SOURCE" val="TPT1  equation =  template TPT1  env TPENV1  fore 0  back 16777215  eqnno 1"/>
  <p:tag name="FILENAME" val="TP_tmp"/>
  <p:tag name="ORIGWIDTH" val="7"/>
  <p:tag name="PICTUREFILESIZE" val="16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template"/>
  <p:tag name="SOURCE" val="TPT1  equation P(S_{t+1} = s' | S_t = s_t, A_t = a_t, S_{t-1}=s_{t-1},A_{t-1}, \ldots S_0 = s_0)  template TPT1  env TPENV1  fore 0  back 16777215  eqnno 1"/>
  <p:tag name="FILENAME" val="TP_tmp"/>
  <p:tag name="ORIGWIDTH" val="259"/>
  <p:tag name="PICTUREFILESIZE" val="824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template"/>
  <p:tag name="SOURCE" val="TPT1  equation P(S_{t+1} = s' | S_t = s_t, A_t = a_t)  template TPT1  env TPENV1  fore 0  back 16777215  eqnno 1"/>
  <p:tag name="FILENAME" val="TP_tmp"/>
  <p:tag name="ORIGWIDTH" val="126"/>
  <p:tag name="PICTUREFILESIZE" val="472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[usenames]{color}&#10;\def\argmax{\mathop{\rm arg\,max}}&#10;\begin{document}&#10;\[&#10;\textcolor{BrickRed}{1}&#10;\]&#10;\end{document}&#10;"/>
  <p:tag name="FILENAME" val="txp_fig"/>
  <p:tag name="FORMAT" val="png16m"/>
  <p:tag name="RES" val="1200"/>
  <p:tag name="BLEND" val="0"/>
  <p:tag name="TRANSPARENT" val="0"/>
  <p:tag name="TBUG" val="0"/>
  <p:tag name="ALLOWFS" val="0"/>
  <p:tag name="ORIGWIDTH" val="9"/>
  <p:tag name="PICTUREFILESIZE" val="98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[usenames]{color}&#10;\def\argmax{\mathop{\rm arg\,max}}&#10;\begin{document}&#10;\[&#10;\textcolor{BrickRed}{\gamma}&#10;\]&#10;\end{document}&#10;"/>
  <p:tag name="FILENAME" val="txp_fig"/>
  <p:tag name="FORMAT" val="png16m"/>
  <p:tag name="RES" val="1200"/>
  <p:tag name="BLEND" val="0"/>
  <p:tag name="TRANSPARENT" val="0"/>
  <p:tag name="TBUG" val="0"/>
  <p:tag name="ALLOWFS" val="0"/>
  <p:tag name="ORIGWIDTH" val="12"/>
  <p:tag name="PICTUREFILESIZE" val="170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[usenames]{color}&#10;\def\argmax{\mathop{\rm arg\,max}}&#10;\begin{document}&#10;\[&#10;\textcolor{BrickRed}{\gamma^2}&#10;\]&#10;\end{document}&#10;"/>
  <p:tag name="FILENAME" val="txp_fig"/>
  <p:tag name="FORMAT" val="png16m"/>
  <p:tag name="RES" val="1200"/>
  <p:tag name="BLEND" val="0"/>
  <p:tag name="TRANSPARENT" val="0"/>
  <p:tag name="TBUG" val="0"/>
  <p:tag name="ALLOWFS" val="0"/>
  <p:tag name="ORIGWIDTH" val="22"/>
  <p:tag name="PICTUREFILESIZE" val="320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[usenames]{color}&#10;\def\argmax{\mathop{\rm arg\,max}}&#10;\begin{document}&#10;\[&#10;\textcolor{BrickRed}{1}&#10;\]&#10;\end{document}&#10;"/>
  <p:tag name="FILENAME" val="txp_fig"/>
  <p:tag name="FORMAT" val="png16m"/>
  <p:tag name="RES" val="1200"/>
  <p:tag name="BLEND" val="0"/>
  <p:tag name="TRANSPARENT" val="0"/>
  <p:tag name="TBUG" val="0"/>
  <p:tag name="ALLOWFS" val="0"/>
  <p:tag name="ORIGWIDTH" val="9"/>
  <p:tag name="PICTUREFILESIZE" val="98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[usenames]{color}&#10;\def\argmax{\mathop{\rm arg\,max}}&#10;\begin{document}&#10;\[&#10;\textcolor{BrickRed}{\gamma}&#10;\]&#10;\end{document}&#10;"/>
  <p:tag name="FILENAME" val="txp_fig"/>
  <p:tag name="FORMAT" val="png16m"/>
  <p:tag name="RES" val="1200"/>
  <p:tag name="BLEND" val="0"/>
  <p:tag name="TRANSPARENT" val="0"/>
  <p:tag name="TBUG" val="0"/>
  <p:tag name="ALLOWFS" val="0"/>
  <p:tag name="ORIGWIDTH" val="12"/>
  <p:tag name="PICTUREFILESIZE" val="1703"/>
</p:tagLst>
</file>

<file path=ppt/theme/theme1.xml><?xml version="1.0" encoding="utf-8"?>
<a:theme xmlns:a="http://schemas.openxmlformats.org/drawingml/2006/main" name="dan-berkeley-nlp-v1">
  <a:themeElements>
    <a:clrScheme name="dan-berkeley-nlp-v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an-berkeley-nlp-v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>
            <a:latin typeface="Calibri"/>
            <a:cs typeface="Calibri"/>
          </a:defRPr>
        </a:defPPr>
      </a:lstStyle>
    </a:txDef>
  </a:objectDefaults>
  <a:extraClrSchemeLst>
    <a:extraClrScheme>
      <a:clrScheme name="dan-berkeley-nlp-v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n-berkeley-nlp-v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n-berkeley-nlp-v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n-berkeley-nlp-v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n-berkeley-nlp-v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n-berkeley-nlp-v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n-berkeley-nlp-v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n-berkeley-nlp-v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n-berkeley-nlp-v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n-berkeley-nlp-v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n-berkeley-nlp-v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n-berkeley-nlp-v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FA12 cs188 lecture 3 -- a-star search</Template>
  <TotalTime>50703</TotalTime>
  <Words>909</Words>
  <Application>Microsoft Macintosh PowerPoint</Application>
  <PresentationFormat>Custom</PresentationFormat>
  <Paragraphs>163</Paragraphs>
  <Slides>16</Slides>
  <Notes>8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dan-berkeley-nlp-v1</vt:lpstr>
      <vt:lpstr>CS 188: Artificial Intelligence </vt:lpstr>
      <vt:lpstr>Non-Deterministic Search</vt:lpstr>
      <vt:lpstr>Example: Grid World</vt:lpstr>
      <vt:lpstr>Non-Deterministic Search</vt:lpstr>
      <vt:lpstr>Grid World Actions</vt:lpstr>
      <vt:lpstr>Markov Decision Processes</vt:lpstr>
      <vt:lpstr>What is Markov about MDPs?</vt:lpstr>
      <vt:lpstr>Policies</vt:lpstr>
      <vt:lpstr>Optimal Policies</vt:lpstr>
      <vt:lpstr>MDP Search Trees</vt:lpstr>
      <vt:lpstr>Utilities of Sequences</vt:lpstr>
      <vt:lpstr>Utilities of Sequences</vt:lpstr>
      <vt:lpstr>Discounting</vt:lpstr>
      <vt:lpstr>Discounting</vt:lpstr>
      <vt:lpstr>Stationary Preferences</vt:lpstr>
      <vt:lpstr>Quiz: Discounting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CS 294-5: Statistical Natural Language Processing</dc:title>
  <dc:creator>Preferred Customer</dc:creator>
  <cp:lastModifiedBy>Mian Fixture</cp:lastModifiedBy>
  <cp:revision>2722</cp:revision>
  <cp:lastPrinted>2014-02-13T17:51:45Z</cp:lastPrinted>
  <dcterms:created xsi:type="dcterms:W3CDTF">2004-08-27T04:16:05Z</dcterms:created>
  <dcterms:modified xsi:type="dcterms:W3CDTF">2018-11-24T06:30:51Z</dcterms:modified>
</cp:coreProperties>
</file>