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29"/>
  </p:notesMasterIdLst>
  <p:handoutMasterIdLst>
    <p:handoutMasterId r:id="rId30"/>
  </p:handoutMasterIdLst>
  <p:sldIdLst>
    <p:sldId id="759" r:id="rId2"/>
    <p:sldId id="760" r:id="rId3"/>
    <p:sldId id="761" r:id="rId4"/>
    <p:sldId id="735" r:id="rId5"/>
    <p:sldId id="771" r:id="rId6"/>
    <p:sldId id="737" r:id="rId7"/>
    <p:sldId id="738" r:id="rId8"/>
    <p:sldId id="739" r:id="rId9"/>
    <p:sldId id="767" r:id="rId10"/>
    <p:sldId id="685" r:id="rId11"/>
    <p:sldId id="773" r:id="rId12"/>
    <p:sldId id="691" r:id="rId13"/>
    <p:sldId id="762" r:id="rId14"/>
    <p:sldId id="763" r:id="rId15"/>
    <p:sldId id="741" r:id="rId16"/>
    <p:sldId id="764" r:id="rId17"/>
    <p:sldId id="732" r:id="rId18"/>
    <p:sldId id="734" r:id="rId19"/>
    <p:sldId id="765" r:id="rId20"/>
    <p:sldId id="743" r:id="rId21"/>
    <p:sldId id="742" r:id="rId22"/>
    <p:sldId id="744" r:id="rId23"/>
    <p:sldId id="745" r:id="rId24"/>
    <p:sldId id="746" r:id="rId25"/>
    <p:sldId id="768" r:id="rId26"/>
    <p:sldId id="747" r:id="rId27"/>
    <p:sldId id="748" r:id="rId28"/>
  </p:sldIdLst>
  <p:sldSz cx="12192000" cy="6858000"/>
  <p:notesSz cx="7099300" cy="10234613"/>
  <p:custDataLst>
    <p:tags r:id="rId3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scaleToFitPaper="1" frameSlides="1"/>
  <p:clrMru>
    <a:srgbClr val="99CCFF"/>
    <a:srgbClr val="B5EDC2"/>
    <a:srgbClr val="FFCCFF"/>
    <a:srgbClr val="E8D1FF"/>
    <a:srgbClr val="ADF5B4"/>
    <a:srgbClr val="DEBDFF"/>
    <a:srgbClr val="CC99FF"/>
    <a:srgbClr val="FFFF00"/>
    <a:srgbClr val="3333FF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79" autoAdjust="0"/>
    <p:restoredTop sz="87993" autoAdjust="0"/>
  </p:normalViewPr>
  <p:slideViewPr>
    <p:cSldViewPr>
      <p:cViewPr>
        <p:scale>
          <a:sx n="60" d="100"/>
          <a:sy n="60" d="100"/>
        </p:scale>
        <p:origin x="-888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22A2D14-6BC9-4113-98E1-F44AD3AE5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3192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2513"/>
            <a:ext cx="568007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DC3ED746-492E-4D0C-832A-ACED5D621C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06855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113" y="768350"/>
            <a:ext cx="6823075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ED746-492E-4D0C-832A-ACED5D621C8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7706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113" y="768350"/>
            <a:ext cx="6823075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</a:t>
            </a:r>
            <a:r>
              <a:rPr lang="en-US" baseline="0" dirty="0" smtClean="0"/>
              <a:t> least 10, or otherwise just rather dead; or just 100, or otherwise rather dead; that’s yet something different than </a:t>
            </a:r>
            <a:r>
              <a:rPr lang="en-US" baseline="0" dirty="0" err="1" smtClean="0"/>
              <a:t>minimax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expectimax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ED746-492E-4D0C-832A-ACED5D621C8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2860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E13D75-3764-4B96-AB14-8A910A94CEF9}" type="slidenum">
              <a:rPr lang="en-US" smtClean="0">
                <a:latin typeface="Arial" charset="0"/>
              </a:rPr>
              <a:pPr/>
              <a:t>4</a:t>
            </a:fld>
            <a:endParaRPr lang="en-US" smtClean="0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2513"/>
            <a:ext cx="5207000" cy="4603750"/>
          </a:xfrm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419C55-7AEA-4EB9-BA9F-F72D46856111}" type="slidenum">
              <a:rPr lang="en-US" smtClean="0">
                <a:latin typeface="Arial" charset="0"/>
              </a:rPr>
              <a:pPr/>
              <a:t>8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6832FB-2179-4C80-8AB1-E690711A109F}" type="slidenum">
              <a:rPr lang="en-US" smtClean="0">
                <a:latin typeface="Arial" charset="0"/>
              </a:rPr>
              <a:pPr/>
              <a:t>11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FA9C23-4665-4838-ABA4-CC8DE95B3F24}" type="slidenum">
              <a:rPr lang="en-US" smtClean="0">
                <a:latin typeface="Arial" charset="0"/>
              </a:rPr>
              <a:pPr/>
              <a:t>15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3337F-E14C-4722-B064-8328E1374C64}" type="slidenum">
              <a:rPr lang="en-US" smtClean="0">
                <a:latin typeface="Arial" charset="0"/>
              </a:rPr>
              <a:pPr/>
              <a:t>17</a:t>
            </a:fld>
            <a:endParaRPr lang="en-US" smtClean="0">
              <a:latin typeface="Arial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2513"/>
            <a:ext cx="5207000" cy="4603750"/>
          </a:xfrm>
          <a:noFill/>
          <a:ln/>
        </p:spPr>
        <p:txBody>
          <a:bodyPr/>
          <a:lstStyle/>
          <a:p>
            <a:r>
              <a:rPr lang="en-US" smtClean="0">
                <a:latin typeface="Arial" charset="0"/>
              </a:rPr>
              <a:t>If it’s terminal or we reached our depth limit, return utility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4F12C2-6B70-47BE-8D0C-A492A0D8319E}" type="slidenum">
              <a:rPr lang="en-US" smtClean="0">
                <a:latin typeface="Arial" charset="0"/>
              </a:rPr>
              <a:pPr/>
              <a:t>23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charset="0"/>
              </a:rPr>
              <a:t>Apple, banana, carrot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4A7C6D-2FF4-4AE8-921F-BA4CD0961139}" type="slidenum">
              <a:rPr lang="en-US" smtClean="0">
                <a:latin typeface="Arial" charset="0"/>
              </a:rPr>
              <a:pPr/>
              <a:t>26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44578"/>
            <a:ext cx="121920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57600"/>
            <a:ext cx="12192000" cy="1524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BFB3C-35FA-41D9-9291-A2F98ED5BB9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DFAE6-F228-4E2F-A0AC-226F064B1BF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E88A1-2DCF-4BB2-94BA-C293321F011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900"/>
            </a:lvl2pPr>
            <a:lvl3pPr marL="914354" indent="0">
              <a:buNone/>
              <a:defRPr sz="1600"/>
            </a:lvl3pPr>
            <a:lvl4pPr marL="1371532" indent="0">
              <a:buNone/>
              <a:defRPr sz="1500"/>
            </a:lvl4pPr>
            <a:lvl5pPr marL="1828709" indent="0">
              <a:buNone/>
              <a:defRPr sz="1500"/>
            </a:lvl5pPr>
            <a:lvl6pPr marL="2285886" indent="0">
              <a:buNone/>
              <a:defRPr sz="1500"/>
            </a:lvl6pPr>
            <a:lvl7pPr marL="2743062" indent="0">
              <a:buNone/>
              <a:defRPr sz="1500"/>
            </a:lvl7pPr>
            <a:lvl8pPr marL="3200240" indent="0">
              <a:buNone/>
              <a:defRPr sz="1500"/>
            </a:lvl8pPr>
            <a:lvl9pPr marL="3657418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BCBDB-77C9-44E1-B8B8-0FED19A87AB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0E2D8-2A86-4844-83F1-0F33DD9CDB7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78B60-0F5B-4FD9-A706-2B636321CE3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A90FF-2AD2-44F2-AE19-EAFC48E5B76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CD500-0052-49A9-87B8-ECFA543AB6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752C2-0A90-443A-A81B-9E5D1442F9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78" indent="0">
              <a:buNone/>
              <a:defRPr sz="1200"/>
            </a:lvl2pPr>
            <a:lvl3pPr marL="914354" indent="0">
              <a:buNone/>
              <a:defRPr sz="11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6F06B-1413-4079-B097-2DE271D9A3E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540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397001"/>
            <a:ext cx="11379200" cy="472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6345D6EE-11CE-4895-A65B-A0F0C6A7FE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031242"/>
            <a:ext cx="12192000" cy="60959"/>
          </a:xfrm>
          <a:prstGeom prst="rect">
            <a:avLst/>
          </a:prstGeom>
          <a:gradFill rotWithShape="1">
            <a:gsLst>
              <a:gs pos="0">
                <a:srgbClr val="0000CC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7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0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82" indent="-342882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3200">
          <a:solidFill>
            <a:schemeClr val="accent2"/>
          </a:solidFill>
          <a:latin typeface="Calibri" pitchFamily="34" charset="0"/>
          <a:ea typeface="+mn-ea"/>
          <a:cs typeface="+mn-cs"/>
        </a:defRPr>
      </a:lvl1pPr>
      <a:lvl2pPr marL="742913" indent="-28573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</a:defRPr>
      </a:lvl2pPr>
      <a:lvl3pPr marL="114294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5pPr>
      <a:lvl6pPr marL="2514474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652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8829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006" indent="-22858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4.xml"/><Relationship Id="rId7" Type="http://schemas.openxmlformats.org/officeDocument/2006/relationships/image" Target="../media/image3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94565" y="1447800"/>
            <a:ext cx="6578036" cy="4190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28600"/>
            <a:ext cx="121920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CS 188: Artificial Intelligence</a:t>
            </a:r>
            <a:br>
              <a:rPr lang="en-US" dirty="0" smtClean="0"/>
            </a:br>
            <a:endParaRPr lang="en-US" sz="3600" dirty="0" smtClean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990600"/>
            <a:ext cx="12192000" cy="1524000"/>
          </a:xfrm>
        </p:spPr>
        <p:txBody>
          <a:bodyPr/>
          <a:lstStyle/>
          <a:p>
            <a:pPr eaLnBrk="1" hangingPunct="1"/>
            <a:r>
              <a:rPr lang="en-US" dirty="0" smtClean="0"/>
              <a:t>Uncertainty and Utilities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524000" y="6248403"/>
            <a:ext cx="5867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0" y="3048000"/>
            <a:ext cx="1662739" cy="156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8333" y="1356197"/>
            <a:ext cx="1535600" cy="1597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318" y="4826203"/>
            <a:ext cx="1554162" cy="17696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Reminder: Probabilities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A </a:t>
            </a:r>
            <a:r>
              <a:rPr lang="en-US" sz="2000" dirty="0" smtClean="0">
                <a:solidFill>
                  <a:srgbClr val="CC0000"/>
                </a:solidFill>
              </a:rPr>
              <a:t>random variable</a:t>
            </a:r>
            <a:r>
              <a:rPr lang="en-US" sz="2000" dirty="0" smtClean="0"/>
              <a:t> represents an event whose outcome is unknown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A </a:t>
            </a:r>
            <a:r>
              <a:rPr lang="en-US" sz="2000" dirty="0" smtClean="0">
                <a:solidFill>
                  <a:srgbClr val="CC0000"/>
                </a:solidFill>
              </a:rPr>
              <a:t>probability distribution</a:t>
            </a:r>
            <a:r>
              <a:rPr lang="en-US" sz="2000" dirty="0" smtClean="0"/>
              <a:t> is an assignment of weights to outcomes</a:t>
            </a:r>
          </a:p>
          <a:p>
            <a:pPr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000" dirty="0" smtClean="0"/>
              <a:t>Example: Traffic on freeway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Random variable: T = whether there’s traffic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Outcomes: T in {none, light, heavy}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Distribution: P(T=none) = 0.25, P(T=light) = 0.50, P(T=heavy) = 0.25</a:t>
            </a:r>
          </a:p>
          <a:p>
            <a:pPr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000" dirty="0" smtClean="0"/>
              <a:t>Some laws of probability (more later):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Probabilities are always non-negative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Probabilities over all possible outcomes sum to one</a:t>
            </a:r>
          </a:p>
          <a:p>
            <a:pPr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000" dirty="0" smtClean="0"/>
              <a:t>As we get more evidence, probabilities may change: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P(T=heavy) = 0.25, P(T=heavy | Hour=8am) = 0.60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We’ll talk about methods for reasoning and updating probabilities later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87000" y="1905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libri" pitchFamily="34" charset="0"/>
              </a:rPr>
              <a:t>0.25</a:t>
            </a:r>
            <a:endParaRPr lang="en-US" sz="32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87000" y="36576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libri" pitchFamily="34" charset="0"/>
              </a:rPr>
              <a:t>0.50</a:t>
            </a:r>
            <a:endParaRPr lang="en-US" sz="3200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87000" y="55112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libri" pitchFamily="34" charset="0"/>
              </a:rPr>
              <a:t>0.25</a:t>
            </a:r>
            <a:endParaRPr lang="en-US" sz="32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1519" y="4826203"/>
            <a:ext cx="1554162" cy="1726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6800" y="4800600"/>
            <a:ext cx="1643063" cy="1549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9154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 dirty="0" smtClean="0"/>
              <a:t>The expected value of a function of a random variable is the average, weighted by the probability distribution over outcomes</a:t>
            </a:r>
          </a:p>
          <a:p>
            <a:pPr lvl="4">
              <a:lnSpc>
                <a:spcPct val="90000"/>
              </a:lnSpc>
            </a:pPr>
            <a:endParaRPr lang="en-US" sz="1600" dirty="0" smtClean="0"/>
          </a:p>
          <a:p>
            <a:pPr>
              <a:lnSpc>
                <a:spcPct val="90000"/>
              </a:lnSpc>
            </a:pPr>
            <a:r>
              <a:rPr lang="en-US" sz="2600" dirty="0" smtClean="0"/>
              <a:t>Example: How long to get to the airport?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2">
              <a:lnSpc>
                <a:spcPct val="90000"/>
              </a:lnSpc>
            </a:pPr>
            <a:endParaRPr lang="en-US" sz="2000" dirty="0" smtClean="0"/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0963" y="4813148"/>
            <a:ext cx="1535600" cy="1597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7076" y="1212791"/>
            <a:ext cx="3108698" cy="1987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Reminder: Expectations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7824" y="4229833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0.25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3824" y="4229833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0.50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69824" y="4229833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0.25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1824" y="4229833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Probability: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97824" y="3544033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20 min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83824" y="3544033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30 min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69824" y="3544033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60 min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1824" y="3544033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Time: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8991600" y="3686253"/>
            <a:ext cx="838200" cy="914400"/>
          </a:xfrm>
          <a:prstGeom prst="rightArrow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/>
              <a:cs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210800" y="3848833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/>
                <a:cs typeface="Calibri"/>
              </a:rPr>
              <a:t>35 min</a:t>
            </a:r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76600" y="3914853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x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62600" y="3914853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x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48600" y="3914853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x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19600" y="3762453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Calibri"/>
                <a:cs typeface="Calibri"/>
              </a:rPr>
              <a:t>+</a:t>
            </a:r>
            <a:endParaRPr lang="en-US" sz="3600" dirty="0">
              <a:latin typeface="Calibri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9400" y="3762453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Calibri"/>
                <a:cs typeface="Calibri"/>
              </a:rPr>
              <a:t>+</a:t>
            </a:r>
            <a:endParaRPr lang="en-US" sz="3600" dirty="0">
              <a:latin typeface="Calibri"/>
              <a:cs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72390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 smtClean="0">
                <a:latin typeface="Calibri"/>
                <a:cs typeface="Calibri"/>
              </a:rPr>
              <a:t>In </a:t>
            </a:r>
            <a:r>
              <a:rPr lang="en-US" sz="2400" dirty="0" err="1" smtClean="0">
                <a:latin typeface="Calibri"/>
                <a:cs typeface="Calibri"/>
              </a:rPr>
              <a:t>expectimax</a:t>
            </a:r>
            <a:r>
              <a:rPr lang="en-US" sz="2400" dirty="0" smtClean="0">
                <a:latin typeface="Calibri"/>
                <a:cs typeface="Calibri"/>
              </a:rPr>
              <a:t> search, we have a probabilistic model of how the opponent (or environment) will behave in any state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Calibri"/>
                <a:cs typeface="Calibri"/>
              </a:rPr>
              <a:t>Model could be a simple uniform distribution (roll a die)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Calibri"/>
                <a:cs typeface="Calibri"/>
              </a:rPr>
              <a:t>Model could be sophisticated and require a great deal of computation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Calibri"/>
                <a:cs typeface="Calibri"/>
              </a:rPr>
              <a:t>We have a chance node for any outcome out of our control: opponent or environment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Calibri"/>
                <a:cs typeface="Calibri"/>
              </a:rPr>
              <a:t>The model might say that adversarial actions are likely!</a:t>
            </a:r>
          </a:p>
          <a:p>
            <a:pPr>
              <a:lnSpc>
                <a:spcPct val="80000"/>
              </a:lnSpc>
            </a:pPr>
            <a:endParaRPr lang="en-US" sz="2400" dirty="0" smtClean="0">
              <a:latin typeface="Calibri"/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2400" dirty="0" smtClean="0">
                <a:latin typeface="Calibri"/>
                <a:cs typeface="Calibri"/>
              </a:rPr>
              <a:t>For now, assume each chance node magically comes along with probabilities that specify the distribution over its outcomes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/>
                <a:cs typeface="Calibri"/>
              </a:rPr>
              <a:t>What Probabilities to Use?</a:t>
            </a:r>
          </a:p>
        </p:txBody>
      </p:sp>
      <p:grpSp>
        <p:nvGrpSpPr>
          <p:cNvPr id="11268" name="Group 50"/>
          <p:cNvGrpSpPr>
            <a:grpSpLocks/>
          </p:cNvGrpSpPr>
          <p:nvPr/>
        </p:nvGrpSpPr>
        <p:grpSpPr bwMode="auto">
          <a:xfrm>
            <a:off x="8382000" y="1676400"/>
            <a:ext cx="2819400" cy="3733800"/>
            <a:chOff x="3408" y="1248"/>
            <a:chExt cx="1776" cy="2352"/>
          </a:xfrm>
        </p:grpSpPr>
        <p:sp>
          <p:nvSpPr>
            <p:cNvPr id="11271" name="AutoShape 27"/>
            <p:cNvSpPr>
              <a:spLocks noChangeArrowheads="1"/>
            </p:cNvSpPr>
            <p:nvPr/>
          </p:nvSpPr>
          <p:spPr bwMode="auto">
            <a:xfrm>
              <a:off x="4141" y="1248"/>
              <a:ext cx="180" cy="144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  <p:cxnSp>
          <p:nvCxnSpPr>
            <p:cNvPr id="11272" name="AutoShape 28"/>
            <p:cNvCxnSpPr>
              <a:cxnSpLocks noChangeShapeType="1"/>
              <a:stCxn id="11271" idx="3"/>
              <a:endCxn id="11278" idx="0"/>
            </p:cNvCxnSpPr>
            <p:nvPr/>
          </p:nvCxnSpPr>
          <p:spPr bwMode="auto">
            <a:xfrm flipH="1">
              <a:off x="3871" y="1392"/>
              <a:ext cx="360" cy="2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273" name="AutoShape 29"/>
            <p:cNvCxnSpPr>
              <a:cxnSpLocks noChangeShapeType="1"/>
              <a:stCxn id="11271" idx="3"/>
              <a:endCxn id="11279" idx="0"/>
            </p:cNvCxnSpPr>
            <p:nvPr/>
          </p:nvCxnSpPr>
          <p:spPr bwMode="auto">
            <a:xfrm>
              <a:off x="4231" y="1392"/>
              <a:ext cx="361" cy="2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274" name="AutoShape 30"/>
            <p:cNvCxnSpPr>
              <a:cxnSpLocks noChangeShapeType="1"/>
            </p:cNvCxnSpPr>
            <p:nvPr/>
          </p:nvCxnSpPr>
          <p:spPr bwMode="auto">
            <a:xfrm flipH="1">
              <a:off x="3690" y="1861"/>
              <a:ext cx="181" cy="4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275" name="AutoShape 31"/>
            <p:cNvCxnSpPr>
              <a:cxnSpLocks noChangeShapeType="1"/>
            </p:cNvCxnSpPr>
            <p:nvPr/>
          </p:nvCxnSpPr>
          <p:spPr bwMode="auto">
            <a:xfrm>
              <a:off x="3871" y="1861"/>
              <a:ext cx="144" cy="4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276" name="AutoShape 32"/>
            <p:cNvCxnSpPr>
              <a:cxnSpLocks noChangeShapeType="1"/>
            </p:cNvCxnSpPr>
            <p:nvPr/>
          </p:nvCxnSpPr>
          <p:spPr bwMode="auto">
            <a:xfrm flipH="1">
              <a:off x="4412" y="1861"/>
              <a:ext cx="180" cy="4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1277" name="AutoShape 33"/>
            <p:cNvCxnSpPr>
              <a:cxnSpLocks noChangeShapeType="1"/>
            </p:cNvCxnSpPr>
            <p:nvPr/>
          </p:nvCxnSpPr>
          <p:spPr bwMode="auto">
            <a:xfrm>
              <a:off x="4592" y="1861"/>
              <a:ext cx="180" cy="4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1278" name="Oval 34"/>
            <p:cNvSpPr>
              <a:spLocks noChangeArrowheads="1"/>
            </p:cNvSpPr>
            <p:nvPr/>
          </p:nvSpPr>
          <p:spPr bwMode="auto">
            <a:xfrm>
              <a:off x="3780" y="1681"/>
              <a:ext cx="181" cy="18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11279" name="Oval 35"/>
            <p:cNvSpPr>
              <a:spLocks noChangeArrowheads="1"/>
            </p:cNvSpPr>
            <p:nvPr/>
          </p:nvSpPr>
          <p:spPr bwMode="auto">
            <a:xfrm>
              <a:off x="4502" y="1681"/>
              <a:ext cx="180" cy="18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  <p:pic>
          <p:nvPicPr>
            <p:cNvPr id="11280" name="Picture 3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22" y="1681"/>
              <a:ext cx="162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1" name="Picture 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28" y="2367"/>
              <a:ext cx="148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2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13" y="1248"/>
              <a:ext cx="162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3" name="Oval 40"/>
            <p:cNvSpPr>
              <a:spLocks noChangeArrowheads="1"/>
            </p:cNvSpPr>
            <p:nvPr/>
          </p:nvSpPr>
          <p:spPr bwMode="auto">
            <a:xfrm>
              <a:off x="3961" y="2331"/>
              <a:ext cx="180" cy="18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11284" name="Oval 41"/>
            <p:cNvSpPr>
              <a:spLocks noChangeArrowheads="1"/>
            </p:cNvSpPr>
            <p:nvPr/>
          </p:nvSpPr>
          <p:spPr bwMode="auto">
            <a:xfrm>
              <a:off x="4321" y="2331"/>
              <a:ext cx="181" cy="18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11285" name="Oval 42"/>
            <p:cNvSpPr>
              <a:spLocks noChangeArrowheads="1"/>
            </p:cNvSpPr>
            <p:nvPr/>
          </p:nvSpPr>
          <p:spPr bwMode="auto">
            <a:xfrm>
              <a:off x="4682" y="2331"/>
              <a:ext cx="181" cy="18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  <p:cxnSp>
          <p:nvCxnSpPr>
            <p:cNvPr id="11286" name="AutoShape 43"/>
            <p:cNvCxnSpPr>
              <a:cxnSpLocks noChangeShapeType="1"/>
            </p:cNvCxnSpPr>
            <p:nvPr/>
          </p:nvCxnSpPr>
          <p:spPr bwMode="auto">
            <a:xfrm>
              <a:off x="3696" y="2496"/>
              <a:ext cx="180" cy="4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1287" name="Line 44"/>
            <p:cNvSpPr>
              <a:spLocks noChangeShapeType="1"/>
            </p:cNvSpPr>
            <p:nvPr/>
          </p:nvSpPr>
          <p:spPr bwMode="auto">
            <a:xfrm flipH="1">
              <a:off x="3552" y="2496"/>
              <a:ext cx="14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11288" name="AutoShape 45"/>
            <p:cNvSpPr>
              <a:spLocks noChangeArrowheads="1"/>
            </p:cNvSpPr>
            <p:nvPr/>
          </p:nvSpPr>
          <p:spPr bwMode="auto">
            <a:xfrm>
              <a:off x="3456" y="2976"/>
              <a:ext cx="180" cy="144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  <p:pic>
          <p:nvPicPr>
            <p:cNvPr id="11289" name="Picture 4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2" y="2976"/>
              <a:ext cx="162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290" name="AutoShape 47"/>
            <p:cNvCxnSpPr>
              <a:cxnSpLocks noChangeShapeType="1"/>
            </p:cNvCxnSpPr>
            <p:nvPr/>
          </p:nvCxnSpPr>
          <p:spPr bwMode="auto">
            <a:xfrm>
              <a:off x="3552" y="3120"/>
              <a:ext cx="180" cy="4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1291" name="Line 48"/>
            <p:cNvSpPr>
              <a:spLocks noChangeShapeType="1"/>
            </p:cNvSpPr>
            <p:nvPr/>
          </p:nvSpPr>
          <p:spPr bwMode="auto">
            <a:xfrm flipH="1">
              <a:off x="3408" y="3120"/>
              <a:ext cx="14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/>
                <a:cs typeface="Calibri"/>
              </a:endParaRPr>
            </a:p>
          </p:txBody>
        </p:sp>
        <p:sp>
          <p:nvSpPr>
            <p:cNvPr id="11292" name="Oval 39"/>
            <p:cNvSpPr>
              <a:spLocks noChangeArrowheads="1"/>
            </p:cNvSpPr>
            <p:nvPr/>
          </p:nvSpPr>
          <p:spPr bwMode="auto">
            <a:xfrm>
              <a:off x="3600" y="2331"/>
              <a:ext cx="180" cy="18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/>
                <a:cs typeface="Calibri"/>
              </a:endParaRPr>
            </a:p>
          </p:txBody>
        </p:sp>
      </p:grpSp>
      <p:sp>
        <p:nvSpPr>
          <p:cNvPr id="11269" name="Text Box 51"/>
          <p:cNvSpPr txBox="1">
            <a:spLocks noChangeArrowheads="1"/>
          </p:cNvSpPr>
          <p:nvPr/>
        </p:nvSpPr>
        <p:spPr bwMode="auto">
          <a:xfrm>
            <a:off x="8077200" y="5715000"/>
            <a:ext cx="3886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solidFill>
                  <a:srgbClr val="CC0000"/>
                </a:solidFill>
                <a:latin typeface="Calibri"/>
                <a:cs typeface="Calibri"/>
              </a:rPr>
              <a:t>Having a probabilistic belief about </a:t>
            </a:r>
            <a:r>
              <a:rPr lang="en-US" i="1" dirty="0" smtClean="0">
                <a:solidFill>
                  <a:srgbClr val="CC0000"/>
                </a:solidFill>
                <a:latin typeface="Calibri"/>
                <a:cs typeface="Calibri"/>
              </a:rPr>
              <a:t>another </a:t>
            </a:r>
            <a:r>
              <a:rPr lang="en-US" i="1" dirty="0">
                <a:solidFill>
                  <a:srgbClr val="CC0000"/>
                </a:solidFill>
                <a:latin typeface="Calibri"/>
                <a:cs typeface="Calibri"/>
              </a:rPr>
              <a:t>agent’s action does not mean that </a:t>
            </a:r>
            <a:r>
              <a:rPr lang="en-US" i="1" dirty="0" smtClean="0">
                <a:solidFill>
                  <a:srgbClr val="CC0000"/>
                </a:solidFill>
                <a:latin typeface="Calibri"/>
                <a:cs typeface="Calibri"/>
              </a:rPr>
              <a:t>the agent </a:t>
            </a:r>
            <a:r>
              <a:rPr lang="en-US" i="1" dirty="0">
                <a:solidFill>
                  <a:srgbClr val="CC0000"/>
                </a:solidFill>
                <a:latin typeface="Calibri"/>
                <a:cs typeface="Calibri"/>
              </a:rPr>
              <a:t>is flipping any coins!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6706" y="1519387"/>
            <a:ext cx="2206625" cy="22733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Informed Probabilities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Let’s say you know that your opponent is actually running a depth 2 </a:t>
            </a:r>
            <a:r>
              <a:rPr lang="en-US" sz="2400" dirty="0" err="1" smtClean="0"/>
              <a:t>minimax</a:t>
            </a:r>
            <a:r>
              <a:rPr lang="en-US" sz="2400" dirty="0" smtClean="0"/>
              <a:t>, using the result 80% of the time, and moving randomly otherwise</a:t>
            </a:r>
          </a:p>
          <a:p>
            <a:r>
              <a:rPr lang="en-US" sz="2400" dirty="0" smtClean="0"/>
              <a:t>Question: What tree search should you use?  </a:t>
            </a:r>
          </a:p>
          <a:p>
            <a:endParaRPr lang="en-US" sz="2400" dirty="0"/>
          </a:p>
        </p:txBody>
      </p:sp>
      <p:sp>
        <p:nvSpPr>
          <p:cNvPr id="29" name="Cloud Callout 28"/>
          <p:cNvSpPr/>
          <p:nvPr/>
        </p:nvSpPr>
        <p:spPr>
          <a:xfrm>
            <a:off x="533400" y="3352800"/>
            <a:ext cx="2286000" cy="2362200"/>
          </a:xfrm>
          <a:prstGeom prst="cloudCallout">
            <a:avLst>
              <a:gd name="adj1" fmla="val 85321"/>
              <a:gd name="adj2" fmla="val -25814"/>
            </a:avLst>
          </a:prstGeom>
          <a:solidFill>
            <a:srgbClr val="B5ED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914400" y="3886200"/>
            <a:ext cx="1524000" cy="943442"/>
            <a:chOff x="7620000" y="2801226"/>
            <a:chExt cx="3352800" cy="2075574"/>
          </a:xfrm>
        </p:grpSpPr>
        <p:sp>
          <p:nvSpPr>
            <p:cNvPr id="40" name="AutoShape 5"/>
            <p:cNvSpPr>
              <a:spLocks noChangeArrowheads="1"/>
            </p:cNvSpPr>
            <p:nvPr/>
          </p:nvSpPr>
          <p:spPr bwMode="auto">
            <a:xfrm>
              <a:off x="8229600" y="3429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1" name="AutoShape 6"/>
            <p:cNvSpPr>
              <a:spLocks noChangeArrowheads="1"/>
            </p:cNvSpPr>
            <p:nvPr/>
          </p:nvSpPr>
          <p:spPr bwMode="auto">
            <a:xfrm rot="10800000">
              <a:off x="7848600" y="40386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2" name="AutoShape 7"/>
            <p:cNvSpPr>
              <a:spLocks noChangeArrowheads="1"/>
            </p:cNvSpPr>
            <p:nvPr/>
          </p:nvSpPr>
          <p:spPr bwMode="auto">
            <a:xfrm rot="10800000">
              <a:off x="8610600" y="40386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cxnSp>
          <p:nvCxnSpPr>
            <p:cNvPr id="43" name="AutoShape 12"/>
            <p:cNvCxnSpPr>
              <a:cxnSpLocks noChangeShapeType="1"/>
              <a:stCxn id="40" idx="3"/>
              <a:endCxn id="41" idx="3"/>
            </p:cNvCxnSpPr>
            <p:nvPr/>
          </p:nvCxnSpPr>
          <p:spPr bwMode="auto">
            <a:xfrm flipH="1">
              <a:off x="8039100" y="3733800"/>
              <a:ext cx="381000" cy="3048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4" name="AutoShape 13"/>
            <p:cNvCxnSpPr>
              <a:cxnSpLocks noChangeShapeType="1"/>
              <a:stCxn id="40" idx="3"/>
              <a:endCxn id="42" idx="3"/>
            </p:cNvCxnSpPr>
            <p:nvPr/>
          </p:nvCxnSpPr>
          <p:spPr bwMode="auto">
            <a:xfrm>
              <a:off x="8420100" y="3733800"/>
              <a:ext cx="381000" cy="3048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49" name="AutoShape 5"/>
            <p:cNvSpPr>
              <a:spLocks noChangeArrowheads="1"/>
            </p:cNvSpPr>
            <p:nvPr/>
          </p:nvSpPr>
          <p:spPr bwMode="auto">
            <a:xfrm>
              <a:off x="9982200" y="3429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" name="AutoShape 6"/>
            <p:cNvSpPr>
              <a:spLocks noChangeArrowheads="1"/>
            </p:cNvSpPr>
            <p:nvPr/>
          </p:nvSpPr>
          <p:spPr bwMode="auto">
            <a:xfrm rot="10800000">
              <a:off x="9601200" y="40386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1" name="AutoShape 7"/>
            <p:cNvSpPr>
              <a:spLocks noChangeArrowheads="1"/>
            </p:cNvSpPr>
            <p:nvPr/>
          </p:nvSpPr>
          <p:spPr bwMode="auto">
            <a:xfrm rot="10800000">
              <a:off x="10363200" y="40386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cxnSp>
          <p:nvCxnSpPr>
            <p:cNvPr id="52" name="AutoShape 12"/>
            <p:cNvCxnSpPr>
              <a:cxnSpLocks noChangeShapeType="1"/>
              <a:stCxn id="49" idx="3"/>
              <a:endCxn id="50" idx="3"/>
            </p:cNvCxnSpPr>
            <p:nvPr/>
          </p:nvCxnSpPr>
          <p:spPr bwMode="auto">
            <a:xfrm flipH="1">
              <a:off x="9791700" y="3733800"/>
              <a:ext cx="381000" cy="3048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" name="AutoShape 13"/>
            <p:cNvCxnSpPr>
              <a:cxnSpLocks noChangeShapeType="1"/>
              <a:stCxn id="49" idx="3"/>
              <a:endCxn id="51" idx="3"/>
            </p:cNvCxnSpPr>
            <p:nvPr/>
          </p:nvCxnSpPr>
          <p:spPr bwMode="auto">
            <a:xfrm>
              <a:off x="10172700" y="3733800"/>
              <a:ext cx="381000" cy="3048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" name="AutoShape 12"/>
            <p:cNvCxnSpPr>
              <a:cxnSpLocks noChangeShapeType="1"/>
              <a:stCxn id="58" idx="0"/>
              <a:endCxn id="40" idx="0"/>
            </p:cNvCxnSpPr>
            <p:nvPr/>
          </p:nvCxnSpPr>
          <p:spPr bwMode="auto">
            <a:xfrm flipH="1">
              <a:off x="8420100" y="3106025"/>
              <a:ext cx="838200" cy="32297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5" name="AutoShape 13"/>
            <p:cNvCxnSpPr>
              <a:cxnSpLocks noChangeShapeType="1"/>
              <a:stCxn id="58" idx="0"/>
              <a:endCxn id="49" idx="0"/>
            </p:cNvCxnSpPr>
            <p:nvPr/>
          </p:nvCxnSpPr>
          <p:spPr bwMode="auto">
            <a:xfrm>
              <a:off x="9258300" y="3106025"/>
              <a:ext cx="914399" cy="322973"/>
            </a:xfrm>
            <a:prstGeom prst="straightConnector1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58" name="AutoShape 7"/>
            <p:cNvSpPr>
              <a:spLocks noChangeArrowheads="1"/>
            </p:cNvSpPr>
            <p:nvPr/>
          </p:nvSpPr>
          <p:spPr bwMode="auto">
            <a:xfrm rot="10800000">
              <a:off x="9067800" y="2801226"/>
              <a:ext cx="381000" cy="304799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1" name="AutoShape 5"/>
            <p:cNvSpPr>
              <a:spLocks noChangeArrowheads="1"/>
            </p:cNvSpPr>
            <p:nvPr/>
          </p:nvSpPr>
          <p:spPr bwMode="auto">
            <a:xfrm>
              <a:off x="76200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2" name="AutoShape 5"/>
            <p:cNvSpPr>
              <a:spLocks noChangeArrowheads="1"/>
            </p:cNvSpPr>
            <p:nvPr/>
          </p:nvSpPr>
          <p:spPr bwMode="auto">
            <a:xfrm>
              <a:off x="80010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cxnSp>
          <p:nvCxnSpPr>
            <p:cNvPr id="63" name="AutoShape 12"/>
            <p:cNvCxnSpPr>
              <a:cxnSpLocks noChangeShapeType="1"/>
              <a:stCxn id="41" idx="0"/>
              <a:endCxn id="61" idx="0"/>
            </p:cNvCxnSpPr>
            <p:nvPr/>
          </p:nvCxnSpPr>
          <p:spPr bwMode="auto">
            <a:xfrm flipH="1">
              <a:off x="7810500" y="4343400"/>
              <a:ext cx="2286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4" name="AutoShape 13"/>
            <p:cNvCxnSpPr>
              <a:cxnSpLocks noChangeShapeType="1"/>
              <a:stCxn id="41" idx="0"/>
              <a:endCxn id="62" idx="0"/>
            </p:cNvCxnSpPr>
            <p:nvPr/>
          </p:nvCxnSpPr>
          <p:spPr bwMode="auto">
            <a:xfrm>
              <a:off x="8039100" y="4343400"/>
              <a:ext cx="1524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0" name="AutoShape 5"/>
            <p:cNvSpPr>
              <a:spLocks noChangeArrowheads="1"/>
            </p:cNvSpPr>
            <p:nvPr/>
          </p:nvSpPr>
          <p:spPr bwMode="auto">
            <a:xfrm>
              <a:off x="84582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71" name="AutoShape 5"/>
            <p:cNvSpPr>
              <a:spLocks noChangeArrowheads="1"/>
            </p:cNvSpPr>
            <p:nvPr/>
          </p:nvSpPr>
          <p:spPr bwMode="auto">
            <a:xfrm>
              <a:off x="88392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cxnSp>
          <p:nvCxnSpPr>
            <p:cNvPr id="72" name="AutoShape 12"/>
            <p:cNvCxnSpPr>
              <a:cxnSpLocks noChangeShapeType="1"/>
              <a:stCxn id="42" idx="0"/>
              <a:endCxn id="70" idx="0"/>
            </p:cNvCxnSpPr>
            <p:nvPr/>
          </p:nvCxnSpPr>
          <p:spPr bwMode="auto">
            <a:xfrm flipH="1">
              <a:off x="8648700" y="4343400"/>
              <a:ext cx="1524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73" name="AutoShape 13"/>
            <p:cNvCxnSpPr>
              <a:cxnSpLocks noChangeShapeType="1"/>
              <a:stCxn id="42" idx="0"/>
              <a:endCxn id="71" idx="0"/>
            </p:cNvCxnSpPr>
            <p:nvPr/>
          </p:nvCxnSpPr>
          <p:spPr bwMode="auto">
            <a:xfrm>
              <a:off x="8801100" y="4343400"/>
              <a:ext cx="2286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6" name="AutoShape 5"/>
            <p:cNvSpPr>
              <a:spLocks noChangeArrowheads="1"/>
            </p:cNvSpPr>
            <p:nvPr/>
          </p:nvSpPr>
          <p:spPr bwMode="auto">
            <a:xfrm>
              <a:off x="93726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77" name="AutoShape 5"/>
            <p:cNvSpPr>
              <a:spLocks noChangeArrowheads="1"/>
            </p:cNvSpPr>
            <p:nvPr/>
          </p:nvSpPr>
          <p:spPr bwMode="auto">
            <a:xfrm>
              <a:off x="97536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cxnSp>
          <p:nvCxnSpPr>
            <p:cNvPr id="78" name="AutoShape 12"/>
            <p:cNvCxnSpPr>
              <a:cxnSpLocks noChangeShapeType="1"/>
              <a:endCxn id="76" idx="0"/>
            </p:cNvCxnSpPr>
            <p:nvPr/>
          </p:nvCxnSpPr>
          <p:spPr bwMode="auto">
            <a:xfrm flipH="1">
              <a:off x="9563100" y="4343400"/>
              <a:ext cx="2286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79" name="AutoShape 13"/>
            <p:cNvCxnSpPr>
              <a:cxnSpLocks noChangeShapeType="1"/>
              <a:endCxn id="77" idx="0"/>
            </p:cNvCxnSpPr>
            <p:nvPr/>
          </p:nvCxnSpPr>
          <p:spPr bwMode="auto">
            <a:xfrm>
              <a:off x="9791700" y="4343400"/>
              <a:ext cx="1524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80" name="AutoShape 5"/>
            <p:cNvSpPr>
              <a:spLocks noChangeArrowheads="1"/>
            </p:cNvSpPr>
            <p:nvPr/>
          </p:nvSpPr>
          <p:spPr bwMode="auto">
            <a:xfrm>
              <a:off x="102108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81" name="AutoShape 5"/>
            <p:cNvSpPr>
              <a:spLocks noChangeArrowheads="1"/>
            </p:cNvSpPr>
            <p:nvPr/>
          </p:nvSpPr>
          <p:spPr bwMode="auto">
            <a:xfrm>
              <a:off x="10591800" y="457200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cxnSp>
          <p:nvCxnSpPr>
            <p:cNvPr id="82" name="AutoShape 12"/>
            <p:cNvCxnSpPr>
              <a:cxnSpLocks noChangeShapeType="1"/>
              <a:endCxn id="80" idx="0"/>
            </p:cNvCxnSpPr>
            <p:nvPr/>
          </p:nvCxnSpPr>
          <p:spPr bwMode="auto">
            <a:xfrm flipH="1">
              <a:off x="10401300" y="4343400"/>
              <a:ext cx="1524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3" name="AutoShape 13"/>
            <p:cNvCxnSpPr>
              <a:cxnSpLocks noChangeShapeType="1"/>
              <a:endCxn id="81" idx="0"/>
            </p:cNvCxnSpPr>
            <p:nvPr/>
          </p:nvCxnSpPr>
          <p:spPr bwMode="auto">
            <a:xfrm>
              <a:off x="10553700" y="4343400"/>
              <a:ext cx="228600" cy="2286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86" name="TextBox 85"/>
          <p:cNvSpPr txBox="1"/>
          <p:nvPr/>
        </p:nvSpPr>
        <p:spPr>
          <a:xfrm>
            <a:off x="3285392" y="41148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0.1          0.9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 bwMode="auto">
          <a:xfrm>
            <a:off x="5943600" y="3047999"/>
            <a:ext cx="5918200" cy="3230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342882" marR="0" lvl="0" indent="-342882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Answer: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Expectimax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!</a:t>
            </a:r>
            <a:endParaRPr lang="en-US" sz="2400" kern="0" noProof="0" dirty="0" smtClean="0">
              <a:solidFill>
                <a:schemeClr val="accent2"/>
              </a:solidFill>
              <a:latin typeface="Calibri" pitchFamily="34" charset="0"/>
            </a:endParaRPr>
          </a:p>
          <a:p>
            <a:pPr marL="800082" lvl="1" indent="-342882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000" kern="0" noProof="0" dirty="0" smtClean="0">
                <a:latin typeface="Calibri" pitchFamily="34" charset="0"/>
              </a:rPr>
              <a:t>To figure out EACH chance node’s probabilities, you have to run a simulation of your opponent</a:t>
            </a:r>
          </a:p>
          <a:p>
            <a:pPr marL="800082" lvl="1" indent="-342882">
              <a:spcBef>
                <a:spcPct val="20000"/>
              </a:spcBef>
              <a:buFont typeface="Wingdings" pitchFamily="2" charset="2"/>
              <a:buChar char="§"/>
            </a:pP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This</a:t>
            </a:r>
            <a:r>
              <a:rPr kumimoji="0" lang="en-US" sz="2000" b="0" i="0" u="none" strike="noStrike" kern="0" cap="none" spc="0" normalizeH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kind of thing gets very slow very quickly</a:t>
            </a:r>
          </a:p>
          <a:p>
            <a:pPr marL="800082" lvl="1" indent="-342882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000" kern="0" dirty="0" smtClean="0">
                <a:latin typeface="Calibri" pitchFamily="34" charset="0"/>
              </a:rPr>
              <a:t>Even worse if you have to simulate your opponent simulating you…</a:t>
            </a:r>
          </a:p>
          <a:p>
            <a:pPr marL="800082" lvl="1" indent="-342882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000" kern="0" noProof="0" dirty="0" smtClean="0">
                <a:latin typeface="Calibri" pitchFamily="34" charset="0"/>
              </a:rPr>
              <a:t>… except for </a:t>
            </a:r>
            <a:r>
              <a:rPr lang="en-US" sz="2000" kern="0" noProof="0" dirty="0" err="1" smtClean="0">
                <a:latin typeface="Calibri" pitchFamily="34" charset="0"/>
              </a:rPr>
              <a:t>minimax</a:t>
            </a:r>
            <a:r>
              <a:rPr lang="en-US" sz="2000" kern="0" noProof="0" dirty="0" smtClean="0">
                <a:latin typeface="Calibri" pitchFamily="34" charset="0"/>
              </a:rPr>
              <a:t>, which</a:t>
            </a:r>
            <a:r>
              <a:rPr lang="en-US" sz="2000" kern="0" dirty="0" smtClean="0">
                <a:latin typeface="Calibri" pitchFamily="34" charset="0"/>
              </a:rPr>
              <a:t> has the nice property that it all collapses into one game tree</a:t>
            </a:r>
            <a:endParaRPr lang="en-US" sz="2000" kern="0" noProof="0" dirty="0" smtClean="0">
              <a:latin typeface="Calibri" pitchFamily="34" charset="0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3429000" y="3048000"/>
            <a:ext cx="2133600" cy="2286000"/>
            <a:chOff x="3429000" y="3048000"/>
            <a:chExt cx="2133600" cy="2286000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4364038" y="30480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" name="AutoShape 28"/>
            <p:cNvCxnSpPr>
              <a:cxnSpLocks noChangeShapeType="1"/>
              <a:stCxn id="4" idx="3"/>
              <a:endCxn id="11" idx="0"/>
            </p:cNvCxnSpPr>
            <p:nvPr/>
          </p:nvCxnSpPr>
          <p:spPr bwMode="auto">
            <a:xfrm flipH="1">
              <a:off x="3935413" y="3276600"/>
              <a:ext cx="571500" cy="4587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" name="AutoShape 29"/>
            <p:cNvCxnSpPr>
              <a:cxnSpLocks noChangeShapeType="1"/>
              <a:stCxn id="4" idx="3"/>
              <a:endCxn id="12" idx="0"/>
            </p:cNvCxnSpPr>
            <p:nvPr/>
          </p:nvCxnSpPr>
          <p:spPr bwMode="auto">
            <a:xfrm>
              <a:off x="4506913" y="3276600"/>
              <a:ext cx="573087" cy="4587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7" name="AutoShape 30"/>
            <p:cNvCxnSpPr>
              <a:cxnSpLocks noChangeShapeType="1"/>
              <a:stCxn id="11" idx="4"/>
              <a:endCxn id="18" idx="0"/>
            </p:cNvCxnSpPr>
            <p:nvPr/>
          </p:nvCxnSpPr>
          <p:spPr bwMode="auto">
            <a:xfrm flipH="1">
              <a:off x="3648075" y="4021138"/>
              <a:ext cx="286544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" name="AutoShape 31"/>
            <p:cNvCxnSpPr>
              <a:cxnSpLocks noChangeShapeType="1"/>
              <a:stCxn id="11" idx="4"/>
              <a:endCxn id="21" idx="0"/>
            </p:cNvCxnSpPr>
            <p:nvPr/>
          </p:nvCxnSpPr>
          <p:spPr bwMode="auto">
            <a:xfrm>
              <a:off x="3934619" y="4021138"/>
              <a:ext cx="246856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" name="AutoShape 32"/>
            <p:cNvCxnSpPr>
              <a:cxnSpLocks noChangeShapeType="1"/>
              <a:stCxn id="12" idx="4"/>
              <a:endCxn id="27" idx="0"/>
            </p:cNvCxnSpPr>
            <p:nvPr/>
          </p:nvCxnSpPr>
          <p:spPr bwMode="auto">
            <a:xfrm flipH="1">
              <a:off x="4810125" y="4021138"/>
              <a:ext cx="269875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" name="AutoShape 33"/>
            <p:cNvCxnSpPr>
              <a:cxnSpLocks noChangeShapeType="1"/>
              <a:stCxn id="12" idx="4"/>
              <a:endCxn id="28" idx="0"/>
            </p:cNvCxnSpPr>
            <p:nvPr/>
          </p:nvCxnSpPr>
          <p:spPr bwMode="auto">
            <a:xfrm>
              <a:off x="5080000" y="4021138"/>
              <a:ext cx="263525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1" name="Oval 34"/>
            <p:cNvSpPr>
              <a:spLocks noChangeArrowheads="1"/>
            </p:cNvSpPr>
            <p:nvPr/>
          </p:nvSpPr>
          <p:spPr bwMode="auto">
            <a:xfrm>
              <a:off x="3790950" y="3735388"/>
              <a:ext cx="287338" cy="2857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35"/>
            <p:cNvSpPr>
              <a:spLocks noChangeArrowheads="1"/>
            </p:cNvSpPr>
            <p:nvPr/>
          </p:nvSpPr>
          <p:spPr bwMode="auto">
            <a:xfrm>
              <a:off x="4937125" y="3735388"/>
              <a:ext cx="285750" cy="2857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6" name="AutoShape 43"/>
            <p:cNvCxnSpPr>
              <a:cxnSpLocks noChangeShapeType="1"/>
            </p:cNvCxnSpPr>
            <p:nvPr/>
          </p:nvCxnSpPr>
          <p:spPr bwMode="auto">
            <a:xfrm>
              <a:off x="3657600" y="4800600"/>
              <a:ext cx="228600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7" name="Line 44"/>
            <p:cNvSpPr>
              <a:spLocks noChangeShapeType="1"/>
            </p:cNvSpPr>
            <p:nvPr/>
          </p:nvSpPr>
          <p:spPr bwMode="auto">
            <a:xfrm flipH="1">
              <a:off x="3429000" y="4800600"/>
              <a:ext cx="2286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AutoShape 45"/>
            <p:cNvSpPr>
              <a:spLocks noChangeArrowheads="1"/>
            </p:cNvSpPr>
            <p:nvPr/>
          </p:nvSpPr>
          <p:spPr bwMode="auto">
            <a:xfrm>
              <a:off x="3505200" y="45720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45"/>
            <p:cNvSpPr>
              <a:spLocks noChangeArrowheads="1"/>
            </p:cNvSpPr>
            <p:nvPr/>
          </p:nvSpPr>
          <p:spPr bwMode="auto">
            <a:xfrm>
              <a:off x="4038600" y="45720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45"/>
            <p:cNvSpPr>
              <a:spLocks noChangeArrowheads="1"/>
            </p:cNvSpPr>
            <p:nvPr/>
          </p:nvSpPr>
          <p:spPr bwMode="auto">
            <a:xfrm>
              <a:off x="4667250" y="45720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AutoShape 45"/>
            <p:cNvSpPr>
              <a:spLocks noChangeArrowheads="1"/>
            </p:cNvSpPr>
            <p:nvPr/>
          </p:nvSpPr>
          <p:spPr bwMode="auto">
            <a:xfrm>
              <a:off x="5200650" y="45720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89" name="AutoShape 43"/>
            <p:cNvCxnSpPr>
              <a:cxnSpLocks noChangeShapeType="1"/>
            </p:cNvCxnSpPr>
            <p:nvPr/>
          </p:nvCxnSpPr>
          <p:spPr bwMode="auto">
            <a:xfrm>
              <a:off x="4191000" y="4800600"/>
              <a:ext cx="228600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90" name="Line 44"/>
            <p:cNvSpPr>
              <a:spLocks noChangeShapeType="1"/>
            </p:cNvSpPr>
            <p:nvPr/>
          </p:nvSpPr>
          <p:spPr bwMode="auto">
            <a:xfrm flipH="1">
              <a:off x="3962400" y="4800600"/>
              <a:ext cx="2286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91" name="AutoShape 43"/>
            <p:cNvCxnSpPr>
              <a:cxnSpLocks noChangeShapeType="1"/>
            </p:cNvCxnSpPr>
            <p:nvPr/>
          </p:nvCxnSpPr>
          <p:spPr bwMode="auto">
            <a:xfrm>
              <a:off x="4800600" y="4800600"/>
              <a:ext cx="228600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92" name="Line 44"/>
            <p:cNvSpPr>
              <a:spLocks noChangeShapeType="1"/>
            </p:cNvSpPr>
            <p:nvPr/>
          </p:nvSpPr>
          <p:spPr bwMode="auto">
            <a:xfrm flipH="1">
              <a:off x="4572000" y="4800600"/>
              <a:ext cx="2286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93" name="AutoShape 43"/>
            <p:cNvCxnSpPr>
              <a:cxnSpLocks noChangeShapeType="1"/>
            </p:cNvCxnSpPr>
            <p:nvPr/>
          </p:nvCxnSpPr>
          <p:spPr bwMode="auto">
            <a:xfrm>
              <a:off x="5334000" y="4800600"/>
              <a:ext cx="228600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94" name="Line 44"/>
            <p:cNvSpPr>
              <a:spLocks noChangeShapeType="1"/>
            </p:cNvSpPr>
            <p:nvPr/>
          </p:nvSpPr>
          <p:spPr bwMode="auto">
            <a:xfrm flipH="1">
              <a:off x="5105400" y="4800600"/>
              <a:ext cx="2286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7471" y="1340652"/>
            <a:ext cx="8362412" cy="438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Assumptions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3130" y="2369236"/>
            <a:ext cx="4710819" cy="3719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2275" y="2523872"/>
            <a:ext cx="4323969" cy="32264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Dangers of Optimism and Pessimism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8200" y="1394936"/>
            <a:ext cx="5105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Dangerous Optimism</a:t>
            </a:r>
          </a:p>
          <a:p>
            <a:pPr algn="ctr"/>
            <a:r>
              <a:rPr lang="en-US" dirty="0" smtClean="0">
                <a:latin typeface="Calibri" pitchFamily="34" charset="0"/>
              </a:rPr>
              <a:t>Assuming chance when the world is adversarial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8400" y="1394936"/>
            <a:ext cx="5105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Dangerous Pessimism</a:t>
            </a:r>
          </a:p>
          <a:p>
            <a:pPr algn="ctr"/>
            <a:r>
              <a:rPr lang="en-US" dirty="0" smtClean="0">
                <a:latin typeface="Calibri" pitchFamily="34" charset="0"/>
              </a:rPr>
              <a:t>Assuming the worst case when it’s not likely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200" y="1430338"/>
            <a:ext cx="5162550" cy="5105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Game Types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1397" y="1681694"/>
            <a:ext cx="2432553" cy="27849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Mixed Layer Types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3276600" cy="5029200"/>
          </a:xfrm>
        </p:spPr>
        <p:txBody>
          <a:bodyPr/>
          <a:lstStyle/>
          <a:p>
            <a:r>
              <a:rPr lang="en-US" sz="2800" dirty="0" smtClean="0"/>
              <a:t>E.g. Backgammon</a:t>
            </a:r>
          </a:p>
          <a:p>
            <a:r>
              <a:rPr lang="en-US" sz="2800" dirty="0" err="1" smtClean="0"/>
              <a:t>Expectiminimax</a:t>
            </a:r>
            <a:endParaRPr lang="en-US" sz="2800" dirty="0" smtClean="0"/>
          </a:p>
          <a:p>
            <a:pPr lvl="1"/>
            <a:r>
              <a:rPr lang="en-US" sz="2400" dirty="0" smtClean="0"/>
              <a:t>Environment is an extra “random agent” player that moves after each min/max agent</a:t>
            </a:r>
          </a:p>
          <a:p>
            <a:pPr lvl="1"/>
            <a:r>
              <a:rPr lang="en-US" sz="2400" dirty="0" smtClean="0"/>
              <a:t>Each node computes the appropriate combination of its children</a:t>
            </a:r>
          </a:p>
          <a:p>
            <a:pPr lvl="1"/>
            <a:endParaRPr lang="en-US" sz="2200" dirty="0" smtClean="0"/>
          </a:p>
          <a:p>
            <a:endParaRPr lang="en-US" sz="2200" dirty="0" smtClean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92865" y="1219200"/>
            <a:ext cx="1045620" cy="1033462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44200" y="3310622"/>
            <a:ext cx="928884" cy="1032093"/>
          </a:xfrm>
          <a:prstGeom prst="rect">
            <a:avLst/>
          </a:prstGeom>
          <a:noFill/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70542" y="2258167"/>
            <a:ext cx="909315" cy="1018433"/>
          </a:xfrm>
          <a:prstGeom prst="rect">
            <a:avLst/>
          </a:prstGeom>
          <a:noFill/>
        </p:spPr>
      </p:pic>
      <p:grpSp>
        <p:nvGrpSpPr>
          <p:cNvPr id="60" name="Group 59"/>
          <p:cNvGrpSpPr/>
          <p:nvPr/>
        </p:nvGrpSpPr>
        <p:grpSpPr>
          <a:xfrm>
            <a:off x="7086600" y="1600200"/>
            <a:ext cx="3048000" cy="3352800"/>
            <a:chOff x="7315200" y="1539240"/>
            <a:chExt cx="2133600" cy="2346960"/>
          </a:xfrm>
        </p:grpSpPr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8229600" y="153924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6" name="AutoShape 28"/>
            <p:cNvCxnSpPr>
              <a:cxnSpLocks noChangeShapeType="1"/>
              <a:stCxn id="15" idx="3"/>
              <a:endCxn id="22" idx="0"/>
            </p:cNvCxnSpPr>
            <p:nvPr/>
          </p:nvCxnSpPr>
          <p:spPr bwMode="auto">
            <a:xfrm flipH="1">
              <a:off x="7720807" y="1767840"/>
              <a:ext cx="651669" cy="51974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" name="AutoShape 29"/>
            <p:cNvCxnSpPr>
              <a:cxnSpLocks noChangeShapeType="1"/>
              <a:stCxn id="15" idx="3"/>
              <a:endCxn id="23" idx="0"/>
            </p:cNvCxnSpPr>
            <p:nvPr/>
          </p:nvCxnSpPr>
          <p:spPr bwMode="auto">
            <a:xfrm>
              <a:off x="8372475" y="1767840"/>
              <a:ext cx="646112" cy="51974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30"/>
            <p:cNvCxnSpPr>
              <a:cxnSpLocks noChangeShapeType="1"/>
              <a:stCxn id="22" idx="4"/>
              <a:endCxn id="30" idx="3"/>
            </p:cNvCxnSpPr>
            <p:nvPr/>
          </p:nvCxnSpPr>
          <p:spPr bwMode="auto">
            <a:xfrm flipH="1">
              <a:off x="7458075" y="2573338"/>
              <a:ext cx="262731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31"/>
            <p:cNvCxnSpPr>
              <a:cxnSpLocks noChangeShapeType="1"/>
              <a:stCxn id="22" idx="4"/>
              <a:endCxn id="31" idx="3"/>
            </p:cNvCxnSpPr>
            <p:nvPr/>
          </p:nvCxnSpPr>
          <p:spPr bwMode="auto">
            <a:xfrm>
              <a:off x="7720806" y="2573338"/>
              <a:ext cx="289719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" name="AutoShape 32"/>
            <p:cNvCxnSpPr>
              <a:cxnSpLocks noChangeShapeType="1"/>
              <a:stCxn id="23" idx="4"/>
              <a:endCxn id="32" idx="3"/>
            </p:cNvCxnSpPr>
            <p:nvPr/>
          </p:nvCxnSpPr>
          <p:spPr bwMode="auto">
            <a:xfrm flipH="1">
              <a:off x="8753475" y="2573338"/>
              <a:ext cx="265112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1" name="AutoShape 33"/>
            <p:cNvCxnSpPr>
              <a:cxnSpLocks noChangeShapeType="1"/>
              <a:stCxn id="23" idx="4"/>
              <a:endCxn id="33" idx="3"/>
            </p:cNvCxnSpPr>
            <p:nvPr/>
          </p:nvCxnSpPr>
          <p:spPr bwMode="auto">
            <a:xfrm>
              <a:off x="9018587" y="2573338"/>
              <a:ext cx="287338" cy="55086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2" name="Oval 34"/>
            <p:cNvSpPr>
              <a:spLocks noChangeArrowheads="1"/>
            </p:cNvSpPr>
            <p:nvPr/>
          </p:nvSpPr>
          <p:spPr bwMode="auto">
            <a:xfrm>
              <a:off x="7577137" y="2287588"/>
              <a:ext cx="287338" cy="2857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35"/>
            <p:cNvSpPr>
              <a:spLocks noChangeArrowheads="1"/>
            </p:cNvSpPr>
            <p:nvPr/>
          </p:nvSpPr>
          <p:spPr bwMode="auto">
            <a:xfrm>
              <a:off x="8875712" y="2287588"/>
              <a:ext cx="285750" cy="2857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27"/>
            <p:cNvSpPr>
              <a:spLocks noChangeArrowheads="1"/>
            </p:cNvSpPr>
            <p:nvPr/>
          </p:nvSpPr>
          <p:spPr bwMode="auto">
            <a:xfrm rot="10800000">
              <a:off x="7315200" y="31242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 rot="10800000">
              <a:off x="7867650" y="31242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AutoShape 27"/>
            <p:cNvSpPr>
              <a:spLocks noChangeArrowheads="1"/>
            </p:cNvSpPr>
            <p:nvPr/>
          </p:nvSpPr>
          <p:spPr bwMode="auto">
            <a:xfrm rot="10800000">
              <a:off x="8610600" y="31242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 rot="10800000">
              <a:off x="9163050" y="3124200"/>
              <a:ext cx="285750" cy="228600"/>
            </a:xfrm>
            <a:prstGeom prst="triangle">
              <a:avLst>
                <a:gd name="adj" fmla="val 50000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42" name="AutoShape 32"/>
            <p:cNvCxnSpPr>
              <a:cxnSpLocks noChangeShapeType="1"/>
              <a:stCxn id="30" idx="0"/>
            </p:cNvCxnSpPr>
            <p:nvPr/>
          </p:nvCxnSpPr>
          <p:spPr bwMode="auto">
            <a:xfrm flipH="1">
              <a:off x="7315200" y="3352800"/>
              <a:ext cx="142875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3" name="AutoShape 33"/>
            <p:cNvCxnSpPr>
              <a:cxnSpLocks noChangeShapeType="1"/>
              <a:stCxn id="30" idx="0"/>
            </p:cNvCxnSpPr>
            <p:nvPr/>
          </p:nvCxnSpPr>
          <p:spPr bwMode="auto">
            <a:xfrm>
              <a:off x="7458075" y="3352800"/>
              <a:ext cx="161925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" name="AutoShape 32"/>
            <p:cNvCxnSpPr>
              <a:cxnSpLocks noChangeShapeType="1"/>
              <a:stCxn id="31" idx="0"/>
            </p:cNvCxnSpPr>
            <p:nvPr/>
          </p:nvCxnSpPr>
          <p:spPr bwMode="auto">
            <a:xfrm flipH="1">
              <a:off x="7848601" y="3352800"/>
              <a:ext cx="161924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9" name="AutoShape 33"/>
            <p:cNvCxnSpPr>
              <a:cxnSpLocks noChangeShapeType="1"/>
              <a:stCxn id="31" idx="0"/>
            </p:cNvCxnSpPr>
            <p:nvPr/>
          </p:nvCxnSpPr>
          <p:spPr bwMode="auto">
            <a:xfrm>
              <a:off x="8010525" y="3352800"/>
              <a:ext cx="142875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" name="AutoShape 32"/>
            <p:cNvCxnSpPr>
              <a:cxnSpLocks noChangeShapeType="1"/>
              <a:stCxn id="32" idx="0"/>
            </p:cNvCxnSpPr>
            <p:nvPr/>
          </p:nvCxnSpPr>
          <p:spPr bwMode="auto">
            <a:xfrm flipH="1">
              <a:off x="8610601" y="3352800"/>
              <a:ext cx="142874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" name="AutoShape 33"/>
            <p:cNvCxnSpPr>
              <a:cxnSpLocks noChangeShapeType="1"/>
              <a:stCxn id="32" idx="0"/>
            </p:cNvCxnSpPr>
            <p:nvPr/>
          </p:nvCxnSpPr>
          <p:spPr bwMode="auto">
            <a:xfrm>
              <a:off x="8753475" y="3352800"/>
              <a:ext cx="161925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6" name="AutoShape 32"/>
            <p:cNvCxnSpPr>
              <a:cxnSpLocks noChangeShapeType="1"/>
              <a:stCxn id="33" idx="0"/>
            </p:cNvCxnSpPr>
            <p:nvPr/>
          </p:nvCxnSpPr>
          <p:spPr bwMode="auto">
            <a:xfrm flipH="1">
              <a:off x="9144000" y="3352800"/>
              <a:ext cx="161925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7" name="AutoShape 33"/>
            <p:cNvCxnSpPr>
              <a:cxnSpLocks noChangeShapeType="1"/>
              <a:stCxn id="33" idx="0"/>
            </p:cNvCxnSpPr>
            <p:nvPr/>
          </p:nvCxnSpPr>
          <p:spPr bwMode="auto">
            <a:xfrm>
              <a:off x="9305925" y="3352800"/>
              <a:ext cx="142874" cy="53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1" y="4246885"/>
            <a:ext cx="3657600" cy="23430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7112" y="228600"/>
            <a:ext cx="3454888" cy="2041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Multi-Agent Utilities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610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 smtClean="0"/>
              <a:t>What if the game is not zero-sum, or has multiple players?</a:t>
            </a:r>
          </a:p>
          <a:p>
            <a:pPr lvl="2">
              <a:lnSpc>
                <a:spcPct val="80000"/>
              </a:lnSpc>
            </a:pPr>
            <a:endParaRPr lang="en-US" sz="16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Generalization of </a:t>
            </a:r>
            <a:r>
              <a:rPr lang="en-US" sz="2400" dirty="0" err="1" smtClean="0"/>
              <a:t>minimax</a:t>
            </a:r>
            <a:r>
              <a:rPr lang="en-US" sz="2400" dirty="0" smtClean="0"/>
              <a:t>: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Terminals have utility </a:t>
            </a:r>
            <a:r>
              <a:rPr lang="en-US" sz="2000" dirty="0" err="1" smtClean="0"/>
              <a:t>tuples</a:t>
            </a:r>
            <a:endParaRPr lang="en-US" sz="2000" dirty="0" smtClean="0"/>
          </a:p>
          <a:p>
            <a:pPr lvl="1">
              <a:lnSpc>
                <a:spcPct val="80000"/>
              </a:lnSpc>
            </a:pPr>
            <a:r>
              <a:rPr lang="en-US" sz="2000" dirty="0" smtClean="0"/>
              <a:t>Node values are also utility </a:t>
            </a:r>
            <a:r>
              <a:rPr lang="en-US" sz="2000" dirty="0" err="1" smtClean="0"/>
              <a:t>tuples</a:t>
            </a:r>
            <a:endParaRPr lang="en-US" sz="2000" dirty="0" smtClean="0"/>
          </a:p>
          <a:p>
            <a:pPr lvl="1">
              <a:lnSpc>
                <a:spcPct val="80000"/>
              </a:lnSpc>
            </a:pPr>
            <a:r>
              <a:rPr lang="en-US" sz="2000" dirty="0" smtClean="0"/>
              <a:t>Each player maximizes its own component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Can give rise to cooperation and</a:t>
            </a:r>
          </a:p>
          <a:p>
            <a:pPr lvl="1">
              <a:lnSpc>
                <a:spcPct val="80000"/>
              </a:lnSpc>
              <a:buNone/>
            </a:pPr>
            <a:r>
              <a:rPr lang="en-US" sz="2000" dirty="0" smtClean="0"/>
              <a:t>	competition dynamically…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4572000" y="1972273"/>
            <a:ext cx="6934200" cy="3742727"/>
            <a:chOff x="3200400" y="2057400"/>
            <a:chExt cx="5638800" cy="3043536"/>
          </a:xfrm>
        </p:grpSpPr>
        <p:sp>
          <p:nvSpPr>
            <p:cNvPr id="18436" name="Text Box 25"/>
            <p:cNvSpPr txBox="1">
              <a:spLocks noChangeArrowheads="1"/>
            </p:cNvSpPr>
            <p:nvPr/>
          </p:nvSpPr>
          <p:spPr bwMode="auto">
            <a:xfrm>
              <a:off x="32004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CC0000"/>
                  </a:solidFill>
                  <a:latin typeface="Calibri"/>
                  <a:cs typeface="Calibri"/>
                </a:rPr>
                <a:t>1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3333FF"/>
                  </a:solidFill>
                  <a:latin typeface="Calibri"/>
                  <a:cs typeface="Calibri"/>
                </a:rPr>
                <a:t>6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008000"/>
                  </a:solidFill>
                  <a:latin typeface="Calibri"/>
                  <a:cs typeface="Calibri"/>
                </a:rPr>
                <a:t>6</a:t>
              </a:r>
            </a:p>
          </p:txBody>
        </p:sp>
        <p:sp>
          <p:nvSpPr>
            <p:cNvPr id="18437" name="Text Box 26"/>
            <p:cNvSpPr txBox="1">
              <a:spLocks noChangeArrowheads="1"/>
            </p:cNvSpPr>
            <p:nvPr/>
          </p:nvSpPr>
          <p:spPr bwMode="auto">
            <a:xfrm>
              <a:off x="38862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CC0000"/>
                  </a:solidFill>
                  <a:latin typeface="Calibri"/>
                  <a:cs typeface="Calibri"/>
                </a:rPr>
                <a:t>7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3333FF"/>
                  </a:solidFill>
                  <a:latin typeface="Calibri"/>
                  <a:cs typeface="Calibri"/>
                </a:rPr>
                <a:t>1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008000"/>
                  </a:solidFill>
                  <a:latin typeface="Calibri"/>
                  <a:cs typeface="Calibri"/>
                </a:rPr>
                <a:t>2</a:t>
              </a:r>
            </a:p>
          </p:txBody>
        </p:sp>
        <p:sp>
          <p:nvSpPr>
            <p:cNvPr id="18438" name="Text Box 27"/>
            <p:cNvSpPr txBox="1">
              <a:spLocks noChangeArrowheads="1"/>
            </p:cNvSpPr>
            <p:nvPr/>
          </p:nvSpPr>
          <p:spPr bwMode="auto">
            <a:xfrm>
              <a:off x="46482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solidFill>
                    <a:srgbClr val="CC0000"/>
                  </a:solidFill>
                  <a:latin typeface="Calibri"/>
                  <a:cs typeface="Calibri"/>
                </a:rPr>
                <a:t>6</a:t>
              </a:r>
              <a:r>
                <a:rPr lang="en-US" dirty="0">
                  <a:latin typeface="Calibri"/>
                  <a:cs typeface="Calibri"/>
                </a:rPr>
                <a:t>,</a:t>
              </a:r>
              <a:r>
                <a:rPr lang="en-US" dirty="0">
                  <a:solidFill>
                    <a:srgbClr val="3333FF"/>
                  </a:solidFill>
                  <a:latin typeface="Calibri"/>
                  <a:cs typeface="Calibri"/>
                </a:rPr>
                <a:t>1</a:t>
              </a:r>
              <a:r>
                <a:rPr lang="en-US" dirty="0">
                  <a:latin typeface="Calibri"/>
                  <a:cs typeface="Calibri"/>
                </a:rPr>
                <a:t>,</a:t>
              </a:r>
              <a:r>
                <a:rPr lang="en-US" dirty="0">
                  <a:solidFill>
                    <a:srgbClr val="008000"/>
                  </a:solidFill>
                  <a:latin typeface="Calibri"/>
                  <a:cs typeface="Calibri"/>
                </a:rPr>
                <a:t>2</a:t>
              </a:r>
            </a:p>
          </p:txBody>
        </p:sp>
        <p:sp>
          <p:nvSpPr>
            <p:cNvPr id="18439" name="Text Box 28"/>
            <p:cNvSpPr txBox="1">
              <a:spLocks noChangeArrowheads="1"/>
            </p:cNvSpPr>
            <p:nvPr/>
          </p:nvSpPr>
          <p:spPr bwMode="auto">
            <a:xfrm>
              <a:off x="53340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CC0000"/>
                  </a:solidFill>
                  <a:latin typeface="Calibri"/>
                  <a:cs typeface="Calibri"/>
                </a:rPr>
                <a:t>7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3333FF"/>
                  </a:solidFill>
                  <a:latin typeface="Calibri"/>
                  <a:cs typeface="Calibri"/>
                </a:rPr>
                <a:t>2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008000"/>
                  </a:solidFill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18440" name="Text Box 29"/>
            <p:cNvSpPr txBox="1">
              <a:spLocks noChangeArrowheads="1"/>
            </p:cNvSpPr>
            <p:nvPr/>
          </p:nvSpPr>
          <p:spPr bwMode="auto">
            <a:xfrm>
              <a:off x="60960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CC0000"/>
                  </a:solidFill>
                  <a:latin typeface="Calibri"/>
                  <a:cs typeface="Calibri"/>
                </a:rPr>
                <a:t>5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3333FF"/>
                  </a:solidFill>
                  <a:latin typeface="Calibri"/>
                  <a:cs typeface="Calibri"/>
                </a:rPr>
                <a:t>1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008000"/>
                  </a:solidFill>
                  <a:latin typeface="Calibri"/>
                  <a:cs typeface="Calibri"/>
                </a:rPr>
                <a:t>7</a:t>
              </a:r>
            </a:p>
          </p:txBody>
        </p:sp>
        <p:sp>
          <p:nvSpPr>
            <p:cNvPr id="18441" name="Text Box 30"/>
            <p:cNvSpPr txBox="1">
              <a:spLocks noChangeArrowheads="1"/>
            </p:cNvSpPr>
            <p:nvPr/>
          </p:nvSpPr>
          <p:spPr bwMode="auto">
            <a:xfrm>
              <a:off x="67818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CC0000"/>
                  </a:solidFill>
                  <a:latin typeface="Calibri"/>
                  <a:cs typeface="Calibri"/>
                </a:rPr>
                <a:t>1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3333FF"/>
                  </a:solidFill>
                  <a:latin typeface="Calibri"/>
                  <a:cs typeface="Calibri"/>
                </a:rPr>
                <a:t>5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008000"/>
                  </a:solidFill>
                  <a:latin typeface="Calibri"/>
                  <a:cs typeface="Calibri"/>
                </a:rPr>
                <a:t>2</a:t>
              </a:r>
            </a:p>
          </p:txBody>
        </p:sp>
        <p:sp>
          <p:nvSpPr>
            <p:cNvPr id="18442" name="Text Box 31"/>
            <p:cNvSpPr txBox="1">
              <a:spLocks noChangeArrowheads="1"/>
            </p:cNvSpPr>
            <p:nvPr/>
          </p:nvSpPr>
          <p:spPr bwMode="auto">
            <a:xfrm>
              <a:off x="75438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CC0000"/>
                  </a:solidFill>
                  <a:latin typeface="Calibri"/>
                  <a:cs typeface="Calibri"/>
                </a:rPr>
                <a:t>7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3333FF"/>
                  </a:solidFill>
                  <a:latin typeface="Calibri"/>
                  <a:cs typeface="Calibri"/>
                </a:rPr>
                <a:t>7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008000"/>
                  </a:solidFill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18443" name="Text Box 32"/>
            <p:cNvSpPr txBox="1">
              <a:spLocks noChangeArrowheads="1"/>
            </p:cNvSpPr>
            <p:nvPr/>
          </p:nvSpPr>
          <p:spPr bwMode="auto">
            <a:xfrm>
              <a:off x="8229600" y="4800600"/>
              <a:ext cx="609600" cy="300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CC0000"/>
                  </a:solidFill>
                  <a:latin typeface="Calibri"/>
                  <a:cs typeface="Calibri"/>
                </a:rPr>
                <a:t>5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3333FF"/>
                  </a:solidFill>
                  <a:latin typeface="Calibri"/>
                  <a:cs typeface="Calibri"/>
                </a:rPr>
                <a:t>2</a:t>
              </a:r>
              <a:r>
                <a:rPr lang="en-US">
                  <a:latin typeface="Calibri"/>
                  <a:cs typeface="Calibri"/>
                </a:rPr>
                <a:t>,</a:t>
              </a:r>
              <a:r>
                <a:rPr lang="en-US">
                  <a:solidFill>
                    <a:srgbClr val="008000"/>
                  </a:solidFill>
                  <a:latin typeface="Calibri"/>
                  <a:cs typeface="Calibri"/>
                </a:rPr>
                <a:t>5</a:t>
              </a:r>
            </a:p>
          </p:txBody>
        </p:sp>
        <p:cxnSp>
          <p:nvCxnSpPr>
            <p:cNvPr id="18445" name="AutoShape 11"/>
            <p:cNvCxnSpPr>
              <a:cxnSpLocks noChangeShapeType="1"/>
            </p:cNvCxnSpPr>
            <p:nvPr/>
          </p:nvCxnSpPr>
          <p:spPr bwMode="auto">
            <a:xfrm flipH="1">
              <a:off x="4686300" y="2362200"/>
              <a:ext cx="1295400" cy="4572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46" name="AutoShape 12"/>
            <p:cNvCxnSpPr>
              <a:cxnSpLocks noChangeShapeType="1"/>
            </p:cNvCxnSpPr>
            <p:nvPr/>
          </p:nvCxnSpPr>
          <p:spPr bwMode="auto">
            <a:xfrm>
              <a:off x="5981700" y="2362200"/>
              <a:ext cx="1447800" cy="4572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47" name="AutoShape 13"/>
            <p:cNvCxnSpPr>
              <a:cxnSpLocks noChangeShapeType="1"/>
            </p:cNvCxnSpPr>
            <p:nvPr/>
          </p:nvCxnSpPr>
          <p:spPr bwMode="auto">
            <a:xfrm flipH="1">
              <a:off x="4000500" y="3124200"/>
              <a:ext cx="6858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48" name="AutoShape 14"/>
            <p:cNvCxnSpPr>
              <a:cxnSpLocks noChangeShapeType="1"/>
            </p:cNvCxnSpPr>
            <p:nvPr/>
          </p:nvCxnSpPr>
          <p:spPr bwMode="auto">
            <a:xfrm>
              <a:off x="4686300" y="3124200"/>
              <a:ext cx="6096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49" name="AutoShape 15"/>
            <p:cNvCxnSpPr>
              <a:cxnSpLocks noChangeShapeType="1"/>
            </p:cNvCxnSpPr>
            <p:nvPr/>
          </p:nvCxnSpPr>
          <p:spPr bwMode="auto">
            <a:xfrm flipH="1">
              <a:off x="6819900" y="3124200"/>
              <a:ext cx="6096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0" name="AutoShape 16"/>
            <p:cNvCxnSpPr>
              <a:cxnSpLocks noChangeShapeType="1"/>
            </p:cNvCxnSpPr>
            <p:nvPr/>
          </p:nvCxnSpPr>
          <p:spPr bwMode="auto">
            <a:xfrm>
              <a:off x="7429500" y="3124200"/>
              <a:ext cx="609600" cy="6096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1" name="AutoShape 17"/>
            <p:cNvCxnSpPr>
              <a:cxnSpLocks noChangeShapeType="1"/>
            </p:cNvCxnSpPr>
            <p:nvPr/>
          </p:nvCxnSpPr>
          <p:spPr bwMode="auto">
            <a:xfrm flipH="1">
              <a:off x="3733800" y="4038600"/>
              <a:ext cx="2667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2" name="AutoShape 18"/>
            <p:cNvCxnSpPr>
              <a:cxnSpLocks noChangeShapeType="1"/>
            </p:cNvCxnSpPr>
            <p:nvPr/>
          </p:nvCxnSpPr>
          <p:spPr bwMode="auto">
            <a:xfrm>
              <a:off x="4000500" y="4038600"/>
              <a:ext cx="1905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3" name="AutoShape 19"/>
            <p:cNvCxnSpPr>
              <a:cxnSpLocks noChangeShapeType="1"/>
            </p:cNvCxnSpPr>
            <p:nvPr/>
          </p:nvCxnSpPr>
          <p:spPr bwMode="auto">
            <a:xfrm flipH="1">
              <a:off x="5029200" y="4038600"/>
              <a:ext cx="2667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4" name="AutoShape 20"/>
            <p:cNvCxnSpPr>
              <a:cxnSpLocks noChangeShapeType="1"/>
            </p:cNvCxnSpPr>
            <p:nvPr/>
          </p:nvCxnSpPr>
          <p:spPr bwMode="auto">
            <a:xfrm>
              <a:off x="5295900" y="4038600"/>
              <a:ext cx="2667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5" name="AutoShape 21"/>
            <p:cNvCxnSpPr>
              <a:cxnSpLocks noChangeShapeType="1"/>
            </p:cNvCxnSpPr>
            <p:nvPr/>
          </p:nvCxnSpPr>
          <p:spPr bwMode="auto">
            <a:xfrm flipH="1">
              <a:off x="6553200" y="4038600"/>
              <a:ext cx="2667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6" name="AutoShape 22"/>
            <p:cNvCxnSpPr>
              <a:cxnSpLocks noChangeShapeType="1"/>
            </p:cNvCxnSpPr>
            <p:nvPr/>
          </p:nvCxnSpPr>
          <p:spPr bwMode="auto">
            <a:xfrm>
              <a:off x="6819900" y="4038600"/>
              <a:ext cx="1905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7" name="AutoShape 23"/>
            <p:cNvCxnSpPr>
              <a:cxnSpLocks noChangeShapeType="1"/>
            </p:cNvCxnSpPr>
            <p:nvPr/>
          </p:nvCxnSpPr>
          <p:spPr bwMode="auto">
            <a:xfrm flipH="1">
              <a:off x="7772400" y="4038600"/>
              <a:ext cx="2667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cxnSp>
          <p:nvCxnSpPr>
            <p:cNvPr id="18458" name="AutoShape 24"/>
            <p:cNvCxnSpPr>
              <a:cxnSpLocks noChangeShapeType="1"/>
            </p:cNvCxnSpPr>
            <p:nvPr/>
          </p:nvCxnSpPr>
          <p:spPr bwMode="auto">
            <a:xfrm>
              <a:off x="8039100" y="4038600"/>
              <a:ext cx="266700" cy="68580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sp>
          <p:nvSpPr>
            <p:cNvPr id="18459" name="AutoShape 27"/>
            <p:cNvSpPr>
              <a:spLocks noChangeArrowheads="1"/>
            </p:cNvSpPr>
            <p:nvPr/>
          </p:nvSpPr>
          <p:spPr bwMode="auto">
            <a:xfrm>
              <a:off x="5762625" y="2057400"/>
              <a:ext cx="436563" cy="304800"/>
            </a:xfrm>
            <a:prstGeom prst="triangle">
              <a:avLst>
                <a:gd name="adj" fmla="val 50000"/>
              </a:avLst>
            </a:prstGeom>
            <a:solidFill>
              <a:srgbClr val="CC0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400">
                <a:latin typeface="Calibri"/>
                <a:cs typeface="Calibri"/>
              </a:endParaRPr>
            </a:p>
          </p:txBody>
        </p:sp>
        <p:sp>
          <p:nvSpPr>
            <p:cNvPr id="18460" name="AutoShape 27"/>
            <p:cNvSpPr>
              <a:spLocks noChangeArrowheads="1"/>
            </p:cNvSpPr>
            <p:nvPr/>
          </p:nvSpPr>
          <p:spPr bwMode="auto">
            <a:xfrm>
              <a:off x="4481513" y="2819400"/>
              <a:ext cx="436562" cy="304800"/>
            </a:xfrm>
            <a:prstGeom prst="triangle">
              <a:avLst>
                <a:gd name="adj" fmla="val 50000"/>
              </a:avLst>
            </a:prstGeom>
            <a:solidFill>
              <a:srgbClr val="3333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400">
                <a:latin typeface="Calibri"/>
                <a:cs typeface="Calibri"/>
              </a:endParaRPr>
            </a:p>
          </p:txBody>
        </p:sp>
        <p:sp>
          <p:nvSpPr>
            <p:cNvPr id="18461" name="AutoShape 27"/>
            <p:cNvSpPr>
              <a:spLocks noChangeArrowheads="1"/>
            </p:cNvSpPr>
            <p:nvPr/>
          </p:nvSpPr>
          <p:spPr bwMode="auto">
            <a:xfrm>
              <a:off x="7799388" y="3733800"/>
              <a:ext cx="436562" cy="304800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400">
                <a:latin typeface="Calibri"/>
                <a:cs typeface="Calibri"/>
              </a:endParaRPr>
            </a:p>
          </p:txBody>
        </p:sp>
        <p:sp>
          <p:nvSpPr>
            <p:cNvPr id="18462" name="AutoShape 27"/>
            <p:cNvSpPr>
              <a:spLocks noChangeArrowheads="1"/>
            </p:cNvSpPr>
            <p:nvPr/>
          </p:nvSpPr>
          <p:spPr bwMode="auto">
            <a:xfrm>
              <a:off x="7210425" y="2819400"/>
              <a:ext cx="436563" cy="304800"/>
            </a:xfrm>
            <a:prstGeom prst="triangle">
              <a:avLst>
                <a:gd name="adj" fmla="val 50000"/>
              </a:avLst>
            </a:prstGeom>
            <a:solidFill>
              <a:srgbClr val="3333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400">
                <a:latin typeface="Calibri"/>
                <a:cs typeface="Calibri"/>
              </a:endParaRPr>
            </a:p>
          </p:txBody>
        </p:sp>
        <p:sp>
          <p:nvSpPr>
            <p:cNvPr id="18463" name="AutoShape 27"/>
            <p:cNvSpPr>
              <a:spLocks noChangeArrowheads="1"/>
            </p:cNvSpPr>
            <p:nvPr/>
          </p:nvSpPr>
          <p:spPr bwMode="auto">
            <a:xfrm>
              <a:off x="6602413" y="3733800"/>
              <a:ext cx="436562" cy="304800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400">
                <a:latin typeface="Calibri"/>
                <a:cs typeface="Calibri"/>
              </a:endParaRPr>
            </a:p>
          </p:txBody>
        </p:sp>
        <p:sp>
          <p:nvSpPr>
            <p:cNvPr id="18464" name="AutoShape 27"/>
            <p:cNvSpPr>
              <a:spLocks noChangeArrowheads="1"/>
            </p:cNvSpPr>
            <p:nvPr/>
          </p:nvSpPr>
          <p:spPr bwMode="auto">
            <a:xfrm>
              <a:off x="5091113" y="3733800"/>
              <a:ext cx="436562" cy="304800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400">
                <a:latin typeface="Calibri"/>
                <a:cs typeface="Calibri"/>
              </a:endParaRPr>
            </a:p>
          </p:txBody>
        </p:sp>
        <p:sp>
          <p:nvSpPr>
            <p:cNvPr id="18465" name="AutoShape 27"/>
            <p:cNvSpPr>
              <a:spLocks noChangeArrowheads="1"/>
            </p:cNvSpPr>
            <p:nvPr/>
          </p:nvSpPr>
          <p:spPr bwMode="auto">
            <a:xfrm>
              <a:off x="3795713" y="3733800"/>
              <a:ext cx="436562" cy="304800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400"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71987" y="1568450"/>
            <a:ext cx="6389338" cy="441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Utilities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6600" y="1676400"/>
            <a:ext cx="5486400" cy="3886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Uncertain Outcomes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4824" y="1504578"/>
            <a:ext cx="3704463" cy="27642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Maximum Expected Utility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46238"/>
            <a:ext cx="79248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Why should we average utilities?  Why not </a:t>
            </a:r>
            <a:r>
              <a:rPr lang="en-US" sz="2400" dirty="0" err="1" smtClean="0"/>
              <a:t>minimax</a:t>
            </a:r>
            <a:r>
              <a:rPr lang="en-US" sz="2400" dirty="0" smtClean="0"/>
              <a:t>?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Principle of maximum expected utility: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A rational agent should chose the action that </a:t>
            </a:r>
            <a:r>
              <a:rPr lang="en-US" sz="2000" dirty="0" smtClean="0">
                <a:solidFill>
                  <a:srgbClr val="CC0000"/>
                </a:solidFill>
              </a:rPr>
              <a:t>maximizes its expected utility, given its knowledge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r>
              <a:rPr lang="en-US" sz="2400" dirty="0" smtClean="0"/>
              <a:t>Questions:</a:t>
            </a:r>
          </a:p>
          <a:p>
            <a:pPr lvl="1"/>
            <a:r>
              <a:rPr lang="en-US" sz="2000" dirty="0" smtClean="0"/>
              <a:t>Where do utilities come from?</a:t>
            </a:r>
          </a:p>
          <a:p>
            <a:pPr lvl="1"/>
            <a:r>
              <a:rPr lang="en-US" sz="2000" dirty="0" smtClean="0"/>
              <a:t>How do we know such utilities even exist?</a:t>
            </a:r>
          </a:p>
          <a:p>
            <a:pPr lvl="1"/>
            <a:r>
              <a:rPr lang="en-US" sz="2000" dirty="0" smtClean="0"/>
              <a:t>How do we know that averaging even makes sense?</a:t>
            </a:r>
          </a:p>
          <a:p>
            <a:pPr lvl="1"/>
            <a:r>
              <a:rPr lang="en-US" sz="2000" dirty="0" smtClean="0"/>
              <a:t>What if our behavior (preferences) can’t be described by utilities?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2743200" y="2414952"/>
            <a:ext cx="6553200" cy="386864"/>
            <a:chOff x="2743200" y="2414952"/>
            <a:chExt cx="6553200" cy="386864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auto">
            <a:xfrm rot="10800000">
              <a:off x="2743200" y="2414952"/>
              <a:ext cx="476250" cy="3810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4" name="AutoShape 6"/>
            <p:cNvSpPr>
              <a:spLocks noChangeArrowheads="1"/>
            </p:cNvSpPr>
            <p:nvPr/>
          </p:nvSpPr>
          <p:spPr bwMode="auto">
            <a:xfrm rot="10800000">
              <a:off x="4419600" y="2420815"/>
              <a:ext cx="476250" cy="3810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5" name="AutoShape 6"/>
            <p:cNvSpPr>
              <a:spLocks noChangeArrowheads="1"/>
            </p:cNvSpPr>
            <p:nvPr/>
          </p:nvSpPr>
          <p:spPr bwMode="auto">
            <a:xfrm rot="10800000">
              <a:off x="7162800" y="2420815"/>
              <a:ext cx="476250" cy="3810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" name="AutoShape 6"/>
            <p:cNvSpPr>
              <a:spLocks noChangeArrowheads="1"/>
            </p:cNvSpPr>
            <p:nvPr/>
          </p:nvSpPr>
          <p:spPr bwMode="auto">
            <a:xfrm rot="10800000">
              <a:off x="8820150" y="2420816"/>
              <a:ext cx="476250" cy="381000"/>
            </a:xfrm>
            <a:prstGeom prst="triangle">
              <a:avLst>
                <a:gd name="adj" fmla="val 50000"/>
              </a:avLst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Utilities to Use?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91000"/>
            <a:ext cx="11049000" cy="2362200"/>
          </a:xfrm>
        </p:spPr>
        <p:txBody>
          <a:bodyPr/>
          <a:lstStyle/>
          <a:p>
            <a:r>
              <a:rPr lang="en-US" sz="2400" dirty="0" smtClean="0"/>
              <a:t>For worst-case </a:t>
            </a:r>
            <a:r>
              <a:rPr lang="en-US" sz="2400" dirty="0" err="1" smtClean="0"/>
              <a:t>minimax</a:t>
            </a:r>
            <a:r>
              <a:rPr lang="en-US" sz="2400" dirty="0" smtClean="0"/>
              <a:t> reasoning, terminal function scale doesn’t matter</a:t>
            </a:r>
          </a:p>
          <a:p>
            <a:pPr lvl="1"/>
            <a:r>
              <a:rPr lang="en-US" sz="2400" dirty="0" smtClean="0"/>
              <a:t>We just want better states to have higher evaluations (get the ordering right)</a:t>
            </a:r>
          </a:p>
          <a:p>
            <a:pPr lvl="1"/>
            <a:r>
              <a:rPr lang="en-US" sz="2400" dirty="0" smtClean="0"/>
              <a:t>We call this </a:t>
            </a:r>
            <a:r>
              <a:rPr lang="en-US" sz="2400" dirty="0" smtClean="0">
                <a:solidFill>
                  <a:srgbClr val="C00000"/>
                </a:solidFill>
              </a:rPr>
              <a:t>insensitivity to monotonic transformations</a:t>
            </a:r>
          </a:p>
          <a:p>
            <a:pPr lvl="2"/>
            <a:endParaRPr lang="en-US" sz="1600" dirty="0" smtClean="0"/>
          </a:p>
          <a:p>
            <a:r>
              <a:rPr lang="en-US" sz="2400" dirty="0" smtClean="0"/>
              <a:t>For average-case </a:t>
            </a:r>
            <a:r>
              <a:rPr lang="en-US" sz="2400" dirty="0" err="1" smtClean="0"/>
              <a:t>expectimax</a:t>
            </a:r>
            <a:r>
              <a:rPr lang="en-US" sz="2400" dirty="0" smtClean="0"/>
              <a:t> reasoning, we need </a:t>
            </a:r>
            <a:r>
              <a:rPr lang="en-US" sz="2400" i="1" dirty="0" smtClean="0"/>
              <a:t>magnitudes</a:t>
            </a:r>
            <a:r>
              <a:rPr lang="en-US" sz="2400" dirty="0" smtClean="0"/>
              <a:t> to be meaningful</a:t>
            </a:r>
          </a:p>
        </p:txBody>
      </p:sp>
      <p:cxnSp>
        <p:nvCxnSpPr>
          <p:cNvPr id="10260" name="AutoShape 43"/>
          <p:cNvCxnSpPr>
            <a:cxnSpLocks noChangeShapeType="1"/>
            <a:stCxn id="10261" idx="4"/>
            <a:endCxn id="9" idx="0"/>
          </p:cNvCxnSpPr>
          <p:nvPr/>
        </p:nvCxnSpPr>
        <p:spPr bwMode="auto">
          <a:xfrm rot="16200000" flipH="1">
            <a:off x="3005137" y="2795587"/>
            <a:ext cx="247650" cy="295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" name="Rectangle 7"/>
          <p:cNvSpPr/>
          <p:nvPr/>
        </p:nvSpPr>
        <p:spPr bwMode="auto">
          <a:xfrm>
            <a:off x="2438400" y="3067050"/>
            <a:ext cx="4572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0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971800" y="3067050"/>
            <a:ext cx="6096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40</a:t>
            </a:r>
          </a:p>
        </p:txBody>
      </p:sp>
      <p:cxnSp>
        <p:nvCxnSpPr>
          <p:cNvPr id="10264" name="AutoShape 43"/>
          <p:cNvCxnSpPr>
            <a:cxnSpLocks noChangeShapeType="1"/>
            <a:stCxn id="10261" idx="4"/>
            <a:endCxn id="8" idx="0"/>
          </p:cNvCxnSpPr>
          <p:nvPr/>
        </p:nvCxnSpPr>
        <p:spPr bwMode="auto">
          <a:xfrm rot="5400000">
            <a:off x="2700338" y="2786063"/>
            <a:ext cx="247650" cy="314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265" name="AutoShape 43"/>
          <p:cNvCxnSpPr>
            <a:cxnSpLocks noChangeShapeType="1"/>
            <a:stCxn id="10266" idx="4"/>
            <a:endCxn id="21" idx="0"/>
          </p:cNvCxnSpPr>
          <p:nvPr/>
        </p:nvCxnSpPr>
        <p:spPr bwMode="auto">
          <a:xfrm rot="16200000" flipH="1">
            <a:off x="4700587" y="2757487"/>
            <a:ext cx="247650" cy="3333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0" name="Rectangle 19"/>
          <p:cNvSpPr/>
          <p:nvPr/>
        </p:nvSpPr>
        <p:spPr bwMode="auto">
          <a:xfrm>
            <a:off x="4038600" y="3048000"/>
            <a:ext cx="5334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724400" y="3048000"/>
            <a:ext cx="5334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30</a:t>
            </a:r>
          </a:p>
        </p:txBody>
      </p:sp>
      <p:cxnSp>
        <p:nvCxnSpPr>
          <p:cNvPr id="10269" name="AutoShape 43"/>
          <p:cNvCxnSpPr>
            <a:cxnSpLocks noChangeShapeType="1"/>
            <a:stCxn id="10266" idx="4"/>
            <a:endCxn id="20" idx="0"/>
          </p:cNvCxnSpPr>
          <p:nvPr/>
        </p:nvCxnSpPr>
        <p:spPr bwMode="auto">
          <a:xfrm rot="5400000">
            <a:off x="4357688" y="2747963"/>
            <a:ext cx="247650" cy="352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3" name="AutoShape 43"/>
          <p:cNvCxnSpPr>
            <a:cxnSpLocks noChangeShapeType="1"/>
            <a:stCxn id="10272" idx="3"/>
            <a:endCxn id="10266" idx="0"/>
          </p:cNvCxnSpPr>
          <p:nvPr/>
        </p:nvCxnSpPr>
        <p:spPr bwMode="auto">
          <a:xfrm rot="16200000" flipH="1">
            <a:off x="4119563" y="1824037"/>
            <a:ext cx="228600" cy="847725"/>
          </a:xfrm>
          <a:prstGeom prst="straightConnector1">
            <a:avLst/>
          </a:prstGeom>
          <a:ln w="12700">
            <a:solidFill>
              <a:schemeClr val="tx1"/>
            </a:solidFill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271" name="AutoShape 43"/>
          <p:cNvCxnSpPr>
            <a:cxnSpLocks noChangeShapeType="1"/>
            <a:stCxn id="10272" idx="3"/>
            <a:endCxn id="10261" idx="0"/>
          </p:cNvCxnSpPr>
          <p:nvPr/>
        </p:nvCxnSpPr>
        <p:spPr bwMode="auto">
          <a:xfrm rot="5400000">
            <a:off x="3271838" y="1843088"/>
            <a:ext cx="247650" cy="8286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272" name="Isosceles Triangle 32"/>
          <p:cNvSpPr>
            <a:spLocks noChangeArrowheads="1"/>
          </p:cNvSpPr>
          <p:nvPr/>
        </p:nvSpPr>
        <p:spPr bwMode="auto">
          <a:xfrm>
            <a:off x="3581400" y="1752600"/>
            <a:ext cx="457200" cy="381000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Right Arrow 54"/>
          <p:cNvSpPr/>
          <p:nvPr/>
        </p:nvSpPr>
        <p:spPr>
          <a:xfrm>
            <a:off x="5791200" y="2971800"/>
            <a:ext cx="609600" cy="533400"/>
          </a:xfrm>
          <a:prstGeom prst="rightArrow">
            <a:avLst>
              <a:gd name="adj1" fmla="val 100000"/>
              <a:gd name="adj2" fmla="val 26972"/>
            </a:avLst>
          </a:prstGeom>
          <a:ln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Calibri"/>
                <a:cs typeface="Calibri"/>
              </a:rPr>
              <a:t>x</a:t>
            </a:r>
            <a:r>
              <a:rPr lang="en-US" baseline="30000" dirty="0">
                <a:latin typeface="Calibri"/>
                <a:cs typeface="Calibri"/>
              </a:rPr>
              <a:t>2</a:t>
            </a:r>
          </a:p>
        </p:txBody>
      </p:sp>
      <p:cxnSp>
        <p:nvCxnSpPr>
          <p:cNvPr id="10247" name="AutoShape 43"/>
          <p:cNvCxnSpPr>
            <a:cxnSpLocks noChangeShapeType="1"/>
            <a:stCxn id="10248" idx="4"/>
            <a:endCxn id="64" idx="0"/>
          </p:cNvCxnSpPr>
          <p:nvPr/>
        </p:nvCxnSpPr>
        <p:spPr bwMode="auto">
          <a:xfrm rot="16200000" flipH="1">
            <a:off x="7424737" y="2795587"/>
            <a:ext cx="247650" cy="295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3" name="Rectangle 62"/>
          <p:cNvSpPr/>
          <p:nvPr/>
        </p:nvSpPr>
        <p:spPr bwMode="auto">
          <a:xfrm>
            <a:off x="6858000" y="3067050"/>
            <a:ext cx="4572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0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7391400" y="3067050"/>
            <a:ext cx="6096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1600</a:t>
            </a:r>
          </a:p>
        </p:txBody>
      </p:sp>
      <p:cxnSp>
        <p:nvCxnSpPr>
          <p:cNvPr id="10251" name="AutoShape 43"/>
          <p:cNvCxnSpPr>
            <a:cxnSpLocks noChangeShapeType="1"/>
            <a:stCxn id="10248" idx="4"/>
            <a:endCxn id="63" idx="0"/>
          </p:cNvCxnSpPr>
          <p:nvPr/>
        </p:nvCxnSpPr>
        <p:spPr bwMode="auto">
          <a:xfrm rot="5400000">
            <a:off x="7119938" y="2786063"/>
            <a:ext cx="247650" cy="314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252" name="AutoShape 43"/>
          <p:cNvCxnSpPr>
            <a:cxnSpLocks noChangeShapeType="1"/>
            <a:stCxn id="10253" idx="4"/>
            <a:endCxn id="69" idx="0"/>
          </p:cNvCxnSpPr>
          <p:nvPr/>
        </p:nvCxnSpPr>
        <p:spPr bwMode="auto">
          <a:xfrm rot="16200000" flipH="1">
            <a:off x="9120187" y="2757487"/>
            <a:ext cx="247650" cy="3333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39" name="Group 38"/>
          <p:cNvGrpSpPr/>
          <p:nvPr/>
        </p:nvGrpSpPr>
        <p:grpSpPr>
          <a:xfrm>
            <a:off x="2762250" y="2362200"/>
            <a:ext cx="6534150" cy="457200"/>
            <a:chOff x="2762250" y="2362200"/>
            <a:chExt cx="6534150" cy="457200"/>
          </a:xfrm>
        </p:grpSpPr>
        <p:sp>
          <p:nvSpPr>
            <p:cNvPr id="10261" name="Oval 39"/>
            <p:cNvSpPr>
              <a:spLocks noChangeArrowheads="1"/>
            </p:cNvSpPr>
            <p:nvPr/>
          </p:nvSpPr>
          <p:spPr bwMode="auto">
            <a:xfrm>
              <a:off x="2762250" y="2381250"/>
              <a:ext cx="438150" cy="4381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66" name="Oval 39"/>
            <p:cNvSpPr>
              <a:spLocks noChangeArrowheads="1"/>
            </p:cNvSpPr>
            <p:nvPr/>
          </p:nvSpPr>
          <p:spPr bwMode="auto">
            <a:xfrm>
              <a:off x="4438650" y="2362200"/>
              <a:ext cx="438150" cy="4381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8" name="Oval 39"/>
            <p:cNvSpPr>
              <a:spLocks noChangeArrowheads="1"/>
            </p:cNvSpPr>
            <p:nvPr/>
          </p:nvSpPr>
          <p:spPr bwMode="auto">
            <a:xfrm>
              <a:off x="7181850" y="2381250"/>
              <a:ext cx="438150" cy="4381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3" name="Oval 39"/>
            <p:cNvSpPr>
              <a:spLocks noChangeArrowheads="1"/>
            </p:cNvSpPr>
            <p:nvPr/>
          </p:nvSpPr>
          <p:spPr bwMode="auto">
            <a:xfrm>
              <a:off x="8858250" y="2362200"/>
              <a:ext cx="438150" cy="438150"/>
            </a:xfrm>
            <a:prstGeom prst="ellipse">
              <a:avLst/>
            </a:prstGeom>
            <a:solidFill>
              <a:srgbClr val="B5EDC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8" name="Rectangle 67"/>
          <p:cNvSpPr/>
          <p:nvPr/>
        </p:nvSpPr>
        <p:spPr bwMode="auto">
          <a:xfrm>
            <a:off x="8458200" y="3048000"/>
            <a:ext cx="5334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400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9144000" y="3048000"/>
            <a:ext cx="5334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900</a:t>
            </a:r>
          </a:p>
        </p:txBody>
      </p:sp>
      <p:cxnSp>
        <p:nvCxnSpPr>
          <p:cNvPr id="10256" name="AutoShape 43"/>
          <p:cNvCxnSpPr>
            <a:cxnSpLocks noChangeShapeType="1"/>
            <a:stCxn id="10253" idx="4"/>
            <a:endCxn id="68" idx="0"/>
          </p:cNvCxnSpPr>
          <p:nvPr/>
        </p:nvCxnSpPr>
        <p:spPr bwMode="auto">
          <a:xfrm rot="5400000">
            <a:off x="8777288" y="2747963"/>
            <a:ext cx="247650" cy="352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257" name="AutoShape 43"/>
          <p:cNvCxnSpPr>
            <a:cxnSpLocks noChangeShapeType="1"/>
            <a:stCxn id="10259" idx="3"/>
            <a:endCxn id="10253" idx="0"/>
          </p:cNvCxnSpPr>
          <p:nvPr/>
        </p:nvCxnSpPr>
        <p:spPr bwMode="auto">
          <a:xfrm rot="16200000" flipH="1">
            <a:off x="8539162" y="1824037"/>
            <a:ext cx="228600" cy="847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72" name="AutoShape 43"/>
          <p:cNvCxnSpPr>
            <a:cxnSpLocks noChangeShapeType="1"/>
            <a:stCxn id="10259" idx="3"/>
            <a:endCxn id="10248" idx="0"/>
          </p:cNvCxnSpPr>
          <p:nvPr/>
        </p:nvCxnSpPr>
        <p:spPr bwMode="auto">
          <a:xfrm rot="5400000">
            <a:off x="7691438" y="1843087"/>
            <a:ext cx="247650" cy="828675"/>
          </a:xfrm>
          <a:prstGeom prst="straightConnector1">
            <a:avLst/>
          </a:prstGeom>
          <a:ln w="12700">
            <a:solidFill>
              <a:schemeClr val="tx1"/>
            </a:solidFill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259" name="Isosceles Triangle 72"/>
          <p:cNvSpPr>
            <a:spLocks noChangeArrowheads="1"/>
          </p:cNvSpPr>
          <p:nvPr/>
        </p:nvSpPr>
        <p:spPr bwMode="auto">
          <a:xfrm>
            <a:off x="8001000" y="1752600"/>
            <a:ext cx="457200" cy="381000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Utilities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rgbClr val="CC0000"/>
                </a:solidFill>
              </a:rPr>
              <a:t>Utilities are functions from outcomes (states of the world) to real numbers that describe an agent’s preferences</a:t>
            </a:r>
          </a:p>
          <a:p>
            <a:pPr lvl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Where do utilities come from?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In a game, may be simple (+1/-1)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Utilities summarize the agent’s goals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Theorem: any “rational” preferences can be summarized as a utility function</a:t>
            </a:r>
          </a:p>
          <a:p>
            <a:pPr lvl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We hard-wire utilities and let behaviors emerge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Why don’t we let agents pick utilities?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Why don’t we prescribe behaviors?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 dirty="0" smtClean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0343" y="1905000"/>
            <a:ext cx="1446714" cy="2133600"/>
          </a:xfrm>
          <a:prstGeom prst="rect">
            <a:avLst/>
          </a:prstGeom>
          <a:noFill/>
        </p:spPr>
      </p:pic>
      <p:pic>
        <p:nvPicPr>
          <p:cNvPr id="13" name="Picture 1" descr="C:\Users\Dan\Dropbox\Office\CS 188\Ketrina Art\Utilities\IceCreamUtilities.png"/>
          <p:cNvPicPr>
            <a:picLocks noChangeAspect="1" noChangeArrowheads="1"/>
          </p:cNvPicPr>
          <p:nvPr/>
        </p:nvPicPr>
        <p:blipFill>
          <a:blip r:embed="rId3" cstate="print"/>
          <a:srcRect l="57903" t="75000" r="32764" b="9000"/>
          <a:stretch>
            <a:fillRect/>
          </a:stretch>
        </p:blipFill>
        <p:spPr bwMode="auto">
          <a:xfrm>
            <a:off x="6477000" y="2667000"/>
            <a:ext cx="1066800" cy="1219200"/>
          </a:xfrm>
          <a:prstGeom prst="rect">
            <a:avLst/>
          </a:prstGeom>
          <a:noFill/>
        </p:spPr>
      </p:pic>
      <p:pic>
        <p:nvPicPr>
          <p:cNvPr id="16" name="Picture 1" descr="C:\Users\Dan\Dropbox\Office\CS 188\Ketrina Art\Utilities\IceCreamUtilities.png"/>
          <p:cNvPicPr>
            <a:picLocks noChangeAspect="1" noChangeArrowheads="1"/>
          </p:cNvPicPr>
          <p:nvPr/>
        </p:nvPicPr>
        <p:blipFill>
          <a:blip r:embed="rId3" cstate="print"/>
          <a:srcRect l="41236" t="67000" r="48764" b="9000"/>
          <a:stretch>
            <a:fillRect/>
          </a:stretch>
        </p:blipFill>
        <p:spPr bwMode="auto">
          <a:xfrm>
            <a:off x="8077200" y="2133600"/>
            <a:ext cx="1143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7400" y="4114800"/>
            <a:ext cx="2492375" cy="2492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2469" y="4411212"/>
            <a:ext cx="2748262" cy="22558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10600" y="4343400"/>
            <a:ext cx="2233454" cy="2309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Utilities: Uncertain Outcomes</a:t>
            </a:r>
          </a:p>
        </p:txBody>
      </p:sp>
      <p:sp>
        <p:nvSpPr>
          <p:cNvPr id="14" name="Isosceles Triangle 13"/>
          <p:cNvSpPr/>
          <p:nvPr/>
        </p:nvSpPr>
        <p:spPr>
          <a:xfrm>
            <a:off x="5257800" y="1676400"/>
            <a:ext cx="762000" cy="533400"/>
          </a:xfrm>
          <a:prstGeom prst="triangle">
            <a:avLst/>
          </a:prstGeom>
          <a:solidFill>
            <a:srgbClr val="99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>
              <a:latin typeface="Calibri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895600" y="2819400"/>
            <a:ext cx="609600" cy="609600"/>
          </a:xfrm>
          <a:prstGeom prst="ellipse">
            <a:avLst/>
          </a:prstGeom>
          <a:solidFill>
            <a:srgbClr val="B5ED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>
              <a:latin typeface="Calibri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848600" y="2819400"/>
            <a:ext cx="609600" cy="609600"/>
          </a:xfrm>
          <a:prstGeom prst="ellipse">
            <a:avLst/>
          </a:prstGeom>
          <a:solidFill>
            <a:srgbClr val="B5ED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>
              <a:latin typeface="Calibri" pitchFamily="34" charset="0"/>
            </a:endParaRPr>
          </a:p>
        </p:txBody>
      </p:sp>
      <p:cxnSp>
        <p:nvCxnSpPr>
          <p:cNvPr id="18" name="Straight Arrow Connector 17"/>
          <p:cNvCxnSpPr>
            <a:stCxn id="14" idx="3"/>
            <a:endCxn id="16" idx="0"/>
          </p:cNvCxnSpPr>
          <p:nvPr/>
        </p:nvCxnSpPr>
        <p:spPr>
          <a:xfrm>
            <a:off x="5638800" y="2209800"/>
            <a:ext cx="2514600" cy="6096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4" idx="3"/>
            <a:endCxn id="15" idx="0"/>
          </p:cNvCxnSpPr>
          <p:nvPr/>
        </p:nvCxnSpPr>
        <p:spPr>
          <a:xfrm flipH="1">
            <a:off x="3200400" y="2209800"/>
            <a:ext cx="2438400" cy="6096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5" idx="4"/>
          </p:cNvCxnSpPr>
          <p:nvPr/>
        </p:nvCxnSpPr>
        <p:spPr>
          <a:xfrm>
            <a:off x="3200400" y="3429000"/>
            <a:ext cx="0" cy="9144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8153400" y="3429000"/>
            <a:ext cx="1143000" cy="9144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6" idx="4"/>
          </p:cNvCxnSpPr>
          <p:nvPr/>
        </p:nvCxnSpPr>
        <p:spPr>
          <a:xfrm flipH="1">
            <a:off x="7086600" y="3429000"/>
            <a:ext cx="1066800" cy="91440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7" name="TextBox 29"/>
          <p:cNvSpPr txBox="1">
            <a:spLocks noChangeArrowheads="1"/>
          </p:cNvSpPr>
          <p:nvPr/>
        </p:nvSpPr>
        <p:spPr bwMode="auto">
          <a:xfrm>
            <a:off x="4191000" y="1219200"/>
            <a:ext cx="2971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Calibri" pitchFamily="34" charset="0"/>
              </a:rPr>
              <a:t>Getting ice cream</a:t>
            </a:r>
          </a:p>
        </p:txBody>
      </p:sp>
      <p:sp>
        <p:nvSpPr>
          <p:cNvPr id="21518" name="TextBox 30"/>
          <p:cNvSpPr txBox="1">
            <a:spLocks noChangeArrowheads="1"/>
          </p:cNvSpPr>
          <p:nvPr/>
        </p:nvSpPr>
        <p:spPr bwMode="auto">
          <a:xfrm>
            <a:off x="2971800" y="2133600"/>
            <a:ext cx="2438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Get Single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21519" name="TextBox 31"/>
          <p:cNvSpPr txBox="1">
            <a:spLocks noChangeArrowheads="1"/>
          </p:cNvSpPr>
          <p:nvPr/>
        </p:nvSpPr>
        <p:spPr bwMode="auto">
          <a:xfrm>
            <a:off x="7162800" y="2133600"/>
            <a:ext cx="1600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Get Double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15376" name="TextBox 36"/>
          <p:cNvSpPr txBox="1">
            <a:spLocks noChangeArrowheads="1"/>
          </p:cNvSpPr>
          <p:nvPr/>
        </p:nvSpPr>
        <p:spPr bwMode="auto">
          <a:xfrm>
            <a:off x="6705600" y="3581400"/>
            <a:ext cx="106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alibri" pitchFamily="34" charset="0"/>
              </a:rPr>
              <a:t>Oops</a:t>
            </a:r>
          </a:p>
        </p:txBody>
      </p:sp>
      <p:sp>
        <p:nvSpPr>
          <p:cNvPr id="15377" name="TextBox 37"/>
          <p:cNvSpPr txBox="1">
            <a:spLocks noChangeArrowheads="1"/>
          </p:cNvSpPr>
          <p:nvPr/>
        </p:nvSpPr>
        <p:spPr bwMode="auto">
          <a:xfrm>
            <a:off x="8947640" y="3581400"/>
            <a:ext cx="106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Whew!</a:t>
            </a:r>
            <a:endParaRPr lang="en-US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/>
      <p:bldP spid="153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7817" y="4584660"/>
            <a:ext cx="6506002" cy="1771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Preferences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867400" cy="4525963"/>
          </a:xfrm>
        </p:spPr>
        <p:txBody>
          <a:bodyPr/>
          <a:lstStyle/>
          <a:p>
            <a:r>
              <a:rPr lang="en-US" sz="2400" dirty="0" smtClean="0"/>
              <a:t>An agent must have preferences among:</a:t>
            </a:r>
          </a:p>
          <a:p>
            <a:pPr lvl="1"/>
            <a:r>
              <a:rPr lang="en-US" sz="2000" dirty="0" smtClean="0"/>
              <a:t>Prizes: </a:t>
            </a:r>
            <a:r>
              <a:rPr lang="en-US" sz="2400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A, B</a:t>
            </a:r>
            <a:r>
              <a:rPr lang="en-US" sz="2000" dirty="0" smtClean="0"/>
              <a:t>, etc.</a:t>
            </a:r>
          </a:p>
          <a:p>
            <a:pPr lvl="1"/>
            <a:r>
              <a:rPr lang="en-US" sz="2000" dirty="0" smtClean="0"/>
              <a:t>Lotteries: situations with uncertain prizes</a:t>
            </a:r>
          </a:p>
          <a:p>
            <a:endParaRPr lang="en-US" sz="24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US" sz="2400" dirty="0" smtClean="0"/>
              <a:t>Notation:</a:t>
            </a:r>
          </a:p>
          <a:p>
            <a:pPr lvl="1"/>
            <a:r>
              <a:rPr lang="en-US" sz="2000" dirty="0" smtClean="0"/>
              <a:t>Preference:</a:t>
            </a:r>
          </a:p>
          <a:p>
            <a:pPr lvl="1"/>
            <a:r>
              <a:rPr lang="en-US" sz="2000" dirty="0" smtClean="0"/>
              <a:t>Indifference:</a:t>
            </a:r>
          </a:p>
          <a:p>
            <a:endParaRPr lang="en-US" sz="2400" dirty="0" smtClean="0"/>
          </a:p>
        </p:txBody>
      </p:sp>
      <p:pic>
        <p:nvPicPr>
          <p:cNvPr id="22533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 r="85012" b="-16667"/>
          <a:stretch>
            <a:fillRect/>
          </a:stretch>
        </p:blipFill>
        <p:spPr bwMode="auto">
          <a:xfrm>
            <a:off x="2743200" y="4876800"/>
            <a:ext cx="914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 r="77951" b="13253"/>
          <a:stretch>
            <a:fillRect/>
          </a:stretch>
        </p:blipFill>
        <p:spPr bwMode="auto">
          <a:xfrm>
            <a:off x="2743200" y="4522176"/>
            <a:ext cx="990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5000" y="3048000"/>
            <a:ext cx="29972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9677400" y="2219980"/>
            <a:ext cx="457200" cy="457200"/>
          </a:xfrm>
          <a:prstGeom prst="ellipse">
            <a:avLst/>
          </a:prstGeom>
          <a:solidFill>
            <a:srgbClr val="B5ED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" name="Straight Arrow Connector 10"/>
          <p:cNvCxnSpPr>
            <a:stCxn id="10" idx="4"/>
          </p:cNvCxnSpPr>
          <p:nvPr/>
        </p:nvCxnSpPr>
        <p:spPr>
          <a:xfrm flipH="1">
            <a:off x="9144000" y="2677180"/>
            <a:ext cx="762000" cy="9144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9906000" y="2677180"/>
            <a:ext cx="838200" cy="9144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839200" y="359158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                 B</a:t>
            </a:r>
            <a:endParaRPr lang="en-US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67800" y="275338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p  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-p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8534400" y="2057400"/>
            <a:ext cx="2819400" cy="21336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067800" y="14478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 pitchFamily="34" charset="0"/>
                <a:cs typeface="Times New Roman" pitchFamily="18" charset="0"/>
              </a:rPr>
              <a:t>  A Lottery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77000" y="14478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 pitchFamily="34" charset="0"/>
                <a:cs typeface="Times New Roman" pitchFamily="18" charset="0"/>
              </a:rPr>
              <a:t>  A Prize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781800" y="2057400"/>
            <a:ext cx="838200" cy="8382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7010400" y="22098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/>
      <p:bldP spid="24" grpId="0"/>
      <p:bldP spid="25" grpId="0" animBg="1"/>
      <p:bldP spid="26" grpId="0"/>
      <p:bldP spid="27" grpId="0"/>
      <p:bldP spid="28" grpId="0" animBg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2200" y="1372615"/>
            <a:ext cx="7620000" cy="4878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8543" y="3272539"/>
            <a:ext cx="3642140" cy="3249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10896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We want some constraints on preferences before we call them rational, such as: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For example: an agent with </a:t>
            </a:r>
            <a:r>
              <a:rPr lang="en-US" sz="2400" dirty="0" smtClean="0">
                <a:solidFill>
                  <a:srgbClr val="C00000"/>
                </a:solidFill>
              </a:rPr>
              <a:t>intransitive preferences</a:t>
            </a:r>
            <a:r>
              <a:rPr lang="en-US" sz="2400" dirty="0" smtClean="0"/>
              <a:t> can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	</a:t>
            </a:r>
            <a:r>
              <a:rPr lang="en-US" sz="2400" dirty="0" smtClean="0"/>
              <a:t>be induced to give away all of its money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If B &gt; C, then an agent with C would pay (say) 1 cent to get B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If A &gt; B, then an agent with B would pay (say) 1 cent to get A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If C &gt; A, then an agent with A would pay (say) 1 cent to get C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667000" y="2209800"/>
            <a:ext cx="6858000" cy="60960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Rational Preferences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594840" y="2329160"/>
          <a:ext cx="3657600" cy="409575"/>
        </p:xfrm>
        <a:graphic>
          <a:graphicData uri="http://schemas.openxmlformats.org/presentationml/2006/ole">
            <p:oleObj spid="_x0000_s1073" name="Equation" r:id="rId5" imgW="1816100" imgH="20320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19400" y="2281535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 pitchFamily="34" charset="0"/>
              </a:rPr>
              <a:t>Axiom of Transitivity:</a:t>
            </a:r>
            <a:endParaRPr 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8594" y="1785276"/>
            <a:ext cx="5296017" cy="3700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066800" y="1900535"/>
            <a:ext cx="5715000" cy="3657600"/>
          </a:xfrm>
          <a:prstGeom prst="roundRect">
            <a:avLst>
              <a:gd name="adj" fmla="val 9367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Rational Preferences</a:t>
            </a:r>
          </a:p>
        </p:txBody>
      </p:sp>
      <p:pic>
        <p:nvPicPr>
          <p:cNvPr id="23556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2052935"/>
            <a:ext cx="518160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586293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Theorem: Rational preferences imply behavior describable as maximization of expected utility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6800" y="1290935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The Axioms of Rationality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33729" y="1834588"/>
            <a:ext cx="3672377" cy="1431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6173" y="1470022"/>
            <a:ext cx="3626227" cy="2568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0539" y="1460973"/>
            <a:ext cx="3674720" cy="1974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Worst-Case vs. Average Case</a:t>
            </a:r>
          </a:p>
        </p:txBody>
      </p:sp>
      <p:sp>
        <p:nvSpPr>
          <p:cNvPr id="16388" name="AutoShape 5"/>
          <p:cNvSpPr>
            <a:spLocks noChangeArrowheads="1"/>
          </p:cNvSpPr>
          <p:nvPr/>
        </p:nvSpPr>
        <p:spPr bwMode="auto">
          <a:xfrm>
            <a:off x="5791200" y="20574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6389" name="AutoShape 6"/>
          <p:cNvSpPr>
            <a:spLocks noChangeArrowheads="1"/>
          </p:cNvSpPr>
          <p:nvPr/>
        </p:nvSpPr>
        <p:spPr bwMode="auto">
          <a:xfrm rot="10800000">
            <a:off x="5029200" y="30480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 rot="10800000">
            <a:off x="6553200" y="30480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4648200" y="4343400"/>
            <a:ext cx="381000" cy="304800"/>
          </a:xfrm>
          <a:prstGeom prst="rect">
            <a:avLst/>
          </a:prstGeom>
          <a:solidFill>
            <a:srgbClr val="BD92D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latin typeface="Calibri" pitchFamily="34" charset="0"/>
              </a:rPr>
              <a:t>10</a:t>
            </a:r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5334000" y="4343400"/>
            <a:ext cx="381000" cy="304800"/>
          </a:xfrm>
          <a:prstGeom prst="rect">
            <a:avLst/>
          </a:prstGeom>
          <a:solidFill>
            <a:srgbClr val="BD92D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10</a:t>
            </a:r>
          </a:p>
        </p:txBody>
      </p:sp>
      <p:sp>
        <p:nvSpPr>
          <p:cNvPr id="16393" name="Rectangle 10"/>
          <p:cNvSpPr>
            <a:spLocks noChangeArrowheads="1"/>
          </p:cNvSpPr>
          <p:nvPr/>
        </p:nvSpPr>
        <p:spPr bwMode="auto">
          <a:xfrm>
            <a:off x="6172200" y="4343400"/>
            <a:ext cx="381000" cy="304800"/>
          </a:xfrm>
          <a:prstGeom prst="rect">
            <a:avLst/>
          </a:prstGeom>
          <a:solidFill>
            <a:srgbClr val="BD92D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9</a:t>
            </a:r>
          </a:p>
        </p:txBody>
      </p:sp>
      <p:sp>
        <p:nvSpPr>
          <p:cNvPr id="16394" name="Rectangle 11"/>
          <p:cNvSpPr>
            <a:spLocks noChangeArrowheads="1"/>
          </p:cNvSpPr>
          <p:nvPr/>
        </p:nvSpPr>
        <p:spPr bwMode="auto">
          <a:xfrm>
            <a:off x="6934200" y="4343400"/>
            <a:ext cx="381000" cy="304800"/>
          </a:xfrm>
          <a:prstGeom prst="rect">
            <a:avLst/>
          </a:prstGeom>
          <a:solidFill>
            <a:srgbClr val="BD92D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latin typeface="Calibri" pitchFamily="34" charset="0"/>
              </a:rPr>
              <a:t>100</a:t>
            </a:r>
          </a:p>
        </p:txBody>
      </p:sp>
      <p:cxnSp>
        <p:nvCxnSpPr>
          <p:cNvPr id="16395" name="AutoShape 12"/>
          <p:cNvCxnSpPr>
            <a:cxnSpLocks noChangeShapeType="1"/>
            <a:stCxn id="16388" idx="3"/>
            <a:endCxn id="16389" idx="3"/>
          </p:cNvCxnSpPr>
          <p:nvPr/>
        </p:nvCxnSpPr>
        <p:spPr bwMode="auto">
          <a:xfrm flipH="1">
            <a:off x="5219700" y="2362200"/>
            <a:ext cx="762000" cy="685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96" name="AutoShape 13"/>
          <p:cNvCxnSpPr>
            <a:cxnSpLocks noChangeShapeType="1"/>
            <a:stCxn id="16388" idx="3"/>
            <a:endCxn id="16390" idx="3"/>
          </p:cNvCxnSpPr>
          <p:nvPr/>
        </p:nvCxnSpPr>
        <p:spPr bwMode="auto">
          <a:xfrm>
            <a:off x="5981700" y="2362200"/>
            <a:ext cx="762000" cy="685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97" name="AutoShape 14"/>
          <p:cNvCxnSpPr>
            <a:cxnSpLocks noChangeShapeType="1"/>
            <a:stCxn id="16389" idx="0"/>
            <a:endCxn id="16391" idx="0"/>
          </p:cNvCxnSpPr>
          <p:nvPr/>
        </p:nvCxnSpPr>
        <p:spPr bwMode="auto">
          <a:xfrm flipH="1">
            <a:off x="4838700" y="3352800"/>
            <a:ext cx="3810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98" name="AutoShape 15"/>
          <p:cNvCxnSpPr>
            <a:cxnSpLocks noChangeShapeType="1"/>
            <a:stCxn id="16389" idx="0"/>
            <a:endCxn id="16392" idx="0"/>
          </p:cNvCxnSpPr>
          <p:nvPr/>
        </p:nvCxnSpPr>
        <p:spPr bwMode="auto">
          <a:xfrm>
            <a:off x="5219700" y="3352800"/>
            <a:ext cx="3048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99" name="AutoShape 16"/>
          <p:cNvCxnSpPr>
            <a:cxnSpLocks noChangeShapeType="1"/>
            <a:stCxn id="16390" idx="0"/>
            <a:endCxn id="16393" idx="0"/>
          </p:cNvCxnSpPr>
          <p:nvPr/>
        </p:nvCxnSpPr>
        <p:spPr bwMode="auto">
          <a:xfrm flipH="1">
            <a:off x="6362700" y="3352800"/>
            <a:ext cx="3810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400" name="AutoShape 17"/>
          <p:cNvCxnSpPr>
            <a:cxnSpLocks noChangeShapeType="1"/>
            <a:stCxn id="16390" idx="0"/>
            <a:endCxn id="16394" idx="0"/>
          </p:cNvCxnSpPr>
          <p:nvPr/>
        </p:nvCxnSpPr>
        <p:spPr bwMode="auto">
          <a:xfrm>
            <a:off x="6743700" y="3352800"/>
            <a:ext cx="3810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6401" name="Text Box 18"/>
          <p:cNvSpPr txBox="1">
            <a:spLocks noChangeArrowheads="1"/>
          </p:cNvSpPr>
          <p:nvPr/>
        </p:nvSpPr>
        <p:spPr bwMode="auto">
          <a:xfrm>
            <a:off x="6194425" y="2057400"/>
            <a:ext cx="66357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max</a:t>
            </a:r>
          </a:p>
        </p:txBody>
      </p:sp>
      <p:sp>
        <p:nvSpPr>
          <p:cNvPr id="16402" name="Text Box 19"/>
          <p:cNvSpPr txBox="1">
            <a:spLocks noChangeArrowheads="1"/>
          </p:cNvSpPr>
          <p:nvPr/>
        </p:nvSpPr>
        <p:spPr bwMode="auto">
          <a:xfrm>
            <a:off x="7010400" y="2971800"/>
            <a:ext cx="66357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min</a:t>
            </a:r>
          </a:p>
        </p:txBody>
      </p:sp>
      <p:sp>
        <p:nvSpPr>
          <p:cNvPr id="24" name="Oval 15"/>
          <p:cNvSpPr>
            <a:spLocks noChangeArrowheads="1"/>
          </p:cNvSpPr>
          <p:nvPr/>
        </p:nvSpPr>
        <p:spPr bwMode="auto">
          <a:xfrm>
            <a:off x="5029200" y="3048000"/>
            <a:ext cx="381000" cy="38100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6553200" y="3048000"/>
            <a:ext cx="381000" cy="38100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525780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Idea: Uncertain outcomes controlled by chance, not an adversary!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Expectimax</a:t>
            </a:r>
            <a:r>
              <a:rPr lang="en-US" dirty="0" smtClean="0"/>
              <a:t> Search</a:t>
            </a:r>
          </a:p>
        </p:txBody>
      </p:sp>
      <p:sp>
        <p:nvSpPr>
          <p:cNvPr id="11069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7467600" cy="4876800"/>
          </a:xfrm>
        </p:spPr>
        <p:txBody>
          <a:bodyPr/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2200" dirty="0" smtClean="0"/>
              <a:t>Why wouldn’t we know what the result of an action will be?</a:t>
            </a:r>
          </a:p>
          <a:p>
            <a:pPr lvl="1">
              <a:lnSpc>
                <a:spcPct val="85000"/>
              </a:lnSpc>
              <a:spcBef>
                <a:spcPct val="0"/>
              </a:spcBef>
            </a:pPr>
            <a:r>
              <a:rPr lang="en-US" sz="2000" dirty="0" smtClean="0"/>
              <a:t>Explicit randomness: rolling dice</a:t>
            </a:r>
          </a:p>
          <a:p>
            <a:pPr lvl="1">
              <a:lnSpc>
                <a:spcPct val="85000"/>
              </a:lnSpc>
              <a:spcBef>
                <a:spcPct val="0"/>
              </a:spcBef>
            </a:pPr>
            <a:r>
              <a:rPr lang="en-US" sz="2000" dirty="0" smtClean="0"/>
              <a:t>Unpredictable opponents: the ghosts respond randomly</a:t>
            </a:r>
          </a:p>
          <a:p>
            <a:pPr lvl="1">
              <a:lnSpc>
                <a:spcPct val="85000"/>
              </a:lnSpc>
              <a:spcBef>
                <a:spcPct val="0"/>
              </a:spcBef>
            </a:pPr>
            <a:r>
              <a:rPr lang="en-US" sz="2000" dirty="0" smtClean="0"/>
              <a:t>Actions can fail: when moving a robot, wheels might slip</a:t>
            </a:r>
          </a:p>
          <a:p>
            <a:pPr lvl="1">
              <a:lnSpc>
                <a:spcPct val="85000"/>
              </a:lnSpc>
              <a:spcBef>
                <a:spcPct val="0"/>
              </a:spcBef>
            </a:pPr>
            <a:endParaRPr lang="en-US" sz="2000" dirty="0" smtClean="0"/>
          </a:p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2200" dirty="0" smtClean="0"/>
              <a:t>Values should now reflect average-case (</a:t>
            </a:r>
            <a:r>
              <a:rPr lang="en-US" sz="2200" dirty="0" err="1" smtClean="0"/>
              <a:t>expectimax</a:t>
            </a:r>
            <a:r>
              <a:rPr lang="en-US" sz="2200" dirty="0" smtClean="0"/>
              <a:t>) outcomes, not worst-case (</a:t>
            </a:r>
            <a:r>
              <a:rPr lang="en-US" sz="2200" dirty="0" err="1" smtClean="0"/>
              <a:t>minimax</a:t>
            </a:r>
            <a:r>
              <a:rPr lang="en-US" sz="2200" dirty="0" smtClean="0"/>
              <a:t>) outcomes</a:t>
            </a:r>
          </a:p>
          <a:p>
            <a:pPr>
              <a:lnSpc>
                <a:spcPct val="85000"/>
              </a:lnSpc>
              <a:spcBef>
                <a:spcPct val="0"/>
              </a:spcBef>
            </a:pPr>
            <a:endParaRPr lang="en-US" sz="2200" dirty="0" smtClean="0"/>
          </a:p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2200" dirty="0" err="1" smtClean="0">
                <a:solidFill>
                  <a:srgbClr val="C00000"/>
                </a:solidFill>
              </a:rPr>
              <a:t>Expectimax</a:t>
            </a:r>
            <a:r>
              <a:rPr lang="en-US" sz="2200" dirty="0" smtClean="0">
                <a:solidFill>
                  <a:srgbClr val="C00000"/>
                </a:solidFill>
              </a:rPr>
              <a:t> search:</a:t>
            </a:r>
            <a:r>
              <a:rPr lang="en-US" sz="2200" dirty="0" smtClean="0"/>
              <a:t> compute the average score under optimal play</a:t>
            </a:r>
          </a:p>
          <a:p>
            <a:pPr lvl="1">
              <a:lnSpc>
                <a:spcPct val="85000"/>
              </a:lnSpc>
              <a:spcBef>
                <a:spcPct val="0"/>
              </a:spcBef>
            </a:pPr>
            <a:r>
              <a:rPr lang="en-US" sz="2000" dirty="0" smtClean="0"/>
              <a:t>Max nodes as in </a:t>
            </a:r>
            <a:r>
              <a:rPr lang="en-US" sz="2000" dirty="0" err="1" smtClean="0"/>
              <a:t>minimax</a:t>
            </a:r>
            <a:r>
              <a:rPr lang="en-US" sz="2000" dirty="0" smtClean="0"/>
              <a:t> search</a:t>
            </a:r>
          </a:p>
          <a:p>
            <a:pPr lvl="1">
              <a:lnSpc>
                <a:spcPct val="85000"/>
              </a:lnSpc>
              <a:spcBef>
                <a:spcPct val="0"/>
              </a:spcBef>
            </a:pPr>
            <a:r>
              <a:rPr lang="en-US" sz="2000" dirty="0" smtClean="0"/>
              <a:t>Chance nodes are like min nodes but the outcome is uncertain</a:t>
            </a:r>
          </a:p>
          <a:p>
            <a:pPr lvl="1">
              <a:lnSpc>
                <a:spcPct val="85000"/>
              </a:lnSpc>
              <a:spcBef>
                <a:spcPct val="0"/>
              </a:spcBef>
            </a:pPr>
            <a:r>
              <a:rPr lang="en-US" sz="2000" dirty="0" smtClean="0"/>
              <a:t>Calculate their </a:t>
            </a:r>
            <a:r>
              <a:rPr lang="en-US" sz="2000" dirty="0" smtClean="0">
                <a:solidFill>
                  <a:srgbClr val="CC0000"/>
                </a:solidFill>
              </a:rPr>
              <a:t>expected utilities</a:t>
            </a:r>
            <a:endParaRPr lang="en-US" sz="2000" dirty="0" smtClean="0"/>
          </a:p>
          <a:p>
            <a:pPr lvl="1">
              <a:lnSpc>
                <a:spcPct val="85000"/>
              </a:lnSpc>
              <a:spcBef>
                <a:spcPct val="0"/>
              </a:spcBef>
            </a:pPr>
            <a:r>
              <a:rPr lang="en-US" sz="2000" dirty="0" smtClean="0"/>
              <a:t>I.e. take weighted average (expectation) of children</a:t>
            </a:r>
          </a:p>
          <a:p>
            <a:pPr>
              <a:lnSpc>
                <a:spcPct val="85000"/>
              </a:lnSpc>
              <a:spcBef>
                <a:spcPct val="0"/>
              </a:spcBef>
            </a:pPr>
            <a:endParaRPr lang="en-US" sz="2200" dirty="0" smtClean="0"/>
          </a:p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2200" dirty="0" smtClean="0"/>
              <a:t>Later, we’ll learn how to formalize the underlying uncertain-result problems as </a:t>
            </a:r>
            <a:r>
              <a:rPr lang="en-US" sz="2200" dirty="0" smtClean="0">
                <a:solidFill>
                  <a:srgbClr val="C00000"/>
                </a:solidFill>
              </a:rPr>
              <a:t>Markov Decision Processes</a:t>
            </a:r>
          </a:p>
        </p:txBody>
      </p:sp>
      <p:sp>
        <p:nvSpPr>
          <p:cNvPr id="5126" name="AutoShape 4"/>
          <p:cNvSpPr>
            <a:spLocks noChangeArrowheads="1"/>
          </p:cNvSpPr>
          <p:nvPr/>
        </p:nvSpPr>
        <p:spPr bwMode="auto">
          <a:xfrm>
            <a:off x="9525000" y="18288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8382000" y="4114800"/>
            <a:ext cx="381000" cy="30480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10</a:t>
            </a:r>
          </a:p>
        </p:txBody>
      </p:sp>
      <p:sp>
        <p:nvSpPr>
          <p:cNvPr id="5128" name="Rectangle 6"/>
          <p:cNvSpPr>
            <a:spLocks noChangeArrowheads="1"/>
          </p:cNvSpPr>
          <p:nvPr/>
        </p:nvSpPr>
        <p:spPr bwMode="auto">
          <a:xfrm>
            <a:off x="9067800" y="4114800"/>
            <a:ext cx="381000" cy="30480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4</a:t>
            </a:r>
          </a:p>
        </p:txBody>
      </p:sp>
      <p:sp>
        <p:nvSpPr>
          <p:cNvPr id="5129" name="Rectangle 7"/>
          <p:cNvSpPr>
            <a:spLocks noChangeArrowheads="1"/>
          </p:cNvSpPr>
          <p:nvPr/>
        </p:nvSpPr>
        <p:spPr bwMode="auto">
          <a:xfrm>
            <a:off x="9906000" y="4114800"/>
            <a:ext cx="381000" cy="30480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5</a:t>
            </a:r>
          </a:p>
        </p:txBody>
      </p:sp>
      <p:sp>
        <p:nvSpPr>
          <p:cNvPr id="5130" name="Rectangle 8"/>
          <p:cNvSpPr>
            <a:spLocks noChangeArrowheads="1"/>
          </p:cNvSpPr>
          <p:nvPr/>
        </p:nvSpPr>
        <p:spPr bwMode="auto">
          <a:xfrm>
            <a:off x="10668000" y="4114800"/>
            <a:ext cx="381000" cy="30480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7</a:t>
            </a:r>
          </a:p>
        </p:txBody>
      </p:sp>
      <p:cxnSp>
        <p:nvCxnSpPr>
          <p:cNvPr id="5131" name="AutoShape 9"/>
          <p:cNvCxnSpPr>
            <a:cxnSpLocks noChangeShapeType="1"/>
            <a:stCxn id="5126" idx="3"/>
            <a:endCxn id="5137" idx="0"/>
          </p:cNvCxnSpPr>
          <p:nvPr/>
        </p:nvCxnSpPr>
        <p:spPr bwMode="auto">
          <a:xfrm flipH="1">
            <a:off x="8953500" y="2133600"/>
            <a:ext cx="7620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132" name="AutoShape 10"/>
          <p:cNvCxnSpPr>
            <a:cxnSpLocks noChangeShapeType="1"/>
            <a:stCxn id="5126" idx="3"/>
            <a:endCxn id="5138" idx="0"/>
          </p:cNvCxnSpPr>
          <p:nvPr/>
        </p:nvCxnSpPr>
        <p:spPr bwMode="auto">
          <a:xfrm>
            <a:off x="9715500" y="2133600"/>
            <a:ext cx="7620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133" name="AutoShape 11"/>
          <p:cNvCxnSpPr>
            <a:cxnSpLocks noChangeShapeType="1"/>
            <a:endCxn id="5127" idx="0"/>
          </p:cNvCxnSpPr>
          <p:nvPr/>
        </p:nvCxnSpPr>
        <p:spPr bwMode="auto">
          <a:xfrm flipH="1">
            <a:off x="8572500" y="3124200"/>
            <a:ext cx="3810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134" name="AutoShape 12"/>
          <p:cNvCxnSpPr>
            <a:cxnSpLocks noChangeShapeType="1"/>
            <a:endCxn id="5128" idx="0"/>
          </p:cNvCxnSpPr>
          <p:nvPr/>
        </p:nvCxnSpPr>
        <p:spPr bwMode="auto">
          <a:xfrm>
            <a:off x="8953500" y="3124200"/>
            <a:ext cx="3048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135" name="AutoShape 13"/>
          <p:cNvCxnSpPr>
            <a:cxnSpLocks noChangeShapeType="1"/>
            <a:endCxn id="5129" idx="0"/>
          </p:cNvCxnSpPr>
          <p:nvPr/>
        </p:nvCxnSpPr>
        <p:spPr bwMode="auto">
          <a:xfrm flipH="1">
            <a:off x="10096500" y="3124200"/>
            <a:ext cx="3810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136" name="AutoShape 14"/>
          <p:cNvCxnSpPr>
            <a:cxnSpLocks noChangeShapeType="1"/>
            <a:endCxn id="5130" idx="0"/>
          </p:cNvCxnSpPr>
          <p:nvPr/>
        </p:nvCxnSpPr>
        <p:spPr bwMode="auto">
          <a:xfrm>
            <a:off x="10477500" y="3124200"/>
            <a:ext cx="3810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5137" name="Oval 15"/>
          <p:cNvSpPr>
            <a:spLocks noChangeArrowheads="1"/>
          </p:cNvSpPr>
          <p:nvPr/>
        </p:nvSpPr>
        <p:spPr bwMode="auto">
          <a:xfrm>
            <a:off x="8763000" y="2743200"/>
            <a:ext cx="381000" cy="38100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38" name="Oval 16"/>
          <p:cNvSpPr>
            <a:spLocks noChangeArrowheads="1"/>
          </p:cNvSpPr>
          <p:nvPr/>
        </p:nvSpPr>
        <p:spPr bwMode="auto">
          <a:xfrm>
            <a:off x="10287000" y="2743200"/>
            <a:ext cx="381000" cy="38100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39" name="Text Box 17"/>
          <p:cNvSpPr txBox="1">
            <a:spLocks noChangeArrowheads="1"/>
          </p:cNvSpPr>
          <p:nvPr/>
        </p:nvSpPr>
        <p:spPr bwMode="auto">
          <a:xfrm>
            <a:off x="9928225" y="1766888"/>
            <a:ext cx="66357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max</a:t>
            </a:r>
          </a:p>
        </p:txBody>
      </p:sp>
      <p:sp>
        <p:nvSpPr>
          <p:cNvPr id="5140" name="Text Box 18"/>
          <p:cNvSpPr txBox="1">
            <a:spLocks noChangeArrowheads="1"/>
          </p:cNvSpPr>
          <p:nvPr/>
        </p:nvSpPr>
        <p:spPr bwMode="auto">
          <a:xfrm>
            <a:off x="10668000" y="2743200"/>
            <a:ext cx="1066800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chance</a:t>
            </a:r>
          </a:p>
        </p:txBody>
      </p:sp>
      <p:sp>
        <p:nvSpPr>
          <p:cNvPr id="5141" name="Rectangle 8"/>
          <p:cNvSpPr>
            <a:spLocks noChangeArrowheads="1"/>
          </p:cNvSpPr>
          <p:nvPr/>
        </p:nvSpPr>
        <p:spPr bwMode="auto">
          <a:xfrm>
            <a:off x="8382000" y="4114800"/>
            <a:ext cx="381000" cy="30480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latin typeface="Calibri" pitchFamily="34" charset="0"/>
              </a:rPr>
              <a:t>10</a:t>
            </a:r>
          </a:p>
        </p:txBody>
      </p:sp>
      <p:sp>
        <p:nvSpPr>
          <p:cNvPr id="5142" name="Rectangle 9"/>
          <p:cNvSpPr>
            <a:spLocks noChangeArrowheads="1"/>
          </p:cNvSpPr>
          <p:nvPr/>
        </p:nvSpPr>
        <p:spPr bwMode="auto">
          <a:xfrm>
            <a:off x="9067800" y="4114800"/>
            <a:ext cx="381000" cy="30480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10</a:t>
            </a:r>
          </a:p>
        </p:txBody>
      </p:sp>
      <p:sp>
        <p:nvSpPr>
          <p:cNvPr id="5143" name="Rectangle 10"/>
          <p:cNvSpPr>
            <a:spLocks noChangeArrowheads="1"/>
          </p:cNvSpPr>
          <p:nvPr/>
        </p:nvSpPr>
        <p:spPr bwMode="auto">
          <a:xfrm>
            <a:off x="9906000" y="4114800"/>
            <a:ext cx="381000" cy="30480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latin typeface="Calibri" pitchFamily="34" charset="0"/>
              </a:rPr>
              <a:t>9</a:t>
            </a:r>
          </a:p>
        </p:txBody>
      </p:sp>
      <p:sp>
        <p:nvSpPr>
          <p:cNvPr id="5144" name="Rectangle 11"/>
          <p:cNvSpPr>
            <a:spLocks noChangeArrowheads="1"/>
          </p:cNvSpPr>
          <p:nvPr/>
        </p:nvSpPr>
        <p:spPr bwMode="auto">
          <a:xfrm>
            <a:off x="10668000" y="4114800"/>
            <a:ext cx="381000" cy="30480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pitchFamily="34" charset="0"/>
              </a:rPr>
              <a:t>100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8153400" y="6477000"/>
            <a:ext cx="403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dirty="0" smtClean="0">
                <a:solidFill>
                  <a:srgbClr val="CC0000"/>
                </a:solidFill>
                <a:latin typeface="Calibri" pitchFamily="34" charset="0"/>
              </a:rPr>
              <a:t>[Demo: min </a:t>
            </a:r>
            <a:r>
              <a:rPr lang="en-US" dirty="0" err="1" smtClean="0">
                <a:solidFill>
                  <a:srgbClr val="CC0000"/>
                </a:solidFill>
                <a:latin typeface="Calibri" pitchFamily="34" charset="0"/>
              </a:rPr>
              <a:t>vs</a:t>
            </a:r>
            <a:r>
              <a:rPr lang="en-US" dirty="0" smtClean="0">
                <a:solidFill>
                  <a:srgbClr val="CC0000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rgbClr val="CC0000"/>
                </a:solidFill>
                <a:latin typeface="Calibri" pitchFamily="34" charset="0"/>
              </a:rPr>
              <a:t>exp</a:t>
            </a:r>
            <a:r>
              <a:rPr lang="en-US" smtClean="0">
                <a:solidFill>
                  <a:srgbClr val="CC0000"/>
                </a:solidFill>
                <a:latin typeface="Calibri" pitchFamily="34" charset="0"/>
              </a:rPr>
              <a:t> (L7D1,2)]</a:t>
            </a:r>
            <a:endParaRPr lang="en-US" dirty="0">
              <a:solidFill>
                <a:srgbClr val="CC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Expectimax</a:t>
            </a:r>
            <a:r>
              <a:rPr lang="en-US" dirty="0" smtClean="0"/>
              <a:t> </a:t>
            </a:r>
            <a:r>
              <a:rPr lang="en-US" dirty="0" err="1" smtClean="0"/>
              <a:t>Pseudocode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85800" y="1676400"/>
            <a:ext cx="4724400" cy="2514600"/>
          </a:xfrm>
          <a:prstGeom prst="roundRect">
            <a:avLst/>
          </a:prstGeom>
          <a:solidFill>
            <a:srgbClr val="00B050">
              <a:alpha val="16000"/>
            </a:srgb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811824" y="1828800"/>
            <a:ext cx="4800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342882" marR="0" lvl="0" indent="-342882" algn="l" defTabSz="914400" rtl="0" eaLnBrk="1" fontAlgn="base" latinLnBrk="0" hangingPunct="1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def exp-value(state):</a:t>
            </a:r>
          </a:p>
          <a:p>
            <a:pPr marL="742913" lvl="1" indent="-285737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400" kern="0" dirty="0" smtClean="0">
                <a:latin typeface="Calibri" pitchFamily="34" charset="0"/>
              </a:rPr>
              <a:t>initialize v = </a:t>
            </a:r>
            <a:r>
              <a:rPr lang="en-US" sz="2400" kern="0" dirty="0" smtClean="0">
                <a:latin typeface="Calibri" pitchFamily="34" charset="0"/>
                <a:cs typeface="Times New Roman" pitchFamily="18" charset="0"/>
              </a:rPr>
              <a:t>0</a:t>
            </a:r>
          </a:p>
          <a:p>
            <a:pPr marL="742913" lvl="1" indent="-285737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400" kern="0" dirty="0" smtClean="0">
                <a:latin typeface="Calibri" pitchFamily="34" charset="0"/>
              </a:rPr>
              <a:t>for each successor of state:</a:t>
            </a:r>
          </a:p>
          <a:p>
            <a:pPr marL="742913" lvl="1" indent="-285737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400" kern="0" dirty="0" smtClean="0">
                <a:latin typeface="Calibri" pitchFamily="34" charset="0"/>
              </a:rPr>
              <a:t>		p = probability(successor)</a:t>
            </a:r>
          </a:p>
          <a:p>
            <a:pPr marL="1142942" lvl="2" indent="-228589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n-US" sz="2400" kern="0" dirty="0" smtClean="0">
                <a:latin typeface="Calibri" pitchFamily="34" charset="0"/>
              </a:rPr>
              <a:t>v += p * </a:t>
            </a:r>
            <a:r>
              <a:rPr lang="en-US" sz="2400" kern="0" dirty="0" smtClean="0">
                <a:solidFill>
                  <a:srgbClr val="7030A0"/>
                </a:solidFill>
                <a:latin typeface="Calibri" pitchFamily="34" charset="0"/>
              </a:rPr>
              <a:t>value(successor)</a:t>
            </a:r>
            <a:endParaRPr lang="en-US" sz="2400" kern="0" dirty="0" smtClean="0">
              <a:latin typeface="Calibri" pitchFamily="34" charset="0"/>
            </a:endParaRPr>
          </a:p>
          <a:p>
            <a:pPr marL="742913" lvl="1" indent="-285737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400" kern="0" dirty="0" smtClean="0">
                <a:latin typeface="Calibri" pitchFamily="34" charset="0"/>
              </a:rPr>
              <a:t>return v</a:t>
            </a:r>
          </a:p>
          <a:p>
            <a:pPr marL="742913" marR="0" lvl="1" indent="-285737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62800" y="3581400"/>
            <a:ext cx="655320" cy="524256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latin typeface="Calibri"/>
                <a:cs typeface="Calibri"/>
              </a:rPr>
              <a:t>5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473440" y="3581400"/>
            <a:ext cx="655320" cy="524256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latin typeface="Calibri"/>
                <a:cs typeface="Calibri"/>
              </a:rPr>
              <a:t>7</a:t>
            </a:r>
          </a:p>
        </p:txBody>
      </p:sp>
      <p:cxnSp>
        <p:nvCxnSpPr>
          <p:cNvPr id="8" name="AutoShape 13"/>
          <p:cNvCxnSpPr>
            <a:cxnSpLocks noChangeShapeType="1"/>
            <a:stCxn id="10" idx="4"/>
            <a:endCxn id="11" idx="0"/>
          </p:cNvCxnSpPr>
          <p:nvPr/>
        </p:nvCxnSpPr>
        <p:spPr bwMode="auto">
          <a:xfrm flipH="1">
            <a:off x="7490460" y="2407920"/>
            <a:ext cx="1310640" cy="117348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</p:cxnSp>
      <p:cxnSp>
        <p:nvCxnSpPr>
          <p:cNvPr id="9" name="AutoShape 14"/>
          <p:cNvCxnSpPr>
            <a:cxnSpLocks noChangeShapeType="1"/>
            <a:stCxn id="10" idx="4"/>
            <a:endCxn id="12" idx="0"/>
          </p:cNvCxnSpPr>
          <p:nvPr/>
        </p:nvCxnSpPr>
        <p:spPr bwMode="auto">
          <a:xfrm>
            <a:off x="8801100" y="2407920"/>
            <a:ext cx="0" cy="117348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</p:cxnSp>
      <p:sp>
        <p:nvSpPr>
          <p:cNvPr id="10" name="Oval 16"/>
          <p:cNvSpPr>
            <a:spLocks noChangeArrowheads="1"/>
          </p:cNvSpPr>
          <p:nvPr/>
        </p:nvSpPr>
        <p:spPr bwMode="auto">
          <a:xfrm>
            <a:off x="8473440" y="1752600"/>
            <a:ext cx="655320" cy="65532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2400">
              <a:latin typeface="Calibri"/>
              <a:cs typeface="Calibri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162800" y="3581400"/>
            <a:ext cx="655320" cy="524256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latin typeface="Calibri"/>
                <a:cs typeface="Calibri"/>
              </a:rPr>
              <a:t>8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8473440" y="3581400"/>
            <a:ext cx="655320" cy="524256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latin typeface="Calibri"/>
                <a:cs typeface="Calibri"/>
              </a:rPr>
              <a:t>24</a:t>
            </a:r>
            <a:endParaRPr lang="en-US" sz="2400" dirty="0">
              <a:latin typeface="Calibri"/>
              <a:cs typeface="Calibri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9784080" y="3581400"/>
            <a:ext cx="655320" cy="524256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latin typeface="Calibri"/>
                <a:cs typeface="Calibri"/>
              </a:rPr>
              <a:t>-12</a:t>
            </a:r>
            <a:endParaRPr lang="en-US" sz="2400" dirty="0">
              <a:latin typeface="Calibri"/>
              <a:cs typeface="Calibri"/>
            </a:endParaRPr>
          </a:p>
        </p:txBody>
      </p:sp>
      <p:cxnSp>
        <p:nvCxnSpPr>
          <p:cNvPr id="14" name="AutoShape 14"/>
          <p:cNvCxnSpPr>
            <a:cxnSpLocks noChangeShapeType="1"/>
            <a:stCxn id="10" idx="4"/>
            <a:endCxn id="13" idx="0"/>
          </p:cNvCxnSpPr>
          <p:nvPr/>
        </p:nvCxnSpPr>
        <p:spPr bwMode="auto">
          <a:xfrm>
            <a:off x="8801100" y="2407920"/>
            <a:ext cx="1310640" cy="117348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</p:cxnSp>
      <p:sp>
        <p:nvSpPr>
          <p:cNvPr id="19" name="TextBox 18"/>
          <p:cNvSpPr txBox="1"/>
          <p:nvPr/>
        </p:nvSpPr>
        <p:spPr>
          <a:xfrm>
            <a:off x="7543800" y="266700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  <a:cs typeface="Calibri"/>
              </a:rPr>
              <a:t>1/2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29600" y="289560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  <a:cs typeface="Calibri"/>
              </a:rPr>
              <a:t>1/3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25000" y="266700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  <a:cs typeface="Calibri"/>
              </a:rPr>
              <a:t>1/6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33600" y="49530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v = (1/2) (8) + (1/3) (24) + (1/6) (-12) = 10</a:t>
            </a:r>
            <a:endParaRPr 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9" grpId="0"/>
      <p:bldP spid="20" grpId="0"/>
      <p:bldP spid="21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Expectimax Example</a:t>
            </a:r>
          </a:p>
        </p:txBody>
      </p:sp>
      <p:grpSp>
        <p:nvGrpSpPr>
          <p:cNvPr id="51" name="Group 50"/>
          <p:cNvGrpSpPr/>
          <p:nvPr/>
        </p:nvGrpSpPr>
        <p:grpSpPr>
          <a:xfrm>
            <a:off x="1752600" y="1539240"/>
            <a:ext cx="8636000" cy="3947160"/>
            <a:chOff x="1219200" y="1992630"/>
            <a:chExt cx="6477000" cy="2960370"/>
          </a:xfrm>
        </p:grpSpPr>
        <p:sp>
          <p:nvSpPr>
            <p:cNvPr id="6149" name="AutoShape 4"/>
            <p:cNvSpPr>
              <a:spLocks noChangeArrowheads="1"/>
            </p:cNvSpPr>
            <p:nvPr/>
          </p:nvSpPr>
          <p:spPr bwMode="auto">
            <a:xfrm>
              <a:off x="4133850" y="1992630"/>
              <a:ext cx="652463" cy="521970"/>
            </a:xfrm>
            <a:prstGeom prst="triangle">
              <a:avLst>
                <a:gd name="adj" fmla="val 50000"/>
              </a:avLst>
            </a:prstGeom>
            <a:solidFill>
              <a:srgbClr val="99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150" name="Group 60"/>
            <p:cNvGrpSpPr>
              <a:grpSpLocks/>
            </p:cNvGrpSpPr>
            <p:nvPr/>
          </p:nvGrpSpPr>
          <p:grpSpPr bwMode="auto">
            <a:xfrm>
              <a:off x="1981200" y="3765550"/>
              <a:ext cx="381000" cy="1187450"/>
              <a:chOff x="1981200" y="3765550"/>
              <a:chExt cx="381000" cy="1187450"/>
            </a:xfrm>
          </p:grpSpPr>
          <p:cxnSp>
            <p:nvCxnSpPr>
              <p:cNvPr id="6190" name="AutoShape 13"/>
              <p:cNvCxnSpPr>
                <a:cxnSpLocks noChangeShapeType="1"/>
                <a:stCxn id="6182" idx="0"/>
              </p:cNvCxnSpPr>
              <p:nvPr/>
            </p:nvCxnSpPr>
            <p:spPr bwMode="auto">
              <a:xfrm>
                <a:off x="2173288" y="3765550"/>
                <a:ext cx="1588" cy="80645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91" name="Rectangle 7"/>
              <p:cNvSpPr>
                <a:spLocks noChangeArrowheads="1"/>
              </p:cNvSpPr>
              <p:nvPr/>
            </p:nvSpPr>
            <p:spPr bwMode="auto">
              <a:xfrm>
                <a:off x="1981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12</a:t>
                </a:r>
              </a:p>
            </p:txBody>
          </p:sp>
        </p:grpSp>
        <p:grpSp>
          <p:nvGrpSpPr>
            <p:cNvPr id="6151" name="Group 61"/>
            <p:cNvGrpSpPr>
              <a:grpSpLocks/>
            </p:cNvGrpSpPr>
            <p:nvPr/>
          </p:nvGrpSpPr>
          <p:grpSpPr bwMode="auto">
            <a:xfrm>
              <a:off x="2173288" y="3765550"/>
              <a:ext cx="950912" cy="1187450"/>
              <a:chOff x="2173288" y="3765550"/>
              <a:chExt cx="950912" cy="1187450"/>
            </a:xfrm>
          </p:grpSpPr>
          <p:cxnSp>
            <p:nvCxnSpPr>
              <p:cNvPr id="6188" name="AutoShape 17"/>
              <p:cNvCxnSpPr>
                <a:cxnSpLocks noChangeShapeType="1"/>
                <a:stCxn id="6182" idx="0"/>
              </p:cNvCxnSpPr>
              <p:nvPr/>
            </p:nvCxnSpPr>
            <p:spPr bwMode="auto">
              <a:xfrm>
                <a:off x="2173288" y="3765550"/>
                <a:ext cx="763587" cy="822325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89" name="Rectangle 7"/>
              <p:cNvSpPr>
                <a:spLocks noChangeArrowheads="1"/>
              </p:cNvSpPr>
              <p:nvPr/>
            </p:nvSpPr>
            <p:spPr bwMode="auto">
              <a:xfrm>
                <a:off x="2743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9</a:t>
                </a:r>
              </a:p>
            </p:txBody>
          </p:sp>
        </p:grpSp>
        <p:grpSp>
          <p:nvGrpSpPr>
            <p:cNvPr id="6152" name="Group 64"/>
            <p:cNvGrpSpPr>
              <a:grpSpLocks/>
            </p:cNvGrpSpPr>
            <p:nvPr/>
          </p:nvGrpSpPr>
          <p:grpSpPr bwMode="auto">
            <a:xfrm>
              <a:off x="6553200" y="3765550"/>
              <a:ext cx="381000" cy="1187450"/>
              <a:chOff x="6553200" y="3765550"/>
              <a:chExt cx="381000" cy="1187450"/>
            </a:xfrm>
          </p:grpSpPr>
          <p:cxnSp>
            <p:nvCxnSpPr>
              <p:cNvPr id="6186" name="AutoShape 33"/>
              <p:cNvCxnSpPr>
                <a:cxnSpLocks noChangeShapeType="1"/>
              </p:cNvCxnSpPr>
              <p:nvPr/>
            </p:nvCxnSpPr>
            <p:spPr bwMode="auto">
              <a:xfrm>
                <a:off x="6745288" y="3765550"/>
                <a:ext cx="1588" cy="80645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87" name="Rectangle 7"/>
              <p:cNvSpPr>
                <a:spLocks noChangeArrowheads="1"/>
              </p:cNvSpPr>
              <p:nvPr/>
            </p:nvSpPr>
            <p:spPr bwMode="auto">
              <a:xfrm>
                <a:off x="6553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6</a:t>
                </a:r>
              </a:p>
            </p:txBody>
          </p:sp>
        </p:grpSp>
        <p:grpSp>
          <p:nvGrpSpPr>
            <p:cNvPr id="6153" name="Group 65"/>
            <p:cNvGrpSpPr>
              <a:grpSpLocks/>
            </p:cNvGrpSpPr>
            <p:nvPr/>
          </p:nvGrpSpPr>
          <p:grpSpPr bwMode="auto">
            <a:xfrm>
              <a:off x="6745288" y="3765550"/>
              <a:ext cx="950912" cy="1187450"/>
              <a:chOff x="6745288" y="3765550"/>
              <a:chExt cx="950912" cy="1187450"/>
            </a:xfrm>
          </p:grpSpPr>
          <p:cxnSp>
            <p:nvCxnSpPr>
              <p:cNvPr id="6184" name="AutoShape 37"/>
              <p:cNvCxnSpPr>
                <a:cxnSpLocks noChangeShapeType="1"/>
              </p:cNvCxnSpPr>
              <p:nvPr/>
            </p:nvCxnSpPr>
            <p:spPr bwMode="auto">
              <a:xfrm>
                <a:off x="6745288" y="3765550"/>
                <a:ext cx="763587" cy="822325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85" name="Rectangle 7"/>
              <p:cNvSpPr>
                <a:spLocks noChangeArrowheads="1"/>
              </p:cNvSpPr>
              <p:nvPr/>
            </p:nvSpPr>
            <p:spPr bwMode="auto">
              <a:xfrm>
                <a:off x="7315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0</a:t>
                </a:r>
              </a:p>
            </p:txBody>
          </p:sp>
        </p:grpSp>
        <p:grpSp>
          <p:nvGrpSpPr>
            <p:cNvPr id="6154" name="Group 51"/>
            <p:cNvGrpSpPr>
              <a:grpSpLocks/>
            </p:cNvGrpSpPr>
            <p:nvPr/>
          </p:nvGrpSpPr>
          <p:grpSpPr bwMode="auto">
            <a:xfrm>
              <a:off x="1984375" y="2514600"/>
              <a:ext cx="2475707" cy="1250950"/>
              <a:chOff x="1984375" y="2514601"/>
              <a:chExt cx="2475709" cy="1250949"/>
            </a:xfrm>
          </p:grpSpPr>
          <p:sp>
            <p:nvSpPr>
              <p:cNvPr id="6182" name="AutoShape 6"/>
              <p:cNvSpPr>
                <a:spLocks noChangeArrowheads="1"/>
              </p:cNvSpPr>
              <p:nvPr/>
            </p:nvSpPr>
            <p:spPr bwMode="auto">
              <a:xfrm flipV="1">
                <a:off x="1984375" y="3460750"/>
                <a:ext cx="381000" cy="304800"/>
              </a:xfrm>
              <a:prstGeom prst="triangle">
                <a:avLst>
                  <a:gd name="adj" fmla="val 50000"/>
                </a:avLst>
              </a:prstGeom>
              <a:solidFill>
                <a:srgbClr val="CCCCCC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6183" name="AutoShape 7"/>
              <p:cNvCxnSpPr>
                <a:cxnSpLocks noChangeShapeType="1"/>
                <a:stCxn id="6149" idx="3"/>
                <a:endCxn id="6167" idx="0"/>
              </p:cNvCxnSpPr>
              <p:nvPr/>
            </p:nvCxnSpPr>
            <p:spPr bwMode="auto">
              <a:xfrm flipH="1">
                <a:off x="2171700" y="2514601"/>
                <a:ext cx="2288384" cy="838199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</p:grpSp>
        <p:cxnSp>
          <p:nvCxnSpPr>
            <p:cNvPr id="6155" name="AutoShape 9"/>
            <p:cNvCxnSpPr>
              <a:cxnSpLocks noChangeShapeType="1"/>
              <a:stCxn id="6182" idx="0"/>
            </p:cNvCxnSpPr>
            <p:nvPr/>
          </p:nvCxnSpPr>
          <p:spPr bwMode="auto">
            <a:xfrm flipH="1">
              <a:off x="1412875" y="3765550"/>
              <a:ext cx="760413" cy="8223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sp>
          <p:nvSpPr>
            <p:cNvPr id="6156" name="Rectangle 7"/>
            <p:cNvSpPr>
              <a:spLocks noChangeArrowheads="1"/>
            </p:cNvSpPr>
            <p:nvPr/>
          </p:nvSpPr>
          <p:spPr bwMode="auto">
            <a:xfrm>
              <a:off x="1219200" y="4648200"/>
              <a:ext cx="381000" cy="304800"/>
            </a:xfrm>
            <a:prstGeom prst="rect">
              <a:avLst/>
            </a:prstGeom>
            <a:solidFill>
              <a:srgbClr val="E8D1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/>
                <a:t>3</a:t>
              </a:r>
            </a:p>
          </p:txBody>
        </p:sp>
        <p:cxnSp>
          <p:nvCxnSpPr>
            <p:cNvPr id="6157" name="AutoShape 21"/>
            <p:cNvCxnSpPr>
              <a:cxnSpLocks noChangeShapeType="1"/>
            </p:cNvCxnSpPr>
            <p:nvPr/>
          </p:nvCxnSpPr>
          <p:spPr bwMode="auto">
            <a:xfrm rot="5400000">
              <a:off x="4304507" y="2666206"/>
              <a:ext cx="304800" cy="1587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8" name="AutoShape 21"/>
            <p:cNvCxnSpPr>
              <a:cxnSpLocks noChangeShapeType="1"/>
            </p:cNvCxnSpPr>
            <p:nvPr/>
          </p:nvCxnSpPr>
          <p:spPr bwMode="auto">
            <a:xfrm rot="5400000">
              <a:off x="2020094" y="3913981"/>
              <a:ext cx="304800" cy="158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6159" name="Group 59"/>
            <p:cNvGrpSpPr>
              <a:grpSpLocks/>
            </p:cNvGrpSpPr>
            <p:nvPr/>
          </p:nvGrpSpPr>
          <p:grpSpPr bwMode="auto">
            <a:xfrm>
              <a:off x="4270375" y="2514600"/>
              <a:ext cx="381000" cy="1235075"/>
              <a:chOff x="4270375" y="2514601"/>
              <a:chExt cx="381000" cy="1235074"/>
            </a:xfrm>
          </p:grpSpPr>
          <p:sp>
            <p:nvSpPr>
              <p:cNvPr id="6180" name="AutoShape 20"/>
              <p:cNvSpPr>
                <a:spLocks noChangeArrowheads="1"/>
              </p:cNvSpPr>
              <p:nvPr/>
            </p:nvSpPr>
            <p:spPr bwMode="auto">
              <a:xfrm flipV="1">
                <a:off x="4270375" y="3444875"/>
                <a:ext cx="381000" cy="304800"/>
              </a:xfrm>
              <a:prstGeom prst="triangle">
                <a:avLst>
                  <a:gd name="adj" fmla="val 50000"/>
                </a:avLst>
              </a:prstGeom>
              <a:solidFill>
                <a:srgbClr val="CCCCCC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6181" name="AutoShape 21"/>
              <p:cNvCxnSpPr>
                <a:cxnSpLocks noChangeShapeType="1"/>
                <a:stCxn id="6149" idx="3"/>
                <a:endCxn id="6165" idx="0"/>
              </p:cNvCxnSpPr>
              <p:nvPr/>
            </p:nvCxnSpPr>
            <p:spPr bwMode="auto">
              <a:xfrm flipH="1">
                <a:off x="4457700" y="2514601"/>
                <a:ext cx="2382" cy="761999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</p:grpSp>
        <p:grpSp>
          <p:nvGrpSpPr>
            <p:cNvPr id="6160" name="Group 58"/>
            <p:cNvGrpSpPr>
              <a:grpSpLocks/>
            </p:cNvGrpSpPr>
            <p:nvPr/>
          </p:nvGrpSpPr>
          <p:grpSpPr bwMode="auto">
            <a:xfrm>
              <a:off x="3505200" y="3762375"/>
              <a:ext cx="954088" cy="1190625"/>
              <a:chOff x="3505200" y="3762375"/>
              <a:chExt cx="954088" cy="1190625"/>
            </a:xfrm>
          </p:grpSpPr>
          <p:cxnSp>
            <p:nvCxnSpPr>
              <p:cNvPr id="6177" name="AutoShape 23"/>
              <p:cNvCxnSpPr>
                <a:cxnSpLocks noChangeShapeType="1"/>
              </p:cNvCxnSpPr>
              <p:nvPr/>
            </p:nvCxnSpPr>
            <p:spPr bwMode="auto">
              <a:xfrm flipH="1">
                <a:off x="3698875" y="3765550"/>
                <a:ext cx="760413" cy="822325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78" name="Rectangle 7"/>
              <p:cNvSpPr>
                <a:spLocks noChangeArrowheads="1"/>
              </p:cNvSpPr>
              <p:nvPr/>
            </p:nvSpPr>
            <p:spPr bwMode="auto">
              <a:xfrm>
                <a:off x="3505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2</a:t>
                </a:r>
              </a:p>
            </p:txBody>
          </p:sp>
          <p:cxnSp>
            <p:nvCxnSpPr>
              <p:cNvPr id="6179" name="AutoShape 21"/>
              <p:cNvCxnSpPr>
                <a:cxnSpLocks noChangeShapeType="1"/>
              </p:cNvCxnSpPr>
              <p:nvPr/>
            </p:nvCxnSpPr>
            <p:spPr bwMode="auto">
              <a:xfrm rot="5400000">
                <a:off x="4306094" y="3913981"/>
                <a:ext cx="304800" cy="1588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6161" name="Group 61"/>
            <p:cNvGrpSpPr>
              <a:grpSpLocks/>
            </p:cNvGrpSpPr>
            <p:nvPr/>
          </p:nvGrpSpPr>
          <p:grpSpPr bwMode="auto">
            <a:xfrm>
              <a:off x="4460082" y="2514600"/>
              <a:ext cx="2477296" cy="1250950"/>
              <a:chOff x="4460079" y="2514600"/>
              <a:chExt cx="2477296" cy="1250950"/>
            </a:xfrm>
          </p:grpSpPr>
          <p:sp>
            <p:nvSpPr>
              <p:cNvPr id="6175" name="AutoShape 26"/>
              <p:cNvSpPr>
                <a:spLocks noChangeArrowheads="1"/>
              </p:cNvSpPr>
              <p:nvPr/>
            </p:nvSpPr>
            <p:spPr bwMode="auto">
              <a:xfrm flipV="1">
                <a:off x="6556375" y="3460750"/>
                <a:ext cx="381000" cy="304800"/>
              </a:xfrm>
              <a:prstGeom prst="triangle">
                <a:avLst>
                  <a:gd name="adj" fmla="val 50000"/>
                </a:avLst>
              </a:prstGeom>
              <a:solidFill>
                <a:srgbClr val="CCCCCC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6176" name="AutoShape 27"/>
              <p:cNvCxnSpPr>
                <a:cxnSpLocks noChangeShapeType="1"/>
                <a:stCxn id="6149" idx="3"/>
                <a:endCxn id="6166" idx="0"/>
              </p:cNvCxnSpPr>
              <p:nvPr/>
            </p:nvCxnSpPr>
            <p:spPr bwMode="auto">
              <a:xfrm>
                <a:off x="4460079" y="2514600"/>
                <a:ext cx="2283618" cy="83820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</p:grpSp>
        <p:grpSp>
          <p:nvGrpSpPr>
            <p:cNvPr id="6162" name="Group 60"/>
            <p:cNvGrpSpPr>
              <a:grpSpLocks/>
            </p:cNvGrpSpPr>
            <p:nvPr/>
          </p:nvGrpSpPr>
          <p:grpSpPr bwMode="auto">
            <a:xfrm>
              <a:off x="5791200" y="3762375"/>
              <a:ext cx="954088" cy="1190625"/>
              <a:chOff x="5791200" y="3762375"/>
              <a:chExt cx="954088" cy="1190625"/>
            </a:xfrm>
          </p:grpSpPr>
          <p:cxnSp>
            <p:nvCxnSpPr>
              <p:cNvPr id="6172" name="AutoShape 29"/>
              <p:cNvCxnSpPr>
                <a:cxnSpLocks noChangeShapeType="1"/>
              </p:cNvCxnSpPr>
              <p:nvPr/>
            </p:nvCxnSpPr>
            <p:spPr bwMode="auto">
              <a:xfrm flipH="1">
                <a:off x="5984875" y="3765550"/>
                <a:ext cx="760413" cy="822325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73" name="Rectangle 7"/>
              <p:cNvSpPr>
                <a:spLocks noChangeArrowheads="1"/>
              </p:cNvSpPr>
              <p:nvPr/>
            </p:nvSpPr>
            <p:spPr bwMode="auto">
              <a:xfrm>
                <a:off x="5791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15</a:t>
                </a:r>
              </a:p>
            </p:txBody>
          </p:sp>
          <p:cxnSp>
            <p:nvCxnSpPr>
              <p:cNvPr id="6174" name="AutoShape 21"/>
              <p:cNvCxnSpPr>
                <a:cxnSpLocks noChangeShapeType="1"/>
              </p:cNvCxnSpPr>
              <p:nvPr/>
            </p:nvCxnSpPr>
            <p:spPr bwMode="auto">
              <a:xfrm rot="5400000">
                <a:off x="6592094" y="3913981"/>
                <a:ext cx="304800" cy="1588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6163" name="Group 64"/>
            <p:cNvGrpSpPr>
              <a:grpSpLocks/>
            </p:cNvGrpSpPr>
            <p:nvPr/>
          </p:nvGrpSpPr>
          <p:grpSpPr bwMode="auto">
            <a:xfrm>
              <a:off x="4267200" y="3765550"/>
              <a:ext cx="381000" cy="1187450"/>
              <a:chOff x="6553200" y="3765550"/>
              <a:chExt cx="381000" cy="1187450"/>
            </a:xfrm>
          </p:grpSpPr>
          <p:cxnSp>
            <p:nvCxnSpPr>
              <p:cNvPr id="6170" name="AutoShape 33"/>
              <p:cNvCxnSpPr>
                <a:cxnSpLocks noChangeShapeType="1"/>
              </p:cNvCxnSpPr>
              <p:nvPr/>
            </p:nvCxnSpPr>
            <p:spPr bwMode="auto">
              <a:xfrm flipH="1">
                <a:off x="6745288" y="3765550"/>
                <a:ext cx="1" cy="818173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71" name="Rectangle 7"/>
              <p:cNvSpPr>
                <a:spLocks noChangeArrowheads="1"/>
              </p:cNvSpPr>
              <p:nvPr/>
            </p:nvSpPr>
            <p:spPr bwMode="auto">
              <a:xfrm>
                <a:off x="6553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4</a:t>
                </a:r>
              </a:p>
            </p:txBody>
          </p:sp>
        </p:grpSp>
        <p:grpSp>
          <p:nvGrpSpPr>
            <p:cNvPr id="6164" name="Group 65"/>
            <p:cNvGrpSpPr>
              <a:grpSpLocks/>
            </p:cNvGrpSpPr>
            <p:nvPr/>
          </p:nvGrpSpPr>
          <p:grpSpPr bwMode="auto">
            <a:xfrm>
              <a:off x="4459288" y="3765550"/>
              <a:ext cx="950912" cy="1187450"/>
              <a:chOff x="6745288" y="3765550"/>
              <a:chExt cx="950912" cy="1187450"/>
            </a:xfrm>
          </p:grpSpPr>
          <p:cxnSp>
            <p:nvCxnSpPr>
              <p:cNvPr id="6168" name="AutoShape 37"/>
              <p:cNvCxnSpPr>
                <a:cxnSpLocks noChangeShapeType="1"/>
              </p:cNvCxnSpPr>
              <p:nvPr/>
            </p:nvCxnSpPr>
            <p:spPr bwMode="auto">
              <a:xfrm>
                <a:off x="6745288" y="3765550"/>
                <a:ext cx="763587" cy="822325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lg" len="lg"/>
              </a:ln>
            </p:spPr>
          </p:cxnSp>
          <p:sp>
            <p:nvSpPr>
              <p:cNvPr id="6169" name="Rectangle 7"/>
              <p:cNvSpPr>
                <a:spLocks noChangeArrowheads="1"/>
              </p:cNvSpPr>
              <p:nvPr/>
            </p:nvSpPr>
            <p:spPr bwMode="auto">
              <a:xfrm>
                <a:off x="7315200" y="4648200"/>
                <a:ext cx="381000" cy="304800"/>
              </a:xfrm>
              <a:prstGeom prst="rect">
                <a:avLst/>
              </a:prstGeom>
              <a:solidFill>
                <a:srgbClr val="E8D1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6</a:t>
                </a:r>
              </a:p>
            </p:txBody>
          </p:sp>
        </p:grpSp>
        <p:sp>
          <p:nvSpPr>
            <p:cNvPr id="6165" name="Oval 11"/>
            <p:cNvSpPr>
              <a:spLocks noChangeArrowheads="1"/>
            </p:cNvSpPr>
            <p:nvPr/>
          </p:nvSpPr>
          <p:spPr bwMode="auto">
            <a:xfrm>
              <a:off x="4191000" y="3276600"/>
              <a:ext cx="533400" cy="533400"/>
            </a:xfrm>
            <a:prstGeom prst="ellipse">
              <a:avLst/>
            </a:prstGeom>
            <a:solidFill>
              <a:srgbClr val="B5EDC2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6" name="Oval 11"/>
            <p:cNvSpPr>
              <a:spLocks noChangeArrowheads="1"/>
            </p:cNvSpPr>
            <p:nvPr/>
          </p:nvSpPr>
          <p:spPr bwMode="auto">
            <a:xfrm>
              <a:off x="6477000" y="3352800"/>
              <a:ext cx="533400" cy="533400"/>
            </a:xfrm>
            <a:prstGeom prst="ellipse">
              <a:avLst/>
            </a:prstGeom>
            <a:solidFill>
              <a:srgbClr val="B5EDC2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7" name="Oval 11"/>
            <p:cNvSpPr>
              <a:spLocks noChangeArrowheads="1"/>
            </p:cNvSpPr>
            <p:nvPr/>
          </p:nvSpPr>
          <p:spPr bwMode="auto">
            <a:xfrm>
              <a:off x="1905000" y="3352800"/>
              <a:ext cx="533400" cy="533400"/>
            </a:xfrm>
            <a:prstGeom prst="ellipse">
              <a:avLst/>
            </a:prstGeom>
            <a:solidFill>
              <a:srgbClr val="B5EDC2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96802" y="2018618"/>
            <a:ext cx="4275137" cy="2768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Expectimax Pruning?</a:t>
            </a:r>
          </a:p>
        </p:txBody>
      </p:sp>
      <p:sp>
        <p:nvSpPr>
          <p:cNvPr id="77" name="AutoShape 4"/>
          <p:cNvSpPr>
            <a:spLocks noChangeArrowheads="1"/>
          </p:cNvSpPr>
          <p:nvPr/>
        </p:nvSpPr>
        <p:spPr bwMode="auto">
          <a:xfrm>
            <a:off x="5638800" y="1539240"/>
            <a:ext cx="869951" cy="695960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" name="Group 60"/>
          <p:cNvGrpSpPr>
            <a:grpSpLocks/>
          </p:cNvGrpSpPr>
          <p:nvPr/>
        </p:nvGrpSpPr>
        <p:grpSpPr bwMode="auto">
          <a:xfrm>
            <a:off x="2768600" y="3903133"/>
            <a:ext cx="508000" cy="1583267"/>
            <a:chOff x="1981200" y="3765550"/>
            <a:chExt cx="381000" cy="1187450"/>
          </a:xfrm>
        </p:grpSpPr>
        <p:cxnSp>
          <p:nvCxnSpPr>
            <p:cNvPr id="118" name="AutoShape 13"/>
            <p:cNvCxnSpPr>
              <a:cxnSpLocks noChangeShapeType="1"/>
              <a:stCxn id="110" idx="0"/>
            </p:cNvCxnSpPr>
            <p:nvPr/>
          </p:nvCxnSpPr>
          <p:spPr bwMode="auto">
            <a:xfrm>
              <a:off x="2173288" y="3765550"/>
              <a:ext cx="1588" cy="80645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sp>
          <p:nvSpPr>
            <p:cNvPr id="119" name="Rectangle 7"/>
            <p:cNvSpPr>
              <a:spLocks noChangeArrowheads="1"/>
            </p:cNvSpPr>
            <p:nvPr/>
          </p:nvSpPr>
          <p:spPr bwMode="auto">
            <a:xfrm>
              <a:off x="1981200" y="4648200"/>
              <a:ext cx="381000" cy="304800"/>
            </a:xfrm>
            <a:prstGeom prst="rect">
              <a:avLst/>
            </a:prstGeom>
            <a:solidFill>
              <a:srgbClr val="E8D1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12</a:t>
              </a:r>
            </a:p>
          </p:txBody>
        </p:sp>
      </p:grpSp>
      <p:grpSp>
        <p:nvGrpSpPr>
          <p:cNvPr id="79" name="Group 61"/>
          <p:cNvGrpSpPr>
            <a:grpSpLocks/>
          </p:cNvGrpSpPr>
          <p:nvPr/>
        </p:nvGrpSpPr>
        <p:grpSpPr bwMode="auto">
          <a:xfrm>
            <a:off x="3024717" y="3903133"/>
            <a:ext cx="1267883" cy="1583267"/>
            <a:chOff x="2173288" y="3765550"/>
            <a:chExt cx="950912" cy="1187450"/>
          </a:xfrm>
        </p:grpSpPr>
        <p:cxnSp>
          <p:nvCxnSpPr>
            <p:cNvPr id="116" name="AutoShape 17"/>
            <p:cNvCxnSpPr>
              <a:cxnSpLocks noChangeShapeType="1"/>
              <a:stCxn id="110" idx="0"/>
            </p:cNvCxnSpPr>
            <p:nvPr/>
          </p:nvCxnSpPr>
          <p:spPr bwMode="auto">
            <a:xfrm>
              <a:off x="2173288" y="3765550"/>
              <a:ext cx="763587" cy="8223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sp>
          <p:nvSpPr>
            <p:cNvPr id="117" name="Rectangle 7"/>
            <p:cNvSpPr>
              <a:spLocks noChangeArrowheads="1"/>
            </p:cNvSpPr>
            <p:nvPr/>
          </p:nvSpPr>
          <p:spPr bwMode="auto">
            <a:xfrm>
              <a:off x="2743200" y="4648200"/>
              <a:ext cx="381000" cy="304800"/>
            </a:xfrm>
            <a:prstGeom prst="rect">
              <a:avLst/>
            </a:prstGeom>
            <a:solidFill>
              <a:srgbClr val="E8D1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/>
                <a:t>9</a:t>
              </a:r>
            </a:p>
          </p:txBody>
        </p:sp>
      </p:grpSp>
      <p:grpSp>
        <p:nvGrpSpPr>
          <p:cNvPr id="82" name="Group 51"/>
          <p:cNvGrpSpPr>
            <a:grpSpLocks/>
          </p:cNvGrpSpPr>
          <p:nvPr/>
        </p:nvGrpSpPr>
        <p:grpSpPr bwMode="auto">
          <a:xfrm>
            <a:off x="2772833" y="2235200"/>
            <a:ext cx="3300942" cy="1667933"/>
            <a:chOff x="1984375" y="2514601"/>
            <a:chExt cx="2475709" cy="1250949"/>
          </a:xfrm>
        </p:grpSpPr>
        <p:sp>
          <p:nvSpPr>
            <p:cNvPr id="110" name="AutoShape 6"/>
            <p:cNvSpPr>
              <a:spLocks noChangeArrowheads="1"/>
            </p:cNvSpPr>
            <p:nvPr/>
          </p:nvSpPr>
          <p:spPr bwMode="auto">
            <a:xfrm flipV="1">
              <a:off x="1984375" y="3460750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CCCC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11" name="AutoShape 7"/>
            <p:cNvCxnSpPr>
              <a:cxnSpLocks noChangeShapeType="1"/>
              <a:stCxn id="77" idx="3"/>
              <a:endCxn id="95" idx="0"/>
            </p:cNvCxnSpPr>
            <p:nvPr/>
          </p:nvCxnSpPr>
          <p:spPr bwMode="auto">
            <a:xfrm flipH="1">
              <a:off x="2171700" y="2514601"/>
              <a:ext cx="2288384" cy="83819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</p:grpSp>
      <p:cxnSp>
        <p:nvCxnSpPr>
          <p:cNvPr id="83" name="AutoShape 9"/>
          <p:cNvCxnSpPr>
            <a:cxnSpLocks noChangeShapeType="1"/>
            <a:stCxn id="110" idx="0"/>
          </p:cNvCxnSpPr>
          <p:nvPr/>
        </p:nvCxnSpPr>
        <p:spPr bwMode="auto">
          <a:xfrm flipH="1">
            <a:off x="2010833" y="3903133"/>
            <a:ext cx="1013884" cy="109643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lg"/>
          </a:ln>
        </p:spPr>
      </p:cxnSp>
      <p:sp>
        <p:nvSpPr>
          <p:cNvPr id="84" name="Rectangle 7"/>
          <p:cNvSpPr>
            <a:spLocks noChangeArrowheads="1"/>
          </p:cNvSpPr>
          <p:nvPr/>
        </p:nvSpPr>
        <p:spPr bwMode="auto">
          <a:xfrm>
            <a:off x="1752600" y="5080000"/>
            <a:ext cx="508000" cy="406400"/>
          </a:xfrm>
          <a:prstGeom prst="rect">
            <a:avLst/>
          </a:prstGeom>
          <a:solidFill>
            <a:srgbClr val="E8D1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3</a:t>
            </a:r>
          </a:p>
        </p:txBody>
      </p:sp>
      <p:cxnSp>
        <p:nvCxnSpPr>
          <p:cNvPr id="85" name="AutoShape 21"/>
          <p:cNvCxnSpPr>
            <a:cxnSpLocks noChangeShapeType="1"/>
          </p:cNvCxnSpPr>
          <p:nvPr/>
        </p:nvCxnSpPr>
        <p:spPr bwMode="auto">
          <a:xfrm rot="5400000">
            <a:off x="5866342" y="2437341"/>
            <a:ext cx="406400" cy="211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6" name="AutoShape 21"/>
          <p:cNvCxnSpPr>
            <a:cxnSpLocks noChangeShapeType="1"/>
          </p:cNvCxnSpPr>
          <p:nvPr/>
        </p:nvCxnSpPr>
        <p:spPr bwMode="auto">
          <a:xfrm rot="5400000">
            <a:off x="2820459" y="4101041"/>
            <a:ext cx="406400" cy="211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grpSp>
        <p:nvGrpSpPr>
          <p:cNvPr id="87" name="Group 59"/>
          <p:cNvGrpSpPr>
            <a:grpSpLocks/>
          </p:cNvGrpSpPr>
          <p:nvPr/>
        </p:nvGrpSpPr>
        <p:grpSpPr bwMode="auto">
          <a:xfrm>
            <a:off x="5820833" y="2235200"/>
            <a:ext cx="508000" cy="1646767"/>
            <a:chOff x="4270375" y="2514601"/>
            <a:chExt cx="381000" cy="1235074"/>
          </a:xfrm>
        </p:grpSpPr>
        <p:sp>
          <p:nvSpPr>
            <p:cNvPr id="108" name="AutoShape 20"/>
            <p:cNvSpPr>
              <a:spLocks noChangeArrowheads="1"/>
            </p:cNvSpPr>
            <p:nvPr/>
          </p:nvSpPr>
          <p:spPr bwMode="auto">
            <a:xfrm flipV="1">
              <a:off x="4270375" y="3444875"/>
              <a:ext cx="381000" cy="304800"/>
            </a:xfrm>
            <a:prstGeom prst="triangle">
              <a:avLst>
                <a:gd name="adj" fmla="val 50000"/>
              </a:avLst>
            </a:prstGeom>
            <a:solidFill>
              <a:srgbClr val="CCCCCC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09" name="AutoShape 21"/>
            <p:cNvCxnSpPr>
              <a:cxnSpLocks noChangeShapeType="1"/>
              <a:stCxn id="77" idx="3"/>
              <a:endCxn id="93" idx="0"/>
            </p:cNvCxnSpPr>
            <p:nvPr/>
          </p:nvCxnSpPr>
          <p:spPr bwMode="auto">
            <a:xfrm flipH="1">
              <a:off x="4457700" y="2514601"/>
              <a:ext cx="2382" cy="76199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</p:grpSp>
      <p:grpSp>
        <p:nvGrpSpPr>
          <p:cNvPr id="88" name="Group 58"/>
          <p:cNvGrpSpPr>
            <a:grpSpLocks/>
          </p:cNvGrpSpPr>
          <p:nvPr/>
        </p:nvGrpSpPr>
        <p:grpSpPr bwMode="auto">
          <a:xfrm>
            <a:off x="4800600" y="3898900"/>
            <a:ext cx="1272117" cy="1587500"/>
            <a:chOff x="3505200" y="3762375"/>
            <a:chExt cx="954088" cy="1190625"/>
          </a:xfrm>
        </p:grpSpPr>
        <p:cxnSp>
          <p:nvCxnSpPr>
            <p:cNvPr id="105" name="AutoShape 23"/>
            <p:cNvCxnSpPr>
              <a:cxnSpLocks noChangeShapeType="1"/>
            </p:cNvCxnSpPr>
            <p:nvPr/>
          </p:nvCxnSpPr>
          <p:spPr bwMode="auto">
            <a:xfrm flipH="1">
              <a:off x="3698875" y="3765550"/>
              <a:ext cx="760413" cy="8223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sp>
          <p:nvSpPr>
            <p:cNvPr id="106" name="Rectangle 7"/>
            <p:cNvSpPr>
              <a:spLocks noChangeArrowheads="1"/>
            </p:cNvSpPr>
            <p:nvPr/>
          </p:nvSpPr>
          <p:spPr bwMode="auto">
            <a:xfrm>
              <a:off x="3505200" y="4648200"/>
              <a:ext cx="381000" cy="304800"/>
            </a:xfrm>
            <a:prstGeom prst="rect">
              <a:avLst/>
            </a:prstGeom>
            <a:solidFill>
              <a:srgbClr val="E8D1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cxnSp>
          <p:nvCxnSpPr>
            <p:cNvPr id="107" name="AutoShape 21"/>
            <p:cNvCxnSpPr>
              <a:cxnSpLocks noChangeShapeType="1"/>
            </p:cNvCxnSpPr>
            <p:nvPr/>
          </p:nvCxnSpPr>
          <p:spPr bwMode="auto">
            <a:xfrm rot="5400000">
              <a:off x="4306094" y="3913981"/>
              <a:ext cx="304800" cy="158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23" name="Rectangle 122"/>
          <p:cNvSpPr/>
          <p:nvPr/>
        </p:nvSpPr>
        <p:spPr>
          <a:xfrm>
            <a:off x="6019800" y="4038600"/>
            <a:ext cx="20574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AutoShape 33"/>
          <p:cNvCxnSpPr>
            <a:cxnSpLocks noChangeShapeType="1"/>
          </p:cNvCxnSpPr>
          <p:nvPr/>
        </p:nvCxnSpPr>
        <p:spPr bwMode="auto">
          <a:xfrm flipH="1">
            <a:off x="6057298" y="3903133"/>
            <a:ext cx="15423" cy="1126067"/>
          </a:xfrm>
          <a:prstGeom prst="straightConnector1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lg" len="lg"/>
          </a:ln>
        </p:spPr>
      </p:cxnSp>
      <p:sp>
        <p:nvSpPr>
          <p:cNvPr id="95" name="Oval 11"/>
          <p:cNvSpPr>
            <a:spLocks noChangeArrowheads="1"/>
          </p:cNvSpPr>
          <p:nvPr/>
        </p:nvSpPr>
        <p:spPr bwMode="auto">
          <a:xfrm>
            <a:off x="2667000" y="3352800"/>
            <a:ext cx="711200" cy="711200"/>
          </a:xfrm>
          <a:prstGeom prst="ellipse">
            <a:avLst/>
          </a:prstGeom>
          <a:solidFill>
            <a:srgbClr val="B5EDC2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96" name="AutoShape 37"/>
          <p:cNvCxnSpPr>
            <a:cxnSpLocks noChangeShapeType="1"/>
          </p:cNvCxnSpPr>
          <p:nvPr/>
        </p:nvCxnSpPr>
        <p:spPr bwMode="auto">
          <a:xfrm>
            <a:off x="6072717" y="3903133"/>
            <a:ext cx="1018116" cy="1096435"/>
          </a:xfrm>
          <a:prstGeom prst="straightConnector1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lg" len="lg"/>
          </a:ln>
        </p:spPr>
      </p:cxnSp>
      <p:sp>
        <p:nvSpPr>
          <p:cNvPr id="93" name="Oval 11"/>
          <p:cNvSpPr>
            <a:spLocks noChangeArrowheads="1"/>
          </p:cNvSpPr>
          <p:nvPr/>
        </p:nvSpPr>
        <p:spPr bwMode="auto">
          <a:xfrm>
            <a:off x="5715000" y="3251200"/>
            <a:ext cx="711200" cy="711200"/>
          </a:xfrm>
          <a:prstGeom prst="ellipse">
            <a:avLst/>
          </a:prstGeom>
          <a:solidFill>
            <a:srgbClr val="B5EDC2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Depth-Limited Expectimax</a:t>
            </a:r>
          </a:p>
        </p:txBody>
      </p:sp>
      <p:sp>
        <p:nvSpPr>
          <p:cNvPr id="9219" name="AutoShape 27"/>
          <p:cNvSpPr>
            <a:spLocks noChangeArrowheads="1"/>
          </p:cNvSpPr>
          <p:nvPr/>
        </p:nvSpPr>
        <p:spPr bwMode="auto">
          <a:xfrm>
            <a:off x="5507038" y="1600200"/>
            <a:ext cx="285750" cy="228600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cxnSp>
        <p:nvCxnSpPr>
          <p:cNvPr id="9220" name="AutoShape 28"/>
          <p:cNvCxnSpPr>
            <a:cxnSpLocks noChangeShapeType="1"/>
            <a:stCxn id="9219" idx="3"/>
            <a:endCxn id="9226" idx="0"/>
          </p:cNvCxnSpPr>
          <p:nvPr/>
        </p:nvCxnSpPr>
        <p:spPr bwMode="auto">
          <a:xfrm flipH="1">
            <a:off x="5078413" y="1828800"/>
            <a:ext cx="571500" cy="4587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AutoShape 29"/>
          <p:cNvCxnSpPr>
            <a:cxnSpLocks noChangeShapeType="1"/>
            <a:stCxn id="9219" idx="3"/>
            <a:endCxn id="9227" idx="0"/>
          </p:cNvCxnSpPr>
          <p:nvPr/>
        </p:nvCxnSpPr>
        <p:spPr bwMode="auto">
          <a:xfrm>
            <a:off x="5649913" y="1828800"/>
            <a:ext cx="573087" cy="4587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2" name="AutoShape 30"/>
          <p:cNvCxnSpPr>
            <a:cxnSpLocks noChangeShapeType="1"/>
          </p:cNvCxnSpPr>
          <p:nvPr/>
        </p:nvCxnSpPr>
        <p:spPr bwMode="auto">
          <a:xfrm flipH="1">
            <a:off x="4791075" y="2573338"/>
            <a:ext cx="287338" cy="746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3" name="AutoShape 31"/>
          <p:cNvCxnSpPr>
            <a:cxnSpLocks noChangeShapeType="1"/>
          </p:cNvCxnSpPr>
          <p:nvPr/>
        </p:nvCxnSpPr>
        <p:spPr bwMode="auto">
          <a:xfrm>
            <a:off x="5078413" y="2573338"/>
            <a:ext cx="228600" cy="746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4" name="AutoShape 32"/>
          <p:cNvCxnSpPr>
            <a:cxnSpLocks noChangeShapeType="1"/>
          </p:cNvCxnSpPr>
          <p:nvPr/>
        </p:nvCxnSpPr>
        <p:spPr bwMode="auto">
          <a:xfrm flipH="1">
            <a:off x="5937250" y="2573338"/>
            <a:ext cx="285750" cy="746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5" name="AutoShape 33"/>
          <p:cNvCxnSpPr>
            <a:cxnSpLocks noChangeShapeType="1"/>
          </p:cNvCxnSpPr>
          <p:nvPr/>
        </p:nvCxnSpPr>
        <p:spPr bwMode="auto">
          <a:xfrm>
            <a:off x="6223000" y="2573338"/>
            <a:ext cx="285750" cy="746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226" name="Oval 34"/>
          <p:cNvSpPr>
            <a:spLocks noChangeArrowheads="1"/>
          </p:cNvSpPr>
          <p:nvPr/>
        </p:nvSpPr>
        <p:spPr bwMode="auto">
          <a:xfrm>
            <a:off x="4933950" y="2287588"/>
            <a:ext cx="287338" cy="28575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9227" name="Oval 35"/>
          <p:cNvSpPr>
            <a:spLocks noChangeArrowheads="1"/>
          </p:cNvSpPr>
          <p:nvPr/>
        </p:nvSpPr>
        <p:spPr bwMode="auto">
          <a:xfrm>
            <a:off x="6080125" y="2287588"/>
            <a:ext cx="285750" cy="28575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pic>
        <p:nvPicPr>
          <p:cNvPr id="9228" name="Picture 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25" y="2287588"/>
            <a:ext cx="2571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5150" y="3376613"/>
            <a:ext cx="23495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1338" y="1600200"/>
            <a:ext cx="257175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" name="Oval 40"/>
          <p:cNvSpPr>
            <a:spLocks noChangeArrowheads="1"/>
          </p:cNvSpPr>
          <p:nvPr/>
        </p:nvSpPr>
        <p:spPr bwMode="auto">
          <a:xfrm>
            <a:off x="5221288" y="3319463"/>
            <a:ext cx="285750" cy="28575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9232" name="Oval 41"/>
          <p:cNvSpPr>
            <a:spLocks noChangeArrowheads="1"/>
          </p:cNvSpPr>
          <p:nvPr/>
        </p:nvSpPr>
        <p:spPr bwMode="auto">
          <a:xfrm>
            <a:off x="5792788" y="3319463"/>
            <a:ext cx="287337" cy="28575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9233" name="Oval 42"/>
          <p:cNvSpPr>
            <a:spLocks noChangeArrowheads="1"/>
          </p:cNvSpPr>
          <p:nvPr/>
        </p:nvSpPr>
        <p:spPr bwMode="auto">
          <a:xfrm>
            <a:off x="6365875" y="3319463"/>
            <a:ext cx="287338" cy="28575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cxnSp>
        <p:nvCxnSpPr>
          <p:cNvPr id="9234" name="AutoShape 43"/>
          <p:cNvCxnSpPr>
            <a:cxnSpLocks noChangeShapeType="1"/>
          </p:cNvCxnSpPr>
          <p:nvPr/>
        </p:nvCxnSpPr>
        <p:spPr bwMode="auto">
          <a:xfrm>
            <a:off x="4800600" y="3581400"/>
            <a:ext cx="285750" cy="746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235" name="Line 44"/>
          <p:cNvSpPr>
            <a:spLocks noChangeShapeType="1"/>
          </p:cNvSpPr>
          <p:nvPr/>
        </p:nvSpPr>
        <p:spPr bwMode="auto">
          <a:xfrm flipH="1">
            <a:off x="4572000" y="3581400"/>
            <a:ext cx="228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9236" name="AutoShape 45"/>
          <p:cNvSpPr>
            <a:spLocks noChangeArrowheads="1"/>
          </p:cNvSpPr>
          <p:nvPr/>
        </p:nvSpPr>
        <p:spPr bwMode="auto">
          <a:xfrm>
            <a:off x="4419600" y="4343400"/>
            <a:ext cx="285750" cy="228600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pic>
        <p:nvPicPr>
          <p:cNvPr id="9237" name="Picture 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25" y="4343400"/>
            <a:ext cx="257175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238" name="AutoShape 47"/>
          <p:cNvCxnSpPr>
            <a:cxnSpLocks noChangeShapeType="1"/>
          </p:cNvCxnSpPr>
          <p:nvPr/>
        </p:nvCxnSpPr>
        <p:spPr bwMode="auto">
          <a:xfrm rot="16200000" flipH="1">
            <a:off x="4478338" y="4665662"/>
            <a:ext cx="304800" cy="1174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239" name="Oval 39"/>
          <p:cNvSpPr>
            <a:spLocks noChangeArrowheads="1"/>
          </p:cNvSpPr>
          <p:nvPr/>
        </p:nvSpPr>
        <p:spPr bwMode="auto">
          <a:xfrm>
            <a:off x="4648200" y="3319463"/>
            <a:ext cx="285750" cy="285750"/>
          </a:xfrm>
          <a:prstGeom prst="ellipse">
            <a:avLst/>
          </a:prstGeom>
          <a:solidFill>
            <a:srgbClr val="B5EDC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9240" name="AutoShape 45"/>
          <p:cNvSpPr>
            <a:spLocks noChangeArrowheads="1"/>
          </p:cNvSpPr>
          <p:nvPr/>
        </p:nvSpPr>
        <p:spPr bwMode="auto">
          <a:xfrm>
            <a:off x="4972050" y="4343400"/>
            <a:ext cx="285750" cy="228600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/>
              <a:cs typeface="Calibri"/>
            </a:endParaRPr>
          </a:p>
        </p:txBody>
      </p:sp>
      <p:cxnSp>
        <p:nvCxnSpPr>
          <p:cNvPr id="9241" name="AutoShape 47"/>
          <p:cNvCxnSpPr>
            <a:cxnSpLocks noChangeShapeType="1"/>
          </p:cNvCxnSpPr>
          <p:nvPr/>
        </p:nvCxnSpPr>
        <p:spPr bwMode="auto">
          <a:xfrm rot="16200000" flipH="1">
            <a:off x="5035550" y="4654550"/>
            <a:ext cx="304800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242" name="Line 48"/>
          <p:cNvSpPr>
            <a:spLocks noChangeShapeType="1"/>
          </p:cNvSpPr>
          <p:nvPr/>
        </p:nvSpPr>
        <p:spPr bwMode="auto">
          <a:xfrm flipH="1">
            <a:off x="5029200" y="4572000"/>
            <a:ext cx="889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9243" name="TextBox 33"/>
          <p:cNvSpPr txBox="1">
            <a:spLocks noChangeArrowheads="1"/>
          </p:cNvSpPr>
          <p:nvPr/>
        </p:nvSpPr>
        <p:spPr bwMode="auto">
          <a:xfrm>
            <a:off x="5756275" y="4267200"/>
            <a:ext cx="3488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/>
                <a:cs typeface="Calibri"/>
              </a:rPr>
              <a:t>…</a:t>
            </a:r>
          </a:p>
        </p:txBody>
      </p:sp>
      <p:sp>
        <p:nvSpPr>
          <p:cNvPr id="9244" name="TextBox 34"/>
          <p:cNvSpPr txBox="1">
            <a:spLocks noChangeArrowheads="1"/>
          </p:cNvSpPr>
          <p:nvPr/>
        </p:nvSpPr>
        <p:spPr bwMode="auto">
          <a:xfrm>
            <a:off x="4918075" y="5105400"/>
            <a:ext cx="3488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/>
                <a:cs typeface="Calibri"/>
              </a:rPr>
              <a:t>…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343400" y="5638800"/>
            <a:ext cx="762000" cy="5334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492</a:t>
            </a:r>
          </a:p>
        </p:txBody>
      </p:sp>
      <p:sp>
        <p:nvSpPr>
          <p:cNvPr id="9246" name="Rectangle 38"/>
          <p:cNvSpPr>
            <a:spLocks noChangeArrowheads="1"/>
          </p:cNvSpPr>
          <p:nvPr/>
        </p:nvSpPr>
        <p:spPr bwMode="auto">
          <a:xfrm>
            <a:off x="5334000" y="5638800"/>
            <a:ext cx="762000" cy="5334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/>
                <a:cs typeface="Calibri"/>
              </a:rPr>
              <a:t>362</a:t>
            </a:r>
          </a:p>
        </p:txBody>
      </p:sp>
      <p:sp>
        <p:nvSpPr>
          <p:cNvPr id="9247" name="TextBox 40"/>
          <p:cNvSpPr txBox="1">
            <a:spLocks noChangeArrowheads="1"/>
          </p:cNvSpPr>
          <p:nvPr/>
        </p:nvSpPr>
        <p:spPr bwMode="auto">
          <a:xfrm>
            <a:off x="6213475" y="5649913"/>
            <a:ext cx="3488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/>
                <a:cs typeface="Calibri"/>
              </a:rPr>
              <a:t>…</a:t>
            </a:r>
          </a:p>
        </p:txBody>
      </p:sp>
      <p:sp>
        <p:nvSpPr>
          <p:cNvPr id="43" name="Freeform 42"/>
          <p:cNvSpPr/>
          <p:nvPr/>
        </p:nvSpPr>
        <p:spPr>
          <a:xfrm>
            <a:off x="4421188" y="4589463"/>
            <a:ext cx="346075" cy="1036637"/>
          </a:xfrm>
          <a:custGeom>
            <a:avLst/>
            <a:gdLst>
              <a:gd name="connsiteX0" fmla="*/ 122829 w 354842"/>
              <a:gd name="connsiteY0" fmla="*/ 0 h 1037230"/>
              <a:gd name="connsiteX1" fmla="*/ 0 w 354842"/>
              <a:gd name="connsiteY1" fmla="*/ 191068 h 1037230"/>
              <a:gd name="connsiteX2" fmla="*/ 122829 w 354842"/>
              <a:gd name="connsiteY2" fmla="*/ 545910 h 1037230"/>
              <a:gd name="connsiteX3" fmla="*/ 327546 w 354842"/>
              <a:gd name="connsiteY3" fmla="*/ 832513 h 1037230"/>
              <a:gd name="connsiteX4" fmla="*/ 286603 w 354842"/>
              <a:gd name="connsiteY4" fmla="*/ 1037230 h 1037230"/>
              <a:gd name="connsiteX0" fmla="*/ 122829 w 354842"/>
              <a:gd name="connsiteY0" fmla="*/ 0 h 1037230"/>
              <a:gd name="connsiteX1" fmla="*/ 0 w 354842"/>
              <a:gd name="connsiteY1" fmla="*/ 419668 h 1037230"/>
              <a:gd name="connsiteX2" fmla="*/ 122829 w 354842"/>
              <a:gd name="connsiteY2" fmla="*/ 545910 h 1037230"/>
              <a:gd name="connsiteX3" fmla="*/ 327546 w 354842"/>
              <a:gd name="connsiteY3" fmla="*/ 832513 h 1037230"/>
              <a:gd name="connsiteX4" fmla="*/ 286603 w 354842"/>
              <a:gd name="connsiteY4" fmla="*/ 1037230 h 1037230"/>
              <a:gd name="connsiteX0" fmla="*/ 148229 w 355220"/>
              <a:gd name="connsiteY0" fmla="*/ 0 h 1037230"/>
              <a:gd name="connsiteX1" fmla="*/ 25400 w 355220"/>
              <a:gd name="connsiteY1" fmla="*/ 419668 h 1037230"/>
              <a:gd name="connsiteX2" fmla="*/ 300629 w 355220"/>
              <a:gd name="connsiteY2" fmla="*/ 545910 h 1037230"/>
              <a:gd name="connsiteX3" fmla="*/ 352946 w 355220"/>
              <a:gd name="connsiteY3" fmla="*/ 832513 h 1037230"/>
              <a:gd name="connsiteX4" fmla="*/ 312003 w 355220"/>
              <a:gd name="connsiteY4" fmla="*/ 1037230 h 1037230"/>
              <a:gd name="connsiteX0" fmla="*/ 148229 w 346122"/>
              <a:gd name="connsiteY0" fmla="*/ 0 h 1037230"/>
              <a:gd name="connsiteX1" fmla="*/ 25400 w 346122"/>
              <a:gd name="connsiteY1" fmla="*/ 419668 h 1037230"/>
              <a:gd name="connsiteX2" fmla="*/ 300629 w 346122"/>
              <a:gd name="connsiteY2" fmla="*/ 545910 h 1037230"/>
              <a:gd name="connsiteX3" fmla="*/ 200546 w 346122"/>
              <a:gd name="connsiteY3" fmla="*/ 832513 h 1037230"/>
              <a:gd name="connsiteX4" fmla="*/ 312003 w 346122"/>
              <a:gd name="connsiteY4" fmla="*/ 1037230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122" h="1037230">
                <a:moveTo>
                  <a:pt x="148229" y="0"/>
                </a:moveTo>
                <a:cubicBezTo>
                  <a:pt x="86814" y="50041"/>
                  <a:pt x="0" y="328683"/>
                  <a:pt x="25400" y="419668"/>
                </a:cubicBezTo>
                <a:cubicBezTo>
                  <a:pt x="50800" y="510653"/>
                  <a:pt x="271438" y="477103"/>
                  <a:pt x="300629" y="545910"/>
                </a:cubicBezTo>
                <a:cubicBezTo>
                  <a:pt x="329820" y="614718"/>
                  <a:pt x="198650" y="750626"/>
                  <a:pt x="200546" y="832513"/>
                </a:cubicBezTo>
                <a:cubicBezTo>
                  <a:pt x="202442" y="914400"/>
                  <a:pt x="346122" y="975815"/>
                  <a:pt x="312003" y="1037230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/>
              <a:cs typeface="Calibri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343400" y="4343400"/>
            <a:ext cx="4572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400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953000" y="4343400"/>
            <a:ext cx="457200" cy="381000"/>
          </a:xfrm>
          <a:prstGeom prst="rect">
            <a:avLst/>
          </a:prstGeom>
          <a:solidFill>
            <a:srgbClr val="E8D1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Calibri"/>
              </a:rPr>
              <a:t>300</a:t>
            </a:r>
          </a:p>
        </p:txBody>
      </p:sp>
      <p:sp>
        <p:nvSpPr>
          <p:cNvPr id="42" name="Rounded Rectangular Callout 41"/>
          <p:cNvSpPr/>
          <p:nvPr/>
        </p:nvSpPr>
        <p:spPr>
          <a:xfrm>
            <a:off x="5638800" y="3962400"/>
            <a:ext cx="2133600" cy="1600200"/>
          </a:xfrm>
          <a:prstGeom prst="wedgeRoundRectCallout">
            <a:avLst>
              <a:gd name="adj1" fmla="val -59213"/>
              <a:gd name="adj2" fmla="val -17670"/>
              <a:gd name="adj3" fmla="val 16667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Calibri"/>
                <a:cs typeface="Calibri"/>
              </a:rPr>
              <a:t>Estimate of true </a:t>
            </a:r>
            <a:r>
              <a:rPr lang="en-US" dirty="0" err="1">
                <a:latin typeface="Calibri"/>
                <a:cs typeface="Calibri"/>
              </a:rPr>
              <a:t>expectimax</a:t>
            </a:r>
            <a:r>
              <a:rPr lang="en-US" dirty="0">
                <a:latin typeface="Calibri"/>
                <a:cs typeface="Calibri"/>
              </a:rPr>
              <a:t> value (which would require a lot of work to compute)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3700" y="1524000"/>
            <a:ext cx="4065899" cy="4654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85"/>
  <p:tag name="DEFAULTHEIGHT" val="2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[usenames]{color}&#10;\begin{document}&#10;\textcolor{BrickRed}{$A \sim B$} \qquad indifference between $A$ and $B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59"/>
  <p:tag name="BOXHEIGHT" val="415"/>
  <p:tag name="BOXFONT" val="10"/>
  <p:tag name="BOXWRAP" val="False"/>
  <p:tag name="WORKAROUNDTRANSPARENCYBUG" val="False"/>
  <p:tag name="ALLOWFONTSUBSTITUTION" val="False"/>
  <p:tag name="BITMAPFORMAT" val="png16m"/>
  <p:tag name="ORIGWIDTH" val="417"/>
  <p:tag name="PICTUREFILESIZE" val="239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[usenames]{color}&#10;\begin{document}&#10;\textcolor{BrickRed}{$A \succ B$} \qquad $A$ preferred over $B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59"/>
  <p:tag name="BOXHEIGHT" val="415"/>
  <p:tag name="BOXFONT" val="10"/>
  <p:tag name="BOXWRAP" val="False"/>
  <p:tag name="WORKAROUNDTRANSPARENCYBUG" val="False"/>
  <p:tag name="ALLOWFONTSUBSTITUTION" val="False"/>
  <p:tag name="BITMAPFORMAT" val="png16m"/>
  <p:tag name="ORIGWIDTH" val="307"/>
  <p:tag name="PICTUREFILESIZE" val="1899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[usenames]{color}&#10;\begin{document}&#10;$L = [p,\textcolor{BrickRed}{A};\ (1-p),\textcolor{BrickRed}{B}]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59"/>
  <p:tag name="BOXHEIGHT" val="415"/>
  <p:tag name="BOXFONT" val="10"/>
  <p:tag name="BOXWRAP" val="False"/>
  <p:tag name="WORKAROUNDTRANSPARENCYBUG" val="False"/>
  <p:tag name="ALLOWFONTSUBSTITUTION" val="False"/>
  <p:tag name="BITMAPFORMAT" val="png16m"/>
  <p:tag name="ORIGWIDTH" val="205"/>
  <p:tag name="PICTUREFILESIZE" val="121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[usenames]{color}&#10;\def\mat#1{\textcolor{BrickRed}{#1}}&#10;\def\lor{\vee}&#10;\def\land{\wedge}&#10;\def\implies{\Rightarrow}&#10;\def\indiff{\sim}&#10;\def\pref{\succ}&#10;\def\prefeq{\succeq}&#10;\def\nl{\\\phantom{xxx}}&#10;\def\al{\\}&#10;\def\lequiv{\Leftrightarrow}&#10;\begin{document}&#10;\underline{Orderability}\nl&#10;\mat{$(A \pref B) \lor (B \pref A) \lor (A \indiff B)$}\al&#10;\underline{Transitivity}\nl&#10;\mat{$(A \pref B) \land (B \pref C) \implies (A \pref C)$}\al&#10;\underline{Continuity}\nl&#10;\mat{$A \pref B \pref C \implies \exists p \,\, [p,A;\ 1-p,C] \indiff B$}\al&#10;\underline{Substitutability}\nl&#10;\mat{$A \indiff B \implies [p,A;\ 1-p,C] \indiff [p,B; 1-p,C]$}\al&#10;\underline{Monotonicity}\nl&#10;\mat{$A \pref B \implies$}\nl&#10;\phantom{xx}\mat{$(p \geq q \lequiv [p,A;\ 1-p,B] \prefeq [q,A;\ 1-q,B])$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59"/>
  <p:tag name="BOXHEIGHT" val="415"/>
  <p:tag name="BOXFONT" val="10"/>
  <p:tag name="BOXWRAP" val="False"/>
  <p:tag name="WORKAROUNDTRANSPARENCYBUG" val="False"/>
  <p:tag name="ALLOWFONTSUBSTITUTION" val="False"/>
  <p:tag name="BITMAPFORMAT" val="png16m"/>
  <p:tag name="ORIGWIDTH" val="466"/>
  <p:tag name="PICTUREFILESIZE" val="237600"/>
</p:tagLst>
</file>

<file path=ppt/theme/theme1.xml><?xml version="1.0" encoding="utf-8"?>
<a:theme xmlns:a="http://schemas.openxmlformats.org/drawingml/2006/main" name="dan-berkeley-nlp-v1">
  <a:themeElements>
    <a:clrScheme name="dan-berkeley-nlp-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an-berkeley-nlp-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an-berkeley-nlp-v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FA12 cs188 lecture 3 -- a-star search</Template>
  <TotalTime>36597</TotalTime>
  <Words>1119</Words>
  <Application>Microsoft Macintosh PowerPoint</Application>
  <PresentationFormat>Custom</PresentationFormat>
  <Paragraphs>250</Paragraphs>
  <Slides>27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dan-berkeley-nlp-v1</vt:lpstr>
      <vt:lpstr>Equation</vt:lpstr>
      <vt:lpstr>CS 188: Artificial Intelligence </vt:lpstr>
      <vt:lpstr>Uncertain Outcomes</vt:lpstr>
      <vt:lpstr>Worst-Case vs. Average Case</vt:lpstr>
      <vt:lpstr>Expectimax Search</vt:lpstr>
      <vt:lpstr>Expectimax Pseudocode</vt:lpstr>
      <vt:lpstr>Expectimax Example</vt:lpstr>
      <vt:lpstr>Expectimax Pruning?</vt:lpstr>
      <vt:lpstr>Depth-Limited Expectimax</vt:lpstr>
      <vt:lpstr>Probabilities</vt:lpstr>
      <vt:lpstr>Reminder: Probabilities</vt:lpstr>
      <vt:lpstr>Reminder: Expectations</vt:lpstr>
      <vt:lpstr>What Probabilities to Use?</vt:lpstr>
      <vt:lpstr>Quiz: Informed Probabilities</vt:lpstr>
      <vt:lpstr>Modeling Assumptions</vt:lpstr>
      <vt:lpstr>The Dangers of Optimism and Pessimism</vt:lpstr>
      <vt:lpstr>Other Game Types</vt:lpstr>
      <vt:lpstr>Mixed Layer Types</vt:lpstr>
      <vt:lpstr>Multi-Agent Utilities</vt:lpstr>
      <vt:lpstr>Utilities</vt:lpstr>
      <vt:lpstr>Maximum Expected Utility</vt:lpstr>
      <vt:lpstr>What Utilities to Use?</vt:lpstr>
      <vt:lpstr>Utilities</vt:lpstr>
      <vt:lpstr>Utilities: Uncertain Outcomes</vt:lpstr>
      <vt:lpstr>Preferences</vt:lpstr>
      <vt:lpstr>Rationality</vt:lpstr>
      <vt:lpstr>Rational Preferences</vt:lpstr>
      <vt:lpstr>Rational Preferences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294-5: Statistical Natural Language Processing</dc:title>
  <dc:creator>Preferred Customer</dc:creator>
  <cp:lastModifiedBy>Mian Fixture</cp:lastModifiedBy>
  <cp:revision>2403</cp:revision>
  <cp:lastPrinted>2014-02-11T19:07:06Z</cp:lastPrinted>
  <dcterms:created xsi:type="dcterms:W3CDTF">2004-08-27T04:16:05Z</dcterms:created>
  <dcterms:modified xsi:type="dcterms:W3CDTF">2018-11-24T06:26:46Z</dcterms:modified>
</cp:coreProperties>
</file>