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5" r:id="rId1"/>
  </p:sldMasterIdLst>
  <p:notesMasterIdLst>
    <p:notesMasterId r:id="rId35"/>
  </p:notesMasterIdLst>
  <p:handoutMasterIdLst>
    <p:handoutMasterId r:id="rId36"/>
  </p:handoutMasterIdLst>
  <p:sldIdLst>
    <p:sldId id="538" r:id="rId2"/>
    <p:sldId id="258" r:id="rId3"/>
    <p:sldId id="569" r:id="rId4"/>
    <p:sldId id="489" r:id="rId5"/>
    <p:sldId id="515" r:id="rId6"/>
    <p:sldId id="520" r:id="rId7"/>
    <p:sldId id="541" r:id="rId8"/>
    <p:sldId id="547" r:id="rId9"/>
    <p:sldId id="441" r:id="rId10"/>
    <p:sldId id="570" r:id="rId11"/>
    <p:sldId id="543" r:id="rId12"/>
    <p:sldId id="556" r:id="rId13"/>
    <p:sldId id="493" r:id="rId14"/>
    <p:sldId id="544" r:id="rId15"/>
    <p:sldId id="557" r:id="rId16"/>
    <p:sldId id="546" r:id="rId17"/>
    <p:sldId id="453" r:id="rId18"/>
    <p:sldId id="549" r:id="rId19"/>
    <p:sldId id="551" r:id="rId20"/>
    <p:sldId id="490" r:id="rId21"/>
    <p:sldId id="447" r:id="rId22"/>
    <p:sldId id="452" r:id="rId23"/>
    <p:sldId id="571" r:id="rId24"/>
    <p:sldId id="550" r:id="rId25"/>
    <p:sldId id="572" r:id="rId26"/>
    <p:sldId id="578" r:id="rId27"/>
    <p:sldId id="573" r:id="rId28"/>
    <p:sldId id="436" r:id="rId29"/>
    <p:sldId id="594" r:id="rId30"/>
    <p:sldId id="574" r:id="rId31"/>
    <p:sldId id="521" r:id="rId32"/>
    <p:sldId id="577" r:id="rId33"/>
    <p:sldId id="528" r:id="rId34"/>
  </p:sldIdLst>
  <p:sldSz cx="12192000" cy="6858000"/>
  <p:notesSz cx="7315200" cy="9601200"/>
  <p:custDataLst>
    <p:tags r:id="rId37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18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377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56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754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5943" algn="l" defTabSz="914377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131" algn="l" defTabSz="914377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320" algn="l" defTabSz="914377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509" algn="l" defTabSz="914377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CC"/>
    <a:srgbClr val="CCFFCC"/>
    <a:srgbClr val="FFCCFF"/>
    <a:srgbClr val="FFCC99"/>
    <a:srgbClr val="99CCFF"/>
    <a:srgbClr val="008000"/>
    <a:srgbClr val="CC6600"/>
    <a:srgbClr val="996600"/>
    <a:srgbClr val="663300"/>
    <a:srgbClr val="2D2D8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9793" autoAdjust="0"/>
    <p:restoredTop sz="80567" autoAdjust="0"/>
  </p:normalViewPr>
  <p:slideViewPr>
    <p:cSldViewPr>
      <p:cViewPr varScale="1">
        <p:scale>
          <a:sx n="58" d="100"/>
          <a:sy n="58" d="100"/>
        </p:scale>
        <p:origin x="-13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4393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170138" cy="479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9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427" y="0"/>
            <a:ext cx="3170138" cy="479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9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120172"/>
            <a:ext cx="3170138" cy="479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9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427" y="9120172"/>
            <a:ext cx="3170138" cy="479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F38672AD-12AE-4354-8ADE-1E86BC48CC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340221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170138" cy="479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3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427" y="0"/>
            <a:ext cx="3170138" cy="479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50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57200" y="720725"/>
            <a:ext cx="64008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3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194" y="4561576"/>
            <a:ext cx="5852814" cy="4318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73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120172"/>
            <a:ext cx="3170138" cy="479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3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427" y="9120172"/>
            <a:ext cx="3170138" cy="479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684C7023-1648-4F51-874D-1B6680E39D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718392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189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377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56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75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5943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84C7023-1648-4F51-874D-1B6680E39D27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973323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Arial" charset="0"/>
            </a:endParaRP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F0E0FD6-A987-4E1A-BCF4-7669DC860F72}" type="slidenum">
              <a:rPr lang="en-US" smtClean="0">
                <a:latin typeface="Arial" charset="0"/>
              </a:rPr>
              <a:pPr/>
              <a:t>2</a:t>
            </a:fld>
            <a:endParaRPr lang="en-US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21337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>
                <a:latin typeface="Arial" charset="0"/>
              </a:rPr>
              <a:t>Gates, W. and Papadimitriou, C., "Bounds for Sorting by Prefix Reversal.", Discrete Mathematics. 27, 47-57, 1979.</a:t>
            </a:r>
          </a:p>
          <a:p>
            <a:endParaRPr lang="en-US" smtClean="0">
              <a:latin typeface="Arial" charset="0"/>
            </a:endParaRPr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E1D48C-6E2A-4EE0-9086-47A40D7FB81E}" type="slidenum">
              <a:rPr lang="en-US" smtClean="0">
                <a:latin typeface="Arial" charset="0"/>
              </a:rPr>
              <a:pPr/>
              <a:t>5</a:t>
            </a:fld>
            <a:endParaRPr lang="en-US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44578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>
                <a:latin typeface="Arial" charset="0"/>
              </a:rPr>
              <a:t>A* expanded 8100 ; Path cost = 33</a:t>
            </a:r>
          </a:p>
          <a:p>
            <a:r>
              <a:rPr lang="en-US" dirty="0" smtClean="0">
                <a:latin typeface="Arial" charset="0"/>
              </a:rPr>
              <a:t>UCS expanded 25263 . Path cost = 33</a:t>
            </a:r>
          </a:p>
          <a:p>
            <a:r>
              <a:rPr lang="en-US" dirty="0" smtClean="0">
                <a:latin typeface="Arial" charset="0"/>
              </a:rPr>
              <a:t>Greedy expanded 10 . Path cost = 41</a:t>
            </a:r>
          </a:p>
          <a:p>
            <a:r>
              <a:rPr lang="en-US" dirty="0" smtClean="0">
                <a:latin typeface="Arial" charset="0"/>
              </a:rPr>
              <a:t>[0, 7, 5, 3, 2, 1, 4, 6]</a:t>
            </a:r>
          </a:p>
          <a:p>
            <a:r>
              <a:rPr lang="en-US" dirty="0" smtClean="0">
                <a:latin typeface="Arial" charset="0"/>
              </a:rPr>
              <a:t>(7, 0, 5, 3, 2, 1, 4, 6)</a:t>
            </a:r>
          </a:p>
          <a:p>
            <a:r>
              <a:rPr lang="en-US" dirty="0" smtClean="0">
                <a:latin typeface="Arial" charset="0"/>
              </a:rPr>
              <a:t>(6, 4, 1, 2, 3, 5, 0, 7)</a:t>
            </a:r>
          </a:p>
          <a:p>
            <a:r>
              <a:rPr lang="en-US" dirty="0" smtClean="0">
                <a:latin typeface="Arial" charset="0"/>
              </a:rPr>
              <a:t>(3, 2, 1, 4, 6, 5, 0, 7)</a:t>
            </a:r>
          </a:p>
          <a:p>
            <a:r>
              <a:rPr lang="en-US" dirty="0" smtClean="0">
                <a:latin typeface="Arial" charset="0"/>
              </a:rPr>
              <a:t>(1, 2, 3, 4, 6, 5, 0, 7)</a:t>
            </a:r>
          </a:p>
          <a:p>
            <a:r>
              <a:rPr lang="en-US" dirty="0" smtClean="0">
                <a:latin typeface="Arial" charset="0"/>
              </a:rPr>
              <a:t>(5, 6, 4, 3, 2, 1, 0, 7)</a:t>
            </a:r>
          </a:p>
          <a:p>
            <a:r>
              <a:rPr lang="en-US" dirty="0" smtClean="0">
                <a:latin typeface="Arial" charset="0"/>
              </a:rPr>
              <a:t>(6, 5, 4, 3, 2, 1, 0, 7)</a:t>
            </a:r>
          </a:p>
          <a:p>
            <a:r>
              <a:rPr lang="en-US" dirty="0" smtClean="0">
                <a:latin typeface="Arial" charset="0"/>
              </a:rPr>
              <a:t>(0, 1, 2, 3, 4, 5, 6, 7)</a:t>
            </a:r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19D4EE-71CB-479F-AF32-9365A8F44758}" type="slidenum">
              <a:rPr lang="en-US" smtClean="0">
                <a:latin typeface="Arial" charset="0"/>
              </a:rPr>
              <a:pPr/>
              <a:t>6</a:t>
            </a:fld>
            <a:endParaRPr lang="en-US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86751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84C7023-1648-4F51-874D-1B6680E39D27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662982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Arial" charset="0"/>
            </a:endParaRPr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CDAF64-B086-440E-BFF9-B4CF7AA4786C}" type="slidenum">
              <a:rPr lang="en-US" smtClean="0">
                <a:latin typeface="Arial" charset="0"/>
              </a:rPr>
              <a:pPr/>
              <a:t>13</a:t>
            </a:fld>
            <a:endParaRPr lang="en-US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82177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>
                <a:latin typeface="Arial" charset="0"/>
              </a:rPr>
              <a:t>For any search problem, you know the goal.  Now, you have an idea of how far away you are from the goal.</a:t>
            </a:r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2CE179-B2C7-46EC-9538-A27EC550BBF7}" type="slidenum">
              <a:rPr lang="en-US" smtClean="0">
                <a:latin typeface="Arial" charset="0"/>
              </a:rPr>
              <a:pPr/>
              <a:t>17</a:t>
            </a:fld>
            <a:endParaRPr lang="en-US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63889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>
                <a:latin typeface="Arial" charset="0"/>
              </a:rPr>
              <a:t>Notes: these images licensed from iStockphoto for UC Berkeley use.</a:t>
            </a: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F0E0FD6-A987-4E1A-BCF4-7669DC860F72}" type="slidenum">
              <a:rPr lang="en-US" smtClean="0">
                <a:latin typeface="Arial" charset="0"/>
              </a:rPr>
              <a:pPr/>
              <a:t>19</a:t>
            </a:fld>
            <a:endParaRPr lang="en-US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85467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1A524C-0FE5-4D64-AE7F-8C8CC01270F0}" type="slidenum">
              <a:rPr lang="en-US" smtClean="0">
                <a:latin typeface="Arial" charset="0"/>
              </a:rPr>
              <a:pPr/>
              <a:t>20</a:t>
            </a:fld>
            <a:endParaRPr lang="en-US" smtClean="0">
              <a:latin typeface="Arial" charset="0"/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924" y="4561576"/>
            <a:ext cx="5365352" cy="4318827"/>
          </a:xfrm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1369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044578"/>
            <a:ext cx="12192000" cy="1470025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3657600"/>
            <a:ext cx="12192000" cy="1524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DA559F-2ED3-42FB-97D7-7C336CEBC91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28D4-0D48-40B4-A2B4-AA16B583E8A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6581A5-8CD7-46EA-B6E3-B84F6F7DE5E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0AE4EA-EF72-4592-B966-0919EDBC0AD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8" indent="0">
              <a:buNone/>
              <a:defRPr sz="1900"/>
            </a:lvl2pPr>
            <a:lvl3pPr marL="914354" indent="0">
              <a:buNone/>
              <a:defRPr sz="1600"/>
            </a:lvl3pPr>
            <a:lvl4pPr marL="1371532" indent="0">
              <a:buNone/>
              <a:defRPr sz="1500"/>
            </a:lvl4pPr>
            <a:lvl5pPr marL="1828709" indent="0">
              <a:buNone/>
              <a:defRPr sz="1500"/>
            </a:lvl5pPr>
            <a:lvl6pPr marL="2285886" indent="0">
              <a:buNone/>
              <a:defRPr sz="1500"/>
            </a:lvl6pPr>
            <a:lvl7pPr marL="2743062" indent="0">
              <a:buNone/>
              <a:defRPr sz="1500"/>
            </a:lvl7pPr>
            <a:lvl8pPr marL="3200240" indent="0">
              <a:buNone/>
              <a:defRPr sz="1500"/>
            </a:lvl8pPr>
            <a:lvl9pPr marL="3657418" indent="0">
              <a:buNone/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4D84D3-0B6F-43E9-96DD-B384A1346F0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84CD15-A186-434C-A76C-E16FE73CAB1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9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9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3F1A73-48D6-4B22-86A8-533683877D9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8BE99A-4DC5-4CD3-AA5A-F0648462A66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17EAA6-40E0-4638-8426-274C359A2A1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3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57178" indent="0">
              <a:buNone/>
              <a:defRPr sz="1200"/>
            </a:lvl2pPr>
            <a:lvl3pPr marL="914354" indent="0">
              <a:buNone/>
              <a:defRPr sz="11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2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18C8E3-8727-4A80-8860-67A2C5A4D49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500"/>
            </a:lvl1pPr>
            <a:lvl2pPr marL="457178" indent="0">
              <a:buNone/>
              <a:defRPr sz="1200"/>
            </a:lvl2pPr>
            <a:lvl3pPr marL="914354" indent="0">
              <a:buNone/>
              <a:defRPr sz="11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2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800F85-53AA-4CB9-B5F3-E0A7D91F134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-25400"/>
            <a:ext cx="12192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8" rIns="91436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06400" y="1397001"/>
            <a:ext cx="11379200" cy="4729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>
              <a:defRPr sz="15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 algn="ctr">
              <a:defRPr sz="15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 algn="r">
              <a:defRPr sz="1500"/>
            </a:lvl1pPr>
          </a:lstStyle>
          <a:p>
            <a:pPr>
              <a:defRPr/>
            </a:pPr>
            <a:fld id="{7BFCCC65-4CBD-445E-A057-E1EE8E87975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0" y="1031242"/>
            <a:ext cx="12192000" cy="60959"/>
          </a:xfrm>
          <a:prstGeom prst="rect">
            <a:avLst/>
          </a:prstGeom>
          <a:gradFill rotWithShape="1">
            <a:gsLst>
              <a:gs pos="0">
                <a:srgbClr val="0000CC"/>
              </a:gs>
              <a:gs pos="100000">
                <a:schemeClr val="tx1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17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35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5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70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882" indent="-342882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3200">
          <a:solidFill>
            <a:schemeClr val="accent2"/>
          </a:solidFill>
          <a:latin typeface="Calibri" pitchFamily="34" charset="0"/>
          <a:ea typeface="+mn-ea"/>
          <a:cs typeface="+mn-cs"/>
        </a:defRPr>
      </a:lvl1pPr>
      <a:lvl2pPr marL="742913" indent="-285737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2800">
          <a:solidFill>
            <a:schemeClr val="tx1"/>
          </a:solidFill>
          <a:latin typeface="Calibri" pitchFamily="34" charset="0"/>
        </a:defRPr>
      </a:lvl2pPr>
      <a:lvl3pPr marL="1142942" indent="-228589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400">
          <a:solidFill>
            <a:schemeClr val="tx1"/>
          </a:solidFill>
          <a:latin typeface="Calibri" pitchFamily="34" charset="0"/>
        </a:defRPr>
      </a:lvl3pPr>
      <a:lvl4pPr marL="1600120" indent="-228589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</a:defRPr>
      </a:lvl4pPr>
      <a:lvl5pPr marL="2057298" indent="-228589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</a:defRPr>
      </a:lvl5pPr>
      <a:lvl6pPr marL="2514474" indent="-228589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652" indent="-228589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8829" indent="-228589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006" indent="-228589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7" Type="http://schemas.openxmlformats.org/officeDocument/2006/relationships/image" Target="../media/image10.w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5"/>
          <p:cNvSpPr>
            <a:spLocks noGrp="1" noChangeArrowheads="1"/>
          </p:cNvSpPr>
          <p:nvPr>
            <p:ph type="ctrTitle"/>
          </p:nvPr>
        </p:nvSpPr>
        <p:spPr>
          <a:xfrm>
            <a:off x="0" y="279403"/>
            <a:ext cx="12192000" cy="1470025"/>
          </a:xfrm>
        </p:spPr>
        <p:txBody>
          <a:bodyPr/>
          <a:lstStyle/>
          <a:p>
            <a:pPr eaLnBrk="1" hangingPunct="1"/>
            <a:r>
              <a:rPr lang="en-US" dirty="0" smtClean="0"/>
              <a:t> Artificial Intelligence</a:t>
            </a:r>
            <a:br>
              <a:rPr lang="en-US" dirty="0" smtClean="0"/>
            </a:br>
            <a:endParaRPr lang="en-US" sz="3600" dirty="0" smtClean="0"/>
          </a:p>
        </p:txBody>
      </p:sp>
      <p:sp>
        <p:nvSpPr>
          <p:cNvPr id="5123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0" y="1295400"/>
            <a:ext cx="12192000" cy="1524000"/>
          </a:xfrm>
        </p:spPr>
        <p:txBody>
          <a:bodyPr/>
          <a:lstStyle/>
          <a:p>
            <a:pPr eaLnBrk="1" hangingPunct="1"/>
            <a:r>
              <a:rPr lang="en-US" sz="4300" dirty="0" smtClean="0"/>
              <a:t>Informed Search</a:t>
            </a:r>
          </a:p>
        </p:txBody>
      </p:sp>
      <p:sp>
        <p:nvSpPr>
          <p:cNvPr id="5124" name="Text Box 7"/>
          <p:cNvSpPr txBox="1">
            <a:spLocks noChangeArrowheads="1"/>
          </p:cNvSpPr>
          <p:nvPr/>
        </p:nvSpPr>
        <p:spPr bwMode="auto">
          <a:xfrm>
            <a:off x="1524000" y="6248403"/>
            <a:ext cx="5867400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584704" y="1974760"/>
            <a:ext cx="7010399" cy="3511382"/>
          </a:xfrm>
          <a:prstGeom prst="rect">
            <a:avLst/>
          </a:prstGeom>
          <a:noFill/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DA559F-2ED3-42FB-97D7-7C336CEBC91E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Informed 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054691" y="1603435"/>
            <a:ext cx="6463617" cy="4262461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0AE4EA-EF72-4592-B966-0919EDBC0ADC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185841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Search Heuristics</a:t>
            </a:r>
          </a:p>
        </p:txBody>
      </p:sp>
      <p:pic>
        <p:nvPicPr>
          <p:cNvPr id="32771" name="Picture 2" descr="Z:\Shared with PC\smallMaz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3498849"/>
            <a:ext cx="6623051" cy="297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 txBox="1">
            <a:spLocks noChangeArrowheads="1"/>
          </p:cNvSpPr>
          <p:nvPr/>
        </p:nvSpPr>
        <p:spPr bwMode="auto">
          <a:xfrm>
            <a:off x="457200" y="1219200"/>
            <a:ext cx="6858000" cy="170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/>
          <a:lstStyle/>
          <a:p>
            <a:pPr marL="342866" indent="-342866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/>
            </a:pPr>
            <a:r>
              <a:rPr lang="en-US" sz="2800" kern="0" dirty="0" smtClean="0">
                <a:solidFill>
                  <a:schemeClr val="accent2"/>
                </a:solidFill>
                <a:latin typeface="Calibri" pitchFamily="34" charset="0"/>
                <a:cs typeface="+mn-cs"/>
              </a:rPr>
              <a:t>A heuristic is:</a:t>
            </a:r>
          </a:p>
          <a:p>
            <a:pPr marL="800021" lvl="1" indent="-342866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/>
            </a:pPr>
            <a:r>
              <a:rPr lang="en-US" sz="2000" kern="0" dirty="0" smtClean="0">
                <a:latin typeface="Calibri" pitchFamily="34" charset="0"/>
                <a:cs typeface="+mn-cs"/>
              </a:rPr>
              <a:t>A function that </a:t>
            </a:r>
            <a:r>
              <a:rPr lang="en-US" sz="2000" i="1" kern="0" dirty="0" smtClean="0">
                <a:latin typeface="Calibri" pitchFamily="34" charset="0"/>
                <a:cs typeface="+mn-cs"/>
              </a:rPr>
              <a:t>estimates</a:t>
            </a:r>
            <a:r>
              <a:rPr lang="en-US" sz="2000" kern="0" dirty="0" smtClean="0">
                <a:latin typeface="Calibri" pitchFamily="34" charset="0"/>
                <a:cs typeface="+mn-cs"/>
              </a:rPr>
              <a:t> </a:t>
            </a:r>
            <a:r>
              <a:rPr lang="en-US" sz="2000" kern="0" dirty="0">
                <a:latin typeface="Calibri" pitchFamily="34" charset="0"/>
                <a:cs typeface="+mn-cs"/>
              </a:rPr>
              <a:t>how close a state is to a goal</a:t>
            </a:r>
          </a:p>
          <a:p>
            <a:pPr marL="800021" lvl="1" indent="-342866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/>
            </a:pPr>
            <a:r>
              <a:rPr lang="en-US" sz="2000" kern="0" dirty="0">
                <a:latin typeface="Calibri" pitchFamily="34" charset="0"/>
                <a:cs typeface="+mn-cs"/>
              </a:rPr>
              <a:t>Designed for a particular search problem</a:t>
            </a:r>
          </a:p>
          <a:p>
            <a:pPr marL="800021" lvl="1" indent="-342866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/>
            </a:pPr>
            <a:r>
              <a:rPr lang="en-US" sz="2000" kern="0" dirty="0">
                <a:latin typeface="Calibri" pitchFamily="34" charset="0"/>
                <a:cs typeface="+mn-cs"/>
              </a:rPr>
              <a:t>Examples: Manhattan distance, Euclidean </a:t>
            </a:r>
            <a:r>
              <a:rPr lang="en-US" sz="2000" kern="0" dirty="0" smtClean="0">
                <a:latin typeface="Calibri" pitchFamily="34" charset="0"/>
                <a:cs typeface="+mn-cs"/>
              </a:rPr>
              <a:t>distance for </a:t>
            </a:r>
            <a:r>
              <a:rPr lang="en-US" sz="2000" kern="0" dirty="0" err="1" smtClean="0">
                <a:latin typeface="Calibri" pitchFamily="34" charset="0"/>
                <a:cs typeface="+mn-cs"/>
              </a:rPr>
              <a:t>pathing</a:t>
            </a:r>
            <a:endParaRPr lang="en-US" sz="2000" kern="0" dirty="0">
              <a:latin typeface="Calibri" pitchFamily="34" charset="0"/>
              <a:cs typeface="+mn-cs"/>
            </a:endParaRPr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903293" y="4078286"/>
            <a:ext cx="3025775" cy="1924051"/>
            <a:chOff x="1573306" y="4155142"/>
            <a:chExt cx="3025588" cy="1922929"/>
          </a:xfrm>
        </p:grpSpPr>
        <p:sp>
          <p:nvSpPr>
            <p:cNvPr id="13" name="Freeform 12"/>
            <p:cNvSpPr/>
            <p:nvPr/>
          </p:nvSpPr>
          <p:spPr>
            <a:xfrm>
              <a:off x="1573306" y="4578757"/>
              <a:ext cx="3025588" cy="1499314"/>
            </a:xfrm>
            <a:custGeom>
              <a:avLst/>
              <a:gdLst>
                <a:gd name="connsiteX0" fmla="*/ 3065929 w 3065929"/>
                <a:gd name="connsiteY0" fmla="*/ 13447 h 1479177"/>
                <a:gd name="connsiteX1" fmla="*/ 0 w 3065929"/>
                <a:gd name="connsiteY1" fmla="*/ 0 h 1479177"/>
                <a:gd name="connsiteX2" fmla="*/ 26894 w 3065929"/>
                <a:gd name="connsiteY2" fmla="*/ 1479177 h 1479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65929" h="1479177">
                  <a:moveTo>
                    <a:pt x="3065929" y="13447"/>
                  </a:moveTo>
                  <a:lnTo>
                    <a:pt x="0" y="0"/>
                  </a:lnTo>
                  <a:lnTo>
                    <a:pt x="26894" y="1479177"/>
                  </a:lnTo>
                </a:path>
              </a:pathLst>
            </a:custGeom>
            <a:ln w="57150">
              <a:solidFill>
                <a:srgbClr val="C00000"/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2778" name="TextBox 15"/>
            <p:cNvSpPr txBox="1">
              <a:spLocks noChangeArrowheads="1"/>
            </p:cNvSpPr>
            <p:nvPr/>
          </p:nvSpPr>
          <p:spPr bwMode="auto">
            <a:xfrm>
              <a:off x="2164976" y="4155142"/>
              <a:ext cx="441119" cy="369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10</a:t>
              </a:r>
            </a:p>
          </p:txBody>
        </p:sp>
        <p:sp>
          <p:nvSpPr>
            <p:cNvPr id="32779" name="TextBox 16"/>
            <p:cNvSpPr txBox="1">
              <a:spLocks noChangeArrowheads="1"/>
            </p:cNvSpPr>
            <p:nvPr/>
          </p:nvSpPr>
          <p:spPr bwMode="auto">
            <a:xfrm>
              <a:off x="1591236" y="4953001"/>
              <a:ext cx="312887" cy="369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5</a:t>
              </a:r>
            </a:p>
          </p:txBody>
        </p:sp>
      </p:grp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984257" y="4495801"/>
            <a:ext cx="2978143" cy="1506537"/>
            <a:chOff x="1653989" y="4572529"/>
            <a:chExt cx="2978334" cy="1505542"/>
          </a:xfrm>
        </p:grpSpPr>
        <p:cxnSp>
          <p:nvCxnSpPr>
            <p:cNvPr id="15" name="Straight Arrow Connector 14"/>
            <p:cNvCxnSpPr/>
            <p:nvPr/>
          </p:nvCxnSpPr>
          <p:spPr>
            <a:xfrm flipH="1">
              <a:off x="1653989" y="4572529"/>
              <a:ext cx="2978334" cy="1505542"/>
            </a:xfrm>
            <a:prstGeom prst="straightConnector1">
              <a:avLst/>
            </a:prstGeom>
            <a:ln w="57150">
              <a:solidFill>
                <a:srgbClr val="C00000"/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2776" name="TextBox 17"/>
            <p:cNvSpPr txBox="1">
              <a:spLocks noChangeArrowheads="1"/>
            </p:cNvSpPr>
            <p:nvPr/>
          </p:nvSpPr>
          <p:spPr bwMode="auto">
            <a:xfrm>
              <a:off x="3016625" y="5356413"/>
              <a:ext cx="620787" cy="36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11.2</a:t>
              </a:r>
            </a:p>
          </p:txBody>
        </p:sp>
      </p:grpSp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8079223" y="1524000"/>
            <a:ext cx="3407831" cy="2300286"/>
          </a:xfrm>
          <a:prstGeom prst="rect">
            <a:avLst/>
          </a:prstGeom>
          <a:noFill/>
        </p:spPr>
      </p:pic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8001000" y="4116375"/>
            <a:ext cx="3476133" cy="2374241"/>
          </a:xfrm>
          <a:prstGeom prst="rect">
            <a:avLst/>
          </a:prstGeom>
          <a:noFill/>
        </p:spPr>
      </p:pic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0AE4EA-EF72-4592-B966-0919EDBC0ADC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Example: Heuristic Function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44689" y="1640445"/>
            <a:ext cx="8329612" cy="409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8991600" y="5943600"/>
            <a:ext cx="1143000" cy="523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C00000"/>
                </a:solidFill>
              </a:rPr>
              <a:t>h(x)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458200" y="1600200"/>
            <a:ext cx="1905000" cy="4267200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0AE4EA-EF72-4592-B966-0919EDBC0ADC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Example: Heuristic Function</a:t>
            </a: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3371851" y="2563812"/>
            <a:ext cx="495300" cy="0"/>
          </a:xfrm>
          <a:prstGeom prst="line">
            <a:avLst/>
          </a:prstGeom>
          <a:ln w="38100">
            <a:solidFill>
              <a:srgbClr val="CC99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3300413" y="2660650"/>
            <a:ext cx="636587" cy="0"/>
          </a:xfrm>
          <a:prstGeom prst="line">
            <a:avLst/>
          </a:prstGeom>
          <a:ln w="38100">
            <a:solidFill>
              <a:srgbClr val="CC66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3124200" y="2465388"/>
            <a:ext cx="1025525" cy="1587"/>
          </a:xfrm>
          <a:prstGeom prst="line">
            <a:avLst/>
          </a:prstGeom>
          <a:ln w="38100">
            <a:solidFill>
              <a:srgbClr val="6633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3230563" y="2755900"/>
            <a:ext cx="812800" cy="1588"/>
          </a:xfrm>
          <a:prstGeom prst="line">
            <a:avLst/>
          </a:prstGeom>
          <a:ln w="38100">
            <a:solidFill>
              <a:srgbClr val="9966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3316289" y="3789363"/>
            <a:ext cx="636587" cy="1587"/>
          </a:xfrm>
          <a:prstGeom prst="line">
            <a:avLst/>
          </a:prstGeom>
          <a:ln w="38100">
            <a:solidFill>
              <a:srgbClr val="CC66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3387726" y="3595687"/>
            <a:ext cx="495300" cy="0"/>
          </a:xfrm>
          <a:prstGeom prst="line">
            <a:avLst/>
          </a:prstGeom>
          <a:ln w="38100">
            <a:solidFill>
              <a:srgbClr val="CC99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3140076" y="3692524"/>
            <a:ext cx="1025525" cy="0"/>
          </a:xfrm>
          <a:prstGeom prst="line">
            <a:avLst/>
          </a:prstGeom>
          <a:ln w="38100">
            <a:solidFill>
              <a:srgbClr val="6633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3246439" y="3884612"/>
            <a:ext cx="812800" cy="1587"/>
          </a:xfrm>
          <a:prstGeom prst="line">
            <a:avLst/>
          </a:prstGeom>
          <a:ln w="38100">
            <a:solidFill>
              <a:srgbClr val="9966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5262564" y="2333625"/>
            <a:ext cx="1025525" cy="1588"/>
          </a:xfrm>
          <a:prstGeom prst="line">
            <a:avLst/>
          </a:prstGeom>
          <a:ln w="38100">
            <a:solidFill>
              <a:srgbClr val="6633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5510214" y="2236787"/>
            <a:ext cx="495300" cy="0"/>
          </a:xfrm>
          <a:prstGeom prst="line">
            <a:avLst/>
          </a:prstGeom>
          <a:ln w="38100">
            <a:solidFill>
              <a:srgbClr val="CC99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5438775" y="2139950"/>
            <a:ext cx="636588" cy="0"/>
          </a:xfrm>
          <a:prstGeom prst="line">
            <a:avLst/>
          </a:prstGeom>
          <a:ln w="38100">
            <a:solidFill>
              <a:srgbClr val="CC66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368925" y="2043112"/>
            <a:ext cx="812800" cy="1587"/>
          </a:xfrm>
          <a:prstGeom prst="line">
            <a:avLst/>
          </a:prstGeom>
          <a:ln w="38100">
            <a:solidFill>
              <a:srgbClr val="9966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1279" name="Group 81"/>
          <p:cNvGrpSpPr>
            <a:grpSpLocks/>
          </p:cNvGrpSpPr>
          <p:nvPr/>
        </p:nvGrpSpPr>
        <p:grpSpPr bwMode="auto">
          <a:xfrm flipV="1">
            <a:off x="2438400" y="4751388"/>
            <a:ext cx="1025525" cy="195263"/>
            <a:chOff x="914400" y="6033654"/>
            <a:chExt cx="1025380" cy="194975"/>
          </a:xfrm>
        </p:grpSpPr>
        <p:cxnSp>
          <p:nvCxnSpPr>
            <p:cNvPr id="45" name="Straight Connector 44"/>
            <p:cNvCxnSpPr/>
            <p:nvPr/>
          </p:nvCxnSpPr>
          <p:spPr>
            <a:xfrm flipV="1">
              <a:off x="1090588" y="6227044"/>
              <a:ext cx="636497" cy="1585"/>
            </a:xfrm>
            <a:prstGeom prst="line">
              <a:avLst/>
            </a:prstGeom>
            <a:ln w="38100">
              <a:solidFill>
                <a:srgbClr val="CC6600"/>
              </a:solidFill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1162015" y="6033654"/>
              <a:ext cx="495230" cy="1585"/>
            </a:xfrm>
            <a:prstGeom prst="line">
              <a:avLst/>
            </a:prstGeom>
            <a:ln w="38100">
              <a:solidFill>
                <a:srgbClr val="CC9900"/>
              </a:solidFill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914400" y="6130349"/>
              <a:ext cx="1025380" cy="1586"/>
            </a:xfrm>
            <a:prstGeom prst="line">
              <a:avLst/>
            </a:prstGeom>
            <a:ln w="38100">
              <a:solidFill>
                <a:srgbClr val="663300"/>
              </a:solidFill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38" name="Straight Connector 37"/>
          <p:cNvCxnSpPr/>
          <p:nvPr/>
        </p:nvCxnSpPr>
        <p:spPr>
          <a:xfrm flipV="1">
            <a:off x="2544763" y="5041900"/>
            <a:ext cx="812800" cy="1588"/>
          </a:xfrm>
          <a:prstGeom prst="line">
            <a:avLst/>
          </a:prstGeom>
          <a:ln w="38100">
            <a:solidFill>
              <a:srgbClr val="9966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1281" name="Group 87"/>
          <p:cNvGrpSpPr>
            <a:grpSpLocks/>
          </p:cNvGrpSpPr>
          <p:nvPr/>
        </p:nvGrpSpPr>
        <p:grpSpPr bwMode="auto">
          <a:xfrm flipV="1">
            <a:off x="4419600" y="4419600"/>
            <a:ext cx="1025525" cy="290513"/>
            <a:chOff x="2175020" y="6019800"/>
            <a:chExt cx="1025380" cy="290946"/>
          </a:xfrm>
        </p:grpSpPr>
        <p:grpSp>
          <p:nvGrpSpPr>
            <p:cNvPr id="11354" name="Group 82"/>
            <p:cNvGrpSpPr>
              <a:grpSpLocks/>
            </p:cNvGrpSpPr>
            <p:nvPr/>
          </p:nvGrpSpPr>
          <p:grpSpPr bwMode="auto">
            <a:xfrm>
              <a:off x="2175020" y="6019800"/>
              <a:ext cx="1025380" cy="194975"/>
              <a:chOff x="914400" y="6033654"/>
              <a:chExt cx="1025380" cy="194975"/>
            </a:xfrm>
          </p:grpSpPr>
          <p:cxnSp>
            <p:nvCxnSpPr>
              <p:cNvPr id="42" name="Straight Connector 41"/>
              <p:cNvCxnSpPr/>
              <p:nvPr/>
            </p:nvCxnSpPr>
            <p:spPr>
              <a:xfrm flipV="1">
                <a:off x="1090588" y="6227617"/>
                <a:ext cx="636497" cy="1590"/>
              </a:xfrm>
              <a:prstGeom prst="line">
                <a:avLst/>
              </a:prstGeom>
              <a:ln w="38100">
                <a:solidFill>
                  <a:srgbClr val="CC6600"/>
                </a:solidFill>
              </a:ln>
              <a:effectLst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/>
              <p:nvPr/>
            </p:nvCxnSpPr>
            <p:spPr>
              <a:xfrm>
                <a:off x="1162015" y="6033654"/>
                <a:ext cx="495230" cy="1590"/>
              </a:xfrm>
              <a:prstGeom prst="line">
                <a:avLst/>
              </a:prstGeom>
              <a:ln w="38100">
                <a:solidFill>
                  <a:srgbClr val="CC9900"/>
                </a:solidFill>
              </a:ln>
              <a:effectLst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>
              <a:xfrm>
                <a:off x="914400" y="6130636"/>
                <a:ext cx="1025380" cy="1589"/>
              </a:xfrm>
              <a:prstGeom prst="line">
                <a:avLst/>
              </a:prstGeom>
              <a:ln w="38100">
                <a:solidFill>
                  <a:srgbClr val="663300"/>
                </a:solidFill>
              </a:ln>
              <a:effectLst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Straight Connector 40"/>
            <p:cNvCxnSpPr/>
            <p:nvPr/>
          </p:nvCxnSpPr>
          <p:spPr>
            <a:xfrm flipV="1">
              <a:off x="2281368" y="6309156"/>
              <a:ext cx="812685" cy="1590"/>
            </a:xfrm>
            <a:prstGeom prst="line">
              <a:avLst/>
            </a:prstGeom>
            <a:ln w="38100">
              <a:solidFill>
                <a:srgbClr val="996600"/>
              </a:solidFill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52" name="Straight Connector 51"/>
          <p:cNvCxnSpPr/>
          <p:nvPr/>
        </p:nvCxnSpPr>
        <p:spPr>
          <a:xfrm>
            <a:off x="9220200" y="4252912"/>
            <a:ext cx="1025525" cy="0"/>
          </a:xfrm>
          <a:prstGeom prst="line">
            <a:avLst/>
          </a:prstGeom>
          <a:ln w="38100">
            <a:solidFill>
              <a:srgbClr val="6633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V="1">
            <a:off x="9467851" y="3962400"/>
            <a:ext cx="495300" cy="1588"/>
          </a:xfrm>
          <a:prstGeom prst="line">
            <a:avLst/>
          </a:prstGeom>
          <a:ln w="38100">
            <a:solidFill>
              <a:srgbClr val="CC99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V="1">
            <a:off x="9396413" y="4059238"/>
            <a:ext cx="636587" cy="1587"/>
          </a:xfrm>
          <a:prstGeom prst="line">
            <a:avLst/>
          </a:prstGeom>
          <a:ln w="38100">
            <a:solidFill>
              <a:srgbClr val="CC66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V="1">
            <a:off x="9326563" y="4156074"/>
            <a:ext cx="812800" cy="0"/>
          </a:xfrm>
          <a:prstGeom prst="line">
            <a:avLst/>
          </a:prstGeom>
          <a:ln w="38100">
            <a:solidFill>
              <a:srgbClr val="9966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5216526" y="3656012"/>
            <a:ext cx="1025525" cy="1587"/>
          </a:xfrm>
          <a:prstGeom prst="line">
            <a:avLst/>
          </a:prstGeom>
          <a:ln w="38100">
            <a:solidFill>
              <a:srgbClr val="6633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5464175" y="3559174"/>
            <a:ext cx="495300" cy="1588"/>
          </a:xfrm>
          <a:prstGeom prst="line">
            <a:avLst/>
          </a:prstGeom>
          <a:ln w="38100">
            <a:solidFill>
              <a:srgbClr val="CC99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1288" name="Group 94"/>
          <p:cNvGrpSpPr>
            <a:grpSpLocks/>
          </p:cNvGrpSpPr>
          <p:nvPr/>
        </p:nvGrpSpPr>
        <p:grpSpPr bwMode="auto">
          <a:xfrm flipV="1">
            <a:off x="5322888" y="3367087"/>
            <a:ext cx="812800" cy="96837"/>
            <a:chOff x="6278274" y="6096000"/>
            <a:chExt cx="813233" cy="96982"/>
          </a:xfrm>
        </p:grpSpPr>
        <p:cxnSp>
          <p:nvCxnSpPr>
            <p:cNvPr id="59" name="Straight Connector 58"/>
            <p:cNvCxnSpPr/>
            <p:nvPr/>
          </p:nvCxnSpPr>
          <p:spPr>
            <a:xfrm>
              <a:off x="6349749" y="6191393"/>
              <a:ext cx="635338" cy="1589"/>
            </a:xfrm>
            <a:prstGeom prst="line">
              <a:avLst/>
            </a:prstGeom>
            <a:ln w="38100">
              <a:solidFill>
                <a:srgbClr val="CC6600"/>
              </a:solidFill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6278274" y="6096000"/>
              <a:ext cx="813233" cy="1589"/>
            </a:xfrm>
            <a:prstGeom prst="line">
              <a:avLst/>
            </a:prstGeom>
            <a:ln w="38100">
              <a:solidFill>
                <a:srgbClr val="996600"/>
              </a:solidFill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63" name="Straight Arrow Connector 62"/>
          <p:cNvCxnSpPr/>
          <p:nvPr/>
        </p:nvCxnSpPr>
        <p:spPr>
          <a:xfrm rot="10800000" flipV="1">
            <a:off x="4302125" y="2362199"/>
            <a:ext cx="574675" cy="2286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 rot="5400000" flipH="1" flipV="1">
            <a:off x="3390900" y="3189287"/>
            <a:ext cx="53340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 flipV="1">
            <a:off x="3048000" y="4065587"/>
            <a:ext cx="609600" cy="4572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 rot="10800000">
            <a:off x="4073525" y="4114799"/>
            <a:ext cx="304800" cy="2286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 flipV="1">
            <a:off x="5692775" y="5561012"/>
            <a:ext cx="495300" cy="1587"/>
          </a:xfrm>
          <a:prstGeom prst="line">
            <a:avLst/>
          </a:prstGeom>
          <a:ln w="38100">
            <a:solidFill>
              <a:srgbClr val="CC99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1294" name="Group 80"/>
          <p:cNvGrpSpPr>
            <a:grpSpLocks/>
          </p:cNvGrpSpPr>
          <p:nvPr/>
        </p:nvGrpSpPr>
        <p:grpSpPr bwMode="auto">
          <a:xfrm flipV="1">
            <a:off x="5445126" y="5272088"/>
            <a:ext cx="1025525" cy="193675"/>
            <a:chOff x="3200400" y="5791200"/>
            <a:chExt cx="1025380" cy="193964"/>
          </a:xfrm>
        </p:grpSpPr>
        <p:cxnSp>
          <p:nvCxnSpPr>
            <p:cNvPr id="78" name="Straight Connector 77"/>
            <p:cNvCxnSpPr/>
            <p:nvPr/>
          </p:nvCxnSpPr>
          <p:spPr>
            <a:xfrm>
              <a:off x="3376588" y="5886592"/>
              <a:ext cx="636497" cy="1590"/>
            </a:xfrm>
            <a:prstGeom prst="line">
              <a:avLst/>
            </a:prstGeom>
            <a:ln w="38100">
              <a:solidFill>
                <a:srgbClr val="CC6600"/>
              </a:solidFill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flipV="1">
              <a:off x="3200400" y="5983575"/>
              <a:ext cx="1025380" cy="1589"/>
            </a:xfrm>
            <a:prstGeom prst="line">
              <a:avLst/>
            </a:prstGeom>
            <a:ln w="38100">
              <a:solidFill>
                <a:srgbClr val="663300"/>
              </a:solidFill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>
              <a:off x="3306748" y="5791200"/>
              <a:ext cx="812685" cy="1590"/>
            </a:xfrm>
            <a:prstGeom prst="line">
              <a:avLst/>
            </a:prstGeom>
            <a:ln w="38100">
              <a:solidFill>
                <a:srgbClr val="996600"/>
              </a:solidFill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84" name="Straight Connector 83"/>
          <p:cNvCxnSpPr/>
          <p:nvPr/>
        </p:nvCxnSpPr>
        <p:spPr>
          <a:xfrm flipV="1">
            <a:off x="2609851" y="5861050"/>
            <a:ext cx="495300" cy="0"/>
          </a:xfrm>
          <a:prstGeom prst="line">
            <a:avLst/>
          </a:prstGeom>
          <a:ln w="38100">
            <a:solidFill>
              <a:srgbClr val="CC99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1296" name="Group 86"/>
          <p:cNvGrpSpPr>
            <a:grpSpLocks/>
          </p:cNvGrpSpPr>
          <p:nvPr/>
        </p:nvGrpSpPr>
        <p:grpSpPr bwMode="auto">
          <a:xfrm flipV="1">
            <a:off x="2362200" y="5665788"/>
            <a:ext cx="1025525" cy="98425"/>
            <a:chOff x="1752600" y="5562600"/>
            <a:chExt cx="1025380" cy="97993"/>
          </a:xfrm>
        </p:grpSpPr>
        <p:cxnSp>
          <p:nvCxnSpPr>
            <p:cNvPr id="83" name="Straight Connector 82"/>
            <p:cNvCxnSpPr/>
            <p:nvPr/>
          </p:nvCxnSpPr>
          <p:spPr>
            <a:xfrm>
              <a:off x="1928788" y="5562600"/>
              <a:ext cx="636497" cy="1581"/>
            </a:xfrm>
            <a:prstGeom prst="line">
              <a:avLst/>
            </a:prstGeom>
            <a:ln w="38100">
              <a:solidFill>
                <a:srgbClr val="CC6600"/>
              </a:solidFill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flipV="1">
              <a:off x="1752600" y="5659013"/>
              <a:ext cx="1025380" cy="1580"/>
            </a:xfrm>
            <a:prstGeom prst="line">
              <a:avLst/>
            </a:prstGeom>
            <a:ln w="38100">
              <a:solidFill>
                <a:srgbClr val="663300"/>
              </a:solidFill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86" name="Straight Connector 85"/>
          <p:cNvCxnSpPr/>
          <p:nvPr/>
        </p:nvCxnSpPr>
        <p:spPr>
          <a:xfrm flipV="1">
            <a:off x="2468563" y="5956300"/>
            <a:ext cx="812800" cy="1588"/>
          </a:xfrm>
          <a:prstGeom prst="line">
            <a:avLst/>
          </a:prstGeom>
          <a:ln w="38100">
            <a:solidFill>
              <a:srgbClr val="9966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1298" name="Group 92"/>
          <p:cNvGrpSpPr>
            <a:grpSpLocks/>
          </p:cNvGrpSpPr>
          <p:nvPr/>
        </p:nvGrpSpPr>
        <p:grpSpPr bwMode="auto">
          <a:xfrm flipV="1">
            <a:off x="3851276" y="6034087"/>
            <a:ext cx="1025525" cy="290512"/>
            <a:chOff x="2479820" y="6019800"/>
            <a:chExt cx="1025380" cy="290946"/>
          </a:xfrm>
        </p:grpSpPr>
        <p:cxnSp>
          <p:nvCxnSpPr>
            <p:cNvPr id="88" name="Straight Connector 87"/>
            <p:cNvCxnSpPr/>
            <p:nvPr/>
          </p:nvCxnSpPr>
          <p:spPr>
            <a:xfrm flipV="1">
              <a:off x="2727435" y="6213764"/>
              <a:ext cx="495230" cy="1589"/>
            </a:xfrm>
            <a:prstGeom prst="line">
              <a:avLst/>
            </a:prstGeom>
            <a:ln w="38100">
              <a:solidFill>
                <a:srgbClr val="CC9900"/>
              </a:solidFill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11343" name="Group 88"/>
            <p:cNvGrpSpPr>
              <a:grpSpLocks/>
            </p:cNvGrpSpPr>
            <p:nvPr/>
          </p:nvGrpSpPr>
          <p:grpSpPr bwMode="auto">
            <a:xfrm flipV="1">
              <a:off x="2479820" y="6019800"/>
              <a:ext cx="1025380" cy="97993"/>
              <a:chOff x="1752600" y="5562600"/>
              <a:chExt cx="1025380" cy="97993"/>
            </a:xfrm>
          </p:grpSpPr>
          <p:cxnSp>
            <p:nvCxnSpPr>
              <p:cNvPr id="90" name="Straight Connector 89"/>
              <p:cNvCxnSpPr/>
              <p:nvPr/>
            </p:nvCxnSpPr>
            <p:spPr>
              <a:xfrm>
                <a:off x="1928788" y="5562021"/>
                <a:ext cx="636497" cy="1590"/>
              </a:xfrm>
              <a:prstGeom prst="line">
                <a:avLst/>
              </a:prstGeom>
              <a:ln w="38100">
                <a:solidFill>
                  <a:srgbClr val="CC6600"/>
                </a:solidFill>
              </a:ln>
              <a:effectLst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1" name="Straight Connector 90"/>
              <p:cNvCxnSpPr/>
              <p:nvPr/>
            </p:nvCxnSpPr>
            <p:spPr>
              <a:xfrm flipV="1">
                <a:off x="1752600" y="5659004"/>
                <a:ext cx="1025380" cy="1589"/>
              </a:xfrm>
              <a:prstGeom prst="line">
                <a:avLst/>
              </a:prstGeom>
              <a:ln w="38100">
                <a:solidFill>
                  <a:srgbClr val="663300"/>
                </a:solidFill>
              </a:ln>
              <a:effectLst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92" name="Straight Connector 91"/>
            <p:cNvCxnSpPr/>
            <p:nvPr/>
          </p:nvCxnSpPr>
          <p:spPr>
            <a:xfrm flipV="1">
              <a:off x="2586168" y="6309157"/>
              <a:ext cx="812685" cy="1589"/>
            </a:xfrm>
            <a:prstGeom prst="line">
              <a:avLst/>
            </a:prstGeom>
            <a:ln w="38100">
              <a:solidFill>
                <a:srgbClr val="996600"/>
              </a:solidFill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1299" name="Group 98"/>
          <p:cNvGrpSpPr>
            <a:grpSpLocks/>
          </p:cNvGrpSpPr>
          <p:nvPr/>
        </p:nvGrpSpPr>
        <p:grpSpPr bwMode="auto">
          <a:xfrm flipV="1">
            <a:off x="7045326" y="3886200"/>
            <a:ext cx="1025525" cy="290513"/>
            <a:chOff x="4267200" y="5119254"/>
            <a:chExt cx="1025380" cy="290946"/>
          </a:xfrm>
        </p:grpSpPr>
        <p:cxnSp>
          <p:nvCxnSpPr>
            <p:cNvPr id="94" name="Straight Connector 93"/>
            <p:cNvCxnSpPr/>
            <p:nvPr/>
          </p:nvCxnSpPr>
          <p:spPr>
            <a:xfrm flipV="1">
              <a:off x="4514815" y="5408610"/>
              <a:ext cx="495230" cy="1590"/>
            </a:xfrm>
            <a:prstGeom prst="line">
              <a:avLst/>
            </a:prstGeom>
            <a:ln w="38100">
              <a:solidFill>
                <a:srgbClr val="CC9900"/>
              </a:solidFill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11338" name="Group 94"/>
            <p:cNvGrpSpPr>
              <a:grpSpLocks/>
            </p:cNvGrpSpPr>
            <p:nvPr/>
          </p:nvGrpSpPr>
          <p:grpSpPr bwMode="auto">
            <a:xfrm flipV="1">
              <a:off x="4267200" y="5119254"/>
              <a:ext cx="1025380" cy="193964"/>
              <a:chOff x="3200400" y="5791200"/>
              <a:chExt cx="1025380" cy="193964"/>
            </a:xfrm>
          </p:grpSpPr>
          <p:cxnSp>
            <p:nvCxnSpPr>
              <p:cNvPr id="96" name="Straight Connector 95"/>
              <p:cNvCxnSpPr/>
              <p:nvPr/>
            </p:nvCxnSpPr>
            <p:spPr>
              <a:xfrm>
                <a:off x="3376588" y="5886592"/>
                <a:ext cx="636497" cy="1589"/>
              </a:xfrm>
              <a:prstGeom prst="line">
                <a:avLst/>
              </a:prstGeom>
              <a:ln w="38100">
                <a:solidFill>
                  <a:srgbClr val="CC6600"/>
                </a:solidFill>
              </a:ln>
              <a:effectLst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96"/>
              <p:cNvCxnSpPr/>
              <p:nvPr/>
            </p:nvCxnSpPr>
            <p:spPr>
              <a:xfrm flipV="1">
                <a:off x="3200400" y="5983574"/>
                <a:ext cx="1025380" cy="1590"/>
              </a:xfrm>
              <a:prstGeom prst="line">
                <a:avLst/>
              </a:prstGeom>
              <a:ln w="38100">
                <a:solidFill>
                  <a:srgbClr val="663300"/>
                </a:solidFill>
              </a:ln>
              <a:effectLst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8" name="Straight Connector 97"/>
              <p:cNvCxnSpPr/>
              <p:nvPr/>
            </p:nvCxnSpPr>
            <p:spPr>
              <a:xfrm>
                <a:off x="3306748" y="5791200"/>
                <a:ext cx="812685" cy="1589"/>
              </a:xfrm>
              <a:prstGeom prst="line">
                <a:avLst/>
              </a:prstGeom>
              <a:ln w="38100">
                <a:solidFill>
                  <a:srgbClr val="996600"/>
                </a:solidFill>
              </a:ln>
              <a:effectLst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06" name="Straight Connector 105"/>
          <p:cNvCxnSpPr/>
          <p:nvPr/>
        </p:nvCxnSpPr>
        <p:spPr>
          <a:xfrm flipV="1">
            <a:off x="8305800" y="6005512"/>
            <a:ext cx="1025525" cy="0"/>
          </a:xfrm>
          <a:prstGeom prst="line">
            <a:avLst/>
          </a:prstGeom>
          <a:ln w="38100">
            <a:solidFill>
              <a:srgbClr val="6633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1301" name="Group 106"/>
          <p:cNvGrpSpPr>
            <a:grpSpLocks/>
          </p:cNvGrpSpPr>
          <p:nvPr/>
        </p:nvGrpSpPr>
        <p:grpSpPr bwMode="auto">
          <a:xfrm flipV="1">
            <a:off x="8412163" y="5715000"/>
            <a:ext cx="812800" cy="193675"/>
            <a:chOff x="4338494" y="6019800"/>
            <a:chExt cx="813233" cy="193964"/>
          </a:xfrm>
        </p:grpSpPr>
        <p:cxnSp>
          <p:nvCxnSpPr>
            <p:cNvPr id="102" name="Straight Connector 101"/>
            <p:cNvCxnSpPr/>
            <p:nvPr/>
          </p:nvCxnSpPr>
          <p:spPr>
            <a:xfrm>
              <a:off x="4479856" y="6115192"/>
              <a:ext cx="495564" cy="1589"/>
            </a:xfrm>
            <a:prstGeom prst="line">
              <a:avLst/>
            </a:prstGeom>
            <a:ln w="38100">
              <a:solidFill>
                <a:srgbClr val="CC9900"/>
              </a:solidFill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5" name="Straight Connector 104"/>
            <p:cNvCxnSpPr/>
            <p:nvPr/>
          </p:nvCxnSpPr>
          <p:spPr>
            <a:xfrm>
              <a:off x="4409969" y="6212174"/>
              <a:ext cx="635338" cy="1590"/>
            </a:xfrm>
            <a:prstGeom prst="line">
              <a:avLst/>
            </a:prstGeom>
            <a:ln w="38100">
              <a:solidFill>
                <a:srgbClr val="CC6600"/>
              </a:solidFill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4" name="Straight Connector 103"/>
            <p:cNvCxnSpPr/>
            <p:nvPr/>
          </p:nvCxnSpPr>
          <p:spPr>
            <a:xfrm>
              <a:off x="4338494" y="6019800"/>
              <a:ext cx="813233" cy="1589"/>
            </a:xfrm>
            <a:prstGeom prst="line">
              <a:avLst/>
            </a:prstGeom>
            <a:ln w="38100">
              <a:solidFill>
                <a:srgbClr val="996600"/>
              </a:solidFill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10" name="Straight Arrow Connector 109"/>
          <p:cNvCxnSpPr/>
          <p:nvPr/>
        </p:nvCxnSpPr>
        <p:spPr>
          <a:xfrm rot="5400000" flipH="1" flipV="1">
            <a:off x="2777332" y="5334794"/>
            <a:ext cx="304800" cy="158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2" name="Straight Arrow Connector 111"/>
          <p:cNvCxnSpPr/>
          <p:nvPr/>
        </p:nvCxnSpPr>
        <p:spPr>
          <a:xfrm rot="10800000">
            <a:off x="3463925" y="5791199"/>
            <a:ext cx="381000" cy="2286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5" name="Straight Arrow Connector 114"/>
          <p:cNvCxnSpPr/>
          <p:nvPr/>
        </p:nvCxnSpPr>
        <p:spPr>
          <a:xfrm rot="10800000" flipV="1">
            <a:off x="4911725" y="5867399"/>
            <a:ext cx="2971800" cy="2286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7" name="Straight Arrow Connector 116"/>
          <p:cNvCxnSpPr/>
          <p:nvPr/>
        </p:nvCxnSpPr>
        <p:spPr>
          <a:xfrm rot="10800000">
            <a:off x="5292725" y="4876799"/>
            <a:ext cx="304800" cy="2286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0" name="Straight Arrow Connector 119"/>
          <p:cNvCxnSpPr/>
          <p:nvPr/>
        </p:nvCxnSpPr>
        <p:spPr>
          <a:xfrm rot="10800000" flipV="1">
            <a:off x="6054725" y="4343399"/>
            <a:ext cx="914400" cy="6858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2" name="Straight Arrow Connector 121"/>
          <p:cNvCxnSpPr/>
          <p:nvPr/>
        </p:nvCxnSpPr>
        <p:spPr>
          <a:xfrm>
            <a:off x="6400800" y="3428999"/>
            <a:ext cx="762000" cy="3048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4" name="Straight Arrow Connector 123"/>
          <p:cNvCxnSpPr/>
          <p:nvPr/>
        </p:nvCxnSpPr>
        <p:spPr>
          <a:xfrm rot="5400000">
            <a:off x="5482432" y="2858294"/>
            <a:ext cx="533400" cy="158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9" name="Straight Connector 128"/>
          <p:cNvCxnSpPr/>
          <p:nvPr/>
        </p:nvCxnSpPr>
        <p:spPr>
          <a:xfrm>
            <a:off x="7450138" y="5083174"/>
            <a:ext cx="636587" cy="1588"/>
          </a:xfrm>
          <a:prstGeom prst="line">
            <a:avLst/>
          </a:prstGeom>
          <a:ln w="38100">
            <a:solidFill>
              <a:srgbClr val="CC66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/>
          <p:nvPr/>
        </p:nvCxnSpPr>
        <p:spPr>
          <a:xfrm flipV="1">
            <a:off x="7273926" y="5180012"/>
            <a:ext cx="1025525" cy="1587"/>
          </a:xfrm>
          <a:prstGeom prst="line">
            <a:avLst/>
          </a:prstGeom>
          <a:ln w="38100">
            <a:solidFill>
              <a:srgbClr val="6633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1311" name="Group 131"/>
          <p:cNvGrpSpPr>
            <a:grpSpLocks/>
          </p:cNvGrpSpPr>
          <p:nvPr/>
        </p:nvGrpSpPr>
        <p:grpSpPr bwMode="auto">
          <a:xfrm flipV="1">
            <a:off x="7380288" y="4891087"/>
            <a:ext cx="812800" cy="96837"/>
            <a:chOff x="6472094" y="4738254"/>
            <a:chExt cx="813233" cy="97993"/>
          </a:xfrm>
        </p:grpSpPr>
        <p:cxnSp>
          <p:nvCxnSpPr>
            <p:cNvPr id="127" name="Straight Connector 126"/>
            <p:cNvCxnSpPr/>
            <p:nvPr/>
          </p:nvCxnSpPr>
          <p:spPr>
            <a:xfrm>
              <a:off x="6613456" y="4738254"/>
              <a:ext cx="495564" cy="1606"/>
            </a:xfrm>
            <a:prstGeom prst="line">
              <a:avLst/>
            </a:prstGeom>
            <a:ln w="38100">
              <a:solidFill>
                <a:srgbClr val="CC9900"/>
              </a:solidFill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1" name="Straight Connector 130"/>
            <p:cNvCxnSpPr/>
            <p:nvPr/>
          </p:nvCxnSpPr>
          <p:spPr>
            <a:xfrm>
              <a:off x="6472094" y="4834641"/>
              <a:ext cx="813233" cy="1606"/>
            </a:xfrm>
            <a:prstGeom prst="line">
              <a:avLst/>
            </a:prstGeom>
            <a:ln w="38100">
              <a:solidFill>
                <a:srgbClr val="996600"/>
              </a:solidFill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34" name="Straight Arrow Connector 133"/>
          <p:cNvCxnSpPr/>
          <p:nvPr/>
        </p:nvCxnSpPr>
        <p:spPr>
          <a:xfrm rot="10800000">
            <a:off x="6511925" y="2514599"/>
            <a:ext cx="2438400" cy="13716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8" name="Straight Arrow Connector 137"/>
          <p:cNvCxnSpPr/>
          <p:nvPr/>
        </p:nvCxnSpPr>
        <p:spPr>
          <a:xfrm rot="16200000" flipH="1">
            <a:off x="7464425" y="4457699"/>
            <a:ext cx="457200" cy="2286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2" name="Straight Arrow Connector 141"/>
          <p:cNvCxnSpPr/>
          <p:nvPr/>
        </p:nvCxnSpPr>
        <p:spPr>
          <a:xfrm>
            <a:off x="7959725" y="5333999"/>
            <a:ext cx="609600" cy="2286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4" name="Straight Arrow Connector 143"/>
          <p:cNvCxnSpPr/>
          <p:nvPr/>
        </p:nvCxnSpPr>
        <p:spPr>
          <a:xfrm rot="5400000" flipH="1" flipV="1">
            <a:off x="8759825" y="4610099"/>
            <a:ext cx="1066800" cy="8382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4" name="TextBox 153"/>
          <p:cNvSpPr txBox="1">
            <a:spLocks noChangeArrowheads="1"/>
          </p:cNvSpPr>
          <p:nvPr/>
        </p:nvSpPr>
        <p:spPr bwMode="auto">
          <a:xfrm>
            <a:off x="0" y="1229382"/>
            <a:ext cx="12192000" cy="523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algn="ctr"/>
            <a:r>
              <a:rPr lang="en-US" sz="2800" dirty="0">
                <a:latin typeface="Calibri" pitchFamily="34" charset="0"/>
              </a:rPr>
              <a:t>Heuristic: </a:t>
            </a:r>
            <a:r>
              <a:rPr lang="en-US" sz="2800" dirty="0" smtClean="0">
                <a:latin typeface="Calibri" pitchFamily="34" charset="0"/>
              </a:rPr>
              <a:t>the number of the </a:t>
            </a:r>
            <a:r>
              <a:rPr lang="en-US" sz="2800" dirty="0">
                <a:latin typeface="Calibri" pitchFamily="34" charset="0"/>
              </a:rPr>
              <a:t>largest pancake that is still out of place</a:t>
            </a:r>
          </a:p>
        </p:txBody>
      </p:sp>
      <p:grpSp>
        <p:nvGrpSpPr>
          <p:cNvPr id="26" name="Group 168"/>
          <p:cNvGrpSpPr>
            <a:grpSpLocks/>
          </p:cNvGrpSpPr>
          <p:nvPr/>
        </p:nvGrpSpPr>
        <p:grpSpPr bwMode="auto">
          <a:xfrm>
            <a:off x="2057400" y="1981200"/>
            <a:ext cx="7086600" cy="4408068"/>
            <a:chOff x="457200" y="2133600"/>
            <a:chExt cx="7086600" cy="4408744"/>
          </a:xfrm>
        </p:grpSpPr>
        <p:sp>
          <p:nvSpPr>
            <p:cNvPr id="11319" name="TextBox 150"/>
            <p:cNvSpPr txBox="1">
              <a:spLocks noChangeArrowheads="1"/>
            </p:cNvSpPr>
            <p:nvPr/>
          </p:nvSpPr>
          <p:spPr bwMode="auto">
            <a:xfrm>
              <a:off x="1143000" y="2590799"/>
              <a:ext cx="304800" cy="446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300" dirty="0">
                  <a:solidFill>
                    <a:srgbClr val="C00000"/>
                  </a:solidFill>
                </a:rPr>
                <a:t>4</a:t>
              </a:r>
            </a:p>
          </p:txBody>
        </p:sp>
        <p:sp>
          <p:nvSpPr>
            <p:cNvPr id="11320" name="TextBox 154"/>
            <p:cNvSpPr txBox="1">
              <a:spLocks noChangeArrowheads="1"/>
            </p:cNvSpPr>
            <p:nvPr/>
          </p:nvSpPr>
          <p:spPr bwMode="auto">
            <a:xfrm>
              <a:off x="3352800" y="2133600"/>
              <a:ext cx="304800" cy="446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300" dirty="0">
                  <a:solidFill>
                    <a:srgbClr val="C00000"/>
                  </a:solidFill>
                </a:rPr>
                <a:t>3</a:t>
              </a:r>
            </a:p>
          </p:txBody>
        </p:sp>
        <p:sp>
          <p:nvSpPr>
            <p:cNvPr id="11321" name="TextBox 156"/>
            <p:cNvSpPr txBox="1">
              <a:spLocks noChangeArrowheads="1"/>
            </p:cNvSpPr>
            <p:nvPr/>
          </p:nvSpPr>
          <p:spPr bwMode="auto">
            <a:xfrm>
              <a:off x="7239000" y="4038600"/>
              <a:ext cx="304800" cy="446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300" dirty="0">
                  <a:solidFill>
                    <a:srgbClr val="C00000"/>
                  </a:solidFill>
                </a:rPr>
                <a:t>0</a:t>
              </a:r>
            </a:p>
          </p:txBody>
        </p:sp>
        <p:sp>
          <p:nvSpPr>
            <p:cNvPr id="11322" name="TextBox 157"/>
            <p:cNvSpPr txBox="1">
              <a:spLocks noChangeArrowheads="1"/>
            </p:cNvSpPr>
            <p:nvPr/>
          </p:nvSpPr>
          <p:spPr bwMode="auto">
            <a:xfrm>
              <a:off x="6400800" y="5791200"/>
              <a:ext cx="304800" cy="446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300" dirty="0">
                  <a:solidFill>
                    <a:srgbClr val="C00000"/>
                  </a:solidFill>
                </a:rPr>
                <a:t>2</a:t>
              </a:r>
            </a:p>
          </p:txBody>
        </p:sp>
        <p:sp>
          <p:nvSpPr>
            <p:cNvPr id="11323" name="TextBox 158"/>
            <p:cNvSpPr txBox="1">
              <a:spLocks noChangeArrowheads="1"/>
            </p:cNvSpPr>
            <p:nvPr/>
          </p:nvSpPr>
          <p:spPr bwMode="auto">
            <a:xfrm>
              <a:off x="5334000" y="4953000"/>
              <a:ext cx="304800" cy="446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300" dirty="0">
                  <a:solidFill>
                    <a:srgbClr val="C00000"/>
                  </a:solidFill>
                </a:rPr>
                <a:t>3</a:t>
              </a:r>
            </a:p>
          </p:txBody>
        </p:sp>
        <p:sp>
          <p:nvSpPr>
            <p:cNvPr id="11324" name="TextBox 159"/>
            <p:cNvSpPr txBox="1">
              <a:spLocks noChangeArrowheads="1"/>
            </p:cNvSpPr>
            <p:nvPr/>
          </p:nvSpPr>
          <p:spPr bwMode="auto">
            <a:xfrm>
              <a:off x="5181600" y="3962400"/>
              <a:ext cx="304800" cy="446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300" dirty="0">
                  <a:solidFill>
                    <a:srgbClr val="C00000"/>
                  </a:solidFill>
                </a:rPr>
                <a:t>3</a:t>
              </a:r>
            </a:p>
          </p:txBody>
        </p:sp>
        <p:sp>
          <p:nvSpPr>
            <p:cNvPr id="11325" name="TextBox 161"/>
            <p:cNvSpPr txBox="1">
              <a:spLocks noChangeArrowheads="1"/>
            </p:cNvSpPr>
            <p:nvPr/>
          </p:nvSpPr>
          <p:spPr bwMode="auto">
            <a:xfrm>
              <a:off x="3276600" y="3429000"/>
              <a:ext cx="304800" cy="446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300" dirty="0">
                  <a:solidFill>
                    <a:srgbClr val="C00000"/>
                  </a:solidFill>
                </a:rPr>
                <a:t>3</a:t>
              </a:r>
            </a:p>
          </p:txBody>
        </p:sp>
        <p:sp>
          <p:nvSpPr>
            <p:cNvPr id="11326" name="TextBox 162"/>
            <p:cNvSpPr txBox="1">
              <a:spLocks noChangeArrowheads="1"/>
            </p:cNvSpPr>
            <p:nvPr/>
          </p:nvSpPr>
          <p:spPr bwMode="auto">
            <a:xfrm>
              <a:off x="2438400" y="4495800"/>
              <a:ext cx="304800" cy="446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300" dirty="0">
                  <a:solidFill>
                    <a:srgbClr val="C00000"/>
                  </a:solidFill>
                </a:rPr>
                <a:t>4</a:t>
              </a:r>
            </a:p>
          </p:txBody>
        </p:sp>
        <p:sp>
          <p:nvSpPr>
            <p:cNvPr id="11327" name="TextBox 163"/>
            <p:cNvSpPr txBox="1">
              <a:spLocks noChangeArrowheads="1"/>
            </p:cNvSpPr>
            <p:nvPr/>
          </p:nvSpPr>
          <p:spPr bwMode="auto">
            <a:xfrm>
              <a:off x="3505200" y="5334000"/>
              <a:ext cx="304800" cy="446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300" dirty="0">
                  <a:solidFill>
                    <a:srgbClr val="C00000"/>
                  </a:solidFill>
                </a:rPr>
                <a:t>4</a:t>
              </a:r>
            </a:p>
          </p:txBody>
        </p:sp>
        <p:sp>
          <p:nvSpPr>
            <p:cNvPr id="11328" name="TextBox 164"/>
            <p:cNvSpPr txBox="1">
              <a:spLocks noChangeArrowheads="1"/>
            </p:cNvSpPr>
            <p:nvPr/>
          </p:nvSpPr>
          <p:spPr bwMode="auto">
            <a:xfrm>
              <a:off x="1905000" y="6096000"/>
              <a:ext cx="304800" cy="446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300" dirty="0">
                  <a:solidFill>
                    <a:srgbClr val="C00000"/>
                  </a:solidFill>
                </a:rPr>
                <a:t>3</a:t>
              </a:r>
            </a:p>
          </p:txBody>
        </p:sp>
        <p:sp>
          <p:nvSpPr>
            <p:cNvPr id="11329" name="TextBox 165"/>
            <p:cNvSpPr txBox="1">
              <a:spLocks noChangeArrowheads="1"/>
            </p:cNvSpPr>
            <p:nvPr/>
          </p:nvSpPr>
          <p:spPr bwMode="auto">
            <a:xfrm>
              <a:off x="457200" y="4876801"/>
              <a:ext cx="304800" cy="446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300" dirty="0">
                  <a:solidFill>
                    <a:srgbClr val="C00000"/>
                  </a:solidFill>
                </a:rPr>
                <a:t>4</a:t>
              </a:r>
            </a:p>
          </p:txBody>
        </p:sp>
        <p:sp>
          <p:nvSpPr>
            <p:cNvPr id="11330" name="TextBox 166"/>
            <p:cNvSpPr txBox="1">
              <a:spLocks noChangeArrowheads="1"/>
            </p:cNvSpPr>
            <p:nvPr/>
          </p:nvSpPr>
          <p:spPr bwMode="auto">
            <a:xfrm>
              <a:off x="457200" y="5715000"/>
              <a:ext cx="304800" cy="446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300" dirty="0">
                  <a:solidFill>
                    <a:srgbClr val="C00000"/>
                  </a:solidFill>
                </a:rPr>
                <a:t>4</a:t>
              </a:r>
            </a:p>
          </p:txBody>
        </p:sp>
        <p:sp>
          <p:nvSpPr>
            <p:cNvPr id="11331" name="TextBox 167"/>
            <p:cNvSpPr txBox="1">
              <a:spLocks noChangeArrowheads="1"/>
            </p:cNvSpPr>
            <p:nvPr/>
          </p:nvSpPr>
          <p:spPr bwMode="auto">
            <a:xfrm>
              <a:off x="1219200" y="3657600"/>
              <a:ext cx="304800" cy="446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300" dirty="0">
                  <a:solidFill>
                    <a:srgbClr val="C00000"/>
                  </a:solidFill>
                </a:rPr>
                <a:t>4</a:t>
              </a:r>
            </a:p>
          </p:txBody>
        </p:sp>
      </p:grpSp>
      <p:sp>
        <p:nvSpPr>
          <p:cNvPr id="103" name="Text Box 6"/>
          <p:cNvSpPr txBox="1">
            <a:spLocks noChangeArrowheads="1"/>
          </p:cNvSpPr>
          <p:nvPr/>
        </p:nvSpPr>
        <p:spPr bwMode="auto">
          <a:xfrm>
            <a:off x="8763000" y="2209799"/>
            <a:ext cx="1143000" cy="523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CC0000"/>
                </a:solidFill>
              </a:rPr>
              <a:t>h(x)</a:t>
            </a:r>
          </a:p>
        </p:txBody>
      </p:sp>
      <p:sp>
        <p:nvSpPr>
          <p:cNvPr id="99" name="Slide Number Placeholder 9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0AE4EA-EF72-4592-B966-0919EDBC0ADC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" grpId="0"/>
      <p:bldP spid="10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Greedy 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066800" y="-457200"/>
            <a:ext cx="9753599" cy="7315199"/>
          </a:xfrm>
          <a:prstGeom prst="rect">
            <a:avLst/>
          </a:prstGeom>
          <a:noFill/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0AE4EA-EF72-4592-B966-0919EDBC0ADC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Example: Heuristic Function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44689" y="1640445"/>
            <a:ext cx="8329612" cy="409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8991600" y="5943600"/>
            <a:ext cx="1143000" cy="523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C00000"/>
                </a:solidFill>
              </a:rPr>
              <a:t>h(x)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458200" y="1600200"/>
            <a:ext cx="1905000" cy="4267200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0AE4EA-EF72-4592-B966-0919EDBC0ADC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7315200" y="914400"/>
            <a:ext cx="48768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25400"/>
            <a:ext cx="94488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Greedy Search</a:t>
            </a:r>
          </a:p>
        </p:txBody>
      </p:sp>
      <p:sp>
        <p:nvSpPr>
          <p:cNvPr id="816131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439861"/>
            <a:ext cx="8229600" cy="4884739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Expand the node that seems closest…</a:t>
            </a:r>
          </a:p>
          <a:p>
            <a:pPr eaLnBrk="1" hangingPunct="1">
              <a:lnSpc>
                <a:spcPct val="90000"/>
              </a:lnSpc>
            </a:pPr>
            <a:endParaRPr lang="en-US" sz="2800" dirty="0" smtClean="0"/>
          </a:p>
          <a:p>
            <a:pPr eaLnBrk="1" hangingPunct="1">
              <a:lnSpc>
                <a:spcPct val="90000"/>
              </a:lnSpc>
            </a:pPr>
            <a:endParaRPr lang="en-US" sz="2800" dirty="0" smtClean="0"/>
          </a:p>
          <a:p>
            <a:pPr eaLnBrk="1" hangingPunct="1">
              <a:lnSpc>
                <a:spcPct val="90000"/>
              </a:lnSpc>
            </a:pPr>
            <a:endParaRPr lang="en-US" sz="2800" dirty="0" smtClean="0"/>
          </a:p>
          <a:p>
            <a:pPr eaLnBrk="1" hangingPunct="1">
              <a:lnSpc>
                <a:spcPct val="90000"/>
              </a:lnSpc>
            </a:pPr>
            <a:endParaRPr lang="en-US" sz="2800" dirty="0" smtClean="0"/>
          </a:p>
          <a:p>
            <a:pPr eaLnBrk="1" hangingPunct="1">
              <a:lnSpc>
                <a:spcPct val="90000"/>
              </a:lnSpc>
            </a:pPr>
            <a:endParaRPr lang="en-US" sz="2800" dirty="0" smtClean="0"/>
          </a:p>
          <a:p>
            <a:pPr eaLnBrk="1" hangingPunct="1">
              <a:lnSpc>
                <a:spcPct val="90000"/>
              </a:lnSpc>
            </a:pPr>
            <a:endParaRPr lang="en-US" sz="2800" dirty="0" smtClean="0"/>
          </a:p>
          <a:p>
            <a:pPr eaLnBrk="1" hangingPunct="1">
              <a:lnSpc>
                <a:spcPct val="90000"/>
              </a:lnSpc>
            </a:pPr>
            <a:endParaRPr lang="en-US" sz="2800" dirty="0" smtClean="0"/>
          </a:p>
          <a:p>
            <a:pPr eaLnBrk="1" hangingPunct="1">
              <a:lnSpc>
                <a:spcPct val="90000"/>
              </a:lnSpc>
            </a:pPr>
            <a:endParaRPr 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What can go wrong?</a:t>
            </a:r>
          </a:p>
        </p:txBody>
      </p:sp>
      <p:pic>
        <p:nvPicPr>
          <p:cNvPr id="81613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0177" y="2268535"/>
            <a:ext cx="1122363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613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3993" y="2311399"/>
            <a:ext cx="6535737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613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22394" y="2362200"/>
            <a:ext cx="7877175" cy="212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613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19218" y="2343153"/>
            <a:ext cx="7880351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696200" y="3962400"/>
            <a:ext cx="3238498" cy="2428874"/>
          </a:xfrm>
          <a:prstGeom prst="rect">
            <a:avLst/>
          </a:prstGeom>
          <a:noFill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1803"/>
          <a:stretch>
            <a:fillRect/>
          </a:stretch>
        </p:blipFill>
        <p:spPr bwMode="auto">
          <a:xfrm>
            <a:off x="7339093" y="0"/>
            <a:ext cx="4852907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0AE4EA-EF72-4592-B966-0919EDBC0ADC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6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6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6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6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61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Freeform 28"/>
          <p:cNvSpPr>
            <a:spLocks/>
          </p:cNvSpPr>
          <p:nvPr/>
        </p:nvSpPr>
        <p:spPr bwMode="auto">
          <a:xfrm>
            <a:off x="8094662" y="3833812"/>
            <a:ext cx="2884488" cy="2263775"/>
          </a:xfrm>
          <a:custGeom>
            <a:avLst/>
            <a:gdLst>
              <a:gd name="T0" fmla="*/ 2147483647 w 1817"/>
              <a:gd name="T1" fmla="*/ 2147483647 h 1714"/>
              <a:gd name="T2" fmla="*/ 2147483647 w 1817"/>
              <a:gd name="T3" fmla="*/ 2147483647 h 1714"/>
              <a:gd name="T4" fmla="*/ 2147483647 w 1817"/>
              <a:gd name="T5" fmla="*/ 2147483647 h 1714"/>
              <a:gd name="T6" fmla="*/ 2147483647 w 1817"/>
              <a:gd name="T7" fmla="*/ 2147483647 h 1714"/>
              <a:gd name="T8" fmla="*/ 2147483647 w 1817"/>
              <a:gd name="T9" fmla="*/ 2147483647 h 1714"/>
              <a:gd name="T10" fmla="*/ 2147483647 w 1817"/>
              <a:gd name="T11" fmla="*/ 2147483647 h 1714"/>
              <a:gd name="T12" fmla="*/ 2147483647 w 1817"/>
              <a:gd name="T13" fmla="*/ 2147483647 h 1714"/>
              <a:gd name="T14" fmla="*/ 2147483647 w 1817"/>
              <a:gd name="T15" fmla="*/ 2147483647 h 1714"/>
              <a:gd name="T16" fmla="*/ 2147483647 w 1817"/>
              <a:gd name="T17" fmla="*/ 2147483647 h 1714"/>
              <a:gd name="T18" fmla="*/ 2147483647 w 1817"/>
              <a:gd name="T19" fmla="*/ 2147483647 h 171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817"/>
              <a:gd name="T31" fmla="*/ 0 h 1714"/>
              <a:gd name="T32" fmla="*/ 1817 w 1817"/>
              <a:gd name="T33" fmla="*/ 1714 h 171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817" h="1714">
                <a:moveTo>
                  <a:pt x="938" y="164"/>
                </a:moveTo>
                <a:cubicBezTo>
                  <a:pt x="1096" y="407"/>
                  <a:pt x="1716" y="1413"/>
                  <a:pt x="1817" y="1625"/>
                </a:cubicBezTo>
                <a:cubicBezTo>
                  <a:pt x="1741" y="1629"/>
                  <a:pt x="1331" y="1650"/>
                  <a:pt x="1054" y="1649"/>
                </a:cubicBezTo>
                <a:cubicBezTo>
                  <a:pt x="1021" y="1539"/>
                  <a:pt x="1101" y="1279"/>
                  <a:pt x="1036" y="1021"/>
                </a:cubicBezTo>
                <a:cubicBezTo>
                  <a:pt x="1008" y="965"/>
                  <a:pt x="973" y="949"/>
                  <a:pt x="897" y="973"/>
                </a:cubicBezTo>
                <a:cubicBezTo>
                  <a:pt x="855" y="963"/>
                  <a:pt x="618" y="1676"/>
                  <a:pt x="586" y="1654"/>
                </a:cubicBezTo>
                <a:cubicBezTo>
                  <a:pt x="468" y="1651"/>
                  <a:pt x="44" y="1714"/>
                  <a:pt x="47" y="1649"/>
                </a:cubicBezTo>
                <a:cubicBezTo>
                  <a:pt x="0" y="1570"/>
                  <a:pt x="165" y="1427"/>
                  <a:pt x="302" y="1181"/>
                </a:cubicBezTo>
                <a:cubicBezTo>
                  <a:pt x="348" y="1005"/>
                  <a:pt x="762" y="338"/>
                  <a:pt x="868" y="169"/>
                </a:cubicBezTo>
                <a:cubicBezTo>
                  <a:pt x="974" y="0"/>
                  <a:pt x="924" y="165"/>
                  <a:pt x="938" y="164"/>
                </a:cubicBezTo>
                <a:close/>
              </a:path>
            </a:pathLst>
          </a:cu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91438" tIns="45719" rIns="91438" bIns="45719"/>
          <a:lstStyle/>
          <a:p>
            <a:endParaRPr lang="en-US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Greedy Search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7086600" cy="4876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dirty="0" smtClean="0"/>
              <a:t>Strategy: expand a node that you think is closest to a goal state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/>
              <a:t>Heuristic: estimate of distance to nearest goal for each state</a:t>
            </a:r>
          </a:p>
          <a:p>
            <a:pPr lvl="1" eaLnBrk="1" hangingPunct="1">
              <a:lnSpc>
                <a:spcPct val="80000"/>
              </a:lnSpc>
            </a:pPr>
            <a:endParaRPr lang="en-US" sz="1200" dirty="0" smtClean="0"/>
          </a:p>
          <a:p>
            <a:pPr eaLnBrk="1" hangingPunct="1">
              <a:lnSpc>
                <a:spcPct val="80000"/>
              </a:lnSpc>
            </a:pPr>
            <a:endParaRPr lang="en-US" sz="2800" dirty="0" smtClean="0"/>
          </a:p>
          <a:p>
            <a:pPr eaLnBrk="1" hangingPunct="1">
              <a:lnSpc>
                <a:spcPct val="80000"/>
              </a:lnSpc>
            </a:pPr>
            <a:r>
              <a:rPr lang="en-US" sz="2800" dirty="0" smtClean="0"/>
              <a:t>A common case: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/>
              <a:t>Best-first takes you straight to the (wrong) goal</a:t>
            </a:r>
          </a:p>
          <a:p>
            <a:pPr eaLnBrk="1" hangingPunct="1">
              <a:lnSpc>
                <a:spcPct val="80000"/>
              </a:lnSpc>
            </a:pPr>
            <a:endParaRPr lang="en-US" sz="1200" dirty="0" smtClean="0"/>
          </a:p>
          <a:p>
            <a:pPr eaLnBrk="1" hangingPunct="1">
              <a:lnSpc>
                <a:spcPct val="80000"/>
              </a:lnSpc>
            </a:pPr>
            <a:endParaRPr lang="en-US" sz="1200" dirty="0" smtClean="0"/>
          </a:p>
          <a:p>
            <a:pPr eaLnBrk="1" hangingPunct="1">
              <a:lnSpc>
                <a:spcPct val="80000"/>
              </a:lnSpc>
            </a:pPr>
            <a:endParaRPr lang="en-US" sz="2800" dirty="0" smtClean="0"/>
          </a:p>
          <a:p>
            <a:pPr eaLnBrk="1" hangingPunct="1">
              <a:lnSpc>
                <a:spcPct val="80000"/>
              </a:lnSpc>
            </a:pPr>
            <a:r>
              <a:rPr lang="en-US" sz="2800" dirty="0" smtClean="0"/>
              <a:t>Worst-case: like a badly-guided DFS</a:t>
            </a:r>
          </a:p>
        </p:txBody>
      </p:sp>
      <p:sp>
        <p:nvSpPr>
          <p:cNvPr id="13317" name="Freeform 30"/>
          <p:cNvSpPr>
            <a:spLocks/>
          </p:cNvSpPr>
          <p:nvPr/>
        </p:nvSpPr>
        <p:spPr bwMode="auto">
          <a:xfrm>
            <a:off x="9348787" y="1219200"/>
            <a:ext cx="846139" cy="1774825"/>
          </a:xfrm>
          <a:custGeom>
            <a:avLst/>
            <a:gdLst>
              <a:gd name="T0" fmla="*/ 2147483647 w 533"/>
              <a:gd name="T1" fmla="*/ 2147483647 h 1118"/>
              <a:gd name="T2" fmla="*/ 2147483647 w 533"/>
              <a:gd name="T3" fmla="*/ 2147483647 h 1118"/>
              <a:gd name="T4" fmla="*/ 2147483647 w 533"/>
              <a:gd name="T5" fmla="*/ 2147483647 h 1118"/>
              <a:gd name="T6" fmla="*/ 2147483647 w 533"/>
              <a:gd name="T7" fmla="*/ 2147483647 h 1118"/>
              <a:gd name="T8" fmla="*/ 2147483647 w 533"/>
              <a:gd name="T9" fmla="*/ 2147483647 h 1118"/>
              <a:gd name="T10" fmla="*/ 2147483647 w 533"/>
              <a:gd name="T11" fmla="*/ 2147483647 h 11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33"/>
              <a:gd name="T19" fmla="*/ 0 h 1118"/>
              <a:gd name="T20" fmla="*/ 533 w 533"/>
              <a:gd name="T21" fmla="*/ 1118 h 11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33" h="1118">
                <a:moveTo>
                  <a:pt x="100" y="137"/>
                </a:moveTo>
                <a:cubicBezTo>
                  <a:pt x="172" y="245"/>
                  <a:pt x="395" y="656"/>
                  <a:pt x="464" y="788"/>
                </a:cubicBezTo>
                <a:cubicBezTo>
                  <a:pt x="533" y="920"/>
                  <a:pt x="513" y="858"/>
                  <a:pt x="513" y="928"/>
                </a:cubicBezTo>
                <a:cubicBezTo>
                  <a:pt x="472" y="988"/>
                  <a:pt x="380" y="1118"/>
                  <a:pt x="281" y="991"/>
                </a:cubicBezTo>
                <a:cubicBezTo>
                  <a:pt x="260" y="823"/>
                  <a:pt x="60" y="284"/>
                  <a:pt x="30" y="142"/>
                </a:cubicBezTo>
                <a:cubicBezTo>
                  <a:pt x="0" y="0"/>
                  <a:pt x="32" y="29"/>
                  <a:pt x="100" y="137"/>
                </a:cubicBezTo>
                <a:close/>
              </a:path>
            </a:pathLst>
          </a:cu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91438" tIns="45719" rIns="91438" bIns="45719"/>
          <a:lstStyle/>
          <a:p>
            <a:endParaRPr lang="en-US"/>
          </a:p>
        </p:txBody>
      </p:sp>
      <p:sp>
        <p:nvSpPr>
          <p:cNvPr id="13318" name="Freeform 4"/>
          <p:cNvSpPr>
            <a:spLocks/>
          </p:cNvSpPr>
          <p:nvPr/>
        </p:nvSpPr>
        <p:spPr bwMode="auto">
          <a:xfrm>
            <a:off x="8001000" y="1322386"/>
            <a:ext cx="2927351" cy="2108200"/>
          </a:xfrm>
          <a:custGeom>
            <a:avLst/>
            <a:gdLst>
              <a:gd name="T0" fmla="*/ 0 w 1844"/>
              <a:gd name="T1" fmla="*/ 2147483647 h 1609"/>
              <a:gd name="T2" fmla="*/ 2147483647 w 1844"/>
              <a:gd name="T3" fmla="*/ 2147483647 h 1609"/>
              <a:gd name="T4" fmla="*/ 2147483647 w 1844"/>
              <a:gd name="T5" fmla="*/ 0 h 1609"/>
              <a:gd name="T6" fmla="*/ 0 w 1844"/>
              <a:gd name="T7" fmla="*/ 2147483647 h 1609"/>
              <a:gd name="T8" fmla="*/ 0 60000 65536"/>
              <a:gd name="T9" fmla="*/ 0 60000 65536"/>
              <a:gd name="T10" fmla="*/ 0 60000 65536"/>
              <a:gd name="T11" fmla="*/ 0 60000 65536"/>
              <a:gd name="T12" fmla="*/ 0 w 1844"/>
              <a:gd name="T13" fmla="*/ 0 h 1609"/>
              <a:gd name="T14" fmla="*/ 1844 w 1844"/>
              <a:gd name="T15" fmla="*/ 1609 h 160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44" h="1609">
                <a:moveTo>
                  <a:pt x="0" y="1609"/>
                </a:moveTo>
                <a:lnTo>
                  <a:pt x="1844" y="1609"/>
                </a:lnTo>
                <a:lnTo>
                  <a:pt x="915" y="0"/>
                </a:lnTo>
                <a:lnTo>
                  <a:pt x="0" y="160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1438" tIns="45719" rIns="91438" bIns="45719"/>
          <a:lstStyle/>
          <a:p>
            <a:endParaRPr lang="en-US"/>
          </a:p>
        </p:txBody>
      </p:sp>
      <p:sp>
        <p:nvSpPr>
          <p:cNvPr id="13319" name="Oval 5"/>
          <p:cNvSpPr>
            <a:spLocks noChangeArrowheads="1"/>
          </p:cNvSpPr>
          <p:nvPr/>
        </p:nvSpPr>
        <p:spPr bwMode="auto">
          <a:xfrm>
            <a:off x="9123363" y="1677987"/>
            <a:ext cx="179388" cy="1793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endParaRPr lang="en-US"/>
          </a:p>
        </p:txBody>
      </p:sp>
      <p:sp>
        <p:nvSpPr>
          <p:cNvPr id="13320" name="Oval 6"/>
          <p:cNvSpPr>
            <a:spLocks noChangeArrowheads="1"/>
          </p:cNvSpPr>
          <p:nvPr/>
        </p:nvSpPr>
        <p:spPr bwMode="auto">
          <a:xfrm>
            <a:off x="9599613" y="1668461"/>
            <a:ext cx="179388" cy="1793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endParaRPr lang="en-US"/>
          </a:p>
        </p:txBody>
      </p:sp>
      <p:sp>
        <p:nvSpPr>
          <p:cNvPr id="13321" name="Text Box 7"/>
          <p:cNvSpPr txBox="1">
            <a:spLocks noChangeArrowheads="1"/>
          </p:cNvSpPr>
          <p:nvPr/>
        </p:nvSpPr>
        <p:spPr bwMode="auto">
          <a:xfrm>
            <a:off x="9253537" y="1528763"/>
            <a:ext cx="274639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…</a:t>
            </a:r>
          </a:p>
        </p:txBody>
      </p:sp>
      <p:sp>
        <p:nvSpPr>
          <p:cNvPr id="13322" name="Freeform 8"/>
          <p:cNvSpPr>
            <a:spLocks/>
          </p:cNvSpPr>
          <p:nvPr/>
        </p:nvSpPr>
        <p:spPr bwMode="auto">
          <a:xfrm>
            <a:off x="9236076" y="1482725"/>
            <a:ext cx="444500" cy="88900"/>
          </a:xfrm>
          <a:custGeom>
            <a:avLst/>
            <a:gdLst>
              <a:gd name="T0" fmla="*/ 0 w 280"/>
              <a:gd name="T1" fmla="*/ 2147483647 h 56"/>
              <a:gd name="T2" fmla="*/ 2147483647 w 280"/>
              <a:gd name="T3" fmla="*/ 2147483647 h 56"/>
              <a:gd name="T4" fmla="*/ 2147483647 w 280"/>
              <a:gd name="T5" fmla="*/ 0 h 56"/>
              <a:gd name="T6" fmla="*/ 0 60000 65536"/>
              <a:gd name="T7" fmla="*/ 0 60000 65536"/>
              <a:gd name="T8" fmla="*/ 0 60000 65536"/>
              <a:gd name="T9" fmla="*/ 0 w 280"/>
              <a:gd name="T10" fmla="*/ 0 h 56"/>
              <a:gd name="T11" fmla="*/ 280 w 280"/>
              <a:gd name="T12" fmla="*/ 56 h 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0" h="56">
                <a:moveTo>
                  <a:pt x="0" y="11"/>
                </a:moveTo>
                <a:cubicBezTo>
                  <a:pt x="52" y="33"/>
                  <a:pt x="104" y="56"/>
                  <a:pt x="151" y="54"/>
                </a:cubicBezTo>
                <a:cubicBezTo>
                  <a:pt x="198" y="52"/>
                  <a:pt x="239" y="26"/>
                  <a:pt x="280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triangle" w="sm" len="sm"/>
          </a:ln>
        </p:spPr>
        <p:txBody>
          <a:bodyPr lIns="91438" tIns="45719" rIns="91438" bIns="45719"/>
          <a:lstStyle/>
          <a:p>
            <a:endParaRPr lang="en-US"/>
          </a:p>
        </p:txBody>
      </p:sp>
      <p:sp>
        <p:nvSpPr>
          <p:cNvPr id="13323" name="Text Box 9"/>
          <p:cNvSpPr txBox="1">
            <a:spLocks noChangeArrowheads="1"/>
          </p:cNvSpPr>
          <p:nvPr/>
        </p:nvSpPr>
        <p:spPr bwMode="auto">
          <a:xfrm>
            <a:off x="9637711" y="1281112"/>
            <a:ext cx="298451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b</a:t>
            </a:r>
          </a:p>
        </p:txBody>
      </p:sp>
      <p:sp>
        <p:nvSpPr>
          <p:cNvPr id="13324" name="Oval 11"/>
          <p:cNvSpPr>
            <a:spLocks noChangeArrowheads="1"/>
          </p:cNvSpPr>
          <p:nvPr/>
        </p:nvSpPr>
        <p:spPr bwMode="auto">
          <a:xfrm>
            <a:off x="9847263" y="2592387"/>
            <a:ext cx="179388" cy="179388"/>
          </a:xfrm>
          <a:prstGeom prst="ellipse">
            <a:avLst/>
          </a:prstGeom>
          <a:solidFill>
            <a:srgbClr val="FF99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endParaRPr lang="en-US"/>
          </a:p>
        </p:txBody>
      </p:sp>
      <p:sp>
        <p:nvSpPr>
          <p:cNvPr id="13325" name="Oval 17"/>
          <p:cNvSpPr>
            <a:spLocks noChangeArrowheads="1"/>
          </p:cNvSpPr>
          <p:nvPr/>
        </p:nvSpPr>
        <p:spPr bwMode="auto">
          <a:xfrm>
            <a:off x="9355137" y="1252537"/>
            <a:ext cx="179388" cy="1793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endParaRPr lang="en-US"/>
          </a:p>
        </p:txBody>
      </p:sp>
      <p:sp>
        <p:nvSpPr>
          <p:cNvPr id="13326" name="Freeform 18"/>
          <p:cNvSpPr>
            <a:spLocks/>
          </p:cNvSpPr>
          <p:nvPr/>
        </p:nvSpPr>
        <p:spPr bwMode="auto">
          <a:xfrm>
            <a:off x="8080376" y="3959223"/>
            <a:ext cx="2927351" cy="2062163"/>
          </a:xfrm>
          <a:custGeom>
            <a:avLst/>
            <a:gdLst>
              <a:gd name="T0" fmla="*/ 0 w 1844"/>
              <a:gd name="T1" fmla="*/ 2147483647 h 1609"/>
              <a:gd name="T2" fmla="*/ 2147483647 w 1844"/>
              <a:gd name="T3" fmla="*/ 2147483647 h 1609"/>
              <a:gd name="T4" fmla="*/ 2147483647 w 1844"/>
              <a:gd name="T5" fmla="*/ 0 h 1609"/>
              <a:gd name="T6" fmla="*/ 0 w 1844"/>
              <a:gd name="T7" fmla="*/ 2147483647 h 1609"/>
              <a:gd name="T8" fmla="*/ 0 60000 65536"/>
              <a:gd name="T9" fmla="*/ 0 60000 65536"/>
              <a:gd name="T10" fmla="*/ 0 60000 65536"/>
              <a:gd name="T11" fmla="*/ 0 60000 65536"/>
              <a:gd name="T12" fmla="*/ 0 w 1844"/>
              <a:gd name="T13" fmla="*/ 0 h 1609"/>
              <a:gd name="T14" fmla="*/ 1844 w 1844"/>
              <a:gd name="T15" fmla="*/ 1609 h 160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44" h="1609">
                <a:moveTo>
                  <a:pt x="0" y="1609"/>
                </a:moveTo>
                <a:lnTo>
                  <a:pt x="1844" y="1609"/>
                </a:lnTo>
                <a:lnTo>
                  <a:pt x="915" y="0"/>
                </a:lnTo>
                <a:lnTo>
                  <a:pt x="0" y="160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1438" tIns="45719" rIns="91438" bIns="45719"/>
          <a:lstStyle/>
          <a:p>
            <a:endParaRPr lang="en-US"/>
          </a:p>
        </p:txBody>
      </p:sp>
      <p:sp>
        <p:nvSpPr>
          <p:cNvPr id="13327" name="Oval 19"/>
          <p:cNvSpPr>
            <a:spLocks noChangeArrowheads="1"/>
          </p:cNvSpPr>
          <p:nvPr/>
        </p:nvSpPr>
        <p:spPr bwMode="auto">
          <a:xfrm>
            <a:off x="9202737" y="4314825"/>
            <a:ext cx="179388" cy="1793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endParaRPr lang="en-US"/>
          </a:p>
        </p:txBody>
      </p:sp>
      <p:sp>
        <p:nvSpPr>
          <p:cNvPr id="13328" name="Oval 20"/>
          <p:cNvSpPr>
            <a:spLocks noChangeArrowheads="1"/>
          </p:cNvSpPr>
          <p:nvPr/>
        </p:nvSpPr>
        <p:spPr bwMode="auto">
          <a:xfrm>
            <a:off x="9678988" y="4305299"/>
            <a:ext cx="179388" cy="1793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endParaRPr lang="en-US"/>
          </a:p>
        </p:txBody>
      </p:sp>
      <p:sp>
        <p:nvSpPr>
          <p:cNvPr id="13329" name="Text Box 21"/>
          <p:cNvSpPr txBox="1">
            <a:spLocks noChangeArrowheads="1"/>
          </p:cNvSpPr>
          <p:nvPr/>
        </p:nvSpPr>
        <p:spPr bwMode="auto">
          <a:xfrm>
            <a:off x="9332912" y="4165600"/>
            <a:ext cx="274639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…</a:t>
            </a:r>
          </a:p>
        </p:txBody>
      </p:sp>
      <p:sp>
        <p:nvSpPr>
          <p:cNvPr id="13330" name="Freeform 22"/>
          <p:cNvSpPr>
            <a:spLocks/>
          </p:cNvSpPr>
          <p:nvPr/>
        </p:nvSpPr>
        <p:spPr bwMode="auto">
          <a:xfrm>
            <a:off x="9315451" y="4119561"/>
            <a:ext cx="444500" cy="88900"/>
          </a:xfrm>
          <a:custGeom>
            <a:avLst/>
            <a:gdLst>
              <a:gd name="T0" fmla="*/ 0 w 280"/>
              <a:gd name="T1" fmla="*/ 2147483647 h 56"/>
              <a:gd name="T2" fmla="*/ 2147483647 w 280"/>
              <a:gd name="T3" fmla="*/ 2147483647 h 56"/>
              <a:gd name="T4" fmla="*/ 2147483647 w 280"/>
              <a:gd name="T5" fmla="*/ 0 h 56"/>
              <a:gd name="T6" fmla="*/ 0 60000 65536"/>
              <a:gd name="T7" fmla="*/ 0 60000 65536"/>
              <a:gd name="T8" fmla="*/ 0 60000 65536"/>
              <a:gd name="T9" fmla="*/ 0 w 280"/>
              <a:gd name="T10" fmla="*/ 0 h 56"/>
              <a:gd name="T11" fmla="*/ 280 w 280"/>
              <a:gd name="T12" fmla="*/ 56 h 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0" h="56">
                <a:moveTo>
                  <a:pt x="0" y="11"/>
                </a:moveTo>
                <a:cubicBezTo>
                  <a:pt x="52" y="33"/>
                  <a:pt x="104" y="56"/>
                  <a:pt x="151" y="54"/>
                </a:cubicBezTo>
                <a:cubicBezTo>
                  <a:pt x="198" y="52"/>
                  <a:pt x="239" y="26"/>
                  <a:pt x="280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triangle" w="sm" len="sm"/>
          </a:ln>
        </p:spPr>
        <p:txBody>
          <a:bodyPr lIns="91438" tIns="45719" rIns="91438" bIns="45719"/>
          <a:lstStyle/>
          <a:p>
            <a:endParaRPr lang="en-US"/>
          </a:p>
        </p:txBody>
      </p:sp>
      <p:sp>
        <p:nvSpPr>
          <p:cNvPr id="13331" name="Text Box 23"/>
          <p:cNvSpPr txBox="1">
            <a:spLocks noChangeArrowheads="1"/>
          </p:cNvSpPr>
          <p:nvPr/>
        </p:nvSpPr>
        <p:spPr bwMode="auto">
          <a:xfrm>
            <a:off x="9717087" y="3917950"/>
            <a:ext cx="298451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b</a:t>
            </a:r>
          </a:p>
        </p:txBody>
      </p:sp>
      <p:sp>
        <p:nvSpPr>
          <p:cNvPr id="13332" name="Oval 25"/>
          <p:cNvSpPr>
            <a:spLocks noChangeArrowheads="1"/>
          </p:cNvSpPr>
          <p:nvPr/>
        </p:nvSpPr>
        <p:spPr bwMode="auto">
          <a:xfrm>
            <a:off x="9466263" y="5335587"/>
            <a:ext cx="179388" cy="179388"/>
          </a:xfrm>
          <a:prstGeom prst="ellipse">
            <a:avLst/>
          </a:prstGeom>
          <a:solidFill>
            <a:srgbClr val="FF99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endParaRPr lang="en-US"/>
          </a:p>
        </p:txBody>
      </p:sp>
      <p:sp>
        <p:nvSpPr>
          <p:cNvPr id="13333" name="Oval 29"/>
          <p:cNvSpPr>
            <a:spLocks noChangeArrowheads="1"/>
          </p:cNvSpPr>
          <p:nvPr/>
        </p:nvSpPr>
        <p:spPr bwMode="auto">
          <a:xfrm>
            <a:off x="9434513" y="3889375"/>
            <a:ext cx="179388" cy="1793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endParaRPr lang="en-US"/>
          </a:p>
        </p:txBody>
      </p:sp>
      <p:sp>
        <p:nvSpPr>
          <p:cNvPr id="13334" name="TextBox 18"/>
          <p:cNvSpPr txBox="1">
            <a:spLocks noChangeArrowheads="1"/>
          </p:cNvSpPr>
          <p:nvPr/>
        </p:nvSpPr>
        <p:spPr bwMode="auto">
          <a:xfrm>
            <a:off x="7086600" y="6211671"/>
            <a:ext cx="5105400" cy="646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Calibri"/>
                <a:cs typeface="Calibri"/>
              </a:rPr>
              <a:t>[Demo</a:t>
            </a:r>
            <a:r>
              <a:rPr lang="en-US" dirty="0">
                <a:solidFill>
                  <a:srgbClr val="C00000"/>
                </a:solidFill>
                <a:latin typeface="Calibri"/>
                <a:cs typeface="Calibri"/>
              </a:rPr>
              <a:t>: </a:t>
            </a:r>
            <a:r>
              <a:rPr lang="en-US" dirty="0" smtClean="0">
                <a:solidFill>
                  <a:srgbClr val="C00000"/>
                </a:solidFill>
                <a:latin typeface="Calibri"/>
                <a:cs typeface="Calibri"/>
              </a:rPr>
              <a:t>contours greedy empty (L3D1)] </a:t>
            </a:r>
          </a:p>
          <a:p>
            <a:r>
              <a:rPr lang="en-US" dirty="0" smtClean="0">
                <a:solidFill>
                  <a:srgbClr val="C00000"/>
                </a:solidFill>
                <a:latin typeface="Calibri"/>
                <a:cs typeface="Calibri"/>
              </a:rPr>
              <a:t>[Demo: contours greedy </a:t>
            </a:r>
            <a:r>
              <a:rPr lang="en-US" dirty="0" err="1" smtClean="0">
                <a:solidFill>
                  <a:srgbClr val="C00000"/>
                </a:solidFill>
                <a:latin typeface="Calibri"/>
                <a:cs typeface="Calibri"/>
              </a:rPr>
              <a:t>pacman</a:t>
            </a:r>
            <a:r>
              <a:rPr lang="en-US" dirty="0" smtClean="0">
                <a:solidFill>
                  <a:srgbClr val="C00000"/>
                </a:solidFill>
                <a:latin typeface="Calibri"/>
                <a:cs typeface="Calibri"/>
              </a:rPr>
              <a:t> small maze (L3D4)]</a:t>
            </a:r>
            <a:endParaRPr lang="en-US" dirty="0">
              <a:solidFill>
                <a:srgbClr val="C00000"/>
              </a:solidFill>
              <a:latin typeface="Calibri"/>
              <a:cs typeface="Calibri"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0AE4EA-EF72-4592-B966-0919EDBC0ADC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/>
      <p:bldP spid="13326" grpId="0" animBg="1"/>
      <p:bldP spid="13327" grpId="0" animBg="1"/>
      <p:bldP spid="13328" grpId="0" animBg="1"/>
      <p:bldP spid="13329" grpId="0"/>
      <p:bldP spid="13330" grpId="0" animBg="1"/>
      <p:bldP spid="13331" grpId="0"/>
      <p:bldP spid="13332" grpId="0" animBg="1"/>
      <p:bldP spid="1333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A* 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-147527" y="-76200"/>
            <a:ext cx="12182254" cy="7620000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0AE4EA-EF72-4592-B966-0919EDBC0ADC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A* Search</a:t>
            </a:r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1676400"/>
            <a:ext cx="2871787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9000" y="1447800"/>
            <a:ext cx="1600200" cy="184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3744914"/>
            <a:ext cx="3557588" cy="236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633787" y="3276601"/>
            <a:ext cx="1524000" cy="4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algn="ctr"/>
            <a:r>
              <a:rPr lang="en-US" sz="2000">
                <a:latin typeface="Calibri" pitchFamily="34" charset="0"/>
              </a:rPr>
              <a:t>UCS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162800" y="3276601"/>
            <a:ext cx="1524000" cy="4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algn="ctr"/>
            <a:r>
              <a:rPr lang="en-US" sz="2000">
                <a:latin typeface="Calibri" pitchFamily="34" charset="0"/>
              </a:rPr>
              <a:t>Greedy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562599" y="5954714"/>
            <a:ext cx="1524000" cy="4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algn="ctr"/>
            <a:r>
              <a:rPr lang="en-US" sz="2000">
                <a:latin typeface="Calibri" pitchFamily="34" charset="0"/>
              </a:rPr>
              <a:t>A*</a:t>
            </a:r>
          </a:p>
        </p:txBody>
      </p:sp>
      <p:sp>
        <p:nvSpPr>
          <p:cNvPr id="10" name="Rectangle 9"/>
          <p:cNvSpPr/>
          <p:nvPr/>
        </p:nvSpPr>
        <p:spPr>
          <a:xfrm>
            <a:off x="2743200" y="1447800"/>
            <a:ext cx="5791200" cy="502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endParaRPr lang="en-US" sz="2000">
              <a:latin typeface="Calibri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0AE4EA-EF72-4592-B966-0919EDBC0ADC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Today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214436"/>
            <a:ext cx="10642600" cy="4729164"/>
          </a:xfrm>
        </p:spPr>
        <p:txBody>
          <a:bodyPr/>
          <a:lstStyle/>
          <a:p>
            <a:pPr eaLnBrk="1" hangingPunct="1"/>
            <a:endParaRPr lang="en-US" sz="3600" dirty="0" smtClean="0"/>
          </a:p>
          <a:p>
            <a:pPr eaLnBrk="1" hangingPunct="1"/>
            <a:r>
              <a:rPr lang="en-US" sz="3600" dirty="0" smtClean="0"/>
              <a:t>Informed Search</a:t>
            </a:r>
          </a:p>
          <a:p>
            <a:pPr lvl="1"/>
            <a:r>
              <a:rPr lang="en-US" sz="3200" dirty="0" smtClean="0"/>
              <a:t>Heuristics</a:t>
            </a:r>
          </a:p>
          <a:p>
            <a:pPr lvl="1"/>
            <a:r>
              <a:rPr lang="en-US" sz="3200" dirty="0" smtClean="0"/>
              <a:t>Greedy Search</a:t>
            </a:r>
          </a:p>
          <a:p>
            <a:pPr lvl="1"/>
            <a:r>
              <a:rPr lang="en-US" sz="3200" dirty="0" smtClean="0"/>
              <a:t>A* Search</a:t>
            </a:r>
          </a:p>
          <a:p>
            <a:pPr lvl="2"/>
            <a:endParaRPr lang="en-US" sz="2800" dirty="0" smtClean="0"/>
          </a:p>
          <a:p>
            <a:pPr lvl="2">
              <a:buNone/>
            </a:pPr>
            <a:endParaRPr lang="en-US" sz="2800" dirty="0" smtClean="0"/>
          </a:p>
          <a:p>
            <a:pPr lvl="1" eaLnBrk="1" hangingPunct="1"/>
            <a:endParaRPr lang="en-US" sz="3200" dirty="0" smtClean="0"/>
          </a:p>
          <a:p>
            <a:pPr eaLnBrk="1" hangingPunct="1"/>
            <a:endParaRPr lang="en-US" sz="3600" dirty="0" smtClean="0"/>
          </a:p>
          <a:p>
            <a:pPr eaLnBrk="1" hangingPunct="1"/>
            <a:endParaRPr lang="en-US" sz="3600" dirty="0" smtClean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290380" y="1297622"/>
            <a:ext cx="5682419" cy="4416827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0AE4EA-EF72-4592-B966-0919EDBC0ADC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338" name="AutoShape 2"/>
          <p:cNvCxnSpPr>
            <a:cxnSpLocks noChangeShapeType="1"/>
            <a:stCxn id="14344" idx="6"/>
            <a:endCxn id="14346" idx="2"/>
          </p:cNvCxnSpPr>
          <p:nvPr/>
        </p:nvCxnSpPr>
        <p:spPr bwMode="auto">
          <a:xfrm>
            <a:off x="5029200" y="4038600"/>
            <a:ext cx="1371600" cy="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4339" name="AutoShape 3"/>
          <p:cNvCxnSpPr>
            <a:cxnSpLocks noChangeShapeType="1"/>
            <a:stCxn id="14365" idx="4"/>
            <a:endCxn id="14344" idx="0"/>
          </p:cNvCxnSpPr>
          <p:nvPr/>
        </p:nvCxnSpPr>
        <p:spPr bwMode="auto">
          <a:xfrm flipH="1">
            <a:off x="4800600" y="3352800"/>
            <a:ext cx="685800" cy="45720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434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/>
                <a:cs typeface="Calibri"/>
              </a:rPr>
              <a:t>Combining UCS and Greedy</a:t>
            </a:r>
          </a:p>
        </p:txBody>
      </p:sp>
      <p:sp>
        <p:nvSpPr>
          <p:cNvPr id="852997" name="Rectangle 5"/>
          <p:cNvSpPr>
            <a:spLocks noGrp="1" noChangeArrowheads="1"/>
          </p:cNvSpPr>
          <p:nvPr>
            <p:ph idx="1"/>
          </p:nvPr>
        </p:nvSpPr>
        <p:spPr>
          <a:xfrm>
            <a:off x="2209800" y="1371600"/>
            <a:ext cx="8229600" cy="5029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300" dirty="0" smtClean="0">
                <a:solidFill>
                  <a:srgbClr val="3333FF"/>
                </a:solidFill>
                <a:latin typeface="Calibri"/>
                <a:cs typeface="Calibri"/>
              </a:rPr>
              <a:t>Uniform-cost</a:t>
            </a:r>
            <a:r>
              <a:rPr lang="en-US" sz="2300" dirty="0" smtClean="0">
                <a:latin typeface="Calibri"/>
                <a:cs typeface="Calibri"/>
              </a:rPr>
              <a:t> </a:t>
            </a:r>
            <a:r>
              <a:rPr lang="en-US" sz="2300" dirty="0" smtClean="0">
                <a:solidFill>
                  <a:schemeClr val="tx2"/>
                </a:solidFill>
                <a:latin typeface="Calibri"/>
                <a:cs typeface="Calibri"/>
              </a:rPr>
              <a:t>orders by path cost, or </a:t>
            </a:r>
            <a:r>
              <a:rPr lang="en-US" sz="2300" i="1" dirty="0" smtClean="0">
                <a:solidFill>
                  <a:schemeClr val="tx2"/>
                </a:solidFill>
                <a:latin typeface="Calibri"/>
                <a:cs typeface="Calibri"/>
              </a:rPr>
              <a:t>backward cost  </a:t>
            </a:r>
            <a:r>
              <a:rPr lang="en-US" sz="2300" dirty="0" smtClean="0">
                <a:solidFill>
                  <a:schemeClr val="tx2"/>
                </a:solidFill>
                <a:latin typeface="Calibri"/>
                <a:cs typeface="Calibri"/>
              </a:rPr>
              <a:t>g(n)</a:t>
            </a:r>
          </a:p>
          <a:p>
            <a:pPr eaLnBrk="1" hangingPunct="1">
              <a:lnSpc>
                <a:spcPct val="90000"/>
              </a:lnSpc>
            </a:pPr>
            <a:r>
              <a:rPr lang="en-US" sz="2300" dirty="0" smtClean="0">
                <a:solidFill>
                  <a:srgbClr val="CC0000"/>
                </a:solidFill>
                <a:latin typeface="Calibri"/>
                <a:cs typeface="Calibri"/>
              </a:rPr>
              <a:t>Greedy</a:t>
            </a:r>
            <a:r>
              <a:rPr lang="en-US" sz="2300" dirty="0" smtClean="0">
                <a:latin typeface="Calibri"/>
                <a:cs typeface="Calibri"/>
              </a:rPr>
              <a:t> </a:t>
            </a:r>
            <a:r>
              <a:rPr lang="en-US" sz="2300" dirty="0" smtClean="0">
                <a:solidFill>
                  <a:schemeClr val="tx2"/>
                </a:solidFill>
                <a:latin typeface="Calibri"/>
                <a:cs typeface="Calibri"/>
              </a:rPr>
              <a:t>orders by goal proximity, or </a:t>
            </a:r>
            <a:r>
              <a:rPr lang="en-US" sz="2300" i="1" dirty="0" smtClean="0">
                <a:solidFill>
                  <a:schemeClr val="tx2"/>
                </a:solidFill>
                <a:latin typeface="Calibri"/>
                <a:cs typeface="Calibri"/>
              </a:rPr>
              <a:t>forward cost  </a:t>
            </a:r>
            <a:r>
              <a:rPr lang="en-US" sz="2300" dirty="0" smtClean="0">
                <a:solidFill>
                  <a:schemeClr val="tx2"/>
                </a:solidFill>
                <a:latin typeface="Calibri"/>
                <a:cs typeface="Calibri"/>
              </a:rPr>
              <a:t>h(n)</a:t>
            </a:r>
            <a:endParaRPr lang="en-US" sz="2300" i="1" dirty="0" smtClean="0">
              <a:solidFill>
                <a:schemeClr val="tx2"/>
              </a:solidFill>
              <a:latin typeface="Calibri"/>
              <a:cs typeface="Calibri"/>
            </a:endParaRPr>
          </a:p>
          <a:p>
            <a:pPr eaLnBrk="1" hangingPunct="1">
              <a:lnSpc>
                <a:spcPct val="90000"/>
              </a:lnSpc>
            </a:pPr>
            <a:endParaRPr lang="en-US" sz="2300" dirty="0" smtClean="0">
              <a:solidFill>
                <a:schemeClr val="tx2"/>
              </a:solidFill>
              <a:latin typeface="Calibri"/>
              <a:cs typeface="Calibri"/>
            </a:endParaRPr>
          </a:p>
          <a:p>
            <a:pPr eaLnBrk="1" hangingPunct="1">
              <a:lnSpc>
                <a:spcPct val="90000"/>
              </a:lnSpc>
            </a:pPr>
            <a:endParaRPr lang="en-US" sz="2300" dirty="0" smtClean="0">
              <a:latin typeface="Calibri"/>
              <a:cs typeface="Calibri"/>
            </a:endParaRPr>
          </a:p>
          <a:p>
            <a:pPr eaLnBrk="1" hangingPunct="1">
              <a:lnSpc>
                <a:spcPct val="90000"/>
              </a:lnSpc>
            </a:pPr>
            <a:endParaRPr lang="en-US" sz="2300" dirty="0" smtClean="0">
              <a:latin typeface="Calibri"/>
              <a:cs typeface="Calibri"/>
            </a:endParaRPr>
          </a:p>
          <a:p>
            <a:pPr eaLnBrk="1" hangingPunct="1">
              <a:lnSpc>
                <a:spcPct val="90000"/>
              </a:lnSpc>
            </a:pPr>
            <a:endParaRPr lang="en-US" sz="2300" dirty="0" smtClean="0">
              <a:latin typeface="Calibri"/>
              <a:cs typeface="Calibri"/>
            </a:endParaRPr>
          </a:p>
          <a:p>
            <a:pPr eaLnBrk="1" hangingPunct="1">
              <a:lnSpc>
                <a:spcPct val="90000"/>
              </a:lnSpc>
            </a:pPr>
            <a:endParaRPr lang="en-US" sz="2300" dirty="0" smtClean="0">
              <a:latin typeface="Calibri"/>
              <a:cs typeface="Calibri"/>
            </a:endParaRPr>
          </a:p>
          <a:p>
            <a:pPr eaLnBrk="1" hangingPunct="1">
              <a:lnSpc>
                <a:spcPct val="90000"/>
              </a:lnSpc>
            </a:pPr>
            <a:endParaRPr lang="en-US" sz="2300" dirty="0" smtClean="0">
              <a:latin typeface="Calibri"/>
              <a:cs typeface="Calibri"/>
            </a:endParaRPr>
          </a:p>
          <a:p>
            <a:pPr eaLnBrk="1" hangingPunct="1">
              <a:lnSpc>
                <a:spcPct val="90000"/>
              </a:lnSpc>
            </a:pPr>
            <a:endParaRPr lang="en-US" sz="2300" dirty="0" smtClean="0">
              <a:latin typeface="Calibri"/>
              <a:cs typeface="Calibri"/>
            </a:endParaRPr>
          </a:p>
          <a:p>
            <a:pPr eaLnBrk="1" hangingPunct="1">
              <a:lnSpc>
                <a:spcPct val="90000"/>
              </a:lnSpc>
            </a:pPr>
            <a:endParaRPr lang="en-US" sz="2300" dirty="0" smtClean="0">
              <a:latin typeface="Calibri"/>
              <a:cs typeface="Calibri"/>
            </a:endParaRPr>
          </a:p>
          <a:p>
            <a:pPr eaLnBrk="1" hangingPunct="1">
              <a:lnSpc>
                <a:spcPct val="90000"/>
              </a:lnSpc>
            </a:pPr>
            <a:endParaRPr lang="en-US" sz="2300" dirty="0" smtClean="0">
              <a:latin typeface="Calibri"/>
              <a:cs typeface="Calibri"/>
            </a:endParaRPr>
          </a:p>
          <a:p>
            <a:pPr eaLnBrk="1" hangingPunct="1">
              <a:lnSpc>
                <a:spcPct val="90000"/>
              </a:lnSpc>
            </a:pPr>
            <a:endParaRPr lang="en-US" sz="2300" dirty="0" smtClean="0">
              <a:latin typeface="Calibri"/>
              <a:cs typeface="Calibri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300" dirty="0" smtClean="0">
                <a:solidFill>
                  <a:srgbClr val="CC00CC"/>
                </a:solidFill>
                <a:latin typeface="Calibri"/>
                <a:cs typeface="Calibri"/>
              </a:rPr>
              <a:t>A* Search</a:t>
            </a:r>
            <a:r>
              <a:rPr lang="en-US" sz="2300" dirty="0" smtClean="0">
                <a:solidFill>
                  <a:schemeClr val="tx1"/>
                </a:solidFill>
                <a:latin typeface="Calibri"/>
                <a:cs typeface="Calibri"/>
              </a:rPr>
              <a:t> orders by the sum: f(n) = g(n) + h(n)</a:t>
            </a:r>
            <a:endParaRPr lang="en-US" sz="2300" i="1" dirty="0" smtClean="0">
              <a:solidFill>
                <a:schemeClr val="tx1"/>
              </a:solidFill>
              <a:latin typeface="Calibri"/>
              <a:cs typeface="Calibri"/>
            </a:endParaRPr>
          </a:p>
        </p:txBody>
      </p:sp>
      <p:sp>
        <p:nvSpPr>
          <p:cNvPr id="14342" name="Oval 6"/>
          <p:cNvSpPr>
            <a:spLocks noChangeArrowheads="1"/>
          </p:cNvSpPr>
          <p:nvPr/>
        </p:nvSpPr>
        <p:spPr bwMode="auto">
          <a:xfrm>
            <a:off x="457200" y="3810000"/>
            <a:ext cx="457200" cy="457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pPr algn="ctr"/>
            <a:r>
              <a:rPr lang="en-US" sz="2000" b="1" dirty="0">
                <a:latin typeface="Calibri"/>
                <a:cs typeface="Calibri"/>
              </a:rPr>
              <a:t>S</a:t>
            </a:r>
          </a:p>
        </p:txBody>
      </p:sp>
      <p:sp>
        <p:nvSpPr>
          <p:cNvPr id="14343" name="Oval 7"/>
          <p:cNvSpPr>
            <a:spLocks noChangeArrowheads="1"/>
          </p:cNvSpPr>
          <p:nvPr/>
        </p:nvSpPr>
        <p:spPr bwMode="auto">
          <a:xfrm>
            <a:off x="1752600" y="3810000"/>
            <a:ext cx="457200" cy="457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pPr algn="ctr"/>
            <a:r>
              <a:rPr lang="en-US" sz="2000" b="1" dirty="0">
                <a:latin typeface="Calibri"/>
                <a:cs typeface="Calibri"/>
              </a:rPr>
              <a:t>a</a:t>
            </a:r>
          </a:p>
        </p:txBody>
      </p:sp>
      <p:sp>
        <p:nvSpPr>
          <p:cNvPr id="14344" name="Oval 8"/>
          <p:cNvSpPr>
            <a:spLocks noChangeArrowheads="1"/>
          </p:cNvSpPr>
          <p:nvPr/>
        </p:nvSpPr>
        <p:spPr bwMode="auto">
          <a:xfrm>
            <a:off x="4572000" y="3810000"/>
            <a:ext cx="457200" cy="457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pPr algn="ctr"/>
            <a:r>
              <a:rPr lang="en-US" sz="2000" b="1" dirty="0">
                <a:latin typeface="Calibri"/>
                <a:cs typeface="Calibri"/>
              </a:rPr>
              <a:t>d</a:t>
            </a:r>
          </a:p>
        </p:txBody>
      </p:sp>
      <p:sp>
        <p:nvSpPr>
          <p:cNvPr id="14345" name="Oval 9"/>
          <p:cNvSpPr>
            <a:spLocks noChangeArrowheads="1"/>
          </p:cNvSpPr>
          <p:nvPr/>
        </p:nvSpPr>
        <p:spPr bwMode="auto">
          <a:xfrm>
            <a:off x="1752600" y="4724400"/>
            <a:ext cx="457200" cy="457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pPr algn="ctr"/>
            <a:r>
              <a:rPr lang="en-US" sz="2000" b="1" dirty="0">
                <a:latin typeface="Calibri"/>
                <a:cs typeface="Calibri"/>
              </a:rPr>
              <a:t>b</a:t>
            </a:r>
          </a:p>
        </p:txBody>
      </p:sp>
      <p:sp>
        <p:nvSpPr>
          <p:cNvPr id="14346" name="Oval 10"/>
          <p:cNvSpPr>
            <a:spLocks noChangeArrowheads="1"/>
          </p:cNvSpPr>
          <p:nvPr/>
        </p:nvSpPr>
        <p:spPr bwMode="auto">
          <a:xfrm>
            <a:off x="6400800" y="3810000"/>
            <a:ext cx="457200" cy="457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pPr algn="ctr"/>
            <a:r>
              <a:rPr lang="en-US" sz="2000" b="1" dirty="0">
                <a:latin typeface="Calibri"/>
                <a:cs typeface="Calibri"/>
              </a:rPr>
              <a:t>G</a:t>
            </a: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1981200" y="4191001"/>
            <a:ext cx="914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i="1" dirty="0">
                <a:latin typeface="Calibri"/>
                <a:cs typeface="Calibri"/>
              </a:rPr>
              <a:t>h=5</a:t>
            </a:r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1676400" y="5181601"/>
            <a:ext cx="76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i="1" dirty="0">
                <a:latin typeface="Calibri"/>
                <a:cs typeface="Calibri"/>
              </a:rPr>
              <a:t>h=6</a:t>
            </a:r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4800600" y="4343401"/>
            <a:ext cx="685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i="1" dirty="0">
                <a:latin typeface="Calibri"/>
                <a:cs typeface="Calibri"/>
              </a:rPr>
              <a:t>h=2</a:t>
            </a:r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1066800" y="3641725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dirty="0">
                <a:latin typeface="Calibri"/>
                <a:cs typeface="Calibri"/>
              </a:rPr>
              <a:t>1</a:t>
            </a:r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3276600" y="2286001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dirty="0" smtClean="0">
                <a:latin typeface="Calibri"/>
                <a:cs typeface="Calibri"/>
              </a:rPr>
              <a:t>8</a:t>
            </a:r>
            <a:endParaRPr lang="en-US" sz="2000" b="1" dirty="0">
              <a:latin typeface="Calibri"/>
              <a:cs typeface="Calibri"/>
            </a:endParaRPr>
          </a:p>
        </p:txBody>
      </p:sp>
      <p:sp>
        <p:nvSpPr>
          <p:cNvPr id="14352" name="Text Box 16"/>
          <p:cNvSpPr txBox="1">
            <a:spLocks noChangeArrowheads="1"/>
          </p:cNvSpPr>
          <p:nvPr/>
        </p:nvSpPr>
        <p:spPr bwMode="auto">
          <a:xfrm>
            <a:off x="1066800" y="4572001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dirty="0">
                <a:latin typeface="Calibri"/>
                <a:cs typeface="Calibri"/>
              </a:rPr>
              <a:t>1</a:t>
            </a:r>
          </a:p>
        </p:txBody>
      </p:sp>
      <p:sp>
        <p:nvSpPr>
          <p:cNvPr id="14353" name="Text Box 17"/>
          <p:cNvSpPr txBox="1">
            <a:spLocks noChangeArrowheads="1"/>
          </p:cNvSpPr>
          <p:nvPr/>
        </p:nvSpPr>
        <p:spPr bwMode="auto">
          <a:xfrm>
            <a:off x="1524000" y="4251325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dirty="0">
                <a:latin typeface="Calibri"/>
                <a:cs typeface="Calibri"/>
              </a:rPr>
              <a:t>1</a:t>
            </a:r>
          </a:p>
        </p:txBody>
      </p:sp>
      <p:sp>
        <p:nvSpPr>
          <p:cNvPr id="14354" name="Text Box 18"/>
          <p:cNvSpPr txBox="1">
            <a:spLocks noChangeArrowheads="1"/>
          </p:cNvSpPr>
          <p:nvPr/>
        </p:nvSpPr>
        <p:spPr bwMode="auto">
          <a:xfrm>
            <a:off x="5562600" y="3641725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dirty="0">
                <a:latin typeface="Calibri"/>
                <a:cs typeface="Calibri"/>
              </a:rPr>
              <a:t>2</a:t>
            </a:r>
          </a:p>
        </p:txBody>
      </p:sp>
      <p:sp>
        <p:nvSpPr>
          <p:cNvPr id="14355" name="Text Box 19"/>
          <p:cNvSpPr txBox="1">
            <a:spLocks noChangeArrowheads="1"/>
          </p:cNvSpPr>
          <p:nvPr/>
        </p:nvSpPr>
        <p:spPr bwMode="auto">
          <a:xfrm>
            <a:off x="304800" y="4191001"/>
            <a:ext cx="838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i="1" dirty="0">
                <a:latin typeface="Calibri"/>
                <a:cs typeface="Calibri"/>
              </a:rPr>
              <a:t>h=6</a:t>
            </a:r>
          </a:p>
        </p:txBody>
      </p:sp>
      <p:sp>
        <p:nvSpPr>
          <p:cNvPr id="14356" name="Text Box 20"/>
          <p:cNvSpPr txBox="1">
            <a:spLocks noChangeArrowheads="1"/>
          </p:cNvSpPr>
          <p:nvPr/>
        </p:nvSpPr>
        <p:spPr bwMode="auto">
          <a:xfrm>
            <a:off x="6172200" y="4343401"/>
            <a:ext cx="914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i="1" dirty="0">
                <a:latin typeface="Calibri"/>
                <a:cs typeface="Calibri"/>
              </a:rPr>
              <a:t>h=0</a:t>
            </a:r>
          </a:p>
        </p:txBody>
      </p:sp>
      <p:cxnSp>
        <p:nvCxnSpPr>
          <p:cNvPr id="14357" name="AutoShape 21"/>
          <p:cNvCxnSpPr>
            <a:cxnSpLocks noChangeShapeType="1"/>
            <a:stCxn id="14342" idx="6"/>
            <a:endCxn id="14343" idx="2"/>
          </p:cNvCxnSpPr>
          <p:nvPr/>
        </p:nvCxnSpPr>
        <p:spPr bwMode="auto">
          <a:xfrm>
            <a:off x="914400" y="4038600"/>
            <a:ext cx="838200" cy="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4358" name="AutoShape 22"/>
          <p:cNvCxnSpPr>
            <a:cxnSpLocks noChangeShapeType="1"/>
            <a:stCxn id="14343" idx="4"/>
            <a:endCxn id="14345" idx="0"/>
          </p:cNvCxnSpPr>
          <p:nvPr/>
        </p:nvCxnSpPr>
        <p:spPr bwMode="auto">
          <a:xfrm>
            <a:off x="1981200" y="4267200"/>
            <a:ext cx="0" cy="45720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4359" name="AutoShape 23"/>
          <p:cNvCxnSpPr>
            <a:cxnSpLocks noChangeShapeType="1"/>
            <a:stCxn id="14343" idx="0"/>
            <a:endCxn id="14365" idx="1"/>
          </p:cNvCxnSpPr>
          <p:nvPr/>
        </p:nvCxnSpPr>
        <p:spPr bwMode="auto">
          <a:xfrm rot="-5400000">
            <a:off x="3228976" y="1714501"/>
            <a:ext cx="847725" cy="3343275"/>
          </a:xfrm>
          <a:prstGeom prst="curvedConnector3">
            <a:avLst>
              <a:gd name="adj1" fmla="val 134833"/>
            </a:avLst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4360" name="AutoShape 24"/>
          <p:cNvCxnSpPr>
            <a:cxnSpLocks noChangeShapeType="1"/>
            <a:stCxn id="14345" idx="2"/>
            <a:endCxn id="14361" idx="6"/>
          </p:cNvCxnSpPr>
          <p:nvPr/>
        </p:nvCxnSpPr>
        <p:spPr bwMode="auto">
          <a:xfrm rot="10800000">
            <a:off x="914400" y="4953001"/>
            <a:ext cx="838200" cy="1588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4361" name="Oval 25"/>
          <p:cNvSpPr>
            <a:spLocks noChangeArrowheads="1"/>
          </p:cNvSpPr>
          <p:nvPr/>
        </p:nvSpPr>
        <p:spPr bwMode="auto">
          <a:xfrm>
            <a:off x="457200" y="4724400"/>
            <a:ext cx="457200" cy="457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pPr algn="ctr"/>
            <a:r>
              <a:rPr lang="en-US" sz="2000" b="1" dirty="0">
                <a:latin typeface="Calibri"/>
                <a:cs typeface="Calibri"/>
              </a:rPr>
              <a:t>c</a:t>
            </a:r>
          </a:p>
        </p:txBody>
      </p:sp>
      <p:cxnSp>
        <p:nvCxnSpPr>
          <p:cNvPr id="14362" name="AutoShape 27"/>
          <p:cNvCxnSpPr>
            <a:cxnSpLocks noChangeShapeType="1"/>
            <a:stCxn id="14343" idx="6"/>
            <a:endCxn id="14344" idx="2"/>
          </p:cNvCxnSpPr>
          <p:nvPr/>
        </p:nvCxnSpPr>
        <p:spPr bwMode="auto">
          <a:xfrm>
            <a:off x="2209800" y="4038600"/>
            <a:ext cx="2362200" cy="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4363" name="Text Box 28"/>
          <p:cNvSpPr txBox="1">
            <a:spLocks noChangeArrowheads="1"/>
          </p:cNvSpPr>
          <p:nvPr/>
        </p:nvSpPr>
        <p:spPr bwMode="auto">
          <a:xfrm>
            <a:off x="304800" y="5165725"/>
            <a:ext cx="76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i="1" dirty="0">
                <a:latin typeface="Calibri"/>
                <a:cs typeface="Calibri"/>
              </a:rPr>
              <a:t>h=7</a:t>
            </a:r>
          </a:p>
        </p:txBody>
      </p:sp>
      <p:sp>
        <p:nvSpPr>
          <p:cNvPr id="14364" name="Text Box 30"/>
          <p:cNvSpPr txBox="1">
            <a:spLocks noChangeArrowheads="1"/>
          </p:cNvSpPr>
          <p:nvPr/>
        </p:nvSpPr>
        <p:spPr bwMode="auto">
          <a:xfrm>
            <a:off x="3124200" y="3641725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dirty="0">
                <a:latin typeface="Calibri"/>
                <a:cs typeface="Calibri"/>
              </a:rPr>
              <a:t>3</a:t>
            </a:r>
          </a:p>
        </p:txBody>
      </p:sp>
      <p:sp>
        <p:nvSpPr>
          <p:cNvPr id="14365" name="Oval 31"/>
          <p:cNvSpPr>
            <a:spLocks noChangeArrowheads="1"/>
          </p:cNvSpPr>
          <p:nvPr/>
        </p:nvSpPr>
        <p:spPr bwMode="auto">
          <a:xfrm>
            <a:off x="5257800" y="2895600"/>
            <a:ext cx="457200" cy="457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pPr algn="ctr"/>
            <a:r>
              <a:rPr lang="en-US" sz="2000" b="1" dirty="0">
                <a:latin typeface="Calibri"/>
                <a:cs typeface="Calibri"/>
              </a:rPr>
              <a:t>e</a:t>
            </a:r>
          </a:p>
        </p:txBody>
      </p:sp>
      <p:sp>
        <p:nvSpPr>
          <p:cNvPr id="14366" name="Text Box 32"/>
          <p:cNvSpPr txBox="1">
            <a:spLocks noChangeArrowheads="1"/>
          </p:cNvSpPr>
          <p:nvPr/>
        </p:nvSpPr>
        <p:spPr bwMode="auto">
          <a:xfrm>
            <a:off x="5715000" y="2895601"/>
            <a:ext cx="76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i="1" dirty="0">
                <a:latin typeface="Calibri"/>
                <a:cs typeface="Calibri"/>
              </a:rPr>
              <a:t>h=1</a:t>
            </a:r>
          </a:p>
        </p:txBody>
      </p:sp>
      <p:sp>
        <p:nvSpPr>
          <p:cNvPr id="14367" name="Text Box 33"/>
          <p:cNvSpPr txBox="1">
            <a:spLocks noChangeArrowheads="1"/>
          </p:cNvSpPr>
          <p:nvPr/>
        </p:nvSpPr>
        <p:spPr bwMode="auto">
          <a:xfrm>
            <a:off x="4724400" y="3200401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dirty="0">
                <a:latin typeface="Calibri"/>
                <a:cs typeface="Calibri"/>
              </a:rPr>
              <a:t>1</a:t>
            </a:r>
          </a:p>
        </p:txBody>
      </p:sp>
      <p:grpSp>
        <p:nvGrpSpPr>
          <p:cNvPr id="2" name="Group 34"/>
          <p:cNvGrpSpPr>
            <a:grpSpLocks/>
          </p:cNvGrpSpPr>
          <p:nvPr/>
        </p:nvGrpSpPr>
        <p:grpSpPr bwMode="auto">
          <a:xfrm>
            <a:off x="914400" y="4038601"/>
            <a:ext cx="1066800" cy="915988"/>
            <a:chOff x="1392" y="2544"/>
            <a:chExt cx="672" cy="577"/>
          </a:xfrm>
        </p:grpSpPr>
        <p:cxnSp>
          <p:nvCxnSpPr>
            <p:cNvPr id="14379" name="AutoShape 35"/>
            <p:cNvCxnSpPr>
              <a:cxnSpLocks noChangeShapeType="1"/>
            </p:cNvCxnSpPr>
            <p:nvPr/>
          </p:nvCxnSpPr>
          <p:spPr bwMode="auto">
            <a:xfrm>
              <a:off x="1392" y="2544"/>
              <a:ext cx="528" cy="0"/>
            </a:xfrm>
            <a:prstGeom prst="straightConnector1">
              <a:avLst/>
            </a:prstGeom>
            <a:noFill/>
            <a:ln w="38100">
              <a:solidFill>
                <a:srgbClr val="3333FF"/>
              </a:solidFill>
              <a:round/>
              <a:headEnd/>
              <a:tailEnd type="triangle" w="med" len="med"/>
            </a:ln>
          </p:spPr>
        </p:cxnSp>
        <p:cxnSp>
          <p:nvCxnSpPr>
            <p:cNvPr id="14380" name="AutoShape 36"/>
            <p:cNvCxnSpPr>
              <a:cxnSpLocks noChangeShapeType="1"/>
            </p:cNvCxnSpPr>
            <p:nvPr/>
          </p:nvCxnSpPr>
          <p:spPr bwMode="auto">
            <a:xfrm>
              <a:off x="2064" y="2688"/>
              <a:ext cx="0" cy="288"/>
            </a:xfrm>
            <a:prstGeom prst="straightConnector1">
              <a:avLst/>
            </a:prstGeom>
            <a:noFill/>
            <a:ln w="38100">
              <a:solidFill>
                <a:srgbClr val="3333FF"/>
              </a:solidFill>
              <a:round/>
              <a:headEnd/>
              <a:tailEnd type="triangle" w="med" len="med"/>
            </a:ln>
          </p:spPr>
        </p:cxnSp>
        <p:cxnSp>
          <p:nvCxnSpPr>
            <p:cNvPr id="14381" name="AutoShape 37"/>
            <p:cNvCxnSpPr>
              <a:cxnSpLocks noChangeShapeType="1"/>
            </p:cNvCxnSpPr>
            <p:nvPr/>
          </p:nvCxnSpPr>
          <p:spPr bwMode="auto">
            <a:xfrm rot="10800000">
              <a:off x="1392" y="3120"/>
              <a:ext cx="528" cy="1"/>
            </a:xfrm>
            <a:prstGeom prst="straightConnector1">
              <a:avLst/>
            </a:prstGeom>
            <a:noFill/>
            <a:ln w="38100">
              <a:solidFill>
                <a:srgbClr val="3333FF"/>
              </a:solidFill>
              <a:round/>
              <a:headEnd/>
              <a:tailEnd type="triangle" w="med" len="med"/>
            </a:ln>
          </p:spPr>
        </p:cxnSp>
      </p:grpSp>
      <p:grpSp>
        <p:nvGrpSpPr>
          <p:cNvPr id="3" name="Group 38"/>
          <p:cNvGrpSpPr>
            <a:grpSpLocks/>
          </p:cNvGrpSpPr>
          <p:nvPr/>
        </p:nvGrpSpPr>
        <p:grpSpPr bwMode="auto">
          <a:xfrm>
            <a:off x="914400" y="2962276"/>
            <a:ext cx="5486400" cy="1076325"/>
            <a:chOff x="1392" y="1872"/>
            <a:chExt cx="3456" cy="678"/>
          </a:xfrm>
        </p:grpSpPr>
        <p:cxnSp>
          <p:nvCxnSpPr>
            <p:cNvPr id="14375" name="AutoShape 39"/>
            <p:cNvCxnSpPr>
              <a:cxnSpLocks noChangeShapeType="1"/>
            </p:cNvCxnSpPr>
            <p:nvPr/>
          </p:nvCxnSpPr>
          <p:spPr bwMode="auto">
            <a:xfrm>
              <a:off x="3984" y="2550"/>
              <a:ext cx="864" cy="0"/>
            </a:xfrm>
            <a:prstGeom prst="straightConnector1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 type="triangle" w="med" len="med"/>
            </a:ln>
          </p:spPr>
        </p:cxnSp>
        <p:cxnSp>
          <p:nvCxnSpPr>
            <p:cNvPr id="14376" name="AutoShape 40"/>
            <p:cNvCxnSpPr>
              <a:cxnSpLocks noChangeShapeType="1"/>
            </p:cNvCxnSpPr>
            <p:nvPr/>
          </p:nvCxnSpPr>
          <p:spPr bwMode="auto">
            <a:xfrm flipH="1">
              <a:off x="3840" y="2118"/>
              <a:ext cx="432" cy="288"/>
            </a:xfrm>
            <a:prstGeom prst="straightConnector1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 type="triangle" w="med" len="med"/>
            </a:ln>
          </p:spPr>
        </p:cxnSp>
        <p:cxnSp>
          <p:nvCxnSpPr>
            <p:cNvPr id="14377" name="AutoShape 41"/>
            <p:cNvCxnSpPr>
              <a:cxnSpLocks noChangeShapeType="1"/>
            </p:cNvCxnSpPr>
            <p:nvPr/>
          </p:nvCxnSpPr>
          <p:spPr bwMode="auto">
            <a:xfrm>
              <a:off x="1392" y="2550"/>
              <a:ext cx="528" cy="0"/>
            </a:xfrm>
            <a:prstGeom prst="straightConnector1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 type="triangle" w="med" len="med"/>
            </a:ln>
          </p:spPr>
        </p:cxnSp>
        <p:cxnSp>
          <p:nvCxnSpPr>
            <p:cNvPr id="14378" name="AutoShape 42"/>
            <p:cNvCxnSpPr>
              <a:cxnSpLocks noChangeShapeType="1"/>
            </p:cNvCxnSpPr>
            <p:nvPr/>
          </p:nvCxnSpPr>
          <p:spPr bwMode="auto">
            <a:xfrm rot="-5400000">
              <a:off x="2850" y="1086"/>
              <a:ext cx="534" cy="2106"/>
            </a:xfrm>
            <a:prstGeom prst="curvedConnector3">
              <a:avLst>
                <a:gd name="adj1" fmla="val 134833"/>
              </a:avLst>
            </a:prstGeom>
            <a:noFill/>
            <a:ln w="38100">
              <a:solidFill>
                <a:srgbClr val="CC0000"/>
              </a:solidFill>
              <a:round/>
              <a:headEnd/>
              <a:tailEnd type="triangle" w="med" len="med"/>
            </a:ln>
          </p:spPr>
        </p:cxnSp>
      </p:grpSp>
      <p:grpSp>
        <p:nvGrpSpPr>
          <p:cNvPr id="4" name="Group 43"/>
          <p:cNvGrpSpPr>
            <a:grpSpLocks/>
          </p:cNvGrpSpPr>
          <p:nvPr/>
        </p:nvGrpSpPr>
        <p:grpSpPr bwMode="auto">
          <a:xfrm>
            <a:off x="914400" y="4038600"/>
            <a:ext cx="5486400" cy="0"/>
            <a:chOff x="1392" y="2544"/>
            <a:chExt cx="3456" cy="0"/>
          </a:xfrm>
        </p:grpSpPr>
        <p:cxnSp>
          <p:nvCxnSpPr>
            <p:cNvPr id="14372" name="AutoShape 44"/>
            <p:cNvCxnSpPr>
              <a:cxnSpLocks noChangeShapeType="1"/>
            </p:cNvCxnSpPr>
            <p:nvPr/>
          </p:nvCxnSpPr>
          <p:spPr bwMode="auto">
            <a:xfrm>
              <a:off x="3984" y="2544"/>
              <a:ext cx="864" cy="0"/>
            </a:xfrm>
            <a:prstGeom prst="straightConnector1">
              <a:avLst/>
            </a:prstGeom>
            <a:noFill/>
            <a:ln w="38100">
              <a:solidFill>
                <a:srgbClr val="CC00CC"/>
              </a:solidFill>
              <a:round/>
              <a:headEnd/>
              <a:tailEnd type="triangle" w="med" len="med"/>
            </a:ln>
          </p:spPr>
        </p:cxnSp>
        <p:cxnSp>
          <p:nvCxnSpPr>
            <p:cNvPr id="14373" name="AutoShape 45"/>
            <p:cNvCxnSpPr>
              <a:cxnSpLocks noChangeShapeType="1"/>
            </p:cNvCxnSpPr>
            <p:nvPr/>
          </p:nvCxnSpPr>
          <p:spPr bwMode="auto">
            <a:xfrm>
              <a:off x="1392" y="2544"/>
              <a:ext cx="528" cy="0"/>
            </a:xfrm>
            <a:prstGeom prst="straightConnector1">
              <a:avLst/>
            </a:prstGeom>
            <a:noFill/>
            <a:ln w="38100">
              <a:solidFill>
                <a:srgbClr val="CC00CC"/>
              </a:solidFill>
              <a:round/>
              <a:headEnd/>
              <a:tailEnd type="triangle" w="med" len="med"/>
            </a:ln>
          </p:spPr>
        </p:cxnSp>
        <p:cxnSp>
          <p:nvCxnSpPr>
            <p:cNvPr id="14374" name="AutoShape 46"/>
            <p:cNvCxnSpPr>
              <a:cxnSpLocks noChangeShapeType="1"/>
            </p:cNvCxnSpPr>
            <p:nvPr/>
          </p:nvCxnSpPr>
          <p:spPr bwMode="auto">
            <a:xfrm>
              <a:off x="2208" y="2544"/>
              <a:ext cx="1488" cy="0"/>
            </a:xfrm>
            <a:prstGeom prst="straightConnector1">
              <a:avLst/>
            </a:prstGeom>
            <a:noFill/>
            <a:ln w="38100">
              <a:solidFill>
                <a:srgbClr val="CC00CC"/>
              </a:solidFill>
              <a:round/>
              <a:headEnd/>
              <a:tailEnd type="triangle" w="med" len="med"/>
            </a:ln>
          </p:spPr>
        </p:cxnSp>
      </p:grpSp>
      <p:sp>
        <p:nvSpPr>
          <p:cNvPr id="14371" name="Text Box 50"/>
          <p:cNvSpPr txBox="1">
            <a:spLocks noChangeArrowheads="1"/>
          </p:cNvSpPr>
          <p:nvPr/>
        </p:nvSpPr>
        <p:spPr bwMode="auto">
          <a:xfrm>
            <a:off x="9296400" y="6457892"/>
            <a:ext cx="2819400" cy="4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000" dirty="0">
                <a:latin typeface="Calibri"/>
                <a:cs typeface="Calibri"/>
              </a:rPr>
              <a:t>Example: </a:t>
            </a:r>
            <a:r>
              <a:rPr lang="en-US" sz="2000" dirty="0" err="1">
                <a:latin typeface="Calibri"/>
                <a:cs typeface="Calibri"/>
              </a:rPr>
              <a:t>Teg</a:t>
            </a:r>
            <a:r>
              <a:rPr lang="en-US" sz="2000" dirty="0">
                <a:latin typeface="Calibri"/>
                <a:cs typeface="Calibri"/>
              </a:rPr>
              <a:t> </a:t>
            </a:r>
            <a:r>
              <a:rPr lang="en-US" sz="2000" dirty="0" err="1">
                <a:latin typeface="Calibri"/>
                <a:cs typeface="Calibri"/>
              </a:rPr>
              <a:t>Grenager</a:t>
            </a:r>
            <a:endParaRPr lang="en-US" sz="2000" dirty="0">
              <a:latin typeface="Calibri"/>
              <a:cs typeface="Calibri"/>
            </a:endParaRPr>
          </a:p>
        </p:txBody>
      </p:sp>
      <p:sp>
        <p:nvSpPr>
          <p:cNvPr id="47" name="Oval 6"/>
          <p:cNvSpPr>
            <a:spLocks noChangeArrowheads="1"/>
          </p:cNvSpPr>
          <p:nvPr/>
        </p:nvSpPr>
        <p:spPr bwMode="auto">
          <a:xfrm>
            <a:off x="9753600" y="2362200"/>
            <a:ext cx="457200" cy="457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pPr algn="ctr"/>
            <a:r>
              <a:rPr lang="en-US" sz="2000" b="1" dirty="0">
                <a:latin typeface="Calibri"/>
                <a:cs typeface="Calibri"/>
              </a:rPr>
              <a:t>S</a:t>
            </a:r>
          </a:p>
        </p:txBody>
      </p:sp>
      <p:sp>
        <p:nvSpPr>
          <p:cNvPr id="48" name="Oval 7"/>
          <p:cNvSpPr>
            <a:spLocks noChangeArrowheads="1"/>
          </p:cNvSpPr>
          <p:nvPr/>
        </p:nvSpPr>
        <p:spPr bwMode="auto">
          <a:xfrm>
            <a:off x="9220200" y="2971800"/>
            <a:ext cx="457200" cy="457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pPr algn="ctr"/>
            <a:r>
              <a:rPr lang="en-US" sz="2000" b="1" dirty="0">
                <a:latin typeface="Calibri"/>
                <a:cs typeface="Calibri"/>
              </a:rPr>
              <a:t>a</a:t>
            </a:r>
          </a:p>
        </p:txBody>
      </p:sp>
      <p:sp>
        <p:nvSpPr>
          <p:cNvPr id="49" name="Oval 9"/>
          <p:cNvSpPr>
            <a:spLocks noChangeArrowheads="1"/>
          </p:cNvSpPr>
          <p:nvPr/>
        </p:nvSpPr>
        <p:spPr bwMode="auto">
          <a:xfrm>
            <a:off x="8686800" y="3886200"/>
            <a:ext cx="457200" cy="457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pPr algn="ctr"/>
            <a:r>
              <a:rPr lang="en-US" sz="2000" b="1" dirty="0">
                <a:latin typeface="Calibri"/>
                <a:cs typeface="Calibri"/>
              </a:rPr>
              <a:t>b</a:t>
            </a:r>
          </a:p>
        </p:txBody>
      </p:sp>
      <p:sp>
        <p:nvSpPr>
          <p:cNvPr id="50" name="Oval 25"/>
          <p:cNvSpPr>
            <a:spLocks noChangeArrowheads="1"/>
          </p:cNvSpPr>
          <p:nvPr/>
        </p:nvSpPr>
        <p:spPr bwMode="auto">
          <a:xfrm>
            <a:off x="8686800" y="4800600"/>
            <a:ext cx="457200" cy="457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pPr algn="ctr"/>
            <a:r>
              <a:rPr lang="en-US" sz="2000" b="1" dirty="0">
                <a:latin typeface="Calibri"/>
                <a:cs typeface="Calibri"/>
              </a:rPr>
              <a:t>c</a:t>
            </a:r>
          </a:p>
        </p:txBody>
      </p:sp>
      <p:sp>
        <p:nvSpPr>
          <p:cNvPr id="51" name="Oval 31"/>
          <p:cNvSpPr>
            <a:spLocks noChangeArrowheads="1"/>
          </p:cNvSpPr>
          <p:nvPr/>
        </p:nvSpPr>
        <p:spPr bwMode="auto">
          <a:xfrm>
            <a:off x="10896600" y="3886200"/>
            <a:ext cx="457200" cy="457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pPr algn="ctr"/>
            <a:r>
              <a:rPr lang="en-US" sz="2000" b="1" dirty="0">
                <a:latin typeface="Calibri"/>
                <a:cs typeface="Calibri"/>
              </a:rPr>
              <a:t>e</a:t>
            </a:r>
          </a:p>
        </p:txBody>
      </p:sp>
      <p:sp>
        <p:nvSpPr>
          <p:cNvPr id="52" name="Oval 8"/>
          <p:cNvSpPr>
            <a:spLocks noChangeArrowheads="1"/>
          </p:cNvSpPr>
          <p:nvPr/>
        </p:nvSpPr>
        <p:spPr bwMode="auto">
          <a:xfrm>
            <a:off x="9448800" y="3886200"/>
            <a:ext cx="457200" cy="457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pPr algn="ctr"/>
            <a:r>
              <a:rPr lang="en-US" sz="2000" b="1" dirty="0">
                <a:latin typeface="Calibri"/>
                <a:cs typeface="Calibri"/>
              </a:rPr>
              <a:t>d</a:t>
            </a:r>
          </a:p>
        </p:txBody>
      </p:sp>
      <p:sp>
        <p:nvSpPr>
          <p:cNvPr id="53" name="Oval 8"/>
          <p:cNvSpPr>
            <a:spLocks noChangeArrowheads="1"/>
          </p:cNvSpPr>
          <p:nvPr/>
        </p:nvSpPr>
        <p:spPr bwMode="auto">
          <a:xfrm>
            <a:off x="10896600" y="4800600"/>
            <a:ext cx="457200" cy="457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pPr algn="ctr"/>
            <a:r>
              <a:rPr lang="en-US" sz="2000" b="1" dirty="0">
                <a:latin typeface="Calibri"/>
                <a:cs typeface="Calibri"/>
              </a:rPr>
              <a:t>d</a:t>
            </a:r>
          </a:p>
        </p:txBody>
      </p:sp>
      <p:sp>
        <p:nvSpPr>
          <p:cNvPr id="54" name="Oval 10"/>
          <p:cNvSpPr>
            <a:spLocks noChangeArrowheads="1"/>
          </p:cNvSpPr>
          <p:nvPr/>
        </p:nvSpPr>
        <p:spPr bwMode="auto">
          <a:xfrm>
            <a:off x="9448800" y="4800600"/>
            <a:ext cx="457200" cy="457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pPr algn="ctr"/>
            <a:r>
              <a:rPr lang="en-US" sz="2000" b="1" dirty="0">
                <a:latin typeface="Calibri"/>
                <a:cs typeface="Calibri"/>
              </a:rPr>
              <a:t>G</a:t>
            </a:r>
          </a:p>
        </p:txBody>
      </p:sp>
      <p:sp>
        <p:nvSpPr>
          <p:cNvPr id="55" name="Oval 10"/>
          <p:cNvSpPr>
            <a:spLocks noChangeArrowheads="1"/>
          </p:cNvSpPr>
          <p:nvPr/>
        </p:nvSpPr>
        <p:spPr bwMode="auto">
          <a:xfrm>
            <a:off x="10896600" y="5715000"/>
            <a:ext cx="457200" cy="457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pPr algn="ctr"/>
            <a:r>
              <a:rPr lang="en-US" sz="2000" b="1" dirty="0">
                <a:latin typeface="Calibri"/>
                <a:cs typeface="Calibri"/>
              </a:rPr>
              <a:t>G</a:t>
            </a:r>
          </a:p>
        </p:txBody>
      </p:sp>
      <p:cxnSp>
        <p:nvCxnSpPr>
          <p:cNvPr id="7" name="Straight Connector 6"/>
          <p:cNvCxnSpPr>
            <a:stCxn id="47" idx="4"/>
            <a:endCxn id="48" idx="7"/>
          </p:cNvCxnSpPr>
          <p:nvPr/>
        </p:nvCxnSpPr>
        <p:spPr>
          <a:xfrm flipH="1">
            <a:off x="9610445" y="2819400"/>
            <a:ext cx="371755" cy="219355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>
            <a:stCxn id="48" idx="4"/>
            <a:endCxn id="52" idx="0"/>
          </p:cNvCxnSpPr>
          <p:nvPr/>
        </p:nvCxnSpPr>
        <p:spPr>
          <a:xfrm>
            <a:off x="9448800" y="3429000"/>
            <a:ext cx="228600" cy="45720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>
            <a:stCxn id="51" idx="4"/>
            <a:endCxn id="53" idx="0"/>
          </p:cNvCxnSpPr>
          <p:nvPr/>
        </p:nvCxnSpPr>
        <p:spPr>
          <a:xfrm>
            <a:off x="11125200" y="4343400"/>
            <a:ext cx="0" cy="45720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>
            <a:stCxn id="52" idx="4"/>
            <a:endCxn id="54" idx="0"/>
          </p:cNvCxnSpPr>
          <p:nvPr/>
        </p:nvCxnSpPr>
        <p:spPr>
          <a:xfrm>
            <a:off x="9677400" y="4343400"/>
            <a:ext cx="0" cy="45720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>
            <a:stCxn id="51" idx="0"/>
            <a:endCxn id="48" idx="4"/>
          </p:cNvCxnSpPr>
          <p:nvPr/>
        </p:nvCxnSpPr>
        <p:spPr>
          <a:xfrm flipH="1" flipV="1">
            <a:off x="9448800" y="3429000"/>
            <a:ext cx="1676400" cy="45720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stCxn id="48" idx="4"/>
            <a:endCxn id="49" idx="0"/>
          </p:cNvCxnSpPr>
          <p:nvPr/>
        </p:nvCxnSpPr>
        <p:spPr>
          <a:xfrm flipH="1">
            <a:off x="8915400" y="3429000"/>
            <a:ext cx="533400" cy="45720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>
            <a:stCxn id="49" idx="4"/>
            <a:endCxn id="50" idx="0"/>
          </p:cNvCxnSpPr>
          <p:nvPr/>
        </p:nvCxnSpPr>
        <p:spPr>
          <a:xfrm>
            <a:off x="8915400" y="4343400"/>
            <a:ext cx="0" cy="45720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>
            <a:stCxn id="53" idx="4"/>
            <a:endCxn id="55" idx="0"/>
          </p:cNvCxnSpPr>
          <p:nvPr/>
        </p:nvCxnSpPr>
        <p:spPr>
          <a:xfrm>
            <a:off x="11125200" y="5257800"/>
            <a:ext cx="0" cy="45720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Text Box 19"/>
          <p:cNvSpPr txBox="1">
            <a:spLocks noChangeArrowheads="1"/>
          </p:cNvSpPr>
          <p:nvPr/>
        </p:nvSpPr>
        <p:spPr bwMode="auto">
          <a:xfrm>
            <a:off x="10287000" y="2209800"/>
            <a:ext cx="838200" cy="707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i="1" dirty="0">
                <a:latin typeface="Calibri"/>
                <a:cs typeface="Calibri"/>
              </a:rPr>
              <a:t>g</a:t>
            </a:r>
            <a:r>
              <a:rPr lang="en-US" sz="2000" i="1" dirty="0" smtClean="0">
                <a:latin typeface="Calibri"/>
                <a:cs typeface="Calibri"/>
              </a:rPr>
              <a:t> = 0 h</a:t>
            </a:r>
            <a:r>
              <a:rPr lang="en-US" sz="2000" i="1" dirty="0">
                <a:latin typeface="Calibri"/>
                <a:cs typeface="Calibri"/>
              </a:rPr>
              <a:t>=6</a:t>
            </a:r>
          </a:p>
        </p:txBody>
      </p:sp>
      <p:sp>
        <p:nvSpPr>
          <p:cNvPr id="65" name="Text Box 19"/>
          <p:cNvSpPr txBox="1">
            <a:spLocks noChangeArrowheads="1"/>
          </p:cNvSpPr>
          <p:nvPr/>
        </p:nvSpPr>
        <p:spPr bwMode="auto">
          <a:xfrm>
            <a:off x="8458200" y="2797316"/>
            <a:ext cx="838200" cy="707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i="1" dirty="0">
                <a:latin typeface="Calibri"/>
                <a:cs typeface="Calibri"/>
              </a:rPr>
              <a:t>g</a:t>
            </a:r>
            <a:r>
              <a:rPr lang="en-US" sz="2000" i="1" dirty="0" smtClean="0">
                <a:latin typeface="Calibri"/>
                <a:cs typeface="Calibri"/>
              </a:rPr>
              <a:t> = 1 h=5</a:t>
            </a:r>
            <a:endParaRPr lang="en-US" sz="2000" i="1" dirty="0">
              <a:latin typeface="Calibri"/>
              <a:cs typeface="Calibri"/>
            </a:endParaRPr>
          </a:p>
        </p:txBody>
      </p:sp>
      <p:sp>
        <p:nvSpPr>
          <p:cNvPr id="66" name="Text Box 19"/>
          <p:cNvSpPr txBox="1">
            <a:spLocks noChangeArrowheads="1"/>
          </p:cNvSpPr>
          <p:nvPr/>
        </p:nvSpPr>
        <p:spPr bwMode="auto">
          <a:xfrm>
            <a:off x="7848600" y="3733800"/>
            <a:ext cx="838200" cy="707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i="1" dirty="0">
                <a:latin typeface="Calibri"/>
                <a:cs typeface="Calibri"/>
              </a:rPr>
              <a:t>g</a:t>
            </a:r>
            <a:r>
              <a:rPr lang="en-US" sz="2000" i="1" dirty="0" smtClean="0">
                <a:latin typeface="Calibri"/>
                <a:cs typeface="Calibri"/>
              </a:rPr>
              <a:t> = 2 h</a:t>
            </a:r>
            <a:r>
              <a:rPr lang="en-US" sz="2000" i="1" dirty="0">
                <a:latin typeface="Calibri"/>
                <a:cs typeface="Calibri"/>
              </a:rPr>
              <a:t>=6</a:t>
            </a:r>
          </a:p>
        </p:txBody>
      </p:sp>
      <p:sp>
        <p:nvSpPr>
          <p:cNvPr id="67" name="Text Box 19"/>
          <p:cNvSpPr txBox="1">
            <a:spLocks noChangeArrowheads="1"/>
          </p:cNvSpPr>
          <p:nvPr/>
        </p:nvSpPr>
        <p:spPr bwMode="auto">
          <a:xfrm>
            <a:off x="7848600" y="4626116"/>
            <a:ext cx="838200" cy="707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i="1" dirty="0">
                <a:latin typeface="Calibri"/>
                <a:cs typeface="Calibri"/>
              </a:rPr>
              <a:t>g</a:t>
            </a:r>
            <a:r>
              <a:rPr lang="en-US" sz="2000" i="1" dirty="0" smtClean="0">
                <a:latin typeface="Calibri"/>
                <a:cs typeface="Calibri"/>
              </a:rPr>
              <a:t> = 3 h=7</a:t>
            </a:r>
            <a:endParaRPr lang="en-US" sz="2000" i="1" dirty="0">
              <a:latin typeface="Calibri"/>
              <a:cs typeface="Calibri"/>
            </a:endParaRPr>
          </a:p>
        </p:txBody>
      </p:sp>
      <p:sp>
        <p:nvSpPr>
          <p:cNvPr id="68" name="Text Box 19"/>
          <p:cNvSpPr txBox="1">
            <a:spLocks noChangeArrowheads="1"/>
          </p:cNvSpPr>
          <p:nvPr/>
        </p:nvSpPr>
        <p:spPr bwMode="auto">
          <a:xfrm>
            <a:off x="9829800" y="3810000"/>
            <a:ext cx="838200" cy="707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i="1" dirty="0">
                <a:latin typeface="Calibri"/>
                <a:cs typeface="Calibri"/>
              </a:rPr>
              <a:t>g</a:t>
            </a:r>
            <a:r>
              <a:rPr lang="en-US" sz="2000" i="1" dirty="0" smtClean="0">
                <a:latin typeface="Calibri"/>
                <a:cs typeface="Calibri"/>
              </a:rPr>
              <a:t> = 4 h=2</a:t>
            </a:r>
            <a:endParaRPr lang="en-US" sz="2000" i="1" dirty="0">
              <a:latin typeface="Calibri"/>
              <a:cs typeface="Calibri"/>
            </a:endParaRPr>
          </a:p>
        </p:txBody>
      </p:sp>
      <p:sp>
        <p:nvSpPr>
          <p:cNvPr id="69" name="Text Box 19"/>
          <p:cNvSpPr txBox="1">
            <a:spLocks noChangeArrowheads="1"/>
          </p:cNvSpPr>
          <p:nvPr/>
        </p:nvSpPr>
        <p:spPr bwMode="auto">
          <a:xfrm>
            <a:off x="9829800" y="4648200"/>
            <a:ext cx="838200" cy="707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i="1" dirty="0">
                <a:latin typeface="Calibri"/>
                <a:cs typeface="Calibri"/>
              </a:rPr>
              <a:t>g</a:t>
            </a:r>
            <a:r>
              <a:rPr lang="en-US" sz="2000" i="1" dirty="0" smtClean="0">
                <a:latin typeface="Calibri"/>
                <a:cs typeface="Calibri"/>
              </a:rPr>
              <a:t> = 6 h=0</a:t>
            </a:r>
            <a:endParaRPr lang="en-US" sz="2000" i="1" dirty="0">
              <a:latin typeface="Calibri"/>
              <a:cs typeface="Calibri"/>
            </a:endParaRPr>
          </a:p>
        </p:txBody>
      </p:sp>
      <p:sp>
        <p:nvSpPr>
          <p:cNvPr id="70" name="Text Box 19"/>
          <p:cNvSpPr txBox="1">
            <a:spLocks noChangeArrowheads="1"/>
          </p:cNvSpPr>
          <p:nvPr/>
        </p:nvSpPr>
        <p:spPr bwMode="auto">
          <a:xfrm>
            <a:off x="11277600" y="3711716"/>
            <a:ext cx="838200" cy="707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i="1" dirty="0">
                <a:latin typeface="Calibri"/>
                <a:cs typeface="Calibri"/>
              </a:rPr>
              <a:t>g</a:t>
            </a:r>
            <a:r>
              <a:rPr lang="en-US" sz="2000" i="1" dirty="0" smtClean="0">
                <a:latin typeface="Calibri"/>
                <a:cs typeface="Calibri"/>
              </a:rPr>
              <a:t> = 9 h=1</a:t>
            </a:r>
            <a:endParaRPr lang="en-US" sz="2000" i="1" dirty="0">
              <a:latin typeface="Calibri"/>
              <a:cs typeface="Calibri"/>
            </a:endParaRPr>
          </a:p>
        </p:txBody>
      </p:sp>
      <p:sp>
        <p:nvSpPr>
          <p:cNvPr id="71" name="Text Box 19"/>
          <p:cNvSpPr txBox="1">
            <a:spLocks noChangeArrowheads="1"/>
          </p:cNvSpPr>
          <p:nvPr/>
        </p:nvSpPr>
        <p:spPr bwMode="auto">
          <a:xfrm>
            <a:off x="11277600" y="4702316"/>
            <a:ext cx="914400" cy="707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i="1" dirty="0">
                <a:latin typeface="Calibri"/>
                <a:cs typeface="Calibri"/>
              </a:rPr>
              <a:t>g</a:t>
            </a:r>
            <a:r>
              <a:rPr lang="en-US" sz="2000" i="1" dirty="0" smtClean="0">
                <a:latin typeface="Calibri"/>
                <a:cs typeface="Calibri"/>
              </a:rPr>
              <a:t> = 10 h=2</a:t>
            </a:r>
            <a:endParaRPr lang="en-US" sz="2000" i="1" dirty="0">
              <a:latin typeface="Calibri"/>
              <a:cs typeface="Calibri"/>
            </a:endParaRPr>
          </a:p>
        </p:txBody>
      </p:sp>
      <p:sp>
        <p:nvSpPr>
          <p:cNvPr id="72" name="Text Box 19"/>
          <p:cNvSpPr txBox="1">
            <a:spLocks noChangeArrowheads="1"/>
          </p:cNvSpPr>
          <p:nvPr/>
        </p:nvSpPr>
        <p:spPr bwMode="auto">
          <a:xfrm>
            <a:off x="11277600" y="5562600"/>
            <a:ext cx="914400" cy="707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i="1" dirty="0">
                <a:latin typeface="Calibri"/>
                <a:cs typeface="Calibri"/>
              </a:rPr>
              <a:t>g</a:t>
            </a:r>
            <a:r>
              <a:rPr lang="en-US" sz="2000" i="1" dirty="0" smtClean="0">
                <a:latin typeface="Calibri"/>
                <a:cs typeface="Calibri"/>
              </a:rPr>
              <a:t> = 12 h=0</a:t>
            </a:r>
            <a:endParaRPr lang="en-US" sz="2000" i="1" dirty="0">
              <a:latin typeface="Calibri"/>
              <a:cs typeface="Calibri"/>
            </a:endParaRPr>
          </a:p>
        </p:txBody>
      </p:sp>
      <p:sp>
        <p:nvSpPr>
          <p:cNvPr id="73" name="Slide Number Placeholder 7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0AE4EA-EF72-4592-B966-0919EDBC0ADC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2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29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299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2997" grpId="0" build="p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Calibri"/>
                <a:cs typeface="Calibri"/>
              </a:rPr>
              <a:t>When should A* terminate?</a:t>
            </a:r>
          </a:p>
        </p:txBody>
      </p:sp>
      <p:sp>
        <p:nvSpPr>
          <p:cNvPr id="798748" name="Rectangle 28"/>
          <p:cNvSpPr>
            <a:spLocks noGrp="1" noChangeArrowheads="1"/>
          </p:cNvSpPr>
          <p:nvPr>
            <p:ph idx="1"/>
          </p:nvPr>
        </p:nvSpPr>
        <p:spPr>
          <a:xfrm>
            <a:off x="2209800" y="1447800"/>
            <a:ext cx="9728200" cy="4105174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Calibri"/>
                <a:cs typeface="Calibri"/>
              </a:rPr>
              <a:t>Should we stop when we </a:t>
            </a:r>
            <a:r>
              <a:rPr lang="en-US" dirty="0" err="1" smtClean="0">
                <a:latin typeface="Calibri"/>
                <a:cs typeface="Calibri"/>
              </a:rPr>
              <a:t>enqueue</a:t>
            </a:r>
            <a:r>
              <a:rPr lang="en-US" dirty="0" smtClean="0">
                <a:latin typeface="Calibri"/>
                <a:cs typeface="Calibri"/>
              </a:rPr>
              <a:t> a goal?</a:t>
            </a:r>
          </a:p>
          <a:p>
            <a:pPr eaLnBrk="1" hangingPunct="1"/>
            <a:endParaRPr lang="en-US" dirty="0" smtClean="0">
              <a:latin typeface="Calibri"/>
              <a:cs typeface="Calibri"/>
            </a:endParaRPr>
          </a:p>
          <a:p>
            <a:pPr eaLnBrk="1" hangingPunct="1"/>
            <a:endParaRPr lang="en-US" dirty="0" smtClean="0">
              <a:latin typeface="Calibri"/>
              <a:cs typeface="Calibri"/>
            </a:endParaRPr>
          </a:p>
          <a:p>
            <a:pPr eaLnBrk="1" hangingPunct="1"/>
            <a:endParaRPr lang="en-US" dirty="0" smtClean="0">
              <a:latin typeface="Calibri"/>
              <a:cs typeface="Calibri"/>
            </a:endParaRPr>
          </a:p>
          <a:p>
            <a:pPr eaLnBrk="1" hangingPunct="1"/>
            <a:endParaRPr lang="en-US" dirty="0" smtClean="0">
              <a:latin typeface="Calibri"/>
              <a:cs typeface="Calibri"/>
            </a:endParaRPr>
          </a:p>
          <a:p>
            <a:pPr eaLnBrk="1" hangingPunct="1"/>
            <a:endParaRPr lang="en-US" dirty="0" smtClean="0">
              <a:latin typeface="Calibri"/>
              <a:cs typeface="Calibri"/>
            </a:endParaRPr>
          </a:p>
          <a:p>
            <a:pPr eaLnBrk="1" hangingPunct="1"/>
            <a:endParaRPr lang="en-US" dirty="0" smtClean="0">
              <a:latin typeface="Calibri"/>
              <a:cs typeface="Calibri"/>
            </a:endParaRPr>
          </a:p>
          <a:p>
            <a:pPr eaLnBrk="1" hangingPunct="1"/>
            <a:r>
              <a:rPr lang="en-US" dirty="0" smtClean="0">
                <a:latin typeface="Calibri"/>
                <a:cs typeface="Calibri"/>
              </a:rPr>
              <a:t>No: only stop when we </a:t>
            </a:r>
            <a:r>
              <a:rPr lang="en-US" dirty="0" err="1" smtClean="0">
                <a:latin typeface="Calibri"/>
                <a:cs typeface="Calibri"/>
              </a:rPr>
              <a:t>dequeue</a:t>
            </a:r>
            <a:r>
              <a:rPr lang="en-US" dirty="0" smtClean="0">
                <a:latin typeface="Calibri"/>
                <a:cs typeface="Calibri"/>
              </a:rPr>
              <a:t> a goal</a:t>
            </a:r>
          </a:p>
        </p:txBody>
      </p:sp>
      <p:sp>
        <p:nvSpPr>
          <p:cNvPr id="15364" name="AutoShape 4"/>
          <p:cNvSpPr>
            <a:spLocks noChangeArrowheads="1"/>
          </p:cNvSpPr>
          <p:nvPr/>
        </p:nvSpPr>
        <p:spPr bwMode="auto">
          <a:xfrm>
            <a:off x="3276600" y="3505200"/>
            <a:ext cx="609600" cy="595312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pPr algn="ctr"/>
            <a:r>
              <a:rPr lang="en-US" sz="2800" b="1" dirty="0">
                <a:latin typeface="Calibri"/>
                <a:cs typeface="Calibri"/>
              </a:rPr>
              <a:t>S</a:t>
            </a:r>
          </a:p>
        </p:txBody>
      </p:sp>
      <p:sp>
        <p:nvSpPr>
          <p:cNvPr id="15365" name="AutoShape 6"/>
          <p:cNvSpPr>
            <a:spLocks noChangeArrowheads="1"/>
          </p:cNvSpPr>
          <p:nvPr/>
        </p:nvSpPr>
        <p:spPr bwMode="auto">
          <a:xfrm>
            <a:off x="5867400" y="4419600"/>
            <a:ext cx="609600" cy="595312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pPr algn="ctr"/>
            <a:r>
              <a:rPr lang="en-US" sz="2800" b="1" dirty="0">
                <a:latin typeface="Calibri"/>
                <a:cs typeface="Calibri"/>
              </a:rPr>
              <a:t>B</a:t>
            </a:r>
          </a:p>
        </p:txBody>
      </p:sp>
      <p:sp>
        <p:nvSpPr>
          <p:cNvPr id="15366" name="AutoShape 8"/>
          <p:cNvSpPr>
            <a:spLocks noChangeArrowheads="1"/>
          </p:cNvSpPr>
          <p:nvPr/>
        </p:nvSpPr>
        <p:spPr bwMode="auto">
          <a:xfrm>
            <a:off x="5867400" y="2528888"/>
            <a:ext cx="609600" cy="595312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pPr algn="ctr"/>
            <a:r>
              <a:rPr lang="en-US" sz="2800" b="1" dirty="0">
                <a:latin typeface="Calibri"/>
                <a:cs typeface="Calibri"/>
              </a:rPr>
              <a:t>A</a:t>
            </a:r>
          </a:p>
        </p:txBody>
      </p:sp>
      <p:sp>
        <p:nvSpPr>
          <p:cNvPr id="15367" name="AutoShape 9"/>
          <p:cNvSpPr>
            <a:spLocks noChangeArrowheads="1"/>
          </p:cNvSpPr>
          <p:nvPr/>
        </p:nvSpPr>
        <p:spPr bwMode="auto">
          <a:xfrm>
            <a:off x="8382000" y="3519488"/>
            <a:ext cx="609600" cy="595312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pPr algn="ctr"/>
            <a:r>
              <a:rPr lang="en-US" sz="2800" b="1" dirty="0">
                <a:latin typeface="Calibri"/>
                <a:cs typeface="Calibri"/>
              </a:rPr>
              <a:t>G</a:t>
            </a:r>
          </a:p>
        </p:txBody>
      </p:sp>
      <p:sp>
        <p:nvSpPr>
          <p:cNvPr id="15368" name="Line 10"/>
          <p:cNvSpPr>
            <a:spLocks noChangeShapeType="1"/>
          </p:cNvSpPr>
          <p:nvPr/>
        </p:nvSpPr>
        <p:spPr bwMode="auto">
          <a:xfrm>
            <a:off x="6477000" y="2819400"/>
            <a:ext cx="1905000" cy="838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med"/>
          </a:ln>
        </p:spPr>
        <p:txBody>
          <a:bodyPr lIns="91438" tIns="45719" rIns="91438" bIns="45719"/>
          <a:lstStyle/>
          <a:p>
            <a:endParaRPr lang="en-US">
              <a:latin typeface="Calibri"/>
              <a:cs typeface="Calibri"/>
            </a:endParaRPr>
          </a:p>
        </p:txBody>
      </p:sp>
      <p:sp>
        <p:nvSpPr>
          <p:cNvPr id="15369" name="Line 13"/>
          <p:cNvSpPr>
            <a:spLocks noChangeShapeType="1"/>
          </p:cNvSpPr>
          <p:nvPr/>
        </p:nvSpPr>
        <p:spPr bwMode="auto">
          <a:xfrm flipH="1">
            <a:off x="3886200" y="2819400"/>
            <a:ext cx="1981200" cy="838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lg" len="med"/>
            <a:tailEnd/>
          </a:ln>
        </p:spPr>
        <p:txBody>
          <a:bodyPr lIns="91438" tIns="45719" rIns="91438" bIns="45719"/>
          <a:lstStyle/>
          <a:p>
            <a:endParaRPr lang="en-US">
              <a:latin typeface="Calibri"/>
              <a:cs typeface="Calibri"/>
            </a:endParaRPr>
          </a:p>
        </p:txBody>
      </p:sp>
      <p:sp>
        <p:nvSpPr>
          <p:cNvPr id="15370" name="Line 14"/>
          <p:cNvSpPr>
            <a:spLocks noChangeShapeType="1"/>
          </p:cNvSpPr>
          <p:nvPr/>
        </p:nvSpPr>
        <p:spPr bwMode="auto">
          <a:xfrm>
            <a:off x="3886200" y="3962400"/>
            <a:ext cx="1981200" cy="762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med"/>
          </a:ln>
        </p:spPr>
        <p:txBody>
          <a:bodyPr lIns="91438" tIns="45719" rIns="91438" bIns="45719"/>
          <a:lstStyle/>
          <a:p>
            <a:endParaRPr lang="en-US">
              <a:latin typeface="Calibri"/>
              <a:cs typeface="Calibri"/>
            </a:endParaRPr>
          </a:p>
        </p:txBody>
      </p:sp>
      <p:sp>
        <p:nvSpPr>
          <p:cNvPr id="15371" name="Line 15"/>
          <p:cNvSpPr>
            <a:spLocks noChangeShapeType="1"/>
          </p:cNvSpPr>
          <p:nvPr/>
        </p:nvSpPr>
        <p:spPr bwMode="auto">
          <a:xfrm flipH="1">
            <a:off x="6477000" y="3962400"/>
            <a:ext cx="1905000" cy="762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lg" len="med"/>
            <a:tailEnd/>
          </a:ln>
        </p:spPr>
        <p:txBody>
          <a:bodyPr lIns="91438" tIns="45719" rIns="91438" bIns="45719"/>
          <a:lstStyle/>
          <a:p>
            <a:endParaRPr lang="en-US">
              <a:latin typeface="Calibri"/>
              <a:cs typeface="Calibri"/>
            </a:endParaRPr>
          </a:p>
        </p:txBody>
      </p:sp>
      <p:sp>
        <p:nvSpPr>
          <p:cNvPr id="15372" name="Text Box 16"/>
          <p:cNvSpPr txBox="1">
            <a:spLocks noChangeArrowheads="1"/>
          </p:cNvSpPr>
          <p:nvPr/>
        </p:nvSpPr>
        <p:spPr bwMode="auto">
          <a:xfrm>
            <a:off x="4572000" y="2667000"/>
            <a:ext cx="457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latin typeface="Calibri"/>
                <a:cs typeface="Calibri"/>
              </a:rPr>
              <a:t>2</a:t>
            </a:r>
          </a:p>
        </p:txBody>
      </p:sp>
      <p:sp>
        <p:nvSpPr>
          <p:cNvPr id="15373" name="Text Box 19"/>
          <p:cNvSpPr txBox="1">
            <a:spLocks noChangeArrowheads="1"/>
          </p:cNvSpPr>
          <p:nvPr/>
        </p:nvSpPr>
        <p:spPr bwMode="auto">
          <a:xfrm>
            <a:off x="7315200" y="4433888"/>
            <a:ext cx="457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latin typeface="Calibri"/>
                <a:cs typeface="Calibri"/>
              </a:rPr>
              <a:t>3</a:t>
            </a:r>
          </a:p>
        </p:txBody>
      </p:sp>
      <p:sp>
        <p:nvSpPr>
          <p:cNvPr id="15374" name="Text Box 20"/>
          <p:cNvSpPr txBox="1">
            <a:spLocks noChangeArrowheads="1"/>
          </p:cNvSpPr>
          <p:nvPr/>
        </p:nvSpPr>
        <p:spPr bwMode="auto">
          <a:xfrm>
            <a:off x="7315200" y="2681288"/>
            <a:ext cx="457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latin typeface="Calibri"/>
                <a:cs typeface="Calibri"/>
              </a:rPr>
              <a:t>2</a:t>
            </a:r>
          </a:p>
        </p:txBody>
      </p:sp>
      <p:sp>
        <p:nvSpPr>
          <p:cNvPr id="15375" name="Text Box 21"/>
          <p:cNvSpPr txBox="1">
            <a:spLocks noChangeArrowheads="1"/>
          </p:cNvSpPr>
          <p:nvPr/>
        </p:nvSpPr>
        <p:spPr bwMode="auto">
          <a:xfrm>
            <a:off x="4572000" y="4419600"/>
            <a:ext cx="457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latin typeface="Calibri"/>
                <a:cs typeface="Calibri"/>
              </a:rPr>
              <a:t>2</a:t>
            </a:r>
          </a:p>
        </p:txBody>
      </p:sp>
      <p:sp>
        <p:nvSpPr>
          <p:cNvPr id="15376" name="Text Box 22"/>
          <p:cNvSpPr txBox="1">
            <a:spLocks noChangeArrowheads="1"/>
          </p:cNvSpPr>
          <p:nvPr/>
        </p:nvSpPr>
        <p:spPr bwMode="auto">
          <a:xfrm>
            <a:off x="5867400" y="5040870"/>
            <a:ext cx="914400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/>
                <a:cs typeface="Calibri"/>
              </a:rPr>
              <a:t>h = 1</a:t>
            </a:r>
          </a:p>
        </p:txBody>
      </p:sp>
      <p:sp>
        <p:nvSpPr>
          <p:cNvPr id="15377" name="Text Box 25"/>
          <p:cNvSpPr txBox="1">
            <a:spLocks noChangeArrowheads="1"/>
          </p:cNvSpPr>
          <p:nvPr/>
        </p:nvSpPr>
        <p:spPr bwMode="auto">
          <a:xfrm>
            <a:off x="5867400" y="2145270"/>
            <a:ext cx="914400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/>
                <a:cs typeface="Calibri"/>
              </a:rPr>
              <a:t>h = 2</a:t>
            </a:r>
          </a:p>
        </p:txBody>
      </p:sp>
      <p:sp>
        <p:nvSpPr>
          <p:cNvPr id="15378" name="Text Box 26"/>
          <p:cNvSpPr txBox="1">
            <a:spLocks noChangeArrowheads="1"/>
          </p:cNvSpPr>
          <p:nvPr/>
        </p:nvSpPr>
        <p:spPr bwMode="auto">
          <a:xfrm>
            <a:off x="7620000" y="3593070"/>
            <a:ext cx="914400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/>
                <a:cs typeface="Calibri"/>
              </a:rPr>
              <a:t>h = 0</a:t>
            </a:r>
          </a:p>
        </p:txBody>
      </p:sp>
      <p:sp>
        <p:nvSpPr>
          <p:cNvPr id="15379" name="Text Box 27"/>
          <p:cNvSpPr txBox="1">
            <a:spLocks noChangeArrowheads="1"/>
          </p:cNvSpPr>
          <p:nvPr/>
        </p:nvSpPr>
        <p:spPr bwMode="auto">
          <a:xfrm>
            <a:off x="3962400" y="3593070"/>
            <a:ext cx="914400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/>
                <a:cs typeface="Calibri"/>
              </a:rPr>
              <a:t>h = 3</a:t>
            </a: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0AE4EA-EF72-4592-B966-0919EDBC0ADC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dirty="0" smtClean="0">
                <a:latin typeface="Calibri"/>
                <a:cs typeface="Calibri"/>
              </a:rPr>
              <a:t>Is A* Optimal?</a:t>
            </a:r>
          </a:p>
        </p:txBody>
      </p:sp>
      <p:sp>
        <p:nvSpPr>
          <p:cNvPr id="803856" name="Rectangle 16"/>
          <p:cNvSpPr>
            <a:spLocks noGrp="1" noChangeArrowheads="1"/>
          </p:cNvSpPr>
          <p:nvPr>
            <p:ph idx="1"/>
          </p:nvPr>
        </p:nvSpPr>
        <p:spPr>
          <a:xfrm>
            <a:off x="2209800" y="5181599"/>
            <a:ext cx="9575800" cy="94456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Calibri"/>
                <a:cs typeface="Calibri"/>
              </a:rPr>
              <a:t>What went wrong?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Calibri"/>
                <a:cs typeface="Calibri"/>
              </a:rPr>
              <a:t>Actual bad goal cost &lt; estimated good goal cost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Calibri"/>
                <a:cs typeface="Calibri"/>
              </a:rPr>
              <a:t>We need estimates to be less than actual costs!</a:t>
            </a:r>
          </a:p>
        </p:txBody>
      </p:sp>
      <p:sp>
        <p:nvSpPr>
          <p:cNvPr id="16387" name="AutoShape 3"/>
          <p:cNvSpPr>
            <a:spLocks noChangeArrowheads="1"/>
          </p:cNvSpPr>
          <p:nvPr/>
        </p:nvSpPr>
        <p:spPr bwMode="auto">
          <a:xfrm>
            <a:off x="5791200" y="1752598"/>
            <a:ext cx="609600" cy="571501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pPr algn="ctr"/>
            <a:r>
              <a:rPr lang="en-US" sz="2800" b="1" dirty="0">
                <a:latin typeface="Calibri"/>
                <a:cs typeface="Calibri"/>
              </a:rPr>
              <a:t>A</a:t>
            </a:r>
          </a:p>
        </p:txBody>
      </p:sp>
      <p:sp>
        <p:nvSpPr>
          <p:cNvPr id="16388" name="AutoShape 4"/>
          <p:cNvSpPr>
            <a:spLocks noChangeArrowheads="1"/>
          </p:cNvSpPr>
          <p:nvPr/>
        </p:nvSpPr>
        <p:spPr bwMode="auto">
          <a:xfrm>
            <a:off x="8763000" y="3238499"/>
            <a:ext cx="609600" cy="571501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pPr algn="ctr"/>
            <a:r>
              <a:rPr lang="en-US" sz="2800" b="1" dirty="0">
                <a:latin typeface="Calibri"/>
                <a:cs typeface="Calibri"/>
              </a:rPr>
              <a:t>G</a:t>
            </a:r>
          </a:p>
        </p:txBody>
      </p:sp>
      <p:sp>
        <p:nvSpPr>
          <p:cNvPr id="16389" name="AutoShape 5"/>
          <p:cNvSpPr>
            <a:spLocks noChangeArrowheads="1"/>
          </p:cNvSpPr>
          <p:nvPr/>
        </p:nvSpPr>
        <p:spPr bwMode="auto">
          <a:xfrm>
            <a:off x="2819400" y="3124198"/>
            <a:ext cx="609600" cy="571501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pPr algn="ctr"/>
            <a:r>
              <a:rPr lang="en-US" sz="2800" b="1" dirty="0">
                <a:latin typeface="Calibri"/>
                <a:cs typeface="Calibri"/>
              </a:rPr>
              <a:t>S</a:t>
            </a: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3886200" y="1752599"/>
            <a:ext cx="457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latin typeface="Calibri"/>
                <a:cs typeface="Calibri"/>
              </a:rPr>
              <a:t>1</a:t>
            </a: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7848600" y="1752599"/>
            <a:ext cx="457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latin typeface="Calibri"/>
                <a:cs typeface="Calibri"/>
              </a:rPr>
              <a:t>3</a:t>
            </a:r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5715000" y="1295399"/>
            <a:ext cx="914400" cy="4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i="1" dirty="0">
                <a:latin typeface="Calibri"/>
                <a:cs typeface="Calibri"/>
              </a:rPr>
              <a:t>h = 6</a:t>
            </a: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9448800" y="3288269"/>
            <a:ext cx="914400" cy="4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i="1" dirty="0">
                <a:latin typeface="Calibri"/>
                <a:cs typeface="Calibri"/>
              </a:rPr>
              <a:t>h = 0</a:t>
            </a:r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0" y="4038600"/>
            <a:ext cx="12192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>
                <a:latin typeface="Calibri"/>
                <a:cs typeface="Calibri"/>
              </a:rPr>
              <a:t>5</a:t>
            </a:r>
          </a:p>
        </p:txBody>
      </p:sp>
      <p:sp>
        <p:nvSpPr>
          <p:cNvPr id="16398" name="Text Box 15"/>
          <p:cNvSpPr txBox="1">
            <a:spLocks noChangeArrowheads="1"/>
          </p:cNvSpPr>
          <p:nvPr/>
        </p:nvSpPr>
        <p:spPr bwMode="auto">
          <a:xfrm>
            <a:off x="3505200" y="3200399"/>
            <a:ext cx="762000" cy="4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i="1" dirty="0">
                <a:latin typeface="Calibri"/>
                <a:cs typeface="Calibri"/>
              </a:rPr>
              <a:t>h</a:t>
            </a:r>
            <a:r>
              <a:rPr lang="en-US" sz="2000" dirty="0">
                <a:latin typeface="Calibri"/>
                <a:cs typeface="Calibri"/>
              </a:rPr>
              <a:t> = </a:t>
            </a:r>
            <a:r>
              <a:rPr lang="en-US" sz="2000" i="1" dirty="0">
                <a:latin typeface="Calibri"/>
                <a:cs typeface="Calibri"/>
              </a:rPr>
              <a:t>7</a:t>
            </a:r>
          </a:p>
        </p:txBody>
      </p:sp>
      <p:cxnSp>
        <p:nvCxnSpPr>
          <p:cNvPr id="26" name="Curved Connector 25"/>
          <p:cNvCxnSpPr>
            <a:stCxn id="16389" idx="2"/>
            <a:endCxn id="16388" idx="2"/>
          </p:cNvCxnSpPr>
          <p:nvPr/>
        </p:nvCxnSpPr>
        <p:spPr>
          <a:xfrm rot="16200000" flipH="1">
            <a:off x="6038850" y="781049"/>
            <a:ext cx="114301" cy="5943600"/>
          </a:xfrm>
          <a:prstGeom prst="curvedConnector3">
            <a:avLst>
              <a:gd name="adj1" fmla="val 792305"/>
            </a:avLst>
          </a:prstGeom>
          <a:ln w="28575">
            <a:solidFill>
              <a:schemeClr val="tx1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urved Connector 27"/>
          <p:cNvCxnSpPr>
            <a:stCxn id="16389" idx="0"/>
            <a:endCxn id="16387" idx="1"/>
          </p:cNvCxnSpPr>
          <p:nvPr/>
        </p:nvCxnSpPr>
        <p:spPr>
          <a:xfrm rot="5400000" flipH="1" flipV="1">
            <a:off x="3914776" y="1247774"/>
            <a:ext cx="1085849" cy="2667000"/>
          </a:xfrm>
          <a:prstGeom prst="curvedConnector2">
            <a:avLst/>
          </a:prstGeom>
          <a:ln w="28575">
            <a:solidFill>
              <a:schemeClr val="tx1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urved Connector 27"/>
          <p:cNvCxnSpPr>
            <a:stCxn id="16387" idx="3"/>
            <a:endCxn id="16388" idx="0"/>
          </p:cNvCxnSpPr>
          <p:nvPr/>
        </p:nvCxnSpPr>
        <p:spPr>
          <a:xfrm>
            <a:off x="6400800" y="2038349"/>
            <a:ext cx="2667000" cy="1200150"/>
          </a:xfrm>
          <a:prstGeom prst="curvedConnector2">
            <a:avLst/>
          </a:prstGeom>
          <a:ln w="28575">
            <a:solidFill>
              <a:schemeClr val="tx1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0AE4EA-EF72-4592-B966-0919EDBC0ADC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8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8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Admissible Heuristics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896543" y="1219379"/>
            <a:ext cx="6398914" cy="4832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0AE4EA-EF72-4592-B966-0919EDBC0ADC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40661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Idea: Admissibility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37068" y="1143000"/>
            <a:ext cx="5555264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401595" y="1143152"/>
            <a:ext cx="5397497" cy="4076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57200" y="5257800"/>
            <a:ext cx="5562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latin typeface="Calibri" pitchFamily="34" charset="0"/>
              </a:rPr>
              <a:t>Inadmissible (pessimistic) heuristics break optimality by trapping good plans on the fringe</a:t>
            </a:r>
            <a:endParaRPr lang="en-US" sz="2200" dirty="0">
              <a:latin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77000" y="5257800"/>
            <a:ext cx="5562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latin typeface="Calibri" pitchFamily="34" charset="0"/>
              </a:rPr>
              <a:t>Admissible (optimistic) heuristics slow down bad plans but never outweigh true costs</a:t>
            </a:r>
            <a:endParaRPr lang="en-US" sz="2200" dirty="0">
              <a:latin typeface="Calibri" pitchFamily="34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0AE4EA-EF72-4592-B966-0919EDBC0ADC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Optimality of A* Tree Search</a:t>
            </a:r>
          </a:p>
        </p:txBody>
      </p:sp>
      <p:sp>
        <p:nvSpPr>
          <p:cNvPr id="26" name="Content Placeholder 2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126501" y="1753559"/>
            <a:ext cx="5862797" cy="4222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0AE4EA-EF72-4592-B966-0919EDBC0ADC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4290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Calibri"/>
                <a:cs typeface="Calibri"/>
              </a:rPr>
              <a:t>Optimality of A* Tree Search</a:t>
            </a:r>
          </a:p>
        </p:txBody>
      </p:sp>
      <p:sp>
        <p:nvSpPr>
          <p:cNvPr id="18447" name="Content Placeholder 19"/>
          <p:cNvSpPr>
            <a:spLocks noGrp="1"/>
          </p:cNvSpPr>
          <p:nvPr>
            <p:ph idx="1"/>
          </p:nvPr>
        </p:nvSpPr>
        <p:spPr>
          <a:xfrm>
            <a:off x="1371440" y="1447800"/>
            <a:ext cx="5029200" cy="452596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400" dirty="0" smtClean="0">
                <a:latin typeface="Calibri"/>
                <a:cs typeface="Calibri"/>
              </a:rPr>
              <a:t>Assume:</a:t>
            </a:r>
          </a:p>
          <a:p>
            <a:r>
              <a:rPr lang="en-US" sz="2400" dirty="0" smtClean="0">
                <a:latin typeface="Calibri"/>
                <a:cs typeface="Calibri"/>
              </a:rPr>
              <a:t>A is an optimal goal node</a:t>
            </a:r>
          </a:p>
          <a:p>
            <a:r>
              <a:rPr lang="en-US" sz="2400" dirty="0" smtClean="0">
                <a:latin typeface="Calibri"/>
                <a:cs typeface="Calibri"/>
              </a:rPr>
              <a:t>B is a suboptimal goal node</a:t>
            </a:r>
          </a:p>
          <a:p>
            <a:r>
              <a:rPr lang="en-US" sz="2400" dirty="0" smtClean="0">
                <a:latin typeface="Calibri"/>
                <a:cs typeface="Calibri"/>
              </a:rPr>
              <a:t>h is admissible</a:t>
            </a:r>
          </a:p>
          <a:p>
            <a:pPr>
              <a:lnSpc>
                <a:spcPct val="150000"/>
              </a:lnSpc>
            </a:pPr>
            <a:endParaRPr lang="en-US" sz="1200" dirty="0" smtClean="0">
              <a:latin typeface="Calibri"/>
              <a:cs typeface="Calibri"/>
            </a:endParaRPr>
          </a:p>
          <a:p>
            <a:pPr>
              <a:lnSpc>
                <a:spcPct val="150000"/>
              </a:lnSpc>
              <a:buNone/>
            </a:pPr>
            <a:r>
              <a:rPr lang="en-US" sz="2400" dirty="0" smtClean="0">
                <a:latin typeface="Calibri"/>
                <a:cs typeface="Calibri"/>
              </a:rPr>
              <a:t>Claim:</a:t>
            </a:r>
          </a:p>
          <a:p>
            <a:r>
              <a:rPr lang="en-US" sz="2400" dirty="0" smtClean="0">
                <a:latin typeface="Calibri"/>
                <a:cs typeface="Calibri"/>
              </a:rPr>
              <a:t>A will exit the fringe before B</a:t>
            </a:r>
          </a:p>
        </p:txBody>
      </p:sp>
      <p:sp>
        <p:nvSpPr>
          <p:cNvPr id="17" name="Freeform 12"/>
          <p:cNvSpPr>
            <a:spLocks/>
          </p:cNvSpPr>
          <p:nvPr/>
        </p:nvSpPr>
        <p:spPr bwMode="auto">
          <a:xfrm>
            <a:off x="7384889" y="1789113"/>
            <a:ext cx="2927351" cy="2554287"/>
          </a:xfrm>
          <a:custGeom>
            <a:avLst/>
            <a:gdLst>
              <a:gd name="T0" fmla="*/ 0 w 1844"/>
              <a:gd name="T1" fmla="*/ 2147483647 h 1609"/>
              <a:gd name="T2" fmla="*/ 2147483647 w 1844"/>
              <a:gd name="T3" fmla="*/ 2147483647 h 1609"/>
              <a:gd name="T4" fmla="*/ 2147483647 w 1844"/>
              <a:gd name="T5" fmla="*/ 0 h 1609"/>
              <a:gd name="T6" fmla="*/ 0 w 1844"/>
              <a:gd name="T7" fmla="*/ 2147483647 h 1609"/>
              <a:gd name="T8" fmla="*/ 0 60000 65536"/>
              <a:gd name="T9" fmla="*/ 0 60000 65536"/>
              <a:gd name="T10" fmla="*/ 0 60000 65536"/>
              <a:gd name="T11" fmla="*/ 0 60000 65536"/>
              <a:gd name="T12" fmla="*/ 0 w 1844"/>
              <a:gd name="T13" fmla="*/ 0 h 1609"/>
              <a:gd name="T14" fmla="*/ 1844 w 1844"/>
              <a:gd name="T15" fmla="*/ 1609 h 160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44" h="1609">
                <a:moveTo>
                  <a:pt x="0" y="1609"/>
                </a:moveTo>
                <a:lnTo>
                  <a:pt x="1844" y="1609"/>
                </a:lnTo>
                <a:lnTo>
                  <a:pt x="915" y="0"/>
                </a:lnTo>
                <a:lnTo>
                  <a:pt x="0" y="160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1438" tIns="45719" rIns="91438" bIns="45719"/>
          <a:lstStyle/>
          <a:p>
            <a:endParaRPr lang="en-US">
              <a:latin typeface="Calibri"/>
              <a:cs typeface="Calibri"/>
            </a:endParaRPr>
          </a:p>
        </p:txBody>
      </p:sp>
      <p:sp>
        <p:nvSpPr>
          <p:cNvPr id="18" name="Oval 13"/>
          <p:cNvSpPr>
            <a:spLocks noChangeArrowheads="1"/>
          </p:cNvSpPr>
          <p:nvPr/>
        </p:nvSpPr>
        <p:spPr bwMode="auto">
          <a:xfrm>
            <a:off x="8507250" y="2144712"/>
            <a:ext cx="179388" cy="1793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endParaRPr lang="en-US">
              <a:latin typeface="Calibri"/>
              <a:cs typeface="Calibri"/>
            </a:endParaRPr>
          </a:p>
        </p:txBody>
      </p:sp>
      <p:sp>
        <p:nvSpPr>
          <p:cNvPr id="19" name="Oval 14"/>
          <p:cNvSpPr>
            <a:spLocks noChangeArrowheads="1"/>
          </p:cNvSpPr>
          <p:nvPr/>
        </p:nvSpPr>
        <p:spPr bwMode="auto">
          <a:xfrm>
            <a:off x="8983501" y="2135187"/>
            <a:ext cx="179388" cy="1793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endParaRPr lang="en-US">
              <a:latin typeface="Calibri"/>
              <a:cs typeface="Calibri"/>
            </a:endParaRPr>
          </a:p>
        </p:txBody>
      </p: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8637425" y="1995486"/>
            <a:ext cx="274639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alibri"/>
                <a:cs typeface="Calibri"/>
              </a:rPr>
              <a:t>…</a:t>
            </a:r>
          </a:p>
        </p:txBody>
      </p:sp>
      <p:sp>
        <p:nvSpPr>
          <p:cNvPr id="21" name="Oval 16"/>
          <p:cNvSpPr>
            <a:spLocks noChangeArrowheads="1"/>
          </p:cNvSpPr>
          <p:nvPr/>
        </p:nvSpPr>
        <p:spPr bwMode="auto">
          <a:xfrm>
            <a:off x="9989976" y="3832224"/>
            <a:ext cx="179388" cy="179388"/>
          </a:xfrm>
          <a:prstGeom prst="ellipse">
            <a:avLst/>
          </a:prstGeom>
          <a:solidFill>
            <a:srgbClr val="FF99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endParaRPr lang="en-US">
              <a:latin typeface="Calibri"/>
              <a:cs typeface="Calibri"/>
            </a:endParaRPr>
          </a:p>
        </p:txBody>
      </p:sp>
      <p:sp>
        <p:nvSpPr>
          <p:cNvPr id="22" name="Oval 17"/>
          <p:cNvSpPr>
            <a:spLocks noChangeArrowheads="1"/>
          </p:cNvSpPr>
          <p:nvPr/>
        </p:nvSpPr>
        <p:spPr bwMode="auto">
          <a:xfrm>
            <a:off x="7703976" y="3527424"/>
            <a:ext cx="179388" cy="179388"/>
          </a:xfrm>
          <a:prstGeom prst="ellipse">
            <a:avLst/>
          </a:prstGeom>
          <a:solidFill>
            <a:srgbClr val="FF99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endParaRPr lang="en-US">
              <a:latin typeface="Calibri"/>
              <a:cs typeface="Calibri"/>
            </a:endParaRPr>
          </a:p>
        </p:txBody>
      </p:sp>
      <p:sp>
        <p:nvSpPr>
          <p:cNvPr id="23" name="Oval 21"/>
          <p:cNvSpPr>
            <a:spLocks noChangeArrowheads="1"/>
          </p:cNvSpPr>
          <p:nvPr/>
        </p:nvSpPr>
        <p:spPr bwMode="auto">
          <a:xfrm>
            <a:off x="8739026" y="1719262"/>
            <a:ext cx="179388" cy="1793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endParaRPr lang="en-US">
              <a:latin typeface="Calibri"/>
              <a:cs typeface="Calibri"/>
            </a:endParaRPr>
          </a:p>
        </p:txBody>
      </p:sp>
      <p:pic>
        <p:nvPicPr>
          <p:cNvPr id="28" name="Picture 27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 bwMode="auto">
          <a:xfrm>
            <a:off x="10334304" y="3819722"/>
            <a:ext cx="257496" cy="241101"/>
          </a:xfrm>
          <a:prstGeom prst="rect">
            <a:avLst/>
          </a:prstGeom>
          <a:noFill/>
          <a:ln/>
          <a:effectLst/>
        </p:spPr>
      </p:pic>
      <p:pic>
        <p:nvPicPr>
          <p:cNvPr id="13" name="Picture 12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7285983" y="3514921"/>
            <a:ext cx="257817" cy="257817"/>
          </a:xfrm>
          <a:prstGeom prst="rect">
            <a:avLst/>
          </a:prstGeom>
          <a:noFill/>
          <a:ln/>
          <a:effectLst/>
        </p:spPr>
      </p:pic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0AE4EA-EF72-4592-B966-0919EDBC0ADC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9615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590800"/>
            <a:ext cx="12192000" cy="1143000"/>
          </a:xfrm>
        </p:spPr>
        <p:txBody>
          <a:bodyPr/>
          <a:lstStyle/>
          <a:p>
            <a:pPr eaLnBrk="1" hangingPunct="1"/>
            <a:r>
              <a:rPr lang="en-US" sz="6000" dirty="0" smtClean="0"/>
              <a:t>Properties of A*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914400"/>
            <a:ext cx="121920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0AE4EA-EF72-4592-B966-0919EDBC0ADC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934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/>
                <a:cs typeface="Calibri"/>
              </a:rPr>
              <a:t>Properties of A*</a:t>
            </a: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466725" y="1441451"/>
            <a:ext cx="8229600" cy="524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/>
          <a:lstStyle/>
          <a:p>
            <a:pPr marL="342891" indent="-342891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</a:pPr>
            <a:endParaRPr lang="en-US" dirty="0">
              <a:solidFill>
                <a:schemeClr val="accent2"/>
              </a:solidFill>
              <a:latin typeface="Calibri"/>
              <a:cs typeface="Calibri"/>
            </a:endParaRPr>
          </a:p>
          <a:p>
            <a:pPr marL="342891" indent="-342891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</a:pPr>
            <a:endParaRPr lang="en-US" dirty="0">
              <a:solidFill>
                <a:schemeClr val="accent2"/>
              </a:solidFill>
              <a:latin typeface="Calibri"/>
              <a:cs typeface="Calibri"/>
            </a:endParaRPr>
          </a:p>
          <a:p>
            <a:pPr marL="342891" indent="-342891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</a:pPr>
            <a:endParaRPr lang="en-US" dirty="0">
              <a:solidFill>
                <a:schemeClr val="accent2"/>
              </a:solidFill>
              <a:latin typeface="Calibri"/>
              <a:cs typeface="Calibri"/>
            </a:endParaRPr>
          </a:p>
          <a:p>
            <a:pPr marL="342891" indent="-342891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</a:pPr>
            <a:endParaRPr lang="en-US" dirty="0">
              <a:solidFill>
                <a:schemeClr val="accent2"/>
              </a:solidFill>
              <a:latin typeface="Calibri"/>
              <a:cs typeface="Calibri"/>
            </a:endParaRPr>
          </a:p>
          <a:p>
            <a:pPr marL="342891" indent="-342891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</a:pPr>
            <a:endParaRPr lang="en-US" dirty="0">
              <a:solidFill>
                <a:schemeClr val="accent2"/>
              </a:solidFill>
              <a:latin typeface="Calibri"/>
              <a:cs typeface="Calibri"/>
            </a:endParaRPr>
          </a:p>
          <a:p>
            <a:pPr marL="342891" indent="-342891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</a:pPr>
            <a:endParaRPr lang="en-US" dirty="0">
              <a:solidFill>
                <a:schemeClr val="accent2"/>
              </a:solidFill>
              <a:latin typeface="Calibri"/>
              <a:cs typeface="Calibri"/>
            </a:endParaRPr>
          </a:p>
          <a:p>
            <a:pPr marL="342891" indent="-342891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</a:pPr>
            <a:endParaRPr lang="en-US" dirty="0">
              <a:solidFill>
                <a:schemeClr val="accent2"/>
              </a:solidFill>
              <a:latin typeface="Calibri"/>
              <a:cs typeface="Calibri"/>
            </a:endParaRPr>
          </a:p>
          <a:p>
            <a:pPr marL="342891" indent="-342891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</a:pPr>
            <a:endParaRPr lang="en-US" dirty="0">
              <a:solidFill>
                <a:schemeClr val="accent2"/>
              </a:solidFill>
              <a:latin typeface="Calibri"/>
              <a:cs typeface="Calibri"/>
            </a:endParaRPr>
          </a:p>
          <a:p>
            <a:pPr marL="342891" indent="-342891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</a:pPr>
            <a:endParaRPr lang="en-US" dirty="0">
              <a:solidFill>
                <a:schemeClr val="accent2"/>
              </a:solidFill>
              <a:latin typeface="Calibri"/>
              <a:cs typeface="Calibri"/>
            </a:endParaRPr>
          </a:p>
          <a:p>
            <a:pPr marL="342891" indent="-342891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</a:pPr>
            <a:endParaRPr lang="en-US" dirty="0">
              <a:solidFill>
                <a:schemeClr val="accent2"/>
              </a:solidFill>
              <a:latin typeface="Calibri"/>
              <a:cs typeface="Calibri"/>
            </a:endParaRPr>
          </a:p>
          <a:p>
            <a:pPr marL="342891" indent="-342891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</a:pPr>
            <a:endParaRPr lang="en-US" dirty="0">
              <a:solidFill>
                <a:schemeClr val="accent2"/>
              </a:solidFill>
              <a:latin typeface="Calibri"/>
              <a:cs typeface="Calibri"/>
            </a:endParaRPr>
          </a:p>
          <a:p>
            <a:pPr marL="342891" indent="-342891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</a:pPr>
            <a:endParaRPr lang="en-US" dirty="0">
              <a:solidFill>
                <a:schemeClr val="accent2"/>
              </a:solidFill>
              <a:latin typeface="Calibri"/>
              <a:cs typeface="Calibri"/>
            </a:endParaRPr>
          </a:p>
          <a:p>
            <a:pPr marL="342891" indent="-342891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</a:pPr>
            <a:endParaRPr lang="en-US" dirty="0">
              <a:solidFill>
                <a:schemeClr val="accent2"/>
              </a:solidFill>
              <a:latin typeface="Calibri"/>
              <a:cs typeface="Calibri"/>
            </a:endParaRPr>
          </a:p>
          <a:p>
            <a:pPr marL="342891" indent="-342891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</a:pPr>
            <a:endParaRPr lang="en-US" dirty="0">
              <a:solidFill>
                <a:schemeClr val="accent2"/>
              </a:solidFill>
              <a:latin typeface="Calibri"/>
              <a:cs typeface="Calibri"/>
            </a:endParaRPr>
          </a:p>
          <a:p>
            <a:pPr marL="342891" indent="-342891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</a:pPr>
            <a:endParaRPr lang="en-US" dirty="0">
              <a:solidFill>
                <a:schemeClr val="accent2"/>
              </a:solidFill>
              <a:latin typeface="Calibri"/>
              <a:cs typeface="Calibri"/>
            </a:endParaRPr>
          </a:p>
          <a:p>
            <a:pPr marL="342891" indent="-342891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</a:pPr>
            <a:endParaRPr lang="en-US" dirty="0">
              <a:solidFill>
                <a:schemeClr val="accent2"/>
              </a:solidFill>
              <a:latin typeface="Calibri"/>
              <a:cs typeface="Calibri"/>
            </a:endParaRPr>
          </a:p>
          <a:p>
            <a:pPr marL="342891" indent="-342891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</a:pPr>
            <a:endParaRPr lang="en-US" dirty="0">
              <a:solidFill>
                <a:schemeClr val="accent2"/>
              </a:solidFill>
              <a:latin typeface="Calibri"/>
              <a:cs typeface="Calibri"/>
            </a:endParaRPr>
          </a:p>
          <a:p>
            <a:pPr marL="342891" indent="-342891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</a:pPr>
            <a:endParaRPr lang="en-US" dirty="0">
              <a:solidFill>
                <a:schemeClr val="accent2"/>
              </a:solidFill>
              <a:latin typeface="Calibri"/>
              <a:cs typeface="Calibri"/>
            </a:endParaRPr>
          </a:p>
        </p:txBody>
      </p:sp>
      <p:sp>
        <p:nvSpPr>
          <p:cNvPr id="20484" name="Freeform 88"/>
          <p:cNvSpPr>
            <a:spLocks/>
          </p:cNvSpPr>
          <p:nvPr/>
        </p:nvSpPr>
        <p:spPr bwMode="auto">
          <a:xfrm>
            <a:off x="2895600" y="2703514"/>
            <a:ext cx="2438400" cy="2097087"/>
          </a:xfrm>
          <a:custGeom>
            <a:avLst/>
            <a:gdLst>
              <a:gd name="T0" fmla="*/ 0 w 1844"/>
              <a:gd name="T1" fmla="*/ 2147483647 h 1609"/>
              <a:gd name="T2" fmla="*/ 2147483647 w 1844"/>
              <a:gd name="T3" fmla="*/ 2147483647 h 1609"/>
              <a:gd name="T4" fmla="*/ 2147483647 w 1844"/>
              <a:gd name="T5" fmla="*/ 0 h 1609"/>
              <a:gd name="T6" fmla="*/ 0 w 1844"/>
              <a:gd name="T7" fmla="*/ 2147483647 h 1609"/>
              <a:gd name="T8" fmla="*/ 0 60000 65536"/>
              <a:gd name="T9" fmla="*/ 0 60000 65536"/>
              <a:gd name="T10" fmla="*/ 0 60000 65536"/>
              <a:gd name="T11" fmla="*/ 0 60000 65536"/>
              <a:gd name="T12" fmla="*/ 0 w 1844"/>
              <a:gd name="T13" fmla="*/ 0 h 1609"/>
              <a:gd name="T14" fmla="*/ 1844 w 1844"/>
              <a:gd name="T15" fmla="*/ 1609 h 160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44" h="1609">
                <a:moveTo>
                  <a:pt x="0" y="1609"/>
                </a:moveTo>
                <a:lnTo>
                  <a:pt x="1844" y="1609"/>
                </a:lnTo>
                <a:lnTo>
                  <a:pt x="915" y="0"/>
                </a:lnTo>
                <a:lnTo>
                  <a:pt x="0" y="160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1438" tIns="45719" rIns="91438" bIns="45719"/>
          <a:lstStyle/>
          <a:p>
            <a:endParaRPr lang="en-US">
              <a:latin typeface="Calibri"/>
              <a:cs typeface="Calibri"/>
            </a:endParaRPr>
          </a:p>
        </p:txBody>
      </p:sp>
      <p:sp>
        <p:nvSpPr>
          <p:cNvPr id="20485" name="Freeform 126"/>
          <p:cNvSpPr>
            <a:spLocks/>
          </p:cNvSpPr>
          <p:nvPr/>
        </p:nvSpPr>
        <p:spPr bwMode="auto">
          <a:xfrm>
            <a:off x="3429001" y="2667001"/>
            <a:ext cx="1371555" cy="1598510"/>
          </a:xfrm>
          <a:custGeom>
            <a:avLst/>
            <a:gdLst>
              <a:gd name="T0" fmla="*/ 2147483647 w 769"/>
              <a:gd name="T1" fmla="*/ 0 h 1239"/>
              <a:gd name="T2" fmla="*/ 0 w 769"/>
              <a:gd name="T3" fmla="*/ 2147483647 h 1239"/>
              <a:gd name="T4" fmla="*/ 2147483647 w 769"/>
              <a:gd name="T5" fmla="*/ 2147483647 h 1239"/>
              <a:gd name="T6" fmla="*/ 2147483647 w 769"/>
              <a:gd name="T7" fmla="*/ 2147483647 h 1239"/>
              <a:gd name="T8" fmla="*/ 2147483647 w 769"/>
              <a:gd name="T9" fmla="*/ 2147483647 h 1239"/>
              <a:gd name="T10" fmla="*/ 2147483647 w 769"/>
              <a:gd name="T11" fmla="*/ 2147483647 h 1239"/>
              <a:gd name="T12" fmla="*/ 2147483647 w 769"/>
              <a:gd name="T13" fmla="*/ 2147483647 h 1239"/>
              <a:gd name="T14" fmla="*/ 2147483647 w 769"/>
              <a:gd name="T15" fmla="*/ 0 h 123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69"/>
              <a:gd name="T25" fmla="*/ 0 h 1239"/>
              <a:gd name="T26" fmla="*/ 769 w 769"/>
              <a:gd name="T27" fmla="*/ 1239 h 1239"/>
              <a:gd name="connsiteX0" fmla="*/ 5618 w 11235"/>
              <a:gd name="connsiteY0" fmla="*/ 0 h 10000"/>
              <a:gd name="connsiteX1" fmla="*/ 0 w 11235"/>
              <a:gd name="connsiteY1" fmla="*/ 6199 h 10000"/>
              <a:gd name="connsiteX2" fmla="*/ 1873 w 11235"/>
              <a:gd name="connsiteY2" fmla="*/ 6973 h 10000"/>
              <a:gd name="connsiteX3" fmla="*/ 4993 w 11235"/>
              <a:gd name="connsiteY3" fmla="*/ 7748 h 10000"/>
              <a:gd name="connsiteX4" fmla="*/ 6957 w 11235"/>
              <a:gd name="connsiteY4" fmla="*/ 6538 h 10000"/>
              <a:gd name="connsiteX5" fmla="*/ 9272 w 11235"/>
              <a:gd name="connsiteY5" fmla="*/ 9621 h 10000"/>
              <a:gd name="connsiteX6" fmla="*/ 11235 w 11235"/>
              <a:gd name="connsiteY6" fmla="*/ 6199 h 10000"/>
              <a:gd name="connsiteX7" fmla="*/ 5618 w 11235"/>
              <a:gd name="connsiteY7" fmla="*/ 0 h 10000"/>
              <a:gd name="connsiteX0" fmla="*/ 5618 w 11235"/>
              <a:gd name="connsiteY0" fmla="*/ 0 h 8127"/>
              <a:gd name="connsiteX1" fmla="*/ 0 w 11235"/>
              <a:gd name="connsiteY1" fmla="*/ 6199 h 8127"/>
              <a:gd name="connsiteX2" fmla="*/ 1873 w 11235"/>
              <a:gd name="connsiteY2" fmla="*/ 6973 h 8127"/>
              <a:gd name="connsiteX3" fmla="*/ 4993 w 11235"/>
              <a:gd name="connsiteY3" fmla="*/ 7748 h 8127"/>
              <a:gd name="connsiteX4" fmla="*/ 6957 w 11235"/>
              <a:gd name="connsiteY4" fmla="*/ 6538 h 8127"/>
              <a:gd name="connsiteX5" fmla="*/ 9987 w 11235"/>
              <a:gd name="connsiteY5" fmla="*/ 7748 h 8127"/>
              <a:gd name="connsiteX6" fmla="*/ 11235 w 11235"/>
              <a:gd name="connsiteY6" fmla="*/ 6199 h 8127"/>
              <a:gd name="connsiteX7" fmla="*/ 5618 w 11235"/>
              <a:gd name="connsiteY7" fmla="*/ 0 h 8127"/>
              <a:gd name="connsiteX0" fmla="*/ 5000 w 10000"/>
              <a:gd name="connsiteY0" fmla="*/ 0 h 10000"/>
              <a:gd name="connsiteX1" fmla="*/ 0 w 10000"/>
              <a:gd name="connsiteY1" fmla="*/ 7628 h 10000"/>
              <a:gd name="connsiteX2" fmla="*/ 1667 w 10000"/>
              <a:gd name="connsiteY2" fmla="*/ 9057 h 10000"/>
              <a:gd name="connsiteX3" fmla="*/ 4444 w 10000"/>
              <a:gd name="connsiteY3" fmla="*/ 9534 h 10000"/>
              <a:gd name="connsiteX4" fmla="*/ 6192 w 10000"/>
              <a:gd name="connsiteY4" fmla="*/ 8045 h 10000"/>
              <a:gd name="connsiteX5" fmla="*/ 8889 w 10000"/>
              <a:gd name="connsiteY5" fmla="*/ 9534 h 10000"/>
              <a:gd name="connsiteX6" fmla="*/ 10000 w 10000"/>
              <a:gd name="connsiteY6" fmla="*/ 7628 h 10000"/>
              <a:gd name="connsiteX7" fmla="*/ 5000 w 10000"/>
              <a:gd name="connsiteY7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00" h="10000">
                <a:moveTo>
                  <a:pt x="5000" y="0"/>
                </a:moveTo>
                <a:lnTo>
                  <a:pt x="0" y="7628"/>
                </a:lnTo>
                <a:lnTo>
                  <a:pt x="1667" y="9057"/>
                </a:lnTo>
                <a:cubicBezTo>
                  <a:pt x="1667" y="9057"/>
                  <a:pt x="3611" y="9851"/>
                  <a:pt x="4444" y="9534"/>
                </a:cubicBezTo>
                <a:cubicBezTo>
                  <a:pt x="5197" y="9872"/>
                  <a:pt x="5452" y="8045"/>
                  <a:pt x="6192" y="8045"/>
                </a:cubicBezTo>
                <a:cubicBezTo>
                  <a:pt x="6933" y="8045"/>
                  <a:pt x="8530" y="10000"/>
                  <a:pt x="8889" y="9534"/>
                </a:cubicBezTo>
                <a:cubicBezTo>
                  <a:pt x="9537" y="8819"/>
                  <a:pt x="9514" y="8243"/>
                  <a:pt x="10000" y="7628"/>
                </a:cubicBezTo>
                <a:lnTo>
                  <a:pt x="5000" y="0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91438" tIns="45719" rIns="91438" bIns="45719"/>
          <a:lstStyle/>
          <a:p>
            <a:endParaRPr lang="en-US">
              <a:latin typeface="Calibri"/>
              <a:cs typeface="Calibri"/>
            </a:endParaRPr>
          </a:p>
        </p:txBody>
      </p:sp>
      <p:sp>
        <p:nvSpPr>
          <p:cNvPr id="20486" name="Oval 89"/>
          <p:cNvSpPr>
            <a:spLocks noChangeArrowheads="1"/>
          </p:cNvSpPr>
          <p:nvPr/>
        </p:nvSpPr>
        <p:spPr bwMode="auto">
          <a:xfrm>
            <a:off x="3789364" y="3059113"/>
            <a:ext cx="179387" cy="1793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endParaRPr lang="en-US">
              <a:latin typeface="Calibri"/>
              <a:cs typeface="Calibri"/>
            </a:endParaRPr>
          </a:p>
        </p:txBody>
      </p:sp>
      <p:sp>
        <p:nvSpPr>
          <p:cNvPr id="20487" name="Oval 90"/>
          <p:cNvSpPr>
            <a:spLocks noChangeArrowheads="1"/>
          </p:cNvSpPr>
          <p:nvPr/>
        </p:nvSpPr>
        <p:spPr bwMode="auto">
          <a:xfrm>
            <a:off x="4265613" y="3049589"/>
            <a:ext cx="179387" cy="1793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endParaRPr lang="en-US">
              <a:latin typeface="Calibri"/>
              <a:cs typeface="Calibri"/>
            </a:endParaRPr>
          </a:p>
        </p:txBody>
      </p:sp>
      <p:sp>
        <p:nvSpPr>
          <p:cNvPr id="20488" name="Text Box 91"/>
          <p:cNvSpPr txBox="1">
            <a:spLocks noChangeArrowheads="1"/>
          </p:cNvSpPr>
          <p:nvPr/>
        </p:nvSpPr>
        <p:spPr bwMode="auto">
          <a:xfrm>
            <a:off x="3919539" y="2909889"/>
            <a:ext cx="274637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alibri"/>
                <a:cs typeface="Calibri"/>
              </a:rPr>
              <a:t>…</a:t>
            </a:r>
          </a:p>
        </p:txBody>
      </p:sp>
      <p:sp>
        <p:nvSpPr>
          <p:cNvPr id="20489" name="Freeform 92"/>
          <p:cNvSpPr>
            <a:spLocks/>
          </p:cNvSpPr>
          <p:nvPr/>
        </p:nvSpPr>
        <p:spPr bwMode="auto">
          <a:xfrm>
            <a:off x="3902075" y="2863851"/>
            <a:ext cx="444500" cy="88900"/>
          </a:xfrm>
          <a:custGeom>
            <a:avLst/>
            <a:gdLst>
              <a:gd name="T0" fmla="*/ 0 w 280"/>
              <a:gd name="T1" fmla="*/ 2147483647 h 56"/>
              <a:gd name="T2" fmla="*/ 2147483647 w 280"/>
              <a:gd name="T3" fmla="*/ 2147483647 h 56"/>
              <a:gd name="T4" fmla="*/ 2147483647 w 280"/>
              <a:gd name="T5" fmla="*/ 0 h 56"/>
              <a:gd name="T6" fmla="*/ 0 60000 65536"/>
              <a:gd name="T7" fmla="*/ 0 60000 65536"/>
              <a:gd name="T8" fmla="*/ 0 60000 65536"/>
              <a:gd name="T9" fmla="*/ 0 w 280"/>
              <a:gd name="T10" fmla="*/ 0 h 56"/>
              <a:gd name="T11" fmla="*/ 280 w 280"/>
              <a:gd name="T12" fmla="*/ 56 h 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0" h="56">
                <a:moveTo>
                  <a:pt x="0" y="11"/>
                </a:moveTo>
                <a:cubicBezTo>
                  <a:pt x="52" y="33"/>
                  <a:pt x="104" y="56"/>
                  <a:pt x="151" y="54"/>
                </a:cubicBezTo>
                <a:cubicBezTo>
                  <a:pt x="198" y="52"/>
                  <a:pt x="239" y="26"/>
                  <a:pt x="280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triangle" w="sm" len="sm"/>
          </a:ln>
        </p:spPr>
        <p:txBody>
          <a:bodyPr lIns="91438" tIns="45719" rIns="91438" bIns="45719"/>
          <a:lstStyle/>
          <a:p>
            <a:endParaRPr lang="en-US">
              <a:latin typeface="Calibri"/>
              <a:cs typeface="Calibri"/>
            </a:endParaRPr>
          </a:p>
        </p:txBody>
      </p:sp>
      <p:sp>
        <p:nvSpPr>
          <p:cNvPr id="20490" name="Text Box 93"/>
          <p:cNvSpPr txBox="1">
            <a:spLocks noChangeArrowheads="1"/>
          </p:cNvSpPr>
          <p:nvPr/>
        </p:nvSpPr>
        <p:spPr bwMode="auto">
          <a:xfrm>
            <a:off x="4303713" y="2662240"/>
            <a:ext cx="298451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alibri"/>
                <a:cs typeface="Calibri"/>
              </a:rPr>
              <a:t>b</a:t>
            </a:r>
          </a:p>
        </p:txBody>
      </p:sp>
      <p:sp>
        <p:nvSpPr>
          <p:cNvPr id="20491" name="Oval 95"/>
          <p:cNvSpPr>
            <a:spLocks noChangeArrowheads="1"/>
          </p:cNvSpPr>
          <p:nvPr/>
        </p:nvSpPr>
        <p:spPr bwMode="auto">
          <a:xfrm>
            <a:off x="3962401" y="4079875"/>
            <a:ext cx="179388" cy="179388"/>
          </a:xfrm>
          <a:prstGeom prst="ellipse">
            <a:avLst/>
          </a:prstGeom>
          <a:solidFill>
            <a:srgbClr val="FF99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endParaRPr lang="en-US">
              <a:latin typeface="Calibri"/>
              <a:cs typeface="Calibri"/>
            </a:endParaRPr>
          </a:p>
        </p:txBody>
      </p:sp>
      <p:sp>
        <p:nvSpPr>
          <p:cNvPr id="20492" name="Oval 99"/>
          <p:cNvSpPr>
            <a:spLocks noChangeArrowheads="1"/>
          </p:cNvSpPr>
          <p:nvPr/>
        </p:nvSpPr>
        <p:spPr bwMode="auto">
          <a:xfrm>
            <a:off x="4021139" y="2633664"/>
            <a:ext cx="179387" cy="1793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endParaRPr lang="en-US">
              <a:latin typeface="Calibri"/>
              <a:cs typeface="Calibri"/>
            </a:endParaRPr>
          </a:p>
        </p:txBody>
      </p:sp>
      <p:sp>
        <p:nvSpPr>
          <p:cNvPr id="20493" name="Freeform 109"/>
          <p:cNvSpPr>
            <a:spLocks/>
          </p:cNvSpPr>
          <p:nvPr/>
        </p:nvSpPr>
        <p:spPr bwMode="auto">
          <a:xfrm>
            <a:off x="7010400" y="2668589"/>
            <a:ext cx="2438400" cy="2132012"/>
          </a:xfrm>
          <a:custGeom>
            <a:avLst/>
            <a:gdLst>
              <a:gd name="T0" fmla="*/ 0 w 1844"/>
              <a:gd name="T1" fmla="*/ 2147483647 h 1609"/>
              <a:gd name="T2" fmla="*/ 2147483647 w 1844"/>
              <a:gd name="T3" fmla="*/ 2147483647 h 1609"/>
              <a:gd name="T4" fmla="*/ 2147483647 w 1844"/>
              <a:gd name="T5" fmla="*/ 0 h 1609"/>
              <a:gd name="T6" fmla="*/ 0 w 1844"/>
              <a:gd name="T7" fmla="*/ 2147483647 h 1609"/>
              <a:gd name="T8" fmla="*/ 0 60000 65536"/>
              <a:gd name="T9" fmla="*/ 0 60000 65536"/>
              <a:gd name="T10" fmla="*/ 0 60000 65536"/>
              <a:gd name="T11" fmla="*/ 0 60000 65536"/>
              <a:gd name="T12" fmla="*/ 0 w 1844"/>
              <a:gd name="T13" fmla="*/ 0 h 1609"/>
              <a:gd name="T14" fmla="*/ 1844 w 1844"/>
              <a:gd name="T15" fmla="*/ 1609 h 160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44" h="1609">
                <a:moveTo>
                  <a:pt x="0" y="1609"/>
                </a:moveTo>
                <a:lnTo>
                  <a:pt x="1844" y="1609"/>
                </a:lnTo>
                <a:lnTo>
                  <a:pt x="915" y="0"/>
                </a:lnTo>
                <a:lnTo>
                  <a:pt x="0" y="160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1438" tIns="45719" rIns="91438" bIns="45719"/>
          <a:lstStyle/>
          <a:p>
            <a:endParaRPr lang="en-US">
              <a:latin typeface="Calibri"/>
              <a:cs typeface="Calibri"/>
            </a:endParaRPr>
          </a:p>
        </p:txBody>
      </p:sp>
      <p:sp>
        <p:nvSpPr>
          <p:cNvPr id="20494" name="Freeform 127"/>
          <p:cNvSpPr>
            <a:spLocks/>
          </p:cNvSpPr>
          <p:nvPr/>
        </p:nvSpPr>
        <p:spPr bwMode="auto">
          <a:xfrm>
            <a:off x="7848610" y="2667000"/>
            <a:ext cx="762001" cy="1524000"/>
          </a:xfrm>
          <a:custGeom>
            <a:avLst/>
            <a:gdLst>
              <a:gd name="T0" fmla="*/ 2147483647 w 591"/>
              <a:gd name="T1" fmla="*/ 0 h 960"/>
              <a:gd name="T2" fmla="*/ 0 w 591"/>
              <a:gd name="T3" fmla="*/ 2147483647 h 960"/>
              <a:gd name="T4" fmla="*/ 2147483647 w 591"/>
              <a:gd name="T5" fmla="*/ 2147483647 h 960"/>
              <a:gd name="T6" fmla="*/ 2147483647 w 591"/>
              <a:gd name="T7" fmla="*/ 2147483647 h 960"/>
              <a:gd name="T8" fmla="*/ 2147483647 w 591"/>
              <a:gd name="T9" fmla="*/ 2147483647 h 960"/>
              <a:gd name="T10" fmla="*/ 2147483647 w 591"/>
              <a:gd name="T11" fmla="*/ 2147483647 h 960"/>
              <a:gd name="T12" fmla="*/ 2147483647 w 591"/>
              <a:gd name="T13" fmla="*/ 0 h 96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91"/>
              <a:gd name="T22" fmla="*/ 0 h 960"/>
              <a:gd name="T23" fmla="*/ 591 w 591"/>
              <a:gd name="T24" fmla="*/ 960 h 960"/>
              <a:gd name="connsiteX0" fmla="*/ 5110 w 9171"/>
              <a:gd name="connsiteY0" fmla="*/ 0 h 10000"/>
              <a:gd name="connsiteX1" fmla="*/ 0 w 9171"/>
              <a:gd name="connsiteY1" fmla="*/ 5510 h 10000"/>
              <a:gd name="connsiteX2" fmla="*/ 2843 w 9171"/>
              <a:gd name="connsiteY2" fmla="*/ 7052 h 10000"/>
              <a:gd name="connsiteX3" fmla="*/ 4298 w 9171"/>
              <a:gd name="connsiteY3" fmla="*/ 10000 h 10000"/>
              <a:gd name="connsiteX4" fmla="*/ 6633 w 9171"/>
              <a:gd name="connsiteY4" fmla="*/ 6573 h 10000"/>
              <a:gd name="connsiteX5" fmla="*/ 9171 w 9171"/>
              <a:gd name="connsiteY5" fmla="*/ 4500 h 10000"/>
              <a:gd name="connsiteX6" fmla="*/ 5110 w 9171"/>
              <a:gd name="connsiteY6" fmla="*/ 0 h 10000"/>
              <a:gd name="connsiteX0" fmla="*/ 5572 w 10000"/>
              <a:gd name="connsiteY0" fmla="*/ 0 h 10000"/>
              <a:gd name="connsiteX1" fmla="*/ 0 w 10000"/>
              <a:gd name="connsiteY1" fmla="*/ 5510 h 10000"/>
              <a:gd name="connsiteX2" fmla="*/ 2915 w 10000"/>
              <a:gd name="connsiteY2" fmla="*/ 7500 h 10000"/>
              <a:gd name="connsiteX3" fmla="*/ 4687 w 10000"/>
              <a:gd name="connsiteY3" fmla="*/ 10000 h 10000"/>
              <a:gd name="connsiteX4" fmla="*/ 7233 w 10000"/>
              <a:gd name="connsiteY4" fmla="*/ 6573 h 10000"/>
              <a:gd name="connsiteX5" fmla="*/ 10000 w 10000"/>
              <a:gd name="connsiteY5" fmla="*/ 4500 h 10000"/>
              <a:gd name="connsiteX6" fmla="*/ 5572 w 10000"/>
              <a:gd name="connsiteY6" fmla="*/ 0 h 10000"/>
              <a:gd name="connsiteX0" fmla="*/ 4428 w 8856"/>
              <a:gd name="connsiteY0" fmla="*/ 0 h 10000"/>
              <a:gd name="connsiteX1" fmla="*/ 0 w 8856"/>
              <a:gd name="connsiteY1" fmla="*/ 4500 h 10000"/>
              <a:gd name="connsiteX2" fmla="*/ 1771 w 8856"/>
              <a:gd name="connsiteY2" fmla="*/ 7500 h 10000"/>
              <a:gd name="connsiteX3" fmla="*/ 3543 w 8856"/>
              <a:gd name="connsiteY3" fmla="*/ 10000 h 10000"/>
              <a:gd name="connsiteX4" fmla="*/ 6089 w 8856"/>
              <a:gd name="connsiteY4" fmla="*/ 6573 h 10000"/>
              <a:gd name="connsiteX5" fmla="*/ 8856 w 8856"/>
              <a:gd name="connsiteY5" fmla="*/ 4500 h 10000"/>
              <a:gd name="connsiteX6" fmla="*/ 4428 w 8856"/>
              <a:gd name="connsiteY6" fmla="*/ 0 h 10000"/>
              <a:gd name="connsiteX0" fmla="*/ 5000 w 10000"/>
              <a:gd name="connsiteY0" fmla="*/ 0 h 10000"/>
              <a:gd name="connsiteX1" fmla="*/ 0 w 10000"/>
              <a:gd name="connsiteY1" fmla="*/ 4500 h 10000"/>
              <a:gd name="connsiteX2" fmla="*/ 2000 w 10000"/>
              <a:gd name="connsiteY2" fmla="*/ 6500 h 10000"/>
              <a:gd name="connsiteX3" fmla="*/ 4001 w 10000"/>
              <a:gd name="connsiteY3" fmla="*/ 10000 h 10000"/>
              <a:gd name="connsiteX4" fmla="*/ 6876 w 10000"/>
              <a:gd name="connsiteY4" fmla="*/ 6573 h 10000"/>
              <a:gd name="connsiteX5" fmla="*/ 10000 w 10000"/>
              <a:gd name="connsiteY5" fmla="*/ 4500 h 10000"/>
              <a:gd name="connsiteX6" fmla="*/ 5000 w 10000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5000" y="0"/>
                </a:moveTo>
                <a:cubicBezTo>
                  <a:pt x="3166" y="1479"/>
                  <a:pt x="3041" y="1792"/>
                  <a:pt x="0" y="4500"/>
                </a:cubicBezTo>
                <a:cubicBezTo>
                  <a:pt x="958" y="5511"/>
                  <a:pt x="1145" y="5740"/>
                  <a:pt x="2000" y="6500"/>
                </a:cubicBezTo>
                <a:cubicBezTo>
                  <a:pt x="2000" y="6500"/>
                  <a:pt x="2416" y="8542"/>
                  <a:pt x="4001" y="10000"/>
                </a:cubicBezTo>
                <a:cubicBezTo>
                  <a:pt x="6021" y="8490"/>
                  <a:pt x="5875" y="7490"/>
                  <a:pt x="6876" y="6573"/>
                </a:cubicBezTo>
                <a:cubicBezTo>
                  <a:pt x="7875" y="5656"/>
                  <a:pt x="9125" y="5146"/>
                  <a:pt x="10000" y="4500"/>
                </a:cubicBezTo>
                <a:cubicBezTo>
                  <a:pt x="7000" y="1750"/>
                  <a:pt x="6250" y="1125"/>
                  <a:pt x="5000" y="0"/>
                </a:cubicBezTo>
                <a:close/>
              </a:path>
            </a:pathLst>
          </a:cu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91438" tIns="45719" rIns="91438" bIns="45719"/>
          <a:lstStyle/>
          <a:p>
            <a:endParaRPr lang="en-US">
              <a:latin typeface="Calibri"/>
              <a:cs typeface="Calibri"/>
            </a:endParaRPr>
          </a:p>
        </p:txBody>
      </p:sp>
      <p:sp>
        <p:nvSpPr>
          <p:cNvPr id="20495" name="Oval 110"/>
          <p:cNvSpPr>
            <a:spLocks noChangeArrowheads="1"/>
          </p:cNvSpPr>
          <p:nvPr/>
        </p:nvSpPr>
        <p:spPr bwMode="auto">
          <a:xfrm>
            <a:off x="7904164" y="3024189"/>
            <a:ext cx="179387" cy="1793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endParaRPr lang="en-US">
              <a:latin typeface="Calibri"/>
              <a:cs typeface="Calibri"/>
            </a:endParaRPr>
          </a:p>
        </p:txBody>
      </p:sp>
      <p:sp>
        <p:nvSpPr>
          <p:cNvPr id="20496" name="Oval 111"/>
          <p:cNvSpPr>
            <a:spLocks noChangeArrowheads="1"/>
          </p:cNvSpPr>
          <p:nvPr/>
        </p:nvSpPr>
        <p:spPr bwMode="auto">
          <a:xfrm>
            <a:off x="8380413" y="3014664"/>
            <a:ext cx="179387" cy="1793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endParaRPr lang="en-US">
              <a:latin typeface="Calibri"/>
              <a:cs typeface="Calibri"/>
            </a:endParaRPr>
          </a:p>
        </p:txBody>
      </p:sp>
      <p:sp>
        <p:nvSpPr>
          <p:cNvPr id="20497" name="Text Box 112"/>
          <p:cNvSpPr txBox="1">
            <a:spLocks noChangeArrowheads="1"/>
          </p:cNvSpPr>
          <p:nvPr/>
        </p:nvSpPr>
        <p:spPr bwMode="auto">
          <a:xfrm>
            <a:off x="8034339" y="2874964"/>
            <a:ext cx="274637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alibri"/>
                <a:cs typeface="Calibri"/>
              </a:rPr>
              <a:t>…</a:t>
            </a:r>
          </a:p>
        </p:txBody>
      </p:sp>
      <p:sp>
        <p:nvSpPr>
          <p:cNvPr id="20498" name="Freeform 113"/>
          <p:cNvSpPr>
            <a:spLocks/>
          </p:cNvSpPr>
          <p:nvPr/>
        </p:nvSpPr>
        <p:spPr bwMode="auto">
          <a:xfrm>
            <a:off x="8016875" y="2828926"/>
            <a:ext cx="444500" cy="88900"/>
          </a:xfrm>
          <a:custGeom>
            <a:avLst/>
            <a:gdLst>
              <a:gd name="T0" fmla="*/ 0 w 280"/>
              <a:gd name="T1" fmla="*/ 2147483647 h 56"/>
              <a:gd name="T2" fmla="*/ 2147483647 w 280"/>
              <a:gd name="T3" fmla="*/ 2147483647 h 56"/>
              <a:gd name="T4" fmla="*/ 2147483647 w 280"/>
              <a:gd name="T5" fmla="*/ 0 h 56"/>
              <a:gd name="T6" fmla="*/ 0 60000 65536"/>
              <a:gd name="T7" fmla="*/ 0 60000 65536"/>
              <a:gd name="T8" fmla="*/ 0 60000 65536"/>
              <a:gd name="T9" fmla="*/ 0 w 280"/>
              <a:gd name="T10" fmla="*/ 0 h 56"/>
              <a:gd name="T11" fmla="*/ 280 w 280"/>
              <a:gd name="T12" fmla="*/ 56 h 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0" h="56">
                <a:moveTo>
                  <a:pt x="0" y="11"/>
                </a:moveTo>
                <a:cubicBezTo>
                  <a:pt x="52" y="33"/>
                  <a:pt x="104" y="56"/>
                  <a:pt x="151" y="54"/>
                </a:cubicBezTo>
                <a:cubicBezTo>
                  <a:pt x="198" y="52"/>
                  <a:pt x="239" y="26"/>
                  <a:pt x="280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triangle" w="sm" len="sm"/>
          </a:ln>
        </p:spPr>
        <p:txBody>
          <a:bodyPr lIns="91438" tIns="45719" rIns="91438" bIns="45719"/>
          <a:lstStyle/>
          <a:p>
            <a:endParaRPr lang="en-US">
              <a:latin typeface="Calibri"/>
              <a:cs typeface="Calibri"/>
            </a:endParaRPr>
          </a:p>
        </p:txBody>
      </p:sp>
      <p:sp>
        <p:nvSpPr>
          <p:cNvPr id="20499" name="Text Box 114"/>
          <p:cNvSpPr txBox="1">
            <a:spLocks noChangeArrowheads="1"/>
          </p:cNvSpPr>
          <p:nvPr/>
        </p:nvSpPr>
        <p:spPr bwMode="auto">
          <a:xfrm>
            <a:off x="8418513" y="2627314"/>
            <a:ext cx="298451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alibri"/>
                <a:cs typeface="Calibri"/>
              </a:rPr>
              <a:t>b</a:t>
            </a:r>
          </a:p>
        </p:txBody>
      </p:sp>
      <p:sp>
        <p:nvSpPr>
          <p:cNvPr id="20500" name="Oval 116"/>
          <p:cNvSpPr>
            <a:spLocks noChangeArrowheads="1"/>
          </p:cNvSpPr>
          <p:nvPr/>
        </p:nvSpPr>
        <p:spPr bwMode="auto">
          <a:xfrm>
            <a:off x="8135939" y="2598739"/>
            <a:ext cx="179387" cy="1793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endParaRPr lang="en-US">
              <a:latin typeface="Calibri"/>
              <a:cs typeface="Calibri"/>
            </a:endParaRPr>
          </a:p>
        </p:txBody>
      </p:sp>
      <p:sp>
        <p:nvSpPr>
          <p:cNvPr id="20501" name="Oval 115"/>
          <p:cNvSpPr>
            <a:spLocks noChangeArrowheads="1"/>
          </p:cNvSpPr>
          <p:nvPr/>
        </p:nvSpPr>
        <p:spPr bwMode="auto">
          <a:xfrm>
            <a:off x="8077201" y="4044951"/>
            <a:ext cx="179388" cy="179388"/>
          </a:xfrm>
          <a:prstGeom prst="ellipse">
            <a:avLst/>
          </a:prstGeom>
          <a:solidFill>
            <a:srgbClr val="FF99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endParaRPr lang="en-US">
              <a:latin typeface="Calibri"/>
              <a:cs typeface="Calibri"/>
            </a:endParaRPr>
          </a:p>
        </p:txBody>
      </p:sp>
      <p:sp>
        <p:nvSpPr>
          <p:cNvPr id="20502" name="Text Box 123"/>
          <p:cNvSpPr txBox="1">
            <a:spLocks noChangeArrowheads="1"/>
          </p:cNvSpPr>
          <p:nvPr/>
        </p:nvSpPr>
        <p:spPr bwMode="auto">
          <a:xfrm>
            <a:off x="2971800" y="1676401"/>
            <a:ext cx="2286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Calibri"/>
                <a:cs typeface="Calibri"/>
              </a:rPr>
              <a:t>Uniform-Cost</a:t>
            </a:r>
          </a:p>
        </p:txBody>
      </p:sp>
      <p:sp>
        <p:nvSpPr>
          <p:cNvPr id="20503" name="Text Box 124"/>
          <p:cNvSpPr txBox="1">
            <a:spLocks noChangeArrowheads="1"/>
          </p:cNvSpPr>
          <p:nvPr/>
        </p:nvSpPr>
        <p:spPr bwMode="auto">
          <a:xfrm>
            <a:off x="8001000" y="1676401"/>
            <a:ext cx="609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Calibri"/>
                <a:cs typeface="Calibri"/>
              </a:rPr>
              <a:t>A*</a:t>
            </a:r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0AE4EA-EF72-4592-B966-0919EDBC0ADC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143000"/>
          </a:xfrm>
        </p:spPr>
        <p:txBody>
          <a:bodyPr/>
          <a:lstStyle/>
          <a:p>
            <a:r>
              <a:rPr lang="en-US" dirty="0" smtClean="0"/>
              <a:t>Comparison</a:t>
            </a:r>
            <a:endParaRPr lang="en-US" dirty="0"/>
          </a:p>
        </p:txBody>
      </p:sp>
      <p:pic>
        <p:nvPicPr>
          <p:cNvPr id="4" name="Picture 3" descr="greedy_pacma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2372380"/>
            <a:ext cx="3657600" cy="2050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7" descr="uniform_pacma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372380"/>
            <a:ext cx="3621881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Content Placeholder 3" descr="astar_pacman.jpg"/>
          <p:cNvPicPr>
            <a:picLocks noGrp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70695" y="2372380"/>
            <a:ext cx="3516505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143000" y="5039380"/>
            <a:ext cx="12490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Calibri"/>
                <a:cs typeface="Calibri"/>
              </a:rPr>
              <a:t>Greedy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05400" y="5039380"/>
            <a:ext cx="21210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Calibri"/>
                <a:cs typeface="Calibri"/>
              </a:rPr>
              <a:t>Uniform Cost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753600" y="5039380"/>
            <a:ext cx="5712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Calibri"/>
                <a:cs typeface="Calibri"/>
              </a:rPr>
              <a:t>A*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0AE4EA-EF72-4592-B966-0919EDBC0ADC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8748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Recap: Search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833873" y="76200"/>
            <a:ext cx="8067052" cy="6057900"/>
          </a:xfrm>
          <a:prstGeom prst="rect">
            <a:avLst/>
          </a:prstGeom>
          <a:noFill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0AE4EA-EF72-4592-B966-0919EDBC0ADC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3926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A* Applications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1524000"/>
            <a:ext cx="5638800" cy="4275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0AE4EA-EF72-4592-B966-0919EDBC0ADC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79847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A* Applications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Video games</a:t>
            </a:r>
          </a:p>
          <a:p>
            <a:pPr eaLnBrk="1" hangingPunct="1"/>
            <a:r>
              <a:rPr lang="en-US" dirty="0" err="1" smtClean="0"/>
              <a:t>Pathing</a:t>
            </a:r>
            <a:r>
              <a:rPr lang="en-US" dirty="0" smtClean="0"/>
              <a:t> / routing problems</a:t>
            </a:r>
          </a:p>
          <a:p>
            <a:pPr eaLnBrk="1" hangingPunct="1"/>
            <a:r>
              <a:rPr lang="en-US" dirty="0" smtClean="0"/>
              <a:t>Resource planning problems</a:t>
            </a:r>
          </a:p>
          <a:p>
            <a:pPr eaLnBrk="1" hangingPunct="1"/>
            <a:r>
              <a:rPr lang="en-US" dirty="0" smtClean="0"/>
              <a:t>Robot motion planning</a:t>
            </a:r>
          </a:p>
          <a:p>
            <a:pPr eaLnBrk="1" hangingPunct="1"/>
            <a:r>
              <a:rPr lang="en-US" dirty="0" smtClean="0"/>
              <a:t>Language analysis</a:t>
            </a:r>
          </a:p>
          <a:p>
            <a:pPr eaLnBrk="1" hangingPunct="1"/>
            <a:r>
              <a:rPr lang="en-US" dirty="0" smtClean="0"/>
              <a:t>Machine translation</a:t>
            </a:r>
          </a:p>
          <a:p>
            <a:pPr eaLnBrk="1" hangingPunct="1"/>
            <a:r>
              <a:rPr lang="en-US" dirty="0" smtClean="0"/>
              <a:t>Speech recognition</a:t>
            </a:r>
          </a:p>
          <a:p>
            <a:pPr eaLnBrk="1" hangingPunct="1"/>
            <a:r>
              <a:rPr lang="en-US" dirty="0" smtClean="0"/>
              <a:t>…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1524000"/>
            <a:ext cx="5638800" cy="4275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0AE4EA-EF72-4592-B966-0919EDBC0ADC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A*: Summary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739590" y="1553037"/>
            <a:ext cx="4865218" cy="4537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0AE4EA-EF72-4592-B966-0919EDBC0ADC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17355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A*: Summary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A* uses both backward costs and (estimates of) forward costs</a:t>
            </a:r>
          </a:p>
          <a:p>
            <a:pPr lvl="4"/>
            <a:endParaRPr lang="en-US" sz="1600" dirty="0" smtClean="0"/>
          </a:p>
          <a:p>
            <a:pPr eaLnBrk="1" hangingPunct="1"/>
            <a:r>
              <a:rPr lang="en-US" dirty="0" smtClean="0"/>
              <a:t>A* is optimal with admissible / consistent heuristics</a:t>
            </a:r>
          </a:p>
          <a:p>
            <a:pPr lvl="4"/>
            <a:endParaRPr lang="en-US" sz="1600" dirty="0" smtClean="0"/>
          </a:p>
          <a:p>
            <a:pPr eaLnBrk="1" hangingPunct="1"/>
            <a:r>
              <a:rPr lang="en-US" dirty="0" smtClean="0"/>
              <a:t>Heuristic design is key: often use relaxed problems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981201" y="3886363"/>
            <a:ext cx="8077197" cy="2487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0AE4EA-EF72-4592-B966-0919EDBC0ADC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Recap: Search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7696200" cy="4876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dirty="0" smtClean="0"/>
              <a:t>Search problem: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States (configurations of the world)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Actions and costs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Successor function (world dynamics)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Start state and goal test</a:t>
            </a:r>
          </a:p>
          <a:p>
            <a:pPr>
              <a:lnSpc>
                <a:spcPct val="90000"/>
              </a:lnSpc>
            </a:pPr>
            <a:endParaRPr lang="en-US" sz="1500" dirty="0" smtClean="0"/>
          </a:p>
          <a:p>
            <a:pPr eaLnBrk="1" hangingPunct="1">
              <a:lnSpc>
                <a:spcPct val="90000"/>
              </a:lnSpc>
            </a:pPr>
            <a:r>
              <a:rPr lang="en-US" sz="2400" dirty="0" smtClean="0"/>
              <a:t>Search tree: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Nodes: represent plans for reaching states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Plans have costs (sum of action costs)</a:t>
            </a:r>
          </a:p>
          <a:p>
            <a:pPr>
              <a:lnSpc>
                <a:spcPct val="90000"/>
              </a:lnSpc>
            </a:pPr>
            <a:endParaRPr lang="en-US" sz="1500" dirty="0" smtClean="0"/>
          </a:p>
          <a:p>
            <a:pPr eaLnBrk="1" hangingPunct="1">
              <a:lnSpc>
                <a:spcPct val="90000"/>
              </a:lnSpc>
            </a:pPr>
            <a:r>
              <a:rPr lang="en-US" sz="2400" dirty="0" smtClean="0"/>
              <a:t>Search algorithm: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Systematically builds a search tree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Chooses an ordering of the fringe (unexplored nodes)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Optimal: finds least-cost plans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490277" y="514350"/>
            <a:ext cx="6164445" cy="4629150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0AE4EA-EF72-4592-B966-0919EDBC0ADC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Example: Pancake Problem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3505201" y="3808413"/>
            <a:ext cx="1066800" cy="1588"/>
          </a:xfrm>
          <a:prstGeom prst="line">
            <a:avLst/>
          </a:prstGeom>
          <a:ln w="76200">
            <a:solidFill>
              <a:srgbClr val="CC99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3352801" y="3656013"/>
            <a:ext cx="1371600" cy="1588"/>
          </a:xfrm>
          <a:prstGeom prst="line">
            <a:avLst/>
          </a:prstGeom>
          <a:ln w="76200">
            <a:solidFill>
              <a:srgbClr val="CC66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971801" y="3960813"/>
            <a:ext cx="2209800" cy="1588"/>
          </a:xfrm>
          <a:prstGeom prst="line">
            <a:avLst/>
          </a:prstGeom>
          <a:ln w="76200">
            <a:solidFill>
              <a:srgbClr val="6633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200401" y="3505201"/>
            <a:ext cx="1752600" cy="1588"/>
          </a:xfrm>
          <a:prstGeom prst="line">
            <a:avLst/>
          </a:prstGeom>
          <a:ln w="76200">
            <a:solidFill>
              <a:srgbClr val="9966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Diagonal Stripe 22"/>
          <p:cNvSpPr/>
          <p:nvPr/>
        </p:nvSpPr>
        <p:spPr>
          <a:xfrm flipV="1">
            <a:off x="2438401" y="3505200"/>
            <a:ext cx="990600" cy="228600"/>
          </a:xfrm>
          <a:prstGeom prst="diagStrip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25" name="Straight Connector 24"/>
          <p:cNvCxnSpPr>
            <a:stCxn id="23" idx="1"/>
          </p:cNvCxnSpPr>
          <p:nvPr/>
        </p:nvCxnSpPr>
        <p:spPr>
          <a:xfrm rot="10800000">
            <a:off x="1752601" y="2590801"/>
            <a:ext cx="685800" cy="971551"/>
          </a:xfrm>
          <a:prstGeom prst="line">
            <a:avLst/>
          </a:prstGeom>
          <a:ln w="38100">
            <a:solidFill>
              <a:schemeClr val="bg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7772401" y="2513012"/>
            <a:ext cx="1066800" cy="1588"/>
          </a:xfrm>
          <a:prstGeom prst="line">
            <a:avLst/>
          </a:prstGeom>
          <a:ln w="76200">
            <a:solidFill>
              <a:srgbClr val="CC99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7620001" y="2209800"/>
            <a:ext cx="1371600" cy="1588"/>
          </a:xfrm>
          <a:prstGeom prst="line">
            <a:avLst/>
          </a:prstGeom>
          <a:ln w="76200">
            <a:solidFill>
              <a:srgbClr val="CC66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7239001" y="2665412"/>
            <a:ext cx="2209800" cy="1588"/>
          </a:xfrm>
          <a:prstGeom prst="line">
            <a:avLst/>
          </a:prstGeom>
          <a:ln w="76200">
            <a:solidFill>
              <a:srgbClr val="6633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7467601" y="2360612"/>
            <a:ext cx="1752600" cy="1588"/>
          </a:xfrm>
          <a:prstGeom prst="line">
            <a:avLst/>
          </a:prstGeom>
          <a:ln w="76200">
            <a:solidFill>
              <a:srgbClr val="9966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7772401" y="3429000"/>
            <a:ext cx="1066800" cy="1588"/>
          </a:xfrm>
          <a:prstGeom prst="line">
            <a:avLst/>
          </a:prstGeom>
          <a:ln w="76200">
            <a:solidFill>
              <a:srgbClr val="CC99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7620001" y="3579812"/>
            <a:ext cx="1371600" cy="1588"/>
          </a:xfrm>
          <a:prstGeom prst="line">
            <a:avLst/>
          </a:prstGeom>
          <a:ln w="76200">
            <a:solidFill>
              <a:srgbClr val="CC66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7239001" y="3884612"/>
            <a:ext cx="2209800" cy="1588"/>
          </a:xfrm>
          <a:prstGeom prst="line">
            <a:avLst/>
          </a:prstGeom>
          <a:ln w="76200">
            <a:solidFill>
              <a:srgbClr val="6633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7467601" y="3732212"/>
            <a:ext cx="1752600" cy="1588"/>
          </a:xfrm>
          <a:prstGeom prst="line">
            <a:avLst/>
          </a:prstGeom>
          <a:ln w="76200">
            <a:solidFill>
              <a:srgbClr val="9966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7772401" y="4876799"/>
            <a:ext cx="1066800" cy="1588"/>
          </a:xfrm>
          <a:prstGeom prst="line">
            <a:avLst/>
          </a:prstGeom>
          <a:ln w="76200">
            <a:solidFill>
              <a:srgbClr val="CC99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7620001" y="5027611"/>
            <a:ext cx="1371600" cy="1588"/>
          </a:xfrm>
          <a:prstGeom prst="line">
            <a:avLst/>
          </a:prstGeom>
          <a:ln w="76200">
            <a:solidFill>
              <a:srgbClr val="CC66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7239001" y="4724399"/>
            <a:ext cx="2209800" cy="1588"/>
          </a:xfrm>
          <a:prstGeom prst="line">
            <a:avLst/>
          </a:prstGeom>
          <a:ln w="76200">
            <a:solidFill>
              <a:srgbClr val="6633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7467601" y="5180011"/>
            <a:ext cx="1752600" cy="1588"/>
          </a:xfrm>
          <a:prstGeom prst="line">
            <a:avLst/>
          </a:prstGeom>
          <a:ln w="76200">
            <a:solidFill>
              <a:srgbClr val="9966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Left Arrow 48"/>
          <p:cNvSpPr/>
          <p:nvPr/>
        </p:nvSpPr>
        <p:spPr>
          <a:xfrm rot="19800000" flipH="1">
            <a:off x="5867401" y="2616322"/>
            <a:ext cx="914400" cy="381000"/>
          </a:xfrm>
          <a:prstGeom prst="leftArrow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0" name="Left Arrow 49"/>
          <p:cNvSpPr/>
          <p:nvPr/>
        </p:nvSpPr>
        <p:spPr>
          <a:xfrm flipH="1">
            <a:off x="5867401" y="3505200"/>
            <a:ext cx="914400" cy="381000"/>
          </a:xfrm>
          <a:prstGeom prst="leftArrow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1" name="Left Arrow 50"/>
          <p:cNvSpPr/>
          <p:nvPr/>
        </p:nvSpPr>
        <p:spPr>
          <a:xfrm rot="1800000" flipH="1">
            <a:off x="5825197" y="4368922"/>
            <a:ext cx="914400" cy="381000"/>
          </a:xfrm>
          <a:prstGeom prst="leftArrow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192" name="TextBox 59"/>
          <p:cNvSpPr txBox="1">
            <a:spLocks noChangeArrowheads="1"/>
          </p:cNvSpPr>
          <p:nvPr/>
        </p:nvSpPr>
        <p:spPr bwMode="auto">
          <a:xfrm>
            <a:off x="0" y="6019800"/>
            <a:ext cx="12192000" cy="523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algn="ctr"/>
            <a:r>
              <a:rPr lang="en-US" sz="2800" dirty="0">
                <a:latin typeface="Calibri" pitchFamily="34" charset="0"/>
              </a:rPr>
              <a:t>Cost: Number of pancakes flipped</a:t>
            </a:r>
          </a:p>
        </p:txBody>
      </p:sp>
      <p:sp>
        <p:nvSpPr>
          <p:cNvPr id="26" name="Slide Number Placeholder 25"/>
          <p:cNvSpPr>
            <a:spLocks noGrp="1"/>
          </p:cNvSpPr>
          <p:nvPr>
            <p:ph type="sldNum" sz="quarter" idx="12"/>
          </p:nvPr>
        </p:nvSpPr>
        <p:spPr>
          <a:xfrm>
            <a:off x="9829800" y="6172200"/>
            <a:ext cx="2133600" cy="476251"/>
          </a:xfrm>
        </p:spPr>
        <p:txBody>
          <a:bodyPr/>
          <a:lstStyle/>
          <a:p>
            <a:pPr>
              <a:defRPr/>
            </a:pPr>
            <a:fld id="{160AE4EA-EF72-4592-B966-0919EDBC0ADC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 animBg="1"/>
      <p:bldP spid="719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/>
                <a:cs typeface="Calibri"/>
              </a:rPr>
              <a:t>Example: Pancake Problem</a:t>
            </a: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3184526" y="2501900"/>
            <a:ext cx="495300" cy="0"/>
          </a:xfrm>
          <a:prstGeom prst="line">
            <a:avLst/>
          </a:prstGeom>
          <a:ln w="38100">
            <a:solidFill>
              <a:srgbClr val="CC99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3113088" y="2598738"/>
            <a:ext cx="636587" cy="0"/>
          </a:xfrm>
          <a:prstGeom prst="line">
            <a:avLst/>
          </a:prstGeom>
          <a:ln w="38100">
            <a:solidFill>
              <a:srgbClr val="CC66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2936875" y="2403476"/>
            <a:ext cx="1025525" cy="1587"/>
          </a:xfrm>
          <a:prstGeom prst="line">
            <a:avLst/>
          </a:prstGeom>
          <a:ln w="38100">
            <a:solidFill>
              <a:srgbClr val="6633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3043238" y="2693988"/>
            <a:ext cx="812800" cy="1588"/>
          </a:xfrm>
          <a:prstGeom prst="line">
            <a:avLst/>
          </a:prstGeom>
          <a:ln w="38100">
            <a:solidFill>
              <a:srgbClr val="9966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3128964" y="3727451"/>
            <a:ext cx="636587" cy="1587"/>
          </a:xfrm>
          <a:prstGeom prst="line">
            <a:avLst/>
          </a:prstGeom>
          <a:ln w="38100">
            <a:solidFill>
              <a:srgbClr val="CC66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3200401" y="3533775"/>
            <a:ext cx="495300" cy="0"/>
          </a:xfrm>
          <a:prstGeom prst="line">
            <a:avLst/>
          </a:prstGeom>
          <a:ln w="38100">
            <a:solidFill>
              <a:srgbClr val="CC99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952751" y="3630612"/>
            <a:ext cx="1025525" cy="0"/>
          </a:xfrm>
          <a:prstGeom prst="line">
            <a:avLst/>
          </a:prstGeom>
          <a:ln w="38100">
            <a:solidFill>
              <a:srgbClr val="6633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3059114" y="3822700"/>
            <a:ext cx="812800" cy="1587"/>
          </a:xfrm>
          <a:prstGeom prst="line">
            <a:avLst/>
          </a:prstGeom>
          <a:ln w="38100">
            <a:solidFill>
              <a:srgbClr val="9966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5075239" y="2271713"/>
            <a:ext cx="1025525" cy="1588"/>
          </a:xfrm>
          <a:prstGeom prst="line">
            <a:avLst/>
          </a:prstGeom>
          <a:ln w="38100">
            <a:solidFill>
              <a:srgbClr val="6633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5322889" y="2174875"/>
            <a:ext cx="495300" cy="0"/>
          </a:xfrm>
          <a:prstGeom prst="line">
            <a:avLst/>
          </a:prstGeom>
          <a:ln w="38100">
            <a:solidFill>
              <a:srgbClr val="CC99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5251450" y="2078038"/>
            <a:ext cx="636588" cy="0"/>
          </a:xfrm>
          <a:prstGeom prst="line">
            <a:avLst/>
          </a:prstGeom>
          <a:ln w="38100">
            <a:solidFill>
              <a:srgbClr val="CC66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181600" y="1981200"/>
            <a:ext cx="812800" cy="1587"/>
          </a:xfrm>
          <a:prstGeom prst="line">
            <a:avLst/>
          </a:prstGeom>
          <a:ln w="38100">
            <a:solidFill>
              <a:srgbClr val="9966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8207" name="Group 81"/>
          <p:cNvGrpSpPr>
            <a:grpSpLocks/>
          </p:cNvGrpSpPr>
          <p:nvPr/>
        </p:nvGrpSpPr>
        <p:grpSpPr bwMode="auto">
          <a:xfrm flipV="1">
            <a:off x="2251075" y="4689476"/>
            <a:ext cx="1025525" cy="195263"/>
            <a:chOff x="914400" y="6033654"/>
            <a:chExt cx="1025380" cy="194975"/>
          </a:xfrm>
        </p:grpSpPr>
        <p:cxnSp>
          <p:nvCxnSpPr>
            <p:cNvPr id="45" name="Straight Connector 44"/>
            <p:cNvCxnSpPr/>
            <p:nvPr/>
          </p:nvCxnSpPr>
          <p:spPr>
            <a:xfrm flipV="1">
              <a:off x="1090588" y="6227044"/>
              <a:ext cx="636497" cy="1585"/>
            </a:xfrm>
            <a:prstGeom prst="line">
              <a:avLst/>
            </a:prstGeom>
            <a:ln w="38100">
              <a:solidFill>
                <a:srgbClr val="CC6600"/>
              </a:solidFill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1162015" y="6033654"/>
              <a:ext cx="495230" cy="1585"/>
            </a:xfrm>
            <a:prstGeom prst="line">
              <a:avLst/>
            </a:prstGeom>
            <a:ln w="38100">
              <a:solidFill>
                <a:srgbClr val="CC9900"/>
              </a:solidFill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914400" y="6130349"/>
              <a:ext cx="1025380" cy="1586"/>
            </a:xfrm>
            <a:prstGeom prst="line">
              <a:avLst/>
            </a:prstGeom>
            <a:ln w="38100">
              <a:solidFill>
                <a:srgbClr val="663300"/>
              </a:solidFill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38" name="Straight Connector 37"/>
          <p:cNvCxnSpPr/>
          <p:nvPr/>
        </p:nvCxnSpPr>
        <p:spPr>
          <a:xfrm flipV="1">
            <a:off x="2357438" y="4979988"/>
            <a:ext cx="812800" cy="1588"/>
          </a:xfrm>
          <a:prstGeom prst="line">
            <a:avLst/>
          </a:prstGeom>
          <a:ln w="38100">
            <a:solidFill>
              <a:srgbClr val="9966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8209" name="Group 87"/>
          <p:cNvGrpSpPr>
            <a:grpSpLocks/>
          </p:cNvGrpSpPr>
          <p:nvPr/>
        </p:nvGrpSpPr>
        <p:grpSpPr bwMode="auto">
          <a:xfrm flipV="1">
            <a:off x="4232275" y="4357688"/>
            <a:ext cx="1025525" cy="290513"/>
            <a:chOff x="2175020" y="6019800"/>
            <a:chExt cx="1025380" cy="290946"/>
          </a:xfrm>
        </p:grpSpPr>
        <p:grpSp>
          <p:nvGrpSpPr>
            <p:cNvPr id="8281" name="Group 82"/>
            <p:cNvGrpSpPr>
              <a:grpSpLocks/>
            </p:cNvGrpSpPr>
            <p:nvPr/>
          </p:nvGrpSpPr>
          <p:grpSpPr bwMode="auto">
            <a:xfrm>
              <a:off x="2175020" y="6019800"/>
              <a:ext cx="1025380" cy="194975"/>
              <a:chOff x="914400" y="6033654"/>
              <a:chExt cx="1025380" cy="194975"/>
            </a:xfrm>
          </p:grpSpPr>
          <p:cxnSp>
            <p:nvCxnSpPr>
              <p:cNvPr id="42" name="Straight Connector 41"/>
              <p:cNvCxnSpPr/>
              <p:nvPr/>
            </p:nvCxnSpPr>
            <p:spPr>
              <a:xfrm flipV="1">
                <a:off x="1090588" y="6227617"/>
                <a:ext cx="636497" cy="1590"/>
              </a:xfrm>
              <a:prstGeom prst="line">
                <a:avLst/>
              </a:prstGeom>
              <a:ln w="38100">
                <a:solidFill>
                  <a:srgbClr val="CC6600"/>
                </a:solidFill>
              </a:ln>
              <a:effectLst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/>
              <p:nvPr/>
            </p:nvCxnSpPr>
            <p:spPr>
              <a:xfrm>
                <a:off x="1162015" y="6033654"/>
                <a:ext cx="495230" cy="1590"/>
              </a:xfrm>
              <a:prstGeom prst="line">
                <a:avLst/>
              </a:prstGeom>
              <a:ln w="38100">
                <a:solidFill>
                  <a:srgbClr val="CC9900"/>
                </a:solidFill>
              </a:ln>
              <a:effectLst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>
              <a:xfrm>
                <a:off x="914400" y="6130636"/>
                <a:ext cx="1025380" cy="1589"/>
              </a:xfrm>
              <a:prstGeom prst="line">
                <a:avLst/>
              </a:prstGeom>
              <a:ln w="38100">
                <a:solidFill>
                  <a:srgbClr val="663300"/>
                </a:solidFill>
              </a:ln>
              <a:effectLst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Straight Connector 40"/>
            <p:cNvCxnSpPr/>
            <p:nvPr/>
          </p:nvCxnSpPr>
          <p:spPr>
            <a:xfrm flipV="1">
              <a:off x="2281368" y="6309156"/>
              <a:ext cx="812685" cy="1590"/>
            </a:xfrm>
            <a:prstGeom prst="line">
              <a:avLst/>
            </a:prstGeom>
            <a:ln w="38100">
              <a:solidFill>
                <a:srgbClr val="996600"/>
              </a:solidFill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52" name="Straight Connector 51"/>
          <p:cNvCxnSpPr/>
          <p:nvPr/>
        </p:nvCxnSpPr>
        <p:spPr>
          <a:xfrm>
            <a:off x="9032875" y="4191000"/>
            <a:ext cx="1025525" cy="0"/>
          </a:xfrm>
          <a:prstGeom prst="line">
            <a:avLst/>
          </a:prstGeom>
          <a:ln w="38100">
            <a:solidFill>
              <a:srgbClr val="6633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V="1">
            <a:off x="9280526" y="3900488"/>
            <a:ext cx="495300" cy="1588"/>
          </a:xfrm>
          <a:prstGeom prst="line">
            <a:avLst/>
          </a:prstGeom>
          <a:ln w="38100">
            <a:solidFill>
              <a:srgbClr val="CC99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V="1">
            <a:off x="9209088" y="3997326"/>
            <a:ext cx="636587" cy="1587"/>
          </a:xfrm>
          <a:prstGeom prst="line">
            <a:avLst/>
          </a:prstGeom>
          <a:ln w="38100">
            <a:solidFill>
              <a:srgbClr val="CC66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V="1">
            <a:off x="9139238" y="4094162"/>
            <a:ext cx="812800" cy="0"/>
          </a:xfrm>
          <a:prstGeom prst="line">
            <a:avLst/>
          </a:prstGeom>
          <a:ln w="38100">
            <a:solidFill>
              <a:srgbClr val="9966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5029201" y="3594100"/>
            <a:ext cx="1025525" cy="1587"/>
          </a:xfrm>
          <a:prstGeom prst="line">
            <a:avLst/>
          </a:prstGeom>
          <a:ln w="38100">
            <a:solidFill>
              <a:srgbClr val="6633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5276850" y="3497262"/>
            <a:ext cx="495300" cy="1588"/>
          </a:xfrm>
          <a:prstGeom prst="line">
            <a:avLst/>
          </a:prstGeom>
          <a:ln w="38100">
            <a:solidFill>
              <a:srgbClr val="CC99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8216" name="Group 94"/>
          <p:cNvGrpSpPr>
            <a:grpSpLocks/>
          </p:cNvGrpSpPr>
          <p:nvPr/>
        </p:nvGrpSpPr>
        <p:grpSpPr bwMode="auto">
          <a:xfrm flipV="1">
            <a:off x="5135563" y="3305175"/>
            <a:ext cx="812800" cy="96837"/>
            <a:chOff x="6278274" y="6096000"/>
            <a:chExt cx="813233" cy="96982"/>
          </a:xfrm>
        </p:grpSpPr>
        <p:cxnSp>
          <p:nvCxnSpPr>
            <p:cNvPr id="59" name="Straight Connector 58"/>
            <p:cNvCxnSpPr/>
            <p:nvPr/>
          </p:nvCxnSpPr>
          <p:spPr>
            <a:xfrm>
              <a:off x="6349749" y="6191393"/>
              <a:ext cx="635338" cy="1589"/>
            </a:xfrm>
            <a:prstGeom prst="line">
              <a:avLst/>
            </a:prstGeom>
            <a:ln w="38100">
              <a:solidFill>
                <a:srgbClr val="CC6600"/>
              </a:solidFill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6278274" y="6096000"/>
              <a:ext cx="813233" cy="1589"/>
            </a:xfrm>
            <a:prstGeom prst="line">
              <a:avLst/>
            </a:prstGeom>
            <a:ln w="38100">
              <a:solidFill>
                <a:srgbClr val="996600"/>
              </a:solidFill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63" name="Straight Arrow Connector 62"/>
          <p:cNvCxnSpPr/>
          <p:nvPr/>
        </p:nvCxnSpPr>
        <p:spPr>
          <a:xfrm rot="10800000" flipV="1">
            <a:off x="4114800" y="2300287"/>
            <a:ext cx="574675" cy="2286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 rot="5400000" flipH="1" flipV="1">
            <a:off x="3203575" y="3127375"/>
            <a:ext cx="53340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 flipV="1">
            <a:off x="2860675" y="4003675"/>
            <a:ext cx="609600" cy="4572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 rot="10800000">
            <a:off x="3886200" y="4052887"/>
            <a:ext cx="304800" cy="2286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 flipV="1">
            <a:off x="5505450" y="5499100"/>
            <a:ext cx="495300" cy="1587"/>
          </a:xfrm>
          <a:prstGeom prst="line">
            <a:avLst/>
          </a:prstGeom>
          <a:ln w="38100">
            <a:solidFill>
              <a:srgbClr val="CC99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8222" name="Group 80"/>
          <p:cNvGrpSpPr>
            <a:grpSpLocks/>
          </p:cNvGrpSpPr>
          <p:nvPr/>
        </p:nvGrpSpPr>
        <p:grpSpPr bwMode="auto">
          <a:xfrm flipV="1">
            <a:off x="5257801" y="5210176"/>
            <a:ext cx="1025525" cy="193675"/>
            <a:chOff x="3200400" y="5791200"/>
            <a:chExt cx="1025380" cy="193964"/>
          </a:xfrm>
        </p:grpSpPr>
        <p:cxnSp>
          <p:nvCxnSpPr>
            <p:cNvPr id="78" name="Straight Connector 77"/>
            <p:cNvCxnSpPr/>
            <p:nvPr/>
          </p:nvCxnSpPr>
          <p:spPr>
            <a:xfrm>
              <a:off x="3376588" y="5886592"/>
              <a:ext cx="636497" cy="1590"/>
            </a:xfrm>
            <a:prstGeom prst="line">
              <a:avLst/>
            </a:prstGeom>
            <a:ln w="38100">
              <a:solidFill>
                <a:srgbClr val="CC6600"/>
              </a:solidFill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flipV="1">
              <a:off x="3200400" y="5983575"/>
              <a:ext cx="1025380" cy="1589"/>
            </a:xfrm>
            <a:prstGeom prst="line">
              <a:avLst/>
            </a:prstGeom>
            <a:ln w="38100">
              <a:solidFill>
                <a:srgbClr val="663300"/>
              </a:solidFill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>
              <a:off x="3306748" y="5791200"/>
              <a:ext cx="812685" cy="1590"/>
            </a:xfrm>
            <a:prstGeom prst="line">
              <a:avLst/>
            </a:prstGeom>
            <a:ln w="38100">
              <a:solidFill>
                <a:srgbClr val="996600"/>
              </a:solidFill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84" name="Straight Connector 83"/>
          <p:cNvCxnSpPr/>
          <p:nvPr/>
        </p:nvCxnSpPr>
        <p:spPr>
          <a:xfrm flipV="1">
            <a:off x="2422526" y="5799138"/>
            <a:ext cx="495300" cy="0"/>
          </a:xfrm>
          <a:prstGeom prst="line">
            <a:avLst/>
          </a:prstGeom>
          <a:ln w="38100">
            <a:solidFill>
              <a:srgbClr val="CC99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8224" name="Group 86"/>
          <p:cNvGrpSpPr>
            <a:grpSpLocks/>
          </p:cNvGrpSpPr>
          <p:nvPr/>
        </p:nvGrpSpPr>
        <p:grpSpPr bwMode="auto">
          <a:xfrm flipV="1">
            <a:off x="2174875" y="5603876"/>
            <a:ext cx="1025525" cy="98425"/>
            <a:chOff x="1752600" y="5562600"/>
            <a:chExt cx="1025380" cy="97993"/>
          </a:xfrm>
        </p:grpSpPr>
        <p:cxnSp>
          <p:nvCxnSpPr>
            <p:cNvPr id="83" name="Straight Connector 82"/>
            <p:cNvCxnSpPr/>
            <p:nvPr/>
          </p:nvCxnSpPr>
          <p:spPr>
            <a:xfrm>
              <a:off x="1928788" y="5562600"/>
              <a:ext cx="636497" cy="1581"/>
            </a:xfrm>
            <a:prstGeom prst="line">
              <a:avLst/>
            </a:prstGeom>
            <a:ln w="38100">
              <a:solidFill>
                <a:srgbClr val="CC6600"/>
              </a:solidFill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flipV="1">
              <a:off x="1752600" y="5659013"/>
              <a:ext cx="1025380" cy="1580"/>
            </a:xfrm>
            <a:prstGeom prst="line">
              <a:avLst/>
            </a:prstGeom>
            <a:ln w="38100">
              <a:solidFill>
                <a:srgbClr val="663300"/>
              </a:solidFill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86" name="Straight Connector 85"/>
          <p:cNvCxnSpPr/>
          <p:nvPr/>
        </p:nvCxnSpPr>
        <p:spPr>
          <a:xfrm flipV="1">
            <a:off x="2281238" y="5894388"/>
            <a:ext cx="812800" cy="1588"/>
          </a:xfrm>
          <a:prstGeom prst="line">
            <a:avLst/>
          </a:prstGeom>
          <a:ln w="38100">
            <a:solidFill>
              <a:srgbClr val="9966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8226" name="Group 92"/>
          <p:cNvGrpSpPr>
            <a:grpSpLocks/>
          </p:cNvGrpSpPr>
          <p:nvPr/>
        </p:nvGrpSpPr>
        <p:grpSpPr bwMode="auto">
          <a:xfrm flipV="1">
            <a:off x="3663951" y="5972175"/>
            <a:ext cx="1025525" cy="290512"/>
            <a:chOff x="2479820" y="6019800"/>
            <a:chExt cx="1025380" cy="290946"/>
          </a:xfrm>
        </p:grpSpPr>
        <p:cxnSp>
          <p:nvCxnSpPr>
            <p:cNvPr id="88" name="Straight Connector 87"/>
            <p:cNvCxnSpPr/>
            <p:nvPr/>
          </p:nvCxnSpPr>
          <p:spPr>
            <a:xfrm flipV="1">
              <a:off x="2727435" y="6213764"/>
              <a:ext cx="495230" cy="1589"/>
            </a:xfrm>
            <a:prstGeom prst="line">
              <a:avLst/>
            </a:prstGeom>
            <a:ln w="38100">
              <a:solidFill>
                <a:srgbClr val="CC9900"/>
              </a:solidFill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8270" name="Group 88"/>
            <p:cNvGrpSpPr>
              <a:grpSpLocks/>
            </p:cNvGrpSpPr>
            <p:nvPr/>
          </p:nvGrpSpPr>
          <p:grpSpPr bwMode="auto">
            <a:xfrm flipV="1">
              <a:off x="2479820" y="6019800"/>
              <a:ext cx="1025380" cy="97993"/>
              <a:chOff x="1752600" y="5562600"/>
              <a:chExt cx="1025380" cy="97993"/>
            </a:xfrm>
          </p:grpSpPr>
          <p:cxnSp>
            <p:nvCxnSpPr>
              <p:cNvPr id="90" name="Straight Connector 89"/>
              <p:cNvCxnSpPr/>
              <p:nvPr/>
            </p:nvCxnSpPr>
            <p:spPr>
              <a:xfrm>
                <a:off x="1928788" y="5562021"/>
                <a:ext cx="636497" cy="1590"/>
              </a:xfrm>
              <a:prstGeom prst="line">
                <a:avLst/>
              </a:prstGeom>
              <a:ln w="38100">
                <a:solidFill>
                  <a:srgbClr val="CC6600"/>
                </a:solidFill>
              </a:ln>
              <a:effectLst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1" name="Straight Connector 90"/>
              <p:cNvCxnSpPr/>
              <p:nvPr/>
            </p:nvCxnSpPr>
            <p:spPr>
              <a:xfrm flipV="1">
                <a:off x="1752600" y="5659004"/>
                <a:ext cx="1025380" cy="1589"/>
              </a:xfrm>
              <a:prstGeom prst="line">
                <a:avLst/>
              </a:prstGeom>
              <a:ln w="38100">
                <a:solidFill>
                  <a:srgbClr val="663300"/>
                </a:solidFill>
              </a:ln>
              <a:effectLst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92" name="Straight Connector 91"/>
            <p:cNvCxnSpPr/>
            <p:nvPr/>
          </p:nvCxnSpPr>
          <p:spPr>
            <a:xfrm flipV="1">
              <a:off x="2586168" y="6309157"/>
              <a:ext cx="812685" cy="1589"/>
            </a:xfrm>
            <a:prstGeom prst="line">
              <a:avLst/>
            </a:prstGeom>
            <a:ln w="38100">
              <a:solidFill>
                <a:srgbClr val="996600"/>
              </a:solidFill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8227" name="Group 98"/>
          <p:cNvGrpSpPr>
            <a:grpSpLocks/>
          </p:cNvGrpSpPr>
          <p:nvPr/>
        </p:nvGrpSpPr>
        <p:grpSpPr bwMode="auto">
          <a:xfrm flipV="1">
            <a:off x="6858001" y="3824288"/>
            <a:ext cx="1025525" cy="290513"/>
            <a:chOff x="4267200" y="5119254"/>
            <a:chExt cx="1025380" cy="290946"/>
          </a:xfrm>
        </p:grpSpPr>
        <p:cxnSp>
          <p:nvCxnSpPr>
            <p:cNvPr id="94" name="Straight Connector 93"/>
            <p:cNvCxnSpPr/>
            <p:nvPr/>
          </p:nvCxnSpPr>
          <p:spPr>
            <a:xfrm flipV="1">
              <a:off x="4514815" y="5408610"/>
              <a:ext cx="495230" cy="1590"/>
            </a:xfrm>
            <a:prstGeom prst="line">
              <a:avLst/>
            </a:prstGeom>
            <a:ln w="38100">
              <a:solidFill>
                <a:srgbClr val="CC9900"/>
              </a:solidFill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8265" name="Group 94"/>
            <p:cNvGrpSpPr>
              <a:grpSpLocks/>
            </p:cNvGrpSpPr>
            <p:nvPr/>
          </p:nvGrpSpPr>
          <p:grpSpPr bwMode="auto">
            <a:xfrm flipV="1">
              <a:off x="4267200" y="5119254"/>
              <a:ext cx="1025380" cy="193964"/>
              <a:chOff x="3200400" y="5791200"/>
              <a:chExt cx="1025380" cy="193964"/>
            </a:xfrm>
          </p:grpSpPr>
          <p:cxnSp>
            <p:nvCxnSpPr>
              <p:cNvPr id="96" name="Straight Connector 95"/>
              <p:cNvCxnSpPr/>
              <p:nvPr/>
            </p:nvCxnSpPr>
            <p:spPr>
              <a:xfrm>
                <a:off x="3376588" y="5886592"/>
                <a:ext cx="636497" cy="1589"/>
              </a:xfrm>
              <a:prstGeom prst="line">
                <a:avLst/>
              </a:prstGeom>
              <a:ln w="38100">
                <a:solidFill>
                  <a:srgbClr val="CC6600"/>
                </a:solidFill>
              </a:ln>
              <a:effectLst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96"/>
              <p:cNvCxnSpPr/>
              <p:nvPr/>
            </p:nvCxnSpPr>
            <p:spPr>
              <a:xfrm flipV="1">
                <a:off x="3200400" y="5983574"/>
                <a:ext cx="1025380" cy="1590"/>
              </a:xfrm>
              <a:prstGeom prst="line">
                <a:avLst/>
              </a:prstGeom>
              <a:ln w="38100">
                <a:solidFill>
                  <a:srgbClr val="663300"/>
                </a:solidFill>
              </a:ln>
              <a:effectLst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8" name="Straight Connector 97"/>
              <p:cNvCxnSpPr/>
              <p:nvPr/>
            </p:nvCxnSpPr>
            <p:spPr>
              <a:xfrm>
                <a:off x="3306748" y="5791200"/>
                <a:ext cx="812685" cy="1589"/>
              </a:xfrm>
              <a:prstGeom prst="line">
                <a:avLst/>
              </a:prstGeom>
              <a:ln w="38100">
                <a:solidFill>
                  <a:srgbClr val="996600"/>
                </a:solidFill>
              </a:ln>
              <a:effectLst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06" name="Straight Connector 105"/>
          <p:cNvCxnSpPr/>
          <p:nvPr/>
        </p:nvCxnSpPr>
        <p:spPr>
          <a:xfrm flipV="1">
            <a:off x="8118475" y="5943600"/>
            <a:ext cx="1025525" cy="0"/>
          </a:xfrm>
          <a:prstGeom prst="line">
            <a:avLst/>
          </a:prstGeom>
          <a:ln w="38100">
            <a:solidFill>
              <a:srgbClr val="6633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8229" name="Group 106"/>
          <p:cNvGrpSpPr>
            <a:grpSpLocks/>
          </p:cNvGrpSpPr>
          <p:nvPr/>
        </p:nvGrpSpPr>
        <p:grpSpPr bwMode="auto">
          <a:xfrm flipV="1">
            <a:off x="8224838" y="5653088"/>
            <a:ext cx="812800" cy="193675"/>
            <a:chOff x="4338494" y="6019800"/>
            <a:chExt cx="813233" cy="193964"/>
          </a:xfrm>
        </p:grpSpPr>
        <p:cxnSp>
          <p:nvCxnSpPr>
            <p:cNvPr id="102" name="Straight Connector 101"/>
            <p:cNvCxnSpPr/>
            <p:nvPr/>
          </p:nvCxnSpPr>
          <p:spPr>
            <a:xfrm>
              <a:off x="4479856" y="6115192"/>
              <a:ext cx="495564" cy="1589"/>
            </a:xfrm>
            <a:prstGeom prst="line">
              <a:avLst/>
            </a:prstGeom>
            <a:ln w="38100">
              <a:solidFill>
                <a:srgbClr val="CC9900"/>
              </a:solidFill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5" name="Straight Connector 104"/>
            <p:cNvCxnSpPr/>
            <p:nvPr/>
          </p:nvCxnSpPr>
          <p:spPr>
            <a:xfrm>
              <a:off x="4409969" y="6212174"/>
              <a:ext cx="635338" cy="1590"/>
            </a:xfrm>
            <a:prstGeom prst="line">
              <a:avLst/>
            </a:prstGeom>
            <a:ln w="38100">
              <a:solidFill>
                <a:srgbClr val="CC6600"/>
              </a:solidFill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4" name="Straight Connector 103"/>
            <p:cNvCxnSpPr/>
            <p:nvPr/>
          </p:nvCxnSpPr>
          <p:spPr>
            <a:xfrm>
              <a:off x="4338494" y="6019800"/>
              <a:ext cx="813233" cy="1589"/>
            </a:xfrm>
            <a:prstGeom prst="line">
              <a:avLst/>
            </a:prstGeom>
            <a:ln w="38100">
              <a:solidFill>
                <a:srgbClr val="996600"/>
              </a:solidFill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10" name="Straight Arrow Connector 109"/>
          <p:cNvCxnSpPr/>
          <p:nvPr/>
        </p:nvCxnSpPr>
        <p:spPr>
          <a:xfrm rot="5400000" flipH="1" flipV="1">
            <a:off x="2590007" y="5272882"/>
            <a:ext cx="304800" cy="158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2" name="Straight Arrow Connector 111"/>
          <p:cNvCxnSpPr/>
          <p:nvPr/>
        </p:nvCxnSpPr>
        <p:spPr>
          <a:xfrm rot="10800000">
            <a:off x="3276600" y="5729287"/>
            <a:ext cx="381000" cy="2286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5" name="Straight Arrow Connector 114"/>
          <p:cNvCxnSpPr/>
          <p:nvPr/>
        </p:nvCxnSpPr>
        <p:spPr>
          <a:xfrm rot="10800000" flipV="1">
            <a:off x="4724400" y="5805487"/>
            <a:ext cx="2971800" cy="2286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7" name="Straight Arrow Connector 116"/>
          <p:cNvCxnSpPr/>
          <p:nvPr/>
        </p:nvCxnSpPr>
        <p:spPr>
          <a:xfrm rot="10800000">
            <a:off x="5105400" y="4814887"/>
            <a:ext cx="304800" cy="2286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0" name="Straight Arrow Connector 119"/>
          <p:cNvCxnSpPr/>
          <p:nvPr/>
        </p:nvCxnSpPr>
        <p:spPr>
          <a:xfrm rot="10800000" flipV="1">
            <a:off x="5867400" y="4281487"/>
            <a:ext cx="914400" cy="6858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2" name="Straight Arrow Connector 121"/>
          <p:cNvCxnSpPr/>
          <p:nvPr/>
        </p:nvCxnSpPr>
        <p:spPr>
          <a:xfrm>
            <a:off x="6213475" y="3367087"/>
            <a:ext cx="762000" cy="3048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4" name="Straight Arrow Connector 123"/>
          <p:cNvCxnSpPr/>
          <p:nvPr/>
        </p:nvCxnSpPr>
        <p:spPr>
          <a:xfrm rot="5400000">
            <a:off x="5295107" y="2796382"/>
            <a:ext cx="533400" cy="158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9" name="Straight Connector 128"/>
          <p:cNvCxnSpPr/>
          <p:nvPr/>
        </p:nvCxnSpPr>
        <p:spPr>
          <a:xfrm>
            <a:off x="7262813" y="5021262"/>
            <a:ext cx="636587" cy="1588"/>
          </a:xfrm>
          <a:prstGeom prst="line">
            <a:avLst/>
          </a:prstGeom>
          <a:ln w="38100">
            <a:solidFill>
              <a:srgbClr val="CC66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/>
          <p:nvPr/>
        </p:nvCxnSpPr>
        <p:spPr>
          <a:xfrm flipV="1">
            <a:off x="7086601" y="5118100"/>
            <a:ext cx="1025525" cy="1587"/>
          </a:xfrm>
          <a:prstGeom prst="line">
            <a:avLst/>
          </a:prstGeom>
          <a:ln w="38100">
            <a:solidFill>
              <a:srgbClr val="663300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8239" name="Group 131"/>
          <p:cNvGrpSpPr>
            <a:grpSpLocks/>
          </p:cNvGrpSpPr>
          <p:nvPr/>
        </p:nvGrpSpPr>
        <p:grpSpPr bwMode="auto">
          <a:xfrm flipV="1">
            <a:off x="7192963" y="4829175"/>
            <a:ext cx="812800" cy="96837"/>
            <a:chOff x="6472094" y="4738254"/>
            <a:chExt cx="813233" cy="97993"/>
          </a:xfrm>
        </p:grpSpPr>
        <p:cxnSp>
          <p:nvCxnSpPr>
            <p:cNvPr id="127" name="Straight Connector 126"/>
            <p:cNvCxnSpPr/>
            <p:nvPr/>
          </p:nvCxnSpPr>
          <p:spPr>
            <a:xfrm>
              <a:off x="6613456" y="4738254"/>
              <a:ext cx="495564" cy="1606"/>
            </a:xfrm>
            <a:prstGeom prst="line">
              <a:avLst/>
            </a:prstGeom>
            <a:ln w="38100">
              <a:solidFill>
                <a:srgbClr val="CC9900"/>
              </a:solidFill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1" name="Straight Connector 130"/>
            <p:cNvCxnSpPr/>
            <p:nvPr/>
          </p:nvCxnSpPr>
          <p:spPr>
            <a:xfrm>
              <a:off x="6472094" y="4834641"/>
              <a:ext cx="813233" cy="1606"/>
            </a:xfrm>
            <a:prstGeom prst="line">
              <a:avLst/>
            </a:prstGeom>
            <a:ln w="38100">
              <a:solidFill>
                <a:srgbClr val="996600"/>
              </a:solidFill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34" name="Straight Arrow Connector 133"/>
          <p:cNvCxnSpPr/>
          <p:nvPr/>
        </p:nvCxnSpPr>
        <p:spPr>
          <a:xfrm rot="10800000">
            <a:off x="6324600" y="2452687"/>
            <a:ext cx="2438400" cy="13716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8" name="Straight Arrow Connector 137"/>
          <p:cNvCxnSpPr/>
          <p:nvPr/>
        </p:nvCxnSpPr>
        <p:spPr>
          <a:xfrm rot="16200000" flipH="1">
            <a:off x="7277100" y="4395787"/>
            <a:ext cx="457200" cy="2286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2" name="Straight Arrow Connector 141"/>
          <p:cNvCxnSpPr/>
          <p:nvPr/>
        </p:nvCxnSpPr>
        <p:spPr>
          <a:xfrm>
            <a:off x="7772400" y="5272087"/>
            <a:ext cx="609600" cy="2286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4" name="Straight Arrow Connector 143"/>
          <p:cNvCxnSpPr/>
          <p:nvPr/>
        </p:nvCxnSpPr>
        <p:spPr>
          <a:xfrm rot="5400000" flipH="1" flipV="1">
            <a:off x="8572500" y="4548187"/>
            <a:ext cx="1066800" cy="8382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44" name="TextBox 154"/>
          <p:cNvSpPr txBox="1">
            <a:spLocks noChangeArrowheads="1"/>
          </p:cNvSpPr>
          <p:nvPr/>
        </p:nvSpPr>
        <p:spPr bwMode="auto">
          <a:xfrm>
            <a:off x="7432675" y="2757488"/>
            <a:ext cx="304800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r>
              <a:rPr lang="en-US">
                <a:solidFill>
                  <a:schemeClr val="bg2"/>
                </a:solidFill>
                <a:latin typeface="Calibri"/>
                <a:cs typeface="Calibri"/>
              </a:rPr>
              <a:t>3</a:t>
            </a:r>
          </a:p>
        </p:txBody>
      </p:sp>
      <p:sp>
        <p:nvSpPr>
          <p:cNvPr id="8245" name="TextBox 154"/>
          <p:cNvSpPr txBox="1">
            <a:spLocks noChangeArrowheads="1"/>
          </p:cNvSpPr>
          <p:nvPr/>
        </p:nvSpPr>
        <p:spPr bwMode="auto">
          <a:xfrm>
            <a:off x="9109075" y="4841876"/>
            <a:ext cx="304800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r>
              <a:rPr lang="en-US">
                <a:solidFill>
                  <a:schemeClr val="bg2"/>
                </a:solidFill>
                <a:latin typeface="Calibri"/>
                <a:cs typeface="Calibri"/>
              </a:rPr>
              <a:t>2</a:t>
            </a:r>
          </a:p>
        </p:txBody>
      </p:sp>
      <p:sp>
        <p:nvSpPr>
          <p:cNvPr id="8246" name="TextBox 154"/>
          <p:cNvSpPr txBox="1">
            <a:spLocks noChangeArrowheads="1"/>
          </p:cNvSpPr>
          <p:nvPr/>
        </p:nvSpPr>
        <p:spPr bwMode="auto">
          <a:xfrm>
            <a:off x="6061075" y="4281488"/>
            <a:ext cx="304800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r>
              <a:rPr lang="en-US">
                <a:solidFill>
                  <a:schemeClr val="bg2"/>
                </a:solidFill>
                <a:latin typeface="Calibri"/>
                <a:cs typeface="Calibri"/>
              </a:rPr>
              <a:t>4</a:t>
            </a:r>
          </a:p>
        </p:txBody>
      </p:sp>
      <p:sp>
        <p:nvSpPr>
          <p:cNvPr id="8247" name="TextBox 154"/>
          <p:cNvSpPr txBox="1">
            <a:spLocks noChangeArrowheads="1"/>
          </p:cNvSpPr>
          <p:nvPr/>
        </p:nvSpPr>
        <p:spPr bwMode="auto">
          <a:xfrm>
            <a:off x="6518275" y="3165476"/>
            <a:ext cx="304800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r>
              <a:rPr lang="en-US">
                <a:solidFill>
                  <a:schemeClr val="bg2"/>
                </a:solidFill>
                <a:latin typeface="Calibri"/>
                <a:cs typeface="Calibri"/>
              </a:rPr>
              <a:t>3</a:t>
            </a:r>
          </a:p>
        </p:txBody>
      </p:sp>
      <p:sp>
        <p:nvSpPr>
          <p:cNvPr id="8248" name="TextBox 154"/>
          <p:cNvSpPr txBox="1">
            <a:spLocks noChangeArrowheads="1"/>
          </p:cNvSpPr>
          <p:nvPr/>
        </p:nvSpPr>
        <p:spPr bwMode="auto">
          <a:xfrm>
            <a:off x="5984875" y="5881688"/>
            <a:ext cx="304800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r>
              <a:rPr lang="en-US">
                <a:solidFill>
                  <a:schemeClr val="bg2"/>
                </a:solidFill>
                <a:latin typeface="Calibri"/>
                <a:cs typeface="Calibri"/>
              </a:rPr>
              <a:t>3</a:t>
            </a:r>
          </a:p>
        </p:txBody>
      </p:sp>
      <p:sp>
        <p:nvSpPr>
          <p:cNvPr id="8249" name="TextBox 154"/>
          <p:cNvSpPr txBox="1">
            <a:spLocks noChangeArrowheads="1"/>
          </p:cNvSpPr>
          <p:nvPr/>
        </p:nvSpPr>
        <p:spPr bwMode="auto">
          <a:xfrm>
            <a:off x="7585075" y="4281488"/>
            <a:ext cx="304800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r>
              <a:rPr lang="en-US">
                <a:solidFill>
                  <a:schemeClr val="bg2"/>
                </a:solidFill>
                <a:latin typeface="Calibri"/>
                <a:cs typeface="Calibri"/>
              </a:rPr>
              <a:t>2</a:t>
            </a:r>
          </a:p>
        </p:txBody>
      </p:sp>
      <p:sp>
        <p:nvSpPr>
          <p:cNvPr id="8250" name="TextBox 154"/>
          <p:cNvSpPr txBox="1">
            <a:spLocks noChangeArrowheads="1"/>
          </p:cNvSpPr>
          <p:nvPr/>
        </p:nvSpPr>
        <p:spPr bwMode="auto">
          <a:xfrm>
            <a:off x="2784475" y="5086351"/>
            <a:ext cx="304800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r>
              <a:rPr lang="en-US">
                <a:solidFill>
                  <a:schemeClr val="bg2"/>
                </a:solidFill>
                <a:latin typeface="Calibri"/>
                <a:cs typeface="Calibri"/>
              </a:rPr>
              <a:t>2</a:t>
            </a:r>
          </a:p>
        </p:txBody>
      </p:sp>
      <p:sp>
        <p:nvSpPr>
          <p:cNvPr id="8251" name="TextBox 154"/>
          <p:cNvSpPr txBox="1">
            <a:spLocks noChangeArrowheads="1"/>
          </p:cNvSpPr>
          <p:nvPr/>
        </p:nvSpPr>
        <p:spPr bwMode="auto">
          <a:xfrm>
            <a:off x="3470275" y="2909888"/>
            <a:ext cx="304800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r>
              <a:rPr lang="en-US">
                <a:solidFill>
                  <a:schemeClr val="bg2"/>
                </a:solidFill>
                <a:latin typeface="Calibri"/>
                <a:cs typeface="Calibri"/>
              </a:rPr>
              <a:t>2</a:t>
            </a:r>
          </a:p>
        </p:txBody>
      </p:sp>
      <p:sp>
        <p:nvSpPr>
          <p:cNvPr id="8252" name="TextBox 154"/>
          <p:cNvSpPr txBox="1">
            <a:spLocks noChangeArrowheads="1"/>
          </p:cNvSpPr>
          <p:nvPr/>
        </p:nvSpPr>
        <p:spPr bwMode="auto">
          <a:xfrm>
            <a:off x="4308475" y="2376488"/>
            <a:ext cx="304800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r>
              <a:rPr lang="en-US">
                <a:solidFill>
                  <a:schemeClr val="bg2"/>
                </a:solidFill>
                <a:latin typeface="Calibri"/>
                <a:cs typeface="Calibri"/>
              </a:rPr>
              <a:t>4</a:t>
            </a:r>
          </a:p>
        </p:txBody>
      </p:sp>
      <p:sp>
        <p:nvSpPr>
          <p:cNvPr id="8253" name="TextBox 115"/>
          <p:cNvSpPr txBox="1">
            <a:spLocks noChangeArrowheads="1"/>
          </p:cNvSpPr>
          <p:nvPr/>
        </p:nvSpPr>
        <p:spPr bwMode="auto">
          <a:xfrm>
            <a:off x="0" y="1219200"/>
            <a:ext cx="12191999" cy="523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algn="ctr"/>
            <a:r>
              <a:rPr lang="en-US" sz="2800" dirty="0">
                <a:latin typeface="Calibri"/>
                <a:cs typeface="Calibri"/>
              </a:rPr>
              <a:t>State space graph with costs as weights</a:t>
            </a:r>
          </a:p>
        </p:txBody>
      </p:sp>
      <p:sp>
        <p:nvSpPr>
          <p:cNvPr id="8254" name="TextBox 154"/>
          <p:cNvSpPr txBox="1">
            <a:spLocks noChangeArrowheads="1"/>
          </p:cNvSpPr>
          <p:nvPr/>
        </p:nvSpPr>
        <p:spPr bwMode="auto">
          <a:xfrm>
            <a:off x="3165475" y="4129088"/>
            <a:ext cx="304800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r>
              <a:rPr lang="en-US">
                <a:solidFill>
                  <a:schemeClr val="bg2"/>
                </a:solidFill>
                <a:latin typeface="Calibri"/>
                <a:cs typeface="Calibri"/>
              </a:rPr>
              <a:t>3</a:t>
            </a:r>
          </a:p>
        </p:txBody>
      </p:sp>
      <p:sp>
        <p:nvSpPr>
          <p:cNvPr id="8255" name="TextBox 154"/>
          <p:cNvSpPr txBox="1">
            <a:spLocks noChangeArrowheads="1"/>
          </p:cNvSpPr>
          <p:nvPr/>
        </p:nvSpPr>
        <p:spPr bwMode="auto">
          <a:xfrm>
            <a:off x="4079875" y="3824288"/>
            <a:ext cx="304800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r>
              <a:rPr lang="en-US">
                <a:solidFill>
                  <a:schemeClr val="bg2"/>
                </a:solidFill>
                <a:latin typeface="Calibri"/>
                <a:cs typeface="Calibri"/>
              </a:rPr>
              <a:t>4</a:t>
            </a:r>
          </a:p>
        </p:txBody>
      </p:sp>
      <p:sp>
        <p:nvSpPr>
          <p:cNvPr id="8256" name="TextBox 154"/>
          <p:cNvSpPr txBox="1">
            <a:spLocks noChangeArrowheads="1"/>
          </p:cNvSpPr>
          <p:nvPr/>
        </p:nvSpPr>
        <p:spPr bwMode="auto">
          <a:xfrm>
            <a:off x="4841875" y="4814888"/>
            <a:ext cx="304800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r>
              <a:rPr lang="en-US">
                <a:solidFill>
                  <a:schemeClr val="bg2"/>
                </a:solidFill>
                <a:latin typeface="Calibri"/>
                <a:cs typeface="Calibri"/>
              </a:rPr>
              <a:t>3</a:t>
            </a:r>
          </a:p>
        </p:txBody>
      </p:sp>
      <p:sp>
        <p:nvSpPr>
          <p:cNvPr id="8257" name="TextBox 154"/>
          <p:cNvSpPr txBox="1">
            <a:spLocks noChangeArrowheads="1"/>
          </p:cNvSpPr>
          <p:nvPr/>
        </p:nvSpPr>
        <p:spPr bwMode="auto">
          <a:xfrm>
            <a:off x="3470275" y="5424488"/>
            <a:ext cx="304800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r>
              <a:rPr lang="en-US">
                <a:solidFill>
                  <a:schemeClr val="bg2"/>
                </a:solidFill>
                <a:latin typeface="Calibri"/>
                <a:cs typeface="Calibri"/>
              </a:rPr>
              <a:t>4</a:t>
            </a:r>
          </a:p>
        </p:txBody>
      </p:sp>
      <p:sp>
        <p:nvSpPr>
          <p:cNvPr id="8258" name="TextBox 154"/>
          <p:cNvSpPr txBox="1">
            <a:spLocks noChangeArrowheads="1"/>
          </p:cNvSpPr>
          <p:nvPr/>
        </p:nvSpPr>
        <p:spPr bwMode="auto">
          <a:xfrm>
            <a:off x="5222875" y="2681288"/>
            <a:ext cx="304800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r>
              <a:rPr lang="en-US">
                <a:solidFill>
                  <a:schemeClr val="bg2"/>
                </a:solidFill>
                <a:latin typeface="Calibri"/>
                <a:cs typeface="Calibri"/>
              </a:rPr>
              <a:t>2</a:t>
            </a:r>
          </a:p>
        </p:txBody>
      </p:sp>
      <p:sp>
        <p:nvSpPr>
          <p:cNvPr id="99" name="Slide Number Placeholder 9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0AE4EA-EF72-4592-B966-0919EDBC0ADC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The One Queue</a:t>
            </a:r>
          </a:p>
        </p:txBody>
      </p:sp>
      <p:sp>
        <p:nvSpPr>
          <p:cNvPr id="29711" name="Rectangle 15"/>
          <p:cNvSpPr>
            <a:spLocks noGrp="1" noChangeArrowheads="1"/>
          </p:cNvSpPr>
          <p:nvPr>
            <p:ph idx="1"/>
          </p:nvPr>
        </p:nvSpPr>
        <p:spPr>
          <a:xfrm>
            <a:off x="381000" y="1443036"/>
            <a:ext cx="5842000" cy="4729164"/>
          </a:xfrm>
        </p:spPr>
        <p:txBody>
          <a:bodyPr/>
          <a:lstStyle/>
          <a:p>
            <a:pPr eaLnBrk="1" hangingPunct="1"/>
            <a:r>
              <a:rPr lang="en-US" sz="2800" dirty="0" smtClean="0"/>
              <a:t>All these search algorithms are the same except for fringe strategies</a:t>
            </a:r>
          </a:p>
          <a:p>
            <a:pPr lvl="1"/>
            <a:r>
              <a:rPr lang="en-US" sz="2400" dirty="0" smtClean="0"/>
              <a:t>Conceptually, all fringes are priority queues (i.e. collections of nodes with attached priorities)</a:t>
            </a:r>
          </a:p>
          <a:p>
            <a:pPr lvl="1"/>
            <a:r>
              <a:rPr lang="en-US" sz="2400" dirty="0" smtClean="0"/>
              <a:t>Practically, for DFS and BFS, you can avoid the log(n) overhead from an actual priority queue, by using stacks and queues</a:t>
            </a:r>
          </a:p>
          <a:p>
            <a:pPr lvl="1"/>
            <a:r>
              <a:rPr lang="en-US" sz="2400" dirty="0" smtClean="0"/>
              <a:t>Can even code one implementation that takes a variable queuing object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057900" y="1296458"/>
            <a:ext cx="5753099" cy="4474632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0AE4EA-EF72-4592-B966-0919EDBC0ADC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Uninformed Search</a:t>
            </a:r>
            <a:endParaRPr lang="en-US" dirty="0"/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219200" y="-457200"/>
            <a:ext cx="9753599" cy="7315199"/>
          </a:xfrm>
          <a:prstGeom prst="rect">
            <a:avLst/>
          </a:prstGeom>
          <a:noFill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8BE99A-4DC5-4CD3-AA5A-F0648462A663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Oval 8"/>
          <p:cNvSpPr>
            <a:spLocks noChangeArrowheads="1"/>
          </p:cNvSpPr>
          <p:nvPr/>
        </p:nvSpPr>
        <p:spPr bwMode="auto">
          <a:xfrm>
            <a:off x="8353425" y="4494213"/>
            <a:ext cx="1912937" cy="1771651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endParaRPr lang="en-US"/>
          </a:p>
        </p:txBody>
      </p:sp>
      <p:sp>
        <p:nvSpPr>
          <p:cNvPr id="10243" name="Freeform 21"/>
          <p:cNvSpPr>
            <a:spLocks/>
          </p:cNvSpPr>
          <p:nvPr/>
        </p:nvSpPr>
        <p:spPr bwMode="auto">
          <a:xfrm>
            <a:off x="8745536" y="1412875"/>
            <a:ext cx="1616075" cy="2381251"/>
          </a:xfrm>
          <a:custGeom>
            <a:avLst/>
            <a:gdLst>
              <a:gd name="T0" fmla="*/ 2147483647 w 1018"/>
              <a:gd name="T1" fmla="*/ 2147483647 h 1500"/>
              <a:gd name="T2" fmla="*/ 2147483647 w 1018"/>
              <a:gd name="T3" fmla="*/ 2147483647 h 1500"/>
              <a:gd name="T4" fmla="*/ 2147483647 w 1018"/>
              <a:gd name="T5" fmla="*/ 2147483647 h 1500"/>
              <a:gd name="T6" fmla="*/ 2147483647 w 1018"/>
              <a:gd name="T7" fmla="*/ 2147483647 h 1500"/>
              <a:gd name="T8" fmla="*/ 2147483647 w 1018"/>
              <a:gd name="T9" fmla="*/ 2147483647 h 1500"/>
              <a:gd name="T10" fmla="*/ 2147483647 w 1018"/>
              <a:gd name="T11" fmla="*/ 2147483647 h 1500"/>
              <a:gd name="T12" fmla="*/ 2147483647 w 1018"/>
              <a:gd name="T13" fmla="*/ 2147483647 h 1500"/>
              <a:gd name="T14" fmla="*/ 2147483647 w 1018"/>
              <a:gd name="T15" fmla="*/ 2147483647 h 1500"/>
              <a:gd name="T16" fmla="*/ 2147483647 w 1018"/>
              <a:gd name="T17" fmla="*/ 2147483647 h 1500"/>
              <a:gd name="T18" fmla="*/ 0 w 1018"/>
              <a:gd name="T19" fmla="*/ 2147483647 h 1500"/>
              <a:gd name="T20" fmla="*/ 2147483647 w 1018"/>
              <a:gd name="T21" fmla="*/ 2147483647 h 1500"/>
              <a:gd name="T22" fmla="*/ 2147483647 w 1018"/>
              <a:gd name="T23" fmla="*/ 2147483647 h 15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18"/>
              <a:gd name="T37" fmla="*/ 0 h 1500"/>
              <a:gd name="T38" fmla="*/ 1018 w 1018"/>
              <a:gd name="T39" fmla="*/ 1500 h 150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18" h="1500">
                <a:moveTo>
                  <a:pt x="636" y="164"/>
                </a:moveTo>
                <a:cubicBezTo>
                  <a:pt x="714" y="273"/>
                  <a:pt x="995" y="706"/>
                  <a:pt x="1018" y="842"/>
                </a:cubicBezTo>
                <a:cubicBezTo>
                  <a:pt x="963" y="845"/>
                  <a:pt x="797" y="942"/>
                  <a:pt x="772" y="978"/>
                </a:cubicBezTo>
                <a:cubicBezTo>
                  <a:pt x="771" y="1024"/>
                  <a:pt x="817" y="1372"/>
                  <a:pt x="691" y="1446"/>
                </a:cubicBezTo>
                <a:cubicBezTo>
                  <a:pt x="662" y="1493"/>
                  <a:pt x="626" y="1495"/>
                  <a:pt x="573" y="1500"/>
                </a:cubicBezTo>
                <a:cubicBezTo>
                  <a:pt x="531" y="1490"/>
                  <a:pt x="524" y="1490"/>
                  <a:pt x="492" y="1468"/>
                </a:cubicBezTo>
                <a:cubicBezTo>
                  <a:pt x="474" y="1442"/>
                  <a:pt x="433" y="1401"/>
                  <a:pt x="406" y="1382"/>
                </a:cubicBezTo>
                <a:cubicBezTo>
                  <a:pt x="370" y="1332"/>
                  <a:pt x="390" y="1355"/>
                  <a:pt x="347" y="1312"/>
                </a:cubicBezTo>
                <a:cubicBezTo>
                  <a:pt x="276" y="1241"/>
                  <a:pt x="350" y="1294"/>
                  <a:pt x="304" y="1263"/>
                </a:cubicBezTo>
                <a:cubicBezTo>
                  <a:pt x="236" y="1164"/>
                  <a:pt x="115" y="1184"/>
                  <a:pt x="0" y="1181"/>
                </a:cubicBezTo>
                <a:cubicBezTo>
                  <a:pt x="46" y="1005"/>
                  <a:pt x="460" y="338"/>
                  <a:pt x="566" y="169"/>
                </a:cubicBezTo>
                <a:cubicBezTo>
                  <a:pt x="672" y="0"/>
                  <a:pt x="622" y="165"/>
                  <a:pt x="636" y="164"/>
                </a:cubicBezTo>
                <a:close/>
              </a:path>
            </a:pathLst>
          </a:cu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91438" tIns="45719" rIns="91438" bIns="45719"/>
          <a:lstStyle/>
          <a:p>
            <a:endParaRPr lang="en-US"/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Uniform Cost Search</a:t>
            </a:r>
          </a:p>
        </p:txBody>
      </p:sp>
      <p:sp>
        <p:nvSpPr>
          <p:cNvPr id="1024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1"/>
            <a:ext cx="7162799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dirty="0" smtClean="0"/>
              <a:t>Strategy: expand lowest path cost</a:t>
            </a:r>
          </a:p>
          <a:p>
            <a:pPr eaLnBrk="1" hangingPunct="1">
              <a:lnSpc>
                <a:spcPct val="80000"/>
              </a:lnSpc>
            </a:pPr>
            <a:endParaRPr lang="en-US" sz="2800" dirty="0" smtClean="0"/>
          </a:p>
          <a:p>
            <a:pPr lvl="1">
              <a:lnSpc>
                <a:spcPct val="80000"/>
              </a:lnSpc>
            </a:pPr>
            <a:endParaRPr lang="en-US" sz="2400" dirty="0" smtClean="0"/>
          </a:p>
          <a:p>
            <a:pPr eaLnBrk="1" hangingPunct="1">
              <a:lnSpc>
                <a:spcPct val="80000"/>
              </a:lnSpc>
            </a:pPr>
            <a:endParaRPr lang="en-US" sz="2800" dirty="0" smtClean="0"/>
          </a:p>
          <a:p>
            <a:pPr eaLnBrk="1" hangingPunct="1">
              <a:lnSpc>
                <a:spcPct val="80000"/>
              </a:lnSpc>
            </a:pPr>
            <a:r>
              <a:rPr lang="en-US" sz="2800" dirty="0" smtClean="0"/>
              <a:t>The good: UCS is complete and optimal!</a:t>
            </a:r>
          </a:p>
          <a:p>
            <a:pPr lvl="1">
              <a:lnSpc>
                <a:spcPct val="80000"/>
              </a:lnSpc>
            </a:pPr>
            <a:endParaRPr lang="en-US" sz="2400" dirty="0" smtClean="0"/>
          </a:p>
          <a:p>
            <a:pPr lvl="1">
              <a:lnSpc>
                <a:spcPct val="80000"/>
              </a:lnSpc>
            </a:pPr>
            <a:endParaRPr lang="en-US" sz="2400" dirty="0" smtClean="0"/>
          </a:p>
          <a:p>
            <a:pPr eaLnBrk="1" hangingPunct="1">
              <a:lnSpc>
                <a:spcPct val="80000"/>
              </a:lnSpc>
            </a:pPr>
            <a:endParaRPr lang="en-US" sz="2800" dirty="0" smtClean="0"/>
          </a:p>
          <a:p>
            <a:pPr eaLnBrk="1" hangingPunct="1">
              <a:lnSpc>
                <a:spcPct val="80000"/>
              </a:lnSpc>
            </a:pPr>
            <a:r>
              <a:rPr lang="en-US" sz="2800" dirty="0" smtClean="0"/>
              <a:t>The bad: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/>
              <a:t>Explores options in every “direction”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/>
              <a:t>No information about goal location</a:t>
            </a:r>
          </a:p>
          <a:p>
            <a:pPr eaLnBrk="1" hangingPunct="1">
              <a:lnSpc>
                <a:spcPct val="80000"/>
              </a:lnSpc>
            </a:pPr>
            <a:endParaRPr lang="en-US" sz="2800" dirty="0" smtClean="0"/>
          </a:p>
        </p:txBody>
      </p:sp>
      <p:sp>
        <p:nvSpPr>
          <p:cNvPr id="10246" name="Oval 4"/>
          <p:cNvSpPr>
            <a:spLocks noChangeArrowheads="1"/>
          </p:cNvSpPr>
          <p:nvPr/>
        </p:nvSpPr>
        <p:spPr bwMode="auto">
          <a:xfrm>
            <a:off x="9256712" y="5270501"/>
            <a:ext cx="163513" cy="153988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endParaRPr lang="en-US"/>
          </a:p>
        </p:txBody>
      </p:sp>
      <p:sp>
        <p:nvSpPr>
          <p:cNvPr id="10247" name="Text Box 5"/>
          <p:cNvSpPr txBox="1">
            <a:spLocks noChangeArrowheads="1"/>
          </p:cNvSpPr>
          <p:nvPr/>
        </p:nvSpPr>
        <p:spPr bwMode="auto">
          <a:xfrm>
            <a:off x="8994774" y="5386389"/>
            <a:ext cx="914400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Start</a:t>
            </a:r>
          </a:p>
        </p:txBody>
      </p:sp>
      <p:sp>
        <p:nvSpPr>
          <p:cNvPr id="10248" name="Oval 6"/>
          <p:cNvSpPr>
            <a:spLocks noChangeArrowheads="1"/>
          </p:cNvSpPr>
          <p:nvPr/>
        </p:nvSpPr>
        <p:spPr bwMode="auto">
          <a:xfrm>
            <a:off x="10183812" y="5292726"/>
            <a:ext cx="163513" cy="153988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endParaRPr lang="en-US"/>
          </a:p>
        </p:txBody>
      </p:sp>
      <p:sp>
        <p:nvSpPr>
          <p:cNvPr id="10249" name="Text Box 7"/>
          <p:cNvSpPr txBox="1">
            <a:spLocks noChangeArrowheads="1"/>
          </p:cNvSpPr>
          <p:nvPr/>
        </p:nvSpPr>
        <p:spPr bwMode="auto">
          <a:xfrm>
            <a:off x="10244136" y="5410201"/>
            <a:ext cx="914400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Goal</a:t>
            </a:r>
          </a:p>
        </p:txBody>
      </p:sp>
      <p:sp>
        <p:nvSpPr>
          <p:cNvPr id="10250" name="Freeform 9"/>
          <p:cNvSpPr>
            <a:spLocks/>
          </p:cNvSpPr>
          <p:nvPr/>
        </p:nvSpPr>
        <p:spPr bwMode="auto">
          <a:xfrm>
            <a:off x="8251825" y="1560514"/>
            <a:ext cx="2927351" cy="2554287"/>
          </a:xfrm>
          <a:custGeom>
            <a:avLst/>
            <a:gdLst>
              <a:gd name="T0" fmla="*/ 0 w 1844"/>
              <a:gd name="T1" fmla="*/ 2147483647 h 1609"/>
              <a:gd name="T2" fmla="*/ 2147483647 w 1844"/>
              <a:gd name="T3" fmla="*/ 2147483647 h 1609"/>
              <a:gd name="T4" fmla="*/ 2147483647 w 1844"/>
              <a:gd name="T5" fmla="*/ 0 h 1609"/>
              <a:gd name="T6" fmla="*/ 0 w 1844"/>
              <a:gd name="T7" fmla="*/ 2147483647 h 1609"/>
              <a:gd name="T8" fmla="*/ 0 60000 65536"/>
              <a:gd name="T9" fmla="*/ 0 60000 65536"/>
              <a:gd name="T10" fmla="*/ 0 60000 65536"/>
              <a:gd name="T11" fmla="*/ 0 60000 65536"/>
              <a:gd name="T12" fmla="*/ 0 w 1844"/>
              <a:gd name="T13" fmla="*/ 0 h 1609"/>
              <a:gd name="T14" fmla="*/ 1844 w 1844"/>
              <a:gd name="T15" fmla="*/ 1609 h 160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44" h="1609">
                <a:moveTo>
                  <a:pt x="0" y="1609"/>
                </a:moveTo>
                <a:lnTo>
                  <a:pt x="1844" y="1609"/>
                </a:lnTo>
                <a:lnTo>
                  <a:pt x="915" y="0"/>
                </a:lnTo>
                <a:lnTo>
                  <a:pt x="0" y="160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1438" tIns="45719" rIns="91438" bIns="45719"/>
          <a:lstStyle/>
          <a:p>
            <a:endParaRPr lang="en-US"/>
          </a:p>
        </p:txBody>
      </p:sp>
      <p:sp>
        <p:nvSpPr>
          <p:cNvPr id="10251" name="Oval 10"/>
          <p:cNvSpPr>
            <a:spLocks noChangeArrowheads="1"/>
          </p:cNvSpPr>
          <p:nvPr/>
        </p:nvSpPr>
        <p:spPr bwMode="auto">
          <a:xfrm>
            <a:off x="9374186" y="1916113"/>
            <a:ext cx="179388" cy="1793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endParaRPr lang="en-US"/>
          </a:p>
        </p:txBody>
      </p:sp>
      <p:sp>
        <p:nvSpPr>
          <p:cNvPr id="10252" name="Oval 11"/>
          <p:cNvSpPr>
            <a:spLocks noChangeArrowheads="1"/>
          </p:cNvSpPr>
          <p:nvPr/>
        </p:nvSpPr>
        <p:spPr bwMode="auto">
          <a:xfrm>
            <a:off x="9850437" y="1906589"/>
            <a:ext cx="179388" cy="1793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endParaRPr lang="en-US"/>
          </a:p>
        </p:txBody>
      </p:sp>
      <p:sp>
        <p:nvSpPr>
          <p:cNvPr id="10253" name="Text Box 12"/>
          <p:cNvSpPr txBox="1">
            <a:spLocks noChangeArrowheads="1"/>
          </p:cNvSpPr>
          <p:nvPr/>
        </p:nvSpPr>
        <p:spPr bwMode="auto">
          <a:xfrm>
            <a:off x="9504361" y="1766889"/>
            <a:ext cx="274639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…</a:t>
            </a:r>
          </a:p>
        </p:txBody>
      </p:sp>
      <p:sp>
        <p:nvSpPr>
          <p:cNvPr id="10254" name="Oval 16"/>
          <p:cNvSpPr>
            <a:spLocks noChangeArrowheads="1"/>
          </p:cNvSpPr>
          <p:nvPr/>
        </p:nvSpPr>
        <p:spPr bwMode="auto">
          <a:xfrm>
            <a:off x="10098086" y="2955926"/>
            <a:ext cx="179388" cy="179388"/>
          </a:xfrm>
          <a:prstGeom prst="ellipse">
            <a:avLst/>
          </a:prstGeom>
          <a:solidFill>
            <a:srgbClr val="FF99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endParaRPr lang="en-US"/>
          </a:p>
        </p:txBody>
      </p:sp>
      <p:sp>
        <p:nvSpPr>
          <p:cNvPr id="10255" name="Oval 17"/>
          <p:cNvSpPr>
            <a:spLocks noChangeArrowheads="1"/>
          </p:cNvSpPr>
          <p:nvPr/>
        </p:nvSpPr>
        <p:spPr bwMode="auto">
          <a:xfrm>
            <a:off x="9618662" y="3511550"/>
            <a:ext cx="179388" cy="179388"/>
          </a:xfrm>
          <a:prstGeom prst="ellipse">
            <a:avLst/>
          </a:prstGeom>
          <a:solidFill>
            <a:srgbClr val="FF99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endParaRPr lang="en-US"/>
          </a:p>
        </p:txBody>
      </p:sp>
      <p:sp>
        <p:nvSpPr>
          <p:cNvPr id="10256" name="Freeform 19"/>
          <p:cNvSpPr>
            <a:spLocks/>
          </p:cNvSpPr>
          <p:nvPr/>
        </p:nvSpPr>
        <p:spPr bwMode="auto">
          <a:xfrm>
            <a:off x="9572624" y="2301877"/>
            <a:ext cx="179387" cy="1196975"/>
          </a:xfrm>
          <a:custGeom>
            <a:avLst/>
            <a:gdLst>
              <a:gd name="T0" fmla="*/ 2147483647 w 113"/>
              <a:gd name="T1" fmla="*/ 0 h 754"/>
              <a:gd name="T2" fmla="*/ 2147483647 w 113"/>
              <a:gd name="T3" fmla="*/ 2147483647 h 754"/>
              <a:gd name="T4" fmla="*/ 2147483647 w 113"/>
              <a:gd name="T5" fmla="*/ 2147483647 h 754"/>
              <a:gd name="T6" fmla="*/ 2147483647 w 113"/>
              <a:gd name="T7" fmla="*/ 2147483647 h 754"/>
              <a:gd name="T8" fmla="*/ 2147483647 w 113"/>
              <a:gd name="T9" fmla="*/ 2147483647 h 754"/>
              <a:gd name="T10" fmla="*/ 0 w 113"/>
              <a:gd name="T11" fmla="*/ 2147483647 h 754"/>
              <a:gd name="T12" fmla="*/ 2147483647 w 113"/>
              <a:gd name="T13" fmla="*/ 2147483647 h 754"/>
              <a:gd name="T14" fmla="*/ 2147483647 w 113"/>
              <a:gd name="T15" fmla="*/ 2147483647 h 754"/>
              <a:gd name="T16" fmla="*/ 2147483647 w 113"/>
              <a:gd name="T17" fmla="*/ 2147483647 h 754"/>
              <a:gd name="T18" fmla="*/ 2147483647 w 113"/>
              <a:gd name="T19" fmla="*/ 2147483647 h 75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3"/>
              <a:gd name="T31" fmla="*/ 0 h 754"/>
              <a:gd name="T32" fmla="*/ 113 w 113"/>
              <a:gd name="T33" fmla="*/ 754 h 75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3" h="754">
                <a:moveTo>
                  <a:pt x="80" y="0"/>
                </a:moveTo>
                <a:cubicBezTo>
                  <a:pt x="85" y="21"/>
                  <a:pt x="90" y="40"/>
                  <a:pt x="97" y="60"/>
                </a:cubicBezTo>
                <a:cubicBezTo>
                  <a:pt x="113" y="160"/>
                  <a:pt x="99" y="191"/>
                  <a:pt x="54" y="264"/>
                </a:cubicBezTo>
                <a:cubicBezTo>
                  <a:pt x="47" y="289"/>
                  <a:pt x="35" y="313"/>
                  <a:pt x="21" y="334"/>
                </a:cubicBezTo>
                <a:cubicBezTo>
                  <a:pt x="12" y="374"/>
                  <a:pt x="21" y="340"/>
                  <a:pt x="10" y="372"/>
                </a:cubicBezTo>
                <a:cubicBezTo>
                  <a:pt x="6" y="383"/>
                  <a:pt x="0" y="404"/>
                  <a:pt x="0" y="404"/>
                </a:cubicBezTo>
                <a:cubicBezTo>
                  <a:pt x="4" y="446"/>
                  <a:pt x="13" y="491"/>
                  <a:pt x="43" y="523"/>
                </a:cubicBezTo>
                <a:cubicBezTo>
                  <a:pt x="45" y="530"/>
                  <a:pt x="45" y="537"/>
                  <a:pt x="48" y="544"/>
                </a:cubicBezTo>
                <a:cubicBezTo>
                  <a:pt x="51" y="550"/>
                  <a:pt x="57" y="554"/>
                  <a:pt x="59" y="560"/>
                </a:cubicBezTo>
                <a:cubicBezTo>
                  <a:pt x="78" y="626"/>
                  <a:pt x="70" y="684"/>
                  <a:pt x="70" y="754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1438" tIns="45719" rIns="91438" bIns="45719"/>
          <a:lstStyle/>
          <a:p>
            <a:endParaRPr lang="en-US"/>
          </a:p>
        </p:txBody>
      </p:sp>
      <p:sp>
        <p:nvSpPr>
          <p:cNvPr id="10257" name="Freeform 20"/>
          <p:cNvSpPr>
            <a:spLocks/>
          </p:cNvSpPr>
          <p:nvPr/>
        </p:nvSpPr>
        <p:spPr bwMode="auto">
          <a:xfrm>
            <a:off x="9990136" y="2498725"/>
            <a:ext cx="222251" cy="436563"/>
          </a:xfrm>
          <a:custGeom>
            <a:avLst/>
            <a:gdLst>
              <a:gd name="T0" fmla="*/ 0 w 140"/>
              <a:gd name="T1" fmla="*/ 0 h 275"/>
              <a:gd name="T2" fmla="*/ 2147483647 w 140"/>
              <a:gd name="T3" fmla="*/ 2147483647 h 275"/>
              <a:gd name="T4" fmla="*/ 2147483647 w 140"/>
              <a:gd name="T5" fmla="*/ 2147483647 h 275"/>
              <a:gd name="T6" fmla="*/ 2147483647 w 140"/>
              <a:gd name="T7" fmla="*/ 2147483647 h 275"/>
              <a:gd name="T8" fmla="*/ 2147483647 w 140"/>
              <a:gd name="T9" fmla="*/ 2147483647 h 275"/>
              <a:gd name="T10" fmla="*/ 2147483647 w 140"/>
              <a:gd name="T11" fmla="*/ 2147483647 h 27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0"/>
              <a:gd name="T19" fmla="*/ 0 h 275"/>
              <a:gd name="T20" fmla="*/ 140 w 140"/>
              <a:gd name="T21" fmla="*/ 275 h 27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0" h="275">
                <a:moveTo>
                  <a:pt x="0" y="0"/>
                </a:moveTo>
                <a:cubicBezTo>
                  <a:pt x="11" y="11"/>
                  <a:pt x="20" y="24"/>
                  <a:pt x="33" y="33"/>
                </a:cubicBezTo>
                <a:cubicBezTo>
                  <a:pt x="59" y="52"/>
                  <a:pt x="92" y="58"/>
                  <a:pt x="119" y="76"/>
                </a:cubicBezTo>
                <a:cubicBezTo>
                  <a:pt x="140" y="106"/>
                  <a:pt x="138" y="138"/>
                  <a:pt x="124" y="172"/>
                </a:cubicBezTo>
                <a:cubicBezTo>
                  <a:pt x="116" y="190"/>
                  <a:pt x="92" y="221"/>
                  <a:pt x="92" y="221"/>
                </a:cubicBezTo>
                <a:cubicBezTo>
                  <a:pt x="98" y="240"/>
                  <a:pt x="114" y="255"/>
                  <a:pt x="114" y="275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1438" tIns="45719" rIns="91438" bIns="45719"/>
          <a:lstStyle/>
          <a:p>
            <a:endParaRPr lang="en-US"/>
          </a:p>
        </p:txBody>
      </p:sp>
      <p:sp>
        <p:nvSpPr>
          <p:cNvPr id="10258" name="Oval 22"/>
          <p:cNvSpPr>
            <a:spLocks noChangeArrowheads="1"/>
          </p:cNvSpPr>
          <p:nvPr/>
        </p:nvSpPr>
        <p:spPr bwMode="auto">
          <a:xfrm>
            <a:off x="9605962" y="1490664"/>
            <a:ext cx="179388" cy="1793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endParaRPr lang="en-US"/>
          </a:p>
        </p:txBody>
      </p:sp>
      <p:sp>
        <p:nvSpPr>
          <p:cNvPr id="10259" name="Freeform 23"/>
          <p:cNvSpPr>
            <a:spLocks/>
          </p:cNvSpPr>
          <p:nvPr/>
        </p:nvSpPr>
        <p:spPr bwMode="auto">
          <a:xfrm>
            <a:off x="9034462" y="2395539"/>
            <a:ext cx="1181100" cy="557212"/>
          </a:xfrm>
          <a:custGeom>
            <a:avLst/>
            <a:gdLst>
              <a:gd name="T0" fmla="*/ 2147483647 w 744"/>
              <a:gd name="T1" fmla="*/ 0 h 351"/>
              <a:gd name="T2" fmla="*/ 2147483647 w 744"/>
              <a:gd name="T3" fmla="*/ 2147483647 h 351"/>
              <a:gd name="T4" fmla="*/ 2147483647 w 744"/>
              <a:gd name="T5" fmla="*/ 2147483647 h 351"/>
              <a:gd name="T6" fmla="*/ 2147483647 w 744"/>
              <a:gd name="T7" fmla="*/ 2147483647 h 351"/>
              <a:gd name="T8" fmla="*/ 0 w 744"/>
              <a:gd name="T9" fmla="*/ 2147483647 h 3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4"/>
              <a:gd name="T16" fmla="*/ 0 h 351"/>
              <a:gd name="T17" fmla="*/ 744 w 744"/>
              <a:gd name="T18" fmla="*/ 351 h 35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4" h="351">
                <a:moveTo>
                  <a:pt x="744" y="0"/>
                </a:moveTo>
                <a:cubicBezTo>
                  <a:pt x="672" y="25"/>
                  <a:pt x="600" y="51"/>
                  <a:pt x="547" y="105"/>
                </a:cubicBezTo>
                <a:cubicBezTo>
                  <a:pt x="494" y="159"/>
                  <a:pt x="485" y="295"/>
                  <a:pt x="428" y="323"/>
                </a:cubicBezTo>
                <a:cubicBezTo>
                  <a:pt x="371" y="351"/>
                  <a:pt x="274" y="293"/>
                  <a:pt x="203" y="274"/>
                </a:cubicBezTo>
                <a:cubicBezTo>
                  <a:pt x="132" y="255"/>
                  <a:pt x="66" y="233"/>
                  <a:pt x="0" y="211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1438" tIns="45719" rIns="91438" bIns="45719"/>
          <a:lstStyle/>
          <a:p>
            <a:endParaRPr lang="en-US"/>
          </a:p>
        </p:txBody>
      </p:sp>
      <p:sp>
        <p:nvSpPr>
          <p:cNvPr id="10260" name="Freeform 24"/>
          <p:cNvSpPr>
            <a:spLocks/>
          </p:cNvSpPr>
          <p:nvPr/>
        </p:nvSpPr>
        <p:spPr bwMode="auto">
          <a:xfrm>
            <a:off x="9290050" y="2127251"/>
            <a:ext cx="747712" cy="293688"/>
          </a:xfrm>
          <a:custGeom>
            <a:avLst/>
            <a:gdLst>
              <a:gd name="T0" fmla="*/ 2147483647 w 471"/>
              <a:gd name="T1" fmla="*/ 0 h 185"/>
              <a:gd name="T2" fmla="*/ 2147483647 w 471"/>
              <a:gd name="T3" fmla="*/ 2147483647 h 185"/>
              <a:gd name="T4" fmla="*/ 0 w 471"/>
              <a:gd name="T5" fmla="*/ 2147483647 h 185"/>
              <a:gd name="T6" fmla="*/ 0 60000 65536"/>
              <a:gd name="T7" fmla="*/ 0 60000 65536"/>
              <a:gd name="T8" fmla="*/ 0 60000 65536"/>
              <a:gd name="T9" fmla="*/ 0 w 471"/>
              <a:gd name="T10" fmla="*/ 0 h 185"/>
              <a:gd name="T11" fmla="*/ 471 w 471"/>
              <a:gd name="T12" fmla="*/ 185 h 18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71" h="185">
                <a:moveTo>
                  <a:pt x="471" y="0"/>
                </a:moveTo>
                <a:cubicBezTo>
                  <a:pt x="394" y="76"/>
                  <a:pt x="317" y="153"/>
                  <a:pt x="239" y="169"/>
                </a:cubicBezTo>
                <a:cubicBezTo>
                  <a:pt x="161" y="185"/>
                  <a:pt x="80" y="142"/>
                  <a:pt x="0" y="9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1438" tIns="45719" rIns="91438" bIns="45719"/>
          <a:lstStyle/>
          <a:p>
            <a:endParaRPr lang="en-US"/>
          </a:p>
        </p:txBody>
      </p:sp>
      <p:sp>
        <p:nvSpPr>
          <p:cNvPr id="10261" name="Oval 25"/>
          <p:cNvSpPr>
            <a:spLocks noChangeArrowheads="1"/>
          </p:cNvSpPr>
          <p:nvPr/>
        </p:nvSpPr>
        <p:spPr bwMode="auto">
          <a:xfrm>
            <a:off x="8888412" y="4929189"/>
            <a:ext cx="869951" cy="869951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endParaRPr lang="en-US"/>
          </a:p>
        </p:txBody>
      </p:sp>
      <p:sp>
        <p:nvSpPr>
          <p:cNvPr id="10262" name="Text Box 26"/>
          <p:cNvSpPr txBox="1">
            <a:spLocks noChangeArrowheads="1"/>
          </p:cNvSpPr>
          <p:nvPr/>
        </p:nvSpPr>
        <p:spPr bwMode="auto">
          <a:xfrm>
            <a:off x="10528300" y="2495551"/>
            <a:ext cx="825500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c </a:t>
            </a:r>
            <a:r>
              <a:rPr lang="en-US">
                <a:sym typeface="Symbol" pitchFamily="18" charset="2"/>
              </a:rPr>
              <a:t> 3</a:t>
            </a:r>
          </a:p>
        </p:txBody>
      </p:sp>
      <p:sp>
        <p:nvSpPr>
          <p:cNvPr id="10263" name="Text Box 27"/>
          <p:cNvSpPr txBox="1">
            <a:spLocks noChangeArrowheads="1"/>
          </p:cNvSpPr>
          <p:nvPr/>
        </p:nvSpPr>
        <p:spPr bwMode="auto">
          <a:xfrm>
            <a:off x="10401300" y="2100263"/>
            <a:ext cx="825500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c </a:t>
            </a:r>
            <a:r>
              <a:rPr lang="en-US">
                <a:sym typeface="Symbol" pitchFamily="18" charset="2"/>
              </a:rPr>
              <a:t> 2</a:t>
            </a:r>
          </a:p>
        </p:txBody>
      </p:sp>
      <p:sp>
        <p:nvSpPr>
          <p:cNvPr id="10264" name="Text Box 28"/>
          <p:cNvSpPr txBox="1">
            <a:spLocks noChangeArrowheads="1"/>
          </p:cNvSpPr>
          <p:nvPr/>
        </p:nvSpPr>
        <p:spPr bwMode="auto">
          <a:xfrm>
            <a:off x="10201274" y="1722439"/>
            <a:ext cx="825500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c </a:t>
            </a:r>
            <a:r>
              <a:rPr lang="en-US">
                <a:sym typeface="Symbol" pitchFamily="18" charset="2"/>
              </a:rPr>
              <a:t> 1</a:t>
            </a:r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0AE4EA-EF72-4592-B966-0919EDBC0ADC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FONTSIZE" val="10"/>
  <p:tag name="DEFAULTWIDTH" val="385"/>
  <p:tag name="DEFAULTHEIGHT" val="283"/>
  <p:tag name="FIRSTDAN@SGFAKZNFUVWXY5M7" val="3532"/>
  <p:tag name="DEFAULTDISPLAYSOURCE" val="\documentclass{article}\pagestyle{empty}&#10;\begin{document}&#10;&#10;\end{document}&#10;"/>
  <p:tag name="EMBEDFONTS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B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6"/>
  <p:tag name="PICTUREFILESIZE" val="101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A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6"/>
  <p:tag name="PICTUREFILESIZE" val="871"/>
</p:tagLst>
</file>

<file path=ppt/theme/theme1.xml><?xml version="1.0" encoding="utf-8"?>
<a:theme xmlns:a="http://schemas.openxmlformats.org/drawingml/2006/main" name="dan-berkeley-nlp-v1">
  <a:themeElements>
    <a:clrScheme name="dan-berkeley-nlp-v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an-berkeley-nlp-v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noFill/>
        <a:ln w="9525">
          <a:noFill/>
          <a:miter lim="800000"/>
          <a:headEnd/>
          <a:tailEnd/>
        </a:ln>
      </a:spPr>
      <a:bodyPr lIns="91438" tIns="45719" rIns="91438" bIns="45719">
        <a:spAutoFit/>
      </a:bodyPr>
      <a:lstStyle>
        <a:defPPr>
          <a:defRPr>
            <a:solidFill>
              <a:schemeClr val="bg2"/>
            </a:solidFill>
            <a:latin typeface="Calibri"/>
            <a:cs typeface="Calibri"/>
          </a:defRPr>
        </a:defPPr>
      </a:lstStyle>
    </a:txDef>
  </a:objectDefaults>
  <a:extraClrSchemeLst>
    <a:extraClrScheme>
      <a:clrScheme name="dan-berkeley-nlp-v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n-berkeley-nlp-v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n-berkeley-nlp-v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n-berkeley-nlp-v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n-berkeley-nlp-v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n-berkeley-nlp-v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n-berkeley-nlp-v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n-berkeley-nlp-v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n-berkeley-nlp-v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n-berkeley-nlp-v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n-berkeley-nlp-v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n-berkeley-nlp-v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FA12 cs188 lecture 1 -- introduction</Template>
  <TotalTime>38965</TotalTime>
  <Words>1036</Words>
  <Application>Microsoft Macintosh PowerPoint</Application>
  <PresentationFormat>Custom</PresentationFormat>
  <Paragraphs>335</Paragraphs>
  <Slides>33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dan-berkeley-nlp-v1</vt:lpstr>
      <vt:lpstr> Artificial Intelligence </vt:lpstr>
      <vt:lpstr>Today</vt:lpstr>
      <vt:lpstr>Recap: Search</vt:lpstr>
      <vt:lpstr>Recap: Search</vt:lpstr>
      <vt:lpstr>Example: Pancake Problem</vt:lpstr>
      <vt:lpstr>Example: Pancake Problem</vt:lpstr>
      <vt:lpstr>The One Queue</vt:lpstr>
      <vt:lpstr>Uninformed Search</vt:lpstr>
      <vt:lpstr>Uniform Cost Search</vt:lpstr>
      <vt:lpstr>Informed Search</vt:lpstr>
      <vt:lpstr>Search Heuristics</vt:lpstr>
      <vt:lpstr>Example: Heuristic Function</vt:lpstr>
      <vt:lpstr>Example: Heuristic Function</vt:lpstr>
      <vt:lpstr>Greedy Search</vt:lpstr>
      <vt:lpstr>Example: Heuristic Function</vt:lpstr>
      <vt:lpstr>Greedy Search</vt:lpstr>
      <vt:lpstr>Greedy Search</vt:lpstr>
      <vt:lpstr>A* Search</vt:lpstr>
      <vt:lpstr>A* Search</vt:lpstr>
      <vt:lpstr>Combining UCS and Greedy</vt:lpstr>
      <vt:lpstr>When should A* terminate?</vt:lpstr>
      <vt:lpstr>Is A* Optimal?</vt:lpstr>
      <vt:lpstr>Admissible Heuristics</vt:lpstr>
      <vt:lpstr>Idea: Admissibility</vt:lpstr>
      <vt:lpstr>Optimality of A* Tree Search</vt:lpstr>
      <vt:lpstr>Optimality of A* Tree Search</vt:lpstr>
      <vt:lpstr>Properties of A*</vt:lpstr>
      <vt:lpstr>Properties of A*</vt:lpstr>
      <vt:lpstr>Comparison</vt:lpstr>
      <vt:lpstr>A* Applications</vt:lpstr>
      <vt:lpstr>A* Applications</vt:lpstr>
      <vt:lpstr>A*: Summary</vt:lpstr>
      <vt:lpstr>A*: 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CS 294-5: Statistical Natural Language Processing</dc:title>
  <dc:creator>Preferred Customer</dc:creator>
  <cp:lastModifiedBy>Mian Fixture</cp:lastModifiedBy>
  <cp:revision>2266</cp:revision>
  <cp:lastPrinted>2014-01-28T19:38:34Z</cp:lastPrinted>
  <dcterms:created xsi:type="dcterms:W3CDTF">2004-08-27T04:16:05Z</dcterms:created>
  <dcterms:modified xsi:type="dcterms:W3CDTF">2018-10-23T06:26:06Z</dcterms:modified>
</cp:coreProperties>
</file>