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</p:sldIdLst>
  <p:sldSz cy="6858000" cx="12192000"/>
  <p:notesSz cx="7315200" cy="96012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1" y="0"/>
            <a:ext cx="3170138" cy="479539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4143427" y="0"/>
            <a:ext cx="3170138" cy="479539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1" y="9120172"/>
            <a:ext cx="3170138" cy="479539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4143427" y="9120172"/>
            <a:ext cx="3170138" cy="479539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87" name="Google Shape;87;p1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:notes"/>
          <p:cNvSpPr txBox="1"/>
          <p:nvPr>
            <p:ph idx="12" type="sldNum"/>
          </p:nvPr>
        </p:nvSpPr>
        <p:spPr>
          <a:xfrm>
            <a:off x="4143427" y="9120172"/>
            <a:ext cx="3170138" cy="479539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0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89" name="Google Shape;189;p10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10:notes"/>
          <p:cNvSpPr txBox="1"/>
          <p:nvPr>
            <p:ph idx="12" type="sldNum"/>
          </p:nvPr>
        </p:nvSpPr>
        <p:spPr>
          <a:xfrm>
            <a:off x="4143427" y="9120172"/>
            <a:ext cx="3170138" cy="479539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1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98" name="Google Shape;198;p11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11:notes"/>
          <p:cNvSpPr txBox="1"/>
          <p:nvPr>
            <p:ph idx="12" type="sldNum"/>
          </p:nvPr>
        </p:nvSpPr>
        <p:spPr>
          <a:xfrm>
            <a:off x="4143427" y="9120172"/>
            <a:ext cx="3170138" cy="479539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2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12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3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13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4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14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5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15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6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16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7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17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8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18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9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89" name="Google Shape;289;p19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19:notes"/>
          <p:cNvSpPr txBox="1"/>
          <p:nvPr>
            <p:ph idx="12" type="sldNum"/>
          </p:nvPr>
        </p:nvSpPr>
        <p:spPr>
          <a:xfrm>
            <a:off x="4143427" y="9120172"/>
            <a:ext cx="3170138" cy="479539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2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20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20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1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p21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2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22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23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23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4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24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25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40" name="Google Shape;340;p25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1" name="Google Shape;341;p25:notes"/>
          <p:cNvSpPr txBox="1"/>
          <p:nvPr>
            <p:ph idx="12" type="sldNum"/>
          </p:nvPr>
        </p:nvSpPr>
        <p:spPr>
          <a:xfrm>
            <a:off x="4143427" y="9120172"/>
            <a:ext cx="3170138" cy="479539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6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p26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7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p27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28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8" name="Google Shape;398;p28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9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419" name="Google Shape;419;p29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0" name="Google Shape;420;p29:notes"/>
          <p:cNvSpPr txBox="1"/>
          <p:nvPr>
            <p:ph idx="12" type="sldNum"/>
          </p:nvPr>
        </p:nvSpPr>
        <p:spPr>
          <a:xfrm>
            <a:off x="4143427" y="9120172"/>
            <a:ext cx="3170138" cy="479539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3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30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5" name="Google Shape;465;p30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31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Google Shape;473;p31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32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5" name="Google Shape;485;p32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16" name="Google Shape;116;p4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Goal test has structure, it ‘s more like a manual describing a set of constraints that have to hold true</a:t>
            </a:r>
            <a:endParaRPr/>
          </a:p>
        </p:txBody>
      </p:sp>
      <p:sp>
        <p:nvSpPr>
          <p:cNvPr id="117" name="Google Shape;117;p4:notes"/>
          <p:cNvSpPr txBox="1"/>
          <p:nvPr>
            <p:ph idx="12" type="sldNum"/>
          </p:nvPr>
        </p:nvSpPr>
        <p:spPr>
          <a:xfrm>
            <a:off x="4143427" y="9120172"/>
            <a:ext cx="3170138" cy="479539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5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6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6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7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7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8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8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9:notes"/>
          <p:cNvSpPr txBox="1"/>
          <p:nvPr>
            <p:ph idx="1" type="body"/>
          </p:nvPr>
        </p:nvSpPr>
        <p:spPr>
          <a:xfrm>
            <a:off x="731194" y="4561576"/>
            <a:ext cx="5852814" cy="4318827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9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showMasterSp="0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 txBox="1"/>
          <p:nvPr>
            <p:ph type="ctrTitle"/>
          </p:nvPr>
        </p:nvSpPr>
        <p:spPr>
          <a:xfrm>
            <a:off x="0" y="1044580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" type="subTitle"/>
          </p:nvPr>
        </p:nvSpPr>
        <p:spPr>
          <a:xfrm>
            <a:off x="0" y="3657600"/>
            <a:ext cx="12192000" cy="15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SzPts val="3200"/>
              <a:buFont typeface="Noto Sans Symbols"/>
              <a:buNone/>
              <a:defRPr>
                <a:solidFill>
                  <a:schemeClr val="dk1"/>
                </a:solidFill>
              </a:defRPr>
            </a:lvl1pPr>
            <a:lvl2pPr lvl="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0" type="dt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1" type="ftr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1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" type="body"/>
          </p:nvPr>
        </p:nvSpPr>
        <p:spPr>
          <a:xfrm rot="5400000">
            <a:off x="3731418" y="-1928016"/>
            <a:ext cx="4729164" cy="1137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0" type="dt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1" type="ftr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1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/>
          <p:nvPr>
            <p:ph type="title"/>
          </p:nvPr>
        </p:nvSpPr>
        <p:spPr>
          <a:xfrm rot="5400000">
            <a:off x="4732337" y="2171703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" type="body"/>
          </p:nvPr>
        </p:nvSpPr>
        <p:spPr>
          <a:xfrm rot="5400000">
            <a:off x="541338" y="190503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0" type="dt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1" type="ftr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2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" type="body"/>
          </p:nvPr>
        </p:nvSpPr>
        <p:spPr>
          <a:xfrm>
            <a:off x="406400" y="1397002"/>
            <a:ext cx="11379200" cy="4729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0" type="dt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1" type="ftr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/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1pPr>
            <a:lvl2pPr indent="-228600" lvl="1" marL="914400" algn="l">
              <a:spcBef>
                <a:spcPts val="380"/>
              </a:spcBef>
              <a:spcAft>
                <a:spcPts val="0"/>
              </a:spcAft>
              <a:buSzPts val="1900"/>
              <a:buNone/>
              <a:defRPr sz="19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3pPr>
            <a:lvl4pPr indent="-228600" lvl="3" marL="1828800" algn="l"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4pPr>
            <a:lvl5pPr indent="-228600" lvl="4" marL="2286000" algn="l"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5pPr>
            <a:lvl6pPr indent="-228600" lvl="5" marL="2743200" algn="l"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6pPr>
            <a:lvl7pPr indent="-228600" lvl="6" marL="3200400" algn="l"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7pPr>
            <a:lvl8pPr indent="-228600" lvl="7" marL="3657600" algn="l"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8pPr>
            <a:lvl9pPr indent="-228600" lvl="8" marL="4114800" algn="l"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/>
        </p:txBody>
      </p:sp>
      <p:sp>
        <p:nvSpPr>
          <p:cNvPr id="31" name="Google Shape;31;p4"/>
          <p:cNvSpPr txBox="1"/>
          <p:nvPr>
            <p:ph idx="10" type="dt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1" type="ftr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" type="body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SzPts val="2800"/>
              <a:buChar char="▪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SzPts val="2400"/>
              <a:buChar char="▪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3pPr>
            <a:lvl4pPr indent="-349250" lvl="3" marL="1828800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4pPr>
            <a:lvl5pPr indent="-349250" lvl="4" marL="2286000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5pPr>
            <a:lvl6pPr indent="-349250" lvl="5" marL="2743200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6pPr>
            <a:lvl7pPr indent="-349250" lvl="6" marL="3200400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7pPr>
            <a:lvl8pPr indent="-349250" lvl="7" marL="3657600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8pPr>
            <a:lvl9pPr indent="-349250" lvl="8" marL="4114800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9pPr>
          </a:lstStyle>
          <a:p/>
        </p:txBody>
      </p:sp>
      <p:sp>
        <p:nvSpPr>
          <p:cNvPr id="37" name="Google Shape;37;p5"/>
          <p:cNvSpPr txBox="1"/>
          <p:nvPr>
            <p:ph idx="2" type="body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SzPts val="2800"/>
              <a:buChar char="▪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SzPts val="2400"/>
              <a:buChar char="▪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3pPr>
            <a:lvl4pPr indent="-349250" lvl="3" marL="1828800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4pPr>
            <a:lvl5pPr indent="-349250" lvl="4" marL="2286000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5pPr>
            <a:lvl6pPr indent="-349250" lvl="5" marL="2743200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6pPr>
            <a:lvl7pPr indent="-349250" lvl="6" marL="3200400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7pPr>
            <a:lvl8pPr indent="-349250" lvl="7" marL="3657600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8pPr>
            <a:lvl9pPr indent="-349250" lvl="8" marL="4114800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9pPr>
          </a:lstStyle>
          <a:p/>
        </p:txBody>
      </p:sp>
      <p:sp>
        <p:nvSpPr>
          <p:cNvPr id="38" name="Google Shape;38;p5"/>
          <p:cNvSpPr txBox="1"/>
          <p:nvPr>
            <p:ph idx="10" type="dt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1" type="ftr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" type="body"/>
          </p:nvPr>
        </p:nvSpPr>
        <p:spPr>
          <a:xfrm>
            <a:off x="457203" y="1535113"/>
            <a:ext cx="4040188" cy="6397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380"/>
              </a:spcBef>
              <a:spcAft>
                <a:spcPts val="0"/>
              </a:spcAft>
              <a:buSzPts val="1900"/>
              <a:buNone/>
              <a:defRPr b="1" sz="19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4" name="Google Shape;44;p6"/>
          <p:cNvSpPr txBox="1"/>
          <p:nvPr>
            <p:ph idx="2" type="body"/>
          </p:nvPr>
        </p:nvSpPr>
        <p:spPr>
          <a:xfrm>
            <a:off x="457203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SzPts val="2400"/>
              <a:buChar char="▪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2pPr>
            <a:lvl3pPr indent="-349250" lvl="2" marL="1371600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9pPr>
          </a:lstStyle>
          <a:p/>
        </p:txBody>
      </p:sp>
      <p:sp>
        <p:nvSpPr>
          <p:cNvPr id="45" name="Google Shape;45;p6"/>
          <p:cNvSpPr txBox="1"/>
          <p:nvPr>
            <p:ph idx="3" type="body"/>
          </p:nvPr>
        </p:nvSpPr>
        <p:spPr>
          <a:xfrm>
            <a:off x="4645028" y="1535113"/>
            <a:ext cx="4041775" cy="6397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380"/>
              </a:spcBef>
              <a:spcAft>
                <a:spcPts val="0"/>
              </a:spcAft>
              <a:buSzPts val="1900"/>
              <a:buNone/>
              <a:defRPr b="1" sz="19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6" name="Google Shape;46;p6"/>
          <p:cNvSpPr txBox="1"/>
          <p:nvPr>
            <p:ph idx="4" type="body"/>
          </p:nvPr>
        </p:nvSpPr>
        <p:spPr>
          <a:xfrm>
            <a:off x="4645028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SzPts val="2400"/>
              <a:buChar char="▪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2pPr>
            <a:lvl3pPr indent="-349250" lvl="2" marL="1371600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9pPr>
          </a:lstStyle>
          <a:p/>
        </p:txBody>
      </p:sp>
      <p:sp>
        <p:nvSpPr>
          <p:cNvPr id="47" name="Google Shape;47;p6"/>
          <p:cNvSpPr txBox="1"/>
          <p:nvPr>
            <p:ph idx="10" type="dt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1" type="ftr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6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7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0" type="dt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1" type="ftr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8"/>
          <p:cNvSpPr txBox="1"/>
          <p:nvPr>
            <p:ph idx="10" type="dt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1" type="ftr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/>
          <p:nvPr>
            <p:ph type="title"/>
          </p:nvPr>
        </p:nvSpPr>
        <p:spPr>
          <a:xfrm>
            <a:off x="457204" y="273049"/>
            <a:ext cx="3008313" cy="116205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" type="body"/>
          </p:nvPr>
        </p:nvSpPr>
        <p:spPr>
          <a:xfrm>
            <a:off x="3575053" y="273054"/>
            <a:ext cx="5111751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SzPts val="3200"/>
              <a:buChar char="▪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SzPts val="2800"/>
              <a:buChar char="▪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SzPts val="2400"/>
              <a:buChar char="▪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9pPr>
          </a:lstStyle>
          <a:p/>
        </p:txBody>
      </p:sp>
      <p:sp>
        <p:nvSpPr>
          <p:cNvPr id="62" name="Google Shape;62;p9"/>
          <p:cNvSpPr txBox="1"/>
          <p:nvPr>
            <p:ph idx="2" type="body"/>
          </p:nvPr>
        </p:nvSpPr>
        <p:spPr>
          <a:xfrm>
            <a:off x="457204" y="1435104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220"/>
              </a:spcBef>
              <a:spcAft>
                <a:spcPts val="0"/>
              </a:spcAft>
              <a:buSzPts val="1100"/>
              <a:buNone/>
              <a:defRPr sz="11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63" name="Google Shape;63;p9"/>
          <p:cNvSpPr txBox="1"/>
          <p:nvPr>
            <p:ph idx="10" type="dt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1" type="ftr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9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/>
          <p:nvPr>
            <p:ph type="title"/>
          </p:nvPr>
        </p:nvSpPr>
        <p:spPr>
          <a:xfrm>
            <a:off x="1792288" y="4800601"/>
            <a:ext cx="5486400" cy="56673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Google Shape;69;p10"/>
          <p:cNvSpPr txBox="1"/>
          <p:nvPr>
            <p:ph idx="1" type="body"/>
          </p:nvPr>
        </p:nvSpPr>
        <p:spPr>
          <a:xfrm>
            <a:off x="1792288" y="5367341"/>
            <a:ext cx="5486400" cy="8048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220"/>
              </a:spcBef>
              <a:spcAft>
                <a:spcPts val="0"/>
              </a:spcAft>
              <a:buSzPts val="1100"/>
              <a:buNone/>
              <a:defRPr sz="11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70" name="Google Shape;70;p10"/>
          <p:cNvSpPr txBox="1"/>
          <p:nvPr>
            <p:ph idx="10" type="dt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1" type="ftr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0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06400" y="1397002"/>
            <a:ext cx="11379200" cy="4729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Noto Sans Symbols"/>
              <a:buChar char="▪"/>
              <a:defRPr b="0" i="0" sz="3200" u="none" cap="none" strike="noStrik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▪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Noto Sans Symbols"/>
              <a:buChar char="▪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" name="Google Shape;15;p1"/>
          <p:cNvSpPr/>
          <p:nvPr/>
        </p:nvSpPr>
        <p:spPr>
          <a:xfrm>
            <a:off x="0" y="1031243"/>
            <a:ext cx="12192000" cy="60959"/>
          </a:xfrm>
          <a:prstGeom prst="rect">
            <a:avLst/>
          </a:prstGeom>
          <a:gradFill>
            <a:gsLst>
              <a:gs pos="0">
                <a:srgbClr val="0000CC"/>
              </a:gs>
              <a:gs pos="100000">
                <a:schemeClr val="dk1"/>
              </a:gs>
            </a:gsLst>
            <a:lin ang="0" scaled="0"/>
          </a:gra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4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0.png"/><Relationship Id="rId4" Type="http://schemas.openxmlformats.org/officeDocument/2006/relationships/image" Target="../media/image3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7.png"/><Relationship Id="rId4" Type="http://schemas.openxmlformats.org/officeDocument/2006/relationships/image" Target="../media/image35.png"/><Relationship Id="rId5" Type="http://schemas.openxmlformats.org/officeDocument/2006/relationships/image" Target="../media/image3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6.png"/><Relationship Id="rId4" Type="http://schemas.openxmlformats.org/officeDocument/2006/relationships/image" Target="../media/image50.png"/><Relationship Id="rId5" Type="http://schemas.openxmlformats.org/officeDocument/2006/relationships/image" Target="../media/image43.png"/><Relationship Id="rId6" Type="http://schemas.openxmlformats.org/officeDocument/2006/relationships/image" Target="../media/image40.png"/><Relationship Id="rId7" Type="http://schemas.openxmlformats.org/officeDocument/2006/relationships/image" Target="../media/image3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1.png"/><Relationship Id="rId4" Type="http://schemas.openxmlformats.org/officeDocument/2006/relationships/image" Target="../media/image48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7.png"/><Relationship Id="rId4" Type="http://schemas.openxmlformats.org/officeDocument/2006/relationships/image" Target="../media/image45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7.png"/><Relationship Id="rId4" Type="http://schemas.openxmlformats.org/officeDocument/2006/relationships/image" Target="../media/image59.png"/><Relationship Id="rId5" Type="http://schemas.openxmlformats.org/officeDocument/2006/relationships/image" Target="../media/image52.png"/><Relationship Id="rId6" Type="http://schemas.openxmlformats.org/officeDocument/2006/relationships/image" Target="../media/image58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4.png"/><Relationship Id="rId4" Type="http://schemas.openxmlformats.org/officeDocument/2006/relationships/image" Target="../media/image6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63.png"/><Relationship Id="rId4" Type="http://schemas.openxmlformats.org/officeDocument/2006/relationships/image" Target="../media/image56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5.png"/><Relationship Id="rId4" Type="http://schemas.openxmlformats.org/officeDocument/2006/relationships/image" Target="../media/image5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Relationship Id="rId4" Type="http://schemas.openxmlformats.org/officeDocument/2006/relationships/image" Target="../media/image15.png"/><Relationship Id="rId9" Type="http://schemas.openxmlformats.org/officeDocument/2006/relationships/image" Target="../media/image8.png"/><Relationship Id="rId5" Type="http://schemas.openxmlformats.org/officeDocument/2006/relationships/image" Target="../media/image14.png"/><Relationship Id="rId6" Type="http://schemas.openxmlformats.org/officeDocument/2006/relationships/image" Target="../media/image12.png"/><Relationship Id="rId7" Type="http://schemas.openxmlformats.org/officeDocument/2006/relationships/image" Target="../media/image11.png"/><Relationship Id="rId8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27.png"/><Relationship Id="rId5" Type="http://schemas.openxmlformats.org/officeDocument/2006/relationships/image" Target="../media/image7.png"/><Relationship Id="rId6" Type="http://schemas.openxmlformats.org/officeDocument/2006/relationships/image" Target="../media/image17.png"/><Relationship Id="rId7" Type="http://schemas.openxmlformats.org/officeDocument/2006/relationships/image" Target="../media/image29.png"/><Relationship Id="rId8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Relationship Id="rId4" Type="http://schemas.openxmlformats.org/officeDocument/2006/relationships/image" Target="../media/image32.png"/><Relationship Id="rId11" Type="http://schemas.openxmlformats.org/officeDocument/2006/relationships/image" Target="../media/image39.png"/><Relationship Id="rId10" Type="http://schemas.openxmlformats.org/officeDocument/2006/relationships/image" Target="../media/image25.png"/><Relationship Id="rId12" Type="http://schemas.openxmlformats.org/officeDocument/2006/relationships/image" Target="../media/image28.png"/><Relationship Id="rId9" Type="http://schemas.openxmlformats.org/officeDocument/2006/relationships/image" Target="../media/image24.png"/><Relationship Id="rId5" Type="http://schemas.openxmlformats.org/officeDocument/2006/relationships/image" Target="../media/image26.png"/><Relationship Id="rId6" Type="http://schemas.openxmlformats.org/officeDocument/2006/relationships/image" Target="../media/image19.png"/><Relationship Id="rId7" Type="http://schemas.openxmlformats.org/officeDocument/2006/relationships/image" Target="../media/image3.png"/><Relationship Id="rId8" Type="http://schemas.openxmlformats.org/officeDocument/2006/relationships/image" Target="../media/image2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3"/>
          <p:cNvSpPr txBox="1"/>
          <p:nvPr>
            <p:ph type="ctrTitle"/>
          </p:nvPr>
        </p:nvSpPr>
        <p:spPr>
          <a:xfrm>
            <a:off x="0" y="279423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Artificial Intelligence</a:t>
            </a:r>
            <a:br>
              <a:rPr lang="en-US"/>
            </a:br>
            <a:endParaRPr sz="3600"/>
          </a:p>
        </p:txBody>
      </p:sp>
      <p:sp>
        <p:nvSpPr>
          <p:cNvPr id="91" name="Google Shape;91;p13"/>
          <p:cNvSpPr txBox="1"/>
          <p:nvPr>
            <p:ph idx="1" type="subTitle"/>
          </p:nvPr>
        </p:nvSpPr>
        <p:spPr>
          <a:xfrm>
            <a:off x="0" y="1295400"/>
            <a:ext cx="12192000" cy="15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/>
              <a:t>Constraint Satisfaction Problems</a:t>
            </a:r>
            <a:endParaRPr/>
          </a:p>
        </p:txBody>
      </p:sp>
      <p:sp>
        <p:nvSpPr>
          <p:cNvPr id="92" name="Google Shape;92;p13"/>
          <p:cNvSpPr txBox="1"/>
          <p:nvPr/>
        </p:nvSpPr>
        <p:spPr>
          <a:xfrm>
            <a:off x="1524000" y="6248403"/>
            <a:ext cx="5867400" cy="369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28693" y="1680828"/>
            <a:ext cx="5734497" cy="380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955809" y="1983007"/>
            <a:ext cx="2312391" cy="3474671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3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2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Constraint Graphs</a:t>
            </a:r>
            <a:endParaRPr/>
          </a:p>
        </p:txBody>
      </p:sp>
      <p:sp>
        <p:nvSpPr>
          <p:cNvPr id="193" name="Google Shape;193;p22"/>
          <p:cNvSpPr txBox="1"/>
          <p:nvPr>
            <p:ph idx="1" type="body"/>
          </p:nvPr>
        </p:nvSpPr>
        <p:spPr>
          <a:xfrm>
            <a:off x="457200" y="1600201"/>
            <a:ext cx="70104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Binary CSP: each constraint relates (at most) two variables</a:t>
            </a:r>
            <a:endParaRPr/>
          </a:p>
          <a:p>
            <a:pPr indent="-190474" lvl="0" marL="342874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342874" lvl="0" marL="342874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Binary constraint graph: nodes are variables, arcs show constraints</a:t>
            </a:r>
            <a:endParaRPr/>
          </a:p>
          <a:p>
            <a:pPr indent="-190474" lvl="0" marL="342874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342874" lvl="0" marL="342874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General-purpose CSP algorithms use the graph structure to speed up search. E.g., Tasmania is an independent subproblem!</a:t>
            </a:r>
            <a:endParaRPr/>
          </a:p>
        </p:txBody>
      </p:sp>
      <p:pic>
        <p:nvPicPr>
          <p:cNvPr id="194" name="Google Shape;194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48600" y="1600201"/>
            <a:ext cx="3327400" cy="2903537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2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3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Screenshot of N-Queens</a:t>
            </a:r>
            <a:endParaRPr/>
          </a:p>
        </p:txBody>
      </p:sp>
      <p:pic>
        <p:nvPicPr>
          <p:cNvPr descr="Screen Shot 2014-08-10 at 12.13.01 PM (2).png" id="202" name="Google Shape;202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7700" y="1140278"/>
            <a:ext cx="10896600" cy="5717722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3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4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Example: Sudoku</a:t>
            </a:r>
            <a:endParaRPr/>
          </a:p>
        </p:txBody>
      </p:sp>
      <p:pic>
        <p:nvPicPr>
          <p:cNvPr descr="C:\Documents and Settings\Administrator\My Documents\My Pictures\Sudoku_Board_Fig1.jpg" id="209" name="Google Shape;209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2702" y="2227859"/>
            <a:ext cx="4051300" cy="4076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0" name="Google Shape;210;p24"/>
          <p:cNvGrpSpPr/>
          <p:nvPr/>
        </p:nvGrpSpPr>
        <p:grpSpPr>
          <a:xfrm>
            <a:off x="1752600" y="1503959"/>
            <a:ext cx="2743200" cy="1142929"/>
            <a:chOff x="838200" y="1600200"/>
            <a:chExt cx="2743200" cy="1142136"/>
          </a:xfrm>
        </p:grpSpPr>
        <p:sp>
          <p:nvSpPr>
            <p:cNvPr id="211" name="Google Shape;211;p24"/>
            <p:cNvSpPr/>
            <p:nvPr/>
          </p:nvSpPr>
          <p:spPr>
            <a:xfrm>
              <a:off x="2209800" y="1600200"/>
              <a:ext cx="457200" cy="380736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12" name="Google Shape;212;p24"/>
            <p:cNvCxnSpPr>
              <a:stCxn id="211" idx="2"/>
            </p:cNvCxnSpPr>
            <p:nvPr/>
          </p:nvCxnSpPr>
          <p:spPr>
            <a:xfrm flipH="1">
              <a:off x="838200" y="1980936"/>
              <a:ext cx="1600200" cy="761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3" name="Google Shape;213;p24"/>
            <p:cNvCxnSpPr>
              <a:stCxn id="211" idx="2"/>
            </p:cNvCxnSpPr>
            <p:nvPr/>
          </p:nvCxnSpPr>
          <p:spPr>
            <a:xfrm flipH="1">
              <a:off x="1219200" y="1980936"/>
              <a:ext cx="1219200" cy="761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4" name="Google Shape;214;p24"/>
            <p:cNvCxnSpPr>
              <a:stCxn id="211" idx="2"/>
            </p:cNvCxnSpPr>
            <p:nvPr/>
          </p:nvCxnSpPr>
          <p:spPr>
            <a:xfrm flipH="1">
              <a:off x="1600200" y="1980936"/>
              <a:ext cx="838200" cy="761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5" name="Google Shape;215;p24"/>
            <p:cNvCxnSpPr>
              <a:stCxn id="211" idx="2"/>
            </p:cNvCxnSpPr>
            <p:nvPr/>
          </p:nvCxnSpPr>
          <p:spPr>
            <a:xfrm flipH="1">
              <a:off x="1981200" y="1980936"/>
              <a:ext cx="457200" cy="761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6" name="Google Shape;216;p24"/>
            <p:cNvCxnSpPr>
              <a:stCxn id="211" idx="2"/>
            </p:cNvCxnSpPr>
            <p:nvPr/>
          </p:nvCxnSpPr>
          <p:spPr>
            <a:xfrm flipH="1">
              <a:off x="2435100" y="1980936"/>
              <a:ext cx="3300" cy="761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7" name="Google Shape;217;p24"/>
            <p:cNvCxnSpPr>
              <a:stCxn id="211" idx="2"/>
            </p:cNvCxnSpPr>
            <p:nvPr/>
          </p:nvCxnSpPr>
          <p:spPr>
            <a:xfrm>
              <a:off x="2438400" y="1980936"/>
              <a:ext cx="762000" cy="761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8" name="Google Shape;218;p24"/>
            <p:cNvCxnSpPr>
              <a:stCxn id="211" idx="2"/>
            </p:cNvCxnSpPr>
            <p:nvPr/>
          </p:nvCxnSpPr>
          <p:spPr>
            <a:xfrm>
              <a:off x="2438400" y="1980936"/>
              <a:ext cx="1143000" cy="761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19" name="Google Shape;219;p24"/>
          <p:cNvGrpSpPr/>
          <p:nvPr/>
        </p:nvGrpSpPr>
        <p:grpSpPr>
          <a:xfrm>
            <a:off x="4951637" y="3104159"/>
            <a:ext cx="915763" cy="2819400"/>
            <a:chOff x="4038030" y="3200400"/>
            <a:chExt cx="914970" cy="2819400"/>
          </a:xfrm>
        </p:grpSpPr>
        <p:sp>
          <p:nvSpPr>
            <p:cNvPr id="220" name="Google Shape;220;p24"/>
            <p:cNvSpPr/>
            <p:nvPr/>
          </p:nvSpPr>
          <p:spPr>
            <a:xfrm rot="5400000">
              <a:off x="4534065" y="4229265"/>
              <a:ext cx="457200" cy="380670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21" name="Google Shape;221;p24"/>
            <p:cNvCxnSpPr>
              <a:stCxn id="220" idx="2"/>
            </p:cNvCxnSpPr>
            <p:nvPr/>
          </p:nvCxnSpPr>
          <p:spPr>
            <a:xfrm rot="10800000">
              <a:off x="4038030" y="3200400"/>
              <a:ext cx="534300" cy="12192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2" name="Google Shape;222;p24"/>
            <p:cNvCxnSpPr>
              <a:stCxn id="220" idx="2"/>
            </p:cNvCxnSpPr>
            <p:nvPr/>
          </p:nvCxnSpPr>
          <p:spPr>
            <a:xfrm rot="10800000">
              <a:off x="4038030" y="3581400"/>
              <a:ext cx="534300" cy="8382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3" name="Google Shape;223;p24"/>
            <p:cNvCxnSpPr>
              <a:stCxn id="220" idx="2"/>
            </p:cNvCxnSpPr>
            <p:nvPr/>
          </p:nvCxnSpPr>
          <p:spPr>
            <a:xfrm rot="10800000">
              <a:off x="4038030" y="3962400"/>
              <a:ext cx="534300" cy="4572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4" name="Google Shape;224;p24"/>
            <p:cNvCxnSpPr>
              <a:stCxn id="220" idx="2"/>
            </p:cNvCxnSpPr>
            <p:nvPr/>
          </p:nvCxnSpPr>
          <p:spPr>
            <a:xfrm flipH="1">
              <a:off x="4038030" y="4419600"/>
              <a:ext cx="534300" cy="16002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5" name="Google Shape;225;p24"/>
            <p:cNvCxnSpPr>
              <a:stCxn id="220" idx="2"/>
            </p:cNvCxnSpPr>
            <p:nvPr/>
          </p:nvCxnSpPr>
          <p:spPr>
            <a:xfrm flipH="1">
              <a:off x="4038030" y="4419600"/>
              <a:ext cx="534300" cy="7620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6" name="Google Shape;226;p24"/>
            <p:cNvCxnSpPr>
              <a:stCxn id="220" idx="2"/>
            </p:cNvCxnSpPr>
            <p:nvPr/>
          </p:nvCxnSpPr>
          <p:spPr>
            <a:xfrm flipH="1">
              <a:off x="4038030" y="4419600"/>
              <a:ext cx="534300" cy="12192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27" name="Google Shape;227;p24"/>
          <p:cNvGrpSpPr/>
          <p:nvPr/>
        </p:nvGrpSpPr>
        <p:grpSpPr>
          <a:xfrm>
            <a:off x="4191000" y="1580159"/>
            <a:ext cx="1524000" cy="1828800"/>
            <a:chOff x="3276600" y="1676400"/>
            <a:chExt cx="1524000" cy="1828800"/>
          </a:xfrm>
        </p:grpSpPr>
        <p:sp>
          <p:nvSpPr>
            <p:cNvPr id="228" name="Google Shape;228;p24"/>
            <p:cNvSpPr/>
            <p:nvPr/>
          </p:nvSpPr>
          <p:spPr>
            <a:xfrm rot="5400000">
              <a:off x="4419600" y="1676400"/>
              <a:ext cx="381000" cy="381000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29" name="Google Shape;229;p24"/>
            <p:cNvCxnSpPr>
              <a:stCxn id="228" idx="3"/>
            </p:cNvCxnSpPr>
            <p:nvPr/>
          </p:nvCxnSpPr>
          <p:spPr>
            <a:xfrm flipH="1">
              <a:off x="3276600" y="2057400"/>
              <a:ext cx="1333500" cy="6858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0" name="Google Shape;230;p24"/>
            <p:cNvCxnSpPr/>
            <p:nvPr/>
          </p:nvCxnSpPr>
          <p:spPr>
            <a:xfrm flipH="1">
              <a:off x="3581400" y="2057400"/>
              <a:ext cx="1028700" cy="6858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1" name="Google Shape;231;p24"/>
            <p:cNvCxnSpPr/>
            <p:nvPr/>
          </p:nvCxnSpPr>
          <p:spPr>
            <a:xfrm flipH="1">
              <a:off x="3276600" y="2057400"/>
              <a:ext cx="1333500" cy="10668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2" name="Google Shape;232;p24"/>
            <p:cNvCxnSpPr/>
            <p:nvPr/>
          </p:nvCxnSpPr>
          <p:spPr>
            <a:xfrm rot="5400000">
              <a:off x="3600450" y="2114550"/>
              <a:ext cx="1066800" cy="9525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3" name="Google Shape;233;p24"/>
            <p:cNvCxnSpPr/>
            <p:nvPr/>
          </p:nvCxnSpPr>
          <p:spPr>
            <a:xfrm rot="5400000">
              <a:off x="3829050" y="2266950"/>
              <a:ext cx="990600" cy="5715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4" name="Google Shape;234;p24"/>
            <p:cNvCxnSpPr/>
            <p:nvPr/>
          </p:nvCxnSpPr>
          <p:spPr>
            <a:xfrm rot="5400000">
              <a:off x="3429000" y="2362200"/>
              <a:ext cx="1371600" cy="914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5" name="Google Shape;235;p24"/>
            <p:cNvCxnSpPr/>
            <p:nvPr/>
          </p:nvCxnSpPr>
          <p:spPr>
            <a:xfrm rot="5400000">
              <a:off x="3600450" y="2495550"/>
              <a:ext cx="1447800" cy="5715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36" name="Google Shape;236;p24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5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Varieties of CSPs and Constraints</a:t>
            </a:r>
            <a:endParaRPr/>
          </a:p>
        </p:txBody>
      </p:sp>
      <p:pic>
        <p:nvPicPr>
          <p:cNvPr id="242" name="Google Shape;242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38401" y="1372103"/>
            <a:ext cx="7316459" cy="4951993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25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6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Varieties of CSPs</a:t>
            </a:r>
            <a:endParaRPr/>
          </a:p>
        </p:txBody>
      </p:sp>
      <p:sp>
        <p:nvSpPr>
          <p:cNvPr id="249" name="Google Shape;249;p26"/>
          <p:cNvSpPr txBox="1"/>
          <p:nvPr>
            <p:ph idx="1" type="body"/>
          </p:nvPr>
        </p:nvSpPr>
        <p:spPr>
          <a:xfrm>
            <a:off x="406400" y="1397002"/>
            <a:ext cx="7442200" cy="4729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Discrete Variables</a:t>
            </a:r>
            <a:endParaRPr/>
          </a:p>
          <a:p>
            <a:pPr indent="-285730" lvl="1" marL="742895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Finite domains</a:t>
            </a:r>
            <a:endParaRPr/>
          </a:p>
          <a:p>
            <a:pPr indent="-228583" lvl="2" marL="1142914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900"/>
              <a:buChar char="▪"/>
            </a:pPr>
            <a:r>
              <a:rPr lang="en-US" sz="1900"/>
              <a:t>Size </a:t>
            </a:r>
            <a:r>
              <a:rPr i="1" lang="en-US" sz="2000">
                <a:latin typeface="Times New Roman"/>
                <a:ea typeface="Times New Roman"/>
                <a:cs typeface="Times New Roman"/>
                <a:sym typeface="Times New Roman"/>
              </a:rPr>
              <a:t>d</a:t>
            </a:r>
            <a:r>
              <a:rPr lang="en-US" sz="1900"/>
              <a:t> means </a:t>
            </a: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O(</a:t>
            </a:r>
            <a:r>
              <a:rPr i="1" lang="en-US" sz="2000">
                <a:latin typeface="Times New Roman"/>
                <a:ea typeface="Times New Roman"/>
                <a:cs typeface="Times New Roman"/>
                <a:sym typeface="Times New Roman"/>
              </a:rPr>
              <a:t>d</a:t>
            </a:r>
            <a:r>
              <a:rPr baseline="30000" i="1" lang="en-US" sz="2000">
                <a:latin typeface="Times New Roman"/>
                <a:ea typeface="Times New Roman"/>
                <a:cs typeface="Times New Roman"/>
                <a:sym typeface="Times New Roman"/>
              </a:rPr>
              <a:t>n</a:t>
            </a: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r>
              <a:rPr lang="en-US" sz="1900"/>
              <a:t> complete assignments</a:t>
            </a:r>
            <a:endParaRPr/>
          </a:p>
          <a:p>
            <a:pPr indent="-228583" lvl="2" marL="1142914" rtl="0" algn="l">
              <a:lnSpc>
                <a:spcPct val="90000"/>
              </a:lnSpc>
              <a:spcBef>
                <a:spcPts val="380"/>
              </a:spcBef>
              <a:spcAft>
                <a:spcPts val="0"/>
              </a:spcAft>
              <a:buSzPts val="1900"/>
              <a:buChar char="▪"/>
            </a:pPr>
            <a:r>
              <a:rPr lang="en-US" sz="1900"/>
              <a:t>E.g., Boolean CSPs, including Boolean satisfiability (NP-complete)</a:t>
            </a:r>
            <a:endParaRPr/>
          </a:p>
          <a:p>
            <a:pPr indent="-285730" lvl="1" marL="742895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Infinite domains (integers, strings, etc.)</a:t>
            </a:r>
            <a:endParaRPr/>
          </a:p>
          <a:p>
            <a:pPr indent="-228583" lvl="2" marL="1142914" rtl="0" algn="l">
              <a:lnSpc>
                <a:spcPct val="90000"/>
              </a:lnSpc>
              <a:spcBef>
                <a:spcPts val="380"/>
              </a:spcBef>
              <a:spcAft>
                <a:spcPts val="0"/>
              </a:spcAft>
              <a:buSzPts val="1900"/>
              <a:buChar char="▪"/>
            </a:pPr>
            <a:r>
              <a:rPr lang="en-US" sz="1900"/>
              <a:t>E.g., job scheduling, variables are start/end times for each job</a:t>
            </a:r>
            <a:endParaRPr/>
          </a:p>
          <a:p>
            <a:pPr indent="-228583" lvl="2" marL="1142914" rtl="0" algn="l">
              <a:lnSpc>
                <a:spcPct val="90000"/>
              </a:lnSpc>
              <a:spcBef>
                <a:spcPts val="380"/>
              </a:spcBef>
              <a:spcAft>
                <a:spcPts val="0"/>
              </a:spcAft>
              <a:buSzPts val="1900"/>
              <a:buChar char="▪"/>
            </a:pPr>
            <a:r>
              <a:rPr lang="en-US" sz="1900"/>
              <a:t>Linear constraints solvable, nonlinear undecidable</a:t>
            </a:r>
            <a:endParaRPr sz="1900"/>
          </a:p>
          <a:p>
            <a:pPr indent="-190474" lvl="0" marL="342874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342874" lvl="0" marL="342874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Continuous variables</a:t>
            </a:r>
            <a:endParaRPr/>
          </a:p>
          <a:p>
            <a:pPr indent="-285730" lvl="1" marL="742895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E.g., start/end times for Hubble Telescope observations</a:t>
            </a:r>
            <a:endParaRPr/>
          </a:p>
          <a:p>
            <a:pPr indent="-285730" lvl="1" marL="742895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Linear constraints solvable in polynomial time by LP methods (see cs170 for a bit of this theory)</a:t>
            </a:r>
            <a:endParaRPr/>
          </a:p>
        </p:txBody>
      </p:sp>
      <p:pic>
        <p:nvPicPr>
          <p:cNvPr id="250" name="Google Shape;250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89993" y="1364304"/>
            <a:ext cx="2813015" cy="2369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86800" y="3840355"/>
            <a:ext cx="2817740" cy="2294193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26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7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Varieties of Constraints</a:t>
            </a:r>
            <a:endParaRPr/>
          </a:p>
        </p:txBody>
      </p:sp>
      <p:sp>
        <p:nvSpPr>
          <p:cNvPr id="258" name="Google Shape;258;p27"/>
          <p:cNvSpPr txBox="1"/>
          <p:nvPr>
            <p:ph idx="1" type="body"/>
          </p:nvPr>
        </p:nvSpPr>
        <p:spPr>
          <a:xfrm>
            <a:off x="457200" y="1600200"/>
            <a:ext cx="6934200" cy="4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Varieties of Constraints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380"/>
              </a:spcBef>
              <a:spcAft>
                <a:spcPts val="0"/>
              </a:spcAft>
              <a:buSzPts val="1900"/>
              <a:buChar char="▪"/>
            </a:pPr>
            <a:r>
              <a:rPr lang="en-US" sz="1900"/>
              <a:t>Unary constraints involve a single variable (equivalent to reducing domains), e.g.:</a:t>
            </a:r>
            <a:endParaRPr/>
          </a:p>
          <a:p>
            <a:pPr indent="-342874" lvl="0" marL="342874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Noto Sans Symbols"/>
              <a:buNone/>
            </a:pPr>
            <a:r>
              <a:rPr lang="en-US" sz="2000"/>
              <a:t>	</a:t>
            </a:r>
            <a:endParaRPr/>
          </a:p>
          <a:p>
            <a:pPr indent="-342874" lvl="0" marL="342874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Noto Sans Symbols"/>
              <a:buNone/>
            </a:pPr>
            <a:r>
              <a:t/>
            </a:r>
            <a:endParaRPr sz="2000"/>
          </a:p>
          <a:p>
            <a:pPr indent="-285730" lvl="1" marL="742895" rtl="0" algn="l">
              <a:lnSpc>
                <a:spcPct val="80000"/>
              </a:lnSpc>
              <a:spcBef>
                <a:spcPts val="380"/>
              </a:spcBef>
              <a:spcAft>
                <a:spcPts val="0"/>
              </a:spcAft>
              <a:buSzPts val="1900"/>
              <a:buChar char="▪"/>
            </a:pPr>
            <a:r>
              <a:rPr lang="en-US" sz="1900"/>
              <a:t>Binary constraints involve pairs of variables, e.g.:</a:t>
            </a:r>
            <a:endParaRPr/>
          </a:p>
          <a:p>
            <a:pPr indent="-215874" lvl="0" marL="342874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000"/>
          </a:p>
          <a:p>
            <a:pPr indent="-215874" lvl="0" marL="342874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000"/>
          </a:p>
          <a:p>
            <a:pPr indent="-285730" lvl="1" marL="742895" rtl="0" algn="l">
              <a:lnSpc>
                <a:spcPct val="80000"/>
              </a:lnSpc>
              <a:spcBef>
                <a:spcPts val="380"/>
              </a:spcBef>
              <a:spcAft>
                <a:spcPts val="0"/>
              </a:spcAft>
              <a:buSzPts val="1900"/>
              <a:buChar char="▪"/>
            </a:pPr>
            <a:r>
              <a:rPr lang="en-US" sz="1900"/>
              <a:t>Higher-order constraints involve 3 or more variables: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380"/>
              </a:spcBef>
              <a:spcAft>
                <a:spcPts val="0"/>
              </a:spcAft>
              <a:buSzPts val="1900"/>
              <a:buFont typeface="Noto Sans Symbols"/>
              <a:buNone/>
            </a:pPr>
            <a:r>
              <a:rPr lang="en-US" sz="1900"/>
              <a:t>	   e.g., cryptarithmetic column constraints</a:t>
            </a:r>
            <a:endParaRPr/>
          </a:p>
          <a:p>
            <a:pPr indent="-215874" lvl="0" marL="342874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000"/>
          </a:p>
          <a:p>
            <a:pPr indent="-342874" lvl="0" marL="342874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Preferences (soft constraints):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380"/>
              </a:spcBef>
              <a:spcAft>
                <a:spcPts val="0"/>
              </a:spcAft>
              <a:buSzPts val="1900"/>
              <a:buChar char="▪"/>
            </a:pPr>
            <a:r>
              <a:rPr lang="en-US" sz="1900"/>
              <a:t>E.g., red is better than green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380"/>
              </a:spcBef>
              <a:spcAft>
                <a:spcPts val="0"/>
              </a:spcAft>
              <a:buSzPts val="1900"/>
              <a:buChar char="▪"/>
            </a:pPr>
            <a:r>
              <a:rPr lang="en-US" sz="1900"/>
              <a:t>Often representable by a cost for each variable assignment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380"/>
              </a:spcBef>
              <a:spcAft>
                <a:spcPts val="0"/>
              </a:spcAft>
              <a:buSzPts val="1900"/>
              <a:buChar char="▪"/>
            </a:pPr>
            <a:r>
              <a:rPr lang="en-US" sz="1900"/>
              <a:t>Gives constrained optimization problems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380"/>
              </a:spcBef>
              <a:spcAft>
                <a:spcPts val="0"/>
              </a:spcAft>
              <a:buSzPts val="1900"/>
              <a:buChar char="▪"/>
            </a:pPr>
            <a:r>
              <a:rPr lang="en-US" sz="1900"/>
              <a:t>(We’ll ignore these until we get to Bayes’ nets)</a:t>
            </a:r>
            <a:endParaRPr/>
          </a:p>
          <a:p>
            <a:pPr indent="-165079" lvl="1" marL="742895" rtl="0" algn="l">
              <a:lnSpc>
                <a:spcPct val="80000"/>
              </a:lnSpc>
              <a:spcBef>
                <a:spcPts val="380"/>
              </a:spcBef>
              <a:spcAft>
                <a:spcPts val="0"/>
              </a:spcAft>
              <a:buSzPts val="1900"/>
              <a:buNone/>
            </a:pPr>
            <a:r>
              <a:t/>
            </a:r>
            <a:endParaRPr sz="1900"/>
          </a:p>
          <a:p>
            <a:pPr indent="-285730" lvl="1" marL="742895" rtl="0" algn="l">
              <a:lnSpc>
                <a:spcPct val="80000"/>
              </a:lnSpc>
              <a:spcBef>
                <a:spcPts val="380"/>
              </a:spcBef>
              <a:spcAft>
                <a:spcPts val="0"/>
              </a:spcAft>
              <a:buSzPts val="1900"/>
              <a:buFont typeface="Noto Sans Symbols"/>
              <a:buNone/>
            </a:pPr>
            <a:r>
              <a:rPr lang="en-US" sz="1900"/>
              <a:t> </a:t>
            </a:r>
            <a:endParaRPr/>
          </a:p>
          <a:p>
            <a:pPr indent="-215874" lvl="0" marL="342874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000"/>
          </a:p>
        </p:txBody>
      </p:sp>
      <p:pic>
        <p:nvPicPr>
          <p:cNvPr descr="txp_fig" id="259" name="Google Shape;259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02494" y="2617786"/>
            <a:ext cx="1665615" cy="27789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260" name="Google Shape;260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24261" y="3455987"/>
            <a:ext cx="1417292" cy="277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34520" y="1448142"/>
            <a:ext cx="4952679" cy="3352118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27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8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Real-World CSPs</a:t>
            </a:r>
            <a:endParaRPr/>
          </a:p>
        </p:txBody>
      </p:sp>
      <p:sp>
        <p:nvSpPr>
          <p:cNvPr id="268" name="Google Shape;268;p28"/>
          <p:cNvSpPr txBox="1"/>
          <p:nvPr>
            <p:ph idx="1" type="body"/>
          </p:nvPr>
        </p:nvSpPr>
        <p:spPr>
          <a:xfrm>
            <a:off x="406400" y="1397002"/>
            <a:ext cx="11379200" cy="4729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Assignment problems: e.g., who teaches what class</a:t>
            </a:r>
            <a:endParaRPr/>
          </a:p>
          <a:p>
            <a:pPr indent="-342874" lvl="0" marL="342874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Timetabling problems: e.g., which class is offered when and where?</a:t>
            </a:r>
            <a:endParaRPr/>
          </a:p>
          <a:p>
            <a:pPr indent="-342874" lvl="0" marL="342874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Hardware configuration</a:t>
            </a:r>
            <a:endParaRPr/>
          </a:p>
          <a:p>
            <a:pPr indent="-342874" lvl="0" marL="342874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Transportation scheduling</a:t>
            </a:r>
            <a:endParaRPr/>
          </a:p>
          <a:p>
            <a:pPr indent="-342874" lvl="0" marL="342874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Factory scheduling</a:t>
            </a:r>
            <a:endParaRPr/>
          </a:p>
          <a:p>
            <a:pPr indent="-342874" lvl="0" marL="342874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Circuit layout</a:t>
            </a:r>
            <a:endParaRPr/>
          </a:p>
          <a:p>
            <a:pPr indent="-342874" lvl="0" marL="342874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Fault diagnosis</a:t>
            </a:r>
            <a:endParaRPr/>
          </a:p>
          <a:p>
            <a:pPr indent="-342874" lvl="0" marL="342874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… lots more!</a:t>
            </a:r>
            <a:endParaRPr/>
          </a:p>
          <a:p>
            <a:pPr indent="-190474" lvl="0" marL="342874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342874" lvl="0" marL="342874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Many real-world problems involve real-valued variables…</a:t>
            </a:r>
            <a:endParaRPr/>
          </a:p>
        </p:txBody>
      </p:sp>
      <p:pic>
        <p:nvPicPr>
          <p:cNvPr id="269" name="Google Shape;26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00601" y="2591009"/>
            <a:ext cx="6248398" cy="2777687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28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9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Solving CSPs</a:t>
            </a:r>
            <a:endParaRPr/>
          </a:p>
        </p:txBody>
      </p:sp>
      <p:sp>
        <p:nvSpPr>
          <p:cNvPr id="276" name="Google Shape;276;p29"/>
          <p:cNvSpPr txBox="1"/>
          <p:nvPr>
            <p:ph idx="1" type="body"/>
          </p:nvPr>
        </p:nvSpPr>
        <p:spPr>
          <a:xfrm>
            <a:off x="406400" y="1397002"/>
            <a:ext cx="11379200" cy="4729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674" lvl="0" marL="342874" rtl="0" algn="l"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  <p:pic>
        <p:nvPicPr>
          <p:cNvPr id="277" name="Google Shape;277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28801" y="1524416"/>
            <a:ext cx="8866186" cy="4628320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29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30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Standard Search Formulation</a:t>
            </a:r>
            <a:endParaRPr/>
          </a:p>
        </p:txBody>
      </p:sp>
      <p:sp>
        <p:nvSpPr>
          <p:cNvPr id="284" name="Google Shape;284;p30"/>
          <p:cNvSpPr txBox="1"/>
          <p:nvPr>
            <p:ph idx="1" type="body"/>
          </p:nvPr>
        </p:nvSpPr>
        <p:spPr>
          <a:xfrm>
            <a:off x="381000" y="1447800"/>
            <a:ext cx="60198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Char char="▪"/>
            </a:pPr>
            <a:r>
              <a:rPr lang="en-US" sz="2800"/>
              <a:t>Standard search formulation of CSPs</a:t>
            </a:r>
            <a:endParaRPr/>
          </a:p>
          <a:p>
            <a:pPr indent="-165074" lvl="0" marL="342874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800"/>
          </a:p>
          <a:p>
            <a:pPr indent="-342874" lvl="0" marL="342874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 sz="2800"/>
              <a:t>States defined by the values assigned so far (partial assignments)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Initial state: the empty assignment, {}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Successor function: assign a value to an unassigned variable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Goal test: the current assignment is complete and satisfies all constraints</a:t>
            </a:r>
            <a:endParaRPr/>
          </a:p>
          <a:p>
            <a:pPr indent="-165074" lvl="0" marL="342874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800"/>
          </a:p>
          <a:p>
            <a:pPr indent="-342874" lvl="0" marL="342874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 sz="2800"/>
              <a:t>We’ll start with the straightforward, naïve approach, then improve it</a:t>
            </a:r>
            <a:endParaRPr/>
          </a:p>
          <a:p>
            <a:pPr indent="-165074" lvl="0" marL="342874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800"/>
          </a:p>
        </p:txBody>
      </p:sp>
      <p:pic>
        <p:nvPicPr>
          <p:cNvPr id="285" name="Google Shape;285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0801" y="1545125"/>
            <a:ext cx="5359576" cy="4169391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30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1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Search Methods</a:t>
            </a:r>
            <a:endParaRPr/>
          </a:p>
        </p:txBody>
      </p:sp>
      <p:sp>
        <p:nvSpPr>
          <p:cNvPr id="293" name="Google Shape;293;p31"/>
          <p:cNvSpPr txBox="1"/>
          <p:nvPr>
            <p:ph idx="1" type="body"/>
          </p:nvPr>
        </p:nvSpPr>
        <p:spPr>
          <a:xfrm>
            <a:off x="406400" y="1397002"/>
            <a:ext cx="11379200" cy="4729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▪"/>
            </a:pPr>
            <a:r>
              <a:rPr lang="en-US" sz="2800"/>
              <a:t>What would BFS do?</a:t>
            </a:r>
            <a:endParaRPr/>
          </a:p>
          <a:p>
            <a:pPr indent="-165074" lvl="0" marL="342874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800"/>
          </a:p>
          <a:p>
            <a:pPr indent="-165074" lvl="0" marL="342874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800"/>
          </a:p>
          <a:p>
            <a:pPr indent="-165074" lvl="0" marL="342874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800"/>
          </a:p>
          <a:p>
            <a:pPr indent="-342874" lvl="0" marL="342874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 sz="2800"/>
              <a:t>What would DFS do?</a:t>
            </a:r>
            <a:endParaRPr/>
          </a:p>
          <a:p>
            <a:pPr indent="-165074" lvl="0" marL="342874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800"/>
          </a:p>
          <a:p>
            <a:pPr indent="-165074" lvl="0" marL="342874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800"/>
          </a:p>
          <a:p>
            <a:pPr indent="-165074" lvl="0" marL="342874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800"/>
          </a:p>
          <a:p>
            <a:pPr indent="-342874" lvl="0" marL="342874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 sz="2800"/>
              <a:t>What problems does naïve search have?</a:t>
            </a:r>
            <a:endParaRPr/>
          </a:p>
        </p:txBody>
      </p:sp>
      <p:pic>
        <p:nvPicPr>
          <p:cNvPr id="294" name="Google Shape;294;p31"/>
          <p:cNvPicPr preferRelativeResize="0"/>
          <p:nvPr/>
        </p:nvPicPr>
        <p:blipFill rotWithShape="1">
          <a:blip r:embed="rId3">
            <a:alphaModFix/>
          </a:blip>
          <a:srcRect b="0" l="601" r="0" t="1517"/>
          <a:stretch/>
        </p:blipFill>
        <p:spPr>
          <a:xfrm>
            <a:off x="6277709" y="1447800"/>
            <a:ext cx="4847492" cy="4191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31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4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is Search For?</a:t>
            </a:r>
            <a:endParaRPr/>
          </a:p>
        </p:txBody>
      </p:sp>
      <p:sp>
        <p:nvSpPr>
          <p:cNvPr id="101" name="Google Shape;101;p14"/>
          <p:cNvSpPr txBox="1"/>
          <p:nvPr>
            <p:ph idx="1" type="body"/>
          </p:nvPr>
        </p:nvSpPr>
        <p:spPr>
          <a:xfrm>
            <a:off x="406400" y="1295401"/>
            <a:ext cx="11379200" cy="4729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Assumptions about the world: a single agent, deterministic actions, fully observed state, discrete state space</a:t>
            </a:r>
            <a:endParaRPr/>
          </a:p>
          <a:p>
            <a:pPr indent="-158729" lvl="1" marL="742895" rtl="0" algn="l"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000"/>
          </a:p>
          <a:p>
            <a:pPr indent="-342874" lvl="0" marL="342874" rtl="0" algn="l"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Planning: sequences of actions</a:t>
            </a:r>
            <a:endParaRPr/>
          </a:p>
          <a:p>
            <a:pPr indent="-285730" lvl="1" marL="742895" rtl="0" algn="l"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The path to the goal is the important thing</a:t>
            </a:r>
            <a:endParaRPr/>
          </a:p>
          <a:p>
            <a:pPr indent="-285730" lvl="1" marL="742895" rtl="0" algn="l"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Paths have various costs, depths</a:t>
            </a:r>
            <a:endParaRPr/>
          </a:p>
          <a:p>
            <a:pPr indent="-285730" lvl="1" marL="742895" rtl="0" algn="l"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Heuristics give problem-specific guidance</a:t>
            </a:r>
            <a:endParaRPr/>
          </a:p>
          <a:p>
            <a:pPr indent="-158729" lvl="1" marL="742895" rtl="0" algn="l"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000"/>
          </a:p>
          <a:p>
            <a:pPr indent="-342874" lvl="0" marL="342874" rtl="0" algn="l"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Identification: assignments to variables</a:t>
            </a:r>
            <a:endParaRPr/>
          </a:p>
          <a:p>
            <a:pPr indent="-285730" lvl="1" marL="742895" rtl="0" algn="l"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The goal itself is important, not the path</a:t>
            </a:r>
            <a:endParaRPr/>
          </a:p>
          <a:p>
            <a:pPr indent="-285730" lvl="1" marL="742895" rtl="0" algn="l"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All paths at the same depth (for some formulations)</a:t>
            </a:r>
            <a:endParaRPr/>
          </a:p>
          <a:p>
            <a:pPr indent="-285730" lvl="1" marL="742895" rtl="0" algn="l"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CSPs are specialized for identification problems</a:t>
            </a:r>
            <a:endParaRPr/>
          </a:p>
        </p:txBody>
      </p:sp>
      <p:pic>
        <p:nvPicPr>
          <p:cNvPr id="102" name="Google Shape;10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2021" y="3810795"/>
            <a:ext cx="3067051" cy="26654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3" name="Google Shape;103;p14"/>
          <p:cNvGrpSpPr/>
          <p:nvPr/>
        </p:nvGrpSpPr>
        <p:grpSpPr>
          <a:xfrm>
            <a:off x="7596188" y="1882124"/>
            <a:ext cx="3376612" cy="2228563"/>
            <a:chOff x="7596188" y="1882124"/>
            <a:chExt cx="3376612" cy="2228563"/>
          </a:xfrm>
        </p:grpSpPr>
        <p:sp>
          <p:nvSpPr>
            <p:cNvPr id="104" name="Google Shape;104;p14"/>
            <p:cNvSpPr/>
            <p:nvPr/>
          </p:nvSpPr>
          <p:spPr>
            <a:xfrm>
              <a:off x="7772401" y="1905001"/>
              <a:ext cx="152400" cy="762000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5" name="Google Shape;105;p1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596188" y="1882124"/>
              <a:ext cx="3376612" cy="222856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6" name="Google Shape;106;p14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2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Backtracking Search</a:t>
            </a:r>
            <a:endParaRPr/>
          </a:p>
        </p:txBody>
      </p:sp>
      <p:pic>
        <p:nvPicPr>
          <p:cNvPr id="301" name="Google Shape;301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38402" y="1752602"/>
            <a:ext cx="7315199" cy="4278246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32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3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Backtracking Search</a:t>
            </a:r>
            <a:endParaRPr/>
          </a:p>
        </p:txBody>
      </p:sp>
      <p:sp>
        <p:nvSpPr>
          <p:cNvPr id="308" name="Google Shape;308;p33"/>
          <p:cNvSpPr txBox="1"/>
          <p:nvPr>
            <p:ph idx="1" type="body"/>
          </p:nvPr>
        </p:nvSpPr>
        <p:spPr>
          <a:xfrm>
            <a:off x="457200" y="1371600"/>
            <a:ext cx="9829800" cy="4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Backtracking search is the basic uninformed algorithm for solving CSPs</a:t>
            </a:r>
            <a:endParaRPr/>
          </a:p>
          <a:p>
            <a:pPr indent="-152384" lvl="3" marL="1600080" rtl="0" algn="l">
              <a:lnSpc>
                <a:spcPct val="80000"/>
              </a:lnSpc>
              <a:spcBef>
                <a:spcPts val="24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200"/>
          </a:p>
          <a:p>
            <a:pPr indent="-3428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Idea 1: One variable at a time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Variable assignments are commutative, so fix ordering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I.e., [WA = red then NT = green] same as [NT = green then WA = red]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Only need to consider assignments to a single variable at each step</a:t>
            </a:r>
            <a:endParaRPr/>
          </a:p>
          <a:p>
            <a:pPr indent="-152384" lvl="3" marL="1600080" rtl="0" algn="l">
              <a:lnSpc>
                <a:spcPct val="80000"/>
              </a:lnSpc>
              <a:spcBef>
                <a:spcPts val="24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200"/>
          </a:p>
          <a:p>
            <a:pPr indent="-3428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Idea 2: Check constraints as you go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I.e. consider only values which do not conflict previous assignments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Might have to do some computation to check the constraints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“Incremental goal test”</a:t>
            </a:r>
            <a:endParaRPr/>
          </a:p>
          <a:p>
            <a:pPr indent="-152384" lvl="3" marL="1600080" rtl="0" algn="l">
              <a:lnSpc>
                <a:spcPct val="80000"/>
              </a:lnSpc>
              <a:spcBef>
                <a:spcPts val="24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200"/>
          </a:p>
          <a:p>
            <a:pPr indent="-3428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Depth-first search with these two improvements</a:t>
            </a:r>
            <a:endParaRPr/>
          </a:p>
          <a:p>
            <a:pPr indent="-3428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rPr lang="en-US" sz="2400"/>
              <a:t>	is called </a:t>
            </a:r>
            <a:r>
              <a:rPr i="1" lang="en-US" sz="2400"/>
              <a:t>backtracking search </a:t>
            </a:r>
            <a:r>
              <a:rPr lang="en-US" sz="2400"/>
              <a:t>(not the best name)</a:t>
            </a:r>
            <a:endParaRPr i="1" sz="2400"/>
          </a:p>
          <a:p>
            <a:pPr indent="-126983" lvl="2" marL="1142914" rtl="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1600"/>
          </a:p>
          <a:p>
            <a:pPr indent="-3428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Can solve n-queens for n ≈ 25</a:t>
            </a:r>
            <a:endParaRPr/>
          </a:p>
        </p:txBody>
      </p:sp>
      <p:pic>
        <p:nvPicPr>
          <p:cNvPr id="309" name="Google Shape;30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7602" y="3962400"/>
            <a:ext cx="4571999" cy="2673903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33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4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Backtracking Example</a:t>
            </a:r>
            <a:endParaRPr/>
          </a:p>
        </p:txBody>
      </p:sp>
      <p:pic>
        <p:nvPicPr>
          <p:cNvPr id="316" name="Google Shape;316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30981" y="1447800"/>
            <a:ext cx="1165225" cy="960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34"/>
          <p:cNvPicPr preferRelativeResize="0"/>
          <p:nvPr/>
        </p:nvPicPr>
        <p:blipFill rotWithShape="1">
          <a:blip r:embed="rId4">
            <a:alphaModFix/>
          </a:blip>
          <a:srcRect b="0" l="983" r="0" t="1931"/>
          <a:stretch/>
        </p:blipFill>
        <p:spPr>
          <a:xfrm>
            <a:off x="4535581" y="1474413"/>
            <a:ext cx="3846420" cy="20488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34"/>
          <p:cNvPicPr preferRelativeResize="0"/>
          <p:nvPr/>
        </p:nvPicPr>
        <p:blipFill rotWithShape="1">
          <a:blip r:embed="rId5">
            <a:alphaModFix/>
          </a:blip>
          <a:srcRect b="0" l="645" r="0" t="615"/>
          <a:stretch/>
        </p:blipFill>
        <p:spPr>
          <a:xfrm>
            <a:off x="3692899" y="1474413"/>
            <a:ext cx="4534647" cy="3365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34"/>
          <p:cNvPicPr preferRelativeResize="0"/>
          <p:nvPr/>
        </p:nvPicPr>
        <p:blipFill rotWithShape="1">
          <a:blip r:embed="rId6">
            <a:alphaModFix/>
          </a:blip>
          <a:srcRect b="0" l="578" r="0" t="520"/>
          <a:stretch/>
        </p:blipFill>
        <p:spPr>
          <a:xfrm>
            <a:off x="2823322" y="1483377"/>
            <a:ext cx="5401049" cy="4684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3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467602" y="3962400"/>
            <a:ext cx="4571999" cy="2673903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34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35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Improving Backtracking</a:t>
            </a:r>
            <a:endParaRPr/>
          </a:p>
        </p:txBody>
      </p:sp>
      <p:sp>
        <p:nvSpPr>
          <p:cNvPr id="327" name="Google Shape;327;p35"/>
          <p:cNvSpPr txBox="1"/>
          <p:nvPr>
            <p:ph idx="1" type="body"/>
          </p:nvPr>
        </p:nvSpPr>
        <p:spPr>
          <a:xfrm>
            <a:off x="381000" y="1646237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spcBef>
                <a:spcPts val="0"/>
              </a:spcBef>
              <a:spcAft>
                <a:spcPts val="0"/>
              </a:spcAft>
              <a:buSzPts val="2800"/>
              <a:buChar char="▪"/>
            </a:pPr>
            <a:r>
              <a:rPr lang="en-US" sz="2800"/>
              <a:t>General-purpose ideas give huge gains in speed</a:t>
            </a:r>
            <a:endParaRPr/>
          </a:p>
          <a:p>
            <a:pPr indent="-133329" lvl="1" marL="742895" rtl="0" algn="l"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342874" lvl="0" marL="342874" rtl="0" algn="l"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 sz="2800"/>
              <a:t>Ordering:</a:t>
            </a:r>
            <a:endParaRPr/>
          </a:p>
          <a:p>
            <a:pPr indent="-285730" lvl="1" marL="742895" rtl="0" algn="l"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Which variable should be assigned next?</a:t>
            </a:r>
            <a:endParaRPr/>
          </a:p>
          <a:p>
            <a:pPr indent="-285730" lvl="1" marL="742895" rtl="0" algn="l"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In what order should its values be tried?</a:t>
            </a:r>
            <a:endParaRPr/>
          </a:p>
          <a:p>
            <a:pPr indent="-133329" lvl="1" marL="742895" rtl="0" algn="l"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342874" lvl="0" marL="342874" rtl="0" algn="l"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 sz="2800"/>
              <a:t>Filtering: Can we detect inevitable failure early?</a:t>
            </a:r>
            <a:endParaRPr/>
          </a:p>
          <a:p>
            <a:pPr indent="-133329" lvl="1" marL="742895" rtl="0" algn="l"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342874" lvl="0" marL="342874" rtl="0" algn="l"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 sz="2800"/>
              <a:t>Structure: Can we exploit the problem structure?</a:t>
            </a:r>
            <a:endParaRPr/>
          </a:p>
          <a:p>
            <a:pPr indent="-133329" lvl="1" marL="742895" rtl="0" algn="l"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</p:txBody>
      </p:sp>
      <p:pic>
        <p:nvPicPr>
          <p:cNvPr id="328" name="Google Shape;328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27162" y="1830010"/>
            <a:ext cx="4110079" cy="2960235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35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36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Filtering</a:t>
            </a:r>
            <a:endParaRPr/>
          </a:p>
        </p:txBody>
      </p:sp>
      <p:sp>
        <p:nvSpPr>
          <p:cNvPr id="335" name="Google Shape;335;p36"/>
          <p:cNvSpPr txBox="1"/>
          <p:nvPr>
            <p:ph idx="1" type="body"/>
          </p:nvPr>
        </p:nvSpPr>
        <p:spPr>
          <a:xfrm>
            <a:off x="406400" y="1397002"/>
            <a:ext cx="11379200" cy="4729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674" lvl="0" marL="342874" rtl="0" algn="l"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  <p:pic>
        <p:nvPicPr>
          <p:cNvPr id="336" name="Google Shape;336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38402" y="1600646"/>
            <a:ext cx="7237410" cy="4056758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36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7"/>
          <p:cNvSpPr txBox="1"/>
          <p:nvPr>
            <p:ph idx="1" type="body"/>
          </p:nvPr>
        </p:nvSpPr>
        <p:spPr>
          <a:xfrm>
            <a:off x="406400" y="1219201"/>
            <a:ext cx="11379200" cy="4729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Filtering: Keep track of domains for unassigned variables and cross off bad options</a:t>
            </a:r>
            <a:endParaRPr/>
          </a:p>
          <a:p>
            <a:pPr indent="-342874" lvl="0" marL="342874" rtl="0" algn="l"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Forward checking: Cross off values that violate a constraint when added to the existing assignment</a:t>
            </a:r>
            <a:endParaRPr/>
          </a:p>
        </p:txBody>
      </p:sp>
      <p:pic>
        <p:nvPicPr>
          <p:cNvPr id="344" name="Google Shape;344;p37"/>
          <p:cNvPicPr preferRelativeResize="0"/>
          <p:nvPr/>
        </p:nvPicPr>
        <p:blipFill rotWithShape="1">
          <a:blip r:embed="rId3">
            <a:alphaModFix/>
          </a:blip>
          <a:srcRect b="67024" l="0" r="9502" t="0"/>
          <a:stretch/>
        </p:blipFill>
        <p:spPr>
          <a:xfrm>
            <a:off x="1828800" y="2438400"/>
            <a:ext cx="75438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37"/>
          <p:cNvSpPr/>
          <p:nvPr/>
        </p:nvSpPr>
        <p:spPr>
          <a:xfrm>
            <a:off x="11438792" y="0"/>
            <a:ext cx="753208" cy="166174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37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Filtering: Forward Checking</a:t>
            </a:r>
            <a:endParaRPr/>
          </a:p>
        </p:txBody>
      </p:sp>
      <p:pic>
        <p:nvPicPr>
          <p:cNvPr id="347" name="Google Shape;347;p37"/>
          <p:cNvPicPr preferRelativeResize="0"/>
          <p:nvPr/>
        </p:nvPicPr>
        <p:blipFill rotWithShape="1">
          <a:blip r:embed="rId4">
            <a:alphaModFix/>
          </a:blip>
          <a:srcRect b="0" l="0" r="14556" t="35036"/>
          <a:stretch/>
        </p:blipFill>
        <p:spPr>
          <a:xfrm>
            <a:off x="2514601" y="3657601"/>
            <a:ext cx="7122459" cy="2401889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37"/>
          <p:cNvSpPr txBox="1"/>
          <p:nvPr/>
        </p:nvSpPr>
        <p:spPr>
          <a:xfrm>
            <a:off x="2729755" y="2756649"/>
            <a:ext cx="592139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</a:t>
            </a:r>
            <a:endParaRPr/>
          </a:p>
        </p:txBody>
      </p:sp>
      <p:sp>
        <p:nvSpPr>
          <p:cNvPr id="349" name="Google Shape;349;p37"/>
          <p:cNvSpPr txBox="1"/>
          <p:nvPr/>
        </p:nvSpPr>
        <p:spPr>
          <a:xfrm>
            <a:off x="3177990" y="2891120"/>
            <a:ext cx="452439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</a:t>
            </a:r>
            <a:endParaRPr/>
          </a:p>
        </p:txBody>
      </p:sp>
      <p:sp>
        <p:nvSpPr>
          <p:cNvPr id="350" name="Google Shape;350;p37"/>
          <p:cNvSpPr txBox="1"/>
          <p:nvPr/>
        </p:nvSpPr>
        <p:spPr>
          <a:xfrm>
            <a:off x="3119721" y="2643469"/>
            <a:ext cx="452439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NT</a:t>
            </a:r>
            <a:endParaRPr/>
          </a:p>
        </p:txBody>
      </p:sp>
      <p:sp>
        <p:nvSpPr>
          <p:cNvPr id="351" name="Google Shape;351;p37"/>
          <p:cNvSpPr txBox="1"/>
          <p:nvPr/>
        </p:nvSpPr>
        <p:spPr>
          <a:xfrm>
            <a:off x="3491755" y="2680449"/>
            <a:ext cx="452439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</a:t>
            </a:r>
            <a:endParaRPr/>
          </a:p>
        </p:txBody>
      </p:sp>
      <p:sp>
        <p:nvSpPr>
          <p:cNvPr id="352" name="Google Shape;352;p37"/>
          <p:cNvSpPr txBox="1"/>
          <p:nvPr/>
        </p:nvSpPr>
        <p:spPr>
          <a:xfrm>
            <a:off x="3496235" y="2985252"/>
            <a:ext cx="622300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NSW</a:t>
            </a:r>
            <a:endParaRPr/>
          </a:p>
        </p:txBody>
      </p:sp>
      <p:sp>
        <p:nvSpPr>
          <p:cNvPr id="353" name="Google Shape;353;p37"/>
          <p:cNvSpPr txBox="1"/>
          <p:nvPr/>
        </p:nvSpPr>
        <p:spPr>
          <a:xfrm>
            <a:off x="3523131" y="3177989"/>
            <a:ext cx="622300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endParaRPr/>
          </a:p>
        </p:txBody>
      </p:sp>
      <p:sp>
        <p:nvSpPr>
          <p:cNvPr id="354" name="Google Shape;354;p37"/>
          <p:cNvSpPr/>
          <p:nvPr/>
        </p:nvSpPr>
        <p:spPr>
          <a:xfrm>
            <a:off x="2286000" y="4648200"/>
            <a:ext cx="8382000" cy="144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37"/>
          <p:cNvSpPr/>
          <p:nvPr/>
        </p:nvSpPr>
        <p:spPr>
          <a:xfrm>
            <a:off x="2286000" y="5105400"/>
            <a:ext cx="8382000" cy="1066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37"/>
          <p:cNvSpPr/>
          <p:nvPr/>
        </p:nvSpPr>
        <p:spPr>
          <a:xfrm>
            <a:off x="2286000" y="5629835"/>
            <a:ext cx="8382000" cy="533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37"/>
          <p:cNvSpPr/>
          <p:nvPr/>
        </p:nvSpPr>
        <p:spPr>
          <a:xfrm>
            <a:off x="3962400" y="2286000"/>
            <a:ext cx="5486400" cy="1295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37"/>
          <p:cNvSpPr/>
          <p:nvPr/>
        </p:nvSpPr>
        <p:spPr>
          <a:xfrm>
            <a:off x="5715000" y="2286000"/>
            <a:ext cx="3886200" cy="1295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37"/>
          <p:cNvSpPr/>
          <p:nvPr/>
        </p:nvSpPr>
        <p:spPr>
          <a:xfrm>
            <a:off x="7485531" y="2286000"/>
            <a:ext cx="2286000" cy="1295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37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38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Filtering: Constraint Propagation</a:t>
            </a:r>
            <a:endParaRPr/>
          </a:p>
        </p:txBody>
      </p:sp>
      <p:sp>
        <p:nvSpPr>
          <p:cNvPr id="366" name="Google Shape;366;p38"/>
          <p:cNvSpPr txBox="1"/>
          <p:nvPr>
            <p:ph idx="1" type="body"/>
          </p:nvPr>
        </p:nvSpPr>
        <p:spPr>
          <a:xfrm>
            <a:off x="406400" y="1371601"/>
            <a:ext cx="11379200" cy="4729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Forward checking propagates information from assigned to unassigned variables, but doesn't provide early detection for all failures:</a:t>
            </a:r>
            <a:endParaRPr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3428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NT and SA cannot both be blue!</a:t>
            </a:r>
            <a:endParaRPr/>
          </a:p>
          <a:p>
            <a:pPr indent="-3428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Why didn’t we detect this yet?</a:t>
            </a:r>
            <a:endParaRPr/>
          </a:p>
          <a:p>
            <a:pPr indent="-3428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i="1" lang="en-US" sz="2400"/>
              <a:t>Constraint propagation: </a:t>
            </a:r>
            <a:r>
              <a:rPr lang="en-US" sz="2400"/>
              <a:t>reason from constraint to constraint</a:t>
            </a:r>
            <a:endParaRPr/>
          </a:p>
        </p:txBody>
      </p:sp>
      <p:pic>
        <p:nvPicPr>
          <p:cNvPr id="367" name="Google Shape;367;p38"/>
          <p:cNvPicPr preferRelativeResize="0"/>
          <p:nvPr/>
        </p:nvPicPr>
        <p:blipFill rotWithShape="1">
          <a:blip r:embed="rId3">
            <a:alphaModFix/>
          </a:blip>
          <a:srcRect b="0" l="60" r="14586" t="42619"/>
          <a:stretch/>
        </p:blipFill>
        <p:spPr>
          <a:xfrm>
            <a:off x="4038600" y="2438401"/>
            <a:ext cx="6373907" cy="164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38"/>
          <p:cNvPicPr preferRelativeResize="0"/>
          <p:nvPr/>
        </p:nvPicPr>
        <p:blipFill rotWithShape="1">
          <a:blip r:embed="rId4">
            <a:alphaModFix/>
          </a:blip>
          <a:srcRect b="65372" l="53061" r="31632" t="470"/>
          <a:stretch/>
        </p:blipFill>
        <p:spPr>
          <a:xfrm>
            <a:off x="1219200" y="2667000"/>
            <a:ext cx="1752600" cy="1498301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38"/>
          <p:cNvSpPr txBox="1"/>
          <p:nvPr/>
        </p:nvSpPr>
        <p:spPr>
          <a:xfrm>
            <a:off x="1312861" y="3146752"/>
            <a:ext cx="592139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</a:t>
            </a:r>
            <a:endParaRPr/>
          </a:p>
        </p:txBody>
      </p:sp>
      <p:sp>
        <p:nvSpPr>
          <p:cNvPr id="370" name="Google Shape;370;p38"/>
          <p:cNvSpPr txBox="1"/>
          <p:nvPr/>
        </p:nvSpPr>
        <p:spPr>
          <a:xfrm>
            <a:off x="1905001" y="3257549"/>
            <a:ext cx="452439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</a:t>
            </a:r>
            <a:endParaRPr/>
          </a:p>
        </p:txBody>
      </p:sp>
      <p:sp>
        <p:nvSpPr>
          <p:cNvPr id="371" name="Google Shape;371;p38"/>
          <p:cNvSpPr txBox="1"/>
          <p:nvPr/>
        </p:nvSpPr>
        <p:spPr>
          <a:xfrm>
            <a:off x="1828800" y="2918152"/>
            <a:ext cx="452439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NT</a:t>
            </a:r>
            <a:endParaRPr/>
          </a:p>
        </p:txBody>
      </p:sp>
      <p:sp>
        <p:nvSpPr>
          <p:cNvPr id="372" name="Google Shape;372;p38"/>
          <p:cNvSpPr txBox="1"/>
          <p:nvPr/>
        </p:nvSpPr>
        <p:spPr>
          <a:xfrm>
            <a:off x="2286001" y="2994352"/>
            <a:ext cx="452439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</a:t>
            </a:r>
            <a:endParaRPr/>
          </a:p>
        </p:txBody>
      </p:sp>
      <p:sp>
        <p:nvSpPr>
          <p:cNvPr id="373" name="Google Shape;373;p38"/>
          <p:cNvSpPr txBox="1"/>
          <p:nvPr/>
        </p:nvSpPr>
        <p:spPr>
          <a:xfrm>
            <a:off x="2362201" y="3402106"/>
            <a:ext cx="622300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NSW</a:t>
            </a:r>
            <a:endParaRPr/>
          </a:p>
        </p:txBody>
      </p:sp>
      <p:sp>
        <p:nvSpPr>
          <p:cNvPr id="374" name="Google Shape;374;p38"/>
          <p:cNvSpPr txBox="1"/>
          <p:nvPr/>
        </p:nvSpPr>
        <p:spPr>
          <a:xfrm>
            <a:off x="2367431" y="3639812"/>
            <a:ext cx="622300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endParaRPr/>
          </a:p>
        </p:txBody>
      </p:sp>
      <p:sp>
        <p:nvSpPr>
          <p:cNvPr id="375" name="Google Shape;375;p38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39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Consistency of A Single Arc</a:t>
            </a:r>
            <a:endParaRPr/>
          </a:p>
        </p:txBody>
      </p:sp>
      <p:sp>
        <p:nvSpPr>
          <p:cNvPr id="381" name="Google Shape;381;p39"/>
          <p:cNvSpPr txBox="1"/>
          <p:nvPr>
            <p:ph idx="1" type="body"/>
          </p:nvPr>
        </p:nvSpPr>
        <p:spPr>
          <a:xfrm>
            <a:off x="406400" y="1371601"/>
            <a:ext cx="11379200" cy="4729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An arc X → Y is </a:t>
            </a:r>
            <a:r>
              <a:rPr lang="en-US" sz="2400">
                <a:solidFill>
                  <a:srgbClr val="C00000"/>
                </a:solidFill>
              </a:rPr>
              <a:t>consistent</a:t>
            </a:r>
            <a:r>
              <a:rPr i="1" lang="en-US" sz="2400"/>
              <a:t> </a:t>
            </a:r>
            <a:r>
              <a:rPr lang="en-US" sz="2400"/>
              <a:t>iff for </a:t>
            </a:r>
            <a:r>
              <a:rPr i="1" lang="en-US" sz="2400"/>
              <a:t>every </a:t>
            </a:r>
            <a:r>
              <a:rPr lang="en-US" sz="2400"/>
              <a:t>x in the tail there is </a:t>
            </a:r>
            <a:r>
              <a:rPr i="1" lang="en-US" sz="2400"/>
              <a:t>some </a:t>
            </a:r>
            <a:r>
              <a:rPr lang="en-US" sz="2400"/>
              <a:t>y in the head which could be assigned without violating a constraint</a:t>
            </a:r>
            <a:endParaRPr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65074" lvl="0" marL="342874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8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3428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Forward checking: Enforcing consistency of arcs pointing to each new assignment</a:t>
            </a:r>
            <a:endParaRPr/>
          </a:p>
        </p:txBody>
      </p:sp>
      <p:pic>
        <p:nvPicPr>
          <p:cNvPr id="382" name="Google Shape;382;p39"/>
          <p:cNvPicPr preferRelativeResize="0"/>
          <p:nvPr/>
        </p:nvPicPr>
        <p:blipFill rotWithShape="1">
          <a:blip r:embed="rId3">
            <a:alphaModFix/>
          </a:blip>
          <a:srcRect b="49403" l="32085" r="53169" t="992"/>
          <a:stretch/>
        </p:blipFill>
        <p:spPr>
          <a:xfrm>
            <a:off x="1371600" y="2209800"/>
            <a:ext cx="1676400" cy="1532824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39"/>
          <p:cNvSpPr/>
          <p:nvPr/>
        </p:nvSpPr>
        <p:spPr>
          <a:xfrm>
            <a:off x="4455459" y="3200400"/>
            <a:ext cx="2286000" cy="304800"/>
          </a:xfrm>
          <a:custGeom>
            <a:rect b="b" l="l" r="r" t="t"/>
            <a:pathLst>
              <a:path extrusionOk="0" h="192" w="1440">
                <a:moveTo>
                  <a:pt x="1440" y="0"/>
                </a:moveTo>
                <a:cubicBezTo>
                  <a:pt x="1176" y="96"/>
                  <a:pt x="912" y="192"/>
                  <a:pt x="672" y="192"/>
                </a:cubicBezTo>
                <a:cubicBezTo>
                  <a:pt x="432" y="192"/>
                  <a:pt x="216" y="96"/>
                  <a:pt x="0" y="0"/>
                </a:cubicBezTo>
              </a:path>
            </a:pathLst>
          </a:cu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39"/>
          <p:cNvSpPr/>
          <p:nvPr/>
        </p:nvSpPr>
        <p:spPr>
          <a:xfrm>
            <a:off x="4455459" y="3200400"/>
            <a:ext cx="1219200" cy="152400"/>
          </a:xfrm>
          <a:custGeom>
            <a:rect b="b" l="l" r="r" t="t"/>
            <a:pathLst>
              <a:path extrusionOk="0" h="192" w="1440">
                <a:moveTo>
                  <a:pt x="1440" y="0"/>
                </a:moveTo>
                <a:cubicBezTo>
                  <a:pt x="1176" y="96"/>
                  <a:pt x="912" y="192"/>
                  <a:pt x="672" y="192"/>
                </a:cubicBezTo>
                <a:cubicBezTo>
                  <a:pt x="432" y="192"/>
                  <a:pt x="216" y="96"/>
                  <a:pt x="0" y="0"/>
                </a:cubicBezTo>
              </a:path>
            </a:pathLst>
          </a:cu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5" name="Google Shape;385;p39"/>
          <p:cNvSpPr txBox="1"/>
          <p:nvPr/>
        </p:nvSpPr>
        <p:spPr>
          <a:xfrm>
            <a:off x="5943600" y="5562602"/>
            <a:ext cx="3200400" cy="369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Delete from the tail!</a:t>
            </a:r>
            <a:endParaRPr/>
          </a:p>
        </p:txBody>
      </p:sp>
      <p:pic>
        <p:nvPicPr>
          <p:cNvPr id="386" name="Google Shape;386;p39"/>
          <p:cNvPicPr preferRelativeResize="0"/>
          <p:nvPr/>
        </p:nvPicPr>
        <p:blipFill rotWithShape="1">
          <a:blip r:embed="rId4">
            <a:alphaModFix/>
          </a:blip>
          <a:srcRect b="29300" l="240" r="14765" t="44061"/>
          <a:stretch/>
        </p:blipFill>
        <p:spPr>
          <a:xfrm>
            <a:off x="4016189" y="2362200"/>
            <a:ext cx="6347012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39"/>
          <p:cNvPicPr preferRelativeResize="0"/>
          <p:nvPr/>
        </p:nvPicPr>
        <p:blipFill rotWithShape="1">
          <a:blip r:embed="rId5">
            <a:alphaModFix/>
          </a:blip>
          <a:srcRect b="2663" l="2042" r="86736" t="89345"/>
          <a:stretch/>
        </p:blipFill>
        <p:spPr>
          <a:xfrm>
            <a:off x="4150659" y="2819400"/>
            <a:ext cx="838200" cy="22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3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029470" y="3810137"/>
            <a:ext cx="4200129" cy="1747096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39"/>
          <p:cNvSpPr txBox="1"/>
          <p:nvPr/>
        </p:nvSpPr>
        <p:spPr>
          <a:xfrm>
            <a:off x="1465261" y="2698376"/>
            <a:ext cx="592139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</a:t>
            </a:r>
            <a:endParaRPr/>
          </a:p>
        </p:txBody>
      </p:sp>
      <p:sp>
        <p:nvSpPr>
          <p:cNvPr id="390" name="Google Shape;390;p39"/>
          <p:cNvSpPr txBox="1"/>
          <p:nvPr/>
        </p:nvSpPr>
        <p:spPr>
          <a:xfrm>
            <a:off x="2057401" y="2800349"/>
            <a:ext cx="452439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</a:t>
            </a:r>
            <a:endParaRPr/>
          </a:p>
        </p:txBody>
      </p:sp>
      <p:sp>
        <p:nvSpPr>
          <p:cNvPr id="391" name="Google Shape;391;p39"/>
          <p:cNvSpPr txBox="1"/>
          <p:nvPr/>
        </p:nvSpPr>
        <p:spPr>
          <a:xfrm>
            <a:off x="1981201" y="2469776"/>
            <a:ext cx="452439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NT</a:t>
            </a:r>
            <a:endParaRPr/>
          </a:p>
        </p:txBody>
      </p:sp>
      <p:sp>
        <p:nvSpPr>
          <p:cNvPr id="392" name="Google Shape;392;p39"/>
          <p:cNvSpPr txBox="1"/>
          <p:nvPr/>
        </p:nvSpPr>
        <p:spPr>
          <a:xfrm>
            <a:off x="2438401" y="2545976"/>
            <a:ext cx="452439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</a:t>
            </a:r>
            <a:endParaRPr/>
          </a:p>
        </p:txBody>
      </p:sp>
      <p:sp>
        <p:nvSpPr>
          <p:cNvPr id="393" name="Google Shape;393;p39"/>
          <p:cNvSpPr txBox="1"/>
          <p:nvPr/>
        </p:nvSpPr>
        <p:spPr>
          <a:xfrm>
            <a:off x="2487706" y="2944908"/>
            <a:ext cx="622300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NSW</a:t>
            </a:r>
            <a:endParaRPr/>
          </a:p>
        </p:txBody>
      </p:sp>
      <p:sp>
        <p:nvSpPr>
          <p:cNvPr id="394" name="Google Shape;394;p39"/>
          <p:cNvSpPr txBox="1"/>
          <p:nvPr/>
        </p:nvSpPr>
        <p:spPr>
          <a:xfrm>
            <a:off x="2483971" y="3200401"/>
            <a:ext cx="622300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endParaRPr/>
          </a:p>
        </p:txBody>
      </p:sp>
      <p:sp>
        <p:nvSpPr>
          <p:cNvPr id="395" name="Google Shape;395;p39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" name="Google Shape;400;p40"/>
          <p:cNvPicPr preferRelativeResize="0"/>
          <p:nvPr/>
        </p:nvPicPr>
        <p:blipFill rotWithShape="1">
          <a:blip r:embed="rId3">
            <a:alphaModFix/>
          </a:blip>
          <a:srcRect b="49403" l="53169" r="31245" t="0"/>
          <a:stretch/>
        </p:blipFill>
        <p:spPr>
          <a:xfrm>
            <a:off x="914400" y="2339789"/>
            <a:ext cx="1752600" cy="1546412"/>
          </a:xfrm>
          <a:prstGeom prst="rect">
            <a:avLst/>
          </a:prstGeom>
          <a:noFill/>
          <a:ln>
            <a:noFill/>
          </a:ln>
        </p:spPr>
      </p:pic>
      <p:sp>
        <p:nvSpPr>
          <p:cNvPr id="401" name="Google Shape;401;p40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Arc Consistency of an Entire CSP</a:t>
            </a:r>
            <a:endParaRPr/>
          </a:p>
        </p:txBody>
      </p:sp>
      <p:sp>
        <p:nvSpPr>
          <p:cNvPr id="402" name="Google Shape;402;p40"/>
          <p:cNvSpPr txBox="1"/>
          <p:nvPr>
            <p:ph idx="1" type="body"/>
          </p:nvPr>
        </p:nvSpPr>
        <p:spPr>
          <a:xfrm>
            <a:off x="406400" y="1295401"/>
            <a:ext cx="11379200" cy="4729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A simple form of propagation makes sure </a:t>
            </a:r>
            <a:r>
              <a:rPr lang="en-US" sz="2400">
                <a:solidFill>
                  <a:srgbClr val="C00000"/>
                </a:solidFill>
              </a:rPr>
              <a:t>all </a:t>
            </a:r>
            <a:r>
              <a:rPr lang="en-US" sz="2400"/>
              <a:t>arcs are consistent:</a:t>
            </a:r>
            <a:endParaRPr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39674" lvl="0" marL="342874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  <a:p>
            <a:pPr indent="-3428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Important: If X loses a value, neighbors of X need to be rechecked!</a:t>
            </a:r>
            <a:endParaRPr/>
          </a:p>
          <a:p>
            <a:pPr indent="-3428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Arc consistency detects failure earlier than forward checking</a:t>
            </a:r>
            <a:endParaRPr/>
          </a:p>
          <a:p>
            <a:pPr indent="-3428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Can be run as a preprocessor or after each assignment </a:t>
            </a:r>
            <a:endParaRPr/>
          </a:p>
          <a:p>
            <a:pPr indent="-3428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What’s the downside of enforcing arc consistency?</a:t>
            </a:r>
            <a:endParaRPr/>
          </a:p>
        </p:txBody>
      </p:sp>
      <p:pic>
        <p:nvPicPr>
          <p:cNvPr id="403" name="Google Shape;403;p40"/>
          <p:cNvPicPr preferRelativeResize="0"/>
          <p:nvPr/>
        </p:nvPicPr>
        <p:blipFill rotWithShape="1">
          <a:blip r:embed="rId4">
            <a:alphaModFix/>
          </a:blip>
          <a:srcRect b="0" l="270" r="14473" t="60717"/>
          <a:stretch/>
        </p:blipFill>
        <p:spPr>
          <a:xfrm>
            <a:off x="3505200" y="2492188"/>
            <a:ext cx="7086600" cy="887413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40"/>
          <p:cNvSpPr/>
          <p:nvPr/>
        </p:nvSpPr>
        <p:spPr>
          <a:xfrm>
            <a:off x="7756339" y="3482788"/>
            <a:ext cx="2286000" cy="304800"/>
          </a:xfrm>
          <a:custGeom>
            <a:rect b="b" l="l" r="r" t="t"/>
            <a:pathLst>
              <a:path extrusionOk="0" h="192" w="1440">
                <a:moveTo>
                  <a:pt x="1440" y="0"/>
                </a:moveTo>
                <a:cubicBezTo>
                  <a:pt x="1176" y="96"/>
                  <a:pt x="912" y="192"/>
                  <a:pt x="672" y="192"/>
                </a:cubicBezTo>
                <a:cubicBezTo>
                  <a:pt x="432" y="192"/>
                  <a:pt x="216" y="96"/>
                  <a:pt x="0" y="0"/>
                </a:cubicBezTo>
              </a:path>
            </a:pathLst>
          </a:cu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40"/>
          <p:cNvSpPr/>
          <p:nvPr/>
        </p:nvSpPr>
        <p:spPr>
          <a:xfrm>
            <a:off x="7756339" y="3482788"/>
            <a:ext cx="2286000" cy="304800"/>
          </a:xfrm>
          <a:custGeom>
            <a:rect b="b" l="l" r="r" t="t"/>
            <a:pathLst>
              <a:path extrusionOk="0" h="192" w="1440">
                <a:moveTo>
                  <a:pt x="1440" y="0"/>
                </a:moveTo>
                <a:cubicBezTo>
                  <a:pt x="1176" y="96"/>
                  <a:pt x="912" y="192"/>
                  <a:pt x="672" y="192"/>
                </a:cubicBezTo>
                <a:cubicBezTo>
                  <a:pt x="432" y="192"/>
                  <a:pt x="216" y="96"/>
                  <a:pt x="0" y="0"/>
                </a:cubicBezTo>
              </a:path>
            </a:pathLst>
          </a:cu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40"/>
          <p:cNvSpPr/>
          <p:nvPr/>
        </p:nvSpPr>
        <p:spPr>
          <a:xfrm>
            <a:off x="7756339" y="3482788"/>
            <a:ext cx="1219200" cy="152400"/>
          </a:xfrm>
          <a:custGeom>
            <a:rect b="b" l="l" r="r" t="t"/>
            <a:pathLst>
              <a:path extrusionOk="0" h="192" w="1440">
                <a:moveTo>
                  <a:pt x="1440" y="0"/>
                </a:moveTo>
                <a:cubicBezTo>
                  <a:pt x="1176" y="96"/>
                  <a:pt x="912" y="192"/>
                  <a:pt x="672" y="192"/>
                </a:cubicBezTo>
                <a:cubicBezTo>
                  <a:pt x="432" y="192"/>
                  <a:pt x="216" y="96"/>
                  <a:pt x="0" y="0"/>
                </a:cubicBezTo>
              </a:path>
            </a:pathLst>
          </a:cu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p40"/>
          <p:cNvSpPr/>
          <p:nvPr/>
        </p:nvSpPr>
        <p:spPr>
          <a:xfrm>
            <a:off x="5394139" y="3482788"/>
            <a:ext cx="4648200" cy="381000"/>
          </a:xfrm>
          <a:custGeom>
            <a:rect b="b" l="l" r="r" t="t"/>
            <a:pathLst>
              <a:path extrusionOk="0" h="192" w="1440">
                <a:moveTo>
                  <a:pt x="1440" y="0"/>
                </a:moveTo>
                <a:cubicBezTo>
                  <a:pt x="1176" y="96"/>
                  <a:pt x="912" y="192"/>
                  <a:pt x="672" y="192"/>
                </a:cubicBezTo>
                <a:cubicBezTo>
                  <a:pt x="432" y="192"/>
                  <a:pt x="216" y="96"/>
                  <a:pt x="0" y="0"/>
                </a:cubicBezTo>
              </a:path>
            </a:pathLst>
          </a:cu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40"/>
          <p:cNvSpPr txBox="1"/>
          <p:nvPr/>
        </p:nvSpPr>
        <p:spPr>
          <a:xfrm>
            <a:off x="9372600" y="5257802"/>
            <a:ext cx="1905000" cy="646327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Remember: Delete from  the tail!</a:t>
            </a:r>
            <a:endParaRPr/>
          </a:p>
        </p:txBody>
      </p:sp>
      <p:sp>
        <p:nvSpPr>
          <p:cNvPr id="409" name="Google Shape;409;p40"/>
          <p:cNvSpPr/>
          <p:nvPr/>
        </p:nvSpPr>
        <p:spPr>
          <a:xfrm>
            <a:off x="11438792" y="0"/>
            <a:ext cx="753208" cy="166174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40"/>
          <p:cNvSpPr txBox="1"/>
          <p:nvPr/>
        </p:nvSpPr>
        <p:spPr>
          <a:xfrm>
            <a:off x="1008061" y="2873188"/>
            <a:ext cx="592139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</a:t>
            </a:r>
            <a:endParaRPr/>
          </a:p>
        </p:txBody>
      </p:sp>
      <p:sp>
        <p:nvSpPr>
          <p:cNvPr id="411" name="Google Shape;411;p40"/>
          <p:cNvSpPr txBox="1"/>
          <p:nvPr/>
        </p:nvSpPr>
        <p:spPr>
          <a:xfrm>
            <a:off x="1600201" y="2949388"/>
            <a:ext cx="452439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</a:t>
            </a:r>
            <a:endParaRPr/>
          </a:p>
        </p:txBody>
      </p:sp>
      <p:sp>
        <p:nvSpPr>
          <p:cNvPr id="412" name="Google Shape;412;p40"/>
          <p:cNvSpPr txBox="1"/>
          <p:nvPr/>
        </p:nvSpPr>
        <p:spPr>
          <a:xfrm>
            <a:off x="1524001" y="2644588"/>
            <a:ext cx="452439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NT</a:t>
            </a:r>
            <a:endParaRPr/>
          </a:p>
        </p:txBody>
      </p:sp>
      <p:sp>
        <p:nvSpPr>
          <p:cNvPr id="413" name="Google Shape;413;p40"/>
          <p:cNvSpPr txBox="1"/>
          <p:nvPr/>
        </p:nvSpPr>
        <p:spPr>
          <a:xfrm>
            <a:off x="2017061" y="2711823"/>
            <a:ext cx="452439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</a:t>
            </a:r>
            <a:endParaRPr/>
          </a:p>
        </p:txBody>
      </p:sp>
      <p:sp>
        <p:nvSpPr>
          <p:cNvPr id="414" name="Google Shape;414;p40"/>
          <p:cNvSpPr txBox="1"/>
          <p:nvPr/>
        </p:nvSpPr>
        <p:spPr>
          <a:xfrm>
            <a:off x="2048435" y="3119720"/>
            <a:ext cx="622300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NSW</a:t>
            </a:r>
            <a:endParaRPr/>
          </a:p>
        </p:txBody>
      </p:sp>
      <p:sp>
        <p:nvSpPr>
          <p:cNvPr id="415" name="Google Shape;415;p40"/>
          <p:cNvSpPr txBox="1"/>
          <p:nvPr/>
        </p:nvSpPr>
        <p:spPr>
          <a:xfrm>
            <a:off x="2044701" y="3348317"/>
            <a:ext cx="622300" cy="323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endParaRPr/>
          </a:p>
        </p:txBody>
      </p:sp>
      <p:sp>
        <p:nvSpPr>
          <p:cNvPr id="416" name="Google Shape;416;p40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41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Limitations of Arc Consistency</a:t>
            </a:r>
            <a:endParaRPr/>
          </a:p>
        </p:txBody>
      </p:sp>
      <p:sp>
        <p:nvSpPr>
          <p:cNvPr id="423" name="Google Shape;423;p41"/>
          <p:cNvSpPr txBox="1"/>
          <p:nvPr>
            <p:ph idx="1" type="body"/>
          </p:nvPr>
        </p:nvSpPr>
        <p:spPr>
          <a:xfrm>
            <a:off x="1143000" y="1600201"/>
            <a:ext cx="5562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spcBef>
                <a:spcPts val="0"/>
              </a:spcBef>
              <a:spcAft>
                <a:spcPts val="0"/>
              </a:spcAft>
              <a:buSzPts val="3200"/>
              <a:buChar char="▪"/>
            </a:pPr>
            <a:r>
              <a:rPr lang="en-US"/>
              <a:t>After enforcing arc consistency:</a:t>
            </a:r>
            <a:endParaRPr/>
          </a:p>
          <a:p>
            <a:pPr indent="-285730" lvl="1" marL="742895" rtl="0" algn="l"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/>
              <a:t>Can have one solution left</a:t>
            </a:r>
            <a:endParaRPr/>
          </a:p>
          <a:p>
            <a:pPr indent="-285730" lvl="1" marL="742895" rtl="0" algn="l"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/>
              <a:t>Can have multiple solutions left</a:t>
            </a:r>
            <a:endParaRPr/>
          </a:p>
          <a:p>
            <a:pPr indent="-285730" lvl="1" marL="742895" rtl="0" algn="l"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/>
              <a:t>Can have no solutions left (and not know it)</a:t>
            </a:r>
            <a:endParaRPr/>
          </a:p>
          <a:p>
            <a:pPr indent="-107929" lvl="1" marL="742895" rtl="0" algn="l"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  <a:p>
            <a:pPr indent="-342874" lvl="0" marL="342874" rtl="0" algn="l">
              <a:spcBef>
                <a:spcPts val="640"/>
              </a:spcBef>
              <a:spcAft>
                <a:spcPts val="0"/>
              </a:spcAft>
              <a:buSzPts val="3200"/>
              <a:buChar char="▪"/>
            </a:pPr>
            <a:r>
              <a:rPr lang="en-US"/>
              <a:t>Arc consistency still runs inside a backtracking search!</a:t>
            </a:r>
            <a:endParaRPr/>
          </a:p>
        </p:txBody>
      </p:sp>
      <p:grpSp>
        <p:nvGrpSpPr>
          <p:cNvPr id="424" name="Google Shape;424;p41"/>
          <p:cNvGrpSpPr/>
          <p:nvPr/>
        </p:nvGrpSpPr>
        <p:grpSpPr>
          <a:xfrm>
            <a:off x="7543800" y="1524000"/>
            <a:ext cx="3124200" cy="1524000"/>
            <a:chOff x="3552" y="1056"/>
            <a:chExt cx="2016" cy="1056"/>
          </a:xfrm>
        </p:grpSpPr>
        <p:grpSp>
          <p:nvGrpSpPr>
            <p:cNvPr id="425" name="Google Shape;425;p41"/>
            <p:cNvGrpSpPr/>
            <p:nvPr/>
          </p:nvGrpSpPr>
          <p:grpSpPr>
            <a:xfrm>
              <a:off x="4176" y="1056"/>
              <a:ext cx="768" cy="384"/>
              <a:chOff x="2448" y="2736"/>
              <a:chExt cx="768" cy="384"/>
            </a:xfrm>
          </p:grpSpPr>
          <p:sp>
            <p:nvSpPr>
              <p:cNvPr id="426" name="Google Shape;426;p41"/>
              <p:cNvSpPr/>
              <p:nvPr/>
            </p:nvSpPr>
            <p:spPr>
              <a:xfrm>
                <a:off x="2448" y="2736"/>
                <a:ext cx="768" cy="384"/>
              </a:xfrm>
              <a:prstGeom prst="ellipse">
                <a:avLst/>
              </a:prstGeom>
              <a:noFill/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7" name="Google Shape;427;p41"/>
              <p:cNvSpPr txBox="1"/>
              <p:nvPr/>
            </p:nvSpPr>
            <p:spPr>
              <a:xfrm>
                <a:off x="2772" y="2800"/>
                <a:ext cx="117" cy="2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800" lIns="90000" spcFirstLastPara="1" rIns="90000" wrap="square" tIns="468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428" name="Google Shape;428;p41"/>
            <p:cNvGrpSpPr/>
            <p:nvPr/>
          </p:nvGrpSpPr>
          <p:grpSpPr>
            <a:xfrm>
              <a:off x="4800" y="1728"/>
              <a:ext cx="768" cy="384"/>
              <a:chOff x="3072" y="3408"/>
              <a:chExt cx="768" cy="384"/>
            </a:xfrm>
          </p:grpSpPr>
          <p:sp>
            <p:nvSpPr>
              <p:cNvPr id="429" name="Google Shape;429;p41"/>
              <p:cNvSpPr/>
              <p:nvPr/>
            </p:nvSpPr>
            <p:spPr>
              <a:xfrm>
                <a:off x="3072" y="3408"/>
                <a:ext cx="768" cy="384"/>
              </a:xfrm>
              <a:prstGeom prst="ellipse">
                <a:avLst/>
              </a:prstGeom>
              <a:noFill/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0" name="Google Shape;430;p41"/>
              <p:cNvSpPr txBox="1"/>
              <p:nvPr/>
            </p:nvSpPr>
            <p:spPr>
              <a:xfrm>
                <a:off x="3396" y="3472"/>
                <a:ext cx="117" cy="2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800" lIns="90000" spcFirstLastPara="1" rIns="90000" wrap="square" tIns="468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431" name="Google Shape;431;p41"/>
            <p:cNvGrpSpPr/>
            <p:nvPr/>
          </p:nvGrpSpPr>
          <p:grpSpPr>
            <a:xfrm>
              <a:off x="3552" y="1728"/>
              <a:ext cx="768" cy="384"/>
              <a:chOff x="1824" y="3408"/>
              <a:chExt cx="768" cy="384"/>
            </a:xfrm>
          </p:grpSpPr>
          <p:sp>
            <p:nvSpPr>
              <p:cNvPr id="432" name="Google Shape;432;p41"/>
              <p:cNvSpPr/>
              <p:nvPr/>
            </p:nvSpPr>
            <p:spPr>
              <a:xfrm>
                <a:off x="1824" y="3408"/>
                <a:ext cx="768" cy="384"/>
              </a:xfrm>
              <a:prstGeom prst="ellipse">
                <a:avLst/>
              </a:prstGeom>
              <a:noFill/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3" name="Google Shape;433;p41"/>
              <p:cNvSpPr txBox="1"/>
              <p:nvPr/>
            </p:nvSpPr>
            <p:spPr>
              <a:xfrm>
                <a:off x="2148" y="3472"/>
                <a:ext cx="117" cy="2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800" lIns="90000" spcFirstLastPara="1" rIns="90000" wrap="square" tIns="468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cxnSp>
          <p:nvCxnSpPr>
            <p:cNvPr id="434" name="Google Shape;434;p41"/>
            <p:cNvCxnSpPr/>
            <p:nvPr/>
          </p:nvCxnSpPr>
          <p:spPr>
            <a:xfrm flipH="1">
              <a:off x="3983" y="1440"/>
              <a:ext cx="578" cy="288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435" name="Google Shape;435;p41"/>
            <p:cNvCxnSpPr/>
            <p:nvPr/>
          </p:nvCxnSpPr>
          <p:spPr>
            <a:xfrm>
              <a:off x="4560" y="1440"/>
              <a:ext cx="528" cy="288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436" name="Google Shape;436;p41"/>
            <p:cNvCxnSpPr/>
            <p:nvPr/>
          </p:nvCxnSpPr>
          <p:spPr>
            <a:xfrm>
              <a:off x="4320" y="1920"/>
              <a:ext cx="480" cy="1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437" name="Google Shape;437;p41"/>
          <p:cNvSpPr/>
          <p:nvPr/>
        </p:nvSpPr>
        <p:spPr>
          <a:xfrm>
            <a:off x="8001000" y="2667000"/>
            <a:ext cx="228600" cy="228600"/>
          </a:xfrm>
          <a:prstGeom prst="rect">
            <a:avLst/>
          </a:prstGeom>
          <a:solidFill>
            <a:srgbClr val="33CC33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8" name="Google Shape;438;p41"/>
          <p:cNvSpPr/>
          <p:nvPr/>
        </p:nvSpPr>
        <p:spPr>
          <a:xfrm>
            <a:off x="8305800" y="2667000"/>
            <a:ext cx="228600" cy="228600"/>
          </a:xfrm>
          <a:prstGeom prst="rect">
            <a:avLst/>
          </a:prstGeom>
          <a:solidFill>
            <a:srgbClr val="3333FF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41"/>
          <p:cNvSpPr/>
          <p:nvPr/>
        </p:nvSpPr>
        <p:spPr>
          <a:xfrm>
            <a:off x="9982200" y="2667000"/>
            <a:ext cx="228600" cy="228600"/>
          </a:xfrm>
          <a:prstGeom prst="rect">
            <a:avLst/>
          </a:prstGeom>
          <a:solidFill>
            <a:srgbClr val="33CC33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p41"/>
          <p:cNvSpPr/>
          <p:nvPr/>
        </p:nvSpPr>
        <p:spPr>
          <a:xfrm>
            <a:off x="8686800" y="1676400"/>
            <a:ext cx="838200" cy="228600"/>
          </a:xfrm>
          <a:prstGeom prst="rect">
            <a:avLst/>
          </a:prstGeom>
          <a:solidFill>
            <a:srgbClr val="FF3300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" name="Google Shape;441;p41"/>
          <p:cNvSpPr/>
          <p:nvPr/>
        </p:nvSpPr>
        <p:spPr>
          <a:xfrm>
            <a:off x="10287000" y="2667000"/>
            <a:ext cx="228600" cy="228600"/>
          </a:xfrm>
          <a:prstGeom prst="rect">
            <a:avLst/>
          </a:prstGeom>
          <a:solidFill>
            <a:srgbClr val="3333FF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42" name="Google Shape;442;p41"/>
          <p:cNvGrpSpPr/>
          <p:nvPr/>
        </p:nvGrpSpPr>
        <p:grpSpPr>
          <a:xfrm>
            <a:off x="7543800" y="3581400"/>
            <a:ext cx="3124200" cy="1524000"/>
            <a:chOff x="3552" y="1056"/>
            <a:chExt cx="2016" cy="1056"/>
          </a:xfrm>
        </p:grpSpPr>
        <p:grpSp>
          <p:nvGrpSpPr>
            <p:cNvPr id="443" name="Google Shape;443;p41"/>
            <p:cNvGrpSpPr/>
            <p:nvPr/>
          </p:nvGrpSpPr>
          <p:grpSpPr>
            <a:xfrm>
              <a:off x="4176" y="1056"/>
              <a:ext cx="768" cy="384"/>
              <a:chOff x="2448" y="2736"/>
              <a:chExt cx="768" cy="384"/>
            </a:xfrm>
          </p:grpSpPr>
          <p:sp>
            <p:nvSpPr>
              <p:cNvPr id="444" name="Google Shape;444;p41"/>
              <p:cNvSpPr/>
              <p:nvPr/>
            </p:nvSpPr>
            <p:spPr>
              <a:xfrm>
                <a:off x="2448" y="2736"/>
                <a:ext cx="768" cy="384"/>
              </a:xfrm>
              <a:prstGeom prst="ellipse">
                <a:avLst/>
              </a:prstGeom>
              <a:noFill/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" name="Google Shape;445;p41"/>
              <p:cNvSpPr txBox="1"/>
              <p:nvPr/>
            </p:nvSpPr>
            <p:spPr>
              <a:xfrm>
                <a:off x="2772" y="2800"/>
                <a:ext cx="117" cy="2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800" lIns="90000" spcFirstLastPara="1" rIns="90000" wrap="square" tIns="468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446" name="Google Shape;446;p41"/>
            <p:cNvGrpSpPr/>
            <p:nvPr/>
          </p:nvGrpSpPr>
          <p:grpSpPr>
            <a:xfrm>
              <a:off x="4800" y="1728"/>
              <a:ext cx="768" cy="384"/>
              <a:chOff x="3072" y="3408"/>
              <a:chExt cx="768" cy="384"/>
            </a:xfrm>
          </p:grpSpPr>
          <p:sp>
            <p:nvSpPr>
              <p:cNvPr id="447" name="Google Shape;447;p41"/>
              <p:cNvSpPr/>
              <p:nvPr/>
            </p:nvSpPr>
            <p:spPr>
              <a:xfrm>
                <a:off x="3072" y="3408"/>
                <a:ext cx="768" cy="384"/>
              </a:xfrm>
              <a:prstGeom prst="ellipse">
                <a:avLst/>
              </a:prstGeom>
              <a:noFill/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8" name="Google Shape;448;p41"/>
              <p:cNvSpPr txBox="1"/>
              <p:nvPr/>
            </p:nvSpPr>
            <p:spPr>
              <a:xfrm>
                <a:off x="3396" y="3472"/>
                <a:ext cx="117" cy="2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800" lIns="90000" spcFirstLastPara="1" rIns="90000" wrap="square" tIns="468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449" name="Google Shape;449;p41"/>
            <p:cNvGrpSpPr/>
            <p:nvPr/>
          </p:nvGrpSpPr>
          <p:grpSpPr>
            <a:xfrm>
              <a:off x="3552" y="1728"/>
              <a:ext cx="768" cy="384"/>
              <a:chOff x="1824" y="3408"/>
              <a:chExt cx="768" cy="384"/>
            </a:xfrm>
          </p:grpSpPr>
          <p:sp>
            <p:nvSpPr>
              <p:cNvPr id="450" name="Google Shape;450;p41"/>
              <p:cNvSpPr/>
              <p:nvPr/>
            </p:nvSpPr>
            <p:spPr>
              <a:xfrm>
                <a:off x="1824" y="3408"/>
                <a:ext cx="768" cy="384"/>
              </a:xfrm>
              <a:prstGeom prst="ellipse">
                <a:avLst/>
              </a:prstGeom>
              <a:noFill/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1" name="Google Shape;451;p41"/>
              <p:cNvSpPr txBox="1"/>
              <p:nvPr/>
            </p:nvSpPr>
            <p:spPr>
              <a:xfrm>
                <a:off x="2148" y="3472"/>
                <a:ext cx="117" cy="2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800" lIns="90000" spcFirstLastPara="1" rIns="90000" wrap="square" tIns="468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cxnSp>
          <p:nvCxnSpPr>
            <p:cNvPr id="452" name="Google Shape;452;p41"/>
            <p:cNvCxnSpPr/>
            <p:nvPr/>
          </p:nvCxnSpPr>
          <p:spPr>
            <a:xfrm flipH="1">
              <a:off x="3983" y="1440"/>
              <a:ext cx="578" cy="288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453" name="Google Shape;453;p41"/>
            <p:cNvCxnSpPr/>
            <p:nvPr/>
          </p:nvCxnSpPr>
          <p:spPr>
            <a:xfrm>
              <a:off x="4560" y="1440"/>
              <a:ext cx="528" cy="288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454" name="Google Shape;454;p41"/>
            <p:cNvCxnSpPr/>
            <p:nvPr/>
          </p:nvCxnSpPr>
          <p:spPr>
            <a:xfrm>
              <a:off x="4320" y="1920"/>
              <a:ext cx="480" cy="1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455" name="Google Shape;455;p41"/>
          <p:cNvSpPr/>
          <p:nvPr/>
        </p:nvSpPr>
        <p:spPr>
          <a:xfrm>
            <a:off x="7696200" y="4724400"/>
            <a:ext cx="228600" cy="228600"/>
          </a:xfrm>
          <a:prstGeom prst="rect">
            <a:avLst/>
          </a:prstGeom>
          <a:solidFill>
            <a:srgbClr val="FF3300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p41"/>
          <p:cNvSpPr/>
          <p:nvPr/>
        </p:nvSpPr>
        <p:spPr>
          <a:xfrm>
            <a:off x="9677400" y="4724400"/>
            <a:ext cx="228600" cy="228600"/>
          </a:xfrm>
          <a:prstGeom prst="rect">
            <a:avLst/>
          </a:prstGeom>
          <a:solidFill>
            <a:srgbClr val="FF3300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7" name="Google Shape;457;p41"/>
          <p:cNvSpPr/>
          <p:nvPr/>
        </p:nvSpPr>
        <p:spPr>
          <a:xfrm>
            <a:off x="8686800" y="3733800"/>
            <a:ext cx="228600" cy="228600"/>
          </a:xfrm>
          <a:prstGeom prst="rect">
            <a:avLst/>
          </a:prstGeom>
          <a:solidFill>
            <a:srgbClr val="FF3300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41"/>
          <p:cNvSpPr/>
          <p:nvPr/>
        </p:nvSpPr>
        <p:spPr>
          <a:xfrm>
            <a:off x="9296400" y="3733800"/>
            <a:ext cx="228600" cy="228600"/>
          </a:xfrm>
          <a:prstGeom prst="rect">
            <a:avLst/>
          </a:prstGeom>
          <a:solidFill>
            <a:srgbClr val="3333FF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9" name="Google Shape;459;p41"/>
          <p:cNvSpPr/>
          <p:nvPr/>
        </p:nvSpPr>
        <p:spPr>
          <a:xfrm>
            <a:off x="8305800" y="4724400"/>
            <a:ext cx="228600" cy="228600"/>
          </a:xfrm>
          <a:prstGeom prst="rect">
            <a:avLst/>
          </a:prstGeom>
          <a:solidFill>
            <a:srgbClr val="3333FF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41"/>
          <p:cNvSpPr/>
          <p:nvPr/>
        </p:nvSpPr>
        <p:spPr>
          <a:xfrm>
            <a:off x="10287000" y="4724400"/>
            <a:ext cx="228600" cy="228600"/>
          </a:xfrm>
          <a:prstGeom prst="rect">
            <a:avLst/>
          </a:prstGeom>
          <a:solidFill>
            <a:srgbClr val="3333FF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1" name="Google Shape;461;p41"/>
          <p:cNvSpPr txBox="1"/>
          <p:nvPr/>
        </p:nvSpPr>
        <p:spPr>
          <a:xfrm>
            <a:off x="8382000" y="5334001"/>
            <a:ext cx="1752600" cy="6463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went wrong here?</a:t>
            </a:r>
            <a:endParaRPr/>
          </a:p>
        </p:txBody>
      </p:sp>
      <p:sp>
        <p:nvSpPr>
          <p:cNvPr id="462" name="Google Shape;462;p41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5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Constraint Satisfaction Problems</a:t>
            </a:r>
            <a:endParaRPr/>
          </a:p>
        </p:txBody>
      </p:sp>
      <p:pic>
        <p:nvPicPr>
          <p:cNvPr id="112" name="Google Shape;112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2" y="1905000"/>
            <a:ext cx="7736292" cy="3581399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5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42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Ordering</a:t>
            </a:r>
            <a:endParaRPr/>
          </a:p>
        </p:txBody>
      </p:sp>
      <p:sp>
        <p:nvSpPr>
          <p:cNvPr id="468" name="Google Shape;468;p42"/>
          <p:cNvSpPr txBox="1"/>
          <p:nvPr>
            <p:ph idx="1" type="body"/>
          </p:nvPr>
        </p:nvSpPr>
        <p:spPr>
          <a:xfrm>
            <a:off x="406400" y="1397002"/>
            <a:ext cx="11379200" cy="4729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674" lvl="0" marL="342874" rtl="0" algn="l"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  <p:pic>
        <p:nvPicPr>
          <p:cNvPr id="469" name="Google Shape;469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602" y="1371982"/>
            <a:ext cx="10218735" cy="4904612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42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5" name="Google Shape;475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38517" y="4165599"/>
            <a:ext cx="5301081" cy="2539999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43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Ordering: Minimum Remaining Values</a:t>
            </a:r>
            <a:endParaRPr/>
          </a:p>
        </p:txBody>
      </p:sp>
      <p:sp>
        <p:nvSpPr>
          <p:cNvPr id="477" name="Google Shape;477;p43"/>
          <p:cNvSpPr txBox="1"/>
          <p:nvPr>
            <p:ph idx="1" type="body"/>
          </p:nvPr>
        </p:nvSpPr>
        <p:spPr>
          <a:xfrm>
            <a:off x="431800" y="1371601"/>
            <a:ext cx="11379200" cy="4729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spcBef>
                <a:spcPts val="0"/>
              </a:spcBef>
              <a:spcAft>
                <a:spcPts val="0"/>
              </a:spcAft>
              <a:buSzPts val="2800"/>
              <a:buChar char="▪"/>
            </a:pPr>
            <a:r>
              <a:rPr lang="en-US" sz="2800"/>
              <a:t>Variable Ordering: Minimum remaining values (MRV):</a:t>
            </a:r>
            <a:endParaRPr/>
          </a:p>
          <a:p>
            <a:pPr indent="-285730" lvl="1" marL="742895" rtl="0" algn="l"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Choose the variable with the fewest legal left values in its domain</a:t>
            </a:r>
            <a:endParaRPr/>
          </a:p>
          <a:p>
            <a:pPr indent="-133329" lvl="1" marL="742895" rtl="0" algn="l"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33329" lvl="1" marL="742895" rtl="0" algn="l"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33329" lvl="1" marL="742895" rtl="0" algn="l"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33329" lvl="1" marL="742895" rtl="0" algn="l"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33329" lvl="1" marL="742895" rtl="0" algn="l"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342874" lvl="0" marL="342874" rtl="0" algn="l"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 sz="2800"/>
              <a:t>Why min rather than max?</a:t>
            </a:r>
            <a:endParaRPr/>
          </a:p>
          <a:p>
            <a:pPr indent="-342874" lvl="0" marL="342874" rtl="0" algn="l"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 sz="2800"/>
              <a:t>Also called “most constrained variable”</a:t>
            </a:r>
            <a:endParaRPr/>
          </a:p>
          <a:p>
            <a:pPr indent="-342874" lvl="0" marL="342874" rtl="0" algn="l"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 sz="2800"/>
              <a:t>“Fail-fast” ordering</a:t>
            </a:r>
            <a:endParaRPr/>
          </a:p>
        </p:txBody>
      </p:sp>
      <p:pic>
        <p:nvPicPr>
          <p:cNvPr id="478" name="Google Shape;478;p43"/>
          <p:cNvPicPr preferRelativeResize="0"/>
          <p:nvPr/>
        </p:nvPicPr>
        <p:blipFill rotWithShape="1">
          <a:blip r:embed="rId4">
            <a:alphaModFix/>
          </a:blip>
          <a:srcRect b="0" l="475" r="0" t="2130"/>
          <a:stretch/>
        </p:blipFill>
        <p:spPr>
          <a:xfrm>
            <a:off x="1970741" y="2672975"/>
            <a:ext cx="8435323" cy="1441824"/>
          </a:xfrm>
          <a:prstGeom prst="rect">
            <a:avLst/>
          </a:prstGeom>
          <a:noFill/>
          <a:ln>
            <a:noFill/>
          </a:ln>
        </p:spPr>
      </p:pic>
      <p:sp>
        <p:nvSpPr>
          <p:cNvPr id="479" name="Google Shape;479;p43"/>
          <p:cNvSpPr/>
          <p:nvPr/>
        </p:nvSpPr>
        <p:spPr>
          <a:xfrm>
            <a:off x="3606800" y="2641599"/>
            <a:ext cx="2209800" cy="15240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0" name="Google Shape;480;p43"/>
          <p:cNvSpPr/>
          <p:nvPr/>
        </p:nvSpPr>
        <p:spPr>
          <a:xfrm>
            <a:off x="5816600" y="2565399"/>
            <a:ext cx="2286000" cy="15240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43"/>
          <p:cNvSpPr/>
          <p:nvPr/>
        </p:nvSpPr>
        <p:spPr>
          <a:xfrm>
            <a:off x="8102600" y="2489198"/>
            <a:ext cx="2286000" cy="1625601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2" name="Google Shape;482;p43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7" name="Google Shape;487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90484" y="4419600"/>
            <a:ext cx="4772915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id="488" name="Google Shape;488;p44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Ordering: Least Constraining Value</a:t>
            </a:r>
            <a:endParaRPr/>
          </a:p>
        </p:txBody>
      </p:sp>
      <p:sp>
        <p:nvSpPr>
          <p:cNvPr id="489" name="Google Shape;489;p44"/>
          <p:cNvSpPr txBox="1"/>
          <p:nvPr>
            <p:ph idx="1" type="body"/>
          </p:nvPr>
        </p:nvSpPr>
        <p:spPr>
          <a:xfrm>
            <a:off x="457200" y="1447800"/>
            <a:ext cx="70866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▪"/>
            </a:pPr>
            <a:r>
              <a:rPr lang="en-US" sz="2800"/>
              <a:t>Value Ordering: Least Constraining Value</a:t>
            </a:r>
            <a:endParaRPr/>
          </a:p>
          <a:p>
            <a:pPr indent="-285730" lvl="1" marL="742895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Given a choice of variable, choose the </a:t>
            </a:r>
            <a:r>
              <a:rPr i="1" lang="en-US" sz="2400"/>
              <a:t>least constraining value</a:t>
            </a:r>
            <a:endParaRPr/>
          </a:p>
          <a:p>
            <a:pPr indent="-285730" lvl="1" marL="742895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I.e., the one that rules out the fewest values in the remaining variables</a:t>
            </a:r>
            <a:endParaRPr/>
          </a:p>
          <a:p>
            <a:pPr indent="-285730" lvl="1" marL="742895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Note that it may take some computation to determine this!  (E.g., rerunning filtering)</a:t>
            </a:r>
            <a:endParaRPr/>
          </a:p>
          <a:p>
            <a:pPr indent="-133329" lvl="1" marL="742895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342874" lvl="0" marL="342874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 sz="2800"/>
              <a:t>Why least rather than most?</a:t>
            </a:r>
            <a:endParaRPr/>
          </a:p>
          <a:p>
            <a:pPr indent="-165074" lvl="0" marL="342874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800"/>
          </a:p>
          <a:p>
            <a:pPr indent="-342874" lvl="0" marL="342874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 sz="2800"/>
              <a:t>Combining these ordering ideas makes</a:t>
            </a:r>
            <a:endParaRPr/>
          </a:p>
          <a:p>
            <a:pPr indent="-342874" lvl="0" marL="342874" rtl="0" algn="l">
              <a:lnSpc>
                <a:spcPct val="90000"/>
              </a:lnSpc>
              <a:spcBef>
                <a:spcPts val="272"/>
              </a:spcBef>
              <a:spcAft>
                <a:spcPts val="0"/>
              </a:spcAft>
              <a:buSzPts val="2800"/>
              <a:buNone/>
            </a:pPr>
            <a:r>
              <a:rPr lang="en-US" sz="2800"/>
              <a:t>	1000 queens feasible</a:t>
            </a:r>
            <a:endParaRPr/>
          </a:p>
        </p:txBody>
      </p:sp>
      <p:pic>
        <p:nvPicPr>
          <p:cNvPr id="490" name="Google Shape;490;p44"/>
          <p:cNvPicPr preferRelativeResize="0"/>
          <p:nvPr/>
        </p:nvPicPr>
        <p:blipFill rotWithShape="1">
          <a:blip r:embed="rId4">
            <a:alphaModFix/>
          </a:blip>
          <a:srcRect b="0" l="288" r="0" t="900"/>
          <a:stretch/>
        </p:blipFill>
        <p:spPr>
          <a:xfrm>
            <a:off x="7655860" y="1470212"/>
            <a:ext cx="3621741" cy="2468376"/>
          </a:xfrm>
          <a:prstGeom prst="rect">
            <a:avLst/>
          </a:prstGeom>
          <a:noFill/>
          <a:ln>
            <a:noFill/>
          </a:ln>
        </p:spPr>
      </p:pic>
      <p:sp>
        <p:nvSpPr>
          <p:cNvPr id="491" name="Google Shape;491;p44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6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Constraint Satisfaction Problems</a:t>
            </a:r>
            <a:endParaRPr/>
          </a:p>
        </p:txBody>
      </p:sp>
      <p:sp>
        <p:nvSpPr>
          <p:cNvPr id="120" name="Google Shape;120;p16"/>
          <p:cNvSpPr txBox="1"/>
          <p:nvPr>
            <p:ph idx="1" type="body"/>
          </p:nvPr>
        </p:nvSpPr>
        <p:spPr>
          <a:xfrm>
            <a:off x="457200" y="1600200"/>
            <a:ext cx="6096000" cy="50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Standard search problems: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380"/>
              </a:spcBef>
              <a:spcAft>
                <a:spcPts val="0"/>
              </a:spcAft>
              <a:buSzPts val="1900"/>
              <a:buChar char="▪"/>
            </a:pPr>
            <a:r>
              <a:rPr lang="en-US" sz="1900"/>
              <a:t>State is a “black box”: arbitrary data structure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380"/>
              </a:spcBef>
              <a:spcAft>
                <a:spcPts val="0"/>
              </a:spcAft>
              <a:buSzPts val="1900"/>
              <a:buChar char="▪"/>
            </a:pPr>
            <a:r>
              <a:rPr lang="en-US" sz="1900"/>
              <a:t>Goal test can be any function over states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380"/>
              </a:spcBef>
              <a:spcAft>
                <a:spcPts val="0"/>
              </a:spcAft>
              <a:buSzPts val="1900"/>
              <a:buChar char="▪"/>
            </a:pPr>
            <a:r>
              <a:rPr lang="en-US" sz="1900"/>
              <a:t>Successor function can also be anything</a:t>
            </a:r>
            <a:endParaRPr/>
          </a:p>
          <a:p>
            <a:pPr indent="-165079" lvl="1" marL="742895" rtl="0" algn="l">
              <a:lnSpc>
                <a:spcPct val="80000"/>
              </a:lnSpc>
              <a:spcBef>
                <a:spcPts val="380"/>
              </a:spcBef>
              <a:spcAft>
                <a:spcPts val="0"/>
              </a:spcAft>
              <a:buSzPts val="1900"/>
              <a:buNone/>
            </a:pPr>
            <a:r>
              <a:t/>
            </a:r>
            <a:endParaRPr sz="1900"/>
          </a:p>
          <a:p>
            <a:pPr indent="-342874" lvl="0" marL="342874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Constraint satisfaction problems (CSPs):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380"/>
              </a:spcBef>
              <a:spcAft>
                <a:spcPts val="0"/>
              </a:spcAft>
              <a:buSzPts val="1900"/>
              <a:buChar char="▪"/>
            </a:pPr>
            <a:r>
              <a:rPr lang="en-US" sz="1900"/>
              <a:t>A special subset of search problems</a:t>
            </a:r>
            <a:endParaRPr/>
          </a:p>
          <a:p>
            <a:pPr indent="-285730" lvl="1" marL="742895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1900"/>
              <a:buChar char="▪"/>
            </a:pPr>
            <a:r>
              <a:rPr lang="en-US" sz="1900"/>
              <a:t>State is defined by </a:t>
            </a:r>
            <a:r>
              <a:rPr lang="en-US" sz="1900">
                <a:solidFill>
                  <a:srgbClr val="CC0000"/>
                </a:solidFill>
              </a:rPr>
              <a:t>variables </a:t>
            </a:r>
            <a:r>
              <a:rPr b="1" i="1" lang="en-US" sz="2000">
                <a:solidFill>
                  <a:srgbClr val="CC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X</a:t>
            </a:r>
            <a:r>
              <a:rPr b="1" baseline="-25000" i="1" lang="en-US" sz="2000">
                <a:solidFill>
                  <a:srgbClr val="CC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</a:t>
            </a:r>
            <a:r>
              <a:rPr lang="en-US" sz="1900"/>
              <a:t>  with values from a </a:t>
            </a:r>
            <a:r>
              <a:rPr lang="en-US" sz="1900">
                <a:solidFill>
                  <a:srgbClr val="CC0000"/>
                </a:solidFill>
              </a:rPr>
              <a:t>domain </a:t>
            </a:r>
            <a:r>
              <a:rPr b="1" i="1" lang="en-US" sz="2000">
                <a:solidFill>
                  <a:srgbClr val="CC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 </a:t>
            </a:r>
            <a:r>
              <a:rPr lang="en-US" sz="1900"/>
              <a:t>(sometimes </a:t>
            </a:r>
            <a:r>
              <a:rPr b="1" i="1" lang="en-US" sz="2000">
                <a:latin typeface="Times New Roman"/>
                <a:ea typeface="Times New Roman"/>
                <a:cs typeface="Times New Roman"/>
                <a:sym typeface="Times New Roman"/>
              </a:rPr>
              <a:t>D</a:t>
            </a:r>
            <a:r>
              <a:rPr lang="en-US" sz="1900"/>
              <a:t> depends on </a:t>
            </a:r>
            <a:r>
              <a:rPr b="1" i="1" lang="en-US" sz="2000">
                <a:latin typeface="Times New Roman"/>
                <a:ea typeface="Times New Roman"/>
                <a:cs typeface="Times New Roman"/>
                <a:sym typeface="Times New Roman"/>
              </a:rPr>
              <a:t>i</a:t>
            </a:r>
            <a:r>
              <a:rPr lang="en-US" sz="1900"/>
              <a:t>)</a:t>
            </a:r>
            <a:endParaRPr baseline="-25000" i="1" sz="1900">
              <a:solidFill>
                <a:srgbClr val="CC0000"/>
              </a:solidFill>
            </a:endParaRPr>
          </a:p>
          <a:p>
            <a:pPr indent="-285730" lvl="1" marL="742895" rtl="0" algn="l">
              <a:lnSpc>
                <a:spcPct val="80000"/>
              </a:lnSpc>
              <a:spcBef>
                <a:spcPts val="380"/>
              </a:spcBef>
              <a:spcAft>
                <a:spcPts val="0"/>
              </a:spcAft>
              <a:buSzPts val="1900"/>
              <a:buChar char="▪"/>
            </a:pPr>
            <a:r>
              <a:rPr lang="en-US" sz="1900"/>
              <a:t>Goal test is a </a:t>
            </a:r>
            <a:r>
              <a:rPr lang="en-US" sz="1900">
                <a:solidFill>
                  <a:srgbClr val="CC0000"/>
                </a:solidFill>
              </a:rPr>
              <a:t>set of constraints </a:t>
            </a:r>
            <a:r>
              <a:rPr lang="en-US" sz="1900"/>
              <a:t>specifying allowable combinations of values for subsets of variables</a:t>
            </a:r>
            <a:endParaRPr/>
          </a:p>
          <a:p>
            <a:pPr indent="-215874" lvl="0" marL="342874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000"/>
          </a:p>
          <a:p>
            <a:pPr indent="-342874" lvl="0" marL="342874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Simple example of a </a:t>
            </a:r>
            <a:r>
              <a:rPr i="1" lang="en-US" sz="2000"/>
              <a:t>formal representation language</a:t>
            </a:r>
            <a:endParaRPr/>
          </a:p>
          <a:p>
            <a:pPr indent="-215874" lvl="0" marL="342874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i="1" sz="2000"/>
          </a:p>
          <a:p>
            <a:pPr indent="-342874" lvl="0" marL="342874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Char char="▪"/>
            </a:pPr>
            <a:r>
              <a:rPr lang="en-US" sz="2000"/>
              <a:t>Allows useful general-purpose algorithms with more power than standard search algorithms</a:t>
            </a:r>
            <a:endParaRPr/>
          </a:p>
          <a:p>
            <a:pPr indent="-215874" lvl="0" marL="342874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000"/>
          </a:p>
        </p:txBody>
      </p:sp>
      <p:pic>
        <p:nvPicPr>
          <p:cNvPr id="121" name="Google Shape;12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72400" y="1159072"/>
            <a:ext cx="3505200" cy="2726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67602" y="4267201"/>
            <a:ext cx="4320801" cy="2000249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6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CSP Examples</a:t>
            </a:r>
            <a:endParaRPr/>
          </a:p>
        </p:txBody>
      </p:sp>
      <p:pic>
        <p:nvPicPr>
          <p:cNvPr id="129" name="Google Shape;129;p17"/>
          <p:cNvPicPr preferRelativeResize="0"/>
          <p:nvPr/>
        </p:nvPicPr>
        <p:blipFill rotWithShape="1">
          <a:blip r:embed="rId3">
            <a:alphaModFix/>
          </a:blip>
          <a:srcRect b="0" l="1139" r="0" t="1104"/>
          <a:stretch/>
        </p:blipFill>
        <p:spPr>
          <a:xfrm>
            <a:off x="3124200" y="1331917"/>
            <a:ext cx="6019800" cy="4992683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7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8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Example: Map Coloring</a:t>
            </a:r>
            <a:endParaRPr/>
          </a:p>
        </p:txBody>
      </p:sp>
      <p:sp>
        <p:nvSpPr>
          <p:cNvPr id="136" name="Google Shape;136;p18"/>
          <p:cNvSpPr txBox="1"/>
          <p:nvPr>
            <p:ph idx="1" type="body"/>
          </p:nvPr>
        </p:nvSpPr>
        <p:spPr>
          <a:xfrm>
            <a:off x="381000" y="1371600"/>
            <a:ext cx="6705600" cy="4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Variables:</a:t>
            </a:r>
            <a:endParaRPr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3428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Domains:</a:t>
            </a:r>
            <a:endParaRPr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3428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Constraints: adjacent regions must have different colors</a:t>
            </a:r>
            <a:endParaRPr/>
          </a:p>
          <a:p>
            <a:pPr indent="-158729" lvl="1" marL="742895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000"/>
          </a:p>
          <a:p>
            <a:pPr indent="-158729" lvl="1" marL="742895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000"/>
          </a:p>
          <a:p>
            <a:pPr indent="-133329" lvl="1" marL="742895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158729" lvl="1" marL="742895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000"/>
          </a:p>
          <a:p>
            <a:pPr indent="-3428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Solutions are assignments satisfying all constraints, e.g.:</a:t>
            </a:r>
            <a:endParaRPr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  <a:p>
            <a:pPr indent="-3428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Font typeface="Noto Sans Symbols"/>
              <a:buNone/>
            </a:pPr>
            <a:r>
              <a:rPr lang="en-US" sz="2400"/>
              <a:t> </a:t>
            </a:r>
            <a:endParaRPr/>
          </a:p>
          <a:p>
            <a:pPr indent="-190474" lvl="0" marL="342874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/>
          </a:p>
        </p:txBody>
      </p:sp>
      <p:pic>
        <p:nvPicPr>
          <p:cNvPr id="137" name="Google Shape;137;p18"/>
          <p:cNvPicPr preferRelativeResize="0"/>
          <p:nvPr/>
        </p:nvPicPr>
        <p:blipFill rotWithShape="1">
          <a:blip r:embed="rId3">
            <a:alphaModFix/>
          </a:blip>
          <a:srcRect b="0" l="1139" r="0" t="1104"/>
          <a:stretch/>
        </p:blipFill>
        <p:spPr>
          <a:xfrm>
            <a:off x="8408893" y="1228165"/>
            <a:ext cx="3021107" cy="25056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138" name="Google Shape;138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02609" y="1417801"/>
            <a:ext cx="4281583" cy="2586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139" name="Google Shape;139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34281" y="2141729"/>
            <a:ext cx="3023521" cy="29667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140" name="Google Shape;140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31725" y="5695209"/>
            <a:ext cx="5983475" cy="6293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141" name="Google Shape;141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380322" y="3675531"/>
            <a:ext cx="1201079" cy="2239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142" name="Google Shape;142;p1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358455" y="4217897"/>
            <a:ext cx="4759520" cy="259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805019" y="4178525"/>
            <a:ext cx="3929781" cy="2069651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8"/>
          <p:cNvSpPr txBox="1"/>
          <p:nvPr/>
        </p:nvSpPr>
        <p:spPr>
          <a:xfrm>
            <a:off x="1219200" y="3562293"/>
            <a:ext cx="1905000" cy="4001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Implicit:</a:t>
            </a:r>
            <a:endParaRPr/>
          </a:p>
        </p:txBody>
      </p:sp>
      <p:sp>
        <p:nvSpPr>
          <p:cNvPr id="145" name="Google Shape;145;p18"/>
          <p:cNvSpPr txBox="1"/>
          <p:nvPr/>
        </p:nvSpPr>
        <p:spPr>
          <a:xfrm>
            <a:off x="1219200" y="4114801"/>
            <a:ext cx="1371600" cy="4001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Explicit:</a:t>
            </a:r>
            <a:endParaRPr/>
          </a:p>
        </p:txBody>
      </p:sp>
      <p:sp>
        <p:nvSpPr>
          <p:cNvPr id="146" name="Google Shape;146;p18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9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Example: N-Queens</a:t>
            </a:r>
            <a:endParaRPr/>
          </a:p>
        </p:txBody>
      </p:sp>
      <p:sp>
        <p:nvSpPr>
          <p:cNvPr id="152" name="Google Shape;152;p19"/>
          <p:cNvSpPr txBox="1"/>
          <p:nvPr>
            <p:ph idx="1" type="body"/>
          </p:nvPr>
        </p:nvSpPr>
        <p:spPr>
          <a:xfrm>
            <a:off x="406400" y="1397002"/>
            <a:ext cx="11379200" cy="4729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spcBef>
                <a:spcPts val="0"/>
              </a:spcBef>
              <a:spcAft>
                <a:spcPts val="0"/>
              </a:spcAft>
              <a:buSzPts val="3200"/>
              <a:buChar char="▪"/>
            </a:pPr>
            <a:r>
              <a:rPr lang="en-US"/>
              <a:t>Formulation 1:</a:t>
            </a:r>
            <a:endParaRPr/>
          </a:p>
          <a:p>
            <a:pPr indent="-285730" lvl="1" marL="742895" rtl="0" algn="l"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/>
              <a:t>Variables:</a:t>
            </a:r>
            <a:endParaRPr/>
          </a:p>
          <a:p>
            <a:pPr indent="-285730" lvl="1" marL="742895" rtl="0" algn="l"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/>
              <a:t>Domains:</a:t>
            </a:r>
            <a:endParaRPr/>
          </a:p>
          <a:p>
            <a:pPr indent="-285730" lvl="1" marL="742895" rtl="0" algn="l"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/>
              <a:t>Constraints</a:t>
            </a:r>
            <a:endParaRPr/>
          </a:p>
        </p:txBody>
      </p:sp>
      <p:pic>
        <p:nvPicPr>
          <p:cNvPr id="153" name="Google Shape;153;p19"/>
          <p:cNvPicPr preferRelativeResize="0"/>
          <p:nvPr/>
        </p:nvPicPr>
        <p:blipFill rotWithShape="1">
          <a:blip r:embed="rId3">
            <a:alphaModFix/>
          </a:blip>
          <a:srcRect b="14341" l="75101" r="0" t="0"/>
          <a:stretch/>
        </p:blipFill>
        <p:spPr>
          <a:xfrm>
            <a:off x="5257800" y="1524000"/>
            <a:ext cx="2046288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154" name="Google Shape;154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53870" y="2635626"/>
            <a:ext cx="854075" cy="3317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155" name="Google Shape;155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39037" y="2135563"/>
            <a:ext cx="490537" cy="3476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156" name="Google Shape;156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285288" y="4572001"/>
            <a:ext cx="1763712" cy="704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157" name="Google Shape;157;p1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60489" y="4132557"/>
            <a:ext cx="6148585" cy="363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1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813379" y="1479838"/>
            <a:ext cx="4150020" cy="19482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159" name="Google Shape;159;p1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360488" y="4572002"/>
            <a:ext cx="7002160" cy="1264239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19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0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Example: N-Queens</a:t>
            </a:r>
            <a:endParaRPr/>
          </a:p>
        </p:txBody>
      </p:sp>
      <p:sp>
        <p:nvSpPr>
          <p:cNvPr id="166" name="Google Shape;166;p20"/>
          <p:cNvSpPr txBox="1"/>
          <p:nvPr>
            <p:ph idx="1" type="body"/>
          </p:nvPr>
        </p:nvSpPr>
        <p:spPr>
          <a:xfrm>
            <a:off x="304800" y="1417637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874" lvl="0" marL="342874" rtl="0" algn="l">
              <a:spcBef>
                <a:spcPts val="0"/>
              </a:spcBef>
              <a:spcAft>
                <a:spcPts val="0"/>
              </a:spcAft>
              <a:buSzPts val="3200"/>
              <a:buChar char="▪"/>
            </a:pPr>
            <a:r>
              <a:rPr lang="en-US"/>
              <a:t>Formulation 2:</a:t>
            </a:r>
            <a:endParaRPr/>
          </a:p>
          <a:p>
            <a:pPr indent="-285730" lvl="1" marL="742895" rtl="0" algn="l"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/>
              <a:t>Variables:</a:t>
            </a:r>
            <a:endParaRPr/>
          </a:p>
          <a:p>
            <a:pPr indent="-101583" lvl="4" marL="2057246" rtl="0" algn="l"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-285730" lvl="1" marL="742895" rtl="0" algn="l"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/>
              <a:t>Domains:</a:t>
            </a:r>
            <a:endParaRPr/>
          </a:p>
          <a:p>
            <a:pPr indent="-101583" lvl="4" marL="2057246" rtl="0" algn="l"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-285730" lvl="1" marL="742895" rtl="0" algn="l">
              <a:spcBef>
                <a:spcPts val="560"/>
              </a:spcBef>
              <a:spcAft>
                <a:spcPts val="0"/>
              </a:spcAft>
              <a:buSzPts val="2800"/>
              <a:buChar char="▪"/>
            </a:pPr>
            <a:r>
              <a:rPr lang="en-US"/>
              <a:t>Constraints:</a:t>
            </a:r>
            <a:endParaRPr/>
          </a:p>
        </p:txBody>
      </p:sp>
      <p:pic>
        <p:nvPicPr>
          <p:cNvPr descr="txp_fig" id="167" name="Google Shape;167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95600" y="2133601"/>
            <a:ext cx="395288" cy="3159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168" name="Google Shape;168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76600" y="5410202"/>
            <a:ext cx="4394200" cy="3476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169" name="Google Shape;169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314700" y="4572001"/>
            <a:ext cx="4521200" cy="3635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170" name="Google Shape;170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743202" y="3022134"/>
            <a:ext cx="1970087" cy="312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0"/>
          <p:cNvPicPr preferRelativeResize="0"/>
          <p:nvPr/>
        </p:nvPicPr>
        <p:blipFill rotWithShape="1">
          <a:blip r:embed="rId7">
            <a:alphaModFix/>
          </a:blip>
          <a:srcRect b="14341" l="75101" r="0" t="0"/>
          <a:stretch/>
        </p:blipFill>
        <p:spPr>
          <a:xfrm>
            <a:off x="8389937" y="1600200"/>
            <a:ext cx="2046288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172" name="Google Shape;172;p2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932737" y="1752602"/>
            <a:ext cx="395288" cy="3000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173" name="Google Shape;173;p2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924801" y="2209802"/>
            <a:ext cx="411163" cy="301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174" name="Google Shape;174;p2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932739" y="2667002"/>
            <a:ext cx="411163" cy="3000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xp_fig" id="175" name="Google Shape;175;p2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932739" y="3128964"/>
            <a:ext cx="411163" cy="300037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0"/>
          <p:cNvSpPr txBox="1"/>
          <p:nvPr/>
        </p:nvSpPr>
        <p:spPr>
          <a:xfrm>
            <a:off x="1752600" y="4491338"/>
            <a:ext cx="1905000" cy="369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Implicit:</a:t>
            </a:r>
            <a:endParaRPr/>
          </a:p>
        </p:txBody>
      </p:sp>
      <p:sp>
        <p:nvSpPr>
          <p:cNvPr id="177" name="Google Shape;177;p20"/>
          <p:cNvSpPr txBox="1"/>
          <p:nvPr/>
        </p:nvSpPr>
        <p:spPr>
          <a:xfrm>
            <a:off x="1752600" y="5345114"/>
            <a:ext cx="1371600" cy="369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Explicit:</a:t>
            </a:r>
            <a:endParaRPr/>
          </a:p>
        </p:txBody>
      </p:sp>
      <p:pic>
        <p:nvPicPr>
          <p:cNvPr descr="txp_fig" id="178" name="Google Shape;178;p20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3327400" y="6019800"/>
            <a:ext cx="558800" cy="7620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0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1"/>
          <p:cNvSpPr txBox="1"/>
          <p:nvPr>
            <p:ph type="title"/>
          </p:nvPr>
        </p:nvSpPr>
        <p:spPr>
          <a:xfrm>
            <a:off x="0" y="-25400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Constraint Graphs</a:t>
            </a:r>
            <a:endParaRPr/>
          </a:p>
        </p:txBody>
      </p:sp>
      <p:pic>
        <p:nvPicPr>
          <p:cNvPr id="185" name="Google Shape;185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33801" y="1600200"/>
            <a:ext cx="4802809" cy="419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1"/>
          <p:cNvSpPr txBox="1"/>
          <p:nvPr>
            <p:ph idx="12" type="sldNum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an-berkeley-nlp-v1">
  <a:themeElements>
    <a:clrScheme name="dan-berkeley-nlp-v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