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318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319" r:id="rId20"/>
    <p:sldId id="320" r:id="rId21"/>
    <p:sldId id="273" r:id="rId22"/>
    <p:sldId id="274" r:id="rId23"/>
    <p:sldId id="275" r:id="rId24"/>
    <p:sldId id="321" r:id="rId25"/>
    <p:sldId id="276" r:id="rId26"/>
    <p:sldId id="277" r:id="rId27"/>
    <p:sldId id="278" r:id="rId28"/>
    <p:sldId id="279" r:id="rId29"/>
    <p:sldId id="280" r:id="rId30"/>
    <p:sldId id="28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86FE0-70D4-421D-9735-2E826B9474E4}" type="datetimeFigureOut">
              <a:rPr lang="en-US" smtClean="0"/>
              <a:pPr/>
              <a:t>28-May-18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41AE2-7BB4-4ABC-8E0F-FD829CCC3E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6319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0112-6422-431E-A38B-2A5F93EED88C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4175E-E11A-4D80-B40E-9B6100517539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EAE40-F126-4B76-B287-8423CFDDC192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16289-9ADB-42FC-9BB8-E5CBE8942677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65092-044A-467B-93D9-8AA57445306B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E5105-50D7-4F7E-B8BD-EBB565914DD4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3BE9D-EF05-4EDB-89FF-F5D4105CF3A5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7D59-FD3E-44E3-A7C1-CF5C9BFE89A0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C38D-F6AE-4055-815F-427E45915950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31EA3-D850-4B32-9743-1C6F672FA4F6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82C6C-393A-4182-9AA3-438969AFE71A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7DB41-7045-4CC0-8E40-45C7F53DCCD3}" type="datetime1">
              <a:rPr lang="en-US" smtClean="0"/>
              <a:pPr/>
              <a:t>28-May-18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(Quinlan 1986)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Decision Tree Learning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3945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 – example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Learning to classify medical patients by their disease</a:t>
            </a:r>
          </a:p>
          <a:p>
            <a:r>
              <a:rPr lang="en-US" dirty="0" smtClean="0"/>
              <a:t>Equipment malfunctions by their cause</a:t>
            </a:r>
          </a:p>
          <a:p>
            <a:r>
              <a:rPr lang="en-US" dirty="0" smtClean="0"/>
              <a:t>Loan applicants by their likelihood of defaulting on payments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4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 – the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Top-down greedy search through space of possible decision trees</a:t>
            </a:r>
          </a:p>
          <a:p>
            <a:r>
              <a:rPr lang="en-US" dirty="0" smtClean="0"/>
              <a:t>The algorithm constructs the tree</a:t>
            </a:r>
          </a:p>
          <a:p>
            <a:pPr lvl="1"/>
            <a:r>
              <a:rPr lang="en-US" dirty="0" smtClean="0"/>
              <a:t>“Which attribute should be tested at the root of the tree?”</a:t>
            </a:r>
          </a:p>
          <a:p>
            <a:pPr lvl="2"/>
            <a:r>
              <a:rPr lang="en-US" dirty="0" smtClean="0"/>
              <a:t>Each instance attribute is evaluated using a statistical test to determine how well it alone classifies the training examples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378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 – the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 descendent of the root node is then created for each possible value of this attribute</a:t>
            </a:r>
          </a:p>
          <a:p>
            <a:pPr lvl="2"/>
            <a:r>
              <a:rPr lang="en-US" dirty="0" smtClean="0"/>
              <a:t>Training examples are sorted to the appropriate descendant node (i.e., down the branch corresponding to the example’s value for this attribute)</a:t>
            </a:r>
          </a:p>
          <a:p>
            <a:pPr lvl="1"/>
            <a:r>
              <a:rPr lang="en-US" dirty="0" smtClean="0"/>
              <a:t>The entire process is then repeated using the training examples associated with each descendant node to select the best attribute to test at that point in the tree</a:t>
            </a:r>
          </a:p>
          <a:p>
            <a:r>
              <a:rPr lang="en-US" dirty="0" smtClean="0"/>
              <a:t>Greedy approach with no backtracking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23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attribute is the best classifier?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Selection of the best attribute at each node is the key problem to be solved while creating the tree</a:t>
            </a:r>
          </a:p>
          <a:p>
            <a:pPr lvl="1"/>
            <a:r>
              <a:rPr lang="en-US" dirty="0" smtClean="0"/>
              <a:t>How to measure the “goodness” of an attribute?</a:t>
            </a:r>
          </a:p>
          <a:p>
            <a:pPr lvl="2"/>
            <a:r>
              <a:rPr lang="en-US" i="1" dirty="0" smtClean="0">
                <a:solidFill>
                  <a:srgbClr val="FF0000"/>
                </a:solidFill>
              </a:rPr>
              <a:t>information gain</a:t>
            </a:r>
            <a:endParaRPr lang="en-US" dirty="0" smtClean="0"/>
          </a:p>
          <a:p>
            <a:pPr lvl="3"/>
            <a:r>
              <a:rPr lang="en-US" dirty="0" smtClean="0"/>
              <a:t>Measures how well a given attribute separates the training examples according to their target classification </a:t>
            </a:r>
          </a:p>
          <a:p>
            <a:pPr lvl="2"/>
            <a:r>
              <a:rPr lang="en-US" dirty="0" smtClean="0"/>
              <a:t>The algorithm uses it to select among the candidate attribute at each step while building the tree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72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Entropy measures homogeneity of examples</a:t>
                </a:r>
              </a:p>
              <a:p>
                <a:pPr lvl="1"/>
                <a:r>
                  <a:rPr lang="en-US" dirty="0" smtClean="0"/>
                  <a:t>(</a:t>
                </a:r>
                <a:r>
                  <a:rPr lang="en-US" dirty="0" err="1" smtClean="0"/>
                  <a:t>im</a:t>
                </a:r>
                <a:r>
                  <a:rPr lang="en-US" dirty="0" smtClean="0"/>
                  <a:t>)purity of an arbitrary collection of examples</a:t>
                </a:r>
              </a:p>
              <a:p>
                <a:pPr lvl="1"/>
                <a:r>
                  <a:rPr lang="en-US" dirty="0" smtClean="0"/>
                  <a:t>Given a collection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, containing positive and negative examples of some target concept, the entropy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relative to this </a:t>
                </a:r>
                <a:r>
                  <a:rPr lang="en-US" dirty="0" err="1" smtClean="0"/>
                  <a:t>boolean</a:t>
                </a:r>
                <a:r>
                  <a:rPr lang="en-US" dirty="0" smtClean="0"/>
                  <a:t> classification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≡−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⊕</m:t>
                        </m:r>
                      </m:sub>
                    </m:sSub>
                    <m:func>
                      <m:func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  <a:ea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⊕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⊖</m:t>
                            </m:r>
                          </m:sub>
                        </m:sSub>
                        <m:func>
                          <m:func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⊖</m:t>
                                </m:r>
                              </m:sub>
                            </m:sSub>
                          </m:e>
                        </m:func>
                      </m:e>
                    </m:func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⊕</m:t>
                        </m:r>
                      </m:sub>
                    </m:sSub>
                  </m:oMath>
                </a14:m>
                <a:r>
                  <a:rPr lang="en-US" dirty="0" smtClean="0"/>
                  <a:t> is the proportion of positive examples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⊖</m:t>
                        </m:r>
                      </m:sub>
                    </m:sSub>
                  </m:oMath>
                </a14:m>
                <a:r>
                  <a:rPr lang="en-US" dirty="0" smtClean="0"/>
                  <a:t> is the proportion of negative examples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endParaRPr lang="en-US" dirty="0" smtClean="0"/>
              </a:p>
              <a:p>
                <a:pPr lvl="3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0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e>
                    </m:func>
                  </m:oMath>
                </a14:m>
                <a:r>
                  <a:rPr lang="en-US" dirty="0" smtClean="0"/>
                  <a:t> is defined 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0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386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Suppose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is a collection of 14 examples of some </a:t>
                </a:r>
                <a:r>
                  <a:rPr lang="en-US" dirty="0" err="1" smtClean="0"/>
                  <a:t>boolean</a:t>
                </a:r>
                <a:r>
                  <a:rPr lang="en-US" dirty="0" smtClean="0"/>
                  <a:t> concept</a:t>
                </a:r>
              </a:p>
              <a:p>
                <a:pPr lvl="1"/>
                <a:r>
                  <a:rPr lang="en-US" dirty="0" smtClean="0"/>
                  <a:t>9 positive and 5 negative examples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9+,5−</m:t>
                        </m:r>
                      </m:e>
                    </m:d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Entropy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relative to this </a:t>
                </a:r>
                <a:r>
                  <a:rPr lang="en-US" dirty="0" err="1" smtClean="0"/>
                  <a:t>boolean</a:t>
                </a:r>
                <a:r>
                  <a:rPr lang="en-US" dirty="0" smtClean="0"/>
                  <a:t> classification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9+,5−</m:t>
                            </m:r>
                          </m:e>
                        </m:d>
                      </m:e>
                    </m:d>
                    <m:r>
                      <a:rPr lang="en-US" b="0" i="1" smtClean="0">
                        <a:latin typeface="Cambria Math"/>
                      </a:rPr>
                      <m:t>=−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9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14</m:t>
                            </m:r>
                          </m:den>
                        </m:f>
                      </m:e>
                    </m:d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type m:val="skw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b="0" i="1" smtClean="0">
                                    <a:latin typeface="Cambria Math"/>
                                  </a:rPr>
                                  <m:t>14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b="0" i="1" smtClean="0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14</m:t>
                            </m:r>
                          </m:den>
                        </m:f>
                      </m:e>
                    </m:d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type m:val="skw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b="0" i="1" smtClean="0">
                                    <a:latin typeface="Cambria Math"/>
                                  </a:rPr>
                                  <m:t>14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en-US" b="0" dirty="0" smtClean="0"/>
                  <a:t/>
                </a:r>
                <a:br>
                  <a:rPr lang="en-US" b="0" dirty="0" smtClean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=0.940</m:t>
                    </m:r>
                  </m:oMath>
                </a14:m>
                <a:endParaRPr lang="en-US" dirty="0" smtClean="0"/>
              </a:p>
              <a:p>
                <a:pPr lvl="2"/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6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93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Entropy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en-US" dirty="0" smtClean="0"/>
                  <a:t> if all members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belong to the same class, either positive or negative</a:t>
                </a:r>
              </a:p>
              <a:p>
                <a:pPr lvl="1"/>
                <a:r>
                  <a:rPr lang="en-US" dirty="0" smtClean="0"/>
                  <a:t>If all members are positive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⊕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e>
                    </m:d>
                  </m:oMath>
                </a14:m>
                <a:r>
                  <a:rPr lang="en-US" dirty="0" smtClean="0"/>
                  <a:t>,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⊖</m:t>
                        </m:r>
                      </m:sub>
                    </m:sSub>
                  </m:oMath>
                </a14:m>
                <a:r>
                  <a:rPr lang="en-US" dirty="0" smtClean="0"/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0</m:t>
                    </m:r>
                  </m:oMath>
                </a14:m>
                <a:endParaRPr lang="en-US" dirty="0" smtClean="0"/>
              </a:p>
              <a:p>
                <a:pPr lvl="2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=−1.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</m:e>
                    </m:func>
                    <m:r>
                      <a:rPr lang="en-US" b="0" i="1" smtClean="0">
                        <a:latin typeface="Cambria Math"/>
                      </a:rPr>
                      <m:t>−0.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e>
                    </m:func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Entropy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dirty="0" smtClean="0"/>
                  <a:t> when the collection contains an equal number of positive and negative examples</a:t>
                </a:r>
              </a:p>
              <a:p>
                <a:pPr lvl="1"/>
                <a:r>
                  <a:rPr lang="en-US" dirty="0" smtClean="0"/>
                  <a:t>For an unequal number of positive and negative examples, its value lies between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1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2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48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87" y="1920081"/>
            <a:ext cx="3933825" cy="3886200"/>
          </a:xfrm>
        </p:spPr>
      </p:pic>
      <p:sp>
        <p:nvSpPr>
          <p:cNvPr id="6" name="TextBox 5"/>
          <p:cNvSpPr txBox="1"/>
          <p:nvPr/>
        </p:nvSpPr>
        <p:spPr>
          <a:xfrm>
            <a:off x="1676400" y="61722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Tom </a:t>
            </a:r>
            <a:r>
              <a:rPr lang="en-US" dirty="0" err="1" smtClean="0"/>
              <a:t>Motchell</a:t>
            </a:r>
            <a:r>
              <a:rPr lang="en-US" dirty="0" smtClean="0"/>
              <a:t>, page 57, figure 3.2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804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In general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≡ 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𝑐</m:t>
                        </m:r>
                      </m:sup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sub>
                        </m:sSub>
                        <m:func>
                          <m:func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  <a:ea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func>
                      </m:e>
                    </m:nary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is the proportion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belonging to class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𝑖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617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887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Specifies the minimum number of bits of information needed to encode the classification of an arbitrary member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(i.e., a member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drawn at random with uniform probability)</a:t>
                </a:r>
              </a:p>
              <a:p>
                <a:pPr lvl="1"/>
                <a:r>
                  <a:rPr lang="en-US" dirty="0" smtClean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⨁</m:t>
                        </m:r>
                      </m:sub>
                    </m:sSub>
                  </m:oMath>
                </a14:m>
                <a:r>
                  <a:rPr lang="en-US" dirty="0" smtClean="0"/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1</m:t>
                    </m:r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The receiver knows the drawn example will be positive</a:t>
                </a:r>
              </a:p>
              <a:p>
                <a:pPr lvl="3"/>
                <a:r>
                  <a:rPr lang="en-US" dirty="0" smtClean="0"/>
                  <a:t>So no message need to be sent</a:t>
                </a:r>
              </a:p>
              <a:p>
                <a:pPr lvl="3"/>
                <a:r>
                  <a:rPr lang="en-US" dirty="0" smtClean="0"/>
                  <a:t>Entropy is 0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99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method for approximating discrete-valued functions that is robust to noisy data and capable of learning disjunctive expressions</a:t>
            </a:r>
          </a:p>
          <a:p>
            <a:r>
              <a:rPr lang="en-US" dirty="0" smtClean="0"/>
              <a:t>ID3, ASSISTANT, C4.5, J48 (</a:t>
            </a:r>
            <a:r>
              <a:rPr lang="en-US" dirty="0" err="1" smtClean="0"/>
              <a:t>Weka</a:t>
            </a:r>
            <a:r>
              <a:rPr lang="en-US" dirty="0" smtClean="0"/>
              <a:t>)</a:t>
            </a:r>
          </a:p>
          <a:p>
            <a:r>
              <a:rPr lang="en-US" dirty="0" smtClean="0"/>
              <a:t>Learn a completely expressive hypothesis space</a:t>
            </a:r>
          </a:p>
          <a:p>
            <a:r>
              <a:rPr lang="en-US" dirty="0" smtClean="0"/>
              <a:t>Inductive bias is a preference for smaller trees over larger ones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16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en-US" dirty="0" smtClean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⨁</m:t>
                        </m:r>
                      </m:sub>
                    </m:sSub>
                  </m:oMath>
                </a14:m>
                <a:r>
                  <a:rPr lang="en-US" dirty="0" smtClean="0"/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0.5</m:t>
                    </m:r>
                  </m:oMath>
                </a14:m>
                <a:r>
                  <a:rPr lang="en-US" dirty="0" smtClean="0"/>
                  <a:t>, one bit is required to indicate whether the drawn example is positive or negative</a:t>
                </a:r>
              </a:p>
              <a:p>
                <a:pPr lvl="1"/>
                <a:r>
                  <a:rPr lang="en-US" dirty="0" smtClean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⨁</m:t>
                        </m:r>
                      </m:sub>
                    </m:sSub>
                  </m:oMath>
                </a14:m>
                <a:r>
                  <a:rPr lang="en-US" dirty="0" smtClean="0"/>
                  <a:t> is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0.</m:t>
                    </m:r>
                    <m:r>
                      <a:rPr lang="en-US" b="0" i="1" smtClean="0">
                        <a:latin typeface="Cambria Math"/>
                      </a:rPr>
                      <m:t>8</m:t>
                    </m:r>
                  </m:oMath>
                </a14:m>
                <a:r>
                  <a:rPr lang="en-US" dirty="0" smtClean="0"/>
                  <a:t>, then a collection of messages can be encoded using on average less than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dirty="0" smtClean="0"/>
                  <a:t> bit per message</a:t>
                </a:r>
              </a:p>
              <a:p>
                <a:pPr lvl="2"/>
                <a:r>
                  <a:rPr lang="en-US" dirty="0" smtClean="0"/>
                  <a:t>Assigns shorter codes to collections of positive examples</a:t>
                </a:r>
              </a:p>
              <a:p>
                <a:pPr lvl="2"/>
                <a:r>
                  <a:rPr lang="en-US" dirty="0" smtClean="0"/>
                  <a:t>Assigns longer codes to less likely negative examples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213" r="-2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8185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expected reduction in entropy by choosing a particular attribute over others for a particular node in the tree</a:t>
            </a:r>
          </a:p>
          <a:p>
            <a:pPr lvl="1"/>
            <a:r>
              <a:rPr lang="en-US" dirty="0" smtClean="0"/>
              <a:t>It identifies how much impurity is removed in a set of examples if a particular attribute is chosen at a particular node</a:t>
            </a:r>
          </a:p>
          <a:p>
            <a:pPr lvl="2"/>
            <a:r>
              <a:rPr lang="en-US" dirty="0" smtClean="0"/>
              <a:t>The aim is to reduce that impurity so that for a particular attribute constraint all the examples are either positive or negative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148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Information gain,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/>
                  <a:t> of an attribute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dirty="0" smtClean="0"/>
                  <a:t>, relative to a collection of examples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, is defined 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≡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𝑆</m:t>
                        </m:r>
                      </m:e>
                    </m:d>
                    <m:r>
                      <a:rPr lang="en-US" b="0" i="1" smtClean="0">
                        <a:latin typeface="Cambria Math"/>
                        <a:ea typeface="Cambria Math"/>
                      </a:rPr>
                      <m:t> − </m:t>
                    </m:r>
                    <m:nary>
                      <m:naryPr>
                        <m:chr m:val="∑"/>
                        <m:supHide m:val="on"/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/>
                            <a:ea typeface="Cambria Math"/>
                          </a:rPr>
                          <m:t>𝑣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𝑉𝑎𝑙𝑢𝑒𝑠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𝐴</m:t>
                            </m:r>
                          </m:e>
                        </m:d>
                      </m:sub>
                      <m:sup/>
                      <m:e>
                        <m:f>
                          <m:f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  <a:ea typeface="Cambria Math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  <a:ea typeface="Cambria Math"/>
                                      </a:rPr>
                                      <m:t>𝑣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𝑆</m:t>
                                </m:r>
                              </m:e>
                            </m:d>
                          </m:den>
                        </m:f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𝐸𝑛𝑡𝑟𝑜𝑝𝑦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  <a:ea typeface="Cambria Math"/>
                                  </a:rPr>
                                  <m:t>𝑣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𝑉𝑎𝑙𝑢𝑒𝑠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/>
                  <a:t> is the set of all possible values for attribute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dirty="0" smtClean="0"/>
                  <a:t> is the subset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for which attribute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dirty="0" smtClean="0"/>
                  <a:t> has value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US" dirty="0" smtClean="0"/>
                  <a:t> (i.e.,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 </m:t>
                    </m:r>
                    <m:d>
                      <m:dPr>
                        <m:begChr m:val="{"/>
                        <m:endChr m:val="}"/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|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𝐴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617" r="-2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143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𝑆</m:t>
                        </m:r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r>
                          <a:rPr lang="en-US" i="1"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≡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𝑆</m:t>
                        </m:r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− </m:t>
                    </m:r>
                    <m:nary>
                      <m:naryPr>
                        <m:chr m:val="∑"/>
                        <m:supHide m:val="on"/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i="1">
                            <a:latin typeface="Cambria Math"/>
                            <a:ea typeface="Cambria Math"/>
                          </a:rPr>
                          <m:t>𝑣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𝑉𝑎𝑙𝑢𝑒𝑠</m:t>
                        </m:r>
                        <m:d>
                          <m:dPr>
                            <m:ctrlPr>
                              <a:rPr lang="en-US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𝐴</m:t>
                            </m:r>
                          </m:e>
                        </m:d>
                      </m:sub>
                      <m:sup/>
                      <m:e>
                        <m:f>
                          <m:fPr>
                            <m:ctrlPr>
                              <a:rPr lang="en-US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𝑣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𝑆</m:t>
                                </m:r>
                              </m:e>
                            </m:d>
                          </m:den>
                        </m:f>
                        <m:r>
                          <a:rPr lang="en-US" i="1">
                            <a:latin typeface="Cambria Math"/>
                            <a:ea typeface="Cambria Math"/>
                          </a:rPr>
                          <m:t>𝐸𝑛𝑡𝑟𝑜𝑝𝑦</m:t>
                        </m:r>
                        <m:d>
                          <m:dPr>
                            <m:ctrlPr>
                              <a:rPr lang="en-US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𝑣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First term is the entropy of the original collection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Second term is the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expected </a:t>
                </a:r>
                <a:r>
                  <a:rPr lang="en-US" dirty="0" smtClean="0"/>
                  <a:t>value of entropy after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 is partitioned using attribute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/>
                  <a:t> is therefore the expected reduction in entropy caused by knowing the value of attribute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213" r="-2074" b="-2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115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dirty="0" smtClean="0"/>
                  <a:t> is the number of bits saved when encoding the target value of an arbitrary member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 smtClean="0"/>
                  <a:t>, by knowing the value of attribute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6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383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22589500"/>
              </p:ext>
            </p:extLst>
          </p:nvPr>
        </p:nvGraphicFramePr>
        <p:xfrm>
          <a:off x="457200" y="1219200"/>
          <a:ext cx="8303704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445704"/>
                <a:gridCol w="1371600"/>
                <a:gridCol w="1371600"/>
                <a:gridCol w="1371600"/>
              </a:tblGrid>
              <a:tr h="3098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Outlook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Temperature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Humidity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PlayTennis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Sunny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Sunny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Overcast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Overcast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Sunny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Sunny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Sunny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Overcast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Overcast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09880">
                <a:tc>
                  <a:txBody>
                    <a:bodyPr/>
                    <a:lstStyle/>
                    <a:p>
                      <a:r>
                        <a:rPr lang="en-US" dirty="0" smtClean="0"/>
                        <a:t>D14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0430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𝑉𝑎𝑙𝑢𝑒𝑠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𝑊𝑖𝑛𝑑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𝑊𝑒𝑎𝑘</m:t>
                    </m:r>
                    <m:r>
                      <a:rPr lang="en-US" b="0" i="1" smtClean="0">
                        <a:latin typeface="Cambria Math"/>
                      </a:rPr>
                      <m:t>, </m:t>
                    </m:r>
                    <m:r>
                      <a:rPr lang="en-US" b="0" i="1" smtClean="0">
                        <a:latin typeface="Cambria Math"/>
                      </a:rPr>
                      <m:t>𝑆𝑡𝑟𝑜𝑛𝑔</m:t>
                    </m:r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r>
                      <a:rPr lang="en-US" b="0" i="1" smtClean="0">
                        <a:latin typeface="Cambria Math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9+,5−</m:t>
                        </m:r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𝑊𝑒𝑎𝑘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←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6+,2−</m:t>
                        </m:r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𝑆𝑡𝑟𝑜𝑛𝑔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←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3+,3−</m:t>
                        </m:r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𝑊𝑖𝑛𝑑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 − </m:t>
                    </m:r>
                    <m:nary>
                      <m:naryPr>
                        <m:chr m:val="∑"/>
                        <m:sup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/>
                          </a:rPr>
                          <m:t>𝑣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∈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𝑊𝑒𝑎𝑘</m:t>
                            </m:r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𝑆𝑡𝑟𝑜𝑛𝑔</m:t>
                            </m:r>
                          </m:e>
                        </m:d>
                      </m:sub>
                      <m:sup/>
                      <m:e>
                        <m:f>
                          <m:f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𝑣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𝑆</m:t>
                                </m:r>
                              </m:e>
                            </m:d>
                          </m:den>
                        </m:f>
                        <m:r>
                          <a:rPr lang="en-US" b="0" i="1" smtClean="0">
                            <a:latin typeface="Cambria Math"/>
                          </a:rPr>
                          <m:t>𝐸𝑛𝑡𝑟𝑜𝑝𝑦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𝑣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b="0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                              =</m:t>
                    </m:r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 −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14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𝑊𝑒𝑎𝑘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/>
                      </a:rPr>
                      <m:t> −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6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14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latin typeface="Cambria Math"/>
                      </a:rPr>
                      <m:t>𝐸𝑛𝑡𝑟𝑜𝑝𝑦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𝑆𝑡𝑟𝑜𝑛𝑔</m:t>
                            </m:r>
                          </m:sub>
                        </m:sSub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                              =0.940 −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14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latin typeface="Cambria Math"/>
                      </a:rPr>
                      <m:t>0.811 −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6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14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latin typeface="Cambria Math"/>
                      </a:rPr>
                      <m:t>1.00</m:t>
                    </m:r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                              =0.048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Not much reduction in entropy by using Wind as an attribute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15" t="-674" b="-2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940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gain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 gain is the measure used  by the ID3 algorithm to identify the best attribute at any particular node of the tree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200400"/>
            <a:ext cx="7620000" cy="2971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8400" y="63246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Tom Mitchell, pp. 59, figure 3.3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857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illustrative example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Given the training data (slide 21), what should be the root node of the decision tree?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 </m:t>
                        </m:r>
                        <m:r>
                          <a:rPr lang="en-US" b="0" i="1" smtClean="0">
                            <a:latin typeface="Cambria Math"/>
                          </a:rPr>
                          <m:t>𝑂𝑢𝑡𝑙𝑜𝑜𝑘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=0.246</m:t>
                    </m:r>
                  </m:oMath>
                </a14:m>
                <a:endParaRPr lang="en-US" b="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 </m:t>
                        </m:r>
                        <m:r>
                          <a:rPr lang="en-US" b="0" i="1" smtClean="0">
                            <a:latin typeface="Cambria Math"/>
                          </a:rPr>
                          <m:t>𝐻𝑢𝑚𝑖𝑑𝑖𝑡𝑦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=0.151</m:t>
                    </m:r>
                  </m:oMath>
                </a14:m>
                <a:endParaRPr lang="en-US" b="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 </m:t>
                        </m:r>
                        <m:r>
                          <a:rPr lang="en-US" b="0" i="1" smtClean="0">
                            <a:latin typeface="Cambria Math"/>
                          </a:rPr>
                          <m:t>𝑊𝑖𝑛𝑑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=0.048</m:t>
                    </m:r>
                  </m:oMath>
                </a14:m>
                <a:endParaRPr lang="en-US" b="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𝐺𝑎𝑖𝑛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  <m:r>
                          <a:rPr lang="en-US" b="0" i="1" smtClean="0">
                            <a:latin typeface="Cambria Math"/>
                          </a:rPr>
                          <m:t>, </m:t>
                        </m:r>
                        <m:r>
                          <a:rPr lang="en-US" b="0" i="1" smtClean="0">
                            <a:latin typeface="Cambria Math"/>
                          </a:rPr>
                          <m:t>𝑇𝑒𝑚𝑝𝑒𝑟𝑎𝑡𝑢𝑟𝑒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=0.029</m:t>
                    </m:r>
                  </m:oMath>
                </a14:m>
                <a:endParaRPr lang="en-US" dirty="0" smtClean="0"/>
              </a:p>
              <a:p>
                <a:pPr lvl="2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𝑂𝑢𝑡𝑙𝑜𝑜𝑘</m:t>
                    </m:r>
                  </m:oMath>
                </a14:m>
                <a:r>
                  <a:rPr lang="en-US" dirty="0" smtClean="0"/>
                  <a:t> provides the best prediction of the target concept</a:t>
                </a:r>
              </a:p>
              <a:p>
                <a:pPr lvl="3"/>
                <a:r>
                  <a:rPr lang="en-US" dirty="0" smtClean="0"/>
                  <a:t>Reduces the entropy (ambiguity about the classification) of the original set of examples by the maximum</a:t>
                </a:r>
              </a:p>
              <a:p>
                <a:pPr lvl="3"/>
                <a:r>
                  <a:rPr lang="en-US" dirty="0" smtClean="0"/>
                  <a:t>Or increases the faith (or certainty) that a certain set of examples belong to a particular class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2695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323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illustrative 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81969"/>
            <a:ext cx="7848600" cy="4162425"/>
          </a:xfrm>
        </p:spPr>
      </p:pic>
      <p:sp>
        <p:nvSpPr>
          <p:cNvPr id="5" name="TextBox 4"/>
          <p:cNvSpPr txBox="1"/>
          <p:nvPr/>
        </p:nvSpPr>
        <p:spPr>
          <a:xfrm>
            <a:off x="2362200" y="61722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Tom Mitchell, pp. 61, Figure 3.4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45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classify instances by sorting them down the tree from the root to some leaf node</a:t>
            </a:r>
          </a:p>
          <a:p>
            <a:pPr lvl="1"/>
            <a:r>
              <a:rPr lang="en-US" dirty="0" smtClean="0"/>
              <a:t>Leaf node provides the classification of the instance</a:t>
            </a:r>
          </a:p>
          <a:p>
            <a:r>
              <a:rPr lang="en-US" dirty="0" smtClean="0"/>
              <a:t>Each node in the tree specifies a test of some attribute of the  instance, and each branch descending from that node corresponds to one of the possible values for this attribute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817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illustrative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process is repeated till</a:t>
            </a:r>
          </a:p>
          <a:p>
            <a:pPr lvl="1"/>
            <a:r>
              <a:rPr lang="en-US" dirty="0" smtClean="0"/>
              <a:t>Either every attribute has already been included along this path through the tree</a:t>
            </a:r>
          </a:p>
          <a:p>
            <a:pPr lvl="1"/>
            <a:r>
              <a:rPr lang="en-US" dirty="0" smtClean="0"/>
              <a:t>Or the training examples associated with this leaf node all have the same target attribute value (their entropy is zero)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481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𝑂𝑢𝑡𝑙𝑜𝑜𝑘</m:t>
                        </m:r>
                        <m:r>
                          <a:rPr lang="en-US" b="0" i="1" smtClean="0">
                            <a:latin typeface="Cambria Math"/>
                          </a:rPr>
                          <m:t>=</m:t>
                        </m:r>
                        <m:r>
                          <a:rPr lang="en-US" b="0" i="1" smtClean="0">
                            <a:latin typeface="Cambria Math"/>
                          </a:rPr>
                          <m:t>𝑆𝑢𝑛𝑛𝑦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𝑇𝑒𝑚𝑝𝑒𝑟𝑎𝑡𝑢𝑟𝑒</m:t>
                        </m:r>
                        <m:r>
                          <a:rPr lang="en-US" b="0" i="1" smtClean="0">
                            <a:latin typeface="Cambria Math"/>
                          </a:rPr>
                          <m:t>=</m:t>
                        </m:r>
                        <m:r>
                          <a:rPr lang="en-US" b="0" i="1" smtClean="0">
                            <a:latin typeface="Cambria Math"/>
                          </a:rPr>
                          <m:t>𝐻𝑜𝑡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𝐻𝑢𝑚𝑖𝑑𝑖𝑡𝑦</m:t>
                        </m:r>
                        <m:r>
                          <a:rPr lang="en-US" b="0" i="1" smtClean="0">
                            <a:latin typeface="Cambria Math"/>
                          </a:rPr>
                          <m:t>=</m:t>
                        </m:r>
                        <m:r>
                          <a:rPr lang="en-US" b="0" i="1" smtClean="0">
                            <a:latin typeface="Cambria Math"/>
                          </a:rPr>
                          <m:t>𝐻𝑖𝑔h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𝑊𝑖𝑛𝑑</m:t>
                        </m:r>
                        <m:r>
                          <a:rPr lang="en-US" b="0" i="1" smtClean="0">
                            <a:latin typeface="Cambria Math"/>
                          </a:rPr>
                          <m:t>=</m:t>
                        </m:r>
                        <m:r>
                          <a:rPr lang="en-US" b="0" i="1" smtClean="0">
                            <a:latin typeface="Cambria Math"/>
                          </a:rPr>
                          <m:t>𝑆𝑡𝑟𝑜𝑛𝑔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66850"/>
            <a:ext cx="7800975" cy="32575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549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Disjunctions of conjunctions of constraints on the attribute values of instances</a:t>
            </a:r>
          </a:p>
          <a:p>
            <a:r>
              <a:rPr lang="en-US" dirty="0" smtClean="0"/>
              <a:t>Each path from the root to a leaf corresponds to a conjunction of attribute tests</a:t>
            </a:r>
          </a:p>
          <a:p>
            <a:r>
              <a:rPr lang="en-US" dirty="0" smtClean="0"/>
              <a:t>Tree itself to a disjunction of these conjunctions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26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trees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105400"/>
              </a:xfrm>
            </p:spPr>
            <p:txBody>
              <a:bodyPr>
                <a:normAutofit fontScale="92500" lnSpcReduction="10000"/>
              </a:bodyPr>
              <a:lstStyle/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𝑂𝑢𝑡𝑙𝑜𝑜𝑘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𝑆𝑢𝑛𝑛𝑦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∧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𝐻𝑢𝑚𝑖𝑑𝑖𝑡𝑦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𝑁𝑜𝑟𝑚𝑎𝑙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∨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𝑂𝑢𝑡𝑙𝑜𝑜𝑘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𝑂𝑣𝑒𝑟𝑐𝑎𝑠𝑡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∨ 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𝑂𝑢𝑡𝑙𝑜𝑜𝑘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𝑅𝑎𝑖𝑛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 ∧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𝑊𝑖𝑛𝑑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𝑊𝑒𝑎𝑘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1054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2" y="1238250"/>
            <a:ext cx="7800975" cy="3867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56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more complex decision tree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12263"/>
            <a:ext cx="8229600" cy="4301836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318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trees – appropriate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Attribute-value pairs</a:t>
            </a:r>
          </a:p>
          <a:p>
            <a:pPr lvl="1"/>
            <a:r>
              <a:rPr lang="en-US" dirty="0" smtClean="0"/>
              <a:t>Fixed set of attributes and their values</a:t>
            </a:r>
          </a:p>
          <a:p>
            <a:pPr lvl="1"/>
            <a:r>
              <a:rPr lang="en-US" dirty="0" smtClean="0"/>
              <a:t>Easiest is one it takes a small number of disjoint values</a:t>
            </a:r>
          </a:p>
          <a:p>
            <a:pPr lvl="2"/>
            <a:r>
              <a:rPr lang="en-US" dirty="0" smtClean="0"/>
              <a:t>However, real valued attributes can be handled as well</a:t>
            </a:r>
          </a:p>
          <a:p>
            <a:r>
              <a:rPr lang="en-US" dirty="0" smtClean="0"/>
              <a:t>Target function</a:t>
            </a:r>
          </a:p>
          <a:p>
            <a:pPr lvl="1"/>
            <a:r>
              <a:rPr lang="en-US" dirty="0" smtClean="0"/>
              <a:t>Discrete output values</a:t>
            </a:r>
          </a:p>
          <a:p>
            <a:pPr lvl="2"/>
            <a:r>
              <a:rPr lang="en-US" dirty="0" smtClean="0"/>
              <a:t>Boolean classification</a:t>
            </a:r>
          </a:p>
          <a:p>
            <a:pPr lvl="3"/>
            <a:r>
              <a:rPr lang="en-US" dirty="0" smtClean="0"/>
              <a:t>However, can be extended to consider multiple outputs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791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trees – appropriate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Disjunctive descriptions</a:t>
            </a:r>
          </a:p>
          <a:p>
            <a:pPr lvl="1"/>
            <a:r>
              <a:rPr lang="en-US" dirty="0" smtClean="0"/>
              <a:t>Naturally represent disjunctive expressions</a:t>
            </a:r>
          </a:p>
          <a:p>
            <a:r>
              <a:rPr lang="en-US" dirty="0" smtClean="0"/>
              <a:t>Noisy training data</a:t>
            </a:r>
          </a:p>
          <a:p>
            <a:pPr lvl="1"/>
            <a:r>
              <a:rPr lang="en-US" dirty="0" smtClean="0"/>
              <a:t>Robust to errors </a:t>
            </a:r>
          </a:p>
          <a:p>
            <a:pPr lvl="2"/>
            <a:r>
              <a:rPr lang="en-US" dirty="0" smtClean="0"/>
              <a:t>Errors in classifications of the training examples</a:t>
            </a:r>
          </a:p>
          <a:p>
            <a:pPr lvl="2"/>
            <a:r>
              <a:rPr lang="en-US" dirty="0" smtClean="0"/>
              <a:t>Errors in attribute values</a:t>
            </a:r>
          </a:p>
          <a:p>
            <a:r>
              <a:rPr lang="en-US" dirty="0" smtClean="0"/>
              <a:t>Missing attribute values</a:t>
            </a:r>
          </a:p>
          <a:p>
            <a:pPr lvl="1"/>
            <a:r>
              <a:rPr lang="en-US" dirty="0" smtClean="0"/>
              <a:t>Some of the attribute values are missing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(Quinlan 1986)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82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18269</TotalTime>
  <Words>828</Words>
  <Application>Microsoft Office PowerPoint</Application>
  <PresentationFormat>On-screen Show (4:3)</PresentationFormat>
  <Paragraphs>207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Decision Tree Learning</vt:lpstr>
      <vt:lpstr>Decision trees</vt:lpstr>
      <vt:lpstr>Decision trees</vt:lpstr>
      <vt:lpstr>Decision trees</vt:lpstr>
      <vt:lpstr>Decision trees</vt:lpstr>
      <vt:lpstr>Decision trees</vt:lpstr>
      <vt:lpstr>A more complex decision tree</vt:lpstr>
      <vt:lpstr>Decision trees – appropriate problems</vt:lpstr>
      <vt:lpstr>Decision trees – appropriate problems</vt:lpstr>
      <vt:lpstr>Decision trees – example problems</vt:lpstr>
      <vt:lpstr>Decision trees – the algorithm</vt:lpstr>
      <vt:lpstr>Decision trees – the algorithm</vt:lpstr>
      <vt:lpstr>Which attribute is the best classifier?</vt:lpstr>
      <vt:lpstr>Entropy</vt:lpstr>
      <vt:lpstr>Entropy</vt:lpstr>
      <vt:lpstr>Entropy</vt:lpstr>
      <vt:lpstr>Entropy</vt:lpstr>
      <vt:lpstr>Entropy</vt:lpstr>
      <vt:lpstr>Entropy</vt:lpstr>
      <vt:lpstr>Entropy</vt:lpstr>
      <vt:lpstr>Information gain</vt:lpstr>
      <vt:lpstr>Information gain</vt:lpstr>
      <vt:lpstr>Information gain</vt:lpstr>
      <vt:lpstr>Information Gain</vt:lpstr>
      <vt:lpstr>Information gain</vt:lpstr>
      <vt:lpstr>Information gain</vt:lpstr>
      <vt:lpstr>Information gain</vt:lpstr>
      <vt:lpstr>An illustrative example</vt:lpstr>
      <vt:lpstr>An illustrative example</vt:lpstr>
      <vt:lpstr>An illustrative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 Tree Learning</dc:title>
  <dc:creator>Administrator</dc:creator>
  <cp:lastModifiedBy>Mian Fixture</cp:lastModifiedBy>
  <cp:revision>135</cp:revision>
  <dcterms:created xsi:type="dcterms:W3CDTF">2006-08-16T00:00:00Z</dcterms:created>
  <dcterms:modified xsi:type="dcterms:W3CDTF">2018-05-28T12:18:42Z</dcterms:modified>
</cp:coreProperties>
</file>