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6" r:id="rId2"/>
    <p:sldId id="257" r:id="rId3"/>
    <p:sldId id="258" r:id="rId4"/>
    <p:sldId id="280" r:id="rId5"/>
    <p:sldId id="260" r:id="rId6"/>
    <p:sldId id="261" r:id="rId7"/>
    <p:sldId id="262" r:id="rId8"/>
    <p:sldId id="269" r:id="rId9"/>
    <p:sldId id="270" r:id="rId10"/>
    <p:sldId id="268" r:id="rId11"/>
    <p:sldId id="264" r:id="rId12"/>
    <p:sldId id="267" r:id="rId13"/>
    <p:sldId id="271" r:id="rId14"/>
    <p:sldId id="272" r:id="rId15"/>
    <p:sldId id="273" r:id="rId16"/>
    <p:sldId id="274" r:id="rId17"/>
    <p:sldId id="275" r:id="rId18"/>
    <p:sldId id="276" r:id="rId19"/>
    <p:sldId id="277" r:id="rId20"/>
    <p:sldId id="278" r:id="rId21"/>
    <p:sldId id="279"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94" d="100"/>
          <a:sy n="94" d="100"/>
        </p:scale>
        <p:origin x="-1208" y="-8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170E22-208C-2E4F-B866-4C02A6621F75}" type="datetimeFigureOut">
              <a:rPr lang="en-US" smtClean="0"/>
              <a:t>13/2/17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238BF6-4416-C74D-8F54-FD317981474D}" type="slidenum">
              <a:rPr lang="en-US" smtClean="0"/>
              <a:t>‹#›</a:t>
            </a:fld>
            <a:endParaRPr lang="en-US"/>
          </a:p>
        </p:txBody>
      </p:sp>
    </p:spTree>
    <p:extLst>
      <p:ext uri="{BB962C8B-B14F-4D97-AF65-F5344CB8AC3E}">
        <p14:creationId xmlns:p14="http://schemas.microsoft.com/office/powerpoint/2010/main" val="37948905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238BF6-4416-C74D-8F54-FD317981474D}" type="slidenum">
              <a:rPr lang="en-US" smtClean="0"/>
              <a:t>4</a:t>
            </a:fld>
            <a:endParaRPr lang="en-US"/>
          </a:p>
        </p:txBody>
      </p:sp>
    </p:spTree>
    <p:extLst>
      <p:ext uri="{BB962C8B-B14F-4D97-AF65-F5344CB8AC3E}">
        <p14:creationId xmlns:p14="http://schemas.microsoft.com/office/powerpoint/2010/main" val="2697558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54AB02A5-4FE5-49D9-9E24-09F23B90C450}" type="datetimeFigureOut">
              <a:rPr lang="en-US" smtClean="0"/>
              <a:t>13/2/17</a:t>
            </a:fld>
            <a:endParaRPr lang="en-US"/>
          </a:p>
        </p:txBody>
      </p:sp>
      <p:sp>
        <p:nvSpPr>
          <p:cNvPr id="20" name="Footer Placeholder 19"/>
          <p:cNvSpPr>
            <a:spLocks noGrp="1"/>
          </p:cNvSpPr>
          <p:nvPr>
            <p:ph type="ftr" sz="quarter" idx="11"/>
          </p:nvPr>
        </p:nvSpPr>
        <p:spPr/>
        <p:txBody>
          <a:bodyPr/>
          <a:lstStyle>
            <a:extLst/>
          </a:lstStyle>
          <a:p>
            <a:endParaRPr kumimoji="0" lang="en-US"/>
          </a:p>
        </p:txBody>
      </p:sp>
      <p:sp>
        <p:nvSpPr>
          <p:cNvPr id="10" name="Slide Number Placeholder 9"/>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4AB02A5-4FE5-49D9-9E24-09F23B90C450}" type="datetimeFigureOut">
              <a:rPr lang="en-US" smtClean="0"/>
              <a:t>13/2/17</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4AB02A5-4FE5-49D9-9E24-09F23B90C450}" type="datetimeFigureOut">
              <a:rPr lang="en-US" smtClean="0"/>
              <a:t>13/2/17</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4AB02A5-4FE5-49D9-9E24-09F23B90C450}" type="datetimeFigureOut">
              <a:rPr lang="en-US" smtClean="0"/>
              <a:t>13/2/17</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54AB02A5-4FE5-49D9-9E24-09F23B90C450}" type="datetimeFigureOut">
              <a:rPr lang="en-US" smtClean="0"/>
              <a:t>13/2/17</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4AB02A5-4FE5-49D9-9E24-09F23B90C450}" type="datetimeFigureOut">
              <a:rPr lang="en-US" smtClean="0"/>
              <a:t>13/2/17</a:t>
            </a:fld>
            <a:endParaRPr lang="en-US"/>
          </a:p>
        </p:txBody>
      </p:sp>
      <p:sp>
        <p:nvSpPr>
          <p:cNvPr id="6" name="Footer Placeholder 5"/>
          <p:cNvSpPr>
            <a:spLocks noGrp="1"/>
          </p:cNvSpPr>
          <p:nvPr>
            <p:ph type="ftr" sz="quarter" idx="11"/>
          </p:nvPr>
        </p:nvSpPr>
        <p:spPr/>
        <p:txBody>
          <a:bodyPr/>
          <a:lstStyle>
            <a:extLst/>
          </a:lstStyle>
          <a:p>
            <a:endParaRPr kumimoji="0" lang="en-US"/>
          </a:p>
        </p:txBody>
      </p:sp>
      <p:sp>
        <p:nvSpPr>
          <p:cNvPr id="7" name="Slide Number Placeholder 6"/>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54AB02A5-4FE5-49D9-9E24-09F23B90C450}" type="datetimeFigureOut">
              <a:rPr lang="en-US" smtClean="0"/>
              <a:t>13/2/17</a:t>
            </a:fld>
            <a:endParaRPr lang="en-US"/>
          </a:p>
        </p:txBody>
      </p:sp>
      <p:sp>
        <p:nvSpPr>
          <p:cNvPr id="8" name="Footer Placeholder 7"/>
          <p:cNvSpPr>
            <a:spLocks noGrp="1"/>
          </p:cNvSpPr>
          <p:nvPr>
            <p:ph type="ftr" sz="quarter" idx="11"/>
          </p:nvPr>
        </p:nvSpPr>
        <p:spPr/>
        <p:txBody>
          <a:bodyPr/>
          <a:lstStyle>
            <a:extLst/>
          </a:lstStyle>
          <a:p>
            <a:endParaRPr kumimoji="0" lang="en-US"/>
          </a:p>
        </p:txBody>
      </p:sp>
      <p:sp>
        <p:nvSpPr>
          <p:cNvPr id="9" name="Slide Number Placeholder 8"/>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54AB02A5-4FE5-49D9-9E24-09F23B90C450}" type="datetimeFigureOut">
              <a:rPr lang="en-US" smtClean="0"/>
              <a:t>13/2/17</a:t>
            </a:fld>
            <a:endParaRPr lang="en-US"/>
          </a:p>
        </p:txBody>
      </p:sp>
      <p:sp>
        <p:nvSpPr>
          <p:cNvPr id="4" name="Footer Placeholder 3"/>
          <p:cNvSpPr>
            <a:spLocks noGrp="1"/>
          </p:cNvSpPr>
          <p:nvPr>
            <p:ph type="ftr" sz="quarter" idx="11"/>
          </p:nvPr>
        </p:nvSpPr>
        <p:spPr/>
        <p:txBody>
          <a:bodyPr/>
          <a:lstStyle>
            <a:extLst/>
          </a:lstStyle>
          <a:p>
            <a:endParaRPr kumimoji="0" lang="en-US"/>
          </a:p>
        </p:txBody>
      </p:sp>
      <p:sp>
        <p:nvSpPr>
          <p:cNvPr id="5" name="Slide Number Placeholder 4"/>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54AB02A5-4FE5-49D9-9E24-09F23B90C450}" type="datetimeFigureOut">
              <a:rPr lang="en-US" smtClean="0"/>
              <a:t>13/2/17</a:t>
            </a:fld>
            <a:endParaRPr lang="en-US"/>
          </a:p>
        </p:txBody>
      </p:sp>
      <p:sp>
        <p:nvSpPr>
          <p:cNvPr id="3" name="Footer Placeholder 2"/>
          <p:cNvSpPr>
            <a:spLocks noGrp="1"/>
          </p:cNvSpPr>
          <p:nvPr>
            <p:ph type="ftr" sz="quarter" idx="11"/>
          </p:nvPr>
        </p:nvSpPr>
        <p:spPr/>
        <p:txBody>
          <a:bodyPr/>
          <a:lstStyle>
            <a:extLst/>
          </a:lstStyle>
          <a:p>
            <a:endParaRPr kumimoji="0" lang="en-US"/>
          </a:p>
        </p:txBody>
      </p:sp>
      <p:sp>
        <p:nvSpPr>
          <p:cNvPr id="4" name="Slide Number Placeholder 3"/>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4AB02A5-4FE5-49D9-9E24-09F23B90C450}" type="datetimeFigureOut">
              <a:rPr lang="en-US" smtClean="0"/>
              <a:t>13/2/17</a:t>
            </a:fld>
            <a:endParaRPr lang="en-US"/>
          </a:p>
        </p:txBody>
      </p:sp>
      <p:sp>
        <p:nvSpPr>
          <p:cNvPr id="6" name="Footer Placeholder 5"/>
          <p:cNvSpPr>
            <a:spLocks noGrp="1"/>
          </p:cNvSpPr>
          <p:nvPr>
            <p:ph type="ftr" sz="quarter" idx="11"/>
          </p:nvPr>
        </p:nvSpPr>
        <p:spPr/>
        <p:txBody>
          <a:bodyPr/>
          <a:lstStyle>
            <a:extLst/>
          </a:lstStyle>
          <a:p>
            <a:endParaRPr kumimoji="0" lang="en-US"/>
          </a:p>
        </p:txBody>
      </p:sp>
      <p:sp>
        <p:nvSpPr>
          <p:cNvPr id="7" name="Slide Number Placeholder 6"/>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54AB02A5-4FE5-49D9-9E24-09F23B90C450}" type="datetimeFigureOut">
              <a:rPr lang="en-US" smtClean="0"/>
              <a:t>13/2/17</a:t>
            </a:fld>
            <a:endParaRPr lang="en-US"/>
          </a:p>
        </p:txBody>
      </p:sp>
      <p:sp>
        <p:nvSpPr>
          <p:cNvPr id="6" name="Footer Placeholder 5"/>
          <p:cNvSpPr>
            <a:spLocks noGrp="1"/>
          </p:cNvSpPr>
          <p:nvPr>
            <p:ph type="ftr" sz="quarter" idx="11"/>
          </p:nvPr>
        </p:nvSpPr>
        <p:spPr/>
        <p:txBody>
          <a:bodyPr/>
          <a:lstStyle>
            <a:extLst/>
          </a:lstStyle>
          <a:p>
            <a:endParaRPr kumimoji="0" lang="en-US"/>
          </a:p>
        </p:txBody>
      </p:sp>
      <p:sp>
        <p:nvSpPr>
          <p:cNvPr id="7" name="Slide Number Placeholder 6"/>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Drag picture to placeholder or click icon to add</a:t>
            </a:r>
            <a:endParaRPr kumimoji="0" lang="en-US" dirty="0"/>
          </a:p>
        </p:txBody>
      </p:sp>
      <p:sp>
        <p:nvSpPr>
          <p:cNvPr id="9" name="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lgn="r" eaLnBrk="1" latinLnBrk="0" hangingPunct="1"/>
            <a:fld id="{54AB02A5-4FE5-49D9-9E24-09F23B90C450}" type="datetimeFigureOut">
              <a:rPr lang="en-US" smtClean="0"/>
              <a:t>13/2/17</a:t>
            </a:fld>
            <a:endParaRPr lang="en-US" sz="1200">
              <a:solidFill>
                <a:schemeClr val="bg2">
                  <a:shade val="50000"/>
                </a:schemeClr>
              </a:solidFill>
            </a:endParaRPr>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kumimoji="0" lang="en-US" sz="1200">
              <a:solidFill>
                <a:schemeClr val="bg2">
                  <a:shade val="50000"/>
                </a:schemeClr>
              </a:solidFill>
              <a:effectLst/>
            </a:endParaRPr>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pPr algn="ctr" eaLnBrk="1" latinLnBrk="0" hangingPunct="1"/>
            <a:fld id="{6294C92D-0306-4E69-9CD3-20855E849650}" type="slidenum">
              <a:rPr kumimoji="0" lang="en-US" smtClean="0"/>
              <a:t>‹#›</a:t>
            </a:fld>
            <a:endParaRPr kumimoji="0" lang="en-US" sz="1200">
              <a:solidFill>
                <a:schemeClr val="bg2">
                  <a:shade val="50000"/>
                </a:schemeClr>
              </a:solidFill>
              <a:effectLst/>
            </a:endParaRPr>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28252" y="565141"/>
            <a:ext cx="7406640" cy="1472184"/>
          </a:xfrm>
        </p:spPr>
        <p:txBody>
          <a:bodyPr/>
          <a:lstStyle/>
          <a:p>
            <a:r>
              <a:rPr lang="en-US" dirty="0" smtClean="0"/>
              <a:t>High Voltage Engineering</a:t>
            </a:r>
            <a:endParaRPr lang="en-US" dirty="0"/>
          </a:p>
        </p:txBody>
      </p:sp>
      <p:sp>
        <p:nvSpPr>
          <p:cNvPr id="3" name="Subtitle 2"/>
          <p:cNvSpPr>
            <a:spLocks noGrp="1"/>
          </p:cNvSpPr>
          <p:nvPr>
            <p:ph type="subTitle" idx="1"/>
          </p:nvPr>
        </p:nvSpPr>
        <p:spPr>
          <a:xfrm>
            <a:off x="1432560" y="3068694"/>
            <a:ext cx="7406640" cy="1752600"/>
          </a:xfrm>
        </p:spPr>
        <p:txBody>
          <a:bodyPr/>
          <a:lstStyle/>
          <a:p>
            <a:endParaRPr lang="en-US" dirty="0" smtClean="0"/>
          </a:p>
          <a:p>
            <a:r>
              <a:rPr lang="en-US" dirty="0" smtClean="0"/>
              <a:t>                       EE.423</a:t>
            </a:r>
            <a:endParaRPr lang="en-US" dirty="0"/>
          </a:p>
          <a:p>
            <a:r>
              <a:rPr lang="en-US" dirty="0" smtClean="0"/>
              <a:t>                       Dr. Rabia Shakoor</a:t>
            </a:r>
          </a:p>
          <a:p>
            <a:endParaRPr lang="en-US" dirty="0"/>
          </a:p>
          <a:p>
            <a:endParaRPr lang="en-US" dirty="0" smtClean="0"/>
          </a:p>
          <a:p>
            <a:endParaRPr lang="en-US" dirty="0"/>
          </a:p>
        </p:txBody>
      </p:sp>
    </p:spTree>
    <p:extLst>
      <p:ext uri="{BB962C8B-B14F-4D97-AF65-F5344CB8AC3E}">
        <p14:creationId xmlns:p14="http://schemas.microsoft.com/office/powerpoint/2010/main" val="1619901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effectLst/>
              </a:rPr>
              <a:t>Applications of High Voltages: </a:t>
            </a:r>
            <a:r>
              <a:rPr lang="en-US" dirty="0"/>
              <a:t/>
            </a:r>
            <a:br>
              <a:rPr lang="en-US" dirty="0"/>
            </a:br>
            <a:endParaRPr lang="en-US" dirty="0"/>
          </a:p>
        </p:txBody>
      </p:sp>
      <p:sp>
        <p:nvSpPr>
          <p:cNvPr id="3" name="Content Placeholder 2"/>
          <p:cNvSpPr>
            <a:spLocks noGrp="1"/>
          </p:cNvSpPr>
          <p:nvPr>
            <p:ph idx="1"/>
          </p:nvPr>
        </p:nvSpPr>
        <p:spPr/>
        <p:txBody>
          <a:bodyPr>
            <a:normAutofit/>
          </a:bodyPr>
          <a:lstStyle/>
          <a:p>
            <a:r>
              <a:rPr lang="en-US" sz="2000" dirty="0"/>
              <a:t>High voltages are applied in laboratories in nuclear research, in particle accelerators and Van de Graff generators. </a:t>
            </a:r>
          </a:p>
          <a:p>
            <a:r>
              <a:rPr lang="en-US" sz="2000" dirty="0" smtClean="0"/>
              <a:t> </a:t>
            </a:r>
            <a:r>
              <a:rPr lang="en-US" sz="2000" dirty="0" smtClean="0"/>
              <a:t>Voltages </a:t>
            </a:r>
            <a:r>
              <a:rPr lang="en-US" sz="2000" dirty="0" smtClean="0"/>
              <a:t>up to </a:t>
            </a:r>
            <a:r>
              <a:rPr lang="en-US" sz="2000" dirty="0"/>
              <a:t>100KV are used in electrostatic precipitators. </a:t>
            </a:r>
          </a:p>
          <a:p>
            <a:r>
              <a:rPr lang="en-US" sz="2000" dirty="0" smtClean="0"/>
              <a:t>X</a:t>
            </a:r>
            <a:r>
              <a:rPr lang="en-US" sz="2000" dirty="0"/>
              <a:t>-Ray equipment for medical and industrial application also uses high voltages. </a:t>
            </a:r>
          </a:p>
        </p:txBody>
      </p:sp>
    </p:spTree>
    <p:extLst>
      <p:ext uri="{BB962C8B-B14F-4D97-AF65-F5344CB8AC3E}">
        <p14:creationId xmlns:p14="http://schemas.microsoft.com/office/powerpoint/2010/main" val="37975489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effectLst/>
              </a:rPr>
              <a:t>Energy sources and energy conversion </a:t>
            </a:r>
            <a:r>
              <a:rPr lang="en-US" dirty="0"/>
              <a:t/>
            </a:r>
            <a:br>
              <a:rPr lang="en-US" dirty="0"/>
            </a:br>
            <a:endParaRPr lang="en-US" dirty="0"/>
          </a:p>
        </p:txBody>
      </p:sp>
      <p:sp>
        <p:nvSpPr>
          <p:cNvPr id="3" name="Content Placeholder 2"/>
          <p:cNvSpPr>
            <a:spLocks noGrp="1"/>
          </p:cNvSpPr>
          <p:nvPr>
            <p:ph idx="1"/>
          </p:nvPr>
        </p:nvSpPr>
        <p:spPr/>
        <p:txBody>
          <a:bodyPr/>
          <a:lstStyle/>
          <a:p>
            <a:r>
              <a:rPr lang="en-US" sz="2400" dirty="0"/>
              <a:t>Apart from the direct conversion of solar energy to electricity due to the photo-voltaic effect, all the electricity in the world is generated, using Faraday’s Law. </a:t>
            </a:r>
            <a:r>
              <a:rPr lang="en-US" sz="2400" dirty="0" smtClean="0"/>
              <a:t>Water</a:t>
            </a:r>
            <a:r>
              <a:rPr lang="en-US" sz="2400" dirty="0"/>
              <a:t> </a:t>
            </a:r>
            <a:r>
              <a:rPr lang="en-US" sz="2400" dirty="0" smtClean="0"/>
              <a:t>steam </a:t>
            </a:r>
            <a:r>
              <a:rPr lang="en-US" sz="2400" dirty="0"/>
              <a:t>or wind energy causes rotation of the turbine and generator rotor. </a:t>
            </a:r>
            <a:endParaRPr lang="en-US" sz="2400" dirty="0" smtClean="0"/>
          </a:p>
          <a:p>
            <a:pPr marL="82296" indent="0">
              <a:buNone/>
            </a:pPr>
            <a:endParaRPr lang="en-US" dirty="0"/>
          </a:p>
        </p:txBody>
      </p:sp>
      <p:pic>
        <p:nvPicPr>
          <p:cNvPr id="4" name="Content Placeholder 5" descr="high_voltage_engineering.pdf"/>
          <p:cNvPicPr>
            <a:picLocks noChangeAspect="1"/>
          </p:cNvPicPr>
          <p:nvPr/>
        </p:nvPicPr>
        <p:blipFill rotWithShape="1">
          <a:blip r:embed="rId2">
            <a:extLst>
              <a:ext uri="{28A0092B-C50C-407E-A947-70E740481C1C}">
                <a14:useLocalDpi xmlns:a14="http://schemas.microsoft.com/office/drawing/2010/main" val="0"/>
              </a:ext>
            </a:extLst>
          </a:blip>
          <a:srcRect l="10303" t="13169" r="9890" b="58612"/>
          <a:stretch/>
        </p:blipFill>
        <p:spPr>
          <a:xfrm>
            <a:off x="3003585" y="3667959"/>
            <a:ext cx="4400793" cy="2202126"/>
          </a:xfrm>
          <a:prstGeom prst="rect">
            <a:avLst/>
          </a:prstGeom>
        </p:spPr>
      </p:pic>
    </p:spTree>
    <p:extLst>
      <p:ext uri="{BB962C8B-B14F-4D97-AF65-F5344CB8AC3E}">
        <p14:creationId xmlns:p14="http://schemas.microsoft.com/office/powerpoint/2010/main" val="2780102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ffectLst/>
              </a:rPr>
              <a:t>Generators </a:t>
            </a:r>
            <a:endParaRPr lang="en-US" dirty="0"/>
          </a:p>
        </p:txBody>
      </p:sp>
      <p:sp>
        <p:nvSpPr>
          <p:cNvPr id="7" name="Content Placeholder 6"/>
          <p:cNvSpPr>
            <a:spLocks noGrp="1"/>
          </p:cNvSpPr>
          <p:nvPr>
            <p:ph idx="1"/>
          </p:nvPr>
        </p:nvSpPr>
        <p:spPr/>
        <p:txBody>
          <a:bodyPr/>
          <a:lstStyle/>
          <a:p>
            <a:r>
              <a:rPr lang="en-US" sz="2400" dirty="0"/>
              <a:t>The rating of a typical large generator is between 500 </a:t>
            </a:r>
            <a:r>
              <a:rPr lang="en-US" sz="2400" dirty="0" smtClean="0"/>
              <a:t>to</a:t>
            </a:r>
            <a:r>
              <a:rPr lang="en-US" sz="2400" dirty="0" smtClean="0"/>
              <a:t> </a:t>
            </a:r>
            <a:r>
              <a:rPr lang="en-US" sz="2400" dirty="0"/>
              <a:t>900 MVA and the generator voltage is typically 24 kV. This results in a large full load current of the order of 10 to 20 kA. </a:t>
            </a:r>
          </a:p>
          <a:p>
            <a:endParaRPr lang="en-US" dirty="0"/>
          </a:p>
        </p:txBody>
      </p:sp>
      <p:pic>
        <p:nvPicPr>
          <p:cNvPr id="8" name="Picture 7" descr="high_voltage_engineering.pdf"/>
          <p:cNvPicPr>
            <a:picLocks noChangeAspect="1"/>
          </p:cNvPicPr>
          <p:nvPr/>
        </p:nvPicPr>
        <p:blipFill rotWithShape="1">
          <a:blip r:embed="rId2">
            <a:extLst>
              <a:ext uri="{28A0092B-C50C-407E-A947-70E740481C1C}">
                <a14:useLocalDpi xmlns:a14="http://schemas.microsoft.com/office/drawing/2010/main" val="0"/>
              </a:ext>
            </a:extLst>
          </a:blip>
          <a:srcRect l="37734" t="65600" r="9329" b="17575"/>
          <a:stretch/>
        </p:blipFill>
        <p:spPr>
          <a:xfrm>
            <a:off x="2553699" y="3553123"/>
            <a:ext cx="4836023" cy="2175105"/>
          </a:xfrm>
          <a:prstGeom prst="rect">
            <a:avLst/>
          </a:prstGeom>
        </p:spPr>
      </p:pic>
    </p:spTree>
    <p:extLst>
      <p:ext uri="{BB962C8B-B14F-4D97-AF65-F5344CB8AC3E}">
        <p14:creationId xmlns:p14="http://schemas.microsoft.com/office/powerpoint/2010/main" val="4452104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substations </a:t>
            </a:r>
          </a:p>
        </p:txBody>
      </p:sp>
      <p:sp>
        <p:nvSpPr>
          <p:cNvPr id="3" name="Content Placeholder 2"/>
          <p:cNvSpPr>
            <a:spLocks noGrp="1"/>
          </p:cNvSpPr>
          <p:nvPr>
            <p:ph idx="1"/>
          </p:nvPr>
        </p:nvSpPr>
        <p:spPr/>
        <p:txBody>
          <a:bodyPr>
            <a:normAutofit/>
          </a:bodyPr>
          <a:lstStyle/>
          <a:p>
            <a:r>
              <a:rPr lang="en-US" sz="2000" dirty="0"/>
              <a:t>The substations are the nodes in the power system where several lines and transformers are connected </a:t>
            </a:r>
            <a:r>
              <a:rPr lang="en-US" sz="2000" dirty="0" smtClean="0"/>
              <a:t>together. </a:t>
            </a:r>
            <a:endParaRPr lang="en-US" sz="2000" dirty="0"/>
          </a:p>
          <a:p>
            <a:r>
              <a:rPr lang="en-US" sz="2000" dirty="0"/>
              <a:t>Transmission substations serve as the interconnection nodes on the main transmission system. </a:t>
            </a:r>
            <a:r>
              <a:rPr lang="en-US" sz="2000" dirty="0" smtClean="0"/>
              <a:t> At </a:t>
            </a:r>
            <a:r>
              <a:rPr lang="en-US" sz="2000" dirty="0"/>
              <a:t>these stations the voltage is raised to the levels of the transmission system and stepped down again to lower distribution levels when appropriate. Typically, distribution stations operate at voltages of 132 kV and below to distribute the power to the points of consumption</a:t>
            </a:r>
            <a:r>
              <a:rPr lang="en-US" sz="2000" dirty="0" smtClean="0"/>
              <a:t>.  </a:t>
            </a:r>
            <a:r>
              <a:rPr lang="en-US" sz="2000" dirty="0"/>
              <a:t>A typical distribution substation is shown in Fig </a:t>
            </a:r>
            <a:endParaRPr lang="en-US" sz="2000" dirty="0" smtClean="0"/>
          </a:p>
          <a:p>
            <a:endParaRPr lang="en-US" sz="2000" dirty="0"/>
          </a:p>
          <a:p>
            <a:endParaRPr lang="en-US" dirty="0"/>
          </a:p>
        </p:txBody>
      </p:sp>
      <p:pic>
        <p:nvPicPr>
          <p:cNvPr id="4" name="Picture 3" descr="high_voltage_engineering.pdf"/>
          <p:cNvPicPr>
            <a:picLocks noChangeAspect="1"/>
          </p:cNvPicPr>
          <p:nvPr/>
        </p:nvPicPr>
        <p:blipFill rotWithShape="1">
          <a:blip r:embed="rId2">
            <a:extLst>
              <a:ext uri="{28A0092B-C50C-407E-A947-70E740481C1C}">
                <a14:useLocalDpi xmlns:a14="http://schemas.microsoft.com/office/drawing/2010/main" val="0"/>
              </a:ext>
            </a:extLst>
          </a:blip>
          <a:srcRect l="2334" t="42200" r="2261" b="36659"/>
          <a:stretch/>
        </p:blipFill>
        <p:spPr>
          <a:xfrm>
            <a:off x="2889440" y="4559654"/>
            <a:ext cx="4402416" cy="1688746"/>
          </a:xfrm>
          <a:prstGeom prst="rect">
            <a:avLst/>
          </a:prstGeom>
        </p:spPr>
      </p:pic>
    </p:spTree>
    <p:extLst>
      <p:ext uri="{BB962C8B-B14F-4D97-AF65-F5344CB8AC3E}">
        <p14:creationId xmlns:p14="http://schemas.microsoft.com/office/powerpoint/2010/main" val="31929107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effectLst/>
              </a:rPr>
              <a:t>Power lines and cables </a:t>
            </a:r>
            <a:r>
              <a:rPr lang="en-US" dirty="0"/>
              <a:t/>
            </a:r>
            <a:br>
              <a:rPr lang="en-US" dirty="0"/>
            </a:br>
            <a:endParaRPr lang="en-US" dirty="0"/>
          </a:p>
        </p:txBody>
      </p:sp>
      <p:sp>
        <p:nvSpPr>
          <p:cNvPr id="3" name="Content Placeholder 2"/>
          <p:cNvSpPr>
            <a:spLocks noGrp="1"/>
          </p:cNvSpPr>
          <p:nvPr>
            <p:ph idx="1"/>
          </p:nvPr>
        </p:nvSpPr>
        <p:spPr/>
        <p:txBody>
          <a:bodyPr/>
          <a:lstStyle/>
          <a:p>
            <a:r>
              <a:rPr lang="en-US" sz="2400" dirty="0"/>
              <a:t>High voltage feeders in the form of overhead power lines or underground cables interconnect high voltage substations. Typical high voltage overhead power lines are shown in </a:t>
            </a:r>
            <a:r>
              <a:rPr lang="en-US" sz="2400" dirty="0" smtClean="0"/>
              <a:t>Fig</a:t>
            </a:r>
          </a:p>
          <a:p>
            <a:pPr marL="82296" indent="0">
              <a:buNone/>
            </a:pPr>
            <a:r>
              <a:rPr lang="en-US" dirty="0" smtClean="0"/>
              <a:t> </a:t>
            </a:r>
            <a:endParaRPr lang="en-US" dirty="0"/>
          </a:p>
          <a:p>
            <a:endParaRPr lang="en-US" dirty="0"/>
          </a:p>
        </p:txBody>
      </p:sp>
      <p:pic>
        <p:nvPicPr>
          <p:cNvPr id="6" name="Picture 5" descr="high_voltage_engineering.pdf"/>
          <p:cNvPicPr>
            <a:picLocks noChangeAspect="1"/>
          </p:cNvPicPr>
          <p:nvPr/>
        </p:nvPicPr>
        <p:blipFill rotWithShape="1">
          <a:blip r:embed="rId2">
            <a:extLst>
              <a:ext uri="{28A0092B-C50C-407E-A947-70E740481C1C}">
                <a14:useLocalDpi xmlns:a14="http://schemas.microsoft.com/office/drawing/2010/main" val="0"/>
              </a:ext>
            </a:extLst>
          </a:blip>
          <a:srcRect l="12588" t="7683" r="7115" b="55085"/>
          <a:stretch/>
        </p:blipFill>
        <p:spPr>
          <a:xfrm>
            <a:off x="2513164" y="2965476"/>
            <a:ext cx="5003164" cy="3282924"/>
          </a:xfrm>
          <a:prstGeom prst="rect">
            <a:avLst/>
          </a:prstGeom>
        </p:spPr>
      </p:pic>
    </p:spTree>
    <p:extLst>
      <p:ext uri="{BB962C8B-B14F-4D97-AF65-F5344CB8AC3E}">
        <p14:creationId xmlns:p14="http://schemas.microsoft.com/office/powerpoint/2010/main" val="5464489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effectLst/>
              </a:rPr>
              <a:t>Bushings </a:t>
            </a:r>
            <a:r>
              <a:rPr lang="en-US" dirty="0"/>
              <a:t/>
            </a:r>
            <a:br>
              <a:rPr lang="en-US" dirty="0"/>
            </a:br>
            <a:endParaRPr lang="en-US" dirty="0"/>
          </a:p>
        </p:txBody>
      </p:sp>
      <p:sp>
        <p:nvSpPr>
          <p:cNvPr id="3" name="Content Placeholder 2"/>
          <p:cNvSpPr>
            <a:spLocks noGrp="1"/>
          </p:cNvSpPr>
          <p:nvPr>
            <p:ph idx="1"/>
          </p:nvPr>
        </p:nvSpPr>
        <p:spPr/>
        <p:txBody>
          <a:bodyPr>
            <a:normAutofit/>
          </a:bodyPr>
          <a:lstStyle/>
          <a:p>
            <a:pPr algn="just"/>
            <a:r>
              <a:rPr lang="en-US" sz="2600" dirty="0"/>
              <a:t>It is sometimes required to take a high voltage conductor through a wall or the tank of a transformer. In such cases a bushing is required to support the high voltage conductor and to provide the necessary insulation in the axial and the radial directions. </a:t>
            </a:r>
            <a:endParaRPr lang="en-US" sz="2600" dirty="0" smtClean="0"/>
          </a:p>
          <a:p>
            <a:pPr algn="just"/>
            <a:r>
              <a:rPr lang="en-US" sz="2600" dirty="0" smtClean="0"/>
              <a:t>The </a:t>
            </a:r>
            <a:r>
              <a:rPr lang="en-US" sz="2600" dirty="0"/>
              <a:t>voltage gradient is also high close to the high voltage conductor and this could cause discharges in those regions. The use of conducting cylinders inside the bushing results in a more uniform voltage distribution as is shown in Fig. </a:t>
            </a:r>
            <a:endParaRPr lang="en-US" sz="2600" dirty="0" smtClean="0"/>
          </a:p>
          <a:p>
            <a:pPr algn="just"/>
            <a:endParaRPr lang="en-US" sz="2600" dirty="0"/>
          </a:p>
          <a:p>
            <a:pPr marL="82296" indent="0">
              <a:buNone/>
            </a:pPr>
            <a:endParaRPr lang="en-US" dirty="0"/>
          </a:p>
        </p:txBody>
      </p:sp>
    </p:spTree>
    <p:extLst>
      <p:ext uri="{BB962C8B-B14F-4D97-AF65-F5344CB8AC3E}">
        <p14:creationId xmlns:p14="http://schemas.microsoft.com/office/powerpoint/2010/main" val="33331758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ffectLst/>
              </a:rPr>
              <a:t>Bushings </a:t>
            </a:r>
            <a:endParaRPr lang="en-US" dirty="0"/>
          </a:p>
        </p:txBody>
      </p:sp>
      <p:sp>
        <p:nvSpPr>
          <p:cNvPr id="3" name="Content Placeholder 2"/>
          <p:cNvSpPr>
            <a:spLocks noGrp="1"/>
          </p:cNvSpPr>
          <p:nvPr>
            <p:ph idx="1"/>
          </p:nvPr>
        </p:nvSpPr>
        <p:spPr/>
        <p:txBody>
          <a:bodyPr/>
          <a:lstStyle/>
          <a:p>
            <a:pPr marL="82296" indent="0">
              <a:buNone/>
            </a:pPr>
            <a:endParaRPr lang="en-US" dirty="0" smtClean="0"/>
          </a:p>
          <a:p>
            <a:endParaRPr lang="en-US" dirty="0"/>
          </a:p>
        </p:txBody>
      </p:sp>
      <p:pic>
        <p:nvPicPr>
          <p:cNvPr id="4" name="Picture 3" descr="high_voltage_engineering.pdf"/>
          <p:cNvPicPr>
            <a:picLocks noChangeAspect="1"/>
          </p:cNvPicPr>
          <p:nvPr/>
        </p:nvPicPr>
        <p:blipFill rotWithShape="1">
          <a:blip r:embed="rId2">
            <a:extLst>
              <a:ext uri="{28A0092B-C50C-407E-A947-70E740481C1C}">
                <a14:useLocalDpi xmlns:a14="http://schemas.microsoft.com/office/drawing/2010/main" val="0"/>
              </a:ext>
            </a:extLst>
          </a:blip>
          <a:srcRect l="11957" t="7239" r="8726" b="60256"/>
          <a:stretch/>
        </p:blipFill>
        <p:spPr>
          <a:xfrm>
            <a:off x="3607605" y="2661465"/>
            <a:ext cx="3913715" cy="2269675"/>
          </a:xfrm>
          <a:prstGeom prst="rect">
            <a:avLst/>
          </a:prstGeom>
        </p:spPr>
      </p:pic>
    </p:spTree>
    <p:extLst>
      <p:ext uri="{BB962C8B-B14F-4D97-AF65-F5344CB8AC3E}">
        <p14:creationId xmlns:p14="http://schemas.microsoft.com/office/powerpoint/2010/main" val="32788361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effectLst/>
              </a:rPr>
              <a:t>Power transformers </a:t>
            </a:r>
            <a:r>
              <a:rPr lang="en-US" dirty="0"/>
              <a:t/>
            </a:r>
            <a:br>
              <a:rPr lang="en-US" dirty="0"/>
            </a:br>
            <a:endParaRPr lang="en-US" dirty="0"/>
          </a:p>
        </p:txBody>
      </p:sp>
      <p:sp>
        <p:nvSpPr>
          <p:cNvPr id="3" name="Content Placeholder 2"/>
          <p:cNvSpPr>
            <a:spLocks noGrp="1"/>
          </p:cNvSpPr>
          <p:nvPr>
            <p:ph idx="1"/>
          </p:nvPr>
        </p:nvSpPr>
        <p:spPr/>
        <p:txBody>
          <a:bodyPr>
            <a:normAutofit/>
          </a:bodyPr>
          <a:lstStyle/>
          <a:p>
            <a:pPr algn="just"/>
            <a:r>
              <a:rPr lang="en-US" sz="2400" dirty="0"/>
              <a:t>The power transformers transform the voltage from one level to another and must be able to handle the full power to be transformed, i.e. the copper windings must be rated to handle the full load current and short time </a:t>
            </a:r>
            <a:r>
              <a:rPr lang="en-US" sz="2400" dirty="0" smtClean="0"/>
              <a:t>over currents. </a:t>
            </a:r>
            <a:endParaRPr lang="en-US" sz="2400" dirty="0"/>
          </a:p>
          <a:p>
            <a:pPr algn="just"/>
            <a:r>
              <a:rPr lang="en-US" sz="2400" dirty="0"/>
              <a:t>A transformer is equipped with a conservator to serve as an expansion tank to allow for the expansion of the oil when the transformer temperature increases. </a:t>
            </a:r>
          </a:p>
        </p:txBody>
      </p:sp>
    </p:spTree>
    <p:extLst>
      <p:ext uri="{BB962C8B-B14F-4D97-AF65-F5344CB8AC3E}">
        <p14:creationId xmlns:p14="http://schemas.microsoft.com/office/powerpoint/2010/main" val="40718254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ffectLst/>
              </a:rPr>
              <a:t>Power transformers</a:t>
            </a:r>
            <a:endParaRPr lang="en-US" dirty="0"/>
          </a:p>
        </p:txBody>
      </p:sp>
      <p:pic>
        <p:nvPicPr>
          <p:cNvPr id="4" name="Content Placeholder 3" descr="high_voltage_engineering.pdf"/>
          <p:cNvPicPr>
            <a:picLocks noGrp="1" noChangeAspect="1"/>
          </p:cNvPicPr>
          <p:nvPr>
            <p:ph idx="1"/>
          </p:nvPr>
        </p:nvPicPr>
        <p:blipFill rotWithShape="1">
          <a:blip r:embed="rId2">
            <a:extLst>
              <a:ext uri="{28A0092B-C50C-407E-A947-70E740481C1C}">
                <a14:useLocalDpi xmlns:a14="http://schemas.microsoft.com/office/drawing/2010/main" val="0"/>
              </a:ext>
            </a:extLst>
          </a:blip>
          <a:srcRect l="13498" t="52463" r="15482" b="25072"/>
          <a:stretch/>
        </p:blipFill>
        <p:spPr>
          <a:xfrm>
            <a:off x="1891628" y="2566895"/>
            <a:ext cx="6120538" cy="2918153"/>
          </a:xfrm>
        </p:spPr>
      </p:pic>
    </p:spTree>
    <p:extLst>
      <p:ext uri="{BB962C8B-B14F-4D97-AF65-F5344CB8AC3E}">
        <p14:creationId xmlns:p14="http://schemas.microsoft.com/office/powerpoint/2010/main" val="39458491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effectLst/>
              </a:rPr>
              <a:t>Circuit breakers and fuses </a:t>
            </a:r>
            <a:r>
              <a:rPr lang="en-US" dirty="0"/>
              <a:t/>
            </a:r>
            <a:br>
              <a:rPr lang="en-US" dirty="0"/>
            </a:br>
            <a:endParaRPr lang="en-US" dirty="0"/>
          </a:p>
        </p:txBody>
      </p:sp>
      <p:sp>
        <p:nvSpPr>
          <p:cNvPr id="3" name="Content Placeholder 2"/>
          <p:cNvSpPr>
            <a:spLocks noGrp="1"/>
          </p:cNvSpPr>
          <p:nvPr>
            <p:ph idx="1"/>
          </p:nvPr>
        </p:nvSpPr>
        <p:spPr/>
        <p:txBody>
          <a:bodyPr>
            <a:normAutofit/>
          </a:bodyPr>
          <a:lstStyle/>
          <a:p>
            <a:pPr algn="just"/>
            <a:r>
              <a:rPr lang="en-US" sz="2400" dirty="0"/>
              <a:t>The duty of circuit breakers and fuses is to rapidly interrupt fault current. When a short circuit occurs on the power system, currents of the order of tens of thousands of Ampere flow. </a:t>
            </a:r>
            <a:endParaRPr lang="en-US" sz="2400" dirty="0" smtClean="0"/>
          </a:p>
          <a:p>
            <a:pPr algn="just"/>
            <a:r>
              <a:rPr lang="en-US" sz="2400" dirty="0"/>
              <a:t>The presence of these power frequency fault currents are detected by the protection relays and the output contacts of the relays energize the circuit breaker trip </a:t>
            </a:r>
            <a:r>
              <a:rPr lang="en-US" sz="2400" dirty="0" smtClean="0"/>
              <a:t>coils.</a:t>
            </a:r>
          </a:p>
          <a:p>
            <a:pPr marL="82296" indent="0">
              <a:buNone/>
            </a:pPr>
            <a:endParaRPr lang="en-US" dirty="0"/>
          </a:p>
          <a:p>
            <a:endParaRPr lang="en-US" dirty="0"/>
          </a:p>
        </p:txBody>
      </p:sp>
      <p:pic>
        <p:nvPicPr>
          <p:cNvPr id="4" name="Picture 3" descr="high_voltage_engineering.pdf"/>
          <p:cNvPicPr>
            <a:picLocks noChangeAspect="1"/>
          </p:cNvPicPr>
          <p:nvPr/>
        </p:nvPicPr>
        <p:blipFill rotWithShape="1">
          <a:blip r:embed="rId2">
            <a:extLst>
              <a:ext uri="{28A0092B-C50C-407E-A947-70E740481C1C}">
                <a14:useLocalDpi xmlns:a14="http://schemas.microsoft.com/office/drawing/2010/main" val="0"/>
              </a:ext>
            </a:extLst>
          </a:blip>
          <a:srcRect l="14240" t="37603" r="11532" b="35025"/>
          <a:stretch/>
        </p:blipFill>
        <p:spPr>
          <a:xfrm>
            <a:off x="3107675" y="4296171"/>
            <a:ext cx="4478750" cy="2337227"/>
          </a:xfrm>
          <a:prstGeom prst="rect">
            <a:avLst/>
          </a:prstGeom>
        </p:spPr>
      </p:pic>
    </p:spTree>
    <p:extLst>
      <p:ext uri="{BB962C8B-B14F-4D97-AF65-F5344CB8AC3E}">
        <p14:creationId xmlns:p14="http://schemas.microsoft.com/office/powerpoint/2010/main" val="21905573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outline </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Introduction </a:t>
            </a:r>
            <a:r>
              <a:rPr lang="en-US" dirty="0"/>
              <a:t>to HV technology, advantages of transmitting electrical power at high voltages, need for generating high voltages in laboratory. Important </a:t>
            </a:r>
            <a:r>
              <a:rPr lang="en-US" dirty="0" smtClean="0"/>
              <a:t>applications of high voltage.</a:t>
            </a:r>
          </a:p>
          <a:p>
            <a:r>
              <a:rPr lang="en-US" dirty="0" smtClean="0"/>
              <a:t>Breakdown mechanism of gaseous , liquid ad solid materials</a:t>
            </a:r>
            <a:endParaRPr lang="en-US" dirty="0"/>
          </a:p>
          <a:p>
            <a:r>
              <a:rPr lang="en-US" dirty="0" smtClean="0"/>
              <a:t>Mechanism of lightning</a:t>
            </a:r>
          </a:p>
          <a:p>
            <a:r>
              <a:rPr lang="en-US" dirty="0" smtClean="0"/>
              <a:t>Shielding of overhead ground wires</a:t>
            </a:r>
          </a:p>
          <a:p>
            <a:r>
              <a:rPr lang="en-US" dirty="0" smtClean="0"/>
              <a:t>Effect of lightning on a transmission line</a:t>
            </a:r>
            <a:endParaRPr lang="en-US" dirty="0"/>
          </a:p>
          <a:p>
            <a:endParaRPr lang="en-US" dirty="0"/>
          </a:p>
        </p:txBody>
      </p:sp>
    </p:spTree>
    <p:extLst>
      <p:ext uri="{BB962C8B-B14F-4D97-AF65-F5344CB8AC3E}">
        <p14:creationId xmlns:p14="http://schemas.microsoft.com/office/powerpoint/2010/main" val="19347001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effectLst/>
              </a:rPr>
              <a:t>Surge arresters or lightning arresters </a:t>
            </a:r>
            <a:r>
              <a:rPr lang="en-US" dirty="0"/>
              <a:t/>
            </a:r>
            <a:br>
              <a:rPr lang="en-US" dirty="0"/>
            </a:br>
            <a:endParaRPr lang="en-US" dirty="0"/>
          </a:p>
        </p:txBody>
      </p:sp>
      <p:sp>
        <p:nvSpPr>
          <p:cNvPr id="3" name="Content Placeholder 2"/>
          <p:cNvSpPr>
            <a:spLocks noGrp="1"/>
          </p:cNvSpPr>
          <p:nvPr>
            <p:ph idx="1"/>
          </p:nvPr>
        </p:nvSpPr>
        <p:spPr/>
        <p:txBody>
          <a:bodyPr>
            <a:normAutofit/>
          </a:bodyPr>
          <a:lstStyle/>
          <a:p>
            <a:pPr algn="just"/>
            <a:r>
              <a:rPr lang="en-US" sz="2400" dirty="0"/>
              <a:t>The power system is subject to transient overvoltages due to lightning and switching. Lightning arresters (also called surge diverters) are applied to limit the peak voltages to values that can not damage the equipment to limit </a:t>
            </a:r>
            <a:r>
              <a:rPr lang="en-US" sz="2400" dirty="0" smtClean="0"/>
              <a:t>overvoltage </a:t>
            </a:r>
            <a:r>
              <a:rPr lang="en-US" sz="2400" dirty="0" smtClean="0"/>
              <a:t>.</a:t>
            </a:r>
          </a:p>
          <a:p>
            <a:pPr algn="just"/>
            <a:r>
              <a:rPr lang="en-US" sz="2400" dirty="0" smtClean="0"/>
              <a:t>These </a:t>
            </a:r>
            <a:r>
              <a:rPr lang="en-US" sz="2400" dirty="0"/>
              <a:t>overvoltages are limited by the use of nonlinear resistive elements. In conventional lightning arrestors silicon carbide elements </a:t>
            </a:r>
            <a:r>
              <a:rPr lang="en-US" sz="2400" dirty="0" smtClean="0"/>
              <a:t>are </a:t>
            </a:r>
            <a:r>
              <a:rPr lang="en-US" sz="2400" dirty="0"/>
              <a:t>used. </a:t>
            </a:r>
            <a:endParaRPr lang="en-US" sz="2400" dirty="0" smtClean="0"/>
          </a:p>
          <a:p>
            <a:pPr algn="just"/>
            <a:endParaRPr lang="en-US" sz="2600" dirty="0" smtClean="0"/>
          </a:p>
          <a:p>
            <a:pPr algn="just"/>
            <a:endParaRPr lang="en-US" sz="2600" dirty="0"/>
          </a:p>
          <a:p>
            <a:endParaRPr lang="en-US" dirty="0"/>
          </a:p>
        </p:txBody>
      </p:sp>
      <p:pic>
        <p:nvPicPr>
          <p:cNvPr id="4" name="Picture 3" descr="high_voltage_engineering.pdf"/>
          <p:cNvPicPr>
            <a:picLocks noChangeAspect="1"/>
          </p:cNvPicPr>
          <p:nvPr/>
        </p:nvPicPr>
        <p:blipFill rotWithShape="1">
          <a:blip r:embed="rId2">
            <a:extLst>
              <a:ext uri="{28A0092B-C50C-407E-A947-70E740481C1C}">
                <a14:useLocalDpi xmlns:a14="http://schemas.microsoft.com/office/drawing/2010/main" val="0"/>
              </a:ext>
            </a:extLst>
          </a:blip>
          <a:srcRect l="11592" t="11211" r="6683" b="64533"/>
          <a:stretch/>
        </p:blipFill>
        <p:spPr>
          <a:xfrm>
            <a:off x="3067140" y="4606901"/>
            <a:ext cx="4760403" cy="1999476"/>
          </a:xfrm>
          <a:prstGeom prst="rect">
            <a:avLst/>
          </a:prstGeom>
        </p:spPr>
      </p:pic>
    </p:spTree>
    <p:extLst>
      <p:ext uri="{BB962C8B-B14F-4D97-AF65-F5344CB8AC3E}">
        <p14:creationId xmlns:p14="http://schemas.microsoft.com/office/powerpoint/2010/main" val="8908902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effectLst/>
              </a:rPr>
              <a:t>Conclusion </a:t>
            </a:r>
            <a:r>
              <a:rPr lang="en-US" dirty="0"/>
              <a:t/>
            </a:r>
            <a:br>
              <a:rPr lang="en-US" dirty="0"/>
            </a:br>
            <a:endParaRPr lang="en-US" dirty="0"/>
          </a:p>
        </p:txBody>
      </p:sp>
      <p:sp>
        <p:nvSpPr>
          <p:cNvPr id="3" name="Content Placeholder 2"/>
          <p:cNvSpPr>
            <a:spLocks noGrp="1"/>
          </p:cNvSpPr>
          <p:nvPr>
            <p:ph idx="1"/>
          </p:nvPr>
        </p:nvSpPr>
        <p:spPr/>
        <p:txBody>
          <a:bodyPr>
            <a:normAutofit/>
          </a:bodyPr>
          <a:lstStyle/>
          <a:p>
            <a:pPr algn="just"/>
            <a:r>
              <a:rPr lang="en-US" sz="2600" dirty="0"/>
              <a:t>In this introduction the state of the art of high voltage power systems has been summarised. High voltage technology is of paramount importance to facilitate the transmission and utilisation of large amounts of electrical energy. Knowledge of the performance of the various types of electrical insulation systems depend on the magnitude of the electric fields in the materials. In the next </a:t>
            </a:r>
            <a:r>
              <a:rPr lang="en-US" sz="2600" dirty="0" smtClean="0"/>
              <a:t>lecture </a:t>
            </a:r>
            <a:r>
              <a:rPr lang="en-US" sz="2600" dirty="0"/>
              <a:t>concepts relating to electric fields and their calculation </a:t>
            </a:r>
            <a:r>
              <a:rPr lang="en-US" sz="2600" dirty="0" smtClean="0"/>
              <a:t>will </a:t>
            </a:r>
            <a:r>
              <a:rPr lang="en-US" sz="2600" dirty="0" smtClean="0"/>
              <a:t>discuss. </a:t>
            </a:r>
            <a:endParaRPr lang="en-US" sz="2600" dirty="0"/>
          </a:p>
          <a:p>
            <a:pPr marL="82296" indent="0">
              <a:buNone/>
            </a:pPr>
            <a:endParaRPr lang="en-US" dirty="0"/>
          </a:p>
        </p:txBody>
      </p:sp>
    </p:spTree>
    <p:extLst>
      <p:ext uri="{BB962C8B-B14F-4D97-AF65-F5344CB8AC3E}">
        <p14:creationId xmlns:p14="http://schemas.microsoft.com/office/powerpoint/2010/main" val="19565113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effectLst/>
              </a:rPr>
              <a:t>Introduction to HV technology </a:t>
            </a:r>
            <a:r>
              <a:rPr lang="en-US" dirty="0"/>
              <a:t/>
            </a:r>
            <a:br>
              <a:rPr lang="en-US" dirty="0"/>
            </a:br>
            <a:endParaRPr lang="en-US" dirty="0"/>
          </a:p>
        </p:txBody>
      </p:sp>
      <p:sp>
        <p:nvSpPr>
          <p:cNvPr id="3" name="Content Placeholder 2"/>
          <p:cNvSpPr>
            <a:spLocks noGrp="1"/>
          </p:cNvSpPr>
          <p:nvPr>
            <p:ph idx="1"/>
          </p:nvPr>
        </p:nvSpPr>
        <p:spPr/>
        <p:txBody>
          <a:bodyPr>
            <a:normAutofit/>
          </a:bodyPr>
          <a:lstStyle/>
          <a:p>
            <a:pPr algn="just"/>
            <a:r>
              <a:rPr lang="en-US" sz="2200" dirty="0"/>
              <a:t>A high-voltage, direct current (HV) electric power transmission system uses direct </a:t>
            </a:r>
            <a:r>
              <a:rPr lang="en-US" sz="2200" dirty="0" smtClean="0"/>
              <a:t>current for </a:t>
            </a:r>
            <a:r>
              <a:rPr lang="en-US" sz="2200" dirty="0"/>
              <a:t>the bulk transmission of electrical power, in contrast with the more common alternating current systems</a:t>
            </a:r>
            <a:r>
              <a:rPr lang="en-US" sz="2200" dirty="0" smtClean="0"/>
              <a:t>.</a:t>
            </a:r>
          </a:p>
          <a:p>
            <a:pPr algn="just"/>
            <a:r>
              <a:rPr lang="en-US" sz="2200" dirty="0" smtClean="0"/>
              <a:t>For </a:t>
            </a:r>
            <a:r>
              <a:rPr lang="en-US" sz="2200" dirty="0"/>
              <a:t>long-distance distribution, HV systems are less expensive and suffer lower electrical losses. For shorter distances, the higher cost of DC conversion equipment compared to an AC system may be </a:t>
            </a:r>
            <a:r>
              <a:rPr lang="en-US" sz="2200" dirty="0" smtClean="0"/>
              <a:t>acceptable </a:t>
            </a:r>
            <a:r>
              <a:rPr lang="en-US" sz="2200" dirty="0"/>
              <a:t>where other benefits of direct current links are useful. </a:t>
            </a:r>
          </a:p>
          <a:p>
            <a:pPr algn="just"/>
            <a:endParaRPr lang="en-US" dirty="0"/>
          </a:p>
        </p:txBody>
      </p:sp>
    </p:spTree>
    <p:extLst>
      <p:ext uri="{BB962C8B-B14F-4D97-AF65-F5344CB8AC3E}">
        <p14:creationId xmlns:p14="http://schemas.microsoft.com/office/powerpoint/2010/main" val="2133037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effectLst/>
              </a:rPr>
              <a:t>Advantages of high voltages</a:t>
            </a:r>
            <a:endParaRPr lang="en-US" dirty="0"/>
          </a:p>
        </p:txBody>
      </p:sp>
      <p:sp>
        <p:nvSpPr>
          <p:cNvPr id="3" name="Content Placeholder 2"/>
          <p:cNvSpPr>
            <a:spLocks noGrp="1"/>
          </p:cNvSpPr>
          <p:nvPr>
            <p:ph idx="1"/>
          </p:nvPr>
        </p:nvSpPr>
        <p:spPr/>
        <p:txBody>
          <a:bodyPr>
            <a:normAutofit fontScale="62500" lnSpcReduction="20000"/>
          </a:bodyPr>
          <a:lstStyle/>
          <a:p>
            <a:pPr marL="82296" indent="0">
              <a:buNone/>
            </a:pPr>
            <a:r>
              <a:rPr lang="en-US" b="1" dirty="0"/>
              <a:t>1) Reduces volume of conductor material: </a:t>
            </a:r>
            <a:endParaRPr lang="en-US" dirty="0"/>
          </a:p>
          <a:p>
            <a:r>
              <a:rPr lang="de-DE" dirty="0" smtClean="0"/>
              <a:t>Power </a:t>
            </a:r>
            <a:r>
              <a:rPr lang="de-DE" dirty="0"/>
              <a:t>in Three Phase Circuits  </a:t>
            </a:r>
            <a:r>
              <a:rPr lang="de-DE" dirty="0" smtClean="0"/>
              <a:t> </a:t>
            </a:r>
            <a:r>
              <a:rPr lang="de-DE" dirty="0"/>
              <a:t>P = √3 V I Cosθ   </a:t>
            </a:r>
            <a:endParaRPr lang="de-DE" dirty="0" smtClean="0"/>
          </a:p>
          <a:p>
            <a:pPr marL="82296" indent="0">
              <a:buNone/>
            </a:pPr>
            <a:r>
              <a:rPr lang="de-DE" dirty="0" smtClean="0"/>
              <a:t>                       OR</a:t>
            </a:r>
            <a:r>
              <a:rPr lang="de-DE" dirty="0"/>
              <a:t>     I = P / √3 V Cos θ            (1)</a:t>
            </a:r>
          </a:p>
          <a:p>
            <a:pPr marL="82296" indent="0" algn="just">
              <a:buNone/>
            </a:pPr>
            <a:r>
              <a:rPr lang="is-IS" dirty="0"/>
              <a:t>Law’s of resistance =  </a:t>
            </a:r>
            <a:r>
              <a:rPr lang="is-IS" dirty="0" smtClean="0"/>
              <a:t> </a:t>
            </a:r>
            <a:r>
              <a:rPr lang="is-IS" dirty="0"/>
              <a:t>R = ρ (l /A)     </a:t>
            </a:r>
            <a:r>
              <a:rPr lang="is-IS" dirty="0" smtClean="0"/>
              <a:t>(2)</a:t>
            </a:r>
            <a:r>
              <a:rPr lang="is-IS" dirty="0"/>
              <a:t>                                                       </a:t>
            </a:r>
          </a:p>
          <a:p>
            <a:pPr marL="82296" indent="0" algn="just">
              <a:buNone/>
            </a:pPr>
            <a:r>
              <a:rPr lang="is-IS" dirty="0"/>
              <a:t>Power Loss in Three Phase Circuits = P = 3 I</a:t>
            </a:r>
            <a:r>
              <a:rPr lang="is-IS" baseline="30000" dirty="0"/>
              <a:t>2</a:t>
            </a:r>
            <a:r>
              <a:rPr lang="is-IS" dirty="0"/>
              <a:t>R   </a:t>
            </a:r>
            <a:r>
              <a:rPr lang="is-IS" dirty="0" smtClean="0"/>
              <a:t>(3)</a:t>
            </a:r>
            <a:r>
              <a:rPr lang="is-IS" dirty="0"/>
              <a:t>                                                      </a:t>
            </a:r>
          </a:p>
          <a:p>
            <a:pPr marL="82296" indent="0" algn="just">
              <a:buNone/>
            </a:pPr>
            <a:r>
              <a:rPr lang="en-US" dirty="0"/>
              <a:t>Putting the Values of I and R from Equation (1) and (2) into Equation (3).</a:t>
            </a:r>
          </a:p>
          <a:p>
            <a:pPr marL="82296" indent="0" algn="just">
              <a:buNone/>
            </a:pPr>
            <a:r>
              <a:rPr lang="mr-IN" dirty="0"/>
              <a:t>P = 3 (P / √3 V Cos θ)</a:t>
            </a:r>
            <a:r>
              <a:rPr lang="mr-IN" baseline="30000" dirty="0"/>
              <a:t>2</a:t>
            </a:r>
            <a:r>
              <a:rPr lang="mr-IN" dirty="0"/>
              <a:t> x [ρ (l/A)]</a:t>
            </a:r>
          </a:p>
          <a:p>
            <a:pPr marL="82296" indent="0" algn="just">
              <a:buNone/>
            </a:pPr>
            <a:r>
              <a:rPr lang="is-IS" dirty="0"/>
              <a:t>P = 3 (P</a:t>
            </a:r>
            <a:r>
              <a:rPr lang="is-IS" baseline="30000" dirty="0"/>
              <a:t>2</a:t>
            </a:r>
            <a:r>
              <a:rPr lang="is-IS" dirty="0"/>
              <a:t>/3 V</a:t>
            </a:r>
            <a:r>
              <a:rPr lang="is-IS" baseline="30000" dirty="0"/>
              <a:t>2</a:t>
            </a:r>
            <a:r>
              <a:rPr lang="is-IS" dirty="0"/>
              <a:t> Cos</a:t>
            </a:r>
            <a:r>
              <a:rPr lang="is-IS" baseline="30000" dirty="0"/>
              <a:t>2</a:t>
            </a:r>
            <a:r>
              <a:rPr lang="is-IS" dirty="0"/>
              <a:t> θ) x ρ (l /A)           </a:t>
            </a:r>
          </a:p>
          <a:p>
            <a:pPr marL="82296" indent="0" algn="just">
              <a:buNone/>
            </a:pPr>
            <a:r>
              <a:rPr lang="is-IS" dirty="0"/>
              <a:t>P = W = P</a:t>
            </a:r>
            <a:r>
              <a:rPr lang="is-IS" baseline="30000" dirty="0"/>
              <a:t>2 </a:t>
            </a:r>
            <a:r>
              <a:rPr lang="is-IS" dirty="0"/>
              <a:t>ρ l / V Cos</a:t>
            </a:r>
            <a:r>
              <a:rPr lang="is-IS" baseline="30000" dirty="0"/>
              <a:t>2</a:t>
            </a:r>
            <a:r>
              <a:rPr lang="is-IS" dirty="0"/>
              <a:t> θ A… OR … A = P</a:t>
            </a:r>
            <a:r>
              <a:rPr lang="is-IS" baseline="30000" dirty="0"/>
              <a:t>2 </a:t>
            </a:r>
            <a:r>
              <a:rPr lang="is-IS" dirty="0"/>
              <a:t>ρ l / V</a:t>
            </a:r>
            <a:r>
              <a:rPr lang="is-IS" baseline="30000" dirty="0"/>
              <a:t>2</a:t>
            </a:r>
            <a:r>
              <a:rPr lang="is-IS" dirty="0"/>
              <a:t> Cos</a:t>
            </a:r>
            <a:r>
              <a:rPr lang="is-IS" baseline="30000" dirty="0"/>
              <a:t>2</a:t>
            </a:r>
            <a:r>
              <a:rPr lang="is-IS" dirty="0"/>
              <a:t>θ W                            (4)</a:t>
            </a:r>
          </a:p>
          <a:p>
            <a:pPr marL="82296" indent="0" algn="just">
              <a:buNone/>
            </a:pPr>
            <a:r>
              <a:rPr lang="en-US" dirty="0"/>
              <a:t>Volume</a:t>
            </a:r>
            <a:r>
              <a:rPr lang="en-US" baseline="-25000" dirty="0"/>
              <a:t> </a:t>
            </a:r>
            <a:r>
              <a:rPr lang="en-US" dirty="0"/>
              <a:t>of the conductor </a:t>
            </a:r>
            <a:r>
              <a:rPr lang="en-US" dirty="0" smtClean="0"/>
              <a:t>= </a:t>
            </a:r>
            <a:r>
              <a:rPr lang="en-US" dirty="0" err="1"/>
              <a:t>V</a:t>
            </a:r>
            <a:r>
              <a:rPr lang="en-US" baseline="-25000" dirty="0" err="1"/>
              <a:t>ol</a:t>
            </a:r>
            <a:r>
              <a:rPr lang="en-US" dirty="0"/>
              <a:t> = 3A x Length                           (5)</a:t>
            </a:r>
          </a:p>
          <a:p>
            <a:pPr marL="82296" indent="0" algn="just">
              <a:buNone/>
            </a:pPr>
            <a:r>
              <a:rPr lang="en-US" dirty="0"/>
              <a:t>Putting the value of “A” from Equation (4) into Equation (5)</a:t>
            </a:r>
          </a:p>
          <a:p>
            <a:pPr marL="82296" indent="0" algn="just">
              <a:buNone/>
            </a:pPr>
            <a:r>
              <a:rPr lang="da-DK" dirty="0" err="1"/>
              <a:t>Vol</a:t>
            </a:r>
            <a:r>
              <a:rPr lang="da-DK" dirty="0"/>
              <a:t> = 3 P</a:t>
            </a:r>
            <a:r>
              <a:rPr lang="da-DK" baseline="30000" dirty="0"/>
              <a:t>2 </a:t>
            </a:r>
            <a:r>
              <a:rPr lang="da-DK" dirty="0" err="1"/>
              <a:t>ρ</a:t>
            </a:r>
            <a:r>
              <a:rPr lang="da-DK" dirty="0"/>
              <a:t> l / W V</a:t>
            </a:r>
            <a:r>
              <a:rPr lang="da-DK" baseline="30000" dirty="0"/>
              <a:t>2 </a:t>
            </a:r>
            <a:r>
              <a:rPr lang="da-DK" dirty="0" smtClean="0"/>
              <a:t>Cos</a:t>
            </a:r>
            <a:r>
              <a:rPr lang="da-DK" baseline="30000" dirty="0" smtClean="0"/>
              <a:t>2</a:t>
            </a:r>
            <a:r>
              <a:rPr lang="da-DK" dirty="0" smtClean="0"/>
              <a:t>θ</a:t>
            </a:r>
            <a:endParaRPr lang="da-DK" dirty="0"/>
          </a:p>
        </p:txBody>
      </p:sp>
    </p:spTree>
    <p:extLst>
      <p:ext uri="{BB962C8B-B14F-4D97-AF65-F5344CB8AC3E}">
        <p14:creationId xmlns:p14="http://schemas.microsoft.com/office/powerpoint/2010/main" val="26260082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effectLst/>
              </a:rPr>
              <a:t>Advantages of high voltages</a:t>
            </a:r>
            <a:endParaRPr lang="en-US" dirty="0"/>
          </a:p>
        </p:txBody>
      </p:sp>
      <p:sp>
        <p:nvSpPr>
          <p:cNvPr id="3" name="Content Placeholder 2"/>
          <p:cNvSpPr>
            <a:spLocks noGrp="1"/>
          </p:cNvSpPr>
          <p:nvPr>
            <p:ph idx="1"/>
          </p:nvPr>
        </p:nvSpPr>
        <p:spPr/>
        <p:txBody>
          <a:bodyPr/>
          <a:lstStyle/>
          <a:p>
            <a:r>
              <a:rPr lang="en-US" b="1" dirty="0"/>
              <a:t>Increases Transmission </a:t>
            </a:r>
            <a:r>
              <a:rPr lang="en-US" b="1" dirty="0" smtClean="0"/>
              <a:t>efficiency</a:t>
            </a:r>
            <a:r>
              <a:rPr lang="en-US" b="1" dirty="0"/>
              <a:t>: </a:t>
            </a:r>
            <a:endParaRPr lang="en-US" dirty="0"/>
          </a:p>
          <a:p>
            <a:pPr marL="82296" indent="0">
              <a:buNone/>
            </a:pPr>
            <a:r>
              <a:rPr lang="en-US" sz="2000" dirty="0" smtClean="0"/>
              <a:t> Input </a:t>
            </a:r>
            <a:r>
              <a:rPr lang="en-US" sz="2000" dirty="0"/>
              <a:t>power = P + total losses</a:t>
            </a:r>
            <a:br>
              <a:rPr lang="en-US" sz="2000" dirty="0"/>
            </a:br>
            <a:r>
              <a:rPr lang="en-US" sz="2000" dirty="0" smtClean="0"/>
              <a:t> = </a:t>
            </a:r>
            <a:r>
              <a:rPr lang="en-US" sz="2000" dirty="0"/>
              <a:t>P + P2 L / ( V2Cos2Ф </a:t>
            </a:r>
            <a:r>
              <a:rPr lang="en-US" sz="2000" dirty="0" smtClean="0"/>
              <a:t>A) </a:t>
            </a:r>
            <a:endParaRPr lang="en-US" sz="2000" dirty="0"/>
          </a:p>
          <a:p>
            <a:pPr marL="82296" indent="0">
              <a:buNone/>
            </a:pPr>
            <a:r>
              <a:rPr lang="en-US" sz="2000" dirty="0" smtClean="0"/>
              <a:t> Let </a:t>
            </a:r>
            <a:r>
              <a:rPr lang="en-US" sz="2000" dirty="0"/>
              <a:t>J be the current density, therefore </a:t>
            </a:r>
            <a:r>
              <a:rPr lang="en-US" sz="2000" dirty="0" smtClean="0"/>
              <a:t>A </a:t>
            </a:r>
            <a:r>
              <a:rPr lang="en-US" sz="2000" dirty="0"/>
              <a:t>= I/ J</a:t>
            </a:r>
            <a:br>
              <a:rPr lang="en-US" sz="2000" dirty="0"/>
            </a:br>
            <a:r>
              <a:rPr lang="en-US" sz="2000" dirty="0" smtClean="0"/>
              <a:t> Then </a:t>
            </a:r>
            <a:r>
              <a:rPr lang="en-US" sz="2000" dirty="0"/>
              <a:t>input power = P + P2 L J / (V2Cos2Ф) * 1/I </a:t>
            </a:r>
          </a:p>
          <a:p>
            <a:pPr marL="82296" indent="0">
              <a:buNone/>
            </a:pPr>
            <a:r>
              <a:rPr lang="en-US" sz="2000" dirty="0" smtClean="0"/>
              <a:t> Transmission </a:t>
            </a:r>
            <a:r>
              <a:rPr lang="en-US" sz="2000" dirty="0"/>
              <a:t>efficiency = Output Power / Input Power = P / (P </a:t>
            </a:r>
            <a:r>
              <a:rPr lang="en-US" sz="2000" dirty="0" smtClean="0"/>
              <a:t>                [ </a:t>
            </a:r>
            <a:r>
              <a:rPr lang="en-US" sz="2000" dirty="0"/>
              <a:t>1+√3 J L/ V </a:t>
            </a:r>
            <a:r>
              <a:rPr lang="en-US" sz="2000" dirty="0" err="1"/>
              <a:t>cosФ</a:t>
            </a:r>
            <a:r>
              <a:rPr lang="en-US" sz="2000" dirty="0"/>
              <a:t>]) </a:t>
            </a:r>
          </a:p>
          <a:p>
            <a:pPr marL="82296" indent="0">
              <a:buNone/>
            </a:pPr>
            <a:r>
              <a:rPr lang="en-US" sz="2000" dirty="0" smtClean="0"/>
              <a:t> Since </a:t>
            </a:r>
            <a:r>
              <a:rPr lang="en-US" sz="2000" dirty="0"/>
              <a:t>J, ,L are constants, therefore transmissions efficiency increases </a:t>
            </a:r>
            <a:r>
              <a:rPr lang="en-US" sz="2000" dirty="0" smtClean="0"/>
              <a:t>                  when </a:t>
            </a:r>
            <a:r>
              <a:rPr lang="en-US" sz="2000" dirty="0"/>
              <a:t>line voltage is increased. </a:t>
            </a:r>
          </a:p>
          <a:p>
            <a:pPr marL="82296" indent="0">
              <a:buNone/>
            </a:pPr>
            <a:endParaRPr lang="en-US" sz="2000" dirty="0"/>
          </a:p>
        </p:txBody>
      </p:sp>
    </p:spTree>
    <p:extLst>
      <p:ext uri="{BB962C8B-B14F-4D97-AF65-F5344CB8AC3E}">
        <p14:creationId xmlns:p14="http://schemas.microsoft.com/office/powerpoint/2010/main" val="36599891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effectLst/>
              </a:rPr>
              <a:t>Advantages of high voltages</a:t>
            </a:r>
            <a:endParaRPr lang="en-US" dirty="0"/>
          </a:p>
        </p:txBody>
      </p:sp>
      <p:sp>
        <p:nvSpPr>
          <p:cNvPr id="3" name="Content Placeholder 2"/>
          <p:cNvSpPr>
            <a:spLocks noGrp="1"/>
          </p:cNvSpPr>
          <p:nvPr>
            <p:ph idx="1"/>
          </p:nvPr>
        </p:nvSpPr>
        <p:spPr/>
        <p:txBody>
          <a:bodyPr/>
          <a:lstStyle/>
          <a:p>
            <a:r>
              <a:rPr lang="en-US" b="1" dirty="0"/>
              <a:t>Decrease percentage line drop: </a:t>
            </a:r>
            <a:endParaRPr lang="en-US" dirty="0"/>
          </a:p>
          <a:p>
            <a:pPr marL="82296" indent="0">
              <a:buNone/>
            </a:pPr>
            <a:r>
              <a:rPr lang="en-US" sz="2000" dirty="0"/>
              <a:t>Line drop = IR = I * L / a</a:t>
            </a:r>
            <a:br>
              <a:rPr lang="en-US" sz="2000" dirty="0"/>
            </a:br>
            <a:r>
              <a:rPr lang="en-US" sz="2000" dirty="0"/>
              <a:t>= I * L * J/I = L J </a:t>
            </a:r>
          </a:p>
          <a:p>
            <a:pPr marL="82296" indent="0">
              <a:buNone/>
            </a:pPr>
            <a:r>
              <a:rPr lang="en-US" sz="2000" dirty="0"/>
              <a:t>% line drop = J L / V * 100 </a:t>
            </a:r>
          </a:p>
          <a:p>
            <a:pPr marL="82296" indent="0">
              <a:buNone/>
            </a:pPr>
            <a:r>
              <a:rPr lang="en-US" sz="2000" dirty="0"/>
              <a:t>As J, and L are constants, therefore percentage line drop decreases when the transmission voltage increases. </a:t>
            </a:r>
          </a:p>
          <a:p>
            <a:pPr marL="82296" indent="0">
              <a:buNone/>
            </a:pPr>
            <a:endParaRPr lang="en-US" sz="2000" dirty="0"/>
          </a:p>
        </p:txBody>
      </p:sp>
    </p:spTree>
    <p:extLst>
      <p:ext uri="{BB962C8B-B14F-4D97-AF65-F5344CB8AC3E}">
        <p14:creationId xmlns:p14="http://schemas.microsoft.com/office/powerpoint/2010/main" val="3253676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effectLst/>
              </a:rPr>
              <a:t>Advantages of high voltages</a:t>
            </a:r>
            <a:endParaRPr lang="en-US" dirty="0"/>
          </a:p>
        </p:txBody>
      </p:sp>
      <p:sp>
        <p:nvSpPr>
          <p:cNvPr id="3" name="Content Placeholder 2"/>
          <p:cNvSpPr>
            <a:spLocks noGrp="1"/>
          </p:cNvSpPr>
          <p:nvPr>
            <p:ph idx="1"/>
          </p:nvPr>
        </p:nvSpPr>
        <p:spPr/>
        <p:txBody>
          <a:bodyPr>
            <a:normAutofit fontScale="55000" lnSpcReduction="20000"/>
          </a:bodyPr>
          <a:lstStyle/>
          <a:p>
            <a:pPr algn="just"/>
            <a:r>
              <a:rPr lang="en-US" dirty="0"/>
              <a:t>Undersea cables, where high capacitance causes additional AC </a:t>
            </a:r>
            <a:r>
              <a:rPr lang="en-US" sz="3800" dirty="0" smtClean="0"/>
              <a:t>losses.</a:t>
            </a:r>
            <a:endParaRPr lang="en-US" sz="3800" dirty="0" smtClean="0">
              <a:latin typeface="Wingdings"/>
            </a:endParaRPr>
          </a:p>
          <a:p>
            <a:pPr algn="just"/>
            <a:r>
              <a:rPr lang="en-US" sz="3800" dirty="0" smtClean="0"/>
              <a:t>Increasing </a:t>
            </a:r>
            <a:r>
              <a:rPr lang="en-US" sz="3800" dirty="0"/>
              <a:t>the capacity of an existing power grid in situations where additional wires are difficult or expensive to </a:t>
            </a:r>
            <a:r>
              <a:rPr lang="en-US" sz="3800" dirty="0" smtClean="0"/>
              <a:t>install. </a:t>
            </a:r>
            <a:endParaRPr lang="en-US" sz="3800" dirty="0"/>
          </a:p>
          <a:p>
            <a:pPr algn="just"/>
            <a:r>
              <a:rPr lang="en-US" sz="3800" dirty="0" smtClean="0"/>
              <a:t>Power </a:t>
            </a:r>
            <a:r>
              <a:rPr lang="en-US" sz="3800" dirty="0"/>
              <a:t>transmission and stabilization between </a:t>
            </a:r>
            <a:r>
              <a:rPr lang="en-US" sz="3800" dirty="0" smtClean="0"/>
              <a:t>unsynchronized </a:t>
            </a:r>
            <a:r>
              <a:rPr lang="en-US" sz="3800" dirty="0"/>
              <a:t>AC distribution systems </a:t>
            </a:r>
          </a:p>
          <a:p>
            <a:pPr algn="just"/>
            <a:r>
              <a:rPr lang="en-US" sz="3800" dirty="0" smtClean="0"/>
              <a:t>Connecting </a:t>
            </a:r>
            <a:r>
              <a:rPr lang="en-US" sz="3800" dirty="0"/>
              <a:t>a remote generating plant to the distribution </a:t>
            </a:r>
            <a:r>
              <a:rPr lang="en-US" sz="3800" dirty="0" smtClean="0"/>
              <a:t>grid</a:t>
            </a:r>
            <a:r>
              <a:rPr lang="en-US" sz="3800" dirty="0"/>
              <a:t>.</a:t>
            </a:r>
            <a:endParaRPr lang="en-US" sz="3800" dirty="0"/>
          </a:p>
          <a:p>
            <a:pPr algn="just"/>
            <a:r>
              <a:rPr lang="en-US" sz="3800" dirty="0" smtClean="0"/>
              <a:t>Stabilizing </a:t>
            </a:r>
            <a:r>
              <a:rPr lang="en-US" sz="3800" dirty="0"/>
              <a:t>a predominantly AC power-grid, without increasing prospective short circuit </a:t>
            </a:r>
            <a:r>
              <a:rPr lang="en-US" sz="3800" dirty="0" smtClean="0"/>
              <a:t>current .</a:t>
            </a:r>
            <a:endParaRPr lang="en-US" sz="3800" dirty="0" smtClean="0"/>
          </a:p>
          <a:p>
            <a:pPr algn="just"/>
            <a:r>
              <a:rPr lang="en-US" sz="3800" dirty="0" smtClean="0"/>
              <a:t>Reducing </a:t>
            </a:r>
            <a:r>
              <a:rPr lang="en-US" sz="3800" dirty="0"/>
              <a:t>line cost. HV needs fewer conductors as there is no need to support multiple </a:t>
            </a:r>
            <a:r>
              <a:rPr lang="en-US" sz="3800" dirty="0" smtClean="0"/>
              <a:t>phases</a:t>
            </a:r>
            <a:r>
              <a:rPr lang="en-US" sz="3800" dirty="0"/>
              <a:t>. </a:t>
            </a:r>
            <a:r>
              <a:rPr lang="en-US" sz="3800" dirty="0" smtClean="0"/>
              <a:t> Also</a:t>
            </a:r>
            <a:r>
              <a:rPr lang="en-US" sz="3800" dirty="0"/>
              <a:t>, thinner conductors can be used since HV does not suffer from the skin effect </a:t>
            </a:r>
            <a:r>
              <a:rPr lang="en-US" sz="3800" dirty="0" smtClean="0"/>
              <a:t>.</a:t>
            </a:r>
            <a:endParaRPr lang="en-US" sz="3800" dirty="0"/>
          </a:p>
          <a:p>
            <a:pPr algn="just"/>
            <a:r>
              <a:rPr lang="en-US" sz="3800" dirty="0" smtClean="0"/>
              <a:t>Facilitate </a:t>
            </a:r>
            <a:r>
              <a:rPr lang="en-US" sz="3800" dirty="0"/>
              <a:t>power transmission between different countries that use AC at differing </a:t>
            </a:r>
            <a:r>
              <a:rPr lang="en-US" sz="3800" dirty="0" smtClean="0"/>
              <a:t>voltages </a:t>
            </a:r>
            <a:r>
              <a:rPr lang="en-US" sz="3800" dirty="0"/>
              <a:t>and/or </a:t>
            </a:r>
            <a:r>
              <a:rPr lang="en-US" sz="3800" dirty="0" smtClean="0"/>
              <a:t>frequencies</a:t>
            </a:r>
            <a:r>
              <a:rPr lang="en-US" dirty="0" smtClean="0"/>
              <a:t>.</a:t>
            </a:r>
            <a:endParaRPr lang="en-US" dirty="0"/>
          </a:p>
          <a:p>
            <a:endParaRPr lang="en-US" dirty="0"/>
          </a:p>
          <a:p>
            <a:endParaRPr lang="en-US" dirty="0"/>
          </a:p>
        </p:txBody>
      </p:sp>
    </p:spTree>
    <p:extLst>
      <p:ext uri="{BB962C8B-B14F-4D97-AF65-F5344CB8AC3E}">
        <p14:creationId xmlns:p14="http://schemas.microsoft.com/office/powerpoint/2010/main" val="18656090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effectLst/>
              </a:rPr>
              <a:t>Disadvantages </a:t>
            </a:r>
            <a:r>
              <a:rPr lang="en-US" b="1" dirty="0" smtClean="0"/>
              <a:t>of High voltage </a:t>
            </a:r>
            <a:endParaRPr lang="en-US" b="1" dirty="0"/>
          </a:p>
        </p:txBody>
      </p:sp>
      <p:sp>
        <p:nvSpPr>
          <p:cNvPr id="3" name="Content Placeholder 2"/>
          <p:cNvSpPr>
            <a:spLocks noGrp="1"/>
          </p:cNvSpPr>
          <p:nvPr>
            <p:ph idx="1"/>
          </p:nvPr>
        </p:nvSpPr>
        <p:spPr/>
        <p:txBody>
          <a:bodyPr>
            <a:normAutofit fontScale="77500" lnSpcReduction="20000"/>
          </a:bodyPr>
          <a:lstStyle/>
          <a:p>
            <a:pPr marL="82296" indent="0">
              <a:buNone/>
            </a:pPr>
            <a:endParaRPr lang="en-US" dirty="0"/>
          </a:p>
          <a:p>
            <a:pPr algn="just"/>
            <a:r>
              <a:rPr lang="en-US" dirty="0"/>
              <a:t>HV is less reliable and has lower availability than AC systems, mainly due to the extra conversion equipment. Single pole systems have availability of about 98.5%, with about a third of the downtime unscheduled due to faults. Fault redundant </a:t>
            </a:r>
            <a:r>
              <a:rPr lang="en-US" dirty="0" err="1"/>
              <a:t>bipole</a:t>
            </a:r>
            <a:r>
              <a:rPr lang="en-US" dirty="0"/>
              <a:t> systems provide high availability for 50% of the link capacity, but availability of the full capacity is about 97% to 98%. </a:t>
            </a:r>
          </a:p>
          <a:p>
            <a:pPr algn="just"/>
            <a:r>
              <a:rPr lang="en-US" dirty="0"/>
              <a:t>The required static inverters are expensive and have limited overload capacity. </a:t>
            </a:r>
            <a:endParaRPr lang="en-US" dirty="0" smtClean="0"/>
          </a:p>
          <a:p>
            <a:pPr algn="just"/>
            <a:r>
              <a:rPr lang="en-US" dirty="0" smtClean="0"/>
              <a:t>In </a:t>
            </a:r>
            <a:r>
              <a:rPr lang="en-US" dirty="0"/>
              <a:t>contrast to AC systems, realizing multi-terminal systems is complex, as is expanding existing schemes to multi-terminal systems. </a:t>
            </a:r>
          </a:p>
          <a:p>
            <a:endParaRPr lang="en-US" dirty="0"/>
          </a:p>
          <a:p>
            <a:endParaRPr lang="en-US" dirty="0"/>
          </a:p>
          <a:p>
            <a:endParaRPr lang="en-US" dirty="0"/>
          </a:p>
        </p:txBody>
      </p:sp>
    </p:spTree>
    <p:extLst>
      <p:ext uri="{BB962C8B-B14F-4D97-AF65-F5344CB8AC3E}">
        <p14:creationId xmlns:p14="http://schemas.microsoft.com/office/powerpoint/2010/main" val="25517657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a:effectLst/>
              </a:rPr>
              <a:t>Disadvantages </a:t>
            </a:r>
            <a:r>
              <a:rPr lang="en-US" b="1"/>
              <a:t>of High voltage </a:t>
            </a:r>
            <a:endParaRPr lang="en-US"/>
          </a:p>
        </p:txBody>
      </p:sp>
      <p:sp>
        <p:nvSpPr>
          <p:cNvPr id="3" name="Content Placeholder 2"/>
          <p:cNvSpPr>
            <a:spLocks noGrp="1"/>
          </p:cNvSpPr>
          <p:nvPr>
            <p:ph idx="1"/>
          </p:nvPr>
        </p:nvSpPr>
        <p:spPr/>
        <p:txBody>
          <a:bodyPr>
            <a:normAutofit/>
          </a:bodyPr>
          <a:lstStyle/>
          <a:p>
            <a:pPr algn="just"/>
            <a:r>
              <a:rPr lang="en-US" sz="2600" dirty="0"/>
              <a:t>High voltage DC circuit breakers are difficult to build because some mechanism must be included in the circuit breaker to force current to zero, otherwise arcing and contact wear would be too great to allow reliable switching. </a:t>
            </a:r>
          </a:p>
          <a:p>
            <a:pPr algn="just"/>
            <a:r>
              <a:rPr lang="en-US" sz="2600" dirty="0"/>
              <a:t>Operating a HV scheme requires many spare parts to be kept, often exclusively for one system as HV systems are less standardized than AC systems and technology changes faster. </a:t>
            </a:r>
          </a:p>
          <a:p>
            <a:endParaRPr lang="en-US" dirty="0"/>
          </a:p>
        </p:txBody>
      </p:sp>
    </p:spTree>
    <p:extLst>
      <p:ext uri="{BB962C8B-B14F-4D97-AF65-F5344CB8AC3E}">
        <p14:creationId xmlns:p14="http://schemas.microsoft.com/office/powerpoint/2010/main" val="323069526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Solstice.thmx</Template>
  <TotalTime>930</TotalTime>
  <Words>1149</Words>
  <Application>Microsoft Macintosh PowerPoint</Application>
  <PresentationFormat>On-screen Show (4:3)</PresentationFormat>
  <Paragraphs>87</Paragraphs>
  <Slides>21</Slides>
  <Notes>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Solstice</vt:lpstr>
      <vt:lpstr>High Voltage Engineering</vt:lpstr>
      <vt:lpstr>Course outline </vt:lpstr>
      <vt:lpstr>Introduction to HV technology  </vt:lpstr>
      <vt:lpstr>Advantages of high voltages</vt:lpstr>
      <vt:lpstr>Advantages of high voltages</vt:lpstr>
      <vt:lpstr>Advantages of high voltages</vt:lpstr>
      <vt:lpstr>Advantages of high voltages</vt:lpstr>
      <vt:lpstr>Disadvantages of High voltage </vt:lpstr>
      <vt:lpstr>Disadvantages of High voltage </vt:lpstr>
      <vt:lpstr>Applications of High Voltages:  </vt:lpstr>
      <vt:lpstr>Energy sources and energy conversion  </vt:lpstr>
      <vt:lpstr>Generators </vt:lpstr>
      <vt:lpstr>substations </vt:lpstr>
      <vt:lpstr>Power lines and cables  </vt:lpstr>
      <vt:lpstr>Bushings  </vt:lpstr>
      <vt:lpstr>Bushings </vt:lpstr>
      <vt:lpstr>Power transformers  </vt:lpstr>
      <vt:lpstr>Power transformers</vt:lpstr>
      <vt:lpstr>Circuit breakers and fuses  </vt:lpstr>
      <vt:lpstr>Surge arresters or lightning arresters  </vt:lpstr>
      <vt:lpstr>Conclusion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High Voltage Engineering</dc:title>
  <dc:creator>Mac</dc:creator>
  <cp:lastModifiedBy>Mac</cp:lastModifiedBy>
  <cp:revision>66</cp:revision>
  <dcterms:created xsi:type="dcterms:W3CDTF">2017-02-08T06:36:49Z</dcterms:created>
  <dcterms:modified xsi:type="dcterms:W3CDTF">2017-02-13T06:33:05Z</dcterms:modified>
</cp:coreProperties>
</file>