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1" d="100"/>
          <a:sy n="101" d="100"/>
        </p:scale>
        <p:origin x="-112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2DC2A0-FF53-0F48-90FC-3D5CDD6678B8}" type="datetimeFigureOut">
              <a:rPr lang="en-US" smtClean="0"/>
              <a:t>14/2/17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4005451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2DC2A0-FF53-0F48-90FC-3D5CDD6678B8}" type="datetimeFigureOut">
              <a:rPr lang="en-US" smtClean="0"/>
              <a:t>14/2/17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3722413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2DC2A0-FF53-0F48-90FC-3D5CDD6678B8}" type="datetimeFigureOut">
              <a:rPr lang="en-US" smtClean="0"/>
              <a:t>14/2/17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3301032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2DC2A0-FF53-0F48-90FC-3D5CDD6678B8}" type="datetimeFigureOut">
              <a:rPr lang="en-US" smtClean="0"/>
              <a:t>14/2/17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122661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2DC2A0-FF53-0F48-90FC-3D5CDD6678B8}" type="datetimeFigureOut">
              <a:rPr lang="en-US" smtClean="0"/>
              <a:t>14/2/17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2412067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2DC2A0-FF53-0F48-90FC-3D5CDD6678B8}" type="datetimeFigureOut">
              <a:rPr lang="en-US" smtClean="0"/>
              <a:t>14/2/17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2024510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2DC2A0-FF53-0F48-90FC-3D5CDD6678B8}" type="datetimeFigureOut">
              <a:rPr lang="en-US" smtClean="0"/>
              <a:t>14/2/17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2614899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2DC2A0-FF53-0F48-90FC-3D5CDD6678B8}" type="datetimeFigureOut">
              <a:rPr lang="en-US" smtClean="0"/>
              <a:t>14/2/17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2160243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DC2A0-FF53-0F48-90FC-3D5CDD6678B8}" type="datetimeFigureOut">
              <a:rPr lang="en-US" smtClean="0"/>
              <a:t>14/2/17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3335339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2DC2A0-FF53-0F48-90FC-3D5CDD6678B8}" type="datetimeFigureOut">
              <a:rPr lang="en-US" smtClean="0"/>
              <a:t>14/2/17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2125128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2DC2A0-FF53-0F48-90FC-3D5CDD6678B8}" type="datetimeFigureOut">
              <a:rPr lang="en-US" smtClean="0"/>
              <a:t>14/2/17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F53CA6-48AB-6740-B29A-79D64558BA80}" type="slidenum">
              <a:rPr lang="en-US" smtClean="0"/>
              <a:t>‹#›</a:t>
            </a:fld>
            <a:endParaRPr lang="en-US"/>
          </a:p>
        </p:txBody>
      </p:sp>
    </p:spTree>
    <p:extLst>
      <p:ext uri="{BB962C8B-B14F-4D97-AF65-F5344CB8AC3E}">
        <p14:creationId xmlns:p14="http://schemas.microsoft.com/office/powerpoint/2010/main" val="33782977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DC2A0-FF53-0F48-90FC-3D5CDD6678B8}" type="datetimeFigureOut">
              <a:rPr lang="en-US" smtClean="0"/>
              <a:t>14/2/17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F53CA6-48AB-6740-B29A-79D64558BA80}" type="slidenum">
              <a:rPr lang="en-US" smtClean="0"/>
              <a:t>‹#›</a:t>
            </a:fld>
            <a:endParaRPr lang="en-US"/>
          </a:p>
        </p:txBody>
      </p:sp>
    </p:spTree>
    <p:extLst>
      <p:ext uri="{BB962C8B-B14F-4D97-AF65-F5344CB8AC3E}">
        <p14:creationId xmlns:p14="http://schemas.microsoft.com/office/powerpoint/2010/main" val="2594474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 Id="rId3" Type="http://schemas.openxmlformats.org/officeDocument/2006/relationships/image" Target="../media/image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 Id="rId3" Type="http://schemas.openxmlformats.org/officeDocument/2006/relationships/image" Target="../media/image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High Voltage </a:t>
            </a:r>
            <a:r>
              <a:rPr lang="en-US" dirty="0"/>
              <a:t>E</a:t>
            </a:r>
            <a:r>
              <a:rPr lang="en-US" dirty="0" smtClean="0"/>
              <a:t>ngineering</a:t>
            </a:r>
            <a:endParaRPr lang="en-US" dirty="0"/>
          </a:p>
        </p:txBody>
      </p:sp>
      <p:sp>
        <p:nvSpPr>
          <p:cNvPr id="3" name="Subtitle 2"/>
          <p:cNvSpPr>
            <a:spLocks noGrp="1"/>
          </p:cNvSpPr>
          <p:nvPr>
            <p:ph type="subTitle" idx="1"/>
          </p:nvPr>
        </p:nvSpPr>
        <p:spPr/>
        <p:txBody>
          <a:bodyPr/>
          <a:lstStyle/>
          <a:p>
            <a:r>
              <a:rPr lang="en-US" dirty="0" smtClean="0"/>
              <a:t>EE </a:t>
            </a:r>
            <a:r>
              <a:rPr lang="en-US" dirty="0"/>
              <a:t>:</a:t>
            </a:r>
            <a:r>
              <a:rPr lang="en-US" dirty="0" smtClean="0"/>
              <a:t>423</a:t>
            </a:r>
          </a:p>
          <a:p>
            <a:r>
              <a:rPr lang="en-US" dirty="0" smtClean="0"/>
              <a:t>Dr. </a:t>
            </a:r>
            <a:r>
              <a:rPr lang="en-US" dirty="0" err="1" smtClean="0"/>
              <a:t>Rabia</a:t>
            </a:r>
            <a:r>
              <a:rPr lang="en-US" dirty="0" smtClean="0"/>
              <a:t> </a:t>
            </a:r>
            <a:r>
              <a:rPr lang="en-US" dirty="0" err="1" smtClean="0"/>
              <a:t>shakoor</a:t>
            </a:r>
            <a:endParaRPr lang="en-US" dirty="0"/>
          </a:p>
        </p:txBody>
      </p:sp>
    </p:spTree>
    <p:extLst>
      <p:ext uri="{BB962C8B-B14F-4D97-AF65-F5344CB8AC3E}">
        <p14:creationId xmlns:p14="http://schemas.microsoft.com/office/powerpoint/2010/main" val="238952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Non-uniform fields </a:t>
            </a:r>
            <a:br>
              <a:rPr lang="en-US" dirty="0"/>
            </a:br>
            <a:endParaRPr lang="en-US" dirty="0"/>
          </a:p>
        </p:txBody>
      </p:sp>
      <p:sp>
        <p:nvSpPr>
          <p:cNvPr id="3" name="Content Placeholder 2"/>
          <p:cNvSpPr>
            <a:spLocks noGrp="1"/>
          </p:cNvSpPr>
          <p:nvPr>
            <p:ph idx="1"/>
          </p:nvPr>
        </p:nvSpPr>
        <p:spPr>
          <a:xfrm>
            <a:off x="569262" y="1687365"/>
            <a:ext cx="8229600" cy="4525963"/>
          </a:xfrm>
        </p:spPr>
        <p:txBody>
          <a:bodyPr/>
          <a:lstStyle/>
          <a:p>
            <a:pPr algn="just"/>
            <a:r>
              <a:rPr lang="en-US" sz="2400" b="1" dirty="0"/>
              <a:t>a) Concentric cylindrical and spherical arrangements </a:t>
            </a:r>
          </a:p>
          <a:p>
            <a:pPr marL="0" indent="0" algn="just">
              <a:buNone/>
            </a:pPr>
            <a:r>
              <a:rPr lang="en-US" sz="2400" dirty="0"/>
              <a:t>If the electrodes are curved, the field strength is not constant throughout the region. In Figure </a:t>
            </a:r>
            <a:r>
              <a:rPr lang="en-US" sz="2400" dirty="0" smtClean="0"/>
              <a:t>bellow a </a:t>
            </a:r>
            <a:r>
              <a:rPr lang="en-US" sz="2400" dirty="0"/>
              <a:t>section through a</a:t>
            </a:r>
            <a:br>
              <a:rPr lang="en-US" sz="2400" dirty="0"/>
            </a:br>
            <a:r>
              <a:rPr lang="en-US" sz="2400" dirty="0"/>
              <a:t>concentric cylindrical configuration </a:t>
            </a:r>
            <a:r>
              <a:rPr lang="en-US" sz="2400" dirty="0" smtClean="0"/>
              <a:t>is shown </a:t>
            </a:r>
          </a:p>
          <a:p>
            <a:endParaRPr lang="en-US" dirty="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47997" t="57917" r="11018" b="12731"/>
          <a:stretch/>
        </p:blipFill>
        <p:spPr>
          <a:xfrm>
            <a:off x="3094165" y="3112706"/>
            <a:ext cx="3202257" cy="3245426"/>
          </a:xfrm>
          <a:prstGeom prst="rect">
            <a:avLst/>
          </a:prstGeom>
        </p:spPr>
      </p:pic>
    </p:spTree>
    <p:extLst>
      <p:ext uri="{BB962C8B-B14F-4D97-AF65-F5344CB8AC3E}">
        <p14:creationId xmlns:p14="http://schemas.microsoft.com/office/powerpoint/2010/main" val="3424287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Non-uniform fields </a:t>
            </a:r>
            <a:br>
              <a:rPr lang="en-US" dirty="0"/>
            </a:br>
            <a:endParaRPr lang="en-US" dirty="0"/>
          </a:p>
        </p:txBody>
      </p:sp>
      <p:sp>
        <p:nvSpPr>
          <p:cNvPr id="3" name="Content Placeholder 2"/>
          <p:cNvSpPr>
            <a:spLocks noGrp="1"/>
          </p:cNvSpPr>
          <p:nvPr>
            <p:ph idx="1"/>
          </p:nvPr>
        </p:nvSpPr>
        <p:spPr>
          <a:xfrm>
            <a:off x="457200" y="1235569"/>
            <a:ext cx="8229600" cy="4525963"/>
          </a:xfrm>
        </p:spPr>
        <p:txBody>
          <a:bodyPr>
            <a:noAutofit/>
          </a:bodyPr>
          <a:lstStyle/>
          <a:p>
            <a:pPr algn="just"/>
            <a:r>
              <a:rPr lang="en-US" sz="2000" dirty="0"/>
              <a:t>Note that the equipotential lines are much closer together near the inner conductor, resulting in higher field strength near the inner conductor. The field strength E is therefore not constant throughout the region and such a field is known as a non-uniform field. </a:t>
            </a:r>
          </a:p>
          <a:p>
            <a:pPr algn="just"/>
            <a:r>
              <a:rPr lang="en-US" sz="2000" dirty="0" smtClean="0"/>
              <a:t>V=voltage </a:t>
            </a:r>
            <a:r>
              <a:rPr lang="en-US" sz="2000" dirty="0"/>
              <a:t>between the electrodes </a:t>
            </a:r>
            <a:endParaRPr lang="en-US" sz="2000" dirty="0" smtClean="0"/>
          </a:p>
          <a:p>
            <a:pPr algn="just"/>
            <a:r>
              <a:rPr lang="en-US" sz="2000" dirty="0"/>
              <a:t>b</a:t>
            </a:r>
            <a:r>
              <a:rPr lang="en-US" sz="2000" dirty="0" smtClean="0"/>
              <a:t>=outer </a:t>
            </a:r>
            <a:r>
              <a:rPr lang="en-US" sz="2000" dirty="0"/>
              <a:t>radius</a:t>
            </a:r>
            <a:br>
              <a:rPr lang="en-US" sz="2000" dirty="0"/>
            </a:br>
            <a:r>
              <a:rPr lang="en-US" sz="2000" dirty="0"/>
              <a:t>a</a:t>
            </a:r>
            <a:r>
              <a:rPr lang="en-US" sz="2000" dirty="0" smtClean="0"/>
              <a:t>=inner radius, r=distance </a:t>
            </a:r>
            <a:r>
              <a:rPr lang="en-US" sz="2000" dirty="0"/>
              <a:t>from </a:t>
            </a:r>
            <a:r>
              <a:rPr lang="en-US" sz="2000" dirty="0" smtClean="0"/>
              <a:t>center </a:t>
            </a:r>
            <a:r>
              <a:rPr lang="en-US" sz="2000" dirty="0"/>
              <a:t>line </a:t>
            </a:r>
          </a:p>
          <a:p>
            <a:pPr algn="just"/>
            <a:r>
              <a:rPr lang="en-US" sz="2000" dirty="0" smtClean="0"/>
              <a:t>The </a:t>
            </a:r>
            <a:r>
              <a:rPr lang="en-US" sz="2000" dirty="0"/>
              <a:t>maximum field strength occurs at the conductor surface, i.e. when r=</a:t>
            </a:r>
            <a:r>
              <a:rPr lang="en-US" sz="2000" dirty="0" smtClean="0"/>
              <a:t>a. </a:t>
            </a:r>
            <a:r>
              <a:rPr lang="en-US" sz="2000" dirty="0"/>
              <a:t>The field strength of two concentric spheres, with a voltage V between them, </a:t>
            </a:r>
            <a:r>
              <a:rPr lang="en-US" sz="2000" dirty="0" smtClean="0"/>
              <a:t>can </a:t>
            </a:r>
            <a:r>
              <a:rPr lang="en-US" sz="2000" dirty="0"/>
              <a:t>be </a:t>
            </a:r>
            <a:r>
              <a:rPr lang="en-US" sz="2000" dirty="0" smtClean="0"/>
              <a:t>derived by </a:t>
            </a:r>
            <a:r>
              <a:rPr lang="en-US" sz="2000" dirty="0"/>
              <a:t>using Gauss's Law</a:t>
            </a:r>
            <a:r>
              <a:rPr lang="en-US" sz="2000" dirty="0" smtClean="0"/>
              <a:t>: </a:t>
            </a:r>
          </a:p>
          <a:p>
            <a:pPr marL="0" indent="0" algn="just">
              <a:buNone/>
            </a:pPr>
            <a:endParaRPr lang="en-US" sz="2000" dirty="0"/>
          </a:p>
          <a:p>
            <a:pPr algn="just"/>
            <a:endParaRPr lang="en-US" sz="2000" dirty="0" smtClean="0"/>
          </a:p>
          <a:p>
            <a:pPr algn="just"/>
            <a:r>
              <a:rPr lang="en-US" sz="2000" dirty="0" smtClean="0"/>
              <a:t>The </a:t>
            </a:r>
            <a:r>
              <a:rPr lang="en-US" sz="2000" dirty="0"/>
              <a:t>maximum field strength occurs again at the surface, when r=a</a:t>
            </a:r>
            <a:r>
              <a:rPr lang="en-US" sz="2000" dirty="0" smtClean="0"/>
              <a:t>.</a:t>
            </a:r>
            <a:endParaRPr lang="en-US" sz="2000" dirty="0"/>
          </a:p>
          <a:p>
            <a:pPr marL="0" indent="0" algn="just">
              <a:buNone/>
            </a:pPr>
            <a:endParaRPr lang="en-US" sz="2000" dirty="0"/>
          </a:p>
          <a:p>
            <a:pPr algn="just"/>
            <a:endParaRPr lang="en-US" sz="2000" dirty="0"/>
          </a:p>
          <a:p>
            <a:pPr algn="just"/>
            <a:endParaRPr lang="en-US" sz="2000" dirty="0"/>
          </a:p>
        </p:txBody>
      </p:sp>
      <p:pic>
        <p:nvPicPr>
          <p:cNvPr id="5" name="Picture 4"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1975" t="29586" r="69269" b="64506"/>
          <a:stretch/>
        </p:blipFill>
        <p:spPr>
          <a:xfrm>
            <a:off x="3858145" y="4507172"/>
            <a:ext cx="1956662" cy="872139"/>
          </a:xfrm>
          <a:prstGeom prst="rect">
            <a:avLst/>
          </a:prstGeom>
        </p:spPr>
      </p:pic>
      <p:pic>
        <p:nvPicPr>
          <p:cNvPr id="6" name="Picture 5" descr="high_voltage_engineering.pdf"/>
          <p:cNvPicPr>
            <a:picLocks noChangeAspect="1"/>
          </p:cNvPicPr>
          <p:nvPr/>
        </p:nvPicPr>
        <p:blipFill rotWithShape="1">
          <a:blip r:embed="rId3">
            <a:extLst>
              <a:ext uri="{28A0092B-C50C-407E-A947-70E740481C1C}">
                <a14:useLocalDpi xmlns:a14="http://schemas.microsoft.com/office/drawing/2010/main" val="0"/>
              </a:ext>
            </a:extLst>
          </a:blip>
          <a:srcRect l="13264" t="8342" r="73632" b="87482"/>
          <a:stretch/>
        </p:blipFill>
        <p:spPr>
          <a:xfrm>
            <a:off x="5030368" y="2371091"/>
            <a:ext cx="1556425" cy="701955"/>
          </a:xfrm>
          <a:prstGeom prst="rect">
            <a:avLst/>
          </a:prstGeom>
        </p:spPr>
      </p:pic>
    </p:spTree>
    <p:extLst>
      <p:ext uri="{BB962C8B-B14F-4D97-AF65-F5344CB8AC3E}">
        <p14:creationId xmlns:p14="http://schemas.microsoft.com/office/powerpoint/2010/main" val="202229344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Non-uniform fields </a:t>
            </a:r>
          </a:p>
        </p:txBody>
      </p:sp>
      <p:sp>
        <p:nvSpPr>
          <p:cNvPr id="3" name="Content Placeholder 2"/>
          <p:cNvSpPr>
            <a:spLocks noGrp="1"/>
          </p:cNvSpPr>
          <p:nvPr>
            <p:ph idx="1"/>
          </p:nvPr>
        </p:nvSpPr>
        <p:spPr/>
        <p:txBody>
          <a:bodyPr/>
          <a:lstStyle/>
          <a:p>
            <a:r>
              <a:rPr lang="en-US" dirty="0"/>
              <a:t>b) Cylinders and spheres: twin arrangements and conductors above a flat surface </a:t>
            </a:r>
          </a:p>
          <a:p>
            <a:pPr algn="just"/>
            <a:r>
              <a:rPr lang="en-US" sz="2000" dirty="0"/>
              <a:t>Another practical arrangement that often occurs is that of a cylinder or a sphere with radius a at a height h above a flat conducting earthed plane as is shown in Fig. </a:t>
            </a:r>
            <a:r>
              <a:rPr lang="en-US" sz="2000" dirty="0" smtClean="0"/>
              <a:t> </a:t>
            </a:r>
            <a:endParaRPr lang="en-US" sz="2000" dirty="0"/>
          </a:p>
          <a:p>
            <a:pPr algn="just"/>
            <a:r>
              <a:rPr lang="en-US" sz="2000" dirty="0"/>
              <a:t>In the case of such a cylinder above ground, the maximum field strength (at the conductor surface) is given by: </a:t>
            </a:r>
          </a:p>
          <a:p>
            <a:pPr algn="just"/>
            <a:endParaRPr lang="en-US" sz="2000"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62081" t="55924" r="13253" b="25375"/>
          <a:stretch/>
        </p:blipFill>
        <p:spPr>
          <a:xfrm>
            <a:off x="5142430" y="4229031"/>
            <a:ext cx="1768100" cy="1897132"/>
          </a:xfrm>
          <a:prstGeom prst="rect">
            <a:avLst/>
          </a:prstGeom>
        </p:spPr>
      </p:pic>
      <p:pic>
        <p:nvPicPr>
          <p:cNvPr id="5" name="Picture 4" descr="high_voltage_engineering.pdf"/>
          <p:cNvPicPr>
            <a:picLocks noChangeAspect="1"/>
          </p:cNvPicPr>
          <p:nvPr/>
        </p:nvPicPr>
        <p:blipFill rotWithShape="1">
          <a:blip r:embed="rId3">
            <a:extLst>
              <a:ext uri="{28A0092B-C50C-407E-A947-70E740481C1C}">
                <a14:useLocalDpi xmlns:a14="http://schemas.microsoft.com/office/drawing/2010/main" val="0"/>
              </a:ext>
            </a:extLst>
          </a:blip>
          <a:srcRect l="13265" t="81525" r="73617" b="14662"/>
          <a:stretch/>
        </p:blipFill>
        <p:spPr>
          <a:xfrm>
            <a:off x="1419461" y="4769158"/>
            <a:ext cx="1543973" cy="635058"/>
          </a:xfrm>
          <a:prstGeom prst="rect">
            <a:avLst/>
          </a:prstGeom>
        </p:spPr>
      </p:pic>
    </p:spTree>
    <p:extLst>
      <p:ext uri="{BB962C8B-B14F-4D97-AF65-F5344CB8AC3E}">
        <p14:creationId xmlns:p14="http://schemas.microsoft.com/office/powerpoint/2010/main" val="3299387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Maximum field strengths for various arrangements </a:t>
            </a:r>
            <a:br>
              <a:rPr lang="en-US" dirty="0"/>
            </a:br>
            <a:endParaRPr lang="en-US" dirty="0"/>
          </a:p>
        </p:txBody>
      </p:sp>
      <p:pic>
        <p:nvPicPr>
          <p:cNvPr id="4" name="Content Placeholder 3" descr="high_voltage_engineering.pdf"/>
          <p:cNvPicPr>
            <a:picLocks noGrp="1" noChangeAspect="1"/>
          </p:cNvPicPr>
          <p:nvPr>
            <p:ph idx="1"/>
          </p:nvPr>
        </p:nvPicPr>
        <p:blipFill rotWithShape="1">
          <a:blip r:embed="rId2">
            <a:extLst>
              <a:ext uri="{28A0092B-C50C-407E-A947-70E740481C1C}">
                <a14:useLocalDpi xmlns:a14="http://schemas.microsoft.com/office/drawing/2010/main" val="0"/>
              </a:ext>
            </a:extLst>
          </a:blip>
          <a:srcRect l="11926" t="20165" r="8852" b="58914"/>
          <a:stretch/>
        </p:blipFill>
        <p:spPr>
          <a:xfrm>
            <a:off x="1270045" y="2266283"/>
            <a:ext cx="6980956" cy="2608893"/>
          </a:xfrm>
        </p:spPr>
      </p:pic>
    </p:spTree>
    <p:extLst>
      <p:ext uri="{BB962C8B-B14F-4D97-AF65-F5344CB8AC3E}">
        <p14:creationId xmlns:p14="http://schemas.microsoft.com/office/powerpoint/2010/main" val="1230580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electric field strength of three phase lines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sz="2200" dirty="0"/>
              <a:t>It is often necessary to know the electrical field strength under three phase lines or to know the maximum field strength at the surface of the conductors. In these cases the conductors are represented by line charges along their </a:t>
            </a:r>
            <a:r>
              <a:rPr lang="en-US" sz="2200" dirty="0" smtClean="0"/>
              <a:t>center </a:t>
            </a:r>
            <a:r>
              <a:rPr lang="en-US" sz="2200" dirty="0"/>
              <a:t>lines. These line charges are obtained for the specific configurations by inverting the potential coefficient matrix. Once the line charges are available, the magnitudes of the field strength contributions of each line can be computed, using the following equation: </a:t>
            </a:r>
            <a:endParaRPr lang="en-US" sz="2200" dirty="0" smtClean="0"/>
          </a:p>
          <a:p>
            <a:pPr algn="just"/>
            <a:endParaRPr lang="en-US" sz="2200" dirty="0"/>
          </a:p>
          <a:p>
            <a:pPr algn="just"/>
            <a:r>
              <a:rPr lang="en-US" sz="2200" dirty="0"/>
              <a:t>where</a:t>
            </a:r>
            <a:br>
              <a:rPr lang="en-US" sz="2200" dirty="0"/>
            </a:br>
            <a:r>
              <a:rPr lang="en-US" sz="2200" dirty="0"/>
              <a:t>r: distance between point where the field strength is required and the conductor</a:t>
            </a:r>
            <a:br>
              <a:rPr lang="en-US" sz="2200" dirty="0"/>
            </a:br>
            <a:r>
              <a:rPr lang="en-US" sz="2200" dirty="0"/>
              <a:t>q: line charge (C/m)</a:t>
            </a:r>
            <a:br>
              <a:rPr lang="en-US" sz="2200" dirty="0"/>
            </a:br>
            <a:r>
              <a:rPr lang="en-US" sz="2200" dirty="0"/>
              <a:t>ε</a:t>
            </a:r>
            <a:r>
              <a:rPr lang="en-US" sz="2200" baseline="-25000" dirty="0"/>
              <a:t>0</a:t>
            </a:r>
            <a:r>
              <a:rPr lang="en-US" sz="2200" dirty="0"/>
              <a:t>: absolute permittivity (F/m).</a:t>
            </a:r>
            <a:br>
              <a:rPr lang="en-US" sz="2200" dirty="0"/>
            </a:br>
            <a:r>
              <a:rPr lang="en-US" sz="2200" dirty="0"/>
              <a:t>These contributions are summed as vectors, bearing in mind the phase difference between the various phases. </a:t>
            </a:r>
          </a:p>
          <a:p>
            <a:pPr algn="just"/>
            <a:endParaRPr lang="en-US" sz="2200"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1209" t="51929" r="74660" b="43532"/>
          <a:stretch/>
        </p:blipFill>
        <p:spPr>
          <a:xfrm>
            <a:off x="3026667" y="3473398"/>
            <a:ext cx="1718294" cy="781084"/>
          </a:xfrm>
          <a:prstGeom prst="rect">
            <a:avLst/>
          </a:prstGeom>
        </p:spPr>
      </p:pic>
    </p:spTree>
    <p:extLst>
      <p:ext uri="{BB962C8B-B14F-4D97-AF65-F5344CB8AC3E}">
        <p14:creationId xmlns:p14="http://schemas.microsoft.com/office/powerpoint/2010/main" val="21051010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Capacitance </a:t>
            </a:r>
            <a:r>
              <a:rPr lang="en-US" dirty="0" smtClean="0"/>
              <a:t>formula </a:t>
            </a:r>
            <a:r>
              <a:rPr lang="en-US" dirty="0"/>
              <a:t/>
            </a:r>
            <a:br>
              <a:rPr lang="en-US" dirty="0"/>
            </a:br>
            <a:endParaRPr lang="en-US" dirty="0"/>
          </a:p>
        </p:txBody>
      </p:sp>
      <p:sp>
        <p:nvSpPr>
          <p:cNvPr id="3" name="Content Placeholder 2"/>
          <p:cNvSpPr>
            <a:spLocks noGrp="1"/>
          </p:cNvSpPr>
          <p:nvPr>
            <p:ph idx="1"/>
          </p:nvPr>
        </p:nvSpPr>
        <p:spPr/>
        <p:txBody>
          <a:bodyPr/>
          <a:lstStyle/>
          <a:p>
            <a:pPr algn="just"/>
            <a:r>
              <a:rPr lang="en-US" sz="2400" dirty="0"/>
              <a:t>Although not directly associated with the maximum field strength, the following equations can be derived for various configurations:</a:t>
            </a:r>
            <a:br>
              <a:rPr lang="en-US" sz="2400" dirty="0"/>
            </a:br>
            <a:r>
              <a:rPr lang="en-US" sz="2400" dirty="0"/>
              <a:t>Two co-axial cylinders: </a:t>
            </a:r>
          </a:p>
          <a:p>
            <a:endParaRPr lang="en-US" dirty="0"/>
          </a:p>
          <a:p>
            <a:pPr marL="0" indent="0">
              <a:buNone/>
            </a:pPr>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9667" t="81707" r="75945" b="13935"/>
          <a:stretch/>
        </p:blipFill>
        <p:spPr>
          <a:xfrm>
            <a:off x="2515184" y="4109196"/>
            <a:ext cx="3050601" cy="1307471"/>
          </a:xfrm>
          <a:prstGeom prst="rect">
            <a:avLst/>
          </a:prstGeom>
        </p:spPr>
      </p:pic>
    </p:spTree>
    <p:extLst>
      <p:ext uri="{BB962C8B-B14F-4D97-AF65-F5344CB8AC3E}">
        <p14:creationId xmlns:p14="http://schemas.microsoft.com/office/powerpoint/2010/main" val="3053325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Capacitance </a:t>
            </a:r>
            <a:r>
              <a:rPr lang="en-US" smtClean="0"/>
              <a:t>formula </a:t>
            </a:r>
            <a:endParaRPr lang="en-US"/>
          </a:p>
        </p:txBody>
      </p:sp>
      <p:pic>
        <p:nvPicPr>
          <p:cNvPr id="4" name="Content Placeholder 3" descr="high_voltage_engineering.pdf"/>
          <p:cNvPicPr>
            <a:picLocks noGrp="1" noChangeAspect="1"/>
          </p:cNvPicPr>
          <p:nvPr>
            <p:ph idx="1"/>
          </p:nvPr>
        </p:nvPicPr>
        <p:blipFill rotWithShape="1">
          <a:blip r:embed="rId2">
            <a:extLst>
              <a:ext uri="{28A0092B-C50C-407E-A947-70E740481C1C}">
                <a14:useLocalDpi xmlns:a14="http://schemas.microsoft.com/office/drawing/2010/main" val="0"/>
              </a:ext>
            </a:extLst>
          </a:blip>
          <a:srcRect l="9438" t="7693" r="36817" b="61347"/>
          <a:stretch/>
        </p:blipFill>
        <p:spPr>
          <a:xfrm>
            <a:off x="1419460" y="1924739"/>
            <a:ext cx="5603132" cy="4567529"/>
          </a:xfrm>
        </p:spPr>
      </p:pic>
    </p:spTree>
    <p:extLst>
      <p:ext uri="{BB962C8B-B14F-4D97-AF65-F5344CB8AC3E}">
        <p14:creationId xmlns:p14="http://schemas.microsoft.com/office/powerpoint/2010/main" val="254243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Fields</a:t>
            </a:r>
          </a:p>
          <a:p>
            <a:r>
              <a:rPr lang="en-US" dirty="0" smtClean="0"/>
              <a:t>Electric field</a:t>
            </a:r>
          </a:p>
          <a:p>
            <a:r>
              <a:rPr lang="en-US" dirty="0" smtClean="0"/>
              <a:t>Magnetic field</a:t>
            </a:r>
          </a:p>
          <a:p>
            <a:r>
              <a:rPr lang="en-US" dirty="0"/>
              <a:t>Electrostatic </a:t>
            </a:r>
            <a:r>
              <a:rPr lang="en-US" dirty="0" smtClean="0"/>
              <a:t>Fields</a:t>
            </a:r>
          </a:p>
          <a:p>
            <a:r>
              <a:rPr lang="en-US" dirty="0" smtClean="0"/>
              <a:t>Uniform </a:t>
            </a:r>
            <a:r>
              <a:rPr lang="en-US" dirty="0" smtClean="0"/>
              <a:t>fields</a:t>
            </a:r>
          </a:p>
          <a:p>
            <a:r>
              <a:rPr lang="en-US" dirty="0" smtClean="0"/>
              <a:t>Non-uniform fields</a:t>
            </a:r>
          </a:p>
          <a:p>
            <a:r>
              <a:rPr lang="en-US" dirty="0"/>
              <a:t>Maximum field strengths for various </a:t>
            </a:r>
            <a:r>
              <a:rPr lang="en-US" dirty="0" smtClean="0"/>
              <a:t>arrangements</a:t>
            </a:r>
          </a:p>
          <a:p>
            <a:r>
              <a:rPr lang="en-US" dirty="0" smtClean="0"/>
              <a:t>Electric </a:t>
            </a:r>
            <a:r>
              <a:rPr lang="en-US" dirty="0"/>
              <a:t>field strength of three phase lines </a:t>
            </a: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1658003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
            </a:r>
            <a:r>
              <a:rPr lang="en-US" dirty="0" smtClean="0"/>
              <a:t>ields</a:t>
            </a:r>
            <a:endParaRPr lang="en-US" dirty="0"/>
          </a:p>
        </p:txBody>
      </p:sp>
      <p:sp>
        <p:nvSpPr>
          <p:cNvPr id="3" name="Content Placeholder 2"/>
          <p:cNvSpPr>
            <a:spLocks noGrp="1"/>
          </p:cNvSpPr>
          <p:nvPr>
            <p:ph idx="1"/>
          </p:nvPr>
        </p:nvSpPr>
        <p:spPr/>
        <p:txBody>
          <a:bodyPr>
            <a:normAutofit/>
          </a:bodyPr>
          <a:lstStyle/>
          <a:p>
            <a:pPr algn="just"/>
            <a:r>
              <a:rPr lang="en-US" sz="2600" dirty="0"/>
              <a:t>A field is formally described as a spatial distribution of a quantity, which may or may not be a function of time. </a:t>
            </a:r>
            <a:endParaRPr lang="en-US" sz="2600" dirty="0" smtClean="0"/>
          </a:p>
          <a:p>
            <a:pPr algn="just"/>
            <a:r>
              <a:rPr lang="en-US" sz="2600" dirty="0"/>
              <a:t>A typical example of such action-at-a- distance is gravitation: the fact that masses attract each other and that objects fall to earth. </a:t>
            </a:r>
            <a:endParaRPr lang="en-US" sz="2600" dirty="0" smtClean="0"/>
          </a:p>
          <a:p>
            <a:pPr algn="just"/>
            <a:r>
              <a:rPr lang="en-US" sz="2600" dirty="0" smtClean="0"/>
              <a:t>Electric fields are caused by the voltage difference between electrodes while magnetic fields are caused by currents flowing in conductors. </a:t>
            </a:r>
          </a:p>
          <a:p>
            <a:endParaRPr lang="en-US" dirty="0"/>
          </a:p>
        </p:txBody>
      </p:sp>
    </p:spTree>
    <p:extLst>
      <p:ext uri="{BB962C8B-B14F-4D97-AF65-F5344CB8AC3E}">
        <p14:creationId xmlns:p14="http://schemas.microsoft.com/office/powerpoint/2010/main" val="3286095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 fields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Electric </a:t>
            </a:r>
            <a:r>
              <a:rPr lang="en-US" dirty="0"/>
              <a:t>fields are important in high voltage engineering due to the following effects</a:t>
            </a:r>
            <a:r>
              <a:rPr lang="en-US" dirty="0" smtClean="0"/>
              <a:t>:</a:t>
            </a:r>
          </a:p>
          <a:p>
            <a:pPr algn="just"/>
            <a:r>
              <a:rPr lang="en-US" dirty="0" smtClean="0"/>
              <a:t>- </a:t>
            </a:r>
            <a:r>
              <a:rPr lang="en-US" dirty="0"/>
              <a:t>The performance of electric insulating materials is adversely affected by excessive electric field magnitudes. This is true for gaseous, liquid and solid insulating </a:t>
            </a:r>
            <a:r>
              <a:rPr lang="en-US" dirty="0" smtClean="0"/>
              <a:t>materials.</a:t>
            </a:r>
          </a:p>
          <a:p>
            <a:pPr algn="just"/>
            <a:r>
              <a:rPr lang="en-US" dirty="0" smtClean="0"/>
              <a:t>- </a:t>
            </a:r>
            <a:r>
              <a:rPr lang="en-US" dirty="0"/>
              <a:t>The presence of electric fields causes induced voltages on non-earthed objects </a:t>
            </a:r>
            <a:r>
              <a:rPr lang="en-US" dirty="0" smtClean="0"/>
              <a:t>under </a:t>
            </a:r>
            <a:r>
              <a:rPr lang="en-US" dirty="0"/>
              <a:t>high voltage conductors. </a:t>
            </a:r>
            <a:endParaRPr lang="en-US" dirty="0" smtClean="0"/>
          </a:p>
          <a:p>
            <a:pPr algn="just"/>
            <a:r>
              <a:rPr lang="en-US" dirty="0"/>
              <a:t>-</a:t>
            </a:r>
            <a:r>
              <a:rPr lang="en-US" dirty="0" smtClean="0"/>
              <a:t>Similarly</a:t>
            </a:r>
            <a:r>
              <a:rPr lang="en-US" dirty="0"/>
              <a:t>, the charge at the base of a thundercloud causes an electric field near the earth surface that may induce charge on objects such as transmission lines. Under dynamic conditions, when the charges vary with time, currents flow in conducting objects. </a:t>
            </a:r>
            <a:endParaRPr lang="en-US" dirty="0" smtClean="0"/>
          </a:p>
          <a:p>
            <a:endParaRPr lang="en-US" dirty="0"/>
          </a:p>
        </p:txBody>
      </p:sp>
    </p:spTree>
    <p:extLst>
      <p:ext uri="{BB962C8B-B14F-4D97-AF65-F5344CB8AC3E}">
        <p14:creationId xmlns:p14="http://schemas.microsoft.com/office/powerpoint/2010/main" val="2138953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Magnetic fields</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a:t>Magnetic fields do not have a direct effect on the properties of insulating materials but they affect the power system indirectly in the following way:</a:t>
            </a:r>
            <a:br>
              <a:rPr lang="en-US" dirty="0"/>
            </a:br>
            <a:r>
              <a:rPr lang="en-US" dirty="0"/>
              <a:t>- High AC currents cause time-varying magnetic fields that induce voltages in conducting loops. Similarly, high time-varying currents due to lightning may cause induced voltages. These overvoltages cause high electric fields in power system components that may cause failure of the insulation systems. </a:t>
            </a:r>
            <a:endParaRPr lang="en-US" dirty="0" smtClean="0"/>
          </a:p>
          <a:p>
            <a:pPr algn="just"/>
            <a:r>
              <a:rPr lang="en-US" dirty="0" smtClean="0"/>
              <a:t>-A </a:t>
            </a:r>
            <a:r>
              <a:rPr lang="en-US" dirty="0"/>
              <a:t>time-varying electric field is accompanied by a magnetic field and vice versa, forming an electromagnetic field. This interaction prevails at higher frequencies and can be used to explain the propagation of travelling waves along transmission lines. These travelling waves are of importance in high voltage engineering as overvoltage surges, caused by lightning, are propagated along the lines. </a:t>
            </a:r>
            <a:endParaRPr lang="en-US" dirty="0" smtClean="0"/>
          </a:p>
          <a:p>
            <a:pPr algn="just"/>
            <a:endParaRPr lang="en-US" dirty="0" smtClean="0"/>
          </a:p>
          <a:p>
            <a:endParaRPr lang="en-US" dirty="0"/>
          </a:p>
        </p:txBody>
      </p:sp>
    </p:spTree>
    <p:extLst>
      <p:ext uri="{BB962C8B-B14F-4D97-AF65-F5344CB8AC3E}">
        <p14:creationId xmlns:p14="http://schemas.microsoft.com/office/powerpoint/2010/main" val="2815841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Electrostatic Fields </a:t>
            </a:r>
            <a:br>
              <a:rPr lang="en-US" dirty="0"/>
            </a:br>
            <a:endParaRPr lang="en-US" dirty="0"/>
          </a:p>
        </p:txBody>
      </p:sp>
      <p:sp>
        <p:nvSpPr>
          <p:cNvPr id="3" name="Content Placeholder 2"/>
          <p:cNvSpPr>
            <a:spLocks noGrp="1"/>
          </p:cNvSpPr>
          <p:nvPr>
            <p:ph idx="1"/>
          </p:nvPr>
        </p:nvSpPr>
        <p:spPr/>
        <p:txBody>
          <a:bodyPr/>
          <a:lstStyle/>
          <a:p>
            <a:pPr algn="just"/>
            <a:r>
              <a:rPr lang="en-US" sz="2400" dirty="0"/>
              <a:t>The space around energised high voltage components is occupied by an electric field. The field has the same frequency as the voltage. The magnitude of these fields influences the behaviour of the insulation. It is therefore important to be able to estimate the electric field strength. The following sections discuss the methods available to analyse uniform and non-uniform fields. </a:t>
            </a:r>
          </a:p>
          <a:p>
            <a:endParaRPr lang="en-US" dirty="0"/>
          </a:p>
        </p:txBody>
      </p:sp>
    </p:spTree>
    <p:extLst>
      <p:ext uri="{BB962C8B-B14F-4D97-AF65-F5344CB8AC3E}">
        <p14:creationId xmlns:p14="http://schemas.microsoft.com/office/powerpoint/2010/main" val="4154738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Uniform fields </a:t>
            </a:r>
            <a:br>
              <a:rPr lang="en-US" dirty="0"/>
            </a:br>
            <a:endParaRPr lang="en-US" dirty="0"/>
          </a:p>
        </p:txBody>
      </p:sp>
      <p:sp>
        <p:nvSpPr>
          <p:cNvPr id="3" name="Content Placeholder 2"/>
          <p:cNvSpPr>
            <a:spLocks noGrp="1"/>
          </p:cNvSpPr>
          <p:nvPr>
            <p:ph idx="1"/>
          </p:nvPr>
        </p:nvSpPr>
        <p:spPr/>
        <p:txBody>
          <a:bodyPr/>
          <a:lstStyle/>
          <a:p>
            <a:pPr algn="just"/>
            <a:r>
              <a:rPr lang="en-US" sz="2400" dirty="0"/>
              <a:t>If a voltage difference exist between two parallel plate electrodes of large dimensions</a:t>
            </a:r>
            <a:r>
              <a:rPr lang="en-US" sz="2400" dirty="0" smtClean="0"/>
              <a:t>, and </a:t>
            </a:r>
            <a:r>
              <a:rPr lang="en-US" sz="2400" dirty="0"/>
              <a:t>the edge effects of the plates are </a:t>
            </a:r>
            <a:r>
              <a:rPr lang="en-US" sz="2400" dirty="0" smtClean="0"/>
              <a:t>ignored, the </a:t>
            </a:r>
            <a:r>
              <a:rPr lang="en-US" sz="2400" dirty="0"/>
              <a:t>electrostatic field between the plates is uniform, as is shown in Figure </a:t>
            </a:r>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53016" t="41368" r="6278" b="34401"/>
          <a:stretch/>
        </p:blipFill>
        <p:spPr>
          <a:xfrm>
            <a:off x="3553559" y="3417320"/>
            <a:ext cx="3215771" cy="2708843"/>
          </a:xfrm>
          <a:prstGeom prst="rect">
            <a:avLst/>
          </a:prstGeom>
        </p:spPr>
      </p:pic>
    </p:spTree>
    <p:extLst>
      <p:ext uri="{BB962C8B-B14F-4D97-AF65-F5344CB8AC3E}">
        <p14:creationId xmlns:p14="http://schemas.microsoft.com/office/powerpoint/2010/main" val="1351709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fields </a:t>
            </a:r>
          </a:p>
        </p:txBody>
      </p:sp>
      <p:sp>
        <p:nvSpPr>
          <p:cNvPr id="3" name="Content Placeholder 2"/>
          <p:cNvSpPr>
            <a:spLocks noGrp="1"/>
          </p:cNvSpPr>
          <p:nvPr>
            <p:ph idx="1"/>
          </p:nvPr>
        </p:nvSpPr>
        <p:spPr/>
        <p:txBody>
          <a:bodyPr>
            <a:normAutofit/>
          </a:bodyPr>
          <a:lstStyle/>
          <a:p>
            <a:pPr algn="just"/>
            <a:r>
              <a:rPr lang="en-US" sz="2600" dirty="0"/>
              <a:t>If 100 kV is connected between the plates, equipotential lines can be drawn as shown. If the distance between the plates is 10 cm, the electric field strength (intensity or gradient) is: </a:t>
            </a:r>
          </a:p>
          <a:p>
            <a:pPr algn="just"/>
            <a:r>
              <a:rPr lang="en-US" sz="2600" dirty="0"/>
              <a:t>E = 100 kV / 10 cm = 10 kV/cm</a:t>
            </a:r>
            <a:br>
              <a:rPr lang="en-US" sz="2600" dirty="0"/>
            </a:br>
            <a:r>
              <a:rPr lang="en-US" sz="2600" dirty="0"/>
              <a:t>In general, the electric field strength is given by: </a:t>
            </a:r>
          </a:p>
          <a:p>
            <a:pPr algn="just"/>
            <a:r>
              <a:rPr lang="en-US" sz="2600" dirty="0"/>
              <a:t>E </a:t>
            </a:r>
            <a:r>
              <a:rPr lang="en-US" sz="2600" dirty="0" smtClean="0"/>
              <a:t>=V/d</a:t>
            </a:r>
            <a:endParaRPr lang="en-US" sz="2600" dirty="0"/>
          </a:p>
          <a:p>
            <a:pPr algn="just"/>
            <a:r>
              <a:rPr lang="en-US" sz="2600" dirty="0" smtClean="0"/>
              <a:t>V=voltage </a:t>
            </a:r>
            <a:r>
              <a:rPr lang="en-US" sz="2600" dirty="0"/>
              <a:t>between plates </a:t>
            </a:r>
          </a:p>
          <a:p>
            <a:pPr algn="just"/>
            <a:r>
              <a:rPr lang="en-US" sz="2600" dirty="0" smtClean="0"/>
              <a:t>D=distance </a:t>
            </a:r>
            <a:r>
              <a:rPr lang="en-US" sz="2600" dirty="0"/>
              <a:t>between the plates.</a:t>
            </a:r>
            <a:br>
              <a:rPr lang="en-US" sz="2600" dirty="0"/>
            </a:br>
            <a:endParaRPr lang="en-US" sz="2600" dirty="0"/>
          </a:p>
          <a:p>
            <a:endParaRPr lang="en-US" dirty="0"/>
          </a:p>
          <a:p>
            <a:endParaRPr lang="en-US" dirty="0"/>
          </a:p>
        </p:txBody>
      </p:sp>
    </p:spTree>
    <p:extLst>
      <p:ext uri="{BB962C8B-B14F-4D97-AF65-F5344CB8AC3E}">
        <p14:creationId xmlns:p14="http://schemas.microsoft.com/office/powerpoint/2010/main" val="3215727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Uniform fields </a:t>
            </a:r>
          </a:p>
        </p:txBody>
      </p:sp>
      <p:sp>
        <p:nvSpPr>
          <p:cNvPr id="3" name="Content Placeholder 2"/>
          <p:cNvSpPr>
            <a:spLocks noGrp="1"/>
          </p:cNvSpPr>
          <p:nvPr>
            <p:ph idx="1"/>
          </p:nvPr>
        </p:nvSpPr>
        <p:spPr/>
        <p:txBody>
          <a:bodyPr>
            <a:normAutofit/>
          </a:bodyPr>
          <a:lstStyle/>
          <a:p>
            <a:pPr algn="just"/>
            <a:r>
              <a:rPr lang="en-US" sz="2000" dirty="0"/>
              <a:t>If the edge effects are not ignored, the field strength will be higher at the sharp edges of the electrodes than in the central region, as shown in Fig. 2.2. The </a:t>
            </a:r>
            <a:r>
              <a:rPr lang="en-US" sz="2000" dirty="0" err="1"/>
              <a:t>Rogowski</a:t>
            </a:r>
            <a:r>
              <a:rPr lang="en-US" sz="2000" dirty="0"/>
              <a:t> "uniform field" gap is designed such that the field strength in the middle is E0 = V/d0, with d0 the minimum distance between the electrodes. Elsewhere the field strength is less than in the middle (E &lt; E0). This is achieved by shaping the electrodes in such a way that they coincide with the equipotential lines obtained in Fig. 2.2, e.g. the 20% and 80% contours</a:t>
            </a:r>
            <a:r>
              <a:rPr lang="en-US" dirty="0"/>
              <a:t>. </a:t>
            </a:r>
            <a:endParaRPr lang="en-US" dirty="0" smtClean="0"/>
          </a:p>
          <a:p>
            <a:endParaRPr lang="en-US" dirty="0"/>
          </a:p>
          <a:p>
            <a:endParaRPr lang="en-US" dirty="0"/>
          </a:p>
        </p:txBody>
      </p:sp>
      <p:pic>
        <p:nvPicPr>
          <p:cNvPr id="4" name="Picture 3" descr="high_voltage_engineering.pdf"/>
          <p:cNvPicPr>
            <a:picLocks noChangeAspect="1"/>
          </p:cNvPicPr>
          <p:nvPr/>
        </p:nvPicPr>
        <p:blipFill rotWithShape="1">
          <a:blip r:embed="rId2">
            <a:extLst>
              <a:ext uri="{28A0092B-C50C-407E-A947-70E740481C1C}">
                <a14:useLocalDpi xmlns:a14="http://schemas.microsoft.com/office/drawing/2010/main" val="0"/>
              </a:ext>
            </a:extLst>
          </a:blip>
          <a:srcRect l="12589" t="25662" r="14085" b="59530"/>
          <a:stretch/>
        </p:blipFill>
        <p:spPr>
          <a:xfrm>
            <a:off x="2661791" y="4309681"/>
            <a:ext cx="4935984" cy="1444958"/>
          </a:xfrm>
          <a:prstGeom prst="rect">
            <a:avLst/>
          </a:prstGeom>
        </p:spPr>
      </p:pic>
    </p:spTree>
    <p:extLst>
      <p:ext uri="{BB962C8B-B14F-4D97-AF65-F5344CB8AC3E}">
        <p14:creationId xmlns:p14="http://schemas.microsoft.com/office/powerpoint/2010/main" val="3214509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338</TotalTime>
  <Words>824</Words>
  <Application>Microsoft Macintosh PowerPoint</Application>
  <PresentationFormat>On-screen Show (4:3)</PresentationFormat>
  <Paragraphs>61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High Voltage Engineering</vt:lpstr>
      <vt:lpstr>Outline</vt:lpstr>
      <vt:lpstr>Fields</vt:lpstr>
      <vt:lpstr>Electric fields</vt:lpstr>
      <vt:lpstr>Magnetic fields</vt:lpstr>
      <vt:lpstr>Electrostatic Fields  </vt:lpstr>
      <vt:lpstr>Uniform fields  </vt:lpstr>
      <vt:lpstr>Uniform fields </vt:lpstr>
      <vt:lpstr>Uniform fields </vt:lpstr>
      <vt:lpstr>Non-uniform fields  </vt:lpstr>
      <vt:lpstr>Non-uniform fields  </vt:lpstr>
      <vt:lpstr>Non-uniform fields </vt:lpstr>
      <vt:lpstr>Maximum field strengths for various arrangements  </vt:lpstr>
      <vt:lpstr>The electric field strength of three phase lines  </vt:lpstr>
      <vt:lpstr>Capacitance formula  </vt:lpstr>
      <vt:lpstr>Capacitance formula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voltage engineering</dc:title>
  <dc:creator>Mac</dc:creator>
  <cp:lastModifiedBy>Mac</cp:lastModifiedBy>
  <cp:revision>49</cp:revision>
  <dcterms:created xsi:type="dcterms:W3CDTF">2017-02-10T02:11:09Z</dcterms:created>
  <dcterms:modified xsi:type="dcterms:W3CDTF">2017-02-14T07:06:14Z</dcterms:modified>
</cp:coreProperties>
</file>