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9" d="100"/>
          <a:sy n="99" d="100"/>
        </p:scale>
        <p:origin x="-1144"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A4D81C5-F159-374A-B657-8513DF6918FD}" type="datetimeFigureOut">
              <a:rPr lang="en-US" smtClean="0"/>
              <a:t>15/2/17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6E6622-F03A-4A4A-AF1A-2F342CC9AFC4}" type="slidenum">
              <a:rPr lang="en-US" smtClean="0"/>
              <a:t>‹#›</a:t>
            </a:fld>
            <a:endParaRPr lang="en-US"/>
          </a:p>
        </p:txBody>
      </p:sp>
    </p:spTree>
    <p:extLst>
      <p:ext uri="{BB962C8B-B14F-4D97-AF65-F5344CB8AC3E}">
        <p14:creationId xmlns:p14="http://schemas.microsoft.com/office/powerpoint/2010/main" val="3596604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A4D81C5-F159-374A-B657-8513DF6918FD}" type="datetimeFigureOut">
              <a:rPr lang="en-US" smtClean="0"/>
              <a:t>15/2/17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6E6622-F03A-4A4A-AF1A-2F342CC9AFC4}" type="slidenum">
              <a:rPr lang="en-US" smtClean="0"/>
              <a:t>‹#›</a:t>
            </a:fld>
            <a:endParaRPr lang="en-US"/>
          </a:p>
        </p:txBody>
      </p:sp>
    </p:spTree>
    <p:extLst>
      <p:ext uri="{BB962C8B-B14F-4D97-AF65-F5344CB8AC3E}">
        <p14:creationId xmlns:p14="http://schemas.microsoft.com/office/powerpoint/2010/main" val="1426354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A4D81C5-F159-374A-B657-8513DF6918FD}" type="datetimeFigureOut">
              <a:rPr lang="en-US" smtClean="0"/>
              <a:t>15/2/17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6E6622-F03A-4A4A-AF1A-2F342CC9AFC4}" type="slidenum">
              <a:rPr lang="en-US" smtClean="0"/>
              <a:t>‹#›</a:t>
            </a:fld>
            <a:endParaRPr lang="en-US"/>
          </a:p>
        </p:txBody>
      </p:sp>
    </p:spTree>
    <p:extLst>
      <p:ext uri="{BB962C8B-B14F-4D97-AF65-F5344CB8AC3E}">
        <p14:creationId xmlns:p14="http://schemas.microsoft.com/office/powerpoint/2010/main" val="2696696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A4D81C5-F159-374A-B657-8513DF6918FD}" type="datetimeFigureOut">
              <a:rPr lang="en-US" smtClean="0"/>
              <a:t>15/2/17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6E6622-F03A-4A4A-AF1A-2F342CC9AFC4}" type="slidenum">
              <a:rPr lang="en-US" smtClean="0"/>
              <a:t>‹#›</a:t>
            </a:fld>
            <a:endParaRPr lang="en-US"/>
          </a:p>
        </p:txBody>
      </p:sp>
    </p:spTree>
    <p:extLst>
      <p:ext uri="{BB962C8B-B14F-4D97-AF65-F5344CB8AC3E}">
        <p14:creationId xmlns:p14="http://schemas.microsoft.com/office/powerpoint/2010/main" val="16455643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4D81C5-F159-374A-B657-8513DF6918FD}" type="datetimeFigureOut">
              <a:rPr lang="en-US" smtClean="0"/>
              <a:t>15/2/17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6E6622-F03A-4A4A-AF1A-2F342CC9AFC4}" type="slidenum">
              <a:rPr lang="en-US" smtClean="0"/>
              <a:t>‹#›</a:t>
            </a:fld>
            <a:endParaRPr lang="en-US"/>
          </a:p>
        </p:txBody>
      </p:sp>
    </p:spTree>
    <p:extLst>
      <p:ext uri="{BB962C8B-B14F-4D97-AF65-F5344CB8AC3E}">
        <p14:creationId xmlns:p14="http://schemas.microsoft.com/office/powerpoint/2010/main" val="1020240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A4D81C5-F159-374A-B657-8513DF6918FD}" type="datetimeFigureOut">
              <a:rPr lang="en-US" smtClean="0"/>
              <a:t>15/2/17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6E6622-F03A-4A4A-AF1A-2F342CC9AFC4}" type="slidenum">
              <a:rPr lang="en-US" smtClean="0"/>
              <a:t>‹#›</a:t>
            </a:fld>
            <a:endParaRPr lang="en-US"/>
          </a:p>
        </p:txBody>
      </p:sp>
    </p:spTree>
    <p:extLst>
      <p:ext uri="{BB962C8B-B14F-4D97-AF65-F5344CB8AC3E}">
        <p14:creationId xmlns:p14="http://schemas.microsoft.com/office/powerpoint/2010/main" val="1723572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A4D81C5-F159-374A-B657-8513DF6918FD}" type="datetimeFigureOut">
              <a:rPr lang="en-US" smtClean="0"/>
              <a:t>15/2/17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6E6622-F03A-4A4A-AF1A-2F342CC9AFC4}" type="slidenum">
              <a:rPr lang="en-US" smtClean="0"/>
              <a:t>‹#›</a:t>
            </a:fld>
            <a:endParaRPr lang="en-US"/>
          </a:p>
        </p:txBody>
      </p:sp>
    </p:spTree>
    <p:extLst>
      <p:ext uri="{BB962C8B-B14F-4D97-AF65-F5344CB8AC3E}">
        <p14:creationId xmlns:p14="http://schemas.microsoft.com/office/powerpoint/2010/main" val="2895716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A4D81C5-F159-374A-B657-8513DF6918FD}" type="datetimeFigureOut">
              <a:rPr lang="en-US" smtClean="0"/>
              <a:t>15/2/17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6E6622-F03A-4A4A-AF1A-2F342CC9AFC4}" type="slidenum">
              <a:rPr lang="en-US" smtClean="0"/>
              <a:t>‹#›</a:t>
            </a:fld>
            <a:endParaRPr lang="en-US"/>
          </a:p>
        </p:txBody>
      </p:sp>
    </p:spTree>
    <p:extLst>
      <p:ext uri="{BB962C8B-B14F-4D97-AF65-F5344CB8AC3E}">
        <p14:creationId xmlns:p14="http://schemas.microsoft.com/office/powerpoint/2010/main" val="28372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4D81C5-F159-374A-B657-8513DF6918FD}" type="datetimeFigureOut">
              <a:rPr lang="en-US" smtClean="0"/>
              <a:t>15/2/17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6E6622-F03A-4A4A-AF1A-2F342CC9AFC4}" type="slidenum">
              <a:rPr lang="en-US" smtClean="0"/>
              <a:t>‹#›</a:t>
            </a:fld>
            <a:endParaRPr lang="en-US"/>
          </a:p>
        </p:txBody>
      </p:sp>
    </p:spTree>
    <p:extLst>
      <p:ext uri="{BB962C8B-B14F-4D97-AF65-F5344CB8AC3E}">
        <p14:creationId xmlns:p14="http://schemas.microsoft.com/office/powerpoint/2010/main" val="491752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4D81C5-F159-374A-B657-8513DF6918FD}" type="datetimeFigureOut">
              <a:rPr lang="en-US" smtClean="0"/>
              <a:t>15/2/17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6E6622-F03A-4A4A-AF1A-2F342CC9AFC4}" type="slidenum">
              <a:rPr lang="en-US" smtClean="0"/>
              <a:t>‹#›</a:t>
            </a:fld>
            <a:endParaRPr lang="en-US"/>
          </a:p>
        </p:txBody>
      </p:sp>
    </p:spTree>
    <p:extLst>
      <p:ext uri="{BB962C8B-B14F-4D97-AF65-F5344CB8AC3E}">
        <p14:creationId xmlns:p14="http://schemas.microsoft.com/office/powerpoint/2010/main" val="1746295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4D81C5-F159-374A-B657-8513DF6918FD}" type="datetimeFigureOut">
              <a:rPr lang="en-US" smtClean="0"/>
              <a:t>15/2/17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6E6622-F03A-4A4A-AF1A-2F342CC9AFC4}" type="slidenum">
              <a:rPr lang="en-US" smtClean="0"/>
              <a:t>‹#›</a:t>
            </a:fld>
            <a:endParaRPr lang="en-US"/>
          </a:p>
        </p:txBody>
      </p:sp>
    </p:spTree>
    <p:extLst>
      <p:ext uri="{BB962C8B-B14F-4D97-AF65-F5344CB8AC3E}">
        <p14:creationId xmlns:p14="http://schemas.microsoft.com/office/powerpoint/2010/main" val="115674599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4D81C5-F159-374A-B657-8513DF6918FD}" type="datetimeFigureOut">
              <a:rPr lang="en-US" smtClean="0"/>
              <a:t>15/2/17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6E6622-F03A-4A4A-AF1A-2F342CC9AFC4}" type="slidenum">
              <a:rPr lang="en-US" smtClean="0"/>
              <a:t>‹#›</a:t>
            </a:fld>
            <a:endParaRPr lang="en-US"/>
          </a:p>
        </p:txBody>
      </p:sp>
    </p:spTree>
    <p:extLst>
      <p:ext uri="{BB962C8B-B14F-4D97-AF65-F5344CB8AC3E}">
        <p14:creationId xmlns:p14="http://schemas.microsoft.com/office/powerpoint/2010/main" val="28713173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High voltage engineering </a:t>
            </a:r>
            <a:endParaRPr lang="en-US" dirty="0"/>
          </a:p>
        </p:txBody>
      </p:sp>
      <p:sp>
        <p:nvSpPr>
          <p:cNvPr id="3" name="Subtitle 2"/>
          <p:cNvSpPr>
            <a:spLocks noGrp="1"/>
          </p:cNvSpPr>
          <p:nvPr>
            <p:ph type="subTitle" idx="1"/>
          </p:nvPr>
        </p:nvSpPr>
        <p:spPr/>
        <p:txBody>
          <a:bodyPr/>
          <a:lstStyle/>
          <a:p>
            <a:r>
              <a:rPr lang="en-US" dirty="0" smtClean="0"/>
              <a:t>EE:423</a:t>
            </a:r>
          </a:p>
          <a:p>
            <a:r>
              <a:rPr lang="en-US" dirty="0" smtClean="0"/>
              <a:t>Dr. </a:t>
            </a:r>
            <a:r>
              <a:rPr lang="en-US" dirty="0" err="1" smtClean="0"/>
              <a:t>Rabia</a:t>
            </a:r>
            <a:r>
              <a:rPr lang="en-US" dirty="0" smtClean="0"/>
              <a:t> </a:t>
            </a:r>
            <a:r>
              <a:rPr lang="en-US" dirty="0" err="1" smtClean="0"/>
              <a:t>shakoor</a:t>
            </a:r>
            <a:endParaRPr lang="en-US" dirty="0"/>
          </a:p>
        </p:txBody>
      </p:sp>
    </p:spTree>
    <p:extLst>
      <p:ext uri="{BB962C8B-B14F-4D97-AF65-F5344CB8AC3E}">
        <p14:creationId xmlns:p14="http://schemas.microsoft.com/office/powerpoint/2010/main" val="27290759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shot 2017-02-14 17.47.1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300" y="0"/>
            <a:ext cx="8648140" cy="6858000"/>
          </a:xfrm>
          <a:prstGeom prst="rect">
            <a:avLst/>
          </a:prstGeom>
        </p:spPr>
      </p:pic>
    </p:spTree>
    <p:extLst>
      <p:ext uri="{BB962C8B-B14F-4D97-AF65-F5344CB8AC3E}">
        <p14:creationId xmlns:p14="http://schemas.microsoft.com/office/powerpoint/2010/main" val="881437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shot 2017-02-14 17.47.3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800" y="1955800"/>
            <a:ext cx="8788400" cy="2933700"/>
          </a:xfrm>
          <a:prstGeom prst="rect">
            <a:avLst/>
          </a:prstGeom>
        </p:spPr>
      </p:pic>
    </p:spTree>
    <p:extLst>
      <p:ext uri="{BB962C8B-B14F-4D97-AF65-F5344CB8AC3E}">
        <p14:creationId xmlns:p14="http://schemas.microsoft.com/office/powerpoint/2010/main" val="572124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shot 2017-02-14 17.48.15.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300" y="0"/>
            <a:ext cx="7892754" cy="6858000"/>
          </a:xfrm>
          <a:prstGeom prst="rect">
            <a:avLst/>
          </a:prstGeom>
        </p:spPr>
      </p:pic>
    </p:spTree>
    <p:extLst>
      <p:ext uri="{BB962C8B-B14F-4D97-AF65-F5344CB8AC3E}">
        <p14:creationId xmlns:p14="http://schemas.microsoft.com/office/powerpoint/2010/main" val="38335146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normAutofit/>
          </a:bodyPr>
          <a:lstStyle/>
          <a:p>
            <a:r>
              <a:rPr lang="en-US" dirty="0"/>
              <a:t>	</a:t>
            </a:r>
            <a:r>
              <a:rPr lang="en-US" dirty="0" smtClean="0"/>
              <a:t>Importance </a:t>
            </a:r>
            <a:r>
              <a:rPr lang="en-US" dirty="0"/>
              <a:t>of Electric Field Intensity in the Dielectrics	</a:t>
            </a:r>
          </a:p>
          <a:p>
            <a:r>
              <a:rPr lang="en-US" dirty="0"/>
              <a:t>	Types of Electric Fields	</a:t>
            </a:r>
          </a:p>
          <a:p>
            <a:r>
              <a:rPr lang="en-US" dirty="0"/>
              <a:t>	Degree of Uniformity of Fields (</a:t>
            </a:r>
            <a:r>
              <a:rPr lang="en-US" dirty="0" err="1"/>
              <a:t>Schwaiger</a:t>
            </a:r>
            <a:r>
              <a:rPr lang="en-US" dirty="0"/>
              <a:t> Factor )	</a:t>
            </a:r>
          </a:p>
          <a:p>
            <a:r>
              <a:rPr lang="en-US" dirty="0"/>
              <a:t>	Utilization of Dielectric Properties	</a:t>
            </a:r>
          </a:p>
          <a:p>
            <a:r>
              <a:rPr lang="en-US" dirty="0"/>
              <a:t>	Stress Control	</a:t>
            </a:r>
          </a:p>
          <a:p>
            <a:endParaRPr lang="en-US" dirty="0"/>
          </a:p>
        </p:txBody>
      </p:sp>
    </p:spTree>
    <p:extLst>
      <p:ext uri="{BB962C8B-B14F-4D97-AF65-F5344CB8AC3E}">
        <p14:creationId xmlns:p14="http://schemas.microsoft.com/office/powerpoint/2010/main" val="519875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field</a:t>
            </a:r>
            <a:endParaRPr lang="en-US" dirty="0"/>
          </a:p>
        </p:txBody>
      </p:sp>
      <p:sp>
        <p:nvSpPr>
          <p:cNvPr id="3" name="Content Placeholder 2"/>
          <p:cNvSpPr>
            <a:spLocks noGrp="1"/>
          </p:cNvSpPr>
          <p:nvPr>
            <p:ph idx="1"/>
          </p:nvPr>
        </p:nvSpPr>
        <p:spPr/>
        <p:txBody>
          <a:bodyPr>
            <a:normAutofit fontScale="77500" lnSpcReduction="20000"/>
          </a:bodyPr>
          <a:lstStyle/>
          <a:p>
            <a:r>
              <a:rPr lang="en-US" dirty="0"/>
              <a:t>Faraday described the space around a magnet to be filled with 'lines of magnetic force'. </a:t>
            </a:r>
            <a:endParaRPr lang="en-US" dirty="0" smtClean="0"/>
          </a:p>
          <a:p>
            <a:r>
              <a:rPr lang="en-US" dirty="0" smtClean="0"/>
              <a:t> </a:t>
            </a:r>
            <a:r>
              <a:rPr lang="en-US" dirty="0"/>
              <a:t>T</a:t>
            </a:r>
            <a:r>
              <a:rPr lang="en-US" dirty="0" smtClean="0"/>
              <a:t>he </a:t>
            </a:r>
            <a:r>
              <a:rPr lang="en-US" dirty="0"/>
              <a:t>region around an electrified object may be considered to be filled with 'lines of electric force'. To Faraday, these lines existed as mechanical structures in the surrounding medium (the dielectric)  and could exert force on an object placed therein. </a:t>
            </a:r>
            <a:endParaRPr lang="en-US" dirty="0" smtClean="0"/>
          </a:p>
          <a:p>
            <a:r>
              <a:rPr lang="en-US" dirty="0" smtClean="0"/>
              <a:t>Two </a:t>
            </a:r>
            <a:r>
              <a:rPr lang="en-US" dirty="0"/>
              <a:t>typical electrostatic field structures are shown in Fig. 2.1. In figure (a), the field between a sphere or a cylinder and plane is sketched, and in figure(b), the field pattern on a bundle of four conductors used for transmission lines is shown, neglecting the effect of ground.	</a:t>
            </a:r>
          </a:p>
          <a:p>
            <a:pPr algn="just"/>
            <a:endParaRPr lang="en-US" dirty="0"/>
          </a:p>
        </p:txBody>
      </p:sp>
    </p:spTree>
    <p:extLst>
      <p:ext uri="{BB962C8B-B14F-4D97-AF65-F5344CB8AC3E}">
        <p14:creationId xmlns:p14="http://schemas.microsoft.com/office/powerpoint/2010/main" val="1313051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shot 2017-02-14 17.37.26.png"/>
          <p:cNvPicPr>
            <a:picLocks noChangeAspect="1"/>
          </p:cNvPicPr>
          <p:nvPr/>
        </p:nvPicPr>
        <p:blipFill rotWithShape="1">
          <a:blip r:embed="rId2">
            <a:extLst>
              <a:ext uri="{28A0092B-C50C-407E-A947-70E740481C1C}">
                <a14:useLocalDpi xmlns:a14="http://schemas.microsoft.com/office/drawing/2010/main" val="0"/>
              </a:ext>
            </a:extLst>
          </a:blip>
          <a:srcRect l="11832" r="7646"/>
          <a:stretch/>
        </p:blipFill>
        <p:spPr>
          <a:xfrm>
            <a:off x="2717800" y="482600"/>
            <a:ext cx="4152900" cy="5643563"/>
          </a:xfrm>
          <a:prstGeom prst="rect">
            <a:avLst/>
          </a:prstGeom>
        </p:spPr>
      </p:pic>
    </p:spTree>
    <p:extLst>
      <p:ext uri="{BB962C8B-B14F-4D97-AF65-F5344CB8AC3E}">
        <p14:creationId xmlns:p14="http://schemas.microsoft.com/office/powerpoint/2010/main" val="41446290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shot 2017-02-14 17.44.4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 y="152400"/>
            <a:ext cx="8750300" cy="6553200"/>
          </a:xfrm>
          <a:prstGeom prst="rect">
            <a:avLst/>
          </a:prstGeom>
        </p:spPr>
      </p:pic>
    </p:spTree>
    <p:extLst>
      <p:ext uri="{BB962C8B-B14F-4D97-AF65-F5344CB8AC3E}">
        <p14:creationId xmlns:p14="http://schemas.microsoft.com/office/powerpoint/2010/main" val="2823031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shot 2017-02-14 17.45.1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200" y="1154490"/>
            <a:ext cx="8724900" cy="4079205"/>
          </a:xfrm>
          <a:prstGeom prst="rect">
            <a:avLst/>
          </a:prstGeom>
        </p:spPr>
      </p:pic>
      <p:sp>
        <p:nvSpPr>
          <p:cNvPr id="3" name="TextBox 2"/>
          <p:cNvSpPr txBox="1"/>
          <p:nvPr/>
        </p:nvSpPr>
        <p:spPr>
          <a:xfrm>
            <a:off x="4567189" y="56441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9067687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shot 2017-02-14 17.45.4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400" y="660400"/>
            <a:ext cx="8331200" cy="5524500"/>
          </a:xfrm>
          <a:prstGeom prst="rect">
            <a:avLst/>
          </a:prstGeom>
        </p:spPr>
      </p:pic>
    </p:spTree>
    <p:extLst>
      <p:ext uri="{BB962C8B-B14F-4D97-AF65-F5344CB8AC3E}">
        <p14:creationId xmlns:p14="http://schemas.microsoft.com/office/powerpoint/2010/main" val="3070804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shot 2017-02-14 17.46.1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700" y="0"/>
            <a:ext cx="7829644" cy="6858000"/>
          </a:xfrm>
          <a:prstGeom prst="rect">
            <a:avLst/>
          </a:prstGeom>
        </p:spPr>
      </p:pic>
    </p:spTree>
    <p:extLst>
      <p:ext uri="{BB962C8B-B14F-4D97-AF65-F5344CB8AC3E}">
        <p14:creationId xmlns:p14="http://schemas.microsoft.com/office/powerpoint/2010/main" val="17005721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shot 2017-02-14 17.46.46.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700" y="1244600"/>
            <a:ext cx="8851900" cy="4356100"/>
          </a:xfrm>
          <a:prstGeom prst="rect">
            <a:avLst/>
          </a:prstGeom>
        </p:spPr>
      </p:pic>
    </p:spTree>
    <p:extLst>
      <p:ext uri="{BB962C8B-B14F-4D97-AF65-F5344CB8AC3E}">
        <p14:creationId xmlns:p14="http://schemas.microsoft.com/office/powerpoint/2010/main" val="8564465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268</TotalTime>
  <Words>68</Words>
  <Application>Microsoft Macintosh PowerPoint</Application>
  <PresentationFormat>On-screen Show (4:3)</PresentationFormat>
  <Paragraphs>13</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High voltage engineering </vt:lpstr>
      <vt:lpstr>outline</vt:lpstr>
      <vt:lpstr>field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High voltage engineering </dc:title>
  <dc:creator>Mac</dc:creator>
  <cp:lastModifiedBy>Mac</cp:lastModifiedBy>
  <cp:revision>10</cp:revision>
  <dcterms:created xsi:type="dcterms:W3CDTF">2017-02-14T12:30:35Z</dcterms:created>
  <dcterms:modified xsi:type="dcterms:W3CDTF">2017-02-15T07:02:40Z</dcterms:modified>
</cp:coreProperties>
</file>