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75" r:id="rId2"/>
    <p:sldId id="276" r:id="rId3"/>
    <p:sldId id="279" r:id="rId4"/>
    <p:sldId id="277" r:id="rId5"/>
    <p:sldId id="257" r:id="rId6"/>
    <p:sldId id="258" r:id="rId7"/>
    <p:sldId id="259" r:id="rId8"/>
    <p:sldId id="260" r:id="rId9"/>
    <p:sldId id="262" r:id="rId10"/>
    <p:sldId id="263" r:id="rId11"/>
    <p:sldId id="266" r:id="rId12"/>
    <p:sldId id="269" r:id="rId13"/>
    <p:sldId id="270" r:id="rId14"/>
    <p:sldId id="271" r:id="rId15"/>
    <p:sldId id="272" r:id="rId16"/>
    <p:sldId id="278" r:id="rId17"/>
    <p:sldId id="267"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950" y="149"/>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6C137A-28D9-404D-AD2D-8E994872BED8}"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6C137A-28D9-404D-AD2D-8E994872BED8}"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6C137A-28D9-404D-AD2D-8E994872BED8}"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6C137A-28D9-404D-AD2D-8E994872BED8}"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6C137A-28D9-404D-AD2D-8E994872BED8}" type="datetimeFigureOut">
              <a:rPr lang="en-US" smtClean="0"/>
              <a:pPr/>
              <a:t>4/7/2020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6C137A-28D9-404D-AD2D-8E994872BED8}"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6C137A-28D9-404D-AD2D-8E994872BED8}" type="datetimeFigureOut">
              <a:rPr lang="en-US" smtClean="0"/>
              <a:pPr/>
              <a:t>4/7/2020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6C137A-28D9-404D-AD2D-8E994872BED8}" type="datetimeFigureOut">
              <a:rPr lang="en-US" smtClean="0"/>
              <a:pPr/>
              <a:t>4/7/2020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6C137A-28D9-404D-AD2D-8E994872BED8}" type="datetimeFigureOut">
              <a:rPr lang="en-US" smtClean="0"/>
              <a:pPr/>
              <a:t>4/7/2020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6C137A-28D9-404D-AD2D-8E994872BED8}"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6C137A-28D9-404D-AD2D-8E994872BED8}" type="datetimeFigureOut">
              <a:rPr lang="en-US" smtClean="0"/>
              <a:pPr/>
              <a:t>4/7/2020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59AEF5-90A6-4E25-8D67-6460A945D2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6C137A-28D9-404D-AD2D-8E994872BED8}" type="datetimeFigureOut">
              <a:rPr lang="en-US" smtClean="0"/>
              <a:pPr/>
              <a:t>4/7/2020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59AEF5-90A6-4E25-8D67-6460A945D2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simple.wikipedia.org/wiki/Forced_migration"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21362"/>
          </a:xfrm>
        </p:spPr>
        <p:txBody>
          <a:bodyPr/>
          <a:lstStyle/>
          <a:p>
            <a:pPr algn="l"/>
            <a:r>
              <a:rPr lang="en-US" sz="7200" dirty="0" smtClean="0">
                <a:solidFill>
                  <a:schemeClr val="accent2">
                    <a:lumMod val="50000"/>
                  </a:schemeClr>
                </a:solidFill>
                <a:latin typeface="Blackadder ITC" pitchFamily="82" charset="0"/>
                <a:cs typeface="Times New Roman" pitchFamily="18" charset="0"/>
              </a:rPr>
              <a:t>Presented By;</a:t>
            </a:r>
            <a:r>
              <a:rPr lang="en-US" dirty="0" smtClean="0"/>
              <a:t/>
            </a:r>
            <a:br>
              <a:rPr lang="en-US" dirty="0" smtClean="0"/>
            </a:br>
            <a:r>
              <a:rPr lang="en-US" dirty="0" smtClean="0"/>
              <a:t>                     </a:t>
            </a:r>
            <a:br>
              <a:rPr lang="en-US" dirty="0" smtClean="0"/>
            </a:br>
            <a:r>
              <a:rPr lang="en-US" smtClean="0">
                <a:solidFill>
                  <a:srgbClr val="FF0000"/>
                </a:solidFill>
                <a:latin typeface="Blackadder ITC" pitchFamily="82" charset="0"/>
              </a:rPr>
              <a:t>            </a:t>
            </a:r>
            <a:r>
              <a:rPr lang="en-US" smtClean="0">
                <a:solidFill>
                  <a:srgbClr val="FF0000"/>
                </a:solidFill>
                <a:latin typeface="Blackadder ITC" pitchFamily="82" charset="0"/>
              </a:rPr>
              <a:t>    </a:t>
            </a:r>
            <a:r>
              <a:rPr lang="en-US" smtClean="0">
                <a:solidFill>
                  <a:srgbClr val="FF0000"/>
                </a:solidFill>
                <a:latin typeface="Blackadder ITC" pitchFamily="82" charset="0"/>
                <a:cs typeface="Times New Roman" pitchFamily="18" charset="0"/>
              </a:rPr>
              <a:t>Syed </a:t>
            </a:r>
            <a:r>
              <a:rPr lang="en-US" dirty="0" smtClean="0">
                <a:solidFill>
                  <a:srgbClr val="FF0000"/>
                </a:solidFill>
                <a:latin typeface="Blackadder ITC" pitchFamily="82" charset="0"/>
                <a:cs typeface="Times New Roman" pitchFamily="18" charset="0"/>
              </a:rPr>
              <a:t>Mehboob Hussain </a:t>
            </a:r>
            <a:br>
              <a:rPr lang="en-US" dirty="0" smtClean="0">
                <a:solidFill>
                  <a:srgbClr val="FF0000"/>
                </a:solidFill>
                <a:latin typeface="Blackadder ITC" pitchFamily="82" charset="0"/>
                <a:cs typeface="Times New Roman" pitchFamily="18" charset="0"/>
              </a:rPr>
            </a:br>
            <a:r>
              <a:rPr lang="en-US" dirty="0" smtClean="0">
                <a:solidFill>
                  <a:srgbClr val="FF0000"/>
                </a:solidFill>
                <a:latin typeface="Blackadder ITC" pitchFamily="82" charset="0"/>
                <a:cs typeface="Times New Roman" pitchFamily="18" charset="0"/>
              </a:rPr>
              <a:t>               </a:t>
            </a:r>
            <a:r>
              <a:rPr lang="en-US" smtClean="0">
                <a:solidFill>
                  <a:srgbClr val="FF0000"/>
                </a:solidFill>
                <a:latin typeface="Blackadder ITC" pitchFamily="82" charset="0"/>
                <a:cs typeface="Times New Roman" pitchFamily="18" charset="0"/>
              </a:rPr>
              <a:t>Department of </a:t>
            </a:r>
            <a:r>
              <a:rPr lang="en-US" smtClean="0">
                <a:solidFill>
                  <a:srgbClr val="FF0000"/>
                </a:solidFill>
                <a:latin typeface="Blackadder ITC" pitchFamily="82" charset="0"/>
                <a:cs typeface="Times New Roman" pitchFamily="18" charset="0"/>
              </a:rPr>
              <a:t>Geography</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b="1" i="1" dirty="0" smtClean="0">
                <a:latin typeface="Times New Roman" pitchFamily="18" charset="0"/>
                <a:cs typeface="Times New Roman" pitchFamily="18" charset="0"/>
              </a:rPr>
              <a:t>External Migration</a:t>
            </a:r>
            <a:endParaRPr lang="en-US" b="1" i="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219200"/>
            <a:ext cx="8229600" cy="5334000"/>
          </a:xfrm>
        </p:spPr>
        <p:txBody>
          <a:bodyPr/>
          <a:lstStyle/>
          <a:p>
            <a:pPr lvl="0">
              <a:buFont typeface="Wingdings" pitchFamily="2" charset="2"/>
              <a:buChar char="Ø"/>
            </a:pPr>
            <a:r>
              <a:rPr lang="en-US" dirty="0" smtClean="0">
                <a:latin typeface="Times New Roman" pitchFamily="18" charset="0"/>
                <a:cs typeface="Times New Roman" pitchFamily="18" charset="0"/>
              </a:rPr>
              <a:t>External migration is also known as international migration.</a:t>
            </a:r>
          </a:p>
          <a:p>
            <a:pPr lvl="0">
              <a:buFont typeface="Wingdings" pitchFamily="2" charset="2"/>
              <a:buChar char="Ø"/>
            </a:pPr>
            <a:r>
              <a:rPr lang="en-US" dirty="0" smtClean="0">
                <a:latin typeface="Times New Roman" pitchFamily="18" charset="0"/>
                <a:cs typeface="Times New Roman" pitchFamily="18" charset="0"/>
              </a:rPr>
              <a:t>International </a:t>
            </a:r>
            <a:r>
              <a:rPr lang="en-US" dirty="0">
                <a:latin typeface="Times New Roman" pitchFamily="18" charset="0"/>
                <a:cs typeface="Times New Roman" pitchFamily="18" charset="0"/>
              </a:rPr>
              <a:t>migration is when people migrate from one country to another - for example, moving from </a:t>
            </a:r>
            <a:r>
              <a:rPr lang="en-US" dirty="0" smtClean="0">
                <a:latin typeface="Times New Roman" pitchFamily="18" charset="0"/>
                <a:cs typeface="Times New Roman" pitchFamily="18" charset="0"/>
              </a:rPr>
              <a:t>Pakistan </a:t>
            </a:r>
            <a:r>
              <a:rPr lang="en-US" dirty="0">
                <a:latin typeface="Times New Roman" pitchFamily="18" charset="0"/>
                <a:cs typeface="Times New Roman" pitchFamily="18" charset="0"/>
              </a:rPr>
              <a:t>to the USA.</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800"/>
          </a:xfrm>
        </p:spPr>
        <p:txBody>
          <a:bodyPr>
            <a:normAutofit fontScale="90000"/>
          </a:bodyPr>
          <a:lstStyle/>
          <a:p>
            <a:r>
              <a:rPr lang="en-US" b="1" i="1" dirty="0" smtClean="0">
                <a:latin typeface="Times New Roman" pitchFamily="18" charset="0"/>
                <a:cs typeface="Times New Roman" pitchFamily="18" charset="0"/>
              </a:rPr>
              <a:t>Both Internal and External migration may be</a:t>
            </a:r>
            <a:endParaRPr lang="en-US" b="1" i="1" dirty="0"/>
          </a:p>
        </p:txBody>
      </p:sp>
      <p:sp>
        <p:nvSpPr>
          <p:cNvPr id="3" name="Text Placeholder 2"/>
          <p:cNvSpPr>
            <a:spLocks noGrp="1"/>
          </p:cNvSpPr>
          <p:nvPr>
            <p:ph type="body" idx="1"/>
          </p:nvPr>
        </p:nvSpPr>
        <p:spPr/>
        <p:txBody>
          <a:bodyPr/>
          <a:lstStyle/>
          <a:p>
            <a:r>
              <a:rPr lang="en-US" dirty="0" smtClean="0">
                <a:latin typeface="Times New Roman" pitchFamily="18" charset="0"/>
                <a:cs typeface="Times New Roman" pitchFamily="18" charset="0"/>
              </a:rPr>
              <a:t>Forced migration</a:t>
            </a:r>
          </a:p>
          <a:p>
            <a:endParaRPr lang="en-US" dirty="0"/>
          </a:p>
        </p:txBody>
      </p:sp>
      <p:sp>
        <p:nvSpPr>
          <p:cNvPr id="4" name="Content Placeholder 3"/>
          <p:cNvSpPr>
            <a:spLocks noGrp="1"/>
          </p:cNvSpPr>
          <p:nvPr>
            <p:ph sz="half" idx="2"/>
          </p:nvPr>
        </p:nvSpPr>
        <p:spPr>
          <a:xfrm>
            <a:off x="457200" y="2174874"/>
            <a:ext cx="4040188" cy="4378325"/>
          </a:xfrm>
        </p:spPr>
        <p:txBody>
          <a:bodyPr/>
          <a:lstStyle/>
          <a:p>
            <a:pPr>
              <a:buFont typeface="Wingdings" pitchFamily="2" charset="2"/>
              <a:buChar char="ü"/>
            </a:pPr>
            <a:r>
              <a:rPr lang="en-US" sz="2800" dirty="0" smtClean="0">
                <a:latin typeface="Times New Roman" pitchFamily="18" charset="0"/>
                <a:cs typeface="Times New Roman" pitchFamily="18" charset="0"/>
              </a:rPr>
              <a:t>Forced migration</a:t>
            </a:r>
            <a:r>
              <a:rPr lang="en-US" sz="2800" dirty="0">
                <a:latin typeface="Times New Roman" pitchFamily="18" charset="0"/>
                <a:cs typeface="Times New Roman" pitchFamily="18" charset="0"/>
              </a:rPr>
              <a:t> refers to groups that are forced to abandon their native </a:t>
            </a:r>
            <a:r>
              <a:rPr lang="en-US" sz="2800" dirty="0" smtClean="0">
                <a:latin typeface="Times New Roman" pitchFamily="18" charset="0"/>
                <a:cs typeface="Times New Roman" pitchFamily="18" charset="0"/>
              </a:rPr>
              <a:t>country; for example, early Europeans to Canada, U.S. and Australia. </a:t>
            </a:r>
          </a:p>
          <a:p>
            <a:pPr>
              <a:buFont typeface="Wingdings" pitchFamily="2" charset="2"/>
              <a:buChar char="ü"/>
            </a:pPr>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a:p>
            <a:endParaRPr lang="en-US" dirty="0"/>
          </a:p>
        </p:txBody>
      </p:sp>
      <p:sp>
        <p:nvSpPr>
          <p:cNvPr id="5" name="Text Placeholder 4"/>
          <p:cNvSpPr>
            <a:spLocks noGrp="1"/>
          </p:cNvSpPr>
          <p:nvPr>
            <p:ph type="body" sz="quarter" idx="3"/>
          </p:nvPr>
        </p:nvSpPr>
        <p:spPr/>
        <p:txBody>
          <a:bodyPr/>
          <a:lstStyle/>
          <a:p>
            <a:r>
              <a:rPr lang="en-US" dirty="0" smtClean="0">
                <a:latin typeface="Times New Roman" pitchFamily="18" charset="0"/>
                <a:cs typeface="Times New Roman" pitchFamily="18" charset="0"/>
              </a:rPr>
              <a:t>voluntary migration</a:t>
            </a:r>
            <a:endParaRPr lang="en-US" dirty="0" smtClean="0"/>
          </a:p>
          <a:p>
            <a:endParaRPr lang="en-US" dirty="0"/>
          </a:p>
        </p:txBody>
      </p:sp>
      <p:sp>
        <p:nvSpPr>
          <p:cNvPr id="6" name="Content Placeholder 5"/>
          <p:cNvSpPr>
            <a:spLocks noGrp="1"/>
          </p:cNvSpPr>
          <p:nvPr>
            <p:ph sz="quarter" idx="4"/>
          </p:nvPr>
        </p:nvSpPr>
        <p:spPr/>
        <p:txBody>
          <a:bodyPr>
            <a:normAutofit/>
          </a:bodyPr>
          <a:lstStyle/>
          <a:p>
            <a:pPr>
              <a:buFont typeface="Wingdings" pitchFamily="2" charset="2"/>
              <a:buChar char="ü"/>
            </a:pPr>
            <a:r>
              <a:rPr lang="en-US" sz="2800" dirty="0" smtClean="0">
                <a:latin typeface="Times New Roman" pitchFamily="18" charset="0"/>
                <a:cs typeface="Times New Roman" pitchFamily="18" charset="0"/>
              </a:rPr>
              <a:t>The movement of people by their own free will from one place to another; for example, Colonization of Africa which resulted in slave trade to the U.S.</a:t>
            </a:r>
          </a:p>
          <a:p>
            <a:pPr>
              <a:buFont typeface="Wingdings" pitchFamily="2" charset="2"/>
              <a:buChar char="ü"/>
            </a:pPr>
            <a:endParaRPr lang="en-US" sz="2800" dirty="0" smtClean="0">
              <a:latin typeface="Times New Roman" pitchFamily="18" charset="0"/>
              <a:cs typeface="Times New Roman" pitchFamily="18" charset="0"/>
            </a:endParaRPr>
          </a:p>
          <a:p>
            <a:pPr>
              <a:buNone/>
            </a:pPr>
            <a:endParaRPr lang="en-US" sz="2800" dirty="0" smtClean="0">
              <a:latin typeface="Times New Roman" pitchFamily="18" charset="0"/>
              <a:cs typeface="Times New Roman" pitchFamily="18" charset="0"/>
            </a:endParaRPr>
          </a:p>
          <a:p>
            <a:pPr>
              <a:buFont typeface="Wingdings" pitchFamily="2" charset="2"/>
              <a:buChar char="ü"/>
            </a:pPr>
            <a:endParaRPr lang="en-US" sz="2800" dirty="0" smtClean="0">
              <a:latin typeface="Times New Roman" pitchFamily="18" charset="0"/>
              <a:cs typeface="Times New Roman" pitchFamily="18" charset="0"/>
            </a:endParaRPr>
          </a:p>
          <a:p>
            <a:pPr>
              <a:buFont typeface="Wingdings" pitchFamily="2" charset="2"/>
              <a:buChar char="ü"/>
            </a:pPr>
            <a:endParaRPr lang="en-US" sz="2800" dirty="0" smtClean="0">
              <a:latin typeface="Times New Roman" pitchFamily="18" charset="0"/>
              <a:cs typeface="Times New Roman" pitchFamily="18" charset="0"/>
            </a:endParaRPr>
          </a:p>
          <a:p>
            <a:pPr>
              <a:buFont typeface="Wingdings" pitchFamily="2" charset="2"/>
              <a:buChar char="ü"/>
            </a:pPr>
            <a:endParaRPr lang="en-US" sz="2800" dirty="0" smtClean="0">
              <a:latin typeface="Times New Roman" pitchFamily="18" charset="0"/>
              <a:cs typeface="Times New Roman" pitchFamily="18" charset="0"/>
            </a:endParaRPr>
          </a:p>
          <a:p>
            <a:pPr>
              <a:buFont typeface="Wingdings" pitchFamily="2" charset="2"/>
              <a:buChar char="ü"/>
            </a:pP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latin typeface="Times New Roman" pitchFamily="18" charset="0"/>
                <a:cs typeface="Times New Roman" pitchFamily="18" charset="0"/>
              </a:rPr>
              <a:t>Some Related Terms to Migration </a:t>
            </a:r>
            <a:endParaRPr lang="en-US" b="1" i="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8229600" cy="4754563"/>
          </a:xfrm>
        </p:spPr>
        <p:txBody>
          <a:bodyPr/>
          <a:lstStyle/>
          <a:p>
            <a:pPr>
              <a:buFont typeface="Wingdings" pitchFamily="2" charset="2"/>
              <a:buChar char="Ø"/>
            </a:pPr>
            <a:r>
              <a:rPr lang="en-US" dirty="0" smtClean="0">
                <a:latin typeface="Times New Roman" pitchFamily="18" charset="0"/>
                <a:cs typeface="Times New Roman" pitchFamily="18" charset="0"/>
              </a:rPr>
              <a:t>Emigration</a:t>
            </a:r>
          </a:p>
          <a:p>
            <a:pPr>
              <a:buFont typeface="Wingdings" pitchFamily="2" charset="2"/>
              <a:buChar char="Ø"/>
            </a:pPr>
            <a:r>
              <a:rPr lang="en-US" dirty="0" smtClean="0">
                <a:latin typeface="Times New Roman" pitchFamily="18" charset="0"/>
                <a:cs typeface="Times New Roman" pitchFamily="18" charset="0"/>
              </a:rPr>
              <a:t>Immigration</a:t>
            </a:r>
          </a:p>
          <a:p>
            <a:pPr>
              <a:buFont typeface="Wingdings" pitchFamily="2" charset="2"/>
              <a:buChar char="Ø"/>
            </a:pPr>
            <a:r>
              <a:rPr lang="en-US" dirty="0" smtClean="0">
                <a:latin typeface="Times New Roman" pitchFamily="18" charset="0"/>
                <a:cs typeface="Times New Roman" pitchFamily="18" charset="0"/>
              </a:rPr>
              <a:t>Net Migration</a:t>
            </a:r>
          </a:p>
          <a:p>
            <a:pPr>
              <a:buFont typeface="Wingdings" pitchFamily="2" charset="2"/>
              <a:buChar char="Ø"/>
            </a:pPr>
            <a:r>
              <a:rPr lang="en-US" dirty="0" smtClean="0">
                <a:latin typeface="Times New Roman" pitchFamily="18" charset="0"/>
                <a:cs typeface="Times New Roman" pitchFamily="18" charset="0"/>
              </a:rPr>
              <a:t>Counter Migration</a:t>
            </a:r>
          </a:p>
          <a:p>
            <a:pPr>
              <a:buFont typeface="Wingdings" pitchFamily="2" charset="2"/>
              <a:buChar char="Ø"/>
            </a:pPr>
            <a:r>
              <a:rPr lang="en-US" dirty="0" smtClean="0">
                <a:latin typeface="Times New Roman" pitchFamily="18" charset="0"/>
                <a:cs typeface="Times New Roman" pitchFamily="18" charset="0"/>
              </a:rPr>
              <a:t>Illegal Migration</a:t>
            </a:r>
          </a:p>
          <a:p>
            <a:pPr>
              <a:buFont typeface="Wingdings" pitchFamily="2" charset="2"/>
              <a:buChar char="Ø"/>
            </a:pPr>
            <a:r>
              <a:rPr lang="en-US" dirty="0" smtClean="0">
                <a:latin typeface="Times New Roman" pitchFamily="18" charset="0"/>
                <a:cs typeface="Times New Roman" pitchFamily="18" charset="0"/>
              </a:rPr>
              <a:t>Transhumance</a:t>
            </a:r>
          </a:p>
          <a:p>
            <a:pPr>
              <a:buFont typeface="Wingdings" pitchFamily="2" charset="2"/>
              <a:buChar char="Ø"/>
            </a:pPr>
            <a:r>
              <a:rPr lang="en-US" dirty="0" smtClean="0">
                <a:latin typeface="Times New Roman" pitchFamily="18" charset="0"/>
                <a:cs typeface="Times New Roman" pitchFamily="18" charset="0"/>
              </a:rPr>
              <a:t>Intervening obstacle</a:t>
            </a:r>
          </a:p>
          <a:p>
            <a:pPr>
              <a:buFont typeface="Wingdings" pitchFamily="2" charset="2"/>
              <a:buChar char="Ø"/>
            </a:pPr>
            <a:r>
              <a:rPr lang="en-US" dirty="0" smtClean="0">
                <a:latin typeface="Times New Roman" pitchFamily="18" charset="0"/>
                <a:cs typeface="Times New Roman" pitchFamily="18" charset="0"/>
              </a:rPr>
              <a:t>intervening opportunities</a:t>
            </a:r>
            <a:r>
              <a:rPr lang="en-US" dirty="0" smtClean="0"/>
              <a:t> </a:t>
            </a:r>
            <a:endParaRPr lang="en-US" dirty="0" smtClean="0">
              <a:latin typeface="Times New Roman" pitchFamily="18" charset="0"/>
              <a:cs typeface="Times New Roman" pitchFamily="18" charset="0"/>
            </a:endParaRPr>
          </a:p>
          <a:p>
            <a:pPr>
              <a:buNone/>
            </a:pP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sp>
        <p:nvSpPr>
          <p:cNvPr id="3" name="Text Placeholder 2"/>
          <p:cNvSpPr>
            <a:spLocks noGrp="1"/>
          </p:cNvSpPr>
          <p:nvPr>
            <p:ph type="body" idx="1"/>
          </p:nvPr>
        </p:nvSpPr>
        <p:spPr>
          <a:xfrm>
            <a:off x="457200" y="304801"/>
            <a:ext cx="4040188" cy="1066800"/>
          </a:xfrm>
        </p:spPr>
        <p:txBody>
          <a:bodyPr>
            <a:normAutofit/>
          </a:bodyPr>
          <a:lstStyle/>
          <a:p>
            <a:r>
              <a:rPr lang="en-US" sz="4000" i="1" dirty="0" smtClean="0">
                <a:latin typeface="Times New Roman" pitchFamily="18" charset="0"/>
                <a:cs typeface="Times New Roman" pitchFamily="18" charset="0"/>
              </a:rPr>
              <a:t>Emigration</a:t>
            </a:r>
            <a:endParaRPr lang="en-US" sz="4000" dirty="0"/>
          </a:p>
        </p:txBody>
      </p:sp>
      <p:sp>
        <p:nvSpPr>
          <p:cNvPr id="4" name="Content Placeholder 3"/>
          <p:cNvSpPr>
            <a:spLocks noGrp="1"/>
          </p:cNvSpPr>
          <p:nvPr>
            <p:ph sz="half" idx="2"/>
          </p:nvPr>
        </p:nvSpPr>
        <p:spPr/>
        <p:txBody>
          <a:bodyPr/>
          <a:lstStyle/>
          <a:p>
            <a:pPr>
              <a:lnSpc>
                <a:spcPct val="150000"/>
              </a:lnSpc>
              <a:buFont typeface="Wingdings" pitchFamily="2" charset="2"/>
              <a:buChar char="Ø"/>
            </a:pPr>
            <a:r>
              <a:rPr lang="en-US" dirty="0" smtClean="0">
                <a:latin typeface="Times New Roman" pitchFamily="18" charset="0"/>
                <a:cs typeface="Times New Roman" pitchFamily="18" charset="0"/>
              </a:rPr>
              <a:t>Emigration is also known as out migration emigration is the act of leaving one's resident country with the intent to settle elsewhere.</a:t>
            </a:r>
            <a:endParaRPr lang="en-US" dirty="0"/>
          </a:p>
        </p:txBody>
      </p:sp>
      <p:sp>
        <p:nvSpPr>
          <p:cNvPr id="5" name="Text Placeholder 4"/>
          <p:cNvSpPr>
            <a:spLocks noGrp="1"/>
          </p:cNvSpPr>
          <p:nvPr>
            <p:ph type="body" sz="quarter" idx="3"/>
          </p:nvPr>
        </p:nvSpPr>
        <p:spPr>
          <a:xfrm>
            <a:off x="4645025" y="304801"/>
            <a:ext cx="4041775" cy="990600"/>
          </a:xfrm>
        </p:spPr>
        <p:txBody>
          <a:bodyPr>
            <a:normAutofit/>
          </a:bodyPr>
          <a:lstStyle/>
          <a:p>
            <a:pPr algn="r"/>
            <a:r>
              <a:rPr lang="en-US" sz="4000" i="1" dirty="0" smtClean="0">
                <a:latin typeface="Times New Roman" pitchFamily="18" charset="0"/>
                <a:cs typeface="Times New Roman" pitchFamily="18" charset="0"/>
              </a:rPr>
              <a:t>Immigration</a:t>
            </a:r>
            <a:endParaRPr lang="en-US" sz="4000" i="1" dirty="0">
              <a:latin typeface="Times New Roman" pitchFamily="18" charset="0"/>
              <a:cs typeface="Times New Roman" pitchFamily="18" charset="0"/>
            </a:endParaRPr>
          </a:p>
        </p:txBody>
      </p:sp>
      <p:sp>
        <p:nvSpPr>
          <p:cNvPr id="6" name="Content Placeholder 5"/>
          <p:cNvSpPr>
            <a:spLocks noGrp="1"/>
          </p:cNvSpPr>
          <p:nvPr>
            <p:ph sz="quarter" idx="4"/>
          </p:nvPr>
        </p:nvSpPr>
        <p:spPr/>
        <p:txBody>
          <a:bodyPr/>
          <a:lstStyle/>
          <a:p>
            <a:pPr>
              <a:lnSpc>
                <a:spcPct val="150000"/>
              </a:lnSpc>
              <a:buFont typeface="Wingdings" pitchFamily="2" charset="2"/>
              <a:buChar char="Ø"/>
            </a:pPr>
            <a:r>
              <a:rPr lang="en-US" dirty="0" smtClean="0">
                <a:latin typeface="Times New Roman" pitchFamily="18" charset="0"/>
                <a:cs typeface="Times New Roman" pitchFamily="18" charset="0"/>
              </a:rPr>
              <a:t>Immigration is also known as in migration Immigration describes the movement of persons into one country from another.</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sp>
        <p:nvSpPr>
          <p:cNvPr id="3" name="Text Placeholder 2"/>
          <p:cNvSpPr>
            <a:spLocks noGrp="1"/>
          </p:cNvSpPr>
          <p:nvPr>
            <p:ph type="body" idx="1"/>
          </p:nvPr>
        </p:nvSpPr>
        <p:spPr>
          <a:xfrm>
            <a:off x="533400" y="685800"/>
            <a:ext cx="4040188" cy="609600"/>
          </a:xfrm>
        </p:spPr>
        <p:txBody>
          <a:bodyPr>
            <a:noAutofit/>
          </a:bodyPr>
          <a:lstStyle/>
          <a:p>
            <a:r>
              <a:rPr lang="en-US" sz="3200" i="1" dirty="0" smtClean="0">
                <a:latin typeface="Times New Roman" pitchFamily="18" charset="0"/>
                <a:cs typeface="Times New Roman" pitchFamily="18" charset="0"/>
              </a:rPr>
              <a:t>Net Migration</a:t>
            </a:r>
            <a:endParaRPr lang="en-US" sz="3200" i="1" dirty="0">
              <a:latin typeface="Times New Roman" pitchFamily="18" charset="0"/>
              <a:cs typeface="Times New Roman" pitchFamily="18" charset="0"/>
            </a:endParaRPr>
          </a:p>
        </p:txBody>
      </p:sp>
      <p:sp>
        <p:nvSpPr>
          <p:cNvPr id="4" name="Content Placeholder 3"/>
          <p:cNvSpPr>
            <a:spLocks noGrp="1"/>
          </p:cNvSpPr>
          <p:nvPr>
            <p:ph sz="half" idx="2"/>
          </p:nvPr>
        </p:nvSpPr>
        <p:spPr>
          <a:xfrm>
            <a:off x="457200" y="1600200"/>
            <a:ext cx="4040188" cy="4525963"/>
          </a:xfrm>
        </p:spPr>
        <p:txBody>
          <a:bodyPr/>
          <a:lstStyle/>
          <a:p>
            <a:pPr>
              <a:lnSpc>
                <a:spcPct val="150000"/>
              </a:lnSpc>
              <a:buFont typeface="Wingdings" pitchFamily="2" charset="2"/>
              <a:buChar char="Ø"/>
            </a:pPr>
            <a:r>
              <a:rPr lang="en-US" dirty="0" smtClean="0">
                <a:latin typeface="Times New Roman" pitchFamily="18" charset="0"/>
                <a:cs typeface="Times New Roman" pitchFamily="18" charset="0"/>
              </a:rPr>
              <a:t>The Balance between Emigration and immigration known as net migration.</a:t>
            </a:r>
            <a:endParaRPr lang="en-US" dirty="0">
              <a:latin typeface="Times New Roman" pitchFamily="18" charset="0"/>
              <a:cs typeface="Times New Roman" pitchFamily="18" charset="0"/>
            </a:endParaRPr>
          </a:p>
        </p:txBody>
      </p:sp>
      <p:sp>
        <p:nvSpPr>
          <p:cNvPr id="5" name="Text Placeholder 4"/>
          <p:cNvSpPr>
            <a:spLocks noGrp="1"/>
          </p:cNvSpPr>
          <p:nvPr>
            <p:ph type="body" sz="quarter" idx="3"/>
          </p:nvPr>
        </p:nvSpPr>
        <p:spPr>
          <a:xfrm>
            <a:off x="4645025" y="685801"/>
            <a:ext cx="4041775" cy="609600"/>
          </a:xfrm>
        </p:spPr>
        <p:txBody>
          <a:bodyPr>
            <a:noAutofit/>
          </a:bodyPr>
          <a:lstStyle/>
          <a:p>
            <a:pPr algn="r"/>
            <a:r>
              <a:rPr lang="en-US" sz="3200" i="1" dirty="0" smtClean="0">
                <a:latin typeface="Times New Roman" pitchFamily="18" charset="0"/>
                <a:cs typeface="Times New Roman" pitchFamily="18" charset="0"/>
              </a:rPr>
              <a:t>Counter Migration</a:t>
            </a:r>
            <a:endParaRPr lang="en-US" sz="3200" i="1" dirty="0">
              <a:latin typeface="Times New Roman" pitchFamily="18" charset="0"/>
              <a:cs typeface="Times New Roman" pitchFamily="18" charset="0"/>
            </a:endParaRPr>
          </a:p>
        </p:txBody>
      </p:sp>
      <p:sp>
        <p:nvSpPr>
          <p:cNvPr id="6" name="Content Placeholder 5"/>
          <p:cNvSpPr>
            <a:spLocks noGrp="1"/>
          </p:cNvSpPr>
          <p:nvPr>
            <p:ph sz="quarter" idx="4"/>
          </p:nvPr>
        </p:nvSpPr>
        <p:spPr>
          <a:xfrm>
            <a:off x="4645025" y="1600200"/>
            <a:ext cx="4041775" cy="4525963"/>
          </a:xfrm>
        </p:spPr>
        <p:txBody>
          <a:bodyPr/>
          <a:lstStyle/>
          <a:p>
            <a:pPr>
              <a:lnSpc>
                <a:spcPct val="150000"/>
              </a:lnSpc>
            </a:pPr>
            <a:r>
              <a:rPr lang="en-US" dirty="0" smtClean="0">
                <a:latin typeface="Times New Roman" pitchFamily="18" charset="0"/>
                <a:cs typeface="Times New Roman" pitchFamily="18" charset="0"/>
              </a:rPr>
              <a:t>Counter Migration are persons returning to their country of citizenship after having been international migrants          (whether short-term or long- term) in another country.</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sp>
        <p:nvSpPr>
          <p:cNvPr id="3" name="Text Placeholder 2"/>
          <p:cNvSpPr>
            <a:spLocks noGrp="1"/>
          </p:cNvSpPr>
          <p:nvPr>
            <p:ph type="body" idx="1"/>
          </p:nvPr>
        </p:nvSpPr>
        <p:spPr>
          <a:xfrm>
            <a:off x="457200" y="762001"/>
            <a:ext cx="4040188" cy="609599"/>
          </a:xfrm>
        </p:spPr>
        <p:txBody>
          <a:bodyPr>
            <a:noAutofit/>
          </a:bodyPr>
          <a:lstStyle/>
          <a:p>
            <a:r>
              <a:rPr lang="en-US" sz="4000" i="1" dirty="0" smtClean="0">
                <a:latin typeface="Times New Roman" pitchFamily="18" charset="0"/>
                <a:cs typeface="Times New Roman" pitchFamily="18" charset="0"/>
              </a:rPr>
              <a:t>Illegal</a:t>
            </a:r>
            <a:endParaRPr lang="en-US" sz="4000" i="1" dirty="0">
              <a:latin typeface="Times New Roman" pitchFamily="18" charset="0"/>
              <a:cs typeface="Times New Roman" pitchFamily="18" charset="0"/>
            </a:endParaRPr>
          </a:p>
        </p:txBody>
      </p:sp>
      <p:sp>
        <p:nvSpPr>
          <p:cNvPr id="4" name="Content Placeholder 3"/>
          <p:cNvSpPr>
            <a:spLocks noGrp="1"/>
          </p:cNvSpPr>
          <p:nvPr>
            <p:ph sz="half" idx="2"/>
          </p:nvPr>
        </p:nvSpPr>
        <p:spPr>
          <a:xfrm>
            <a:off x="457200" y="1524000"/>
            <a:ext cx="4040188" cy="4602163"/>
          </a:xfrm>
        </p:spPr>
        <p:txBody>
          <a:bodyPr>
            <a:normAutofit/>
          </a:bodyPr>
          <a:lstStyle/>
          <a:p>
            <a:pPr>
              <a:lnSpc>
                <a:spcPct val="150000"/>
              </a:lnSpc>
              <a:buFont typeface="Wingdings" pitchFamily="2" charset="2"/>
              <a:buChar char="Ø"/>
            </a:pPr>
            <a:r>
              <a:rPr lang="en-US" sz="2800" dirty="0" smtClean="0">
                <a:latin typeface="Times New Roman" pitchFamily="18" charset="0"/>
                <a:cs typeface="Times New Roman" pitchFamily="18" charset="0"/>
              </a:rPr>
              <a:t>Illegal migration is the migration of people across national borders in a way that violates the immigration laws of the destination country.</a:t>
            </a:r>
          </a:p>
          <a:p>
            <a:endParaRPr lang="en-US" dirty="0"/>
          </a:p>
        </p:txBody>
      </p:sp>
      <p:sp>
        <p:nvSpPr>
          <p:cNvPr id="5" name="Text Placeholder 4"/>
          <p:cNvSpPr>
            <a:spLocks noGrp="1"/>
          </p:cNvSpPr>
          <p:nvPr>
            <p:ph type="body" sz="quarter" idx="3"/>
          </p:nvPr>
        </p:nvSpPr>
        <p:spPr>
          <a:xfrm>
            <a:off x="4645025" y="838201"/>
            <a:ext cx="4041775" cy="533400"/>
          </a:xfrm>
        </p:spPr>
        <p:txBody>
          <a:bodyPr>
            <a:noAutofit/>
          </a:bodyPr>
          <a:lstStyle/>
          <a:p>
            <a:pPr algn="r"/>
            <a:r>
              <a:rPr lang="en-US" sz="4000" i="1" dirty="0" smtClean="0">
                <a:latin typeface="Times New Roman" pitchFamily="18" charset="0"/>
                <a:cs typeface="Times New Roman" pitchFamily="18" charset="0"/>
              </a:rPr>
              <a:t>Transhumance</a:t>
            </a:r>
            <a:endParaRPr lang="en-US" sz="4000" i="1" dirty="0">
              <a:latin typeface="Times New Roman" pitchFamily="18" charset="0"/>
              <a:cs typeface="Times New Roman" pitchFamily="18" charset="0"/>
            </a:endParaRPr>
          </a:p>
        </p:txBody>
      </p:sp>
      <p:sp>
        <p:nvSpPr>
          <p:cNvPr id="6" name="Content Placeholder 5"/>
          <p:cNvSpPr>
            <a:spLocks noGrp="1"/>
          </p:cNvSpPr>
          <p:nvPr>
            <p:ph sz="quarter" idx="4"/>
          </p:nvPr>
        </p:nvSpPr>
        <p:spPr>
          <a:xfrm>
            <a:off x="4645025" y="1524000"/>
            <a:ext cx="4041775" cy="4602163"/>
          </a:xfrm>
        </p:spPr>
        <p:txBody>
          <a:bodyPr>
            <a:normAutofit/>
          </a:bodyPr>
          <a:lstStyle/>
          <a:p>
            <a:pPr>
              <a:lnSpc>
                <a:spcPct val="150000"/>
              </a:lnSpc>
              <a:buFont typeface="Wingdings" pitchFamily="2" charset="2"/>
              <a:buChar char="Ø"/>
            </a:pPr>
            <a:r>
              <a:rPr lang="en-US" sz="2800" dirty="0" smtClean="0">
                <a:latin typeface="Times New Roman" pitchFamily="18" charset="0"/>
                <a:cs typeface="Times New Roman" pitchFamily="18" charset="0"/>
              </a:rPr>
              <a:t>The seasonal movement of the peoples with their live stock between fixed summer and winter pastures.</a:t>
            </a:r>
          </a:p>
          <a:p>
            <a:pPr>
              <a:lnSpc>
                <a:spcPct val="150000"/>
              </a:lnSpc>
              <a:buNone/>
            </a:pP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sp>
        <p:nvSpPr>
          <p:cNvPr id="3" name="Text Placeholder 2"/>
          <p:cNvSpPr>
            <a:spLocks noGrp="1"/>
          </p:cNvSpPr>
          <p:nvPr>
            <p:ph type="body" idx="1"/>
          </p:nvPr>
        </p:nvSpPr>
        <p:spPr>
          <a:xfrm>
            <a:off x="457200" y="838199"/>
            <a:ext cx="4040188" cy="685801"/>
          </a:xfrm>
        </p:spPr>
        <p:txBody>
          <a:bodyPr/>
          <a:lstStyle/>
          <a:p>
            <a:r>
              <a:rPr lang="en-US" dirty="0" smtClean="0">
                <a:latin typeface="Times New Roman" pitchFamily="18" charset="0"/>
                <a:cs typeface="Times New Roman" pitchFamily="18" charset="0"/>
              </a:rPr>
              <a:t>Intervening obstacle</a:t>
            </a:r>
          </a:p>
          <a:p>
            <a:endParaRPr lang="en-US" dirty="0"/>
          </a:p>
        </p:txBody>
      </p:sp>
      <p:sp>
        <p:nvSpPr>
          <p:cNvPr id="4" name="Content Placeholder 3"/>
          <p:cNvSpPr>
            <a:spLocks noGrp="1"/>
          </p:cNvSpPr>
          <p:nvPr>
            <p:ph sz="half" idx="2"/>
          </p:nvPr>
        </p:nvSpPr>
        <p:spPr>
          <a:xfrm>
            <a:off x="457200" y="1524000"/>
            <a:ext cx="4040188" cy="4953000"/>
          </a:xfrm>
        </p:spPr>
        <p:txBody>
          <a:bodyPr>
            <a:noAutofit/>
          </a:bodyPr>
          <a:lstStyle/>
          <a:p>
            <a:pPr>
              <a:lnSpc>
                <a:spcPct val="150000"/>
              </a:lnSpc>
              <a:buFont typeface="Wingdings" pitchFamily="2" charset="2"/>
              <a:buChar char="Ø"/>
            </a:pPr>
            <a:r>
              <a:rPr lang="en-US" dirty="0" smtClean="0">
                <a:latin typeface="Times New Roman" pitchFamily="18" charset="0"/>
                <a:cs typeface="Times New Roman" pitchFamily="18" charset="0"/>
              </a:rPr>
              <a:t>An environmental or cultural feature of the landscape that hinders migration; for example, A family makes their way to the US, they find themselves in Mexico City with a good job and economic status and, thus, decide to stay</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5" name="Text Placeholder 4"/>
          <p:cNvSpPr>
            <a:spLocks noGrp="1"/>
          </p:cNvSpPr>
          <p:nvPr>
            <p:ph type="body" sz="quarter" idx="3"/>
          </p:nvPr>
        </p:nvSpPr>
        <p:spPr>
          <a:xfrm>
            <a:off x="4645025" y="457201"/>
            <a:ext cx="4041775" cy="609599"/>
          </a:xfrm>
        </p:spPr>
        <p:txBody>
          <a:bodyPr/>
          <a:lstStyle/>
          <a:p>
            <a:pPr algn="r"/>
            <a:r>
              <a:rPr lang="en-US" dirty="0" smtClean="0">
                <a:latin typeface="Times New Roman" pitchFamily="18" charset="0"/>
                <a:cs typeface="Times New Roman" pitchFamily="18" charset="0"/>
              </a:rPr>
              <a:t>intervening opportunities</a:t>
            </a:r>
            <a:endParaRPr lang="en-US" dirty="0"/>
          </a:p>
        </p:txBody>
      </p:sp>
      <p:sp>
        <p:nvSpPr>
          <p:cNvPr id="6" name="Content Placeholder 5"/>
          <p:cNvSpPr>
            <a:spLocks noGrp="1"/>
          </p:cNvSpPr>
          <p:nvPr>
            <p:ph sz="quarter" idx="4"/>
          </p:nvPr>
        </p:nvSpPr>
        <p:spPr>
          <a:xfrm>
            <a:off x="4645025" y="1600200"/>
            <a:ext cx="4041775" cy="4525963"/>
          </a:xfrm>
        </p:spPr>
        <p:txBody>
          <a:bodyPr>
            <a:normAutofit fontScale="92500" lnSpcReduction="10000"/>
          </a:bodyPr>
          <a:lstStyle/>
          <a:p>
            <a:pPr>
              <a:lnSpc>
                <a:spcPct val="150000"/>
              </a:lnSpc>
              <a:buFont typeface="Wingdings" pitchFamily="2" charset="2"/>
              <a:buChar char="Ø"/>
            </a:pPr>
            <a:r>
              <a:rPr lang="en-US" dirty="0" smtClean="0">
                <a:latin typeface="Times New Roman" pitchFamily="18" charset="0"/>
                <a:cs typeface="Times New Roman" pitchFamily="18" charset="0"/>
              </a:rPr>
              <a:t>Intervening Opportunities is influenced most by the opportunities, such as economic opportunities job opportunities education opportunities to settle at the destination, less by distance or population pressure at the starting point.</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latin typeface="Times New Roman" pitchFamily="18" charset="0"/>
                <a:cs typeface="Times New Roman" pitchFamily="18" charset="0"/>
              </a:rPr>
              <a:t>Causes of Migration</a:t>
            </a:r>
            <a:endParaRPr lang="en-US" b="1" i="1"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lstStyle/>
          <a:p>
            <a:r>
              <a:rPr lang="en-US" dirty="0">
                <a:latin typeface="Times New Roman" pitchFamily="18" charset="0"/>
                <a:cs typeface="Times New Roman" pitchFamily="18" charset="0"/>
              </a:rPr>
              <a:t>Push Factors</a:t>
            </a:r>
          </a:p>
          <a:p>
            <a:endParaRPr lang="en-US" dirty="0"/>
          </a:p>
        </p:txBody>
      </p:sp>
      <p:sp>
        <p:nvSpPr>
          <p:cNvPr id="4" name="Content Placeholder 3"/>
          <p:cNvSpPr>
            <a:spLocks noGrp="1"/>
          </p:cNvSpPr>
          <p:nvPr>
            <p:ph sz="half" idx="2"/>
          </p:nvPr>
        </p:nvSpPr>
        <p:spPr>
          <a:xfrm>
            <a:off x="457200" y="1752600"/>
            <a:ext cx="4040188" cy="4648199"/>
          </a:xfrm>
        </p:spPr>
        <p:txBody>
          <a:bodyPr>
            <a:normAutofit fontScale="25000" lnSpcReduction="20000"/>
          </a:bodyPr>
          <a:lstStyle/>
          <a:p>
            <a:pPr lvl="0">
              <a:buFont typeface="Wingdings" pitchFamily="2" charset="2"/>
              <a:buChar char="Ø"/>
            </a:pPr>
            <a:r>
              <a:rPr lang="en-US" sz="8000" dirty="0">
                <a:latin typeface="Times New Roman" pitchFamily="18" charset="0"/>
                <a:cs typeface="Times New Roman" pitchFamily="18" charset="0"/>
              </a:rPr>
              <a:t>Not enough jobs</a:t>
            </a:r>
          </a:p>
          <a:p>
            <a:pPr lvl="0">
              <a:buFont typeface="Wingdings" pitchFamily="2" charset="2"/>
              <a:buChar char="Ø"/>
            </a:pPr>
            <a:r>
              <a:rPr lang="en-US" sz="8000" dirty="0">
                <a:latin typeface="Times New Roman" pitchFamily="18" charset="0"/>
                <a:cs typeface="Times New Roman" pitchFamily="18" charset="0"/>
              </a:rPr>
              <a:t>Few opportunities</a:t>
            </a:r>
          </a:p>
          <a:p>
            <a:pPr lvl="0">
              <a:buFont typeface="Wingdings" pitchFamily="2" charset="2"/>
              <a:buChar char="Ø"/>
            </a:pPr>
            <a:r>
              <a:rPr lang="en-US" sz="8000" dirty="0">
                <a:latin typeface="Times New Roman" pitchFamily="18" charset="0"/>
                <a:cs typeface="Times New Roman" pitchFamily="18" charset="0"/>
              </a:rPr>
              <a:t>Inadequate conditions</a:t>
            </a:r>
          </a:p>
          <a:p>
            <a:pPr lvl="0">
              <a:buFont typeface="Wingdings" pitchFamily="2" charset="2"/>
              <a:buChar char="Ø"/>
            </a:pPr>
            <a:r>
              <a:rPr lang="en-US" sz="8000" dirty="0">
                <a:latin typeface="Times New Roman" pitchFamily="18" charset="0"/>
                <a:cs typeface="Times New Roman" pitchFamily="18" charset="0"/>
              </a:rPr>
              <a:t>Desertification</a:t>
            </a:r>
          </a:p>
          <a:p>
            <a:pPr lvl="0">
              <a:buFont typeface="Wingdings" pitchFamily="2" charset="2"/>
              <a:buChar char="Ø"/>
            </a:pPr>
            <a:r>
              <a:rPr lang="en-US" sz="8000" dirty="0">
                <a:latin typeface="Times New Roman" pitchFamily="18" charset="0"/>
                <a:cs typeface="Times New Roman" pitchFamily="18" charset="0"/>
              </a:rPr>
              <a:t>Famine or drought</a:t>
            </a:r>
          </a:p>
          <a:p>
            <a:pPr lvl="0">
              <a:buFont typeface="Wingdings" pitchFamily="2" charset="2"/>
              <a:buChar char="Ø"/>
            </a:pPr>
            <a:r>
              <a:rPr lang="en-US" sz="8000" dirty="0">
                <a:latin typeface="Times New Roman" pitchFamily="18" charset="0"/>
                <a:cs typeface="Times New Roman" pitchFamily="18" charset="0"/>
              </a:rPr>
              <a:t>Political fear or </a:t>
            </a:r>
            <a:r>
              <a:rPr lang="en-US" sz="8000" dirty="0" smtClean="0">
                <a:latin typeface="Times New Roman" pitchFamily="18" charset="0"/>
                <a:cs typeface="Times New Roman" pitchFamily="18" charset="0"/>
              </a:rPr>
              <a:t>persecution</a:t>
            </a:r>
            <a:endParaRPr lang="en-US" sz="8000" dirty="0">
              <a:latin typeface="Times New Roman" pitchFamily="18" charset="0"/>
              <a:cs typeface="Times New Roman" pitchFamily="18" charset="0"/>
            </a:endParaRPr>
          </a:p>
          <a:p>
            <a:pPr lvl="0">
              <a:buFont typeface="Wingdings" pitchFamily="2" charset="2"/>
              <a:buChar char="Ø"/>
            </a:pPr>
            <a:r>
              <a:rPr lang="en-US" sz="8000" dirty="0">
                <a:latin typeface="Times New Roman" pitchFamily="18" charset="0"/>
                <a:cs typeface="Times New Roman" pitchFamily="18" charset="0"/>
              </a:rPr>
              <a:t>Poor medical care</a:t>
            </a:r>
          </a:p>
          <a:p>
            <a:pPr lvl="0">
              <a:buFont typeface="Wingdings" pitchFamily="2" charset="2"/>
              <a:buChar char="Ø"/>
            </a:pPr>
            <a:r>
              <a:rPr lang="en-US" sz="8000" dirty="0">
                <a:latin typeface="Times New Roman" pitchFamily="18" charset="0"/>
                <a:cs typeface="Times New Roman" pitchFamily="18" charset="0"/>
              </a:rPr>
              <a:t>Loss of wealth</a:t>
            </a:r>
          </a:p>
          <a:p>
            <a:pPr lvl="0">
              <a:buFont typeface="Wingdings" pitchFamily="2" charset="2"/>
              <a:buChar char="Ø"/>
            </a:pPr>
            <a:r>
              <a:rPr lang="en-US" sz="8000" dirty="0">
                <a:latin typeface="Times New Roman" pitchFamily="18" charset="0"/>
                <a:cs typeface="Times New Roman" pitchFamily="18" charset="0"/>
              </a:rPr>
              <a:t>Natural disasters</a:t>
            </a:r>
          </a:p>
          <a:p>
            <a:pPr lvl="0">
              <a:buFont typeface="Wingdings" pitchFamily="2" charset="2"/>
              <a:buChar char="Ø"/>
            </a:pPr>
            <a:r>
              <a:rPr lang="en-US" sz="8000" dirty="0">
                <a:latin typeface="Times New Roman" pitchFamily="18" charset="0"/>
                <a:cs typeface="Times New Roman" pitchFamily="18" charset="0"/>
              </a:rPr>
              <a:t>Death threats</a:t>
            </a:r>
          </a:p>
          <a:p>
            <a:pPr lvl="0">
              <a:buFont typeface="Wingdings" pitchFamily="2" charset="2"/>
              <a:buChar char="Ø"/>
            </a:pPr>
            <a:r>
              <a:rPr lang="en-US" sz="8000" dirty="0">
                <a:latin typeface="Times New Roman" pitchFamily="18" charset="0"/>
                <a:cs typeface="Times New Roman" pitchFamily="18" charset="0"/>
              </a:rPr>
              <a:t>Desire </a:t>
            </a:r>
            <a:r>
              <a:rPr lang="en-US" sz="8000" dirty="0" smtClean="0">
                <a:latin typeface="Times New Roman" pitchFamily="18" charset="0"/>
                <a:cs typeface="Times New Roman" pitchFamily="18" charset="0"/>
              </a:rPr>
              <a:t>for political and religious freedom </a:t>
            </a:r>
          </a:p>
          <a:p>
            <a:pPr lvl="0">
              <a:buFont typeface="Wingdings" pitchFamily="2" charset="2"/>
              <a:buChar char="Ø"/>
            </a:pPr>
            <a:r>
              <a:rPr lang="en-US" sz="8000" dirty="0" smtClean="0">
                <a:latin typeface="Times New Roman" pitchFamily="18" charset="0"/>
                <a:cs typeface="Times New Roman" pitchFamily="18" charset="0"/>
              </a:rPr>
              <a:t>Pollution</a:t>
            </a:r>
          </a:p>
          <a:p>
            <a:pPr lvl="0">
              <a:buFont typeface="Wingdings" pitchFamily="2" charset="2"/>
              <a:buChar char="Ø"/>
            </a:pPr>
            <a:r>
              <a:rPr lang="en-US" sz="8000" dirty="0" smtClean="0">
                <a:latin typeface="Times New Roman" pitchFamily="18" charset="0"/>
                <a:cs typeface="Times New Roman" pitchFamily="18" charset="0"/>
              </a:rPr>
              <a:t>Poor </a:t>
            </a:r>
            <a:r>
              <a:rPr lang="en-US" sz="8000" dirty="0">
                <a:latin typeface="Times New Roman" pitchFamily="18" charset="0"/>
                <a:cs typeface="Times New Roman" pitchFamily="18" charset="0"/>
              </a:rPr>
              <a:t>housing</a:t>
            </a:r>
          </a:p>
          <a:p>
            <a:pPr lvl="0">
              <a:buFont typeface="Wingdings" pitchFamily="2" charset="2"/>
              <a:buChar char="Ø"/>
            </a:pPr>
            <a:r>
              <a:rPr lang="en-US" sz="8000" dirty="0" smtClean="0">
                <a:latin typeface="Times New Roman" pitchFamily="18" charset="0"/>
                <a:cs typeface="Times New Roman" pitchFamily="18" charset="0"/>
              </a:rPr>
              <a:t>Discrimination</a:t>
            </a:r>
          </a:p>
          <a:p>
            <a:pPr lvl="0">
              <a:buFont typeface="Wingdings" pitchFamily="2" charset="2"/>
              <a:buChar char="Ø"/>
            </a:pPr>
            <a:r>
              <a:rPr lang="en-US" sz="8000" dirty="0" smtClean="0">
                <a:latin typeface="Times New Roman" pitchFamily="18" charset="0"/>
                <a:cs typeface="Times New Roman" pitchFamily="18" charset="0"/>
              </a:rPr>
              <a:t>War</a:t>
            </a:r>
            <a:endParaRPr lang="en-US" sz="8000" dirty="0">
              <a:latin typeface="Times New Roman" pitchFamily="18" charset="0"/>
              <a:cs typeface="Times New Roman" pitchFamily="18" charset="0"/>
            </a:endParaRPr>
          </a:p>
          <a:p>
            <a:endParaRPr lang="en-US" dirty="0"/>
          </a:p>
        </p:txBody>
      </p:sp>
      <p:sp>
        <p:nvSpPr>
          <p:cNvPr id="5" name="Text Placeholder 4"/>
          <p:cNvSpPr>
            <a:spLocks noGrp="1"/>
          </p:cNvSpPr>
          <p:nvPr>
            <p:ph type="body" sz="quarter" idx="3"/>
          </p:nvPr>
        </p:nvSpPr>
        <p:spPr>
          <a:xfrm>
            <a:off x="4645025" y="1219200"/>
            <a:ext cx="4041775" cy="838199"/>
          </a:xfrm>
        </p:spPr>
        <p:txBody>
          <a:bodyPr/>
          <a:lstStyle/>
          <a:p>
            <a:r>
              <a:rPr lang="en-US" dirty="0">
                <a:latin typeface="Times New Roman" pitchFamily="18" charset="0"/>
                <a:cs typeface="Times New Roman" pitchFamily="18" charset="0"/>
              </a:rPr>
              <a:t>Pull Factors</a:t>
            </a:r>
          </a:p>
          <a:p>
            <a:endParaRPr lang="en-US" dirty="0"/>
          </a:p>
        </p:txBody>
      </p:sp>
      <p:sp>
        <p:nvSpPr>
          <p:cNvPr id="6" name="Content Placeholder 5"/>
          <p:cNvSpPr>
            <a:spLocks noGrp="1"/>
          </p:cNvSpPr>
          <p:nvPr>
            <p:ph sz="quarter" idx="4"/>
          </p:nvPr>
        </p:nvSpPr>
        <p:spPr>
          <a:xfrm>
            <a:off x="4645025" y="1676400"/>
            <a:ext cx="4041775" cy="4449763"/>
          </a:xfrm>
        </p:spPr>
        <p:txBody>
          <a:bodyPr>
            <a:normAutofit lnSpcReduction="10000"/>
          </a:bodyPr>
          <a:lstStyle/>
          <a:p>
            <a:pPr lvl="0">
              <a:buFont typeface="Wingdings" pitchFamily="2" charset="2"/>
              <a:buChar char="Ø"/>
            </a:pPr>
            <a:r>
              <a:rPr lang="en-US" sz="2200" dirty="0">
                <a:latin typeface="Times New Roman" pitchFamily="18" charset="0"/>
                <a:cs typeface="Times New Roman" pitchFamily="18" charset="0"/>
              </a:rPr>
              <a:t>Job opportunities</a:t>
            </a:r>
          </a:p>
          <a:p>
            <a:pPr lvl="0">
              <a:buFont typeface="Wingdings" pitchFamily="2" charset="2"/>
              <a:buChar char="Ø"/>
            </a:pPr>
            <a:r>
              <a:rPr lang="en-US" sz="2200" dirty="0">
                <a:latin typeface="Times New Roman" pitchFamily="18" charset="0"/>
                <a:cs typeface="Times New Roman" pitchFamily="18" charset="0"/>
              </a:rPr>
              <a:t>Better living conditions</a:t>
            </a:r>
          </a:p>
          <a:p>
            <a:pPr lvl="0">
              <a:buFont typeface="Wingdings" pitchFamily="2" charset="2"/>
              <a:buChar char="Ø"/>
            </a:pPr>
            <a:r>
              <a:rPr lang="en-US" sz="2200" dirty="0">
                <a:latin typeface="Times New Roman" pitchFamily="18" charset="0"/>
                <a:cs typeface="Times New Roman" pitchFamily="18" charset="0"/>
              </a:rPr>
              <a:t>The feeling of having more political </a:t>
            </a:r>
            <a:r>
              <a:rPr lang="en-US" sz="2200" dirty="0" smtClean="0">
                <a:latin typeface="Times New Roman" pitchFamily="18" charset="0"/>
                <a:cs typeface="Times New Roman" pitchFamily="18" charset="0"/>
              </a:rPr>
              <a:t>and or </a:t>
            </a:r>
            <a:r>
              <a:rPr lang="en-US" sz="2200" dirty="0">
                <a:latin typeface="Times New Roman" pitchFamily="18" charset="0"/>
                <a:cs typeface="Times New Roman" pitchFamily="18" charset="0"/>
              </a:rPr>
              <a:t>religious freedom</a:t>
            </a:r>
          </a:p>
          <a:p>
            <a:pPr lvl="0">
              <a:buFont typeface="Wingdings" pitchFamily="2" charset="2"/>
              <a:buChar char="Ø"/>
            </a:pPr>
            <a:r>
              <a:rPr lang="en-US" sz="2200" dirty="0">
                <a:latin typeface="Times New Roman" pitchFamily="18" charset="0"/>
                <a:cs typeface="Times New Roman" pitchFamily="18" charset="0"/>
              </a:rPr>
              <a:t>Enjoyment</a:t>
            </a:r>
          </a:p>
          <a:p>
            <a:pPr lvl="0">
              <a:buFont typeface="Wingdings" pitchFamily="2" charset="2"/>
              <a:buChar char="Ø"/>
            </a:pPr>
            <a:r>
              <a:rPr lang="en-US" sz="2200" dirty="0">
                <a:latin typeface="Times New Roman" pitchFamily="18" charset="0"/>
                <a:cs typeface="Times New Roman" pitchFamily="18" charset="0"/>
              </a:rPr>
              <a:t>Education</a:t>
            </a:r>
          </a:p>
          <a:p>
            <a:pPr lvl="0">
              <a:buFont typeface="Wingdings" pitchFamily="2" charset="2"/>
              <a:buChar char="Ø"/>
            </a:pPr>
            <a:r>
              <a:rPr lang="en-US" sz="2200" dirty="0">
                <a:latin typeface="Times New Roman" pitchFamily="18" charset="0"/>
                <a:cs typeface="Times New Roman" pitchFamily="18" charset="0"/>
              </a:rPr>
              <a:t>Better medical care</a:t>
            </a:r>
          </a:p>
          <a:p>
            <a:pPr lvl="0">
              <a:buFont typeface="Wingdings" pitchFamily="2" charset="2"/>
              <a:buChar char="Ø"/>
            </a:pPr>
            <a:r>
              <a:rPr lang="en-US" sz="2200" dirty="0">
                <a:latin typeface="Times New Roman" pitchFamily="18" charset="0"/>
                <a:cs typeface="Times New Roman" pitchFamily="18" charset="0"/>
              </a:rPr>
              <a:t>Attractive climates</a:t>
            </a:r>
          </a:p>
          <a:p>
            <a:pPr lvl="0">
              <a:buFont typeface="Wingdings" pitchFamily="2" charset="2"/>
              <a:buChar char="Ø"/>
            </a:pPr>
            <a:r>
              <a:rPr lang="en-US" sz="2200" dirty="0">
                <a:latin typeface="Times New Roman" pitchFamily="18" charset="0"/>
                <a:cs typeface="Times New Roman" pitchFamily="18" charset="0"/>
              </a:rPr>
              <a:t>Security</a:t>
            </a:r>
          </a:p>
          <a:p>
            <a:pPr lvl="0">
              <a:buFont typeface="Wingdings" pitchFamily="2" charset="2"/>
              <a:buChar char="Ø"/>
            </a:pPr>
            <a:r>
              <a:rPr lang="en-US" sz="2200" dirty="0">
                <a:latin typeface="Times New Roman" pitchFamily="18" charset="0"/>
                <a:cs typeface="Times New Roman" pitchFamily="18" charset="0"/>
              </a:rPr>
              <a:t>Family links</a:t>
            </a:r>
          </a:p>
          <a:p>
            <a:pPr lvl="0">
              <a:buFont typeface="Wingdings" pitchFamily="2" charset="2"/>
              <a:buChar char="Ø"/>
            </a:pPr>
            <a:r>
              <a:rPr lang="en-US" sz="2200" dirty="0">
                <a:latin typeface="Times New Roman" pitchFamily="18" charset="0"/>
                <a:cs typeface="Times New Roman" pitchFamily="18" charset="0"/>
              </a:rPr>
              <a:t>Industry</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latin typeface="Times New Roman" pitchFamily="18" charset="0"/>
                <a:cs typeface="Times New Roman" pitchFamily="18" charset="0"/>
              </a:rPr>
              <a:t>Consequences of Migration</a:t>
            </a:r>
            <a:endParaRPr lang="en-US" b="1" i="1"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lnSpc>
                <a:spcPct val="150000"/>
              </a:lnSpc>
              <a:buFont typeface="Wingdings" pitchFamily="2" charset="2"/>
              <a:buChar char="Ø"/>
            </a:pPr>
            <a:r>
              <a:rPr lang="en-US" dirty="0" smtClean="0">
                <a:latin typeface="Times New Roman" pitchFamily="18" charset="0"/>
                <a:cs typeface="Times New Roman" pitchFamily="18" charset="0"/>
              </a:rPr>
              <a:t>Impact on economy </a:t>
            </a:r>
          </a:p>
          <a:p>
            <a:pPr>
              <a:lnSpc>
                <a:spcPct val="150000"/>
              </a:lnSpc>
              <a:buFont typeface="Wingdings" pitchFamily="2" charset="2"/>
              <a:buChar char="Ø"/>
            </a:pPr>
            <a:r>
              <a:rPr lang="en-US" dirty="0" smtClean="0">
                <a:latin typeface="Times New Roman" pitchFamily="18" charset="0"/>
                <a:cs typeface="Times New Roman" pitchFamily="18" charset="0"/>
              </a:rPr>
              <a:t>Impact on Food </a:t>
            </a:r>
          </a:p>
          <a:p>
            <a:pPr>
              <a:lnSpc>
                <a:spcPct val="150000"/>
              </a:lnSpc>
              <a:buFont typeface="Wingdings" pitchFamily="2" charset="2"/>
              <a:buChar char="Ø"/>
            </a:pPr>
            <a:r>
              <a:rPr lang="en-US" dirty="0" smtClean="0">
                <a:latin typeface="Times New Roman" pitchFamily="18" charset="0"/>
                <a:cs typeface="Times New Roman" pitchFamily="18" charset="0"/>
              </a:rPr>
              <a:t>Impact on Resources</a:t>
            </a:r>
          </a:p>
          <a:p>
            <a:pPr>
              <a:lnSpc>
                <a:spcPct val="150000"/>
              </a:lnSpc>
              <a:buFont typeface="Wingdings" pitchFamily="2" charset="2"/>
              <a:buChar char="Ø"/>
            </a:pPr>
            <a:r>
              <a:rPr lang="en-US" dirty="0" smtClean="0">
                <a:latin typeface="Times New Roman" pitchFamily="18" charset="0"/>
                <a:cs typeface="Times New Roman" pitchFamily="18" charset="0"/>
              </a:rPr>
              <a:t>Impact on Opportunities</a:t>
            </a:r>
          </a:p>
          <a:p>
            <a:pPr>
              <a:lnSpc>
                <a:spcPct val="150000"/>
              </a:lnSpc>
              <a:buFont typeface="Wingdings" pitchFamily="2" charset="2"/>
              <a:buChar char="Ø"/>
            </a:pPr>
            <a:r>
              <a:rPr lang="en-US" dirty="0" smtClean="0">
                <a:latin typeface="Times New Roman" pitchFamily="18" charset="0"/>
                <a:cs typeface="Times New Roman" pitchFamily="18" charset="0"/>
              </a:rPr>
              <a:t>Impact on Security</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92762"/>
          </a:xfrm>
        </p:spPr>
        <p:txBody>
          <a:bodyPr>
            <a:normAutofit fontScale="90000"/>
          </a:bodyPr>
          <a:lstStyle/>
          <a:p>
            <a:r>
              <a:rPr lang="en-US" sz="8800" dirty="0" smtClean="0">
                <a:solidFill>
                  <a:srgbClr val="FF0000"/>
                </a:solidFill>
                <a:latin typeface="Blackadder ITC" pitchFamily="82" charset="0"/>
              </a:rPr>
              <a:t/>
            </a:r>
            <a:br>
              <a:rPr lang="en-US" sz="8800" dirty="0" smtClean="0">
                <a:solidFill>
                  <a:srgbClr val="FF0000"/>
                </a:solidFill>
                <a:latin typeface="Blackadder ITC" pitchFamily="82" charset="0"/>
              </a:rPr>
            </a:br>
            <a:r>
              <a:rPr lang="en-US" sz="8800" dirty="0" smtClean="0">
                <a:solidFill>
                  <a:srgbClr val="FF0000"/>
                </a:solidFill>
                <a:latin typeface="Blackadder ITC" pitchFamily="82" charset="0"/>
              </a:rPr>
              <a:t/>
            </a:r>
            <a:br>
              <a:rPr lang="en-US" sz="8800" dirty="0" smtClean="0">
                <a:solidFill>
                  <a:srgbClr val="FF0000"/>
                </a:solidFill>
                <a:latin typeface="Blackadder ITC" pitchFamily="82" charset="0"/>
              </a:rPr>
            </a:br>
            <a:r>
              <a:rPr lang="en-US" sz="8800" dirty="0" smtClean="0">
                <a:solidFill>
                  <a:srgbClr val="FF0000"/>
                </a:solidFill>
                <a:latin typeface="Blackadder ITC" pitchFamily="82" charset="0"/>
              </a:rPr>
              <a:t/>
            </a:r>
            <a:br>
              <a:rPr lang="en-US" sz="8800" dirty="0" smtClean="0">
                <a:solidFill>
                  <a:srgbClr val="FF0000"/>
                </a:solidFill>
                <a:latin typeface="Blackadder ITC" pitchFamily="82" charset="0"/>
              </a:rPr>
            </a:br>
            <a:r>
              <a:rPr lang="en-US" sz="8800" dirty="0" smtClean="0">
                <a:solidFill>
                  <a:srgbClr val="FF0000"/>
                </a:solidFill>
                <a:latin typeface="Blackadder ITC" pitchFamily="82" charset="0"/>
              </a:rPr>
              <a:t/>
            </a:r>
            <a:br>
              <a:rPr lang="en-US" sz="8800" dirty="0" smtClean="0">
                <a:solidFill>
                  <a:srgbClr val="FF0000"/>
                </a:solidFill>
                <a:latin typeface="Blackadder ITC" pitchFamily="82" charset="0"/>
              </a:rPr>
            </a:br>
            <a:r>
              <a:rPr lang="en-US" sz="8800" dirty="0" smtClean="0">
                <a:solidFill>
                  <a:srgbClr val="FF0000"/>
                </a:solidFill>
                <a:latin typeface="Blackadder ITC" pitchFamily="82" charset="0"/>
              </a:rPr>
              <a:t>Thank You for your Attention</a:t>
            </a:r>
            <a:endParaRPr lang="en-US" sz="8800" dirty="0">
              <a:solidFill>
                <a:srgbClr val="FF0000"/>
              </a:solidFill>
              <a:latin typeface="Blackadder ITC" pitchFamily="82" charset="0"/>
            </a:endParaRPr>
          </a:p>
        </p:txBody>
      </p:sp>
      <p:pic>
        <p:nvPicPr>
          <p:cNvPr id="3" name="Picture 2" descr="Image result for forced migration definition">
            <a:hlinkClick r:id="rId2" tgtFrame="&quot;_blank&quot;"/>
          </p:cNvPr>
          <p:cNvPicPr/>
          <p:nvPr/>
        </p:nvPicPr>
        <p:blipFill>
          <a:blip r:embed="rId3"/>
          <a:srcRect/>
          <a:stretch>
            <a:fillRect/>
          </a:stretch>
        </p:blipFill>
        <p:spPr bwMode="auto">
          <a:xfrm>
            <a:off x="3505200" y="1066800"/>
            <a:ext cx="2343150" cy="29925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lstStyle/>
          <a:p>
            <a:pPr algn="l"/>
            <a:r>
              <a:rPr lang="en-US" sz="4800" b="1" dirty="0" smtClean="0">
                <a:latin typeface="Times New Roman" pitchFamily="18" charset="0"/>
                <a:cs typeface="Times New Roman" pitchFamily="18" charset="0"/>
              </a:rPr>
              <a:t>Topic; </a:t>
            </a:r>
            <a:r>
              <a:rPr lang="en-US" dirty="0" smtClean="0"/>
              <a:t/>
            </a:r>
            <a:br>
              <a:rPr lang="en-US" dirty="0" smtClean="0"/>
            </a:br>
            <a:r>
              <a:rPr lang="en-US" dirty="0" smtClean="0"/>
              <a:t>                             </a:t>
            </a:r>
            <a:br>
              <a:rPr lang="en-US" dirty="0" smtClean="0"/>
            </a:br>
            <a:r>
              <a:rPr lang="en-US" sz="3200" b="1" dirty="0" smtClean="0">
                <a:latin typeface="Times New Roman" pitchFamily="18" charset="0"/>
                <a:cs typeface="Times New Roman" pitchFamily="18" charset="0"/>
              </a:rPr>
              <a:t>                                 Migration</a:t>
            </a:r>
            <a:endParaRPr lang="en-US" sz="3200" b="1" dirty="0">
              <a:latin typeface="Times New Roman" pitchFamily="18" charset="0"/>
              <a:cs typeface="Times New Roman" pitchFamily="18" charset="0"/>
            </a:endParaRPr>
          </a:p>
        </p:txBody>
      </p:sp>
    </p:spTree>
  </p:cSld>
  <p:clrMapOvr>
    <a:masterClrMapping/>
  </p:clrMapOvr>
  <p:transition>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21362"/>
          </a:xfrm>
        </p:spPr>
        <p:txBody>
          <a:bodyPr/>
          <a:lstStyle/>
          <a:p>
            <a:endParaRPr lang="en-US" dirty="0"/>
          </a:p>
        </p:txBody>
      </p:sp>
      <p:pic>
        <p:nvPicPr>
          <p:cNvPr id="1026" name="Picture 2" descr="C:\Users\A.G Laptop\Desktop\download.jpg"/>
          <p:cNvPicPr>
            <a:picLocks noChangeAspect="1" noChangeArrowheads="1"/>
          </p:cNvPicPr>
          <p:nvPr/>
        </p:nvPicPr>
        <p:blipFill>
          <a:blip r:embed="rId2"/>
          <a:srcRect/>
          <a:stretch>
            <a:fillRect/>
          </a:stretch>
        </p:blipFill>
        <p:spPr bwMode="auto">
          <a:xfrm>
            <a:off x="457201" y="152400"/>
            <a:ext cx="8458200" cy="62484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latin typeface="Times New Roman" pitchFamily="18" charset="0"/>
                <a:cs typeface="Times New Roman" pitchFamily="18" charset="0"/>
              </a:rPr>
              <a:t>Contents</a:t>
            </a:r>
            <a:endParaRPr lang="en-US" b="1" i="1"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Definition</a:t>
            </a:r>
          </a:p>
          <a:p>
            <a:r>
              <a:rPr lang="en-US" dirty="0" smtClean="0">
                <a:latin typeface="Times New Roman" pitchFamily="18" charset="0"/>
                <a:cs typeface="Times New Roman" pitchFamily="18" charset="0"/>
              </a:rPr>
              <a:t>Types</a:t>
            </a:r>
          </a:p>
          <a:p>
            <a:r>
              <a:rPr lang="en-US" dirty="0" smtClean="0">
                <a:latin typeface="Times New Roman" pitchFamily="18" charset="0"/>
                <a:cs typeface="Times New Roman" pitchFamily="18" charset="0"/>
              </a:rPr>
              <a:t>Related term to Migration</a:t>
            </a:r>
          </a:p>
          <a:p>
            <a:r>
              <a:rPr lang="en-US" dirty="0" smtClean="0">
                <a:latin typeface="Times New Roman" pitchFamily="18" charset="0"/>
                <a:cs typeface="Times New Roman" pitchFamily="18" charset="0"/>
              </a:rPr>
              <a:t>Causes of Migration</a:t>
            </a:r>
          </a:p>
          <a:p>
            <a:r>
              <a:rPr lang="en-US" dirty="0" smtClean="0">
                <a:latin typeface="Times New Roman" pitchFamily="18" charset="0"/>
                <a:cs typeface="Times New Roman" pitchFamily="18" charset="0"/>
              </a:rPr>
              <a:t>Consequences of Migration</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i="1" dirty="0" smtClean="0">
                <a:latin typeface="Times New Roman" pitchFamily="18" charset="0"/>
                <a:cs typeface="Times New Roman" pitchFamily="18" charset="0"/>
              </a:rPr>
              <a:t>Definition</a:t>
            </a:r>
            <a:endParaRPr lang="en-US" b="1" i="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pPr>
              <a:lnSpc>
                <a:spcPct val="150000"/>
              </a:lnSpc>
              <a:buFont typeface="Wingdings" pitchFamily="2" charset="2"/>
              <a:buChar char="Ø"/>
            </a:pPr>
            <a:r>
              <a:rPr lang="en-US" dirty="0" smtClean="0">
                <a:latin typeface="Times New Roman" pitchFamily="18" charset="0"/>
                <a:cs typeface="Times New Roman" pitchFamily="18" charset="0"/>
              </a:rPr>
              <a:t>The long term relocation of an individual, household or group to a new location, outside the community of origin, is called migration.</a:t>
            </a:r>
          </a:p>
          <a:p>
            <a:pPr>
              <a:lnSpc>
                <a:spcPct val="150000"/>
              </a:lnSpc>
              <a:buFont typeface="Wingdings" pitchFamily="2" charset="2"/>
              <a:buChar char="Ø"/>
            </a:pPr>
            <a:r>
              <a:rPr lang="en-US" dirty="0" smtClean="0">
                <a:latin typeface="Times New Roman" pitchFamily="18" charset="0"/>
                <a:cs typeface="Times New Roman" pitchFamily="18" charset="0"/>
              </a:rPr>
              <a:t>Any permanent change in resident is called migration.</a:t>
            </a:r>
          </a:p>
          <a:p>
            <a:pPr>
              <a:lnSpc>
                <a:spcPct val="150000"/>
              </a:lnSpc>
              <a:buFont typeface="Wingdings" pitchFamily="2" charset="2"/>
              <a:buChar char="Ø"/>
            </a:pPr>
            <a:r>
              <a:rPr lang="en-US" dirty="0" smtClean="0">
                <a:latin typeface="Times New Roman" pitchFamily="18" charset="0"/>
                <a:cs typeface="Times New Roman" pitchFamily="18" charset="0"/>
              </a:rPr>
              <a:t>A permanent move or mobility to a new location is called migration.</a:t>
            </a:r>
          </a:p>
          <a:p>
            <a:pPr>
              <a:buNone/>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latin typeface="Times New Roman" pitchFamily="18" charset="0"/>
                <a:cs typeface="Times New Roman" pitchFamily="18" charset="0"/>
              </a:rPr>
              <a:t>Types of Migration</a:t>
            </a:r>
            <a:endParaRPr lang="en-US" b="1" i="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nSpc>
                <a:spcPct val="150000"/>
              </a:lnSpc>
              <a:buNone/>
            </a:pPr>
            <a:r>
              <a:rPr lang="en-US" dirty="0" smtClean="0">
                <a:latin typeface="Times New Roman" pitchFamily="18" charset="0"/>
                <a:cs typeface="Times New Roman" pitchFamily="18" charset="0"/>
              </a:rPr>
              <a:t>There are two main types of migration</a:t>
            </a:r>
          </a:p>
          <a:p>
            <a:pPr>
              <a:lnSpc>
                <a:spcPct val="150000"/>
              </a:lnSpc>
              <a:buFont typeface="Wingdings" pitchFamily="2" charset="2"/>
              <a:buChar char="Ø"/>
            </a:pPr>
            <a:r>
              <a:rPr lang="en-US" dirty="0" smtClean="0">
                <a:latin typeface="Times New Roman" pitchFamily="18" charset="0"/>
                <a:cs typeface="Times New Roman" pitchFamily="18" charset="0"/>
              </a:rPr>
              <a:t>Internal migration</a:t>
            </a:r>
          </a:p>
          <a:p>
            <a:pPr>
              <a:lnSpc>
                <a:spcPct val="150000"/>
              </a:lnSpc>
              <a:buFont typeface="Wingdings" pitchFamily="2" charset="2"/>
              <a:buChar char="Ø"/>
            </a:pPr>
            <a:r>
              <a:rPr lang="en-US" dirty="0" smtClean="0">
                <a:latin typeface="Times New Roman" pitchFamily="18" charset="0"/>
                <a:cs typeface="Times New Roman" pitchFamily="18" charset="0"/>
              </a:rPr>
              <a:t>External migration</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latin typeface="Times New Roman" pitchFamily="18" charset="0"/>
                <a:cs typeface="Times New Roman" pitchFamily="18" charset="0"/>
              </a:rPr>
              <a:t>Internal Migration</a:t>
            </a:r>
            <a:endParaRPr lang="en-US" b="1" i="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pPr>
              <a:lnSpc>
                <a:spcPct val="110000"/>
              </a:lnSpc>
            </a:pPr>
            <a:r>
              <a:rPr lang="en-US" dirty="0">
                <a:latin typeface="Times New Roman" pitchFamily="18" charset="0"/>
                <a:cs typeface="Times New Roman" pitchFamily="18" charset="0"/>
              </a:rPr>
              <a:t>Internal migration is the movement of people from one place to another within a particular country. People can migrate due to several reasons, including social, political, environmental and economical factors.</a:t>
            </a:r>
          </a:p>
          <a:p>
            <a:pPr>
              <a:lnSpc>
                <a:spcPct val="110000"/>
              </a:lnSpc>
            </a:pPr>
            <a:r>
              <a:rPr lang="en-US" b="1" dirty="0" smtClean="0">
                <a:latin typeface="Times New Roman" pitchFamily="18" charset="0"/>
                <a:cs typeface="Times New Roman" pitchFamily="18" charset="0"/>
              </a:rPr>
              <a:t>There are two types of internal migration</a:t>
            </a:r>
          </a:p>
          <a:p>
            <a:pPr>
              <a:lnSpc>
                <a:spcPct val="110000"/>
              </a:lnSpc>
              <a:buFont typeface="Wingdings" pitchFamily="2" charset="2"/>
              <a:buChar char="Ø"/>
            </a:pPr>
            <a:r>
              <a:rPr lang="en-US" dirty="0" smtClean="0">
                <a:latin typeface="Times New Roman" pitchFamily="18" charset="0"/>
                <a:cs typeface="Times New Roman" pitchFamily="18" charset="0"/>
              </a:rPr>
              <a:t>Intra-regional</a:t>
            </a:r>
          </a:p>
          <a:p>
            <a:pPr>
              <a:lnSpc>
                <a:spcPct val="110000"/>
              </a:lnSpc>
              <a:buFont typeface="Wingdings" pitchFamily="2" charset="2"/>
              <a:buChar char="Ø"/>
            </a:pPr>
            <a:r>
              <a:rPr lang="en-US" dirty="0" smtClean="0">
                <a:latin typeface="Times New Roman" pitchFamily="18" charset="0"/>
                <a:cs typeface="Times New Roman" pitchFamily="18" charset="0"/>
              </a:rPr>
              <a:t>Inter-regional </a:t>
            </a:r>
            <a:r>
              <a:rPr lang="en-US" dirty="0">
                <a:latin typeface="Times New Roman" pitchFamily="18" charset="0"/>
                <a:cs typeface="Times New Roman" pitchFamily="18" charset="0"/>
              </a:rPr>
              <a:t>migration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i="1" dirty="0" smtClean="0">
                <a:latin typeface="Times New Roman" pitchFamily="18" charset="0"/>
                <a:cs typeface="Times New Roman" pitchFamily="18" charset="0"/>
              </a:rPr>
              <a:t>Internal Migration</a:t>
            </a:r>
            <a:endParaRPr lang="en-US" dirty="0"/>
          </a:p>
        </p:txBody>
      </p:sp>
      <p:sp>
        <p:nvSpPr>
          <p:cNvPr id="3" name="Text Placeholder 2"/>
          <p:cNvSpPr>
            <a:spLocks noGrp="1"/>
          </p:cNvSpPr>
          <p:nvPr>
            <p:ph type="body" idx="1"/>
          </p:nvPr>
        </p:nvSpPr>
        <p:spPr>
          <a:xfrm>
            <a:off x="457200" y="1295400"/>
            <a:ext cx="4040188" cy="879475"/>
          </a:xfrm>
        </p:spPr>
        <p:txBody>
          <a:bodyPr/>
          <a:lstStyle/>
          <a:p>
            <a:r>
              <a:rPr lang="en-US" dirty="0" smtClean="0">
                <a:latin typeface="Times New Roman" pitchFamily="18" charset="0"/>
                <a:cs typeface="Times New Roman" pitchFamily="18" charset="0"/>
              </a:rPr>
              <a:t>Intra-regional migration</a:t>
            </a:r>
          </a:p>
          <a:p>
            <a:endParaRPr lang="en-US" dirty="0"/>
          </a:p>
        </p:txBody>
      </p:sp>
      <p:sp>
        <p:nvSpPr>
          <p:cNvPr id="4" name="Content Placeholder 3"/>
          <p:cNvSpPr>
            <a:spLocks noGrp="1"/>
          </p:cNvSpPr>
          <p:nvPr>
            <p:ph sz="half" idx="2"/>
          </p:nvPr>
        </p:nvSpPr>
        <p:spPr/>
        <p:txBody>
          <a:bodyPr>
            <a:noAutofit/>
          </a:bodyPr>
          <a:lstStyle/>
          <a:p>
            <a:pPr>
              <a:buFont typeface="Wingdings" pitchFamily="2" charset="2"/>
              <a:buChar char="Ø"/>
            </a:pPr>
            <a:r>
              <a:rPr lang="en-US" sz="3200" dirty="0" smtClean="0">
                <a:latin typeface="Times New Roman" pitchFamily="18" charset="0"/>
                <a:cs typeface="Times New Roman" pitchFamily="18" charset="0"/>
              </a:rPr>
              <a:t>Intra-regional </a:t>
            </a:r>
            <a:r>
              <a:rPr lang="en-US" sz="3200" dirty="0">
                <a:latin typeface="Times New Roman" pitchFamily="18" charset="0"/>
                <a:cs typeface="Times New Roman" pitchFamily="18" charset="0"/>
              </a:rPr>
              <a:t>is the permanent movement within one region of a </a:t>
            </a:r>
            <a:r>
              <a:rPr lang="en-US" sz="3200" dirty="0" smtClean="0">
                <a:latin typeface="Times New Roman" pitchFamily="18" charset="0"/>
                <a:cs typeface="Times New Roman" pitchFamily="18" charset="0"/>
              </a:rPr>
              <a:t>country; for example Model town to officers colony in Bahawalpur .</a:t>
            </a:r>
          </a:p>
        </p:txBody>
      </p:sp>
      <p:sp>
        <p:nvSpPr>
          <p:cNvPr id="5" name="Text Placeholder 4"/>
          <p:cNvSpPr>
            <a:spLocks noGrp="1"/>
          </p:cNvSpPr>
          <p:nvPr>
            <p:ph type="body" sz="quarter" idx="3"/>
          </p:nvPr>
        </p:nvSpPr>
        <p:spPr>
          <a:xfrm>
            <a:off x="4645025" y="1143000"/>
            <a:ext cx="4041775" cy="1031875"/>
          </a:xfrm>
        </p:spPr>
        <p:txBody>
          <a:bodyPr/>
          <a:lstStyle/>
          <a:p>
            <a:r>
              <a:rPr lang="en-US" dirty="0" smtClean="0">
                <a:latin typeface="Times New Roman" pitchFamily="18" charset="0"/>
                <a:cs typeface="Times New Roman" pitchFamily="18" charset="0"/>
              </a:rPr>
              <a:t>Inter-regional migration </a:t>
            </a:r>
          </a:p>
          <a:p>
            <a:endParaRPr lang="en-US" dirty="0"/>
          </a:p>
        </p:txBody>
      </p:sp>
      <p:sp>
        <p:nvSpPr>
          <p:cNvPr id="6" name="Content Placeholder 5"/>
          <p:cNvSpPr>
            <a:spLocks noGrp="1"/>
          </p:cNvSpPr>
          <p:nvPr>
            <p:ph sz="quarter" idx="4"/>
          </p:nvPr>
        </p:nvSpPr>
        <p:spPr/>
        <p:txBody>
          <a:bodyPr>
            <a:normAutofit lnSpcReduction="10000"/>
          </a:bodyPr>
          <a:lstStyle/>
          <a:p>
            <a:pPr>
              <a:buFont typeface="Wingdings" pitchFamily="2" charset="2"/>
              <a:buChar char="Ø"/>
            </a:pPr>
            <a:r>
              <a:rPr lang="en-US" sz="3200" dirty="0" smtClean="0">
                <a:latin typeface="Times New Roman" pitchFamily="18" charset="0"/>
                <a:cs typeface="Times New Roman" pitchFamily="18" charset="0"/>
              </a:rPr>
              <a:t>Inter-regional is the Permanent </a:t>
            </a:r>
            <a:r>
              <a:rPr lang="en-US" sz="3200" dirty="0">
                <a:latin typeface="Times New Roman" pitchFamily="18" charset="0"/>
                <a:cs typeface="Times New Roman" pitchFamily="18" charset="0"/>
              </a:rPr>
              <a:t>movement from one region of a country to </a:t>
            </a:r>
            <a:r>
              <a:rPr lang="en-US" sz="3200" dirty="0" smtClean="0">
                <a:latin typeface="Times New Roman" pitchFamily="18" charset="0"/>
                <a:cs typeface="Times New Roman" pitchFamily="18" charset="0"/>
              </a:rPr>
              <a:t>another; for example Bahawalpur to Lahore.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latin typeface="Times New Roman" pitchFamily="18" charset="0"/>
                <a:cs typeface="Times New Roman" pitchFamily="18" charset="0"/>
              </a:rPr>
              <a:t>Region to region permanent movement may be classified as</a:t>
            </a:r>
            <a:endParaRPr lang="en-US" dirty="0"/>
          </a:p>
        </p:txBody>
      </p:sp>
      <p:sp>
        <p:nvSpPr>
          <p:cNvPr id="3" name="Content Placeholder 2"/>
          <p:cNvSpPr>
            <a:spLocks noGrp="1"/>
          </p:cNvSpPr>
          <p:nvPr>
            <p:ph idx="1"/>
          </p:nvPr>
        </p:nvSpPr>
        <p:spPr/>
        <p:txBody>
          <a:bodyPr/>
          <a:lstStyle/>
          <a:p>
            <a:pPr>
              <a:buFont typeface="Wingdings" pitchFamily="2" charset="2"/>
              <a:buChar char="Ø"/>
            </a:pPr>
            <a:r>
              <a:rPr lang="en-US" dirty="0">
                <a:latin typeface="Times New Roman" pitchFamily="18" charset="0"/>
                <a:cs typeface="Times New Roman" pitchFamily="18" charset="0"/>
              </a:rPr>
              <a:t>Village to </a:t>
            </a:r>
            <a:r>
              <a:rPr lang="en-US" dirty="0" smtClean="0">
                <a:latin typeface="Times New Roman" pitchFamily="18" charset="0"/>
                <a:cs typeface="Times New Roman" pitchFamily="18" charset="0"/>
              </a:rPr>
              <a:t>Village</a:t>
            </a:r>
          </a:p>
          <a:p>
            <a:pPr>
              <a:buFont typeface="Wingdings" pitchFamily="2" charset="2"/>
              <a:buChar char="Ø"/>
            </a:pPr>
            <a:r>
              <a:rPr lang="en-US" dirty="0" smtClean="0">
                <a:latin typeface="Times New Roman" pitchFamily="18" charset="0"/>
                <a:cs typeface="Times New Roman" pitchFamily="18" charset="0"/>
              </a:rPr>
              <a:t>Village </a:t>
            </a:r>
            <a:r>
              <a:rPr lang="en-US" dirty="0">
                <a:latin typeface="Times New Roman" pitchFamily="18" charset="0"/>
                <a:cs typeface="Times New Roman" pitchFamily="18" charset="0"/>
              </a:rPr>
              <a:t>to </a:t>
            </a:r>
            <a:r>
              <a:rPr lang="en-US" dirty="0" smtClean="0">
                <a:latin typeface="Times New Roman" pitchFamily="18" charset="0"/>
                <a:cs typeface="Times New Roman" pitchFamily="18" charset="0"/>
              </a:rPr>
              <a:t>City</a:t>
            </a:r>
          </a:p>
          <a:p>
            <a:pPr>
              <a:buFont typeface="Wingdings" pitchFamily="2" charset="2"/>
              <a:buChar char="Ø"/>
            </a:pPr>
            <a:r>
              <a:rPr lang="en-US" dirty="0" smtClean="0">
                <a:latin typeface="Times New Roman" pitchFamily="18" charset="0"/>
                <a:cs typeface="Times New Roman" pitchFamily="18" charset="0"/>
              </a:rPr>
              <a:t>City </a:t>
            </a:r>
            <a:r>
              <a:rPr lang="en-US" dirty="0">
                <a:latin typeface="Times New Roman" pitchFamily="18" charset="0"/>
                <a:cs typeface="Times New Roman" pitchFamily="18" charset="0"/>
              </a:rPr>
              <a:t>to </a:t>
            </a:r>
            <a:r>
              <a:rPr lang="en-US" dirty="0" smtClean="0">
                <a:latin typeface="Times New Roman" pitchFamily="18" charset="0"/>
                <a:cs typeface="Times New Roman" pitchFamily="18" charset="0"/>
              </a:rPr>
              <a:t>City</a:t>
            </a:r>
          </a:p>
          <a:p>
            <a:pPr>
              <a:buFont typeface="Wingdings" pitchFamily="2" charset="2"/>
              <a:buChar char="Ø"/>
            </a:pPr>
            <a:r>
              <a:rPr lang="en-US" dirty="0" smtClean="0">
                <a:latin typeface="Times New Roman" pitchFamily="18" charset="0"/>
                <a:cs typeface="Times New Roman" pitchFamily="18" charset="0"/>
              </a:rPr>
              <a:t>City </a:t>
            </a:r>
            <a:r>
              <a:rPr lang="en-US" dirty="0">
                <a:latin typeface="Times New Roman" pitchFamily="18" charset="0"/>
                <a:cs typeface="Times New Roman" pitchFamily="18" charset="0"/>
              </a:rPr>
              <a:t>to </a:t>
            </a:r>
            <a:r>
              <a:rPr lang="en-US" dirty="0" smtClean="0">
                <a:latin typeface="Times New Roman" pitchFamily="18" charset="0"/>
                <a:cs typeface="Times New Roman" pitchFamily="18" charset="0"/>
              </a:rPr>
              <a:t>Village.</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229</TotalTime>
  <Words>464</Words>
  <Application>Microsoft Office PowerPoint</Application>
  <PresentationFormat>On-screen Show (4:3)</PresentationFormat>
  <Paragraphs>108</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Presented By;                                       Syed Mehboob Hussain                 Department of Geography                       </vt:lpstr>
      <vt:lpstr>Topic;                                                                 Migration</vt:lpstr>
      <vt:lpstr>Slide 3</vt:lpstr>
      <vt:lpstr>Contents</vt:lpstr>
      <vt:lpstr>Definition</vt:lpstr>
      <vt:lpstr>Types of Migration</vt:lpstr>
      <vt:lpstr>Internal Migration</vt:lpstr>
      <vt:lpstr>Internal Migration</vt:lpstr>
      <vt:lpstr>Region to region permanent movement may be classified as</vt:lpstr>
      <vt:lpstr>External Migration</vt:lpstr>
      <vt:lpstr>Both Internal and External migration may be</vt:lpstr>
      <vt:lpstr>Some Related Terms to Migration </vt:lpstr>
      <vt:lpstr>,</vt:lpstr>
      <vt:lpstr>,</vt:lpstr>
      <vt:lpstr>,</vt:lpstr>
      <vt:lpstr>,</vt:lpstr>
      <vt:lpstr>Causes of Migration</vt:lpstr>
      <vt:lpstr>Consequences of Migration</vt:lpstr>
      <vt:lpstr>    Thank You for your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Migration</dc:title>
  <dc:creator>A.G Laptop</dc:creator>
  <cp:lastModifiedBy>A.G Laptop</cp:lastModifiedBy>
  <cp:revision>33</cp:revision>
  <dcterms:created xsi:type="dcterms:W3CDTF">2016-12-27T03:06:48Z</dcterms:created>
  <dcterms:modified xsi:type="dcterms:W3CDTF">2020-04-07T07:50:11Z</dcterms:modified>
</cp:coreProperties>
</file>