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8" r:id="rId3"/>
    <p:sldId id="259" r:id="rId4"/>
    <p:sldId id="260" r:id="rId5"/>
    <p:sldId id="261" r:id="rId6"/>
    <p:sldId id="262" r:id="rId7"/>
    <p:sldId id="263" r:id="rId8"/>
    <p:sldId id="264" r:id="rId9"/>
    <p:sldId id="265" r:id="rId10"/>
    <p:sldId id="266" r:id="rId11"/>
    <p:sldId id="25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varScale="1">
        <p:scale>
          <a:sx n="54" d="100"/>
          <a:sy n="54" d="100"/>
        </p:scale>
        <p:origin x="-1627" y="-6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7EBF556-73B0-470B-9999-26763C8D1CEB}" type="datetimeFigureOut">
              <a:rPr lang="en-US" smtClean="0"/>
              <a:pPr/>
              <a:t>4/7/2020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22CCC017-1436-4A01-AC4A-64BDC53AF8B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7EBF556-73B0-470B-9999-26763C8D1CEB}" type="datetimeFigureOut">
              <a:rPr lang="en-US" smtClean="0"/>
              <a:pPr/>
              <a:t>4/7/2020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2CCC017-1436-4A01-AC4A-64BDC53AF8B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7EBF556-73B0-470B-9999-26763C8D1CEB}" type="datetimeFigureOut">
              <a:rPr lang="en-US" smtClean="0"/>
              <a:pPr/>
              <a:t>4/7/2020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2CCC017-1436-4A01-AC4A-64BDC53AF8B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7EBF556-73B0-470B-9999-26763C8D1CEB}" type="datetimeFigureOut">
              <a:rPr lang="en-US" smtClean="0"/>
              <a:pPr/>
              <a:t>4/7/2020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2CCC017-1436-4A01-AC4A-64BDC53AF8B1}"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7EBF556-73B0-470B-9999-26763C8D1CEB}" type="datetimeFigureOut">
              <a:rPr lang="en-US" smtClean="0"/>
              <a:pPr/>
              <a:t>4/7/2020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2CCC017-1436-4A01-AC4A-64BDC53AF8B1}"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7EBF556-73B0-470B-9999-26763C8D1CEB}" type="datetimeFigureOut">
              <a:rPr lang="en-US" smtClean="0"/>
              <a:pPr/>
              <a:t>4/7/2020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2CCC017-1436-4A01-AC4A-64BDC53AF8B1}"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7EBF556-73B0-470B-9999-26763C8D1CEB}" type="datetimeFigureOut">
              <a:rPr lang="en-US" smtClean="0"/>
              <a:pPr/>
              <a:t>4/7/2020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22CCC017-1436-4A01-AC4A-64BDC53AF8B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7EBF556-73B0-470B-9999-26763C8D1CEB}" type="datetimeFigureOut">
              <a:rPr lang="en-US" smtClean="0"/>
              <a:pPr/>
              <a:t>4/7/2020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22CCC017-1436-4A01-AC4A-64BDC53AF8B1}"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7EBF556-73B0-470B-9999-26763C8D1CEB}" type="datetimeFigureOut">
              <a:rPr lang="en-US" smtClean="0"/>
              <a:pPr/>
              <a:t>4/7/2020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22CCC017-1436-4A01-AC4A-64BDC53AF8B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7EBF556-73B0-470B-9999-26763C8D1CEB}" type="datetimeFigureOut">
              <a:rPr lang="en-US" smtClean="0"/>
              <a:pPr/>
              <a:t>4/7/2020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2CCC017-1436-4A01-AC4A-64BDC53AF8B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7EBF556-73B0-470B-9999-26763C8D1CEB}" type="datetimeFigureOut">
              <a:rPr lang="en-US" smtClean="0"/>
              <a:pPr/>
              <a:t>4/7/2020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22CCC017-1436-4A01-AC4A-64BDC53AF8B1}"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7EBF556-73B0-470B-9999-26763C8D1CEB}" type="datetimeFigureOut">
              <a:rPr lang="en-US" smtClean="0"/>
              <a:pPr/>
              <a:t>4/7/2020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2CCC017-1436-4A01-AC4A-64BDC53AF8B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dgeography.co.uk/"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quora.com/What-are-the-types-of-rainfall"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athensgaweather.com/meteorology-101-precipitation-types/"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904999"/>
          </a:xfrm>
        </p:spPr>
        <p:txBody>
          <a:bodyPr/>
          <a:lstStyle/>
          <a:p>
            <a:pPr algn="l"/>
            <a:r>
              <a:rPr lang="en-US" b="1" dirty="0" smtClean="0">
                <a:latin typeface="Times New Roman" pitchFamily="18" charset="0"/>
                <a:cs typeface="Times New Roman" pitchFamily="18" charset="0"/>
              </a:rPr>
              <a:t>Rainfall</a:t>
            </a:r>
            <a:endParaRPr lang="en-US" b="1" dirty="0">
              <a:latin typeface="Times New Roman" pitchFamily="18" charset="0"/>
              <a:cs typeface="Times New Roman" pitchFamily="18" charset="0"/>
            </a:endParaRPr>
          </a:p>
        </p:txBody>
      </p:sp>
      <p:sp>
        <p:nvSpPr>
          <p:cNvPr id="3" name="Subtitle 2"/>
          <p:cNvSpPr>
            <a:spLocks noGrp="1"/>
          </p:cNvSpPr>
          <p:nvPr>
            <p:ph type="subTitle" idx="1"/>
          </p:nvPr>
        </p:nvSpPr>
        <p:spPr>
          <a:xfrm>
            <a:off x="1371600" y="2438400"/>
            <a:ext cx="6400800" cy="3200400"/>
          </a:xfrm>
        </p:spPr>
        <p:txBody>
          <a:bodyPr>
            <a:normAutofit/>
          </a:bodyPr>
          <a:lstStyle/>
          <a:p>
            <a:pPr algn="l"/>
            <a:r>
              <a:rPr lang="en-US" sz="4400" b="1" dirty="0" smtClean="0">
                <a:solidFill>
                  <a:schemeClr val="tx1"/>
                </a:solidFill>
                <a:latin typeface="Blackadder ITC" pitchFamily="82" charset="0"/>
              </a:rPr>
              <a:t>Presented by;</a:t>
            </a:r>
          </a:p>
          <a:p>
            <a:pPr algn="ctr"/>
            <a:r>
              <a:rPr lang="en-US" sz="4400" b="1" dirty="0" smtClean="0">
                <a:solidFill>
                  <a:schemeClr val="tx1"/>
                </a:solidFill>
                <a:latin typeface="Blackadder ITC" pitchFamily="82" charset="0"/>
              </a:rPr>
              <a:t>Syed Mehboob </a:t>
            </a:r>
            <a:r>
              <a:rPr lang="en-US" sz="4400" b="1" dirty="0" smtClean="0">
                <a:solidFill>
                  <a:schemeClr val="tx1"/>
                </a:solidFill>
                <a:latin typeface="Blackadder ITC" pitchFamily="82" charset="0"/>
              </a:rPr>
              <a:t>Hussain</a:t>
            </a:r>
            <a:endParaRPr lang="en-US" sz="4400" b="1" dirty="0" smtClean="0">
              <a:solidFill>
                <a:schemeClr val="tx1"/>
              </a:solidFill>
              <a:latin typeface="Blackadder ITC" pitchFamily="82" charset="0"/>
            </a:endParaRPr>
          </a:p>
          <a:p>
            <a:pPr algn="ctr"/>
            <a:r>
              <a:rPr lang="en-US" sz="4400" b="1" smtClean="0">
                <a:solidFill>
                  <a:schemeClr val="tx1"/>
                </a:solidFill>
                <a:latin typeface="Blackadder ITC" pitchFamily="82" charset="0"/>
              </a:rPr>
              <a:t>Department of Geography</a:t>
            </a:r>
            <a:endParaRPr lang="en-US" sz="4400" b="1" dirty="0">
              <a:solidFill>
                <a:schemeClr val="tx1"/>
              </a:solidFill>
              <a:latin typeface="Blackadder ITC" pitchFamily="82" charset="0"/>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68962"/>
          </a:xfrm>
        </p:spPr>
        <p:txBody>
          <a:bodyPr>
            <a:normAutofit/>
          </a:bodyPr>
          <a:lstStyle/>
          <a:p>
            <a:r>
              <a:rPr lang="en-US" sz="9600" dirty="0" smtClean="0">
                <a:solidFill>
                  <a:srgbClr val="FF0000"/>
                </a:solidFill>
                <a:latin typeface="Blackadder ITC" pitchFamily="82" charset="0"/>
              </a:rPr>
              <a:t>Thank You</a:t>
            </a:r>
            <a:endParaRPr lang="en-US" sz="9600" dirty="0">
              <a:solidFill>
                <a:srgbClr val="FF0000"/>
              </a:solidFill>
              <a:latin typeface="Blackadder ITC" pitchFamily="82"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Wingdings" pitchFamily="2" charset="2"/>
              <a:buChar char="Ø"/>
            </a:pPr>
            <a:r>
              <a:rPr lang="en-US" dirty="0">
                <a:latin typeface="Times New Roman" pitchFamily="18" charset="0"/>
                <a:cs typeface="Times New Roman" pitchFamily="18" charset="0"/>
              </a:rPr>
              <a:t>Rain is liquid water in the form of droplets that have condensed from </a:t>
            </a:r>
            <a:r>
              <a:rPr lang="en-US" dirty="0" smtClean="0">
                <a:latin typeface="Times New Roman" pitchFamily="18" charset="0"/>
                <a:cs typeface="Times New Roman" pitchFamily="18" charset="0"/>
              </a:rPr>
              <a:t>atmospheric water </a:t>
            </a:r>
            <a:r>
              <a:rPr lang="en-US" dirty="0" err="1" smtClean="0">
                <a:latin typeface="Times New Roman" pitchFamily="18" charset="0"/>
                <a:cs typeface="Times New Roman" pitchFamily="18" charset="0"/>
              </a:rPr>
              <a:t>vapours</a:t>
            </a:r>
            <a:r>
              <a:rPr lang="en-US" dirty="0">
                <a:latin typeface="Times New Roman" pitchFamily="18" charset="0"/>
                <a:cs typeface="Times New Roman" pitchFamily="18" charset="0"/>
              </a:rPr>
              <a:t> and then </a:t>
            </a:r>
            <a:r>
              <a:rPr lang="en-US" dirty="0" smtClean="0">
                <a:latin typeface="Times New Roman" pitchFamily="18" charset="0"/>
                <a:cs typeface="Times New Roman" pitchFamily="18" charset="0"/>
              </a:rPr>
              <a:t>precipitated that </a:t>
            </a:r>
            <a:r>
              <a:rPr lang="en-US" dirty="0">
                <a:latin typeface="Times New Roman" pitchFamily="18" charset="0"/>
                <a:cs typeface="Times New Roman" pitchFamily="18" charset="0"/>
              </a:rPr>
              <a:t>is, become heavy enough to fall under gravity. Rain is a major component of the water cycle and is responsible for depositing most of the fresh water on the Earth. It provides suitable conditions for many types of ecosystems, as well as water for hydroelectric power plants and crop irrigation.</a:t>
            </a:r>
          </a:p>
          <a:p>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b="1" dirty="0" smtClean="0"/>
              <a:t>Rain</a:t>
            </a:r>
            <a:endParaRPr lang="en-US" dirty="0"/>
          </a:p>
        </p:txBody>
      </p:sp>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 typeface="Wingdings" pitchFamily="2" charset="2"/>
              <a:buChar char="Ø"/>
            </a:pPr>
            <a:r>
              <a:rPr lang="en-US" sz="2800" dirty="0">
                <a:latin typeface="Times New Roman" pitchFamily="18" charset="0"/>
                <a:cs typeface="Times New Roman" pitchFamily="18" charset="0"/>
              </a:rPr>
              <a:t>Relief rainfall</a:t>
            </a:r>
          </a:p>
          <a:p>
            <a:pPr>
              <a:buFont typeface="Wingdings" pitchFamily="2" charset="2"/>
              <a:buChar char="Ø"/>
            </a:pPr>
            <a:r>
              <a:rPr lang="en-US" sz="2800" dirty="0">
                <a:latin typeface="Times New Roman" pitchFamily="18" charset="0"/>
                <a:cs typeface="Times New Roman" pitchFamily="18" charset="0"/>
              </a:rPr>
              <a:t>Frontal rainfall</a:t>
            </a:r>
          </a:p>
          <a:p>
            <a:pPr>
              <a:buFont typeface="Wingdings" pitchFamily="2" charset="2"/>
              <a:buChar char="Ø"/>
            </a:pPr>
            <a:r>
              <a:rPr lang="en-US" sz="2800" dirty="0">
                <a:latin typeface="Times New Roman" pitchFamily="18" charset="0"/>
                <a:cs typeface="Times New Roman" pitchFamily="18" charset="0"/>
              </a:rPr>
              <a:t>Convectional rainfall</a:t>
            </a:r>
          </a:p>
          <a:p>
            <a:endParaRPr lang="en-US" dirty="0"/>
          </a:p>
        </p:txBody>
      </p:sp>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Types of Rain</a:t>
            </a:r>
            <a:endParaRPr lang="en-US" b="1" dirty="0">
              <a:latin typeface="Times New Roman" pitchFamily="18" charset="0"/>
              <a:cs typeface="Times New Roman" pitchFamily="18" charset="0"/>
            </a:endParaRPr>
          </a:p>
        </p:txBody>
      </p:sp>
    </p:spTree>
  </p:cSld>
  <p:clrMapOvr>
    <a:masterClrMapping/>
  </p:clrMapOvr>
  <p:transition>
    <p:wheel spokes="2"/>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buFont typeface="Wingdings" pitchFamily="2" charset="2"/>
              <a:buChar char="Ø"/>
            </a:pPr>
            <a:r>
              <a:rPr lang="en-US" dirty="0" smtClean="0"/>
              <a:t>Relief </a:t>
            </a:r>
            <a:r>
              <a:rPr lang="en-US" dirty="0"/>
              <a:t>rainfall occurs when air has been blown over the sea and is then forced up over an area of high land.</a:t>
            </a:r>
          </a:p>
          <a:p>
            <a:pPr lvl="0">
              <a:buFont typeface="Wingdings" pitchFamily="2" charset="2"/>
              <a:buChar char="Ø"/>
            </a:pPr>
            <a:r>
              <a:rPr lang="en-US" dirty="0"/>
              <a:t>This causes the air to cool and the moisture in the air condenses and rain falls.</a:t>
            </a:r>
          </a:p>
          <a:p>
            <a:endParaRPr lang="en-US" dirty="0"/>
          </a:p>
        </p:txBody>
      </p:sp>
      <p:sp>
        <p:nvSpPr>
          <p:cNvPr id="2" name="Title 1"/>
          <p:cNvSpPr>
            <a:spLocks noGrp="1"/>
          </p:cNvSpPr>
          <p:nvPr>
            <p:ph type="title"/>
          </p:nvPr>
        </p:nvSpPr>
        <p:spPr/>
        <p:txBody>
          <a:bodyPr>
            <a:normAutofit fontScale="90000"/>
          </a:bodyPr>
          <a:lstStyle/>
          <a:p>
            <a:r>
              <a:rPr lang="en-US" b="1" dirty="0" smtClean="0">
                <a:latin typeface="Times New Roman" pitchFamily="18" charset="0"/>
                <a:cs typeface="Times New Roman" pitchFamily="18" charset="0"/>
              </a:rPr>
              <a:t>Relief rainfall</a:t>
            </a:r>
            <a:r>
              <a:rPr lang="en-US" dirty="0" smtClean="0"/>
              <a:t/>
            </a:r>
            <a:br>
              <a:rPr lang="en-US" dirty="0" smtClean="0"/>
            </a:br>
            <a:endParaRPr lang="en-US"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745162"/>
          </a:xfrm>
        </p:spPr>
        <p:txBody>
          <a:bodyPr/>
          <a:lstStyle/>
          <a:p>
            <a:endParaRPr lang="en-US" dirty="0"/>
          </a:p>
        </p:txBody>
      </p:sp>
      <p:pic>
        <p:nvPicPr>
          <p:cNvPr id="3" name="Picture 2" descr="Image result for types of rainfall with diagrams">
            <a:hlinkClick r:id="rId2" tgtFrame="&quot;_blank&quot;"/>
          </p:cNvPr>
          <p:cNvPicPr/>
          <p:nvPr/>
        </p:nvPicPr>
        <p:blipFill>
          <a:blip r:embed="rId3"/>
          <a:srcRect/>
          <a:stretch>
            <a:fillRect/>
          </a:stretch>
        </p:blipFill>
        <p:spPr bwMode="auto">
          <a:xfrm>
            <a:off x="152400" y="0"/>
            <a:ext cx="8763000" cy="61722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buNone/>
            </a:pPr>
            <a:endParaRPr lang="en-US" dirty="0" smtClean="0"/>
          </a:p>
          <a:p>
            <a:pPr lvl="0">
              <a:buFont typeface="Wingdings" pitchFamily="2" charset="2"/>
              <a:buChar char="Ø"/>
            </a:pPr>
            <a:r>
              <a:rPr lang="en-US" sz="3300" dirty="0" smtClean="0">
                <a:latin typeface="Times New Roman" pitchFamily="18" charset="0"/>
                <a:cs typeface="Times New Roman" pitchFamily="18" charset="0"/>
              </a:rPr>
              <a:t>The surface of the earth is heated by the sun.</a:t>
            </a:r>
          </a:p>
          <a:p>
            <a:pPr lvl="0">
              <a:buFont typeface="Wingdings" pitchFamily="2" charset="2"/>
              <a:buChar char="Ø"/>
            </a:pPr>
            <a:r>
              <a:rPr lang="en-US" sz="3300" dirty="0" smtClean="0">
                <a:latin typeface="Times New Roman" pitchFamily="18" charset="0"/>
                <a:cs typeface="Times New Roman" pitchFamily="18" charset="0"/>
              </a:rPr>
              <a:t>The warm surface heats the air above it. Hot air always rises so this newly heated air does so.</a:t>
            </a:r>
          </a:p>
          <a:p>
            <a:pPr lvl="0">
              <a:buFont typeface="Wingdings" pitchFamily="2" charset="2"/>
              <a:buChar char="Ø"/>
            </a:pPr>
            <a:r>
              <a:rPr lang="en-US" sz="3300" dirty="0" smtClean="0">
                <a:latin typeface="Times New Roman" pitchFamily="18" charset="0"/>
                <a:cs typeface="Times New Roman" pitchFamily="18" charset="0"/>
              </a:rPr>
              <a:t>As it rises the air-cools and begins to condensate.</a:t>
            </a:r>
          </a:p>
          <a:p>
            <a:pPr lvl="0">
              <a:buFont typeface="Wingdings" pitchFamily="2" charset="2"/>
              <a:buChar char="Ø"/>
            </a:pPr>
            <a:r>
              <a:rPr lang="en-US" sz="3300" dirty="0" smtClean="0">
                <a:latin typeface="Times New Roman" pitchFamily="18" charset="0"/>
                <a:cs typeface="Times New Roman" pitchFamily="18" charset="0"/>
              </a:rPr>
              <a:t>Further rising and cooling causes a large amount of condensation to occur and rain is formed.</a:t>
            </a:r>
          </a:p>
          <a:p>
            <a:pPr lvl="0">
              <a:buFont typeface="Wingdings" pitchFamily="2" charset="2"/>
              <a:buChar char="Ø"/>
            </a:pPr>
            <a:r>
              <a:rPr lang="en-US" sz="3300" dirty="0" smtClean="0">
                <a:latin typeface="Times New Roman" pitchFamily="18" charset="0"/>
                <a:cs typeface="Times New Roman" pitchFamily="18" charset="0"/>
              </a:rPr>
              <a:t>Convection tends to produce towering </a:t>
            </a:r>
            <a:r>
              <a:rPr lang="en-US" sz="3300" dirty="0" err="1" smtClean="0">
                <a:latin typeface="Times New Roman" pitchFamily="18" charset="0"/>
                <a:cs typeface="Times New Roman" pitchFamily="18" charset="0"/>
              </a:rPr>
              <a:t>cumulo</a:t>
            </a:r>
            <a:r>
              <a:rPr lang="en-US" sz="3300" dirty="0" smtClean="0">
                <a:latin typeface="Times New Roman" pitchFamily="18" charset="0"/>
                <a:cs typeface="Times New Roman" pitchFamily="18" charset="0"/>
              </a:rPr>
              <a:t>-nimbus clouds, which produce heavy rain and possible thunder and lightning.</a:t>
            </a:r>
          </a:p>
          <a:p>
            <a:pPr>
              <a:buFont typeface="Wingdings" pitchFamily="2" charset="2"/>
              <a:buChar char="Ø"/>
            </a:pPr>
            <a:endParaRPr lang="en-US" dirty="0" smtClean="0">
              <a:latin typeface="Times New Roman" pitchFamily="18" charset="0"/>
              <a:cs typeface="Times New Roman" pitchFamily="18" charset="0"/>
            </a:endParaRPr>
          </a:p>
          <a:p>
            <a:endParaRPr lang="en-US" dirty="0"/>
          </a:p>
        </p:txBody>
      </p:sp>
      <p:sp>
        <p:nvSpPr>
          <p:cNvPr id="2" name="Title 1"/>
          <p:cNvSpPr>
            <a:spLocks noGrp="1"/>
          </p:cNvSpPr>
          <p:nvPr>
            <p:ph type="title"/>
          </p:nvPr>
        </p:nvSpPr>
        <p:spPr/>
        <p:txBody>
          <a:bodyPr/>
          <a:lstStyle/>
          <a:p>
            <a:r>
              <a:rPr lang="en-US" b="1" dirty="0" smtClean="0"/>
              <a:t>Convectional rainfall</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73762"/>
          </a:xfrm>
        </p:spPr>
        <p:txBody>
          <a:bodyPr/>
          <a:lstStyle/>
          <a:p>
            <a:endParaRPr lang="en-US" dirty="0"/>
          </a:p>
        </p:txBody>
      </p:sp>
      <p:pic>
        <p:nvPicPr>
          <p:cNvPr id="3" name="Picture 2" descr="Image result">
            <a:hlinkClick r:id="rId2" tgtFrame="&quot;_blank&quot;"/>
          </p:cNvPr>
          <p:cNvPicPr/>
          <p:nvPr/>
        </p:nvPicPr>
        <p:blipFill>
          <a:blip r:embed="rId3"/>
          <a:srcRect/>
          <a:stretch>
            <a:fillRect/>
          </a:stretch>
        </p:blipFill>
        <p:spPr bwMode="auto">
          <a:xfrm>
            <a:off x="304800" y="0"/>
            <a:ext cx="8610600" cy="624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buFont typeface="Wingdings" pitchFamily="2" charset="2"/>
              <a:buChar char="Ø"/>
            </a:pPr>
            <a:r>
              <a:rPr lang="en-US" dirty="0" smtClean="0">
                <a:latin typeface="Times New Roman" pitchFamily="18" charset="0"/>
                <a:cs typeface="Times New Roman" pitchFamily="18" charset="0"/>
              </a:rPr>
              <a:t>Two air masses meet, one a warm air mass and one a cold air mass.</a:t>
            </a:r>
          </a:p>
          <a:p>
            <a:pPr lvl="0">
              <a:buFont typeface="Wingdings" pitchFamily="2" charset="2"/>
              <a:buChar char="Ø"/>
            </a:pPr>
            <a:r>
              <a:rPr lang="en-US" dirty="0" smtClean="0">
                <a:latin typeface="Times New Roman" pitchFamily="18" charset="0"/>
                <a:cs typeface="Times New Roman" pitchFamily="18" charset="0"/>
              </a:rPr>
              <a:t>The lighter, less dense, warm air is forced to rise over the denser, cold air.</a:t>
            </a:r>
          </a:p>
          <a:p>
            <a:pPr lvl="0">
              <a:buFont typeface="Wingdings" pitchFamily="2" charset="2"/>
              <a:buChar char="Ø"/>
            </a:pPr>
            <a:r>
              <a:rPr lang="en-US" dirty="0" smtClean="0">
                <a:latin typeface="Times New Roman" pitchFamily="18" charset="0"/>
                <a:cs typeface="Times New Roman" pitchFamily="18" charset="0"/>
              </a:rPr>
              <a:t>This causes the warm air to cool and begin to condense.</a:t>
            </a:r>
          </a:p>
          <a:p>
            <a:pPr lvl="0">
              <a:buFont typeface="Wingdings" pitchFamily="2" charset="2"/>
              <a:buChar char="Ø"/>
            </a:pPr>
            <a:r>
              <a:rPr lang="en-US" dirty="0" smtClean="0">
                <a:latin typeface="Times New Roman" pitchFamily="18" charset="0"/>
                <a:cs typeface="Times New Roman" pitchFamily="18" charset="0"/>
              </a:rPr>
              <a:t>As the warm air is forced to rise further condensation occurs and rain is formed.</a:t>
            </a:r>
          </a:p>
          <a:p>
            <a:pPr lvl="0">
              <a:buFont typeface="Wingdings" pitchFamily="2" charset="2"/>
              <a:buChar char="Ø"/>
            </a:pPr>
            <a:r>
              <a:rPr lang="en-US" dirty="0" smtClean="0">
                <a:latin typeface="Times New Roman" pitchFamily="18" charset="0"/>
                <a:cs typeface="Times New Roman" pitchFamily="18" charset="0"/>
              </a:rPr>
              <a:t>Frontal rain produces a variety of clouds, which bring moderate to heavy rainfall.</a:t>
            </a:r>
          </a:p>
          <a:p>
            <a:pPr>
              <a:buFont typeface="Wingdings" pitchFamily="2" charset="2"/>
              <a:buChar char="Ø"/>
            </a:pPr>
            <a:endParaRPr lang="en-US" dirty="0" smtClean="0">
              <a:latin typeface="Times New Roman" pitchFamily="18" charset="0"/>
              <a:cs typeface="Times New Roman" pitchFamily="18" charset="0"/>
            </a:endParaRPr>
          </a:p>
          <a:p>
            <a:endParaRPr lang="en-US" dirty="0"/>
          </a:p>
        </p:txBody>
      </p:sp>
      <p:sp>
        <p:nvSpPr>
          <p:cNvPr id="2" name="Title 1"/>
          <p:cNvSpPr>
            <a:spLocks noGrp="1"/>
          </p:cNvSpPr>
          <p:nvPr>
            <p:ph type="title"/>
          </p:nvPr>
        </p:nvSpPr>
        <p:spPr/>
        <p:txBody>
          <a:bodyPr/>
          <a:lstStyle/>
          <a:p>
            <a:r>
              <a:rPr lang="en-US" b="1" dirty="0" smtClean="0"/>
              <a:t>Frontal Rainfall</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16562"/>
          </a:xfrm>
        </p:spPr>
        <p:txBody>
          <a:bodyPr/>
          <a:lstStyle/>
          <a:p>
            <a:endParaRPr lang="en-US" dirty="0"/>
          </a:p>
        </p:txBody>
      </p:sp>
      <p:pic>
        <p:nvPicPr>
          <p:cNvPr id="3" name="Picture 2" descr="Image result for types of rainfall with diagrams">
            <a:hlinkClick r:id="rId2" tgtFrame="&quot;_blank&quot;"/>
          </p:cNvPr>
          <p:cNvPicPr/>
          <p:nvPr/>
        </p:nvPicPr>
        <p:blipFill>
          <a:blip r:embed="rId3"/>
          <a:srcRect/>
          <a:stretch>
            <a:fillRect/>
          </a:stretch>
        </p:blipFill>
        <p:spPr bwMode="auto">
          <a:xfrm>
            <a:off x="0" y="0"/>
            <a:ext cx="9144000"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28</TotalTime>
  <Words>225</Words>
  <Application>Microsoft Office PowerPoint</Application>
  <PresentationFormat>On-screen Show (4:3)</PresentationFormat>
  <Paragraphs>27</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Concourse</vt:lpstr>
      <vt:lpstr>Rainfall</vt:lpstr>
      <vt:lpstr>Rain</vt:lpstr>
      <vt:lpstr>Types of Rain</vt:lpstr>
      <vt:lpstr>Relief rainfall </vt:lpstr>
      <vt:lpstr>Slide 5</vt:lpstr>
      <vt:lpstr>Convectional rainfall</vt:lpstr>
      <vt:lpstr>Slide 7</vt:lpstr>
      <vt:lpstr>Frontal Rainfall</vt:lpstr>
      <vt:lpstr>Slide 9</vt:lpstr>
      <vt:lpstr>Thank You</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A.G Laptop</dc:creator>
  <cp:lastModifiedBy>A.G Laptop</cp:lastModifiedBy>
  <cp:revision>9</cp:revision>
  <dcterms:created xsi:type="dcterms:W3CDTF">2016-12-20T05:44:24Z</dcterms:created>
  <dcterms:modified xsi:type="dcterms:W3CDTF">2020-04-07T07:50:53Z</dcterms:modified>
</cp:coreProperties>
</file>