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4" r:id="rId2"/>
    <p:sldId id="256" r:id="rId3"/>
    <p:sldId id="273"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539" autoAdjust="0"/>
    <p:restoredTop sz="93590" autoAdjust="0"/>
  </p:normalViewPr>
  <p:slideViewPr>
    <p:cSldViewPr>
      <p:cViewPr varScale="1">
        <p:scale>
          <a:sx n="45" d="100"/>
          <a:sy n="45" d="100"/>
        </p:scale>
        <p:origin x="-1315" y="-8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C17C2A-AF21-4F78-AEDA-20F11C89E2C0}" type="datetimeFigureOut">
              <a:rPr lang="en-US" smtClean="0"/>
              <a:pPr/>
              <a:t>3/31/2020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F19A31-A20A-4B36-B531-31336D62820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F19A31-A20A-4B36-B531-31336D628204}"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77900B7-25DC-484D-8276-0ACD9D0F44DA}" type="datetimeFigureOut">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5D329E-0DCC-4681-A127-8F958455C3C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7900B7-25DC-484D-8276-0ACD9D0F44DA}" type="datetimeFigureOut">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5D329E-0DCC-4681-A127-8F958455C3C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7900B7-25DC-484D-8276-0ACD9D0F44DA}" type="datetimeFigureOut">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5D329E-0DCC-4681-A127-8F958455C3C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7900B7-25DC-484D-8276-0ACD9D0F44DA}" type="datetimeFigureOut">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5D329E-0DCC-4681-A127-8F958455C3C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7900B7-25DC-484D-8276-0ACD9D0F44DA}" type="datetimeFigureOut">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5D329E-0DCC-4681-A127-8F958455C3C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77900B7-25DC-484D-8276-0ACD9D0F44DA}" type="datetimeFigureOut">
              <a:rPr lang="en-US" smtClean="0"/>
              <a:pPr/>
              <a:t>3/31/2020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5D329E-0DCC-4681-A127-8F958455C3C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77900B7-25DC-484D-8276-0ACD9D0F44DA}" type="datetimeFigureOut">
              <a:rPr lang="en-US" smtClean="0"/>
              <a:pPr/>
              <a:t>3/31/2020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5D329E-0DCC-4681-A127-8F958455C3C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7900B7-25DC-484D-8276-0ACD9D0F44DA}" type="datetimeFigureOut">
              <a:rPr lang="en-US" smtClean="0"/>
              <a:pPr/>
              <a:t>3/31/2020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5D329E-0DCC-4681-A127-8F958455C3C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7900B7-25DC-484D-8276-0ACD9D0F44DA}" type="datetimeFigureOut">
              <a:rPr lang="en-US" smtClean="0"/>
              <a:pPr/>
              <a:t>3/31/2020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5D329E-0DCC-4681-A127-8F958455C3C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7900B7-25DC-484D-8276-0ACD9D0F44DA}" type="datetimeFigureOut">
              <a:rPr lang="en-US" smtClean="0"/>
              <a:pPr/>
              <a:t>3/31/2020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5D329E-0DCC-4681-A127-8F958455C3C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7900B7-25DC-484D-8276-0ACD9D0F44DA}" type="datetimeFigureOut">
              <a:rPr lang="en-US" smtClean="0"/>
              <a:pPr/>
              <a:t>3/31/2020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5D329E-0DCC-4681-A127-8F958455C3C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7900B7-25DC-484D-8276-0ACD9D0F44DA}" type="datetimeFigureOut">
              <a:rPr lang="en-US" smtClean="0"/>
              <a:pPr/>
              <a:t>3/31/2020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D329E-0DCC-4681-A127-8F958455C3C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70C0"/>
                </a:solidFill>
                <a:latin typeface="Blackadder ITC" pitchFamily="82" charset="0"/>
                <a:cs typeface="Times New Roman" pitchFamily="18" charset="0"/>
              </a:rPr>
              <a:t>Universe &amp; Solar System</a:t>
            </a:r>
            <a:endParaRPr lang="en-US" dirty="0">
              <a:solidFill>
                <a:srgbClr val="0070C0"/>
              </a:solidFill>
              <a:latin typeface="Blackadder ITC" pitchFamily="82" charset="0"/>
            </a:endParaRPr>
          </a:p>
        </p:txBody>
      </p:sp>
      <p:sp>
        <p:nvSpPr>
          <p:cNvPr id="3" name="Content Placeholder 2"/>
          <p:cNvSpPr>
            <a:spLocks noGrp="1"/>
          </p:cNvSpPr>
          <p:nvPr>
            <p:ph idx="1"/>
          </p:nvPr>
        </p:nvSpPr>
        <p:spPr/>
        <p:txBody>
          <a:bodyPr/>
          <a:lstStyle/>
          <a:p>
            <a:pPr>
              <a:buNone/>
            </a:pPr>
            <a:endParaRPr lang="en-US" b="1" dirty="0" smtClean="0">
              <a:latin typeface="Blackadder ITC" pitchFamily="82" charset="0"/>
            </a:endParaRPr>
          </a:p>
          <a:p>
            <a:pPr>
              <a:buNone/>
            </a:pPr>
            <a:r>
              <a:rPr lang="en-US" b="1" dirty="0" smtClean="0">
                <a:latin typeface="Blackadder ITC" pitchFamily="82" charset="0"/>
              </a:rPr>
              <a:t>  </a:t>
            </a:r>
          </a:p>
          <a:p>
            <a:pPr>
              <a:buNone/>
            </a:pPr>
            <a:r>
              <a:rPr lang="en-US" b="1" dirty="0" smtClean="0">
                <a:latin typeface="Blackadder ITC" pitchFamily="82" charset="0"/>
              </a:rPr>
              <a:t>			Syed Mehboob Hussain</a:t>
            </a:r>
          </a:p>
          <a:p>
            <a:pPr>
              <a:buNone/>
            </a:pPr>
            <a:r>
              <a:rPr lang="en-US" b="1" dirty="0" smtClean="0">
                <a:latin typeface="Blackadder ITC" pitchFamily="82" charset="0"/>
              </a:rPr>
              <a:t>			Department of Geography</a:t>
            </a:r>
          </a:p>
          <a:p>
            <a:pPr>
              <a:buNone/>
            </a:pPr>
            <a:endParaRPr lang="en-US" dirty="0" smtClean="0"/>
          </a:p>
          <a:p>
            <a:endParaRPr lang="en-US"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pPr algn="l"/>
            <a:r>
              <a:rPr lang="en-US" sz="3200" b="1" dirty="0" smtClean="0">
                <a:latin typeface="Times New Roman" pitchFamily="18" charset="0"/>
                <a:cs typeface="Times New Roman" pitchFamily="18" charset="0"/>
              </a:rPr>
              <a:t>Important Physical Features of the Sun</a:t>
            </a:r>
            <a:endParaRPr lang="en-US" sz="3200"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1371600"/>
            <a:ext cx="8229600" cy="5181600"/>
          </a:xfrm>
        </p:spPr>
        <p:txBody>
          <a:bodyPr>
            <a:normAutofit lnSpcReduction="10000"/>
          </a:bodyPr>
          <a:lstStyle/>
          <a:p>
            <a:pPr marL="514350" indent="-514350">
              <a:buFont typeface="+mj-lt"/>
              <a:buAutoNum type="arabicPeriod"/>
            </a:pPr>
            <a:r>
              <a:rPr lang="en-US" sz="2800" dirty="0" smtClean="0">
                <a:latin typeface="Times New Roman" pitchFamily="18" charset="0"/>
                <a:cs typeface="Times New Roman" pitchFamily="18" charset="0"/>
              </a:rPr>
              <a:t>Sun rays reach at the earth surface in 8 minutes and 20 seconds.</a:t>
            </a:r>
          </a:p>
          <a:p>
            <a:pPr marL="514350" indent="-514350">
              <a:buFont typeface="+mj-lt"/>
              <a:buAutoNum type="arabicPeriod"/>
            </a:pPr>
            <a:r>
              <a:rPr lang="en-US" sz="2800" dirty="0" smtClean="0">
                <a:latin typeface="Times New Roman" pitchFamily="18" charset="0"/>
                <a:cs typeface="Times New Roman" pitchFamily="18" charset="0"/>
              </a:rPr>
              <a:t>Sun is moving around the centre of galaxies.</a:t>
            </a:r>
          </a:p>
          <a:p>
            <a:pPr marL="514350" indent="-514350">
              <a:buFont typeface="+mj-lt"/>
              <a:buAutoNum type="arabicPeriod"/>
            </a:pPr>
            <a:r>
              <a:rPr lang="en-US" sz="2800" dirty="0" smtClean="0">
                <a:latin typeface="Times New Roman" pitchFamily="18" charset="0"/>
                <a:cs typeface="Times New Roman" pitchFamily="18" charset="0"/>
              </a:rPr>
              <a:t>Mean distance from earth is 150 million km or 93 million mile</a:t>
            </a:r>
          </a:p>
          <a:p>
            <a:pPr marL="514350" indent="-514350">
              <a:buFont typeface="+mj-lt"/>
              <a:buAutoNum type="arabicPeriod"/>
            </a:pPr>
            <a:r>
              <a:rPr lang="en-US" sz="2800" dirty="0" smtClean="0">
                <a:latin typeface="Times New Roman" pitchFamily="18" charset="0"/>
                <a:cs typeface="Times New Roman" pitchFamily="18" charset="0"/>
              </a:rPr>
              <a:t>Temperature of the core of the sun is 15˚C</a:t>
            </a:r>
          </a:p>
          <a:p>
            <a:pPr marL="514350" indent="-514350">
              <a:buFont typeface="+mj-lt"/>
              <a:buAutoNum type="arabicPeriod"/>
            </a:pPr>
            <a:r>
              <a:rPr lang="en-US" sz="2800" dirty="0" smtClean="0">
                <a:latin typeface="Times New Roman" pitchFamily="18" charset="0"/>
                <a:cs typeface="Times New Roman" pitchFamily="18" charset="0"/>
              </a:rPr>
              <a:t>Surface temperate of the sun is 5500 ˚C</a:t>
            </a:r>
          </a:p>
          <a:p>
            <a:pPr marL="514350" indent="-514350">
              <a:buFont typeface="+mj-lt"/>
              <a:buAutoNum type="arabicPeriod"/>
            </a:pPr>
            <a:r>
              <a:rPr lang="en-US" sz="2800" dirty="0" smtClean="0">
                <a:latin typeface="Times New Roman" pitchFamily="18" charset="0"/>
                <a:cs typeface="Times New Roman" pitchFamily="18" charset="0"/>
              </a:rPr>
              <a:t>When the sun is nearest to the earth is called Perihelion.</a:t>
            </a:r>
          </a:p>
          <a:p>
            <a:pPr marL="514350" indent="-514350">
              <a:buFont typeface="+mj-lt"/>
              <a:buAutoNum type="arabicPeriod"/>
            </a:pPr>
            <a:r>
              <a:rPr lang="en-US" sz="2800" dirty="0" smtClean="0">
                <a:latin typeface="Times New Roman" pitchFamily="18" charset="0"/>
                <a:cs typeface="Times New Roman" pitchFamily="18" charset="0"/>
              </a:rPr>
              <a:t>When sun is maximum distance from the earth is called Apehelion.</a:t>
            </a:r>
          </a:p>
          <a:p>
            <a:pPr marL="514350" indent="-514350">
              <a:buFont typeface="+mj-lt"/>
              <a:buAutoNum type="arabicPeriod"/>
            </a:pPr>
            <a:endParaRPr lang="en-US"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a:bodyPr>
          <a:lstStyle/>
          <a:p>
            <a:r>
              <a:rPr lang="en-US" sz="3200" b="1" dirty="0" smtClean="0">
                <a:latin typeface="Times New Roman" pitchFamily="18" charset="0"/>
                <a:cs typeface="Times New Roman" pitchFamily="18" charset="0"/>
              </a:rPr>
              <a:t>Planets</a:t>
            </a:r>
            <a:endParaRPr lang="en-US" sz="3200"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990600"/>
            <a:ext cx="8229600" cy="5867400"/>
          </a:xfrm>
        </p:spPr>
        <p:txBody>
          <a:bodyPr>
            <a:normAutofit/>
          </a:bodyPr>
          <a:lstStyle/>
          <a:p>
            <a:pPr>
              <a:buNone/>
            </a:pPr>
            <a:r>
              <a:rPr lang="en-US" sz="2800" dirty="0" smtClean="0">
                <a:latin typeface="Times New Roman" pitchFamily="18" charset="0"/>
                <a:cs typeface="Times New Roman" pitchFamily="18" charset="0"/>
              </a:rPr>
              <a:t>	Planet is the term used for a body in orbit around the Sun. The word comes from Greek which means Wanderers. Our solar system has eight planets as mention above. Pluto which considered a planet some years back, is now classified as dwarf planet.</a:t>
            </a:r>
          </a:p>
          <a:p>
            <a:pPr>
              <a:buNone/>
            </a:pPr>
            <a:r>
              <a:rPr lang="en-US" sz="2800" dirty="0" smtClean="0">
                <a:latin typeface="Times New Roman" pitchFamily="18" charset="0"/>
                <a:cs typeface="Times New Roman" pitchFamily="18" charset="0"/>
              </a:rPr>
              <a:t> 	According to (IAU) International Astronomical Union a dwarf planet has no cleared the area around its orbit, while a planet has. It is very small in size there are five officially recognized dwarf planet in our solar system. There are Ceres, Pluto, Haumea, Makemake, and Eris.  </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305800" cy="717550"/>
          </a:xfrm>
        </p:spPr>
        <p:txBody>
          <a:bodyPr>
            <a:normAutofit fontScale="90000"/>
          </a:bodyPr>
          <a:lstStyle/>
          <a:p>
            <a:pPr algn="ctr"/>
            <a:r>
              <a:rPr lang="en-US" sz="3200" dirty="0" smtClean="0">
                <a:latin typeface="Times New Roman" pitchFamily="18" charset="0"/>
                <a:cs typeface="Times New Roman" pitchFamily="18" charset="0"/>
              </a:rPr>
              <a:t>Important Physical Features of Planets.</a:t>
            </a:r>
            <a:br>
              <a:rPr lang="en-US" sz="3200" dirty="0" smtClean="0">
                <a:latin typeface="Times New Roman" pitchFamily="18" charset="0"/>
                <a:cs typeface="Times New Roman" pitchFamily="18" charset="0"/>
              </a:rPr>
            </a:b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5867400" y="2590800"/>
            <a:ext cx="1981200" cy="1600200"/>
          </a:xfrm>
        </p:spPr>
        <p:txBody>
          <a:bodyPr/>
          <a:lstStyle/>
          <a:p>
            <a:endParaRPr lang="en-US" dirty="0"/>
          </a:p>
        </p:txBody>
      </p:sp>
      <p:sp>
        <p:nvSpPr>
          <p:cNvPr id="4" name="Text Placeholder 3"/>
          <p:cNvSpPr>
            <a:spLocks noGrp="1"/>
          </p:cNvSpPr>
          <p:nvPr>
            <p:ph type="body" sz="half" idx="2"/>
          </p:nvPr>
        </p:nvSpPr>
        <p:spPr>
          <a:xfrm>
            <a:off x="457200" y="914400"/>
            <a:ext cx="5410200" cy="5211763"/>
          </a:xfrm>
        </p:spPr>
        <p:txBody>
          <a:bodyPr>
            <a:normAutofit lnSpcReduction="10000"/>
          </a:bodyPr>
          <a:lstStyle/>
          <a:p>
            <a:pPr marL="514350" indent="-514350">
              <a:buFont typeface="+mj-lt"/>
              <a:buAutoNum type="arabicPeriod"/>
            </a:pPr>
            <a:r>
              <a:rPr lang="en-US" sz="2800" b="1" dirty="0" smtClean="0">
                <a:latin typeface="Times New Roman" pitchFamily="18" charset="0"/>
                <a:cs typeface="Times New Roman" pitchFamily="18" charset="0"/>
              </a:rPr>
              <a:t>Mercury.</a:t>
            </a:r>
          </a:p>
          <a:p>
            <a:pPr marL="571500" indent="-571500">
              <a:buFont typeface="+mj-lt"/>
              <a:buAutoNum type="romanLcPeriod"/>
            </a:pPr>
            <a:r>
              <a:rPr lang="en-US" sz="2800" dirty="0" smtClean="0">
                <a:latin typeface="Times New Roman" pitchFamily="18" charset="0"/>
                <a:cs typeface="Times New Roman" pitchFamily="18" charset="0"/>
              </a:rPr>
              <a:t>Mercury is the smallest planet in our solar system.</a:t>
            </a:r>
          </a:p>
          <a:p>
            <a:pPr marL="571500" indent="-571500">
              <a:buFont typeface="+mj-lt"/>
              <a:buAutoNum type="romanLcPeriod"/>
            </a:pPr>
            <a:r>
              <a:rPr lang="en-US" sz="2800" dirty="0" smtClean="0">
                <a:latin typeface="Times New Roman" pitchFamily="18" charset="0"/>
                <a:cs typeface="Times New Roman" pitchFamily="18" charset="0"/>
              </a:rPr>
              <a:t>Mercury is the fastest revolving planet.</a:t>
            </a:r>
          </a:p>
          <a:p>
            <a:pPr marL="571500" indent="-571500">
              <a:buFont typeface="+mj-lt"/>
              <a:buAutoNum type="romanLcPeriod"/>
            </a:pPr>
            <a:r>
              <a:rPr lang="en-US" sz="2800" dirty="0" smtClean="0">
                <a:latin typeface="Times New Roman" pitchFamily="18" charset="0"/>
                <a:cs typeface="Times New Roman" pitchFamily="18" charset="0"/>
              </a:rPr>
              <a:t>Mercury is about the same size as our Moon.</a:t>
            </a:r>
          </a:p>
          <a:p>
            <a:pPr marL="571500" indent="-571500">
              <a:buFont typeface="+mj-lt"/>
              <a:buAutoNum type="romanLcPeriod"/>
            </a:pPr>
            <a:r>
              <a:rPr lang="en-US" sz="2800" dirty="0" smtClean="0">
                <a:latin typeface="Times New Roman" pitchFamily="18" charset="0"/>
                <a:cs typeface="Times New Roman" pitchFamily="18" charset="0"/>
              </a:rPr>
              <a:t>Mercury is closest to the Sun.</a:t>
            </a:r>
          </a:p>
          <a:p>
            <a:pPr marL="571500" indent="-571500">
              <a:buFont typeface="+mj-lt"/>
              <a:buAutoNum type="romanLcPeriod"/>
            </a:pPr>
            <a:r>
              <a:rPr lang="en-US" sz="2800" dirty="0" smtClean="0">
                <a:latin typeface="Times New Roman" pitchFamily="18" charset="0"/>
                <a:cs typeface="Times New Roman" pitchFamily="18" charset="0"/>
              </a:rPr>
              <a:t>Mercury has no atmosphere.</a:t>
            </a:r>
          </a:p>
          <a:p>
            <a:pPr marL="571500" indent="-571500">
              <a:buFont typeface="+mj-lt"/>
              <a:buAutoNum type="romanLcPeriod"/>
            </a:pPr>
            <a:r>
              <a:rPr lang="en-US" sz="2800" dirty="0" smtClean="0">
                <a:latin typeface="Times New Roman" pitchFamily="18" charset="0"/>
                <a:cs typeface="Times New Roman" pitchFamily="18" charset="0"/>
              </a:rPr>
              <a:t>Mercury revolves around the sun in 88 days.</a:t>
            </a:r>
          </a:p>
          <a:p>
            <a:endParaRPr lang="en-US" sz="2800" dirty="0">
              <a:latin typeface="Times New Roman" pitchFamily="18" charset="0"/>
              <a:cs typeface="Times New Roman" pitchFamily="18" charset="0"/>
            </a:endParaRPr>
          </a:p>
        </p:txBody>
      </p:sp>
      <p:pic>
        <p:nvPicPr>
          <p:cNvPr id="5122" name="Picture 2" descr="C:\Users\A.G Laptop\Desktop\2_feature_1600x900_mercury.jpg"/>
          <p:cNvPicPr>
            <a:picLocks noChangeAspect="1" noChangeArrowheads="1"/>
          </p:cNvPicPr>
          <p:nvPr/>
        </p:nvPicPr>
        <p:blipFill>
          <a:blip r:embed="rId2" cstate="print"/>
          <a:srcRect/>
          <a:stretch>
            <a:fillRect/>
          </a:stretch>
        </p:blipFill>
        <p:spPr bwMode="auto">
          <a:xfrm>
            <a:off x="5715000" y="2286000"/>
            <a:ext cx="3048000" cy="21336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717550"/>
          </a:xfrm>
        </p:spPr>
        <p:txBody>
          <a:bodyPr>
            <a:normAutofit/>
          </a:bodyPr>
          <a:lstStyle/>
          <a:p>
            <a:r>
              <a:rPr lang="en-US" sz="3200" dirty="0" smtClean="0">
                <a:latin typeface="Times New Roman" pitchFamily="18" charset="0"/>
                <a:ea typeface="Tahoma" pitchFamily="34" charset="0"/>
                <a:cs typeface="Times New Roman" pitchFamily="18" charset="0"/>
              </a:rPr>
              <a:t>2. Venus</a:t>
            </a:r>
            <a:endParaRPr lang="en-US" sz="3200" dirty="0">
              <a:latin typeface="Times New Roman" pitchFamily="18" charset="0"/>
              <a:ea typeface="Tahoma" pitchFamily="34" charset="0"/>
              <a:cs typeface="Times New Roman" pitchFamily="18" charset="0"/>
            </a:endParaRPr>
          </a:p>
        </p:txBody>
      </p:sp>
      <p:sp>
        <p:nvSpPr>
          <p:cNvPr id="4" name="Text Placeholder 3"/>
          <p:cNvSpPr>
            <a:spLocks noGrp="1"/>
          </p:cNvSpPr>
          <p:nvPr>
            <p:ph type="body" sz="half" idx="2"/>
          </p:nvPr>
        </p:nvSpPr>
        <p:spPr>
          <a:xfrm>
            <a:off x="457200" y="609600"/>
            <a:ext cx="3886200" cy="5516563"/>
          </a:xfrm>
        </p:spPr>
        <p:txBody>
          <a:bodyPr>
            <a:normAutofit lnSpcReduction="10000"/>
          </a:bodyPr>
          <a:lstStyle/>
          <a:p>
            <a:endParaRPr lang="en-US" sz="2800" dirty="0" smtClean="0">
              <a:latin typeface="Times New Roman" pitchFamily="18" charset="0"/>
              <a:cs typeface="Times New Roman" pitchFamily="18" charset="0"/>
            </a:endParaRPr>
          </a:p>
          <a:p>
            <a:pPr marL="571500" indent="-571500">
              <a:buFont typeface="+mj-lt"/>
              <a:buAutoNum type="romanLcPeriod"/>
            </a:pPr>
            <a:r>
              <a:rPr lang="en-US" sz="2800" dirty="0" smtClean="0">
                <a:latin typeface="Times New Roman" pitchFamily="18" charset="0"/>
                <a:cs typeface="Times New Roman" pitchFamily="18" charset="0"/>
              </a:rPr>
              <a:t>Venus is the hottest planet.</a:t>
            </a:r>
          </a:p>
          <a:p>
            <a:pPr marL="571500" indent="-571500">
              <a:buFont typeface="+mj-lt"/>
              <a:buAutoNum type="romanLcPeriod"/>
            </a:pPr>
            <a:r>
              <a:rPr lang="en-US" sz="2800" dirty="0" smtClean="0">
                <a:latin typeface="Times New Roman" pitchFamily="18" charset="0"/>
                <a:cs typeface="Times New Roman" pitchFamily="18" charset="0"/>
              </a:rPr>
              <a:t>Venus is almost equal size of earth therefore, it is termed as </a:t>
            </a:r>
            <a:r>
              <a:rPr lang="en-US" sz="2800" dirty="0" smtClean="0">
                <a:latin typeface="Blackadder ITC" pitchFamily="82" charset="0"/>
                <a:cs typeface="Times New Roman" pitchFamily="18" charset="0"/>
              </a:rPr>
              <a:t>sister planet of earth.</a:t>
            </a:r>
          </a:p>
          <a:p>
            <a:pPr marL="571500" indent="-571500">
              <a:buFont typeface="+mj-lt"/>
              <a:buAutoNum type="romanLcPeriod"/>
            </a:pPr>
            <a:r>
              <a:rPr lang="en-US" sz="2800" dirty="0" smtClean="0">
                <a:latin typeface="Times New Roman" pitchFamily="18" charset="0"/>
                <a:cs typeface="Times New Roman" pitchFamily="18" charset="0"/>
              </a:rPr>
              <a:t>Venus rotates from east to west.</a:t>
            </a:r>
          </a:p>
          <a:p>
            <a:pPr marL="571500" indent="-571500">
              <a:buFont typeface="+mj-lt"/>
              <a:buAutoNum type="romanLcPeriod"/>
            </a:pPr>
            <a:r>
              <a:rPr lang="en-US" sz="2800" dirty="0" smtClean="0">
                <a:latin typeface="Times New Roman" pitchFamily="18" charset="0"/>
                <a:cs typeface="Times New Roman" pitchFamily="18" charset="0"/>
              </a:rPr>
              <a:t>One day of Venus is equal to 225 days of earth.</a:t>
            </a:r>
          </a:p>
          <a:p>
            <a:pPr marL="571500" indent="-571500">
              <a:buFont typeface="+mj-lt"/>
              <a:buAutoNum type="romanLcPeriod"/>
            </a:pPr>
            <a:r>
              <a:rPr lang="en-US" sz="2800" dirty="0" smtClean="0">
                <a:latin typeface="Times New Roman" pitchFamily="18" charset="0"/>
                <a:cs typeface="Times New Roman" pitchFamily="18" charset="0"/>
              </a:rPr>
              <a:t>It has no moons.</a:t>
            </a:r>
            <a:endParaRPr lang="en-US" sz="2800" dirty="0">
              <a:latin typeface="Times New Roman" pitchFamily="18" charset="0"/>
              <a:cs typeface="Times New Roman" pitchFamily="18" charset="0"/>
            </a:endParaRPr>
          </a:p>
        </p:txBody>
      </p:sp>
      <p:pic>
        <p:nvPicPr>
          <p:cNvPr id="1026" name="Picture 2" descr="C:\Users\A.G Laptop\Desktop\Venus_UV_Credit_PLANET-C-Project_Team_600px.jpg"/>
          <p:cNvPicPr>
            <a:picLocks noGrp="1" noChangeAspect="1" noChangeArrowheads="1"/>
          </p:cNvPicPr>
          <p:nvPr>
            <p:ph idx="1"/>
          </p:nvPr>
        </p:nvPicPr>
        <p:blipFill>
          <a:blip r:embed="rId2"/>
          <a:srcRect/>
          <a:stretch>
            <a:fillRect/>
          </a:stretch>
        </p:blipFill>
        <p:spPr bwMode="auto">
          <a:xfrm>
            <a:off x="4419600" y="1219200"/>
            <a:ext cx="4191000" cy="41148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565150"/>
          </a:xfrm>
        </p:spPr>
        <p:txBody>
          <a:bodyPr>
            <a:normAutofit fontScale="90000"/>
          </a:bodyPr>
          <a:lstStyle/>
          <a:p>
            <a:r>
              <a:rPr lang="en-US" sz="3200" dirty="0" smtClean="0">
                <a:latin typeface="Times New Roman" pitchFamily="18" charset="0"/>
                <a:cs typeface="Times New Roman" pitchFamily="18" charset="0"/>
              </a:rPr>
              <a:t>3. Earth </a:t>
            </a:r>
            <a:endParaRPr lang="en-US" sz="3200" dirty="0">
              <a:latin typeface="Times New Roman" pitchFamily="18" charset="0"/>
              <a:cs typeface="Times New Roman" pitchFamily="18" charset="0"/>
            </a:endParaRPr>
          </a:p>
        </p:txBody>
      </p:sp>
      <p:sp>
        <p:nvSpPr>
          <p:cNvPr id="4" name="Text Placeholder 3"/>
          <p:cNvSpPr>
            <a:spLocks noGrp="1"/>
          </p:cNvSpPr>
          <p:nvPr>
            <p:ph type="body" sz="half" idx="2"/>
          </p:nvPr>
        </p:nvSpPr>
        <p:spPr>
          <a:xfrm>
            <a:off x="457200" y="914400"/>
            <a:ext cx="4953000" cy="5943600"/>
          </a:xfrm>
        </p:spPr>
        <p:txBody>
          <a:bodyPr>
            <a:normAutofit fontScale="92500" lnSpcReduction="20000"/>
          </a:bodyPr>
          <a:lstStyle/>
          <a:p>
            <a:pPr marL="571500" indent="-571500">
              <a:buFont typeface="+mj-lt"/>
              <a:buAutoNum type="romanLcPeriod"/>
            </a:pPr>
            <a:r>
              <a:rPr lang="en-US" sz="2800" dirty="0" smtClean="0">
                <a:latin typeface="Times New Roman" pitchFamily="18" charset="0"/>
                <a:cs typeface="Times New Roman" pitchFamily="18" charset="0"/>
              </a:rPr>
              <a:t>Earth is the most colorful planet in our solar system.</a:t>
            </a:r>
          </a:p>
          <a:p>
            <a:pPr marL="571500" indent="-571500">
              <a:buFont typeface="+mj-lt"/>
              <a:buAutoNum type="romanLcPeriod"/>
            </a:pPr>
            <a:r>
              <a:rPr lang="en-US" sz="2800" dirty="0" smtClean="0">
                <a:latin typeface="Times New Roman" pitchFamily="18" charset="0"/>
                <a:cs typeface="Times New Roman" pitchFamily="18" charset="0"/>
              </a:rPr>
              <a:t>About 30% of the earth surface is covered with land, while 70% is covered by water.</a:t>
            </a:r>
          </a:p>
          <a:p>
            <a:pPr marL="571500" indent="-571500">
              <a:buFont typeface="+mj-lt"/>
              <a:buAutoNum type="romanLcPeriod"/>
            </a:pPr>
            <a:r>
              <a:rPr lang="en-US" sz="2800" dirty="0" smtClean="0">
                <a:latin typeface="Times New Roman" pitchFamily="18" charset="0"/>
                <a:cs typeface="Times New Roman" pitchFamily="18" charset="0"/>
              </a:rPr>
              <a:t>The earth has one moon. Its name is Luna.</a:t>
            </a:r>
          </a:p>
          <a:p>
            <a:pPr marL="571500" indent="-571500">
              <a:buFont typeface="+mj-lt"/>
              <a:buAutoNum type="romanLcPeriod"/>
            </a:pPr>
            <a:r>
              <a:rPr lang="en-US" sz="2800" dirty="0" smtClean="0">
                <a:latin typeface="Times New Roman" pitchFamily="18" charset="0"/>
                <a:cs typeface="Times New Roman" pitchFamily="18" charset="0"/>
              </a:rPr>
              <a:t>The one day of earth is equal to 24 hours.</a:t>
            </a:r>
          </a:p>
          <a:p>
            <a:pPr marL="571500" indent="-571500">
              <a:buFont typeface="+mj-lt"/>
              <a:buAutoNum type="romanLcPeriod"/>
            </a:pPr>
            <a:r>
              <a:rPr lang="en-US" sz="2800" dirty="0" smtClean="0">
                <a:latin typeface="Times New Roman" pitchFamily="18" charset="0"/>
                <a:cs typeface="Times New Roman" pitchFamily="18" charset="0"/>
              </a:rPr>
              <a:t>The one year of earth is equal to 365  day ( period of Revolution)</a:t>
            </a:r>
          </a:p>
          <a:p>
            <a:pPr marL="571500" indent="-571500">
              <a:buFont typeface="+mj-lt"/>
              <a:buAutoNum type="romanLcPeriod"/>
            </a:pPr>
            <a:r>
              <a:rPr lang="en-US" sz="2800" dirty="0" smtClean="0">
                <a:latin typeface="Times New Roman" pitchFamily="18" charset="0"/>
                <a:cs typeface="Times New Roman" pitchFamily="18" charset="0"/>
              </a:rPr>
              <a:t>Mean temperature of earth is 12 ˚C</a:t>
            </a:r>
          </a:p>
          <a:p>
            <a:pPr marL="571500" indent="-571500">
              <a:buFont typeface="+mj-lt"/>
              <a:buAutoNum type="romanLcPeriod"/>
            </a:pPr>
            <a:r>
              <a:rPr lang="en-US" sz="2800" dirty="0" smtClean="0">
                <a:latin typeface="Times New Roman" pitchFamily="18" charset="0"/>
                <a:cs typeface="Times New Roman" pitchFamily="18" charset="0"/>
              </a:rPr>
              <a:t>Earth is 150 million km away from Sun.</a:t>
            </a:r>
            <a:endParaRPr lang="en-US" sz="2800" dirty="0">
              <a:latin typeface="Times New Roman" pitchFamily="18" charset="0"/>
              <a:cs typeface="Times New Roman" pitchFamily="18" charset="0"/>
            </a:endParaRPr>
          </a:p>
        </p:txBody>
      </p:sp>
      <p:pic>
        <p:nvPicPr>
          <p:cNvPr id="2050" name="Picture 2" descr="C:\Users\A.G Laptop\Desktop\bluemarble3k-smaller-nasa_custom-644f0b7082d6d0f6814a9e82908569c07ea55ccb-s800-c85.jpg"/>
          <p:cNvPicPr>
            <a:picLocks noGrp="1" noChangeAspect="1" noChangeArrowheads="1"/>
          </p:cNvPicPr>
          <p:nvPr>
            <p:ph idx="1"/>
          </p:nvPr>
        </p:nvPicPr>
        <p:blipFill>
          <a:blip r:embed="rId2"/>
          <a:srcRect/>
          <a:stretch>
            <a:fillRect/>
          </a:stretch>
        </p:blipFill>
        <p:spPr bwMode="auto">
          <a:xfrm>
            <a:off x="5507325" y="1752600"/>
            <a:ext cx="3158549" cy="3048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3008313" cy="762000"/>
          </a:xfrm>
        </p:spPr>
        <p:txBody>
          <a:bodyPr>
            <a:normAutofit/>
          </a:bodyPr>
          <a:lstStyle/>
          <a:p>
            <a:r>
              <a:rPr lang="en-US" sz="3200" dirty="0" smtClean="0">
                <a:latin typeface="Times New Roman" pitchFamily="18" charset="0"/>
                <a:cs typeface="Times New Roman" pitchFamily="18" charset="0"/>
              </a:rPr>
              <a:t>4. Mars</a:t>
            </a:r>
            <a:endParaRPr lang="en-US" sz="3200" dirty="0">
              <a:latin typeface="Times New Roman" pitchFamily="18" charset="0"/>
              <a:cs typeface="Times New Roman" pitchFamily="18" charset="0"/>
            </a:endParaRPr>
          </a:p>
        </p:txBody>
      </p:sp>
      <p:sp>
        <p:nvSpPr>
          <p:cNvPr id="4" name="Text Placeholder 3"/>
          <p:cNvSpPr>
            <a:spLocks noGrp="1"/>
          </p:cNvSpPr>
          <p:nvPr>
            <p:ph type="body" sz="half" idx="2"/>
          </p:nvPr>
        </p:nvSpPr>
        <p:spPr>
          <a:xfrm>
            <a:off x="457200" y="914400"/>
            <a:ext cx="5029200" cy="5211763"/>
          </a:xfrm>
        </p:spPr>
        <p:txBody>
          <a:bodyPr>
            <a:normAutofit/>
          </a:bodyPr>
          <a:lstStyle/>
          <a:p>
            <a:pPr marL="571500" indent="-571500">
              <a:buFont typeface="+mj-lt"/>
              <a:buAutoNum type="romanLcPeriod"/>
            </a:pPr>
            <a:r>
              <a:rPr lang="en-US" sz="2800" dirty="0" smtClean="0">
                <a:latin typeface="Times New Roman" pitchFamily="18" charset="0"/>
                <a:cs typeface="Times New Roman" pitchFamily="18" charset="0"/>
              </a:rPr>
              <a:t>Mars is the 2</a:t>
            </a:r>
            <a:r>
              <a:rPr lang="en-US" sz="2800" baseline="30000" dirty="0" smtClean="0">
                <a:latin typeface="Times New Roman" pitchFamily="18" charset="0"/>
                <a:cs typeface="Times New Roman" pitchFamily="18" charset="0"/>
              </a:rPr>
              <a:t>nd</a:t>
            </a:r>
            <a:r>
              <a:rPr lang="en-US" sz="2800" dirty="0" smtClean="0">
                <a:latin typeface="Times New Roman" pitchFamily="18" charset="0"/>
                <a:cs typeface="Times New Roman" pitchFamily="18" charset="0"/>
              </a:rPr>
              <a:t> smallest planet. Mars has two moons, Phobos and Deimos.</a:t>
            </a:r>
          </a:p>
          <a:p>
            <a:pPr marL="571500" indent="-571500">
              <a:buFont typeface="+mj-lt"/>
              <a:buAutoNum type="romanLcPeriod"/>
            </a:pPr>
            <a:r>
              <a:rPr lang="en-US" sz="2800" dirty="0" smtClean="0">
                <a:latin typeface="Times New Roman" pitchFamily="18" charset="0"/>
                <a:cs typeface="Times New Roman" pitchFamily="18" charset="0"/>
              </a:rPr>
              <a:t>Mars atmosphere is composed of CO2.</a:t>
            </a:r>
          </a:p>
          <a:p>
            <a:pPr marL="571500" indent="-571500">
              <a:buFont typeface="+mj-lt"/>
              <a:buAutoNum type="romanLcPeriod"/>
            </a:pPr>
            <a:r>
              <a:rPr lang="en-US" sz="2800" dirty="0" smtClean="0">
                <a:latin typeface="Times New Roman" pitchFamily="18" charset="0"/>
                <a:cs typeface="Times New Roman" pitchFamily="18" charset="0"/>
              </a:rPr>
              <a:t>One day of Mars is approximately equal to earth. </a:t>
            </a:r>
          </a:p>
          <a:p>
            <a:pPr marL="571500" indent="-571500">
              <a:buFont typeface="+mj-lt"/>
              <a:buAutoNum type="romanLcPeriod"/>
            </a:pPr>
            <a:endParaRPr lang="en-US" sz="2800" dirty="0">
              <a:latin typeface="Times New Roman" pitchFamily="18" charset="0"/>
              <a:cs typeface="Times New Roman" pitchFamily="18" charset="0"/>
            </a:endParaRPr>
          </a:p>
        </p:txBody>
      </p:sp>
      <p:pic>
        <p:nvPicPr>
          <p:cNvPr id="3074" name="Picture 2" descr="C:\Users\A.G Laptop\Desktop\1200px-OSIRIS_Mars_true_color.jpg"/>
          <p:cNvPicPr>
            <a:picLocks noGrp="1" noChangeAspect="1" noChangeArrowheads="1"/>
          </p:cNvPicPr>
          <p:nvPr>
            <p:ph idx="1"/>
          </p:nvPr>
        </p:nvPicPr>
        <p:blipFill>
          <a:blip r:embed="rId2" cstate="print"/>
          <a:srcRect/>
          <a:stretch>
            <a:fillRect/>
          </a:stretch>
        </p:blipFill>
        <p:spPr bwMode="auto">
          <a:xfrm>
            <a:off x="5562600" y="1676400"/>
            <a:ext cx="3048000" cy="30480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869950"/>
          </a:xfrm>
        </p:spPr>
        <p:txBody>
          <a:bodyPr>
            <a:normAutofit/>
          </a:bodyPr>
          <a:lstStyle/>
          <a:p>
            <a:r>
              <a:rPr lang="en-US" sz="3200" dirty="0" smtClean="0">
                <a:latin typeface="Times New Roman" pitchFamily="18" charset="0"/>
                <a:cs typeface="Times New Roman" pitchFamily="18" charset="0"/>
              </a:rPr>
              <a:t>5. Jupiter</a:t>
            </a:r>
            <a:endParaRPr lang="en-US" sz="3200" dirty="0">
              <a:latin typeface="Times New Roman" pitchFamily="18" charset="0"/>
              <a:cs typeface="Times New Roman" pitchFamily="18" charset="0"/>
            </a:endParaRPr>
          </a:p>
        </p:txBody>
      </p:sp>
      <p:sp>
        <p:nvSpPr>
          <p:cNvPr id="4" name="Text Placeholder 3"/>
          <p:cNvSpPr>
            <a:spLocks noGrp="1"/>
          </p:cNvSpPr>
          <p:nvPr>
            <p:ph type="body" sz="half" idx="2"/>
          </p:nvPr>
        </p:nvSpPr>
        <p:spPr>
          <a:xfrm>
            <a:off x="457200" y="1143000"/>
            <a:ext cx="4724400" cy="4983163"/>
          </a:xfrm>
        </p:spPr>
        <p:txBody>
          <a:bodyPr>
            <a:normAutofit/>
          </a:bodyPr>
          <a:lstStyle/>
          <a:p>
            <a:pPr marL="571500" indent="-571500">
              <a:buFont typeface="+mj-lt"/>
              <a:buAutoNum type="romanLcPeriod"/>
            </a:pPr>
            <a:r>
              <a:rPr lang="en-US" sz="2800" dirty="0" smtClean="0">
                <a:latin typeface="Times New Roman" pitchFamily="18" charset="0"/>
                <a:cs typeface="Times New Roman" pitchFamily="18" charset="0"/>
              </a:rPr>
              <a:t>Jupiter is the biggest planet of the solar system.</a:t>
            </a:r>
          </a:p>
          <a:p>
            <a:pPr marL="571500" indent="-571500">
              <a:buFont typeface="+mj-lt"/>
              <a:buAutoNum type="romanLcPeriod"/>
            </a:pPr>
            <a:r>
              <a:rPr lang="en-US" sz="2800" dirty="0" smtClean="0">
                <a:latin typeface="Times New Roman" pitchFamily="18" charset="0"/>
                <a:cs typeface="Times New Roman" pitchFamily="18" charset="0"/>
              </a:rPr>
              <a:t>Red spots present on the surface of Jupiter.</a:t>
            </a:r>
          </a:p>
          <a:p>
            <a:pPr marL="571500" indent="-571500">
              <a:buFont typeface="+mj-lt"/>
              <a:buAutoNum type="romanLcPeriod"/>
            </a:pPr>
            <a:r>
              <a:rPr lang="en-US" sz="2800" dirty="0" smtClean="0">
                <a:latin typeface="Times New Roman" pitchFamily="18" charset="0"/>
                <a:cs typeface="Times New Roman" pitchFamily="18" charset="0"/>
              </a:rPr>
              <a:t>One day of Jupiter is approximately equal to 10 hours.</a:t>
            </a:r>
          </a:p>
          <a:p>
            <a:pPr marL="571500" indent="-571500">
              <a:buFont typeface="+mj-lt"/>
              <a:buAutoNum type="romanLcPeriod"/>
            </a:pPr>
            <a:r>
              <a:rPr lang="en-US" sz="2800" dirty="0" smtClean="0">
                <a:latin typeface="Times New Roman" pitchFamily="18" charset="0"/>
                <a:cs typeface="Times New Roman" pitchFamily="18" charset="0"/>
              </a:rPr>
              <a:t>It has rings which are not so visible.</a:t>
            </a:r>
          </a:p>
          <a:p>
            <a:pPr marL="571500" indent="-571500"/>
            <a:endParaRPr lang="en-US" sz="2800" dirty="0">
              <a:latin typeface="Times New Roman" pitchFamily="18" charset="0"/>
              <a:cs typeface="Times New Roman" pitchFamily="18" charset="0"/>
            </a:endParaRPr>
          </a:p>
        </p:txBody>
      </p:sp>
      <p:pic>
        <p:nvPicPr>
          <p:cNvPr id="4098" name="Picture 2" descr="C:\Users\A.G Laptop\Desktop\Planet-Jupiter.jpg"/>
          <p:cNvPicPr>
            <a:picLocks noGrp="1" noChangeAspect="1" noChangeArrowheads="1"/>
          </p:cNvPicPr>
          <p:nvPr>
            <p:ph idx="1"/>
          </p:nvPr>
        </p:nvPicPr>
        <p:blipFill>
          <a:blip r:embed="rId2" cstate="print"/>
          <a:srcRect/>
          <a:stretch>
            <a:fillRect/>
          </a:stretch>
        </p:blipFill>
        <p:spPr bwMode="auto">
          <a:xfrm>
            <a:off x="5181600" y="1994211"/>
            <a:ext cx="3505200" cy="248857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565150"/>
          </a:xfrm>
        </p:spPr>
        <p:txBody>
          <a:bodyPr>
            <a:normAutofit fontScale="90000"/>
          </a:bodyPr>
          <a:lstStyle/>
          <a:p>
            <a:r>
              <a:rPr lang="en-US" sz="3200" dirty="0" smtClean="0">
                <a:latin typeface="Times New Roman" pitchFamily="18" charset="0"/>
                <a:cs typeface="Times New Roman" pitchFamily="18" charset="0"/>
              </a:rPr>
              <a:t>6. Saturn</a:t>
            </a:r>
            <a:endParaRPr lang="en-US" sz="3200" dirty="0">
              <a:latin typeface="Times New Roman" pitchFamily="18" charset="0"/>
              <a:cs typeface="Times New Roman" pitchFamily="18" charset="0"/>
            </a:endParaRPr>
          </a:p>
        </p:txBody>
      </p:sp>
      <p:sp>
        <p:nvSpPr>
          <p:cNvPr id="4" name="Text Placeholder 3"/>
          <p:cNvSpPr>
            <a:spLocks noGrp="1"/>
          </p:cNvSpPr>
          <p:nvPr>
            <p:ph type="body" sz="half" idx="2"/>
          </p:nvPr>
        </p:nvSpPr>
        <p:spPr>
          <a:xfrm>
            <a:off x="457200" y="1066800"/>
            <a:ext cx="5029200" cy="5059363"/>
          </a:xfrm>
        </p:spPr>
        <p:txBody>
          <a:bodyPr>
            <a:normAutofit/>
          </a:bodyPr>
          <a:lstStyle/>
          <a:p>
            <a:pPr marL="571500" indent="-571500">
              <a:buFont typeface="+mj-lt"/>
              <a:buAutoNum type="romanLcPeriod"/>
            </a:pPr>
            <a:r>
              <a:rPr lang="en-US" sz="2800" dirty="0" smtClean="0">
                <a:latin typeface="Times New Roman" pitchFamily="18" charset="0"/>
                <a:cs typeface="Times New Roman" pitchFamily="18" charset="0"/>
              </a:rPr>
              <a:t>Saturn is the 2</a:t>
            </a:r>
            <a:r>
              <a:rPr lang="en-US" sz="2800" baseline="30000" dirty="0" smtClean="0">
                <a:latin typeface="Times New Roman" pitchFamily="18" charset="0"/>
                <a:cs typeface="Times New Roman" pitchFamily="18" charset="0"/>
              </a:rPr>
              <a:t>nd</a:t>
            </a:r>
            <a:r>
              <a:rPr lang="en-US" sz="2800" dirty="0" smtClean="0">
                <a:latin typeface="Times New Roman" pitchFamily="18" charset="0"/>
                <a:cs typeface="Times New Roman" pitchFamily="18" charset="0"/>
              </a:rPr>
              <a:t> biggest planet of our solar system.</a:t>
            </a:r>
          </a:p>
          <a:p>
            <a:pPr marL="571500" indent="-571500">
              <a:buFont typeface="+mj-lt"/>
              <a:buAutoNum type="romanLcPeriod"/>
            </a:pPr>
            <a:r>
              <a:rPr lang="en-US" sz="2800" dirty="0" smtClean="0">
                <a:latin typeface="Times New Roman" pitchFamily="18" charset="0"/>
                <a:cs typeface="Times New Roman" pitchFamily="18" charset="0"/>
              </a:rPr>
              <a:t>Saturn is also called Ring Planet.</a:t>
            </a:r>
          </a:p>
          <a:p>
            <a:pPr marL="571500" indent="-571500">
              <a:buFont typeface="+mj-lt"/>
              <a:buAutoNum type="romanLcPeriod"/>
            </a:pPr>
            <a:r>
              <a:rPr lang="en-US" sz="2800" dirty="0" smtClean="0">
                <a:latin typeface="Times New Roman" pitchFamily="18" charset="0"/>
                <a:cs typeface="Times New Roman" pitchFamily="18" charset="0"/>
              </a:rPr>
              <a:t>Its average temperature is -180 ˚C</a:t>
            </a:r>
          </a:p>
          <a:p>
            <a:pPr marL="571500" indent="-571500">
              <a:buFont typeface="+mj-lt"/>
              <a:buAutoNum type="romanLcPeriod"/>
            </a:pPr>
            <a:r>
              <a:rPr lang="en-US" sz="2800" dirty="0" smtClean="0">
                <a:latin typeface="Times New Roman" pitchFamily="18" charset="0"/>
                <a:cs typeface="Times New Roman" pitchFamily="18" charset="0"/>
              </a:rPr>
              <a:t>Its distance from Sun is 1430 million km.</a:t>
            </a:r>
            <a:endParaRPr lang="en-US" sz="2800" dirty="0">
              <a:latin typeface="Times New Roman" pitchFamily="18" charset="0"/>
              <a:cs typeface="Times New Roman" pitchFamily="18" charset="0"/>
            </a:endParaRPr>
          </a:p>
        </p:txBody>
      </p:sp>
      <p:pic>
        <p:nvPicPr>
          <p:cNvPr id="5" name="Picture 2" descr="C:\Users\A.G Laptop\Desktop\Saturn_during_Equinox.jpg"/>
          <p:cNvPicPr>
            <a:picLocks noGrp="1" noChangeAspect="1" noChangeArrowheads="1"/>
          </p:cNvPicPr>
          <p:nvPr>
            <p:ph idx="1"/>
          </p:nvPr>
        </p:nvPicPr>
        <p:blipFill>
          <a:blip r:embed="rId2" cstate="print"/>
          <a:srcRect/>
          <a:stretch>
            <a:fillRect/>
          </a:stretch>
        </p:blipFill>
        <p:spPr bwMode="auto">
          <a:xfrm>
            <a:off x="5486400" y="2425796"/>
            <a:ext cx="3200400" cy="1549207"/>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022350"/>
          </a:xfrm>
        </p:spPr>
        <p:txBody>
          <a:bodyPr>
            <a:normAutofit/>
          </a:bodyPr>
          <a:lstStyle/>
          <a:p>
            <a:r>
              <a:rPr lang="en-US" sz="3200" dirty="0" smtClean="0">
                <a:latin typeface="Times New Roman" pitchFamily="18" charset="0"/>
                <a:cs typeface="Times New Roman" pitchFamily="18" charset="0"/>
              </a:rPr>
              <a:t>7. Uranus</a:t>
            </a:r>
            <a:endParaRPr lang="en-US" sz="3200" dirty="0">
              <a:latin typeface="Times New Roman" pitchFamily="18" charset="0"/>
              <a:cs typeface="Times New Roman" pitchFamily="18" charset="0"/>
            </a:endParaRPr>
          </a:p>
        </p:txBody>
      </p:sp>
      <p:sp>
        <p:nvSpPr>
          <p:cNvPr id="4" name="Text Placeholder 3"/>
          <p:cNvSpPr>
            <a:spLocks noGrp="1"/>
          </p:cNvSpPr>
          <p:nvPr>
            <p:ph type="body" sz="half" idx="2"/>
          </p:nvPr>
        </p:nvSpPr>
        <p:spPr>
          <a:xfrm>
            <a:off x="457200" y="1435100"/>
            <a:ext cx="5334000" cy="5194300"/>
          </a:xfrm>
        </p:spPr>
        <p:txBody>
          <a:bodyPr>
            <a:normAutofit/>
          </a:bodyPr>
          <a:lstStyle/>
          <a:p>
            <a:pPr marL="571500" indent="-571500">
              <a:buFont typeface="+mj-lt"/>
              <a:buAutoNum type="romanLcPeriod"/>
            </a:pPr>
            <a:r>
              <a:rPr lang="en-US" sz="2800" dirty="0" smtClean="0">
                <a:latin typeface="Times New Roman" pitchFamily="18" charset="0"/>
                <a:cs typeface="Times New Roman" pitchFamily="18" charset="0"/>
              </a:rPr>
              <a:t>Uranus is called Green planet because its atmosphere is made up of hydrogen, helium and methane.  </a:t>
            </a:r>
          </a:p>
          <a:p>
            <a:pPr marL="571500" indent="-571500">
              <a:buFont typeface="+mj-lt"/>
              <a:buAutoNum type="romanLcPeriod"/>
            </a:pPr>
            <a:r>
              <a:rPr lang="en-US" sz="2800" dirty="0" smtClean="0">
                <a:latin typeface="Times New Roman" pitchFamily="18" charset="0"/>
                <a:cs typeface="Times New Roman" pitchFamily="18" charset="0"/>
              </a:rPr>
              <a:t>Temperature in the upper atmosphere is very cold.</a:t>
            </a:r>
          </a:p>
          <a:p>
            <a:pPr marL="571500" indent="-571500">
              <a:buFont typeface="+mj-lt"/>
              <a:buAutoNum type="romanLcPeriod"/>
            </a:pPr>
            <a:r>
              <a:rPr lang="en-US" sz="2800" dirty="0" smtClean="0">
                <a:latin typeface="Times New Roman" pitchFamily="18" charset="0"/>
                <a:cs typeface="Times New Roman" pitchFamily="18" charset="0"/>
              </a:rPr>
              <a:t>Its mean distance from sun is 2870 million km.</a:t>
            </a:r>
          </a:p>
        </p:txBody>
      </p:sp>
      <p:pic>
        <p:nvPicPr>
          <p:cNvPr id="5123" name="Picture 3" descr="C:\Users\A.G Laptop\Desktop\960x0.jpg"/>
          <p:cNvPicPr>
            <a:picLocks noGrp="1" noChangeAspect="1" noChangeArrowheads="1"/>
          </p:cNvPicPr>
          <p:nvPr>
            <p:ph idx="1"/>
          </p:nvPr>
        </p:nvPicPr>
        <p:blipFill>
          <a:blip r:embed="rId2"/>
          <a:srcRect/>
          <a:stretch>
            <a:fillRect/>
          </a:stretch>
        </p:blipFill>
        <p:spPr bwMode="auto">
          <a:xfrm>
            <a:off x="5791200" y="1676400"/>
            <a:ext cx="3045619" cy="3047999"/>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latin typeface="Times New Roman" pitchFamily="18" charset="0"/>
                <a:cs typeface="Times New Roman" pitchFamily="18" charset="0"/>
              </a:rPr>
              <a:t>8. Neptune</a:t>
            </a:r>
            <a:endParaRPr lang="en-US" sz="3200" dirty="0">
              <a:latin typeface="Times New Roman" pitchFamily="18" charset="0"/>
              <a:cs typeface="Times New Roman" pitchFamily="18" charset="0"/>
            </a:endParaRPr>
          </a:p>
        </p:txBody>
      </p:sp>
      <p:sp>
        <p:nvSpPr>
          <p:cNvPr id="4" name="Text Placeholder 3"/>
          <p:cNvSpPr>
            <a:spLocks noGrp="1"/>
          </p:cNvSpPr>
          <p:nvPr>
            <p:ph type="body" sz="half" idx="2"/>
          </p:nvPr>
        </p:nvSpPr>
        <p:spPr>
          <a:xfrm>
            <a:off x="457200" y="1435100"/>
            <a:ext cx="4419600" cy="4691063"/>
          </a:xfrm>
        </p:spPr>
        <p:txBody>
          <a:bodyPr>
            <a:normAutofit/>
          </a:bodyPr>
          <a:lstStyle/>
          <a:p>
            <a:pPr marL="571500" indent="-571500">
              <a:buFont typeface="+mj-lt"/>
              <a:buAutoNum type="romanLcPeriod"/>
            </a:pPr>
            <a:r>
              <a:rPr lang="en-US" sz="2800" dirty="0" smtClean="0">
                <a:latin typeface="Times New Roman" pitchFamily="18" charset="0"/>
                <a:cs typeface="Times New Roman" pitchFamily="18" charset="0"/>
              </a:rPr>
              <a:t>Neptune is the farthest planet from the sun.</a:t>
            </a:r>
          </a:p>
          <a:p>
            <a:pPr marL="571500" indent="-571500">
              <a:buFont typeface="+mj-lt"/>
              <a:buAutoNum type="romanLcPeriod"/>
            </a:pPr>
            <a:r>
              <a:rPr lang="en-US" sz="2800" dirty="0" smtClean="0">
                <a:latin typeface="Times New Roman" pitchFamily="18" charset="0"/>
                <a:cs typeface="Times New Roman" pitchFamily="18" charset="0"/>
              </a:rPr>
              <a:t>Neptune is the coldest planet of the solar system.</a:t>
            </a:r>
          </a:p>
          <a:p>
            <a:pPr marL="571500" indent="-571500">
              <a:buFont typeface="+mj-lt"/>
              <a:buAutoNum type="romanLcPeriod"/>
            </a:pPr>
            <a:r>
              <a:rPr lang="en-US" sz="2800" dirty="0" smtClean="0">
                <a:latin typeface="Times New Roman" pitchFamily="18" charset="0"/>
                <a:cs typeface="Times New Roman" pitchFamily="18" charset="0"/>
              </a:rPr>
              <a:t>Neptune and Uranus are called twin planets.</a:t>
            </a:r>
          </a:p>
          <a:p>
            <a:pPr marL="571500" indent="-571500">
              <a:buFont typeface="+mj-lt"/>
              <a:buAutoNum type="romanLcPeriod"/>
            </a:pPr>
            <a:r>
              <a:rPr lang="en-US" sz="2800" dirty="0" smtClean="0">
                <a:latin typeface="Times New Roman" pitchFamily="18" charset="0"/>
                <a:cs typeface="Times New Roman" pitchFamily="18" charset="0"/>
              </a:rPr>
              <a:t>It is 4500km away from sun.</a:t>
            </a:r>
          </a:p>
          <a:p>
            <a:pPr marL="571500" indent="-571500">
              <a:buFont typeface="+mj-lt"/>
              <a:buAutoNum type="romanLcPeriod"/>
            </a:pPr>
            <a:endParaRPr lang="en-US" sz="2800" dirty="0" smtClean="0">
              <a:latin typeface="Times New Roman" pitchFamily="18" charset="0"/>
              <a:cs typeface="Times New Roman" pitchFamily="18" charset="0"/>
            </a:endParaRPr>
          </a:p>
          <a:p>
            <a:pPr marL="571500" indent="-571500">
              <a:buFont typeface="+mj-lt"/>
              <a:buAutoNum type="romanLcPeriod"/>
            </a:pPr>
            <a:endParaRPr lang="en-US" sz="2800" dirty="0">
              <a:latin typeface="Times New Roman" pitchFamily="18" charset="0"/>
              <a:cs typeface="Times New Roman" pitchFamily="18" charset="0"/>
            </a:endParaRPr>
          </a:p>
        </p:txBody>
      </p:sp>
      <p:pic>
        <p:nvPicPr>
          <p:cNvPr id="6146" name="Picture 2" descr="C:\Users\A.G Laptop\Desktop\82_carousel_neptune_1.jpg"/>
          <p:cNvPicPr>
            <a:picLocks noGrp="1" noChangeAspect="1" noChangeArrowheads="1"/>
          </p:cNvPicPr>
          <p:nvPr>
            <p:ph idx="1"/>
          </p:nvPr>
        </p:nvPicPr>
        <p:blipFill>
          <a:blip r:embed="rId2"/>
          <a:srcRect/>
          <a:stretch>
            <a:fillRect/>
          </a:stretch>
        </p:blipFill>
        <p:spPr bwMode="auto">
          <a:xfrm>
            <a:off x="4953000" y="2028825"/>
            <a:ext cx="3733800" cy="280035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
            <a:ext cx="7772400" cy="990599"/>
          </a:xfrm>
        </p:spPr>
        <p:txBody>
          <a:bodyPr>
            <a:normAutofit/>
          </a:bodyPr>
          <a:lstStyle/>
          <a:p>
            <a:r>
              <a:rPr lang="en-US" sz="3200" b="1" dirty="0">
                <a:latin typeface="Times New Roman" pitchFamily="18" charset="0"/>
                <a:cs typeface="Times New Roman" pitchFamily="18" charset="0"/>
              </a:rPr>
              <a:t>Universe</a:t>
            </a:r>
          </a:p>
        </p:txBody>
      </p:sp>
      <p:sp>
        <p:nvSpPr>
          <p:cNvPr id="3" name="Subtitle 2"/>
          <p:cNvSpPr>
            <a:spLocks noGrp="1"/>
          </p:cNvSpPr>
          <p:nvPr>
            <p:ph type="subTitle" idx="1"/>
          </p:nvPr>
        </p:nvSpPr>
        <p:spPr>
          <a:xfrm>
            <a:off x="838200" y="838200"/>
            <a:ext cx="7543800" cy="5791200"/>
          </a:xfrm>
        </p:spPr>
        <p:txBody>
          <a:bodyPr>
            <a:normAutofit/>
          </a:bodyPr>
          <a:lstStyle/>
          <a:p>
            <a:pPr algn="l">
              <a:buFont typeface="Wingdings" pitchFamily="2" charset="2"/>
              <a:buChar char="Ø"/>
            </a:pPr>
            <a:r>
              <a:rPr lang="en-US" sz="2800" dirty="0">
                <a:solidFill>
                  <a:schemeClr val="tx1"/>
                </a:solidFill>
                <a:latin typeface="Times New Roman" pitchFamily="18" charset="0"/>
                <a:cs typeface="Times New Roman" pitchFamily="18" charset="0"/>
              </a:rPr>
              <a:t>The Universe is everything we can touch, feel, sense, measure or detect. It includes living things, planets, stars, galaxies, dust clouds, light, and even </a:t>
            </a:r>
            <a:r>
              <a:rPr lang="en-US" sz="2800" dirty="0" smtClean="0">
                <a:solidFill>
                  <a:schemeClr val="tx1"/>
                </a:solidFill>
                <a:latin typeface="Times New Roman" pitchFamily="18" charset="0"/>
                <a:cs typeface="Times New Roman" pitchFamily="18" charset="0"/>
              </a:rPr>
              <a:t>time. The</a:t>
            </a:r>
            <a:r>
              <a:rPr lang="en-US" sz="2800" dirty="0">
                <a:solidFill>
                  <a:schemeClr val="tx1"/>
                </a:solidFill>
                <a:latin typeface="Times New Roman" pitchFamily="18" charset="0"/>
                <a:cs typeface="Times New Roman" pitchFamily="18" charset="0"/>
              </a:rPr>
              <a:t> Universe contains billions of galaxies, each containing millions or billions of stars. The space between the stars and galaxies is largely </a:t>
            </a:r>
            <a:r>
              <a:rPr lang="en-US" sz="2800" dirty="0" smtClean="0">
                <a:solidFill>
                  <a:schemeClr val="tx1"/>
                </a:solidFill>
                <a:latin typeface="Times New Roman" pitchFamily="18" charset="0"/>
                <a:cs typeface="Times New Roman" pitchFamily="18" charset="0"/>
              </a:rPr>
              <a:t>empty.</a:t>
            </a:r>
          </a:p>
          <a:p>
            <a:pPr algn="l">
              <a:buFont typeface="Wingdings" pitchFamily="2" charset="2"/>
              <a:buChar char="Ø"/>
            </a:pPr>
            <a:r>
              <a:rPr lang="en-US" sz="2800" dirty="0" smtClean="0">
                <a:solidFill>
                  <a:schemeClr val="tx1"/>
                </a:solidFill>
                <a:latin typeface="Times New Roman" pitchFamily="18" charset="0"/>
                <a:cs typeface="Times New Roman" pitchFamily="18" charset="0"/>
              </a:rPr>
              <a:t> The vast empty space around us that consists of stars, solar system &amp; galaxies is called universe.</a:t>
            </a:r>
          </a:p>
          <a:p>
            <a:pPr algn="l">
              <a:buFont typeface="Wingdings" pitchFamily="2" charset="2"/>
              <a:buChar char="Ø"/>
            </a:pPr>
            <a:r>
              <a:rPr lang="en-US" sz="2800" dirty="0" smtClean="0">
                <a:solidFill>
                  <a:schemeClr val="tx1"/>
                </a:solidFill>
                <a:latin typeface="Times New Roman" pitchFamily="18" charset="0"/>
                <a:cs typeface="Times New Roman" pitchFamily="18" charset="0"/>
              </a:rPr>
              <a:t> The universe can also be defined as the totality of everything that exists including all matter and energy the planets, stars, galaxies and space. </a:t>
            </a:r>
            <a:endParaRPr lang="en-US" sz="2800" dirty="0">
              <a:solidFill>
                <a:schemeClr val="tx1"/>
              </a:solidFill>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2514600"/>
            <a:ext cx="4876800" cy="3124200"/>
          </a:xfrm>
        </p:spPr>
        <p:txBody>
          <a:bodyPr/>
          <a:lstStyle/>
          <a:p>
            <a:endParaRPr lang="en-US" dirty="0"/>
          </a:p>
        </p:txBody>
      </p:sp>
      <p:pic>
        <p:nvPicPr>
          <p:cNvPr id="1026" name="Picture 2" descr="C:\Users\A.G Laptop\Desktop\images.jpg"/>
          <p:cNvPicPr>
            <a:picLocks noChangeAspect="1" noChangeArrowheads="1"/>
          </p:cNvPicPr>
          <p:nvPr/>
        </p:nvPicPr>
        <p:blipFill>
          <a:blip r:embed="rId2"/>
          <a:srcRect/>
          <a:stretch>
            <a:fillRect/>
          </a:stretch>
        </p:blipFill>
        <p:spPr bwMode="auto">
          <a:xfrm>
            <a:off x="381000" y="228601"/>
            <a:ext cx="8305800" cy="64770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4724400"/>
          </a:xfrm>
        </p:spPr>
        <p:txBody>
          <a:bodyPr>
            <a:normAutofit/>
          </a:bodyPr>
          <a:lstStyle/>
          <a:p>
            <a:r>
              <a:rPr lang="en-US" sz="9600" dirty="0" smtClean="0">
                <a:solidFill>
                  <a:srgbClr val="FF0000"/>
                </a:solidFill>
                <a:latin typeface="Blackadder ITC" pitchFamily="82" charset="0"/>
                <a:cs typeface="Times New Roman" pitchFamily="18" charset="0"/>
              </a:rPr>
              <a:t>Best of Luck</a:t>
            </a:r>
            <a:endParaRPr lang="en-US" sz="9600" dirty="0">
              <a:solidFill>
                <a:srgbClr val="FF0000"/>
              </a:solidFill>
              <a:latin typeface="Blackadder ITC" pitchFamily="82"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371600"/>
          </a:xfrm>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a:xfrm>
            <a:off x="457200" y="1143000"/>
            <a:ext cx="8229600" cy="4983163"/>
          </a:xfrm>
        </p:spPr>
        <p:txBody>
          <a:bodyPr>
            <a:normAutofit/>
          </a:bodyPr>
          <a:lstStyle/>
          <a:p>
            <a:pPr>
              <a:buNone/>
            </a:pPr>
            <a:endParaRPr lang="en-US" dirty="0" smtClean="0">
              <a:latin typeface="Aparajita" pitchFamily="34" charset="0"/>
              <a:cs typeface="Aparajita" pitchFamily="34" charset="0"/>
            </a:endParaRPr>
          </a:p>
          <a:p>
            <a:pPr>
              <a:buFont typeface="Wingdings" pitchFamily="2" charset="2"/>
              <a:buChar char="Ø"/>
            </a:pPr>
            <a:r>
              <a:rPr lang="en-US" dirty="0" smtClean="0">
                <a:latin typeface="Aparajita" pitchFamily="34" charset="0"/>
                <a:cs typeface="Aparajita" pitchFamily="34" charset="0"/>
              </a:rPr>
              <a:t>In the surah “Surat al-</a:t>
            </a:r>
            <a:r>
              <a:rPr lang="en-US" dirty="0" err="1" smtClean="0">
                <a:latin typeface="Aparajita" pitchFamily="34" charset="0"/>
                <a:cs typeface="Aparajita" pitchFamily="34" charset="0"/>
              </a:rPr>
              <a:t>Anbiya</a:t>
            </a:r>
            <a:r>
              <a:rPr lang="en-US" dirty="0" smtClean="0">
                <a:latin typeface="Aparajita" pitchFamily="34" charset="0"/>
                <a:cs typeface="Aparajita" pitchFamily="34" charset="0"/>
              </a:rPr>
              <a:t>” the </a:t>
            </a:r>
            <a:r>
              <a:rPr lang="en-US" b="1" dirty="0" smtClean="0">
                <a:latin typeface="Aparajita" pitchFamily="34" charset="0"/>
                <a:cs typeface="Aparajita" pitchFamily="34" charset="0"/>
              </a:rPr>
              <a:t>Quran</a:t>
            </a:r>
            <a:r>
              <a:rPr lang="en-US" dirty="0" smtClean="0">
                <a:latin typeface="Aparajita" pitchFamily="34" charset="0"/>
                <a:cs typeface="Aparajita" pitchFamily="34" charset="0"/>
              </a:rPr>
              <a:t> states that "the heavens and the earth were of one piece" before being parted. GOD then created the landscape of the earth, placed the sky above it as a roof, and created the day and night cycles by appointing an orbit for both the sun and moon.</a:t>
            </a:r>
            <a:endParaRPr lang="en-US" dirty="0">
              <a:latin typeface="Aparajita" pitchFamily="34" charset="0"/>
              <a:cs typeface="Aparajita" pitchFamily="34" charset="0"/>
            </a:endParaRPr>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85800"/>
            <a:ext cx="7239000" cy="5334000"/>
          </a:xfrm>
        </p:spPr>
        <p:txBody>
          <a:bodyPr/>
          <a:lstStyle/>
          <a:p>
            <a:endParaRPr lang="en-US" dirty="0"/>
          </a:p>
        </p:txBody>
      </p:sp>
      <p:pic>
        <p:nvPicPr>
          <p:cNvPr id="1026" name="Picture 2" descr="C:\Users\A.G Laptop\Desktop\B.S Islamic study\NASA-HS201427a-HubbleUltraDeepField2014-20140603.jpg"/>
          <p:cNvPicPr>
            <a:picLocks noChangeAspect="1" noChangeArrowheads="1"/>
          </p:cNvPicPr>
          <p:nvPr/>
        </p:nvPicPr>
        <p:blipFill>
          <a:blip r:embed="rId2" cstate="print"/>
          <a:srcRect/>
          <a:stretch>
            <a:fillRect/>
          </a:stretch>
        </p:blipFill>
        <p:spPr bwMode="auto">
          <a:xfrm>
            <a:off x="685800" y="457200"/>
            <a:ext cx="7772400" cy="5791200"/>
          </a:xfrm>
          <a:prstGeom prst="rect">
            <a:avLst/>
          </a:prstGeom>
          <a:noFill/>
        </p:spPr>
      </p:pic>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b="1" dirty="0" smtClean="0">
                <a:latin typeface="Times New Roman" pitchFamily="18" charset="0"/>
                <a:cs typeface="Times New Roman" pitchFamily="18" charset="0"/>
              </a:rPr>
              <a:t>Solar system</a:t>
            </a:r>
            <a:endParaRPr lang="en-US" sz="3200" b="1" dirty="0">
              <a:latin typeface="Times New Roman" pitchFamily="18" charset="0"/>
              <a:cs typeface="Times New Roman" pitchFamily="18" charset="0"/>
            </a:endParaRPr>
          </a:p>
        </p:txBody>
      </p:sp>
      <p:sp>
        <p:nvSpPr>
          <p:cNvPr id="3" name="Content Placeholder 2"/>
          <p:cNvSpPr>
            <a:spLocks noGrp="1"/>
          </p:cNvSpPr>
          <p:nvPr>
            <p:ph idx="1"/>
          </p:nvPr>
        </p:nvSpPr>
        <p:spPr>
          <a:xfrm>
            <a:off x="228600" y="762000"/>
            <a:ext cx="8686800" cy="5867400"/>
          </a:xfrm>
        </p:spPr>
        <p:txBody>
          <a:bodyPr>
            <a:normAutofit/>
          </a:bodyPr>
          <a:lstStyle/>
          <a:p>
            <a:r>
              <a:rPr lang="en-US" sz="2800" dirty="0" smtClean="0">
                <a:latin typeface="Times New Roman" pitchFamily="18" charset="0"/>
                <a:cs typeface="Times New Roman" pitchFamily="18" charset="0"/>
              </a:rPr>
              <a:t>The earth is a member of celestial bodies called the solar system . This group comprises the sun and celestial bodies revolving  around it. The sun which is centre of this group accounts for about 99% of total mass of solar system. The other members of this family are eight planets ( Mercury, Venus, Earth, Mars, Jupiter, Saturn, Uranus, Neptune), moons and asteroids. The planets revolve around the sun in elliptical orbit. The planets shine only by reflected light of the sun .</a:t>
            </a:r>
          </a:p>
          <a:p>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lstStyle/>
          <a:p>
            <a:endParaRPr lang="en-US" dirty="0"/>
          </a:p>
        </p:txBody>
      </p:sp>
      <p:pic>
        <p:nvPicPr>
          <p:cNvPr id="2050" name="Picture 2" descr="C:\Users\A.G Laptop\Desktop\download.jpg"/>
          <p:cNvPicPr>
            <a:picLocks noChangeAspect="1" noChangeArrowheads="1"/>
          </p:cNvPicPr>
          <p:nvPr/>
        </p:nvPicPr>
        <p:blipFill>
          <a:blip r:embed="rId2"/>
          <a:srcRect/>
          <a:stretch>
            <a:fillRect/>
          </a:stretch>
        </p:blipFill>
        <p:spPr bwMode="auto">
          <a:xfrm>
            <a:off x="457200" y="228600"/>
            <a:ext cx="8381999" cy="62484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066800"/>
            <a:ext cx="4876800" cy="4038600"/>
          </a:xfrm>
        </p:spPr>
        <p:txBody>
          <a:bodyPr/>
          <a:lstStyle/>
          <a:p>
            <a:endParaRPr lang="en-US" dirty="0"/>
          </a:p>
        </p:txBody>
      </p:sp>
      <p:pic>
        <p:nvPicPr>
          <p:cNvPr id="3076" name="Picture 4" descr="C:\Users\A.G Laptop\Desktop\download (2).jpg"/>
          <p:cNvPicPr>
            <a:picLocks noChangeAspect="1" noChangeArrowheads="1"/>
          </p:cNvPicPr>
          <p:nvPr/>
        </p:nvPicPr>
        <p:blipFill>
          <a:blip r:embed="rId2"/>
          <a:srcRect/>
          <a:stretch>
            <a:fillRect/>
          </a:stretch>
        </p:blipFill>
        <p:spPr bwMode="auto">
          <a:xfrm>
            <a:off x="533400" y="914400"/>
            <a:ext cx="8153400" cy="5105400"/>
          </a:xfrm>
          <a:prstGeom prst="rect">
            <a:avLst/>
          </a:prstGeom>
          <a:noFill/>
        </p:spPr>
      </p:pic>
    </p:spTree>
  </p:cSld>
  <p:clrMapOvr>
    <a:masterClrMapping/>
  </p:clrMapOvr>
  <p:transition>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b="1" dirty="0" smtClean="0">
                <a:latin typeface="Times New Roman" pitchFamily="18" charset="0"/>
                <a:cs typeface="Times New Roman" pitchFamily="18" charset="0"/>
              </a:rPr>
              <a:t>Sun </a:t>
            </a:r>
            <a:endParaRPr lang="en-US" sz="3200" b="1"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smtClean="0">
                <a:latin typeface="Times New Roman" pitchFamily="18" charset="0"/>
                <a:cs typeface="Times New Roman" pitchFamily="18" charset="0"/>
              </a:rPr>
              <a:t>Sun is a star. A star is a huge ball of gas, mostly hydrogen and helium. Stars are very hot and give off their own light. This is why, we can see the sun during the day. Scientists usually divide sun into three main regions: the sun’s interior, the solar atmosphere and the visible surface of the sun. </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0" y="2667000"/>
            <a:ext cx="2438400" cy="2514600"/>
          </a:xfrm>
        </p:spPr>
        <p:txBody>
          <a:bodyPr/>
          <a:lstStyle/>
          <a:p>
            <a:endParaRPr lang="en-US" dirty="0"/>
          </a:p>
        </p:txBody>
      </p:sp>
      <p:pic>
        <p:nvPicPr>
          <p:cNvPr id="4098" name="Picture 2" descr="C:\Users\A.G Laptop\Desktop\980_poster_sun_front_a.jpg"/>
          <p:cNvPicPr>
            <a:picLocks noChangeAspect="1" noChangeArrowheads="1"/>
          </p:cNvPicPr>
          <p:nvPr/>
        </p:nvPicPr>
        <p:blipFill>
          <a:blip r:embed="rId2" cstate="print"/>
          <a:srcRect/>
          <a:stretch>
            <a:fillRect/>
          </a:stretch>
        </p:blipFill>
        <p:spPr bwMode="auto">
          <a:xfrm>
            <a:off x="2286000" y="1066800"/>
            <a:ext cx="4267200" cy="48768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TotalTime>
  <Words>659</Words>
  <Application>Microsoft Office PowerPoint</Application>
  <PresentationFormat>On-screen Show (4:3)</PresentationFormat>
  <Paragraphs>75</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Universe &amp; Solar System</vt:lpstr>
      <vt:lpstr>Universe</vt:lpstr>
      <vt:lpstr> </vt:lpstr>
      <vt:lpstr>Slide 4</vt:lpstr>
      <vt:lpstr>Solar system</vt:lpstr>
      <vt:lpstr>Slide 6</vt:lpstr>
      <vt:lpstr>Slide 7</vt:lpstr>
      <vt:lpstr>Sun </vt:lpstr>
      <vt:lpstr>Slide 9</vt:lpstr>
      <vt:lpstr>Important Physical Features of the Sun</vt:lpstr>
      <vt:lpstr>Planets</vt:lpstr>
      <vt:lpstr>Important Physical Features of Planets. </vt:lpstr>
      <vt:lpstr>2. Venus</vt:lpstr>
      <vt:lpstr>3. Earth </vt:lpstr>
      <vt:lpstr>4. Mars</vt:lpstr>
      <vt:lpstr>5. Jupiter</vt:lpstr>
      <vt:lpstr>6. Saturn</vt:lpstr>
      <vt:lpstr>7. Uranus</vt:lpstr>
      <vt:lpstr>8. Neptune</vt:lpstr>
      <vt:lpstr>Slide 20</vt:lpstr>
      <vt:lpstr>Best of Luck</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Universe</dc:title>
  <dc:creator>A.G Laptop</dc:creator>
  <cp:lastModifiedBy>A.G Laptop</cp:lastModifiedBy>
  <cp:revision>44</cp:revision>
  <dcterms:created xsi:type="dcterms:W3CDTF">2020-03-26T13:11:59Z</dcterms:created>
  <dcterms:modified xsi:type="dcterms:W3CDTF">2020-03-31T12:11:52Z</dcterms:modified>
</cp:coreProperties>
</file>