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81" r:id="rId2"/>
    <p:sldId id="290" r:id="rId3"/>
    <p:sldId id="351" r:id="rId4"/>
    <p:sldId id="352" r:id="rId5"/>
    <p:sldId id="322" r:id="rId6"/>
    <p:sldId id="323" r:id="rId7"/>
    <p:sldId id="338" r:id="rId8"/>
    <p:sldId id="340" r:id="rId9"/>
    <p:sldId id="341" r:id="rId10"/>
    <p:sldId id="342" r:id="rId11"/>
    <p:sldId id="343" r:id="rId12"/>
    <p:sldId id="344" r:id="rId13"/>
    <p:sldId id="345" r:id="rId14"/>
    <p:sldId id="320" r:id="rId15"/>
    <p:sldId id="294" r:id="rId16"/>
    <p:sldId id="353" r:id="rId17"/>
    <p:sldId id="295" r:id="rId18"/>
    <p:sldId id="296" r:id="rId19"/>
    <p:sldId id="354" r:id="rId20"/>
    <p:sldId id="357" r:id="rId21"/>
    <p:sldId id="356" r:id="rId22"/>
    <p:sldId id="355" r:id="rId23"/>
    <p:sldId id="297" r:id="rId24"/>
    <p:sldId id="298" r:id="rId25"/>
    <p:sldId id="359" r:id="rId26"/>
    <p:sldId id="360" r:id="rId27"/>
    <p:sldId id="313" r:id="rId28"/>
    <p:sldId id="312" r:id="rId29"/>
    <p:sldId id="358"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88" autoAdjust="0"/>
    <p:restoredTop sz="73866" autoAdjust="0"/>
  </p:normalViewPr>
  <p:slideViewPr>
    <p:cSldViewPr>
      <p:cViewPr>
        <p:scale>
          <a:sx n="60" d="100"/>
          <a:sy n="60" d="100"/>
        </p:scale>
        <p:origin x="-1410"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85D59D-B59F-4174-95E1-45BAC84D014A}" type="datetimeFigureOut">
              <a:rPr lang="en-US" smtClean="0"/>
              <a:t>4/2/2020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5BEBA7-2668-4020-8EA5-B655BB4EE400}" type="slidenum">
              <a:rPr lang="en-US" smtClean="0"/>
              <a:t>‹#›</a:t>
            </a:fld>
            <a:endParaRPr lang="en-US"/>
          </a:p>
        </p:txBody>
      </p:sp>
    </p:spTree>
    <p:extLst>
      <p:ext uri="{BB962C8B-B14F-4D97-AF65-F5344CB8AC3E}">
        <p14:creationId xmlns:p14="http://schemas.microsoft.com/office/powerpoint/2010/main" val="42785280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edis.ifas.ufl.edu/fy393"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4668" indent="-224668">
              <a:buFontTx/>
              <a:buChar char="•"/>
            </a:pPr>
            <a:r>
              <a:rPr lang="en-US" altLang="en-US" dirty="0" smtClean="0"/>
              <a:t>In this session we will discuss effective skills for interviewing in order to collect high quality data for our assessment. We will</a:t>
            </a:r>
            <a:r>
              <a:rPr lang="en-US" altLang="en-US" baseline="0" dirty="0" smtClean="0"/>
              <a:t> have the opportunity to practice some of these skills during this session, and will also have an opportunity to practice them while using the </a:t>
            </a:r>
            <a:r>
              <a:rPr lang="en-US" altLang="en-US" baseline="0" dirty="0" err="1" smtClean="0"/>
              <a:t>ClASS</a:t>
            </a:r>
            <a:r>
              <a:rPr lang="en-US" altLang="en-US" baseline="0" dirty="0" smtClean="0"/>
              <a:t> tools in the upcoming Breakout Sessions.  </a:t>
            </a:r>
          </a:p>
          <a:p>
            <a:pPr marL="224668" indent="-224668">
              <a:buFontTx/>
              <a:buChar char="•"/>
            </a:pPr>
            <a:endParaRPr lang="en-US" altLang="en-US" dirty="0" smtClean="0"/>
          </a:p>
          <a:p>
            <a:pPr marL="224668" indent="-224668">
              <a:buFontTx/>
              <a:buChar char="•"/>
            </a:pPr>
            <a:r>
              <a:rPr lang="en-US" altLang="en-US" b="1" i="1" dirty="0" smtClean="0"/>
              <a:t>ASK</a:t>
            </a:r>
            <a:r>
              <a:rPr lang="en-US" altLang="en-US" i="1" dirty="0" smtClean="0"/>
              <a:t> team members what their experience is in conducting interviews (could be interviewing people for jobs, for research or because they need information that someone else has).</a:t>
            </a:r>
            <a:r>
              <a:rPr lang="en-US" altLang="en-US" i="1" baseline="0" dirty="0" smtClean="0"/>
              <a:t>  </a:t>
            </a:r>
            <a:r>
              <a:rPr lang="en-US" altLang="en-US" i="1" dirty="0" smtClean="0"/>
              <a:t>Point out that there is a wide range of experience and we can all learn from each</a:t>
            </a:r>
            <a:r>
              <a:rPr lang="en-US" altLang="en-US" i="1" baseline="0" dirty="0" smtClean="0"/>
              <a:t> other </a:t>
            </a:r>
            <a:r>
              <a:rPr lang="en-US" altLang="en-US" i="1" dirty="0" smtClean="0"/>
              <a:t>how about to elicit important information from our interviewees during this session.</a:t>
            </a:r>
          </a:p>
          <a:p>
            <a:pPr marL="224668" indent="-224668">
              <a:buFontTx/>
              <a:buChar char="•"/>
            </a:pPr>
            <a:endParaRPr lang="en-US" altLang="en-US" b="1" i="1" dirty="0" smtClean="0"/>
          </a:p>
          <a:p>
            <a:pPr marL="224668" indent="-224668">
              <a:buFontTx/>
              <a:buChar char="•"/>
            </a:pPr>
            <a:r>
              <a:rPr lang="en-US" altLang="en-US" b="1" i="1" dirty="0" smtClean="0"/>
              <a:t>TELL</a:t>
            </a:r>
            <a:r>
              <a:rPr lang="en-US" altLang="en-US" i="1" dirty="0" smtClean="0"/>
              <a:t> participants to jump in any time to ask questions.</a:t>
            </a:r>
          </a:p>
          <a:p>
            <a:pPr marL="224668" indent="-224668"/>
            <a:endParaRPr lang="en-US" altLang="en-US" dirty="0"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ED7DE20E-47AD-4F1C-8DAC-AB355484AC42}" type="slidenum">
              <a:rPr lang="en-US"/>
              <a:pPr fontAlgn="base">
                <a:spcBef>
                  <a:spcPct val="0"/>
                </a:spcBef>
                <a:spcAft>
                  <a:spcPct val="0"/>
                </a:spcAft>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143000" y="685800"/>
            <a:ext cx="4572000" cy="3429000"/>
          </a:xfrm>
          <a:ln/>
        </p:spPr>
      </p:sp>
      <p:sp>
        <p:nvSpPr>
          <p:cNvPr id="542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dirty="0" smtClean="0"/>
              <a:t>Note that these examples include the word </a:t>
            </a:r>
            <a:r>
              <a:rPr lang="en-US" altLang="en-US" dirty="0" smtClean="0"/>
              <a:t>“you,” which emphasizes that the interviewer is actively listening and reflecting back what he or she heard the interviewee say. This helps to check for understanding.</a:t>
            </a:r>
            <a:endParaRPr lang="en-GB" alt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43000" y="685800"/>
            <a:ext cx="4572000" cy="3429000"/>
          </a:xfrm>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i="1" dirty="0" smtClean="0"/>
              <a:t>READ </a:t>
            </a:r>
            <a:r>
              <a:rPr lang="en-US" altLang="en-US" b="0" i="1" dirty="0" smtClean="0"/>
              <a:t>slide.</a:t>
            </a:r>
          </a:p>
          <a:p>
            <a:pPr eaLnBrk="1" hangingPunct="1"/>
            <a:r>
              <a:rPr lang="en-US" altLang="en-US" b="1" i="1" dirty="0" smtClean="0"/>
              <a:t>ASK </a:t>
            </a:r>
            <a:r>
              <a:rPr lang="en-US" altLang="en-US" i="1" dirty="0" smtClean="0"/>
              <a:t>participants</a:t>
            </a:r>
            <a:r>
              <a:rPr lang="en-US" altLang="en-US" i="1" baseline="0" dirty="0" smtClean="0"/>
              <a:t>:  What are some ways in which the use of summarizing might assist you in conducting an effective interview?</a:t>
            </a:r>
          </a:p>
          <a:p>
            <a:pPr eaLnBrk="1" hangingPunct="1"/>
            <a:r>
              <a:rPr lang="en-US" altLang="en-US" b="1" i="1" baseline="0" dirty="0" smtClean="0"/>
              <a:t>CLICK </a:t>
            </a:r>
            <a:r>
              <a:rPr lang="en-US" altLang="en-US" i="1" baseline="0" dirty="0" smtClean="0"/>
              <a:t>to see possible answers on the next slide.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1143000" y="685800"/>
            <a:ext cx="4572000" cy="3429000"/>
          </a:xfrm>
          <a:ln/>
        </p:spPr>
      </p:sp>
      <p:sp>
        <p:nvSpPr>
          <p:cNvPr id="563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dirty="0" smtClean="0"/>
              <a:t>Summarizing is a good technique to use when you want</a:t>
            </a:r>
            <a:r>
              <a:rPr lang="en-GB" altLang="en-US" baseline="0" dirty="0" smtClean="0"/>
              <a:t> to…</a:t>
            </a:r>
            <a:r>
              <a:rPr lang="en-GB" altLang="en-US" b="1" i="1" baseline="0" dirty="0" smtClean="0"/>
              <a:t>READ</a:t>
            </a:r>
            <a:r>
              <a:rPr lang="en-GB" altLang="en-US" i="1" baseline="0" dirty="0" smtClean="0"/>
              <a:t> points on slide.</a:t>
            </a:r>
            <a:endParaRPr lang="en-GB" altLang="en-US" i="1"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3"/>
          <p:cNvSpPr>
            <a:spLocks noGrp="1" noChangeArrowheads="1"/>
          </p:cNvSpPr>
          <p:nvPr>
            <p:ph type="body" idx="1"/>
          </p:nvPr>
        </p:nvSpPr>
        <p:spPr/>
        <p:txBody>
          <a:bodyPr>
            <a:normAutofit fontScale="92500"/>
          </a:bodyPr>
          <a:lstStyle/>
          <a:p>
            <a:pPr>
              <a:defRPr/>
            </a:pPr>
            <a:r>
              <a:rPr lang="en-GB" b="1" i="1" dirty="0" smtClean="0"/>
              <a:t>NOTE:  </a:t>
            </a:r>
            <a:r>
              <a:rPr lang="en-GB" b="0" i="1" dirty="0" smtClean="0"/>
              <a:t>This activity</a:t>
            </a:r>
            <a:r>
              <a:rPr lang="en-GB" b="0" i="1" baseline="0" dirty="0" smtClean="0"/>
              <a:t> should take </a:t>
            </a:r>
            <a:r>
              <a:rPr lang="en-GB" b="0" i="1" dirty="0" smtClean="0"/>
              <a:t>10-15</a:t>
            </a:r>
            <a:r>
              <a:rPr lang="en-GB" b="0" i="1" baseline="0" dirty="0" smtClean="0"/>
              <a:t> </a:t>
            </a:r>
            <a:r>
              <a:rPr lang="en-GB" b="0" i="1" dirty="0" smtClean="0"/>
              <a:t>minutes total.</a:t>
            </a:r>
          </a:p>
          <a:p>
            <a:pPr>
              <a:defRPr/>
            </a:pPr>
            <a:endParaRPr lang="en-GB" b="1" i="1" dirty="0" smtClean="0"/>
          </a:p>
          <a:p>
            <a:pPr>
              <a:defRPr/>
            </a:pPr>
            <a:r>
              <a:rPr lang="en-GB" b="1" i="1" dirty="0" smtClean="0"/>
              <a:t>USE</a:t>
            </a:r>
            <a:r>
              <a:rPr lang="en-GB" i="1" dirty="0" smtClean="0"/>
              <a:t> the instructions below to complete the exercise.  After participants have completed the exercise with their partners, bring them back together as a large group.  </a:t>
            </a:r>
          </a:p>
          <a:p>
            <a:pPr>
              <a:defRPr/>
            </a:pPr>
            <a:r>
              <a:rPr lang="en-GB" b="1" i="1" dirty="0" smtClean="0"/>
              <a:t>ASK </a:t>
            </a:r>
            <a:r>
              <a:rPr lang="en-GB" i="1" dirty="0" smtClean="0"/>
              <a:t>participants to share how it felt to have people actively and reflectively listening and summarizing.  </a:t>
            </a:r>
          </a:p>
          <a:p>
            <a:pPr>
              <a:defRPr/>
            </a:pPr>
            <a:r>
              <a:rPr lang="en-GB" b="1" i="1" dirty="0" smtClean="0"/>
              <a:t>ASK</a:t>
            </a:r>
            <a:r>
              <a:rPr lang="en-GB" i="1" dirty="0" smtClean="0"/>
              <a:t> participants to share how they will use these techniques in their interviews.</a:t>
            </a:r>
          </a:p>
          <a:p>
            <a:pPr>
              <a:buFontTx/>
              <a:buNone/>
              <a:defRPr/>
            </a:pPr>
            <a:endParaRPr lang="en-GB" dirty="0" smtClean="0"/>
          </a:p>
          <a:p>
            <a:pPr marL="171450" indent="-171450">
              <a:buFont typeface="Arial" pitchFamily="34" charset="0"/>
              <a:buChar char="•"/>
              <a:defRPr/>
            </a:pPr>
            <a:r>
              <a:rPr lang="en-GB" b="1" i="1" dirty="0" smtClean="0"/>
              <a:t>DIVIDE</a:t>
            </a:r>
            <a:r>
              <a:rPr lang="en-GB" i="1" baseline="0" dirty="0" smtClean="0"/>
              <a:t> p</a:t>
            </a:r>
            <a:r>
              <a:rPr lang="en-GB" i="1" dirty="0" smtClean="0"/>
              <a:t>articipants into pairs. Each pair should choose a first speaker and a listener.  </a:t>
            </a:r>
            <a:endParaRPr lang="en-US" i="1" dirty="0" smtClean="0"/>
          </a:p>
          <a:p>
            <a:pPr marL="171450" indent="-171450">
              <a:buFont typeface="Arial" pitchFamily="34" charset="0"/>
              <a:buChar char="•"/>
              <a:defRPr/>
            </a:pPr>
            <a:r>
              <a:rPr lang="en-US" b="1" i="1" dirty="0" smtClean="0"/>
              <a:t>ASK </a:t>
            </a:r>
            <a:r>
              <a:rPr lang="en-US" i="1" dirty="0" smtClean="0"/>
              <a:t>the speaker to choose a controversial topic about which to speak (or use one of the examples below), uninterrupted, for 1-2 minutes. The speaker can express his/her opinion, or can just choose a position to support.</a:t>
            </a:r>
          </a:p>
          <a:p>
            <a:pPr marL="171450" indent="-171450">
              <a:buFont typeface="Arial" pitchFamily="34" charset="0"/>
              <a:buChar char="•"/>
              <a:defRPr/>
            </a:pPr>
            <a:r>
              <a:rPr lang="en-US" b="1" i="1" dirty="0" smtClean="0"/>
              <a:t>ASK </a:t>
            </a:r>
            <a:r>
              <a:rPr lang="en-US" i="1" dirty="0" smtClean="0"/>
              <a:t>the listener to practice applying both</a:t>
            </a:r>
            <a:r>
              <a:rPr lang="en-US" i="1" baseline="0" dirty="0" smtClean="0"/>
              <a:t> </a:t>
            </a:r>
            <a:r>
              <a:rPr lang="en-US" i="1" dirty="0" smtClean="0"/>
              <a:t>active and reflective listening.  When the speaker has finished speaking, the listener should summarize what the speaker said, taking about 30 seconds. The pairs should then switch roles and repeat the exercise. </a:t>
            </a:r>
          </a:p>
          <a:p>
            <a:pPr marL="171450" indent="-171450">
              <a:buFont typeface="Arial" pitchFamily="34" charset="0"/>
              <a:buChar char="•"/>
              <a:defRPr/>
            </a:pPr>
            <a:r>
              <a:rPr lang="en-US" b="1" i="1" dirty="0" smtClean="0"/>
              <a:t>WRAP-UP </a:t>
            </a:r>
            <a:r>
              <a:rPr lang="en-US" i="1" dirty="0" smtClean="0"/>
              <a:t>the activity by discussing</a:t>
            </a:r>
            <a:r>
              <a:rPr lang="en-US" i="1" baseline="0" dirty="0" smtClean="0"/>
              <a:t> first how the speakers felt during this exercise, and then the listeners.</a:t>
            </a:r>
            <a:endParaRPr lang="en-US" i="1" dirty="0" smtClean="0"/>
          </a:p>
          <a:p>
            <a:pPr marL="171450" indent="-171450">
              <a:buFont typeface="Arial" pitchFamily="34" charset="0"/>
              <a:buChar char="•"/>
              <a:defRPr/>
            </a:pPr>
            <a:endParaRPr lang="en-US" dirty="0" smtClean="0"/>
          </a:p>
          <a:p>
            <a:pPr marL="0" indent="0">
              <a:buFont typeface="Arial" pitchFamily="34" charset="0"/>
              <a:buNone/>
              <a:defRPr/>
            </a:pPr>
            <a:r>
              <a:rPr lang="en-US" dirty="0" smtClean="0"/>
              <a:t>Suggested topics:</a:t>
            </a:r>
          </a:p>
          <a:p>
            <a:pPr marL="171450" indent="-171450">
              <a:buFont typeface="Arial" pitchFamily="34" charset="0"/>
              <a:buChar char="•"/>
              <a:defRPr/>
            </a:pPr>
            <a:r>
              <a:rPr lang="en-US" dirty="0" smtClean="0"/>
              <a:t>If no gloves are available, should health care providers (HCWs) still draw blood, manage deliveries, etc., i.e., without gloves?</a:t>
            </a:r>
          </a:p>
          <a:p>
            <a:pPr marL="171450" indent="-171450">
              <a:buFont typeface="Arial" pitchFamily="34" charset="0"/>
              <a:buChar char="•"/>
              <a:defRPr/>
            </a:pPr>
            <a:r>
              <a:rPr lang="en-US" dirty="0" smtClean="0"/>
              <a:t>HCWs who test HIV-positive should not be allowed to work in the hospital.</a:t>
            </a:r>
          </a:p>
          <a:p>
            <a:pPr marL="171450" indent="-171450">
              <a:buFont typeface="Arial" pitchFamily="34" charset="0"/>
              <a:buChar char="•"/>
              <a:defRPr/>
            </a:pPr>
            <a:r>
              <a:rPr lang="en-US" dirty="0" smtClean="0"/>
              <a:t>Women who are HIV-positive should not have children.</a:t>
            </a:r>
          </a:p>
          <a:p>
            <a:pPr marL="171450" indent="-171450">
              <a:buFont typeface="Arial" pitchFamily="34" charset="0"/>
              <a:buChar char="•"/>
              <a:defRPr/>
            </a:pPr>
            <a:r>
              <a:rPr lang="en-US" dirty="0" smtClean="0"/>
              <a:t>HCWs should be allowed to refuse to take care of HIV-positive patients if they wish.</a:t>
            </a:r>
          </a:p>
          <a:p>
            <a:pPr marL="171450" indent="-171450">
              <a:buFont typeface="Arial" pitchFamily="34" charset="0"/>
              <a:buChar char="•"/>
              <a:defRPr/>
            </a:pPr>
            <a:r>
              <a:rPr lang="en-US" dirty="0" smtClean="0"/>
              <a:t>Pregnant patients should not have a choice about HIV testing; it should be mandatory.</a:t>
            </a:r>
          </a:p>
          <a:p>
            <a:pPr marL="171450" indent="-171450">
              <a:buFont typeface="Arial" pitchFamily="34" charset="0"/>
              <a:buChar char="•"/>
              <a:defRPr/>
            </a:pPr>
            <a:r>
              <a:rPr lang="en-US" dirty="0" smtClean="0"/>
              <a:t>Debrief:  After all participants have gotten a chance to speak, discuss in a larger group:</a:t>
            </a:r>
          </a:p>
          <a:p>
            <a:pPr marL="171450" indent="-171450">
              <a:buFont typeface="Arial" pitchFamily="34" charset="0"/>
              <a:buChar char="•"/>
              <a:defRPr/>
            </a:pPr>
            <a:r>
              <a:rPr lang="en-US" dirty="0" smtClean="0"/>
              <a:t>Was it more difficult to listen quietly when you disagreed with what your partner said?</a:t>
            </a:r>
          </a:p>
          <a:p>
            <a:pPr marL="171450" indent="-171450">
              <a:buFont typeface="Arial" pitchFamily="34" charset="0"/>
              <a:buChar char="•"/>
              <a:defRPr/>
            </a:pPr>
            <a:r>
              <a:rPr lang="en-US" dirty="0" smtClean="0"/>
              <a:t>As a listener, was it difficult to summarize?</a:t>
            </a:r>
          </a:p>
          <a:p>
            <a:pPr marL="171450" indent="-171450">
              <a:buFont typeface="Arial" pitchFamily="34" charset="0"/>
              <a:buChar char="•"/>
              <a:defRPr/>
            </a:pPr>
            <a:r>
              <a:rPr lang="en-US" dirty="0" smtClean="0"/>
              <a:t>As a speaker, did the listener summarize correctly?</a:t>
            </a:r>
          </a:p>
          <a:p>
            <a:pPr marL="171450" indent="-171450">
              <a:buFont typeface="Arial" pitchFamily="34" charset="0"/>
              <a:buChar char="•"/>
              <a:defRPr/>
            </a:pPr>
            <a:endParaRPr lang="en-US" dirty="0" smtClean="0"/>
          </a:p>
          <a:p>
            <a:pPr marL="171450" indent="-171450">
              <a:buFont typeface="Arial" pitchFamily="34" charset="0"/>
              <a:buChar char="•"/>
              <a:defRPr/>
            </a:pPr>
            <a:endParaRPr lang="en-US" i="1" dirty="0" smtClean="0"/>
          </a:p>
          <a:p>
            <a:pPr marL="171450" indent="-171450" eaLnBrk="1" hangingPunct="1">
              <a:buFont typeface="Arial" pitchFamily="34" charset="0"/>
              <a:buChar char="•"/>
              <a:defRPr/>
            </a:pPr>
            <a:endParaRPr lang="en-US" sz="900" dirty="0" smtClean="0"/>
          </a:p>
          <a:p>
            <a:pPr marL="171450" indent="-171450" eaLnBrk="1" hangingPunct="1">
              <a:lnSpc>
                <a:spcPct val="90000"/>
              </a:lnSpc>
              <a:buFont typeface="Arial" pitchFamily="34" charset="0"/>
              <a:buChar char="•"/>
              <a:defRPr/>
            </a:pPr>
            <a:endParaRPr lang="en-GB" sz="900" b="1" i="1" dirty="0" smtClean="0"/>
          </a:p>
          <a:p>
            <a:pPr marL="171450" indent="-171450" eaLnBrk="1" hangingPunct="1">
              <a:lnSpc>
                <a:spcPct val="90000"/>
              </a:lnSpc>
              <a:buFont typeface="Arial" pitchFamily="34" charset="0"/>
              <a:buChar char="•"/>
              <a:defRPr/>
            </a:pPr>
            <a:endParaRPr lang="en-GB" sz="900" i="1" dirty="0" smtClean="0"/>
          </a:p>
          <a:p>
            <a:pPr marL="171450" indent="-171450">
              <a:buFont typeface="Arial" pitchFamily="34" charset="0"/>
              <a:buChar char="•"/>
              <a:defRPr/>
            </a:pPr>
            <a:endParaRPr lang="en-US" b="1" dirty="0" smtClean="0"/>
          </a:p>
        </p:txBody>
      </p:sp>
      <p:sp>
        <p:nvSpPr>
          <p:cNvPr id="57347" name="Slide Image Placeholder 5"/>
          <p:cNvSpPr>
            <a:spLocks noGrp="1" noRot="1" noChangeAspect="1" noTextEdit="1"/>
          </p:cNvSpPr>
          <p:nvPr>
            <p:ph type="sldImg"/>
          </p:nvPr>
        </p:nvSpPr>
        <p:spPr>
          <a:xfrm>
            <a:off x="1143000" y="685800"/>
            <a:ext cx="4572000" cy="3429000"/>
          </a:xfr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0" i="0" kern="1200" dirty="0" smtClean="0">
                <a:solidFill>
                  <a:schemeClr val="tx1"/>
                </a:solidFill>
                <a:effectLst/>
                <a:latin typeface="+mn-lt"/>
                <a:ea typeface="+mn-ea"/>
                <a:cs typeface="+mn-cs"/>
              </a:rPr>
              <a:t>On top of being an effective communicator, there are certain</a:t>
            </a:r>
            <a:r>
              <a:rPr lang="en-US" sz="1200" b="0" i="0" kern="1200" baseline="0" dirty="0" smtClean="0">
                <a:solidFill>
                  <a:schemeClr val="tx1"/>
                </a:solidFill>
                <a:effectLst/>
                <a:latin typeface="+mn-lt"/>
                <a:ea typeface="+mn-ea"/>
                <a:cs typeface="+mn-cs"/>
              </a:rPr>
              <a:t> qualities that make a good interviewer.</a:t>
            </a:r>
            <a:r>
              <a:rPr lang="en-US" sz="1200" b="0" i="0" kern="1200" dirty="0" smtClean="0">
                <a:solidFill>
                  <a:schemeClr val="tx1"/>
                </a:solidFill>
                <a:effectLst/>
                <a:latin typeface="+mn-lt"/>
                <a:ea typeface="+mn-ea"/>
                <a:cs typeface="+mn-cs"/>
              </a:rPr>
              <a:t> </a:t>
            </a:r>
          </a:p>
          <a:p>
            <a:pPr eaLnBrk="1" hangingPunct="1"/>
            <a:endParaRPr lang="en-US" sz="1200" b="0" i="1" kern="1200" dirty="0" smtClean="0">
              <a:solidFill>
                <a:schemeClr val="tx1"/>
              </a:solidFill>
              <a:effectLst/>
              <a:latin typeface="+mn-lt"/>
              <a:ea typeface="+mn-ea"/>
              <a:cs typeface="+mn-cs"/>
            </a:endParaRPr>
          </a:p>
          <a:p>
            <a:pPr eaLnBrk="1" hangingPunct="1"/>
            <a:r>
              <a:rPr lang="en-US" sz="1200" b="0" i="1" kern="1200" dirty="0" smtClean="0">
                <a:solidFill>
                  <a:schemeClr val="tx1"/>
                </a:solidFill>
                <a:effectLst/>
                <a:latin typeface="+mn-lt"/>
                <a:ea typeface="+mn-ea"/>
                <a:cs typeface="+mn-cs"/>
              </a:rPr>
              <a:t>Open-minded. </a:t>
            </a:r>
            <a:r>
              <a:rPr lang="en-US" sz="1200" b="0" i="0" kern="1200" dirty="0" smtClean="0">
                <a:solidFill>
                  <a:schemeClr val="tx1"/>
                </a:solidFill>
                <a:effectLst/>
                <a:latin typeface="+mn-lt"/>
                <a:ea typeface="+mn-ea"/>
                <a:cs typeface="+mn-cs"/>
              </a:rPr>
              <a:t>Judgment or criticism can be barriers to communication, so it is important to maintain openness during the interview process. </a:t>
            </a:r>
            <a:r>
              <a:rPr lang="en-US" sz="1200" b="0" i="0" kern="1200" baseline="0" dirty="0" smtClean="0">
                <a:solidFill>
                  <a:schemeClr val="tx1"/>
                </a:solidFill>
                <a:effectLst/>
                <a:latin typeface="+mn-lt"/>
                <a:ea typeface="+mn-ea"/>
                <a:cs typeface="+mn-cs"/>
              </a:rPr>
              <a:t>Do your best to leave</a:t>
            </a:r>
            <a:r>
              <a:rPr lang="en-US" altLang="en-US" sz="1200" dirty="0" smtClean="0"/>
              <a:t> behind any pre-conceived ideas</a:t>
            </a:r>
            <a:r>
              <a:rPr lang="en-US" altLang="en-US" sz="1200" baseline="0" dirty="0" smtClean="0"/>
              <a:t> and m</a:t>
            </a:r>
            <a:r>
              <a:rPr lang="en-US" altLang="en-US" sz="1200" dirty="0" smtClean="0"/>
              <a:t>aintain a neutral attitude.  </a:t>
            </a:r>
            <a:r>
              <a:rPr lang="en-US" sz="1200" b="0" i="0" kern="1200" dirty="0" smtClean="0">
                <a:solidFill>
                  <a:schemeClr val="tx1"/>
                </a:solidFill>
                <a:effectLst/>
                <a:latin typeface="+mn-lt"/>
                <a:ea typeface="+mn-ea"/>
                <a:cs typeface="+mn-cs"/>
              </a:rPr>
              <a:t>If interviewees perceive that they are being judged or evaluated, then they are less likely to openly share their opinions.</a:t>
            </a:r>
            <a:r>
              <a:rPr lang="en-US" sz="1200" b="0" i="0" kern="1200" baseline="0" dirty="0" smtClean="0">
                <a:solidFill>
                  <a:schemeClr val="tx1"/>
                </a:solidFill>
                <a:effectLst/>
                <a:latin typeface="+mn-lt"/>
                <a:ea typeface="+mn-ea"/>
                <a:cs typeface="+mn-cs"/>
              </a:rPr>
              <a:t>  </a:t>
            </a:r>
            <a:endParaRPr lang="en-US" altLang="en-US" sz="1200" dirty="0" smtClean="0"/>
          </a:p>
          <a:p>
            <a:endParaRPr lang="en-US" sz="1200" b="0" i="0" kern="1200" dirty="0" smtClean="0">
              <a:solidFill>
                <a:schemeClr val="tx1"/>
              </a:solidFill>
              <a:effectLst/>
              <a:latin typeface="+mn-lt"/>
              <a:ea typeface="+mn-ea"/>
              <a:cs typeface="+mn-cs"/>
            </a:endParaRPr>
          </a:p>
          <a:p>
            <a:r>
              <a:rPr lang="en-US" sz="1200" b="0" i="1" kern="1200" dirty="0" smtClean="0">
                <a:solidFill>
                  <a:schemeClr val="tx1"/>
                </a:solidFill>
                <a:effectLst/>
                <a:latin typeface="+mn-lt"/>
                <a:ea typeface="+mn-ea"/>
                <a:cs typeface="+mn-cs"/>
              </a:rPr>
              <a:t>Flexible and responsive. </a:t>
            </a:r>
            <a:r>
              <a:rPr lang="en-US" sz="1200" b="0" i="0" kern="1200" dirty="0" smtClean="0">
                <a:solidFill>
                  <a:schemeClr val="tx1"/>
                </a:solidFill>
                <a:effectLst/>
                <a:latin typeface="+mn-lt"/>
                <a:ea typeface="+mn-ea"/>
                <a:cs typeface="+mn-cs"/>
              </a:rPr>
              <a:t>Human interactions are complex and people’s responses to questions are often unpredictable, so good interviewers must be able to think on their feet, respond to challenges, and make sure that the core purpose of the assessment is being served.</a:t>
            </a:r>
          </a:p>
          <a:p>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1" kern="1200" dirty="0" smtClean="0">
                <a:solidFill>
                  <a:schemeClr val="tx1"/>
                </a:solidFill>
                <a:effectLst/>
                <a:latin typeface="+mn-lt"/>
                <a:ea typeface="+mn-ea"/>
                <a:cs typeface="+mn-cs"/>
              </a:rPr>
              <a:t>Patient.</a:t>
            </a:r>
            <a:r>
              <a:rPr lang="en-US" sz="1200" b="0" i="0" kern="1200" dirty="0" smtClean="0">
                <a:solidFill>
                  <a:schemeClr val="tx1"/>
                </a:solidFill>
                <a:effectLst/>
                <a:latin typeface="+mn-lt"/>
                <a:ea typeface="+mn-ea"/>
                <a:cs typeface="+mn-cs"/>
              </a:rPr>
              <a:t> Allow the respondent to speak freely and open up at a pace that is personally comfortable. It is a true skill to be able to do this</a:t>
            </a:r>
            <a:r>
              <a:rPr lang="en-US" sz="1200" b="0" i="0" kern="1200" baseline="0" dirty="0" smtClean="0">
                <a:solidFill>
                  <a:schemeClr val="tx1"/>
                </a:solidFill>
                <a:effectLst/>
                <a:latin typeface="+mn-lt"/>
                <a:ea typeface="+mn-ea"/>
                <a:cs typeface="+mn-cs"/>
              </a:rPr>
              <a:t> while keeping the interview to its scheduled time.  This takes practice.  </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1" kern="1200" dirty="0" smtClean="0">
                <a:solidFill>
                  <a:schemeClr val="tx1"/>
                </a:solidFill>
                <a:effectLst/>
                <a:latin typeface="+mn-lt"/>
                <a:ea typeface="+mn-ea"/>
                <a:cs typeface="+mn-cs"/>
              </a:rPr>
              <a:t>Observant. </a:t>
            </a:r>
            <a:r>
              <a:rPr lang="en-US" sz="1200" b="0" i="0" kern="1200" dirty="0" smtClean="0">
                <a:solidFill>
                  <a:schemeClr val="tx1"/>
                </a:solidFill>
                <a:effectLst/>
                <a:latin typeface="+mn-lt"/>
                <a:ea typeface="+mn-ea"/>
                <a:cs typeface="+mn-cs"/>
              </a:rPr>
              <a:t>Good interviewers are observant, picking up subtle cues such as facial expressions, body language, and tone of voice.</a:t>
            </a:r>
          </a:p>
          <a:p>
            <a:endParaRPr lang="en-US" sz="1200" b="0" i="0" kern="1200" dirty="0" smtClean="0">
              <a:solidFill>
                <a:schemeClr val="tx1"/>
              </a:solidFill>
              <a:effectLst/>
              <a:latin typeface="+mn-lt"/>
              <a:ea typeface="+mn-ea"/>
              <a:cs typeface="+mn-cs"/>
            </a:endParaRPr>
          </a:p>
          <a:p>
            <a:r>
              <a:rPr lang="en-US" sz="1200" b="0" i="1" kern="1200" dirty="0" smtClean="0">
                <a:solidFill>
                  <a:schemeClr val="tx1"/>
                </a:solidFill>
                <a:effectLst/>
                <a:latin typeface="+mn-lt"/>
                <a:ea typeface="+mn-ea"/>
                <a:cs typeface="+mn-cs"/>
              </a:rPr>
              <a:t>A good listener. </a:t>
            </a:r>
            <a:r>
              <a:rPr lang="en-US" sz="1200" b="0" i="0" kern="1200" dirty="0" smtClean="0">
                <a:solidFill>
                  <a:schemeClr val="tx1"/>
                </a:solidFill>
                <a:effectLst/>
                <a:latin typeface="+mn-lt"/>
                <a:ea typeface="+mn-ea"/>
                <a:cs typeface="+mn-cs"/>
              </a:rPr>
              <a:t>A good listener is one who uses the strategies we just</a:t>
            </a:r>
            <a:r>
              <a:rPr lang="en-US" sz="1200" b="0" i="0" kern="1200" baseline="0" dirty="0" smtClean="0">
                <a:solidFill>
                  <a:schemeClr val="tx1"/>
                </a:solidFill>
                <a:effectLst/>
                <a:latin typeface="+mn-lt"/>
                <a:ea typeface="+mn-ea"/>
                <a:cs typeface="+mn-cs"/>
              </a:rPr>
              <a:t> discussed to</a:t>
            </a:r>
            <a:r>
              <a:rPr lang="en-US" sz="1200" b="0" i="0" kern="1200" dirty="0" smtClean="0">
                <a:solidFill>
                  <a:schemeClr val="tx1"/>
                </a:solidFill>
                <a:effectLst/>
                <a:latin typeface="+mn-lt"/>
                <a:ea typeface="+mn-ea"/>
                <a:cs typeface="+mn-cs"/>
              </a:rPr>
              <a:t> listens actively.</a:t>
            </a:r>
          </a:p>
          <a:p>
            <a:endParaRPr lang="en-US" sz="1200" b="0" i="0" kern="1200" dirty="0">
              <a:solidFill>
                <a:schemeClr val="tx1"/>
              </a:solidFill>
              <a:effectLst/>
              <a:latin typeface="+mn-lt"/>
              <a:ea typeface="+mn-ea"/>
              <a:cs typeface="+mn-cs"/>
            </a:endParaRPr>
          </a:p>
          <a:p>
            <a:r>
              <a:rPr lang="en-US" sz="1200" b="0" i="1" kern="1200" dirty="0" smtClean="0">
                <a:solidFill>
                  <a:schemeClr val="tx1"/>
                </a:solidFill>
                <a:effectLst/>
                <a:latin typeface="+mn-lt"/>
                <a:ea typeface="+mn-ea"/>
                <a:cs typeface="+mn-cs"/>
              </a:rPr>
              <a:t>Friendly:  </a:t>
            </a:r>
            <a:r>
              <a:rPr lang="en-US" sz="1200" b="0" i="0" kern="1200" dirty="0" smtClean="0">
                <a:solidFill>
                  <a:schemeClr val="tx1"/>
                </a:solidFill>
                <a:effectLst/>
                <a:latin typeface="+mn-lt"/>
                <a:ea typeface="+mn-ea"/>
                <a:cs typeface="+mn-cs"/>
              </a:rPr>
              <a:t>Again, </a:t>
            </a:r>
            <a:r>
              <a:rPr lang="en-GB" sz="1200" b="0" i="0" kern="1200" dirty="0" smtClean="0">
                <a:solidFill>
                  <a:schemeClr val="tx1"/>
                </a:solidFill>
                <a:effectLst/>
                <a:latin typeface="+mn-lt"/>
                <a:ea typeface="+mn-ea"/>
                <a:cs typeface="+mn-cs"/>
              </a:rPr>
              <a:t>p</a:t>
            </a:r>
            <a:r>
              <a:rPr lang="en-GB" altLang="en-US" dirty="0" smtClean="0"/>
              <a:t>eople like to share with those who are sincere, approachable and friendly.  You</a:t>
            </a:r>
            <a:r>
              <a:rPr lang="en-GB" altLang="en-US" baseline="0" dirty="0" smtClean="0"/>
              <a:t> might be surprised at how d</a:t>
            </a:r>
            <a:r>
              <a:rPr lang="en-GB" altLang="en-US" dirty="0" smtClean="0"/>
              <a:t>emonstrating</a:t>
            </a:r>
            <a:r>
              <a:rPr lang="en-GB" altLang="en-US" baseline="0" dirty="0" smtClean="0"/>
              <a:t> t</a:t>
            </a:r>
            <a:r>
              <a:rPr lang="en-GB" altLang="en-US" dirty="0" smtClean="0"/>
              <a:t>hese</a:t>
            </a:r>
            <a:r>
              <a:rPr lang="en-GB" altLang="en-US" baseline="0" dirty="0" smtClean="0"/>
              <a:t> characteristics can really improve the quality of your interview.</a:t>
            </a: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55BEBA7-2668-4020-8EA5-B655BB4EE400}" type="slidenum">
              <a:rPr lang="en-US" smtClean="0"/>
              <a:t>14</a:t>
            </a:fld>
            <a:endParaRPr lang="en-US"/>
          </a:p>
        </p:txBody>
      </p:sp>
    </p:spTree>
    <p:extLst>
      <p:ext uri="{BB962C8B-B14F-4D97-AF65-F5344CB8AC3E}">
        <p14:creationId xmlns:p14="http://schemas.microsoft.com/office/powerpoint/2010/main" val="2402173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defTabSz="914274" eaLnBrk="0" hangingPunct="0">
              <a:defRPr>
                <a:solidFill>
                  <a:schemeClr val="tx1"/>
                </a:solidFill>
                <a:latin typeface="Arial" charset="0"/>
              </a:defRPr>
            </a:lvl1pPr>
            <a:lvl2pPr marL="730171" indent="-280835" defTabSz="914274" eaLnBrk="0" hangingPunct="0">
              <a:defRPr>
                <a:solidFill>
                  <a:schemeClr val="tx1"/>
                </a:solidFill>
                <a:latin typeface="Arial" charset="0"/>
              </a:defRPr>
            </a:lvl2pPr>
            <a:lvl3pPr marL="1123340" indent="-224668" defTabSz="914274" eaLnBrk="0" hangingPunct="0">
              <a:defRPr>
                <a:solidFill>
                  <a:schemeClr val="tx1"/>
                </a:solidFill>
                <a:latin typeface="Arial" charset="0"/>
              </a:defRPr>
            </a:lvl3pPr>
            <a:lvl4pPr marL="1572677" indent="-224668" defTabSz="914274" eaLnBrk="0" hangingPunct="0">
              <a:defRPr>
                <a:solidFill>
                  <a:schemeClr val="tx1"/>
                </a:solidFill>
                <a:latin typeface="Arial" charset="0"/>
              </a:defRPr>
            </a:lvl4pPr>
            <a:lvl5pPr marL="2022013" indent="-224668" defTabSz="914274" eaLnBrk="0" hangingPunct="0">
              <a:defRPr>
                <a:solidFill>
                  <a:schemeClr val="tx1"/>
                </a:solidFill>
                <a:latin typeface="Arial" charset="0"/>
              </a:defRPr>
            </a:lvl5pPr>
            <a:lvl6pPr marL="2471349" indent="-224668" defTabSz="914274" eaLnBrk="0" fontAlgn="base" hangingPunct="0">
              <a:spcBef>
                <a:spcPct val="0"/>
              </a:spcBef>
              <a:spcAft>
                <a:spcPct val="0"/>
              </a:spcAft>
              <a:defRPr>
                <a:solidFill>
                  <a:schemeClr val="tx1"/>
                </a:solidFill>
                <a:latin typeface="Arial" charset="0"/>
              </a:defRPr>
            </a:lvl6pPr>
            <a:lvl7pPr marL="2920685" indent="-224668" defTabSz="914274" eaLnBrk="0" fontAlgn="base" hangingPunct="0">
              <a:spcBef>
                <a:spcPct val="0"/>
              </a:spcBef>
              <a:spcAft>
                <a:spcPct val="0"/>
              </a:spcAft>
              <a:defRPr>
                <a:solidFill>
                  <a:schemeClr val="tx1"/>
                </a:solidFill>
                <a:latin typeface="Arial" charset="0"/>
              </a:defRPr>
            </a:lvl7pPr>
            <a:lvl8pPr marL="3370021" indent="-224668" defTabSz="914274" eaLnBrk="0" fontAlgn="base" hangingPunct="0">
              <a:spcBef>
                <a:spcPct val="0"/>
              </a:spcBef>
              <a:spcAft>
                <a:spcPct val="0"/>
              </a:spcAft>
              <a:defRPr>
                <a:solidFill>
                  <a:schemeClr val="tx1"/>
                </a:solidFill>
                <a:latin typeface="Arial" charset="0"/>
              </a:defRPr>
            </a:lvl8pPr>
            <a:lvl9pPr marL="3819357" indent="-224668" defTabSz="914274" eaLnBrk="0" fontAlgn="base" hangingPunct="0">
              <a:spcBef>
                <a:spcPct val="0"/>
              </a:spcBef>
              <a:spcAft>
                <a:spcPct val="0"/>
              </a:spcAft>
              <a:defRPr>
                <a:solidFill>
                  <a:schemeClr val="tx1"/>
                </a:solidFill>
                <a:latin typeface="Arial" charset="0"/>
              </a:defRPr>
            </a:lvl9pPr>
          </a:lstStyle>
          <a:p>
            <a:pPr eaLnBrk="1" hangingPunct="1"/>
            <a:fld id="{1371D8BF-3A55-440F-8F10-1EE475C2C552}" type="slidenum">
              <a:rPr lang="en-GB" altLang="en-US"/>
              <a:pPr eaLnBrk="1" hangingPunct="1"/>
              <a:t>15</a:t>
            </a:fld>
            <a:endParaRPr lang="en-GB" alt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eaLnBrk="1" hangingPunct="1">
              <a:buFontTx/>
              <a:buNone/>
            </a:pPr>
            <a:r>
              <a:rPr lang="en-US" altLang="en-US" dirty="0" smtClean="0"/>
              <a:t>Cultivating</a:t>
            </a:r>
            <a:r>
              <a:rPr lang="en-US" altLang="en-US" baseline="0" dirty="0" smtClean="0"/>
              <a:t> the</a:t>
            </a:r>
            <a:r>
              <a:rPr lang="en-US" altLang="en-US" dirty="0" smtClean="0"/>
              <a:t> qualities just mentioned</a:t>
            </a:r>
            <a:r>
              <a:rPr lang="en-US" altLang="en-US" baseline="0" dirty="0" smtClean="0"/>
              <a:t> will go far in being able to incorporate the interviewing techniques listed here.</a:t>
            </a:r>
          </a:p>
          <a:p>
            <a:pPr eaLnBrk="1" hangingPunct="1">
              <a:buFontTx/>
              <a:buNone/>
            </a:pPr>
            <a:endParaRPr lang="en-US" altLang="en-US" baseline="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aseline="0" dirty="0" smtClean="0"/>
              <a:t>Being friendly and open-minded helps to create a rapport with your interviewee so that they are drawn to share with you.  Remember, </a:t>
            </a:r>
            <a:r>
              <a:rPr lang="en-GB" altLang="en-US" baseline="0" dirty="0" smtClean="0"/>
              <a:t>p</a:t>
            </a:r>
            <a:r>
              <a:rPr lang="en-GB" altLang="en-US" dirty="0" smtClean="0"/>
              <a:t>eople like to share with people who are sincere, approachable, and non-judgmental.</a:t>
            </a:r>
          </a:p>
          <a:p>
            <a:pPr eaLnBrk="1" hangingPunct="1">
              <a:buFontTx/>
              <a:buNone/>
            </a:pPr>
            <a:endParaRPr lang="en-US" altLang="en-US" b="0" dirty="0" smtClean="0"/>
          </a:p>
          <a:p>
            <a:pPr eaLnBrk="1" hangingPunct="1"/>
            <a:r>
              <a:rPr lang="en-US" altLang="en-US" b="1" i="1" dirty="0" smtClean="0"/>
              <a:t>READ </a:t>
            </a:r>
            <a:r>
              <a:rPr lang="en-US" altLang="en-US" i="1" dirty="0" smtClean="0"/>
              <a:t>techniques</a:t>
            </a:r>
            <a:r>
              <a:rPr lang="en-US" altLang="en-US" i="1" baseline="0" dirty="0" smtClean="0"/>
              <a:t> on slide. </a:t>
            </a:r>
          </a:p>
          <a:p>
            <a:pPr eaLnBrk="1" hangingPunct="1"/>
            <a:r>
              <a:rPr lang="en-US" altLang="en-US" b="1" i="1" baseline="0" dirty="0" smtClean="0"/>
              <a:t>ASK</a:t>
            </a:r>
            <a:r>
              <a:rPr lang="en-US" altLang="en-US" b="1" i="1" dirty="0" smtClean="0"/>
              <a:t> </a:t>
            </a:r>
            <a:r>
              <a:rPr lang="en-US" altLang="en-US" i="1" dirty="0" smtClean="0"/>
              <a:t>participants to give examples of how they create rapport and put people at ease.</a:t>
            </a:r>
            <a:r>
              <a:rPr lang="en-US" altLang="en-US" i="1" baseline="0" dirty="0" smtClean="0"/>
              <a:t>  </a:t>
            </a:r>
            <a:r>
              <a:rPr lang="en-US" altLang="en-US" i="1" dirty="0" smtClean="0"/>
              <a:t>Do they have any suggestions</a:t>
            </a:r>
            <a:r>
              <a:rPr lang="en-US" altLang="en-US" i="1" baseline="0" dirty="0" smtClean="0"/>
              <a:t> to add?  </a:t>
            </a:r>
          </a:p>
          <a:p>
            <a:pPr eaLnBrk="1" hangingPunct="1"/>
            <a:r>
              <a:rPr lang="en-US" altLang="en-US" b="1" i="1" baseline="0" dirty="0" smtClean="0"/>
              <a:t>CONCLUDE </a:t>
            </a:r>
            <a:r>
              <a:rPr lang="en-US" altLang="en-US" i="1" baseline="0" dirty="0" smtClean="0"/>
              <a:t>this topic by reading any points below that participants did not mention.</a:t>
            </a:r>
            <a:endParaRPr lang="en-US" altLang="en-US" i="1" dirty="0" smtClean="0"/>
          </a:p>
          <a:p>
            <a:pPr eaLnBrk="1" hangingPunct="1">
              <a:buFontTx/>
              <a:buNone/>
            </a:pPr>
            <a:endParaRPr lang="en-US" altLang="en-US" b="0" dirty="0" smtClean="0"/>
          </a:p>
          <a:p>
            <a:pPr eaLnBrk="1" hangingPunct="1">
              <a:buFontTx/>
              <a:buChar char="•"/>
            </a:pPr>
            <a:r>
              <a:rPr lang="en-US" altLang="en-US" dirty="0" smtClean="0"/>
              <a:t>Also good to</a:t>
            </a:r>
            <a:r>
              <a:rPr lang="en-US" altLang="en-US" baseline="0" dirty="0" smtClean="0"/>
              <a:t> s</a:t>
            </a:r>
            <a:r>
              <a:rPr lang="en-US" altLang="en-US" dirty="0" smtClean="0"/>
              <a:t>tart with appropriate greeting, introduce yourself.</a:t>
            </a:r>
          </a:p>
          <a:p>
            <a:pPr eaLnBrk="1" hangingPunct="1">
              <a:buFontTx/>
              <a:buChar char="•"/>
            </a:pPr>
            <a:r>
              <a:rPr lang="en-US" altLang="en-US" dirty="0" smtClean="0"/>
              <a:t>Introduce</a:t>
            </a:r>
            <a:r>
              <a:rPr lang="en-US" altLang="en-US" baseline="0" dirty="0" smtClean="0"/>
              <a:t> </a:t>
            </a:r>
            <a:r>
              <a:rPr lang="en-US" altLang="en-US" dirty="0" smtClean="0"/>
              <a:t>project and purpose of project; </a:t>
            </a:r>
          </a:p>
          <a:p>
            <a:pPr eaLnBrk="1" hangingPunct="1">
              <a:buFontTx/>
              <a:buChar char="•"/>
            </a:pPr>
            <a:r>
              <a:rPr lang="en-US" altLang="en-US" dirty="0" smtClean="0"/>
              <a:t>Told why they were selected for interviews, and how the info they provide will help the project.  Respondents like to know why/how their ‘story’ will be of some benefit.  </a:t>
            </a:r>
          </a:p>
          <a:p>
            <a:pPr lvl="0" eaLnBrk="1" hangingPunct="1">
              <a:buFontTx/>
              <a:buChar char="•"/>
            </a:pPr>
            <a:r>
              <a:rPr lang="en-US" altLang="en-US" dirty="0" smtClean="0"/>
              <a:t>They should also be told their information will be kept confidential and the steps to be taken to protect their privacy.</a:t>
            </a:r>
          </a:p>
          <a:p>
            <a:pPr lvl="0" eaLnBrk="1" hangingPunct="1">
              <a:buFontTx/>
              <a:buNone/>
            </a:pPr>
            <a:endParaRPr lang="en-US" altLang="en-US" dirty="0" smtClean="0"/>
          </a:p>
          <a:p>
            <a:pPr lvl="0" eaLnBrk="1" hangingPunct="1">
              <a:buFontTx/>
              <a:buNone/>
            </a:pPr>
            <a:r>
              <a:rPr lang="en-US" altLang="en-US" dirty="0" smtClean="0"/>
              <a:t>These few steps, which take less than 5-10 minutes, can make the difference between a rich,</a:t>
            </a:r>
            <a:r>
              <a:rPr lang="en-US" altLang="en-US" baseline="0" dirty="0" smtClean="0"/>
              <a:t> </a:t>
            </a:r>
            <a:r>
              <a:rPr lang="en-US" altLang="en-US" dirty="0" smtClean="0"/>
              <a:t>detailed and insightful narrative and a skimpy, vague and uninformative exercise. </a:t>
            </a:r>
            <a:r>
              <a:rPr lang="en-US" altLang="en-US" i="1" dirty="0" smtClean="0"/>
              <a:t>(Source: DRAFT Interview Skills TIG)</a:t>
            </a:r>
          </a:p>
          <a:p>
            <a:endParaRPr lang="en-US" i="1" dirty="0" smtClean="0"/>
          </a:p>
          <a:p>
            <a:pPr eaLnBrk="1" hangingPunct="1">
              <a:buFontTx/>
              <a:buNone/>
            </a:pPr>
            <a:endParaRPr lang="en-US" altLang="en-US" b="0" dirty="0" smtClean="0"/>
          </a:p>
          <a:p>
            <a:pPr eaLnBrk="1" hangingPunct="1">
              <a:buFontTx/>
              <a:buNone/>
            </a:pPr>
            <a:endParaRPr lang="en-US" altLang="en-US" dirty="0" smtClean="0"/>
          </a:p>
        </p:txBody>
      </p:sp>
      <p:sp>
        <p:nvSpPr>
          <p:cNvPr id="4" name="Slide Number Placeholder 3"/>
          <p:cNvSpPr>
            <a:spLocks noGrp="1"/>
          </p:cNvSpPr>
          <p:nvPr>
            <p:ph type="sldNum" sz="quarter" idx="10"/>
          </p:nvPr>
        </p:nvSpPr>
        <p:spPr/>
        <p:txBody>
          <a:bodyPr/>
          <a:lstStyle/>
          <a:p>
            <a:fld id="{555BEBA7-2668-4020-8EA5-B655BB4EE400}" type="slidenum">
              <a:rPr lang="en-US" smtClean="0"/>
              <a:t>16</a:t>
            </a:fld>
            <a:endParaRPr lang="en-US"/>
          </a:p>
        </p:txBody>
      </p:sp>
    </p:spTree>
    <p:extLst>
      <p:ext uri="{BB962C8B-B14F-4D97-AF65-F5344CB8AC3E}">
        <p14:creationId xmlns:p14="http://schemas.microsoft.com/office/powerpoint/2010/main" val="8451528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defTabSz="914274" eaLnBrk="0" hangingPunct="0">
              <a:defRPr>
                <a:solidFill>
                  <a:schemeClr val="tx1"/>
                </a:solidFill>
                <a:latin typeface="Arial" charset="0"/>
              </a:defRPr>
            </a:lvl1pPr>
            <a:lvl2pPr marL="730171" indent="-280835" defTabSz="914274" eaLnBrk="0" hangingPunct="0">
              <a:defRPr>
                <a:solidFill>
                  <a:schemeClr val="tx1"/>
                </a:solidFill>
                <a:latin typeface="Arial" charset="0"/>
              </a:defRPr>
            </a:lvl2pPr>
            <a:lvl3pPr marL="1123340" indent="-224668" defTabSz="914274" eaLnBrk="0" hangingPunct="0">
              <a:defRPr>
                <a:solidFill>
                  <a:schemeClr val="tx1"/>
                </a:solidFill>
                <a:latin typeface="Arial" charset="0"/>
              </a:defRPr>
            </a:lvl3pPr>
            <a:lvl4pPr marL="1572677" indent="-224668" defTabSz="914274" eaLnBrk="0" hangingPunct="0">
              <a:defRPr>
                <a:solidFill>
                  <a:schemeClr val="tx1"/>
                </a:solidFill>
                <a:latin typeface="Arial" charset="0"/>
              </a:defRPr>
            </a:lvl4pPr>
            <a:lvl5pPr marL="2022013" indent="-224668" defTabSz="914274" eaLnBrk="0" hangingPunct="0">
              <a:defRPr>
                <a:solidFill>
                  <a:schemeClr val="tx1"/>
                </a:solidFill>
                <a:latin typeface="Arial" charset="0"/>
              </a:defRPr>
            </a:lvl5pPr>
            <a:lvl6pPr marL="2471349" indent="-224668" defTabSz="914274" eaLnBrk="0" fontAlgn="base" hangingPunct="0">
              <a:spcBef>
                <a:spcPct val="0"/>
              </a:spcBef>
              <a:spcAft>
                <a:spcPct val="0"/>
              </a:spcAft>
              <a:defRPr>
                <a:solidFill>
                  <a:schemeClr val="tx1"/>
                </a:solidFill>
                <a:latin typeface="Arial" charset="0"/>
              </a:defRPr>
            </a:lvl6pPr>
            <a:lvl7pPr marL="2920685" indent="-224668" defTabSz="914274" eaLnBrk="0" fontAlgn="base" hangingPunct="0">
              <a:spcBef>
                <a:spcPct val="0"/>
              </a:spcBef>
              <a:spcAft>
                <a:spcPct val="0"/>
              </a:spcAft>
              <a:defRPr>
                <a:solidFill>
                  <a:schemeClr val="tx1"/>
                </a:solidFill>
                <a:latin typeface="Arial" charset="0"/>
              </a:defRPr>
            </a:lvl7pPr>
            <a:lvl8pPr marL="3370021" indent="-224668" defTabSz="914274" eaLnBrk="0" fontAlgn="base" hangingPunct="0">
              <a:spcBef>
                <a:spcPct val="0"/>
              </a:spcBef>
              <a:spcAft>
                <a:spcPct val="0"/>
              </a:spcAft>
              <a:defRPr>
                <a:solidFill>
                  <a:schemeClr val="tx1"/>
                </a:solidFill>
                <a:latin typeface="Arial" charset="0"/>
              </a:defRPr>
            </a:lvl8pPr>
            <a:lvl9pPr marL="3819357" indent="-224668" defTabSz="914274" eaLnBrk="0" fontAlgn="base" hangingPunct="0">
              <a:spcBef>
                <a:spcPct val="0"/>
              </a:spcBef>
              <a:spcAft>
                <a:spcPct val="0"/>
              </a:spcAft>
              <a:defRPr>
                <a:solidFill>
                  <a:schemeClr val="tx1"/>
                </a:solidFill>
                <a:latin typeface="Arial" charset="0"/>
              </a:defRPr>
            </a:lvl9pPr>
          </a:lstStyle>
          <a:p>
            <a:pPr eaLnBrk="1" hangingPunct="1"/>
            <a:fld id="{D973FAB9-1925-44A3-9483-EC5A2A1B4C3B}" type="slidenum">
              <a:rPr lang="en-GB" altLang="en-US"/>
              <a:pPr eaLnBrk="1" hangingPunct="1"/>
              <a:t>17</a:t>
            </a:fld>
            <a:endParaRPr lang="en-GB" alt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r>
              <a:rPr lang="en-US" altLang="en-US" dirty="0" smtClean="0"/>
              <a:t>The reason we</a:t>
            </a:r>
            <a:r>
              <a:rPr lang="en-US" altLang="en-US" baseline="0" dirty="0" smtClean="0"/>
              <a:t> use o</a:t>
            </a:r>
            <a:r>
              <a:rPr lang="en-US" altLang="en-US" dirty="0" smtClean="0"/>
              <a:t>pen ended questions is because they usually result in narrative responses that provide more information than closed-ended questions.</a:t>
            </a:r>
            <a:r>
              <a:rPr lang="en-US" altLang="en-US" baseline="0" dirty="0" smtClean="0"/>
              <a:t>  The interviewee must be given time to reflect and </a:t>
            </a:r>
            <a:r>
              <a:rPr lang="en-US" altLang="en-US" dirty="0" smtClean="0"/>
              <a:t>share opinions/feelings.</a:t>
            </a:r>
          </a:p>
          <a:p>
            <a:pPr eaLnBrk="1" hangingPunct="1"/>
            <a:endParaRPr lang="en-US" altLang="en-US" dirty="0" smtClean="0"/>
          </a:p>
          <a:p>
            <a:pPr eaLnBrk="1" hangingPunct="1"/>
            <a:r>
              <a:rPr lang="en-US" altLang="en-US" b="1" i="1" dirty="0" smtClean="0"/>
              <a:t>ASK</a:t>
            </a:r>
            <a:r>
              <a:rPr lang="en-US" altLang="en-US" b="1" i="1" baseline="0" dirty="0" smtClean="0"/>
              <a:t> </a:t>
            </a:r>
            <a:r>
              <a:rPr lang="en-US" altLang="en-US" i="1" dirty="0" smtClean="0"/>
              <a:t>a participant, </a:t>
            </a:r>
            <a:r>
              <a:rPr lang="en-US" altLang="en-US" i="1" baseline="0" dirty="0" smtClean="0"/>
              <a:t>“Do you like mangoes?”  (They will likely answer yes/no)</a:t>
            </a:r>
          </a:p>
          <a:p>
            <a:pPr eaLnBrk="1" hangingPunct="1"/>
            <a:r>
              <a:rPr lang="en-US" altLang="en-US" b="1" i="1" baseline="0" dirty="0" smtClean="0"/>
              <a:t>ASK </a:t>
            </a:r>
            <a:r>
              <a:rPr lang="en-US" altLang="en-US" i="1" baseline="0" dirty="0" smtClean="0"/>
              <a:t>another, “How many mangoes do you eat per week?”  (They will likely answer yes/no)</a:t>
            </a:r>
          </a:p>
          <a:p>
            <a:pPr eaLnBrk="1" hangingPunct="1"/>
            <a:r>
              <a:rPr lang="en-US" altLang="en-US" b="1" i="1" baseline="0" dirty="0" smtClean="0"/>
              <a:t>ASK</a:t>
            </a:r>
            <a:r>
              <a:rPr lang="en-US" altLang="en-US" i="1" baseline="0" dirty="0" smtClean="0"/>
              <a:t> another to come up with an open ended question that would probably get at those responses.</a:t>
            </a:r>
          </a:p>
          <a:p>
            <a:pPr eaLnBrk="1" hangingPunct="1"/>
            <a:r>
              <a:rPr lang="en-US" altLang="en-US" i="1" baseline="0" dirty="0" smtClean="0"/>
              <a:t>Possible answers might include: “</a:t>
            </a:r>
            <a:r>
              <a:rPr lang="en-US" altLang="en-US" i="1" dirty="0" smtClean="0"/>
              <a:t>How do you feel about mangos?”  or  “Describe the 1</a:t>
            </a:r>
            <a:r>
              <a:rPr lang="en-US" altLang="en-US" i="1" baseline="30000" dirty="0" smtClean="0"/>
              <a:t>st</a:t>
            </a:r>
            <a:r>
              <a:rPr lang="en-US" altLang="en-US" i="1" dirty="0" smtClean="0"/>
              <a:t> time you ate a mango?”</a:t>
            </a:r>
          </a:p>
          <a:p>
            <a:pPr eaLnBrk="1" hangingPunct="1"/>
            <a:endParaRPr lang="en-US" altLang="en-US" i="1"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defTabSz="914274" eaLnBrk="0" hangingPunct="0">
              <a:defRPr>
                <a:solidFill>
                  <a:schemeClr val="tx1"/>
                </a:solidFill>
                <a:latin typeface="Arial" charset="0"/>
              </a:defRPr>
            </a:lvl1pPr>
            <a:lvl2pPr marL="730171" indent="-280835" defTabSz="914274" eaLnBrk="0" hangingPunct="0">
              <a:defRPr>
                <a:solidFill>
                  <a:schemeClr val="tx1"/>
                </a:solidFill>
                <a:latin typeface="Arial" charset="0"/>
              </a:defRPr>
            </a:lvl2pPr>
            <a:lvl3pPr marL="1123340" indent="-224668" defTabSz="914274" eaLnBrk="0" hangingPunct="0">
              <a:defRPr>
                <a:solidFill>
                  <a:schemeClr val="tx1"/>
                </a:solidFill>
                <a:latin typeface="Arial" charset="0"/>
              </a:defRPr>
            </a:lvl3pPr>
            <a:lvl4pPr marL="1572677" indent="-224668" defTabSz="914274" eaLnBrk="0" hangingPunct="0">
              <a:defRPr>
                <a:solidFill>
                  <a:schemeClr val="tx1"/>
                </a:solidFill>
                <a:latin typeface="Arial" charset="0"/>
              </a:defRPr>
            </a:lvl4pPr>
            <a:lvl5pPr marL="2022013" indent="-224668" defTabSz="914274" eaLnBrk="0" hangingPunct="0">
              <a:defRPr>
                <a:solidFill>
                  <a:schemeClr val="tx1"/>
                </a:solidFill>
                <a:latin typeface="Arial" charset="0"/>
              </a:defRPr>
            </a:lvl5pPr>
            <a:lvl6pPr marL="2471349" indent="-224668" defTabSz="914274" eaLnBrk="0" fontAlgn="base" hangingPunct="0">
              <a:spcBef>
                <a:spcPct val="0"/>
              </a:spcBef>
              <a:spcAft>
                <a:spcPct val="0"/>
              </a:spcAft>
              <a:defRPr>
                <a:solidFill>
                  <a:schemeClr val="tx1"/>
                </a:solidFill>
                <a:latin typeface="Arial" charset="0"/>
              </a:defRPr>
            </a:lvl6pPr>
            <a:lvl7pPr marL="2920685" indent="-224668" defTabSz="914274" eaLnBrk="0" fontAlgn="base" hangingPunct="0">
              <a:spcBef>
                <a:spcPct val="0"/>
              </a:spcBef>
              <a:spcAft>
                <a:spcPct val="0"/>
              </a:spcAft>
              <a:defRPr>
                <a:solidFill>
                  <a:schemeClr val="tx1"/>
                </a:solidFill>
                <a:latin typeface="Arial" charset="0"/>
              </a:defRPr>
            </a:lvl7pPr>
            <a:lvl8pPr marL="3370021" indent="-224668" defTabSz="914274" eaLnBrk="0" fontAlgn="base" hangingPunct="0">
              <a:spcBef>
                <a:spcPct val="0"/>
              </a:spcBef>
              <a:spcAft>
                <a:spcPct val="0"/>
              </a:spcAft>
              <a:defRPr>
                <a:solidFill>
                  <a:schemeClr val="tx1"/>
                </a:solidFill>
                <a:latin typeface="Arial" charset="0"/>
              </a:defRPr>
            </a:lvl8pPr>
            <a:lvl9pPr marL="3819357" indent="-224668" defTabSz="914274" eaLnBrk="0" fontAlgn="base" hangingPunct="0">
              <a:spcBef>
                <a:spcPct val="0"/>
              </a:spcBef>
              <a:spcAft>
                <a:spcPct val="0"/>
              </a:spcAft>
              <a:defRPr>
                <a:solidFill>
                  <a:schemeClr val="tx1"/>
                </a:solidFill>
                <a:latin typeface="Arial" charset="0"/>
              </a:defRPr>
            </a:lvl9pPr>
          </a:lstStyle>
          <a:p>
            <a:pPr eaLnBrk="1" hangingPunct="1"/>
            <a:fld id="{1F5A65DD-9FD8-41BC-AEC8-6732DCE37F7E}" type="slidenum">
              <a:rPr lang="en-GB" altLang="en-US"/>
              <a:pPr eaLnBrk="1" hangingPunct="1"/>
              <a:t>18</a:t>
            </a:fld>
            <a:endParaRPr lang="en-GB" alt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lvl="0" eaLnBrk="1" hangingPunct="1"/>
            <a:r>
              <a:rPr lang="en-US" altLang="en-US" b="1" i="1" dirty="0" smtClean="0"/>
              <a:t>ASK </a:t>
            </a:r>
            <a:r>
              <a:rPr lang="en-US" altLang="en-US" i="1" baseline="0" dirty="0" smtClean="0"/>
              <a:t>volunteers to try “opening up”  the questions on the slide, one by one.  Possible answers are included below.</a:t>
            </a:r>
          </a:p>
          <a:p>
            <a:pPr lvl="0" eaLnBrk="1" hangingPunct="1"/>
            <a:r>
              <a:rPr lang="en-US" altLang="en-US" i="1" baseline="0" dirty="0" smtClean="0"/>
              <a:t>  </a:t>
            </a:r>
            <a:endParaRPr lang="en-US" altLang="en-US" i="1" dirty="0" smtClean="0"/>
          </a:p>
          <a:p>
            <a:pPr eaLnBrk="1" hangingPunct="1">
              <a:buFontTx/>
              <a:buChar char="•"/>
            </a:pPr>
            <a:r>
              <a:rPr lang="en-US" altLang="en-US" i="1" dirty="0" smtClean="0"/>
              <a:t>Do you have enough resources for your program?</a:t>
            </a:r>
          </a:p>
          <a:p>
            <a:pPr marL="628650" lvl="1" indent="-171450" eaLnBrk="1" hangingPunct="1">
              <a:buFont typeface="Wingdings" panose="05000000000000000000" pitchFamily="2" charset="2"/>
              <a:buChar char="Ø"/>
            </a:pPr>
            <a:r>
              <a:rPr lang="en-US" altLang="en-US" dirty="0" smtClean="0"/>
              <a:t>How is the program funded? Tell me about the resources for your program? Can</a:t>
            </a:r>
            <a:r>
              <a:rPr lang="en-US" altLang="en-US" baseline="0" dirty="0" smtClean="0"/>
              <a:t> you please e</a:t>
            </a:r>
            <a:r>
              <a:rPr lang="en-US" altLang="en-US" dirty="0" smtClean="0"/>
              <a:t>xplain any resource challenges that your program faces.</a:t>
            </a:r>
          </a:p>
          <a:p>
            <a:pPr eaLnBrk="1" hangingPunct="1">
              <a:buFontTx/>
              <a:buChar char="•"/>
            </a:pPr>
            <a:r>
              <a:rPr lang="en-US" altLang="en-US" i="1" dirty="0" smtClean="0"/>
              <a:t>Is it challenging to learn counseling skills through a computer?</a:t>
            </a:r>
          </a:p>
          <a:p>
            <a:pPr marL="628650" lvl="1" indent="-171450" eaLnBrk="1" hangingPunct="1">
              <a:buFont typeface="Wingdings" panose="05000000000000000000" pitchFamily="2" charset="2"/>
              <a:buChar char="Ø"/>
            </a:pPr>
            <a:r>
              <a:rPr lang="en-US" altLang="en-US" dirty="0" smtClean="0"/>
              <a:t>How do you feel about learning through a computer? Are there any challenges to learning counseling skills through a computer?</a:t>
            </a:r>
          </a:p>
          <a:p>
            <a:pPr eaLnBrk="1" hangingPunct="1">
              <a:buFontTx/>
              <a:buChar char="•"/>
            </a:pPr>
            <a:r>
              <a:rPr lang="en-US" altLang="en-US" i="1" dirty="0" smtClean="0"/>
              <a:t>Would you say your Internet is reliable?</a:t>
            </a:r>
          </a:p>
          <a:p>
            <a:pPr marL="628650" lvl="1" indent="-171450" eaLnBrk="1" hangingPunct="1">
              <a:buFont typeface="Wingdings" panose="05000000000000000000" pitchFamily="2" charset="2"/>
              <a:buChar char="Ø"/>
            </a:pPr>
            <a:r>
              <a:rPr lang="en-US" altLang="en-US" dirty="0" smtClean="0"/>
              <a:t>Do you have challenges with your Internet? Describe your Internet connection.</a:t>
            </a:r>
          </a:p>
          <a:p>
            <a:pPr eaLnBrk="1" hangingPunct="1">
              <a:buFontTx/>
              <a:buChar char="•"/>
            </a:pPr>
            <a:r>
              <a:rPr lang="en-US" altLang="en-US" i="1" dirty="0" smtClean="0"/>
              <a:t>Do participants ever drop out of your DL program?</a:t>
            </a:r>
          </a:p>
          <a:p>
            <a:pPr marL="628650" lvl="1" indent="-171450" eaLnBrk="1" hangingPunct="1">
              <a:buFont typeface="Wingdings" panose="05000000000000000000" pitchFamily="2" charset="2"/>
              <a:buChar char="Ø"/>
            </a:pPr>
            <a:r>
              <a:rPr lang="en-US" altLang="en-US" dirty="0" smtClean="0"/>
              <a:t>Describe any participant drop out?</a:t>
            </a:r>
          </a:p>
          <a:p>
            <a:pPr eaLnBrk="1" hangingPunct="1">
              <a:buFontTx/>
              <a:buChar char="•"/>
            </a:pPr>
            <a:r>
              <a:rPr lang="en-US" altLang="en-US" i="1" dirty="0" smtClean="0"/>
              <a:t>Did facilitators have experience before they taught your eLearning course?</a:t>
            </a:r>
          </a:p>
          <a:p>
            <a:pPr marL="628650" lvl="1" indent="-171450" eaLnBrk="1" hangingPunct="1">
              <a:buFont typeface="Wingdings" panose="05000000000000000000" pitchFamily="2" charset="2"/>
              <a:buChar char="Ø"/>
            </a:pPr>
            <a:r>
              <a:rPr lang="en-US" altLang="en-US" dirty="0" smtClean="0"/>
              <a:t>What kind, if any, of training did facilitators have before they taught your eLearning course?</a:t>
            </a:r>
          </a:p>
          <a:p>
            <a:pPr eaLnBrk="1" hangingPunct="1"/>
            <a:endParaRPr lang="en-US" alt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defTabSz="914274" eaLnBrk="0" hangingPunct="0">
              <a:defRPr>
                <a:solidFill>
                  <a:schemeClr val="tx1"/>
                </a:solidFill>
                <a:latin typeface="Arial" charset="0"/>
              </a:defRPr>
            </a:lvl1pPr>
            <a:lvl2pPr marL="730171" indent="-280835" defTabSz="914274" eaLnBrk="0" hangingPunct="0">
              <a:defRPr>
                <a:solidFill>
                  <a:schemeClr val="tx1"/>
                </a:solidFill>
                <a:latin typeface="Arial" charset="0"/>
              </a:defRPr>
            </a:lvl2pPr>
            <a:lvl3pPr marL="1123340" indent="-224668" defTabSz="914274" eaLnBrk="0" hangingPunct="0">
              <a:defRPr>
                <a:solidFill>
                  <a:schemeClr val="tx1"/>
                </a:solidFill>
                <a:latin typeface="Arial" charset="0"/>
              </a:defRPr>
            </a:lvl3pPr>
            <a:lvl4pPr marL="1572677" indent="-224668" defTabSz="914274" eaLnBrk="0" hangingPunct="0">
              <a:defRPr>
                <a:solidFill>
                  <a:schemeClr val="tx1"/>
                </a:solidFill>
                <a:latin typeface="Arial" charset="0"/>
              </a:defRPr>
            </a:lvl4pPr>
            <a:lvl5pPr marL="2022013" indent="-224668" defTabSz="914274" eaLnBrk="0" hangingPunct="0">
              <a:defRPr>
                <a:solidFill>
                  <a:schemeClr val="tx1"/>
                </a:solidFill>
                <a:latin typeface="Arial" charset="0"/>
              </a:defRPr>
            </a:lvl5pPr>
            <a:lvl6pPr marL="2471349" indent="-224668" defTabSz="914274" eaLnBrk="0" fontAlgn="base" hangingPunct="0">
              <a:spcBef>
                <a:spcPct val="0"/>
              </a:spcBef>
              <a:spcAft>
                <a:spcPct val="0"/>
              </a:spcAft>
              <a:defRPr>
                <a:solidFill>
                  <a:schemeClr val="tx1"/>
                </a:solidFill>
                <a:latin typeface="Arial" charset="0"/>
              </a:defRPr>
            </a:lvl6pPr>
            <a:lvl7pPr marL="2920685" indent="-224668" defTabSz="914274" eaLnBrk="0" fontAlgn="base" hangingPunct="0">
              <a:spcBef>
                <a:spcPct val="0"/>
              </a:spcBef>
              <a:spcAft>
                <a:spcPct val="0"/>
              </a:spcAft>
              <a:defRPr>
                <a:solidFill>
                  <a:schemeClr val="tx1"/>
                </a:solidFill>
                <a:latin typeface="Arial" charset="0"/>
              </a:defRPr>
            </a:lvl7pPr>
            <a:lvl8pPr marL="3370021" indent="-224668" defTabSz="914274" eaLnBrk="0" fontAlgn="base" hangingPunct="0">
              <a:spcBef>
                <a:spcPct val="0"/>
              </a:spcBef>
              <a:spcAft>
                <a:spcPct val="0"/>
              </a:spcAft>
              <a:defRPr>
                <a:solidFill>
                  <a:schemeClr val="tx1"/>
                </a:solidFill>
                <a:latin typeface="Arial" charset="0"/>
              </a:defRPr>
            </a:lvl8pPr>
            <a:lvl9pPr marL="3819357" indent="-224668" defTabSz="914274" eaLnBrk="0" fontAlgn="base" hangingPunct="0">
              <a:spcBef>
                <a:spcPct val="0"/>
              </a:spcBef>
              <a:spcAft>
                <a:spcPct val="0"/>
              </a:spcAft>
              <a:defRPr>
                <a:solidFill>
                  <a:schemeClr val="tx1"/>
                </a:solidFill>
                <a:latin typeface="Arial" charset="0"/>
              </a:defRPr>
            </a:lvl9pPr>
          </a:lstStyle>
          <a:p>
            <a:pPr eaLnBrk="1" hangingPunct="1"/>
            <a:fld id="{18F29CFF-B9AC-4BB7-BD22-549CB9986F91}" type="slidenum">
              <a:rPr lang="en-GB" altLang="en-US"/>
              <a:pPr eaLnBrk="1" hangingPunct="1"/>
              <a:t>19</a:t>
            </a:fld>
            <a:endParaRPr lang="en-GB" alt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lnSpc>
                <a:spcPct val="80000"/>
              </a:lnSpc>
            </a:pPr>
            <a:r>
              <a:rPr lang="en-US" altLang="en-US" sz="900" dirty="0"/>
              <a:t>Probing is </a:t>
            </a:r>
            <a:r>
              <a:rPr lang="en-US" altLang="en-US" sz="900" dirty="0" smtClean="0"/>
              <a:t>also</a:t>
            </a:r>
            <a:r>
              <a:rPr lang="en-US" altLang="en-US" sz="900" baseline="0" dirty="0" smtClean="0"/>
              <a:t> a </a:t>
            </a:r>
            <a:r>
              <a:rPr lang="en-US" altLang="en-US" sz="900" dirty="0" smtClean="0"/>
              <a:t>highly </a:t>
            </a:r>
            <a:r>
              <a:rPr lang="en-US" altLang="en-US" sz="900" dirty="0"/>
              <a:t>effective way to stimulate respondents to produce more information.  Some times </a:t>
            </a:r>
            <a:r>
              <a:rPr lang="en-US" altLang="en-US" sz="900" dirty="0" smtClean="0"/>
              <a:t>probes are built </a:t>
            </a:r>
            <a:r>
              <a:rPr lang="en-US" altLang="en-US" sz="900" dirty="0"/>
              <a:t>into </a:t>
            </a:r>
            <a:r>
              <a:rPr lang="en-US" altLang="en-US" sz="900" dirty="0" smtClean="0"/>
              <a:t>an interviewing</a:t>
            </a:r>
            <a:r>
              <a:rPr lang="en-US" altLang="en-US" sz="900" baseline="0" dirty="0" smtClean="0"/>
              <a:t> tool</a:t>
            </a:r>
            <a:r>
              <a:rPr lang="en-US" altLang="en-US" sz="900" dirty="0" smtClean="0"/>
              <a:t>, but often it is up to the interviewer to know when to</a:t>
            </a:r>
            <a:r>
              <a:rPr lang="en-US" altLang="en-US" sz="900" baseline="0" dirty="0" smtClean="0"/>
              <a:t> use them and how.</a:t>
            </a:r>
          </a:p>
          <a:p>
            <a:pPr eaLnBrk="1" hangingPunct="1">
              <a:lnSpc>
                <a:spcPct val="80000"/>
              </a:lnSpc>
            </a:pPr>
            <a:endParaRPr lang="en-US" altLang="en-US" sz="900" baseline="0" dirty="0" smtClean="0"/>
          </a:p>
          <a:p>
            <a:pPr eaLnBrk="1" hangingPunct="1">
              <a:lnSpc>
                <a:spcPct val="80000"/>
              </a:lnSpc>
            </a:pPr>
            <a:r>
              <a:rPr lang="en-US" altLang="en-US" sz="900" b="1" i="1" baseline="0" dirty="0" smtClean="0"/>
              <a:t>ASK </a:t>
            </a:r>
            <a:r>
              <a:rPr lang="en-US" altLang="en-US" sz="900" i="1" baseline="0" dirty="0" smtClean="0"/>
              <a:t>participants, what are probes?</a:t>
            </a:r>
          </a:p>
          <a:p>
            <a:pPr eaLnBrk="1" hangingPunct="1">
              <a:lnSpc>
                <a:spcPct val="80000"/>
              </a:lnSpc>
            </a:pPr>
            <a:r>
              <a:rPr lang="en-US" altLang="en-US" sz="900" b="1" i="1" baseline="0" dirty="0" smtClean="0"/>
              <a:t>CLICK </a:t>
            </a:r>
            <a:r>
              <a:rPr lang="en-US" altLang="en-US" sz="900" i="1" baseline="0" dirty="0" smtClean="0"/>
              <a:t>to reveal bullet points.</a:t>
            </a:r>
            <a:endParaRPr lang="en-US" altLang="en-US" sz="900" i="1"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14274" eaLnBrk="0" hangingPunct="0">
              <a:defRPr>
                <a:solidFill>
                  <a:schemeClr val="tx1"/>
                </a:solidFill>
                <a:latin typeface="Arial" charset="0"/>
              </a:defRPr>
            </a:lvl1pPr>
            <a:lvl2pPr marL="730171" indent="-280835" defTabSz="914274" eaLnBrk="0" hangingPunct="0">
              <a:defRPr>
                <a:solidFill>
                  <a:schemeClr val="tx1"/>
                </a:solidFill>
                <a:latin typeface="Arial" charset="0"/>
              </a:defRPr>
            </a:lvl2pPr>
            <a:lvl3pPr marL="1123340" indent="-224668" defTabSz="914274" eaLnBrk="0" hangingPunct="0">
              <a:defRPr>
                <a:solidFill>
                  <a:schemeClr val="tx1"/>
                </a:solidFill>
                <a:latin typeface="Arial" charset="0"/>
              </a:defRPr>
            </a:lvl3pPr>
            <a:lvl4pPr marL="1572677" indent="-224668" defTabSz="914274" eaLnBrk="0" hangingPunct="0">
              <a:defRPr>
                <a:solidFill>
                  <a:schemeClr val="tx1"/>
                </a:solidFill>
                <a:latin typeface="Arial" charset="0"/>
              </a:defRPr>
            </a:lvl4pPr>
            <a:lvl5pPr marL="2022013" indent="-224668" defTabSz="914274" eaLnBrk="0" hangingPunct="0">
              <a:defRPr>
                <a:solidFill>
                  <a:schemeClr val="tx1"/>
                </a:solidFill>
                <a:latin typeface="Arial" charset="0"/>
              </a:defRPr>
            </a:lvl5pPr>
            <a:lvl6pPr marL="2471349" indent="-224668" defTabSz="914274" eaLnBrk="0" fontAlgn="base" hangingPunct="0">
              <a:spcBef>
                <a:spcPct val="0"/>
              </a:spcBef>
              <a:spcAft>
                <a:spcPct val="0"/>
              </a:spcAft>
              <a:defRPr>
                <a:solidFill>
                  <a:schemeClr val="tx1"/>
                </a:solidFill>
                <a:latin typeface="Arial" charset="0"/>
              </a:defRPr>
            </a:lvl6pPr>
            <a:lvl7pPr marL="2920685" indent="-224668" defTabSz="914274" eaLnBrk="0" fontAlgn="base" hangingPunct="0">
              <a:spcBef>
                <a:spcPct val="0"/>
              </a:spcBef>
              <a:spcAft>
                <a:spcPct val="0"/>
              </a:spcAft>
              <a:defRPr>
                <a:solidFill>
                  <a:schemeClr val="tx1"/>
                </a:solidFill>
                <a:latin typeface="Arial" charset="0"/>
              </a:defRPr>
            </a:lvl7pPr>
            <a:lvl8pPr marL="3370021" indent="-224668" defTabSz="914274" eaLnBrk="0" fontAlgn="base" hangingPunct="0">
              <a:spcBef>
                <a:spcPct val="0"/>
              </a:spcBef>
              <a:spcAft>
                <a:spcPct val="0"/>
              </a:spcAft>
              <a:defRPr>
                <a:solidFill>
                  <a:schemeClr val="tx1"/>
                </a:solidFill>
                <a:latin typeface="Arial" charset="0"/>
              </a:defRPr>
            </a:lvl8pPr>
            <a:lvl9pPr marL="3819357" indent="-224668" defTabSz="914274" eaLnBrk="0" fontAlgn="base" hangingPunct="0">
              <a:spcBef>
                <a:spcPct val="0"/>
              </a:spcBef>
              <a:spcAft>
                <a:spcPct val="0"/>
              </a:spcAft>
              <a:defRPr>
                <a:solidFill>
                  <a:schemeClr val="tx1"/>
                </a:solidFill>
                <a:latin typeface="Arial" charset="0"/>
              </a:defRPr>
            </a:lvl9pPr>
          </a:lstStyle>
          <a:p>
            <a:pPr eaLnBrk="1" hangingPunct="1"/>
            <a:fld id="{B912E701-12C0-4224-9EB4-81D3AA35C28E}" type="slidenum">
              <a:rPr lang="en-GB" altLang="en-US"/>
              <a:pPr eaLnBrk="1" hangingPunct="1"/>
              <a:t>2</a:t>
            </a:fld>
            <a:endParaRPr lang="en-GB" alt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pPr marL="224668" indent="-224668"/>
            <a:r>
              <a:rPr lang="en-US" altLang="en-US" i="0" dirty="0" smtClean="0"/>
              <a:t>Now that we’ve had</a:t>
            </a:r>
            <a:r>
              <a:rPr lang="en-US" altLang="en-US" i="0" baseline="0" dirty="0" smtClean="0"/>
              <a:t> an overview of the </a:t>
            </a:r>
            <a:r>
              <a:rPr lang="en-US" altLang="en-US" i="0" baseline="0" dirty="0" err="1" smtClean="0"/>
              <a:t>ClASS</a:t>
            </a:r>
            <a:r>
              <a:rPr lang="en-US" altLang="en-US" i="0" baseline="0" dirty="0" smtClean="0"/>
              <a:t> Framework, process and methods, we will dive a little deeper into perhaps the most important method of all – the in-depth interview.</a:t>
            </a:r>
            <a:endParaRPr lang="en-US" altLang="en-US" i="0" dirty="0" smtClean="0"/>
          </a:p>
          <a:p>
            <a:pPr marL="224668" indent="-224668"/>
            <a:endParaRPr lang="en-US" altLang="en-US" i="1" dirty="0" smtClean="0"/>
          </a:p>
          <a:p>
            <a:pPr marL="224668" indent="-224668"/>
            <a:r>
              <a:rPr lang="en-US" altLang="en-US" b="1" i="1" smtClean="0"/>
              <a:t>REVIEW </a:t>
            </a:r>
            <a:r>
              <a:rPr lang="en-US" altLang="en-US" i="1" smtClean="0"/>
              <a:t>objectives </a:t>
            </a:r>
            <a:r>
              <a:rPr lang="en-US" altLang="en-US" i="1" dirty="0" smtClean="0"/>
              <a:t>of session.</a:t>
            </a:r>
          </a:p>
          <a:p>
            <a:pPr marL="224668" indent="-224668"/>
            <a:endParaRPr lang="en-US" altLang="en-US" dirty="0" smtClean="0"/>
          </a:p>
          <a:p>
            <a:pPr marL="224668" marR="0" indent="-224668" algn="l" defTabSz="914400" rtl="0" eaLnBrk="1" fontAlgn="auto" latinLnBrk="0" hangingPunct="1">
              <a:lnSpc>
                <a:spcPct val="100000"/>
              </a:lnSpc>
              <a:spcBef>
                <a:spcPts val="0"/>
              </a:spcBef>
              <a:spcAft>
                <a:spcPts val="0"/>
              </a:spcAft>
              <a:buClrTx/>
              <a:buSzTx/>
              <a:buFontTx/>
              <a:buNone/>
              <a:tabLst/>
              <a:defRPr/>
            </a:pPr>
            <a:endParaRPr lang="en-US" altLang="en-US" sz="1200" dirty="0" smtClean="0"/>
          </a:p>
          <a:p>
            <a:pPr marL="224668" indent="-224668"/>
            <a:endParaRPr lang="en-US" altLang="en-US" dirty="0" smtClean="0"/>
          </a:p>
          <a:p>
            <a:pPr marL="224668" indent="-224668"/>
            <a:endParaRPr lang="en-US" altLang="en-US" dirty="0" smtClean="0"/>
          </a:p>
          <a:p>
            <a:pPr eaLnBrk="1" hangingPunct="1"/>
            <a:r>
              <a:rPr lang="en-US" altLang="en-US" dirty="0" smtClean="0"/>
              <a:t>Session draws heavily</a:t>
            </a:r>
            <a:r>
              <a:rPr lang="en-US" altLang="en-US" baseline="0" dirty="0" smtClean="0"/>
              <a:t> from the following s</a:t>
            </a:r>
            <a:r>
              <a:rPr lang="en-US" altLang="en-US" dirty="0" smtClean="0"/>
              <a:t>ources:  </a:t>
            </a:r>
          </a:p>
          <a:p>
            <a:pPr marL="171450" indent="-171450" eaLnBrk="1" hangingPunct="1">
              <a:buFont typeface="Arial" panose="020B0604020202020204" pitchFamily="34" charset="0"/>
              <a:buChar char="•"/>
            </a:pPr>
            <a:r>
              <a:rPr lang="en-US" dirty="0" smtClean="0">
                <a:hlinkClick r:id="rId3"/>
              </a:rPr>
              <a:t>http://edis.ifas.ufl.edu/fy393</a:t>
            </a:r>
            <a:endParaRPr lang="en-US" altLang="en-US" dirty="0" smtClean="0"/>
          </a:p>
          <a:p>
            <a:pPr marL="171450" indent="-171450" eaLnBrk="1" hangingPunct="1">
              <a:buFont typeface="Arial" panose="020B0604020202020204" pitchFamily="34" charset="0"/>
              <a:buChar char="•"/>
            </a:pPr>
            <a:r>
              <a:rPr lang="en-US" altLang="en-US" dirty="0" smtClean="0"/>
              <a:t>ITECH Barbados MOM Curriculum</a:t>
            </a:r>
            <a:r>
              <a:rPr lang="en-US" altLang="en-US" baseline="0" dirty="0" smtClean="0"/>
              <a:t> 2009</a:t>
            </a:r>
            <a:endParaRPr lang="en-US" altLang="en-US" dirty="0" smtClean="0"/>
          </a:p>
          <a:p>
            <a:pPr marL="224668" indent="-224668">
              <a:buFont typeface="Arial" panose="020B0604020202020204" pitchFamily="34" charset="0"/>
              <a:buChar char="•"/>
            </a:pPr>
            <a:endParaRPr lang="en-US" altLang="en-US" dirty="0" smtClean="0"/>
          </a:p>
          <a:p>
            <a:pPr marL="224668" indent="-224668"/>
            <a:endParaRPr lang="en-US" altLang="en-US" dirty="0" smtClean="0"/>
          </a:p>
          <a:p>
            <a:pPr marL="224668" indent="-224668"/>
            <a:endParaRPr lang="en-US" alt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lvl="1" defTabSz="914282">
              <a:defRPr/>
            </a:pPr>
            <a:r>
              <a:rPr lang="en-US" sz="2000" dirty="0" smtClean="0">
                <a:latin typeface="Arial Narrow" pitchFamily="34" charset="0"/>
              </a:rPr>
              <a:t>There </a:t>
            </a:r>
            <a:r>
              <a:rPr lang="en-US" sz="2000" dirty="0">
                <a:latin typeface="Arial Narrow" pitchFamily="34" charset="0"/>
              </a:rPr>
              <a:t>are a number of different ways to probe:</a:t>
            </a:r>
          </a:p>
          <a:p>
            <a:pPr marL="224668" indent="-224668"/>
            <a:endParaRPr lang="en-US" altLang="en-US" dirty="0" smtClean="0"/>
          </a:p>
          <a:p>
            <a:pPr marL="224668" indent="-224668"/>
            <a:r>
              <a:rPr lang="en-US" sz="2000" dirty="0" smtClean="0">
                <a:latin typeface="Arial Narrow" pitchFamily="34" charset="0"/>
              </a:rPr>
              <a:t>Being </a:t>
            </a:r>
            <a:r>
              <a:rPr lang="en-US" sz="2000" dirty="0">
                <a:latin typeface="Arial Narrow" pitchFamily="34" charset="0"/>
              </a:rPr>
              <a:t>Silent </a:t>
            </a:r>
            <a:r>
              <a:rPr lang="en-US" sz="2000" dirty="0" smtClean="0">
                <a:latin typeface="Arial Narrow" pitchFamily="34" charset="0"/>
              </a:rPr>
              <a:t>–</a:t>
            </a:r>
            <a:r>
              <a:rPr lang="en-US" sz="2000" baseline="0" dirty="0" smtClean="0">
                <a:latin typeface="Arial Narrow" pitchFamily="34" charset="0"/>
              </a:rPr>
              <a:t> </a:t>
            </a:r>
            <a:r>
              <a:rPr lang="en-US" altLang="en-US" dirty="0" smtClean="0"/>
              <a:t>One of the most effective but most difficult probes to use is the silent probe.  Just as nature abhors a vacuum, so too do interviewers dread silence.  Often, they will rush to fill the void with another question instead of giving respondents a chance to think and reflect.  Often silence will prompt a respondent to reveal something highly significant or unexpected resulting in a flow of rich and insightful information. These ‘surprises’ are well worth the minor discomfort a few moments of silence may impose.</a:t>
            </a:r>
          </a:p>
          <a:p>
            <a:pPr marL="0" lvl="1" defTabSz="914282">
              <a:defRPr/>
            </a:pPr>
            <a:endParaRPr lang="en-US" sz="1000" dirty="0">
              <a:latin typeface="Arial Narrow" pitchFamily="34" charset="0"/>
            </a:endParaRPr>
          </a:p>
          <a:p>
            <a:pPr marL="224668" indent="-224668"/>
            <a:r>
              <a:rPr lang="en-US" sz="2000" dirty="0">
                <a:latin typeface="Arial Narrow" pitchFamily="34" charset="0"/>
              </a:rPr>
              <a:t>Echo – </a:t>
            </a:r>
            <a:r>
              <a:rPr lang="en-US" altLang="en-US" dirty="0" smtClean="0"/>
              <a:t>Another effective probing technique is the ‘echo probe,’ in which the interviewer mirrors the last thing a respondent said.  Echoing encourages the respondent to continue with the story. This method is particularly useful when respondents are explaining a process or event.  For example, if a program coordinator is being interviewed, the interviewer may ask, “OK, so you create flyers to market the course, post flyers at the local clinics to invite participants to apply for the course, they contact you for information about the course, then what happens?”  The beauty of the echo probe is that the interviewer is remaining neutral by allowing the respondent to direct the interview.</a:t>
            </a:r>
          </a:p>
          <a:p>
            <a:pPr marL="0" lvl="1" defTabSz="914282">
              <a:defRPr/>
            </a:pPr>
            <a:endParaRPr lang="en-US" sz="1000" dirty="0">
              <a:latin typeface="Arial Narrow" pitchFamily="34" charset="0"/>
            </a:endParaRPr>
          </a:p>
          <a:p>
            <a:pPr marL="0" lvl="1" defTabSz="914282">
              <a:defRPr/>
            </a:pPr>
            <a:r>
              <a:rPr lang="en-US" sz="2000" dirty="0">
                <a:latin typeface="Arial Narrow" pitchFamily="34" charset="0"/>
              </a:rPr>
              <a:t>Uh –huh – </a:t>
            </a:r>
            <a:r>
              <a:rPr lang="en-US" sz="2000" dirty="0" smtClean="0">
                <a:latin typeface="Arial Narrow" pitchFamily="34" charset="0"/>
              </a:rPr>
              <a:t>Saying “uh </a:t>
            </a:r>
            <a:r>
              <a:rPr lang="en-US" sz="2000" dirty="0">
                <a:latin typeface="Arial Narrow" pitchFamily="34" charset="0"/>
              </a:rPr>
              <a:t>huh” or “OK” can encourage the informant to continue talking.  Also, </a:t>
            </a:r>
            <a:r>
              <a:rPr lang="en-US" sz="2000" baseline="0" dirty="0" smtClean="0">
                <a:latin typeface="Arial Narrow" pitchFamily="34" charset="0"/>
              </a:rPr>
              <a:t>fully focusing on the interviewee, </a:t>
            </a:r>
            <a:r>
              <a:rPr lang="en-US" sz="2000" dirty="0" smtClean="0">
                <a:latin typeface="Arial Narrow" pitchFamily="34" charset="0"/>
              </a:rPr>
              <a:t>nodding </a:t>
            </a:r>
            <a:r>
              <a:rPr lang="en-US" sz="2000" dirty="0">
                <a:latin typeface="Arial Narrow" pitchFamily="34" charset="0"/>
              </a:rPr>
              <a:t>and making eye contact.</a:t>
            </a:r>
          </a:p>
          <a:p>
            <a:pPr marL="0" lvl="1" defTabSz="914282">
              <a:defRPr/>
            </a:pPr>
            <a:endParaRPr lang="en-US" sz="1000" dirty="0">
              <a:latin typeface="Arial Narrow" pitchFamily="34" charset="0"/>
            </a:endParaRPr>
          </a:p>
          <a:p>
            <a:pPr marL="0" lvl="1" defTabSz="914282">
              <a:defRPr/>
            </a:pPr>
            <a:r>
              <a:rPr lang="en-US" sz="2000" dirty="0">
                <a:latin typeface="Arial Narrow" pitchFamily="34" charset="0"/>
              </a:rPr>
              <a:t>Long question – instead of just getting right to the point with your question, </a:t>
            </a:r>
            <a:r>
              <a:rPr lang="en-US" sz="2000" dirty="0" smtClean="0">
                <a:latin typeface="Arial Narrow" pitchFamily="34" charset="0"/>
              </a:rPr>
              <a:t>you can </a:t>
            </a:r>
            <a:r>
              <a:rPr lang="en-US" sz="2000" dirty="0">
                <a:latin typeface="Arial Narrow" pitchFamily="34" charset="0"/>
              </a:rPr>
              <a:t>intentionally make the question </a:t>
            </a:r>
            <a:r>
              <a:rPr lang="en-US" sz="2000" dirty="0" smtClean="0">
                <a:latin typeface="Arial Narrow" pitchFamily="34" charset="0"/>
              </a:rPr>
              <a:t>long.</a:t>
            </a:r>
            <a:r>
              <a:rPr lang="en-US" sz="2000" baseline="0" dirty="0" smtClean="0">
                <a:latin typeface="Arial Narrow" pitchFamily="34" charset="0"/>
              </a:rPr>
              <a:t>  T</a:t>
            </a:r>
            <a:r>
              <a:rPr lang="en-US" sz="2000" dirty="0" smtClean="0">
                <a:latin typeface="Arial Narrow" pitchFamily="34" charset="0"/>
              </a:rPr>
              <a:t>his </a:t>
            </a:r>
            <a:r>
              <a:rPr lang="en-US" sz="2000" dirty="0">
                <a:latin typeface="Arial Narrow" pitchFamily="34" charset="0"/>
              </a:rPr>
              <a:t>sometimes </a:t>
            </a:r>
            <a:r>
              <a:rPr lang="en-US" sz="2000" dirty="0" smtClean="0">
                <a:latin typeface="Arial Narrow" pitchFamily="34" charset="0"/>
              </a:rPr>
              <a:t>encourages further sharing, </a:t>
            </a:r>
            <a:r>
              <a:rPr lang="en-US" sz="2000" dirty="0">
                <a:latin typeface="Arial Narrow" pitchFamily="34" charset="0"/>
              </a:rPr>
              <a:t>especially for sensitive </a:t>
            </a:r>
            <a:r>
              <a:rPr lang="en-US" sz="2000" dirty="0" smtClean="0">
                <a:latin typeface="Arial Narrow" pitchFamily="34" charset="0"/>
              </a:rPr>
              <a:t>topics. </a:t>
            </a:r>
            <a:r>
              <a:rPr lang="en-US" sz="2000" dirty="0">
                <a:latin typeface="Arial Narrow" pitchFamily="34" charset="0"/>
              </a:rPr>
              <a:t>E</a:t>
            </a:r>
            <a:r>
              <a:rPr lang="en-US" sz="2000" dirty="0" smtClean="0">
                <a:latin typeface="Arial Narrow" pitchFamily="34" charset="0"/>
              </a:rPr>
              <a:t>.g</a:t>
            </a:r>
            <a:r>
              <a:rPr lang="en-US" sz="2000" dirty="0">
                <a:latin typeface="Arial Narrow" pitchFamily="34" charset="0"/>
              </a:rPr>
              <a:t>.  “We’re interested in the various things people do these days to keep from getting diseases when they have sex.  Some people do different kinds of things, and some people do nothing special.  Do you ever use condoms?”  A short response by the informant can then open the door for you to ask more about condom use.</a:t>
            </a:r>
          </a:p>
          <a:p>
            <a:pPr marL="0" lvl="1" defTabSz="914282">
              <a:defRPr/>
            </a:pPr>
            <a:endParaRPr lang="en-US" sz="1000" dirty="0">
              <a:latin typeface="Arial Narrow" pitchFamily="34" charset="0"/>
            </a:endParaRPr>
          </a:p>
          <a:p>
            <a:pPr marL="0" lvl="1" defTabSz="914282">
              <a:defRPr/>
            </a:pPr>
            <a:r>
              <a:rPr lang="en-US" sz="2000" dirty="0">
                <a:latin typeface="Arial Narrow" pitchFamily="34" charset="0"/>
              </a:rPr>
              <a:t>Tell me more – </a:t>
            </a:r>
            <a:r>
              <a:rPr lang="en-US" sz="2000" dirty="0" smtClean="0">
                <a:latin typeface="Arial Narrow" pitchFamily="34" charset="0"/>
              </a:rPr>
              <a:t>asking </a:t>
            </a:r>
            <a:r>
              <a:rPr lang="en-US" sz="2000" dirty="0">
                <a:latin typeface="Arial Narrow" pitchFamily="34" charset="0"/>
              </a:rPr>
              <a:t>questions such as “What else can you tell me about that?”  “So how did that make you feel?”  “Oh I understand.  And what happened after that?”  This is a direct probe</a:t>
            </a:r>
            <a:r>
              <a:rPr lang="en-US" sz="2000" dirty="0" smtClean="0">
                <a:latin typeface="Arial Narrow" pitchFamily="34" charset="0"/>
              </a:rPr>
              <a:t>.</a:t>
            </a:r>
          </a:p>
          <a:p>
            <a:pPr marL="0" lvl="1" defTabSz="914282">
              <a:defRPr/>
            </a:pPr>
            <a:endParaRPr lang="en-US" sz="2000" dirty="0" smtClean="0">
              <a:latin typeface="Arial Narrow" pitchFamily="34" charset="0"/>
            </a:endParaRPr>
          </a:p>
          <a:p>
            <a:pPr marL="224668" indent="-224668"/>
            <a:r>
              <a:rPr lang="en-US" sz="2000" dirty="0" smtClean="0">
                <a:latin typeface="Arial Narrow" pitchFamily="34" charset="0"/>
              </a:rPr>
              <a:t>Summarizing is also considered</a:t>
            </a:r>
            <a:r>
              <a:rPr lang="en-US" sz="2000" baseline="0" dirty="0" smtClean="0">
                <a:latin typeface="Arial Narrow" pitchFamily="34" charset="0"/>
              </a:rPr>
              <a:t> a type of probe. </a:t>
            </a:r>
            <a:endParaRPr lang="en-US" dirty="0"/>
          </a:p>
        </p:txBody>
      </p:sp>
      <p:sp>
        <p:nvSpPr>
          <p:cNvPr id="4" name="Slide Number Placeholder 3"/>
          <p:cNvSpPr>
            <a:spLocks noGrp="1"/>
          </p:cNvSpPr>
          <p:nvPr>
            <p:ph type="sldNum" sz="quarter" idx="10"/>
          </p:nvPr>
        </p:nvSpPr>
        <p:spPr/>
        <p:txBody>
          <a:bodyPr/>
          <a:lstStyle/>
          <a:p>
            <a:fld id="{58C3966D-460C-4EBE-8072-CE2D0FA6351F}"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defTabSz="914274" eaLnBrk="0" hangingPunct="0">
              <a:defRPr>
                <a:solidFill>
                  <a:schemeClr val="tx1"/>
                </a:solidFill>
                <a:latin typeface="Arial" charset="0"/>
              </a:defRPr>
            </a:lvl1pPr>
            <a:lvl2pPr marL="730171" indent="-280835" defTabSz="914274" eaLnBrk="0" hangingPunct="0">
              <a:defRPr>
                <a:solidFill>
                  <a:schemeClr val="tx1"/>
                </a:solidFill>
                <a:latin typeface="Arial" charset="0"/>
              </a:defRPr>
            </a:lvl2pPr>
            <a:lvl3pPr marL="1123340" indent="-224668" defTabSz="914274" eaLnBrk="0" hangingPunct="0">
              <a:defRPr>
                <a:solidFill>
                  <a:schemeClr val="tx1"/>
                </a:solidFill>
                <a:latin typeface="Arial" charset="0"/>
              </a:defRPr>
            </a:lvl3pPr>
            <a:lvl4pPr marL="1572677" indent="-224668" defTabSz="914274" eaLnBrk="0" hangingPunct="0">
              <a:defRPr>
                <a:solidFill>
                  <a:schemeClr val="tx1"/>
                </a:solidFill>
                <a:latin typeface="Arial" charset="0"/>
              </a:defRPr>
            </a:lvl4pPr>
            <a:lvl5pPr marL="2022013" indent="-224668" defTabSz="914274" eaLnBrk="0" hangingPunct="0">
              <a:defRPr>
                <a:solidFill>
                  <a:schemeClr val="tx1"/>
                </a:solidFill>
                <a:latin typeface="Arial" charset="0"/>
              </a:defRPr>
            </a:lvl5pPr>
            <a:lvl6pPr marL="2471349" indent="-224668" defTabSz="914274" eaLnBrk="0" fontAlgn="base" hangingPunct="0">
              <a:spcBef>
                <a:spcPct val="0"/>
              </a:spcBef>
              <a:spcAft>
                <a:spcPct val="0"/>
              </a:spcAft>
              <a:defRPr>
                <a:solidFill>
                  <a:schemeClr val="tx1"/>
                </a:solidFill>
                <a:latin typeface="Arial" charset="0"/>
              </a:defRPr>
            </a:lvl6pPr>
            <a:lvl7pPr marL="2920685" indent="-224668" defTabSz="914274" eaLnBrk="0" fontAlgn="base" hangingPunct="0">
              <a:spcBef>
                <a:spcPct val="0"/>
              </a:spcBef>
              <a:spcAft>
                <a:spcPct val="0"/>
              </a:spcAft>
              <a:defRPr>
                <a:solidFill>
                  <a:schemeClr val="tx1"/>
                </a:solidFill>
                <a:latin typeface="Arial" charset="0"/>
              </a:defRPr>
            </a:lvl7pPr>
            <a:lvl8pPr marL="3370021" indent="-224668" defTabSz="914274" eaLnBrk="0" fontAlgn="base" hangingPunct="0">
              <a:spcBef>
                <a:spcPct val="0"/>
              </a:spcBef>
              <a:spcAft>
                <a:spcPct val="0"/>
              </a:spcAft>
              <a:defRPr>
                <a:solidFill>
                  <a:schemeClr val="tx1"/>
                </a:solidFill>
                <a:latin typeface="Arial" charset="0"/>
              </a:defRPr>
            </a:lvl8pPr>
            <a:lvl9pPr marL="3819357" indent="-224668" defTabSz="914274" eaLnBrk="0" fontAlgn="base" hangingPunct="0">
              <a:spcBef>
                <a:spcPct val="0"/>
              </a:spcBef>
              <a:spcAft>
                <a:spcPct val="0"/>
              </a:spcAft>
              <a:defRPr>
                <a:solidFill>
                  <a:schemeClr val="tx1"/>
                </a:solidFill>
                <a:latin typeface="Arial" charset="0"/>
              </a:defRPr>
            </a:lvl9pPr>
          </a:lstStyle>
          <a:p>
            <a:pPr eaLnBrk="1" hangingPunct="1"/>
            <a:fld id="{2A58F56C-8400-4A1C-A5D6-3B8A486370F5}" type="slidenum">
              <a:rPr lang="en-GB" altLang="en-US"/>
              <a:pPr eaLnBrk="1" hangingPunct="1"/>
              <a:t>21</a:t>
            </a:fld>
            <a:endParaRPr lang="en-GB" alt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r>
              <a:rPr lang="en-US" altLang="en-US" dirty="0" smtClean="0"/>
              <a:t>Don’t use probes in excess. Do not use when responses become repetitive or lack substance,</a:t>
            </a:r>
            <a:r>
              <a:rPr lang="en-US" altLang="en-US" baseline="0" dirty="0" smtClean="0"/>
              <a:t> or </a:t>
            </a:r>
            <a:r>
              <a:rPr lang="en-US" altLang="en-US" dirty="0" smtClean="0"/>
              <a:t>when the interviewee appears annoyed.  Going back to your rapport, it is important to tune into the interviewee’s non-verbal</a:t>
            </a:r>
            <a:r>
              <a:rPr lang="en-US" altLang="en-US" baseline="0" dirty="0" smtClean="0"/>
              <a:t> communication and emotional cues to inform the way you conduct the interview.</a:t>
            </a:r>
          </a:p>
          <a:p>
            <a:pPr eaLnBrk="1" hangingPunct="1"/>
            <a:endParaRPr lang="en-US" altLang="en-US" dirty="0" smtClean="0"/>
          </a:p>
          <a:p>
            <a:pPr eaLnBrk="1" hangingPunct="1"/>
            <a:r>
              <a:rPr lang="en-US" altLang="en-US" dirty="0" smtClean="0"/>
              <a:t>Probing is probably the most important technique in qualitative interviewing and also one of hardest. </a:t>
            </a:r>
          </a:p>
          <a:p>
            <a:pPr eaLnBrk="1" hangingPunct="1"/>
            <a:r>
              <a:rPr lang="en-US" altLang="en-US" dirty="0" smtClean="0"/>
              <a:t>It is difficult</a:t>
            </a:r>
            <a:r>
              <a:rPr lang="en-US" altLang="en-US" baseline="0" dirty="0" smtClean="0"/>
              <a:t> because it:</a:t>
            </a:r>
            <a:endParaRPr lang="en-US" altLang="en-US" dirty="0" smtClean="0"/>
          </a:p>
          <a:p>
            <a:pPr lvl="1" eaLnBrk="1" hangingPunct="1">
              <a:buFontTx/>
              <a:buChar char="•"/>
            </a:pPr>
            <a:r>
              <a:rPr lang="en-US" altLang="en-US" dirty="0" smtClean="0"/>
              <a:t> Requires solid understanding of research objectives</a:t>
            </a:r>
            <a:r>
              <a:rPr lang="en-US" altLang="en-US" baseline="0" dirty="0" smtClean="0"/>
              <a:t> and </a:t>
            </a:r>
            <a:r>
              <a:rPr lang="en-US" altLang="en-US" dirty="0" smtClean="0"/>
              <a:t>tools </a:t>
            </a:r>
          </a:p>
          <a:p>
            <a:pPr lvl="1" eaLnBrk="1" hangingPunct="1">
              <a:buFontTx/>
              <a:buChar char="•"/>
            </a:pPr>
            <a:r>
              <a:rPr lang="en-US" altLang="en-US" dirty="0" smtClean="0"/>
              <a:t> Requires patience and sensitivity</a:t>
            </a:r>
          </a:p>
          <a:p>
            <a:pPr lvl="1" eaLnBrk="1" hangingPunct="1">
              <a:buFontTx/>
              <a:buChar char="•"/>
            </a:pPr>
            <a:r>
              <a:rPr lang="en-US" altLang="en-US" dirty="0" smtClean="0"/>
              <a:t> Good time management skills </a:t>
            </a:r>
          </a:p>
          <a:p>
            <a:pPr lvl="1" eaLnBrk="1" hangingPunct="1">
              <a:buFontTx/>
              <a:buChar char="•"/>
            </a:pPr>
            <a:r>
              <a:rPr lang="en-US" altLang="en-US" dirty="0" smtClean="0"/>
              <a:t> Good interpersonal skills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defTabSz="914274" eaLnBrk="0" hangingPunct="0">
              <a:defRPr>
                <a:solidFill>
                  <a:schemeClr val="tx1"/>
                </a:solidFill>
                <a:latin typeface="Arial" charset="0"/>
              </a:defRPr>
            </a:lvl1pPr>
            <a:lvl2pPr marL="730171" indent="-280835" defTabSz="914274" eaLnBrk="0" hangingPunct="0">
              <a:defRPr>
                <a:solidFill>
                  <a:schemeClr val="tx1"/>
                </a:solidFill>
                <a:latin typeface="Arial" charset="0"/>
              </a:defRPr>
            </a:lvl2pPr>
            <a:lvl3pPr marL="1123340" indent="-224668" defTabSz="914274" eaLnBrk="0" hangingPunct="0">
              <a:defRPr>
                <a:solidFill>
                  <a:schemeClr val="tx1"/>
                </a:solidFill>
                <a:latin typeface="Arial" charset="0"/>
              </a:defRPr>
            </a:lvl3pPr>
            <a:lvl4pPr marL="1572677" indent="-224668" defTabSz="914274" eaLnBrk="0" hangingPunct="0">
              <a:defRPr>
                <a:solidFill>
                  <a:schemeClr val="tx1"/>
                </a:solidFill>
                <a:latin typeface="Arial" charset="0"/>
              </a:defRPr>
            </a:lvl4pPr>
            <a:lvl5pPr marL="2022013" indent="-224668" defTabSz="914274" eaLnBrk="0" hangingPunct="0">
              <a:defRPr>
                <a:solidFill>
                  <a:schemeClr val="tx1"/>
                </a:solidFill>
                <a:latin typeface="Arial" charset="0"/>
              </a:defRPr>
            </a:lvl5pPr>
            <a:lvl6pPr marL="2471349" indent="-224668" defTabSz="914274" eaLnBrk="0" fontAlgn="base" hangingPunct="0">
              <a:spcBef>
                <a:spcPct val="0"/>
              </a:spcBef>
              <a:spcAft>
                <a:spcPct val="0"/>
              </a:spcAft>
              <a:defRPr>
                <a:solidFill>
                  <a:schemeClr val="tx1"/>
                </a:solidFill>
                <a:latin typeface="Arial" charset="0"/>
              </a:defRPr>
            </a:lvl6pPr>
            <a:lvl7pPr marL="2920685" indent="-224668" defTabSz="914274" eaLnBrk="0" fontAlgn="base" hangingPunct="0">
              <a:spcBef>
                <a:spcPct val="0"/>
              </a:spcBef>
              <a:spcAft>
                <a:spcPct val="0"/>
              </a:spcAft>
              <a:defRPr>
                <a:solidFill>
                  <a:schemeClr val="tx1"/>
                </a:solidFill>
                <a:latin typeface="Arial" charset="0"/>
              </a:defRPr>
            </a:lvl7pPr>
            <a:lvl8pPr marL="3370021" indent="-224668" defTabSz="914274" eaLnBrk="0" fontAlgn="base" hangingPunct="0">
              <a:spcBef>
                <a:spcPct val="0"/>
              </a:spcBef>
              <a:spcAft>
                <a:spcPct val="0"/>
              </a:spcAft>
              <a:defRPr>
                <a:solidFill>
                  <a:schemeClr val="tx1"/>
                </a:solidFill>
                <a:latin typeface="Arial" charset="0"/>
              </a:defRPr>
            </a:lvl8pPr>
            <a:lvl9pPr marL="3819357" indent="-224668" defTabSz="914274" eaLnBrk="0" fontAlgn="base" hangingPunct="0">
              <a:spcBef>
                <a:spcPct val="0"/>
              </a:spcBef>
              <a:spcAft>
                <a:spcPct val="0"/>
              </a:spcAft>
              <a:defRPr>
                <a:solidFill>
                  <a:schemeClr val="tx1"/>
                </a:solidFill>
                <a:latin typeface="Arial" charset="0"/>
              </a:defRPr>
            </a:lvl9pPr>
          </a:lstStyle>
          <a:p>
            <a:pPr eaLnBrk="1" hangingPunct="1"/>
            <a:fld id="{7C20F523-838F-4105-A44A-6A7601B1617E}" type="slidenum">
              <a:rPr lang="en-GB" altLang="en-US"/>
              <a:pPr eaLnBrk="1" hangingPunct="1"/>
              <a:t>22</a:t>
            </a:fld>
            <a:endParaRPr lang="en-GB" alt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marL="0" indent="0">
              <a:buFontTx/>
              <a:buNone/>
            </a:pPr>
            <a:r>
              <a:rPr lang="en-US" altLang="en-US" dirty="0" smtClean="0"/>
              <a:t>Here are a few examples of</a:t>
            </a:r>
            <a:r>
              <a:rPr lang="en-US" altLang="en-US" baseline="0" dirty="0" smtClean="0"/>
              <a:t> probes.</a:t>
            </a:r>
            <a:endParaRPr lang="en-US" alt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ASK </a:t>
            </a:r>
            <a:r>
              <a:rPr lang="en-US" altLang="en-US" i="1" dirty="0" smtClean="0"/>
              <a:t>participants, “What are leading questions?”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CLICK </a:t>
            </a:r>
            <a:r>
              <a:rPr lang="en-US" altLang="en-US" i="1" dirty="0" smtClean="0"/>
              <a:t>to reveal bullet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555BEBA7-2668-4020-8EA5-B655BB4EE400}" type="slidenum">
              <a:rPr lang="en-US" smtClean="0"/>
              <a:t>23</a:t>
            </a:fld>
            <a:endParaRPr lang="en-US" dirty="0"/>
          </a:p>
        </p:txBody>
      </p:sp>
    </p:spTree>
    <p:extLst>
      <p:ext uri="{BB962C8B-B14F-4D97-AF65-F5344CB8AC3E}">
        <p14:creationId xmlns:p14="http://schemas.microsoft.com/office/powerpoint/2010/main" val="20309213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defTabSz="914274" eaLnBrk="0" hangingPunct="0">
              <a:defRPr>
                <a:solidFill>
                  <a:schemeClr val="tx1"/>
                </a:solidFill>
                <a:latin typeface="Arial" charset="0"/>
              </a:defRPr>
            </a:lvl1pPr>
            <a:lvl2pPr marL="730171" indent="-280835" defTabSz="914274" eaLnBrk="0" hangingPunct="0">
              <a:defRPr>
                <a:solidFill>
                  <a:schemeClr val="tx1"/>
                </a:solidFill>
                <a:latin typeface="Arial" charset="0"/>
              </a:defRPr>
            </a:lvl2pPr>
            <a:lvl3pPr marL="1123340" indent="-224668" defTabSz="914274" eaLnBrk="0" hangingPunct="0">
              <a:defRPr>
                <a:solidFill>
                  <a:schemeClr val="tx1"/>
                </a:solidFill>
                <a:latin typeface="Arial" charset="0"/>
              </a:defRPr>
            </a:lvl3pPr>
            <a:lvl4pPr marL="1572677" indent="-224668" defTabSz="914274" eaLnBrk="0" hangingPunct="0">
              <a:defRPr>
                <a:solidFill>
                  <a:schemeClr val="tx1"/>
                </a:solidFill>
                <a:latin typeface="Arial" charset="0"/>
              </a:defRPr>
            </a:lvl4pPr>
            <a:lvl5pPr marL="2022013" indent="-224668" defTabSz="914274" eaLnBrk="0" hangingPunct="0">
              <a:defRPr>
                <a:solidFill>
                  <a:schemeClr val="tx1"/>
                </a:solidFill>
                <a:latin typeface="Arial" charset="0"/>
              </a:defRPr>
            </a:lvl5pPr>
            <a:lvl6pPr marL="2471349" indent="-224668" defTabSz="914274" eaLnBrk="0" fontAlgn="base" hangingPunct="0">
              <a:spcBef>
                <a:spcPct val="0"/>
              </a:spcBef>
              <a:spcAft>
                <a:spcPct val="0"/>
              </a:spcAft>
              <a:defRPr>
                <a:solidFill>
                  <a:schemeClr val="tx1"/>
                </a:solidFill>
                <a:latin typeface="Arial" charset="0"/>
              </a:defRPr>
            </a:lvl6pPr>
            <a:lvl7pPr marL="2920685" indent="-224668" defTabSz="914274" eaLnBrk="0" fontAlgn="base" hangingPunct="0">
              <a:spcBef>
                <a:spcPct val="0"/>
              </a:spcBef>
              <a:spcAft>
                <a:spcPct val="0"/>
              </a:spcAft>
              <a:defRPr>
                <a:solidFill>
                  <a:schemeClr val="tx1"/>
                </a:solidFill>
                <a:latin typeface="Arial" charset="0"/>
              </a:defRPr>
            </a:lvl7pPr>
            <a:lvl8pPr marL="3370021" indent="-224668" defTabSz="914274" eaLnBrk="0" fontAlgn="base" hangingPunct="0">
              <a:spcBef>
                <a:spcPct val="0"/>
              </a:spcBef>
              <a:spcAft>
                <a:spcPct val="0"/>
              </a:spcAft>
              <a:defRPr>
                <a:solidFill>
                  <a:schemeClr val="tx1"/>
                </a:solidFill>
                <a:latin typeface="Arial" charset="0"/>
              </a:defRPr>
            </a:lvl8pPr>
            <a:lvl9pPr marL="3819357" indent="-224668" defTabSz="914274" eaLnBrk="0" fontAlgn="base" hangingPunct="0">
              <a:spcBef>
                <a:spcPct val="0"/>
              </a:spcBef>
              <a:spcAft>
                <a:spcPct val="0"/>
              </a:spcAft>
              <a:defRPr>
                <a:solidFill>
                  <a:schemeClr val="tx1"/>
                </a:solidFill>
                <a:latin typeface="Arial" charset="0"/>
              </a:defRPr>
            </a:lvl9pPr>
          </a:lstStyle>
          <a:p>
            <a:pPr eaLnBrk="1" hangingPunct="1"/>
            <a:fld id="{BBB52682-782F-403C-8D95-467FAB228969}" type="slidenum">
              <a:rPr lang="en-GB" altLang="en-US"/>
              <a:pPr eaLnBrk="1" hangingPunct="1"/>
              <a:t>24</a:t>
            </a:fld>
            <a:endParaRPr lang="en-GB" alt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lvl="0" eaLnBrk="1" hangingPunct="1">
              <a:lnSpc>
                <a:spcPct val="80000"/>
              </a:lnSpc>
            </a:pPr>
            <a:r>
              <a:rPr lang="en-US" altLang="en-US" sz="800" b="1" i="1" dirty="0" smtClean="0"/>
              <a:t>ASK </a:t>
            </a:r>
            <a:r>
              <a:rPr lang="en-US" altLang="en-US" sz="800" i="1" dirty="0" smtClean="0"/>
              <a:t>participants first </a:t>
            </a:r>
            <a:r>
              <a:rPr lang="en-US" altLang="en-US" sz="800" i="1" dirty="0"/>
              <a:t>why these are </a:t>
            </a:r>
            <a:r>
              <a:rPr lang="en-US" altLang="en-US" sz="800" i="1" dirty="0" smtClean="0"/>
              <a:t>leading</a:t>
            </a:r>
            <a:r>
              <a:rPr lang="en-US" altLang="en-US" sz="800" i="1" baseline="0" dirty="0" smtClean="0"/>
              <a:t> questions.  Then…</a:t>
            </a:r>
          </a:p>
          <a:p>
            <a:pPr lvl="0" eaLnBrk="1" hangingPunct="1">
              <a:lnSpc>
                <a:spcPct val="80000"/>
              </a:lnSpc>
            </a:pPr>
            <a:r>
              <a:rPr lang="en-US" altLang="en-US" sz="800" b="1" i="1" dirty="0" smtClean="0"/>
              <a:t>ASK </a:t>
            </a:r>
            <a:r>
              <a:rPr lang="en-US" altLang="en-US" sz="800" i="1" dirty="0" smtClean="0"/>
              <a:t>participants to ask</a:t>
            </a:r>
            <a:r>
              <a:rPr lang="en-US" altLang="en-US" sz="800" i="1" baseline="0" dirty="0" smtClean="0"/>
              <a:t> the same questions without leading the interviewee.</a:t>
            </a:r>
          </a:p>
          <a:p>
            <a:pPr lvl="0" eaLnBrk="1" hangingPunct="1">
              <a:lnSpc>
                <a:spcPct val="80000"/>
              </a:lnSpc>
            </a:pPr>
            <a:endParaRPr lang="en-US" altLang="en-US" sz="800" i="1" dirty="0"/>
          </a:p>
          <a:p>
            <a:pPr eaLnBrk="1" hangingPunct="1">
              <a:lnSpc>
                <a:spcPct val="80000"/>
              </a:lnSpc>
              <a:buFontTx/>
              <a:buChar char="•"/>
            </a:pPr>
            <a:r>
              <a:rPr lang="en-US" altLang="en-US" sz="800" i="1" dirty="0"/>
              <a:t>It must be challenging to learn how to diagnose patients using a distance learning method? (assuming that it is hard to learn certain skills through DL)</a:t>
            </a:r>
          </a:p>
          <a:p>
            <a:pPr marL="628650" lvl="1" indent="-171450" eaLnBrk="1" hangingPunct="1">
              <a:lnSpc>
                <a:spcPct val="80000"/>
              </a:lnSpc>
              <a:buFont typeface="Wingdings" panose="05000000000000000000" pitchFamily="2" charset="2"/>
              <a:buChar char="Ø"/>
            </a:pPr>
            <a:r>
              <a:rPr lang="en-US" altLang="en-US" sz="800" i="0" dirty="0"/>
              <a:t>Could say: I’ve heard some people say that it is challenging to diagnose patients using a DL learning method, and others who say it is great </a:t>
            </a:r>
            <a:r>
              <a:rPr lang="en-US" altLang="en-US" sz="800" i="0" dirty="0" smtClean="0"/>
              <a:t>because </a:t>
            </a:r>
            <a:r>
              <a:rPr lang="en-US" altLang="en-US" sz="800" i="0" dirty="0"/>
              <a:t>they can practice on a computer before trying on a real patient. What do you think?</a:t>
            </a:r>
          </a:p>
          <a:p>
            <a:pPr eaLnBrk="1" hangingPunct="1">
              <a:lnSpc>
                <a:spcPct val="80000"/>
              </a:lnSpc>
              <a:buFontTx/>
              <a:buChar char="•"/>
            </a:pPr>
            <a:r>
              <a:rPr lang="en-US" altLang="en-US" sz="800" i="1" dirty="0"/>
              <a:t>Most students with few technical skills will struggle in this eLearning </a:t>
            </a:r>
            <a:r>
              <a:rPr lang="en-US" altLang="en-US" sz="800" i="1" dirty="0" smtClean="0"/>
              <a:t>program, </a:t>
            </a:r>
            <a:r>
              <a:rPr lang="en-US" altLang="en-US" sz="800" i="1" dirty="0"/>
              <a:t>is that right?</a:t>
            </a:r>
          </a:p>
          <a:p>
            <a:pPr eaLnBrk="1" hangingPunct="1">
              <a:lnSpc>
                <a:spcPct val="80000"/>
              </a:lnSpc>
            </a:pPr>
            <a:r>
              <a:rPr lang="en-US" altLang="en-US" sz="800" i="1" dirty="0"/>
              <a:t>(assuming that tech savvy students don’t have problems with the </a:t>
            </a:r>
            <a:r>
              <a:rPr lang="en-US" altLang="en-US" sz="800" i="1" dirty="0" smtClean="0"/>
              <a:t>program)</a:t>
            </a:r>
            <a:endParaRPr lang="en-US" altLang="en-US" sz="800" i="1" dirty="0"/>
          </a:p>
          <a:p>
            <a:pPr marL="628650" lvl="1" indent="-171450" eaLnBrk="1" hangingPunct="1">
              <a:lnSpc>
                <a:spcPct val="80000"/>
              </a:lnSpc>
              <a:buFont typeface="Wingdings" panose="05000000000000000000" pitchFamily="2" charset="2"/>
              <a:buChar char="Ø"/>
            </a:pPr>
            <a:r>
              <a:rPr lang="en-US" altLang="en-US" sz="800" i="0" dirty="0"/>
              <a:t>How do you think technical skills influence how a student does in a eLearning </a:t>
            </a:r>
            <a:r>
              <a:rPr lang="en-US" altLang="en-US" sz="800" i="0" dirty="0" smtClean="0"/>
              <a:t>program? </a:t>
            </a:r>
            <a:endParaRPr lang="en-US" altLang="en-US" sz="800" i="0" dirty="0"/>
          </a:p>
          <a:p>
            <a:pPr eaLnBrk="1" hangingPunct="1">
              <a:lnSpc>
                <a:spcPct val="80000"/>
              </a:lnSpc>
            </a:pPr>
            <a:r>
              <a:rPr lang="en-US" altLang="en-US" sz="800" i="1" dirty="0"/>
              <a:t>Was one reason you stopped staffing the </a:t>
            </a:r>
            <a:r>
              <a:rPr lang="en-US" altLang="en-US" sz="800" i="1" dirty="0" err="1"/>
              <a:t>telementoring</a:t>
            </a:r>
            <a:r>
              <a:rPr lang="en-US" altLang="en-US" sz="800" i="1" dirty="0"/>
              <a:t> line because the mentors weren’t interested in adding to their responsibilities?</a:t>
            </a:r>
          </a:p>
          <a:p>
            <a:pPr eaLnBrk="1" hangingPunct="1">
              <a:lnSpc>
                <a:spcPct val="80000"/>
              </a:lnSpc>
            </a:pPr>
            <a:r>
              <a:rPr lang="en-US" altLang="en-US" sz="800" i="1" dirty="0"/>
              <a:t>(Assuming the mentors are too busy or not interested)</a:t>
            </a:r>
          </a:p>
          <a:p>
            <a:pPr marL="628650" lvl="1" indent="-171450" eaLnBrk="1" hangingPunct="1">
              <a:lnSpc>
                <a:spcPct val="80000"/>
              </a:lnSpc>
              <a:buFont typeface="Wingdings" panose="05000000000000000000" pitchFamily="2" charset="2"/>
              <a:buChar char="Ø"/>
            </a:pPr>
            <a:r>
              <a:rPr lang="en-US" altLang="en-US" sz="800" i="0" dirty="0"/>
              <a:t>What were some of the reasons you stopped </a:t>
            </a:r>
            <a:r>
              <a:rPr lang="en-US" altLang="en-US" sz="800" i="0" dirty="0" smtClean="0"/>
              <a:t>staffing </a:t>
            </a:r>
            <a:r>
              <a:rPr lang="en-US" altLang="en-US" sz="800" i="0" dirty="0"/>
              <a:t>the </a:t>
            </a:r>
            <a:r>
              <a:rPr lang="en-US" altLang="en-US" sz="800" i="0" dirty="0" err="1"/>
              <a:t>telementoring</a:t>
            </a:r>
            <a:r>
              <a:rPr lang="en-US" altLang="en-US" sz="800" i="0" dirty="0"/>
              <a:t> line?</a:t>
            </a:r>
          </a:p>
          <a:p>
            <a:pPr eaLnBrk="1" hangingPunct="1">
              <a:lnSpc>
                <a:spcPct val="80000"/>
              </a:lnSpc>
              <a:buFontTx/>
              <a:buChar char="•"/>
            </a:pPr>
            <a:r>
              <a:rPr lang="en-US" altLang="en-US" sz="800" i="1" dirty="0"/>
              <a:t>Do you think the reason </a:t>
            </a:r>
            <a:r>
              <a:rPr lang="en-US" altLang="en-US" sz="800" i="1" dirty="0" smtClean="0"/>
              <a:t>facilitators </a:t>
            </a:r>
            <a:r>
              <a:rPr lang="en-US" altLang="en-US" sz="800" i="1" dirty="0"/>
              <a:t>don’t follow up with participants is because they don’t have access to a computer or internet connection</a:t>
            </a:r>
            <a:r>
              <a:rPr lang="en-US" altLang="en-US" sz="800" i="1" dirty="0" smtClean="0"/>
              <a:t>? (</a:t>
            </a:r>
            <a:r>
              <a:rPr lang="en-US" altLang="en-US" sz="800" i="1" dirty="0"/>
              <a:t>assuming f/u is b/c of access to computer and internet)</a:t>
            </a:r>
          </a:p>
          <a:p>
            <a:pPr marL="628650" lvl="1" indent="-171450" eaLnBrk="1" hangingPunct="1">
              <a:lnSpc>
                <a:spcPct val="80000"/>
              </a:lnSpc>
              <a:buFont typeface="Wingdings" panose="05000000000000000000" pitchFamily="2" charset="2"/>
              <a:buChar char="Ø"/>
            </a:pPr>
            <a:r>
              <a:rPr lang="en-US" altLang="en-US" sz="800" i="0" dirty="0"/>
              <a:t>Why do you think the facilitators don’t follow up with the participants?</a:t>
            </a:r>
          </a:p>
          <a:p>
            <a:pPr eaLnBrk="1" hangingPunct="1">
              <a:lnSpc>
                <a:spcPct val="80000"/>
              </a:lnSpc>
            </a:pPr>
            <a:endParaRPr lang="en-US" altLang="en-US" sz="800" i="0" dirty="0"/>
          </a:p>
          <a:p>
            <a:pPr eaLnBrk="1" hangingPunct="1">
              <a:lnSpc>
                <a:spcPct val="80000"/>
              </a:lnSpc>
            </a:pPr>
            <a:r>
              <a:rPr lang="en-US" altLang="en-US" sz="800" i="1" dirty="0"/>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i="0" dirty="0" smtClean="0"/>
              <a:t>So</a:t>
            </a:r>
            <a:r>
              <a:rPr lang="en-US" i="0" baseline="0" dirty="0" smtClean="0"/>
              <a:t> far we have talked about </a:t>
            </a:r>
            <a:r>
              <a:rPr lang="en-US" altLang="en-US" sz="1200" i="0" dirty="0" smtClean="0"/>
              <a:t>effective communication skills (active listening,</a:t>
            </a:r>
            <a:r>
              <a:rPr lang="en-US" altLang="en-US" sz="1200" i="0" baseline="0" dirty="0" smtClean="0"/>
              <a:t> reflecting and summarizing), </a:t>
            </a:r>
            <a:r>
              <a:rPr lang="en-US" altLang="en-US" sz="1200" i="0" dirty="0" smtClean="0"/>
              <a:t>qualities of a good interviewer (o</a:t>
            </a:r>
            <a:r>
              <a:rPr lang="en-US" i="0" dirty="0" smtClean="0"/>
              <a:t>pen-minded,</a:t>
            </a:r>
            <a:r>
              <a:rPr lang="en-US" i="0" baseline="0" dirty="0" smtClean="0"/>
              <a:t> f</a:t>
            </a:r>
            <a:r>
              <a:rPr lang="en-US" i="0" dirty="0" smtClean="0"/>
              <a:t>lexible and responsive,</a:t>
            </a:r>
            <a:r>
              <a:rPr lang="en-US" i="0" baseline="0" dirty="0" smtClean="0"/>
              <a:t> p</a:t>
            </a:r>
            <a:r>
              <a:rPr lang="en-US" i="0" dirty="0" smtClean="0"/>
              <a:t>atient,</a:t>
            </a:r>
            <a:r>
              <a:rPr lang="en-US" i="0" baseline="0" dirty="0" smtClean="0"/>
              <a:t> o</a:t>
            </a:r>
            <a:r>
              <a:rPr lang="en-US" i="0" dirty="0" smtClean="0"/>
              <a:t>bservant,</a:t>
            </a:r>
            <a:r>
              <a:rPr lang="en-US" i="0" baseline="0" dirty="0" smtClean="0"/>
              <a:t> </a:t>
            </a:r>
            <a:r>
              <a:rPr lang="en-US" i="0" dirty="0" smtClean="0"/>
              <a:t>good listening,</a:t>
            </a:r>
            <a:r>
              <a:rPr lang="en-US" i="0" baseline="0" dirty="0" smtClean="0"/>
              <a:t> f</a:t>
            </a:r>
            <a:r>
              <a:rPr lang="en-US" i="0" dirty="0" smtClean="0"/>
              <a:t>riendly), and effective interviewing techniques</a:t>
            </a:r>
            <a:r>
              <a:rPr lang="en-US" i="0" baseline="0" dirty="0" smtClean="0"/>
              <a:t> (c</a:t>
            </a:r>
            <a:r>
              <a:rPr lang="en-US" altLang="en-US" i="0" dirty="0" smtClean="0"/>
              <a:t>reating a rapport,</a:t>
            </a:r>
            <a:r>
              <a:rPr lang="en-US" altLang="en-US" i="0" baseline="0" dirty="0" smtClean="0"/>
              <a:t> u</a:t>
            </a:r>
            <a:r>
              <a:rPr lang="en-US" altLang="en-US" i="0" dirty="0" smtClean="0"/>
              <a:t>sing open-ended questions,</a:t>
            </a:r>
            <a:r>
              <a:rPr lang="en-US" altLang="en-US" i="0" baseline="0" dirty="0" smtClean="0"/>
              <a:t> u</a:t>
            </a:r>
            <a:r>
              <a:rPr lang="en-US" i="0" dirty="0" smtClean="0"/>
              <a:t>sing probes to go deeper into a subject,</a:t>
            </a:r>
            <a:r>
              <a:rPr lang="en-US" i="0" baseline="0" dirty="0" smtClean="0"/>
              <a:t> a</a:t>
            </a:r>
            <a:r>
              <a:rPr lang="en-US" i="0" dirty="0" smtClean="0"/>
              <a:t>voiding leading questions).</a:t>
            </a:r>
          </a:p>
          <a:p>
            <a:pPr eaLnBrk="1" hangingPunct="1"/>
            <a:endParaRPr lang="en-US" dirty="0" smtClean="0"/>
          </a:p>
          <a:p>
            <a:pPr eaLnBrk="1" hangingPunct="1"/>
            <a:r>
              <a:rPr lang="en-US" b="1" i="1" dirty="0" smtClean="0"/>
              <a:t>ASK</a:t>
            </a:r>
            <a:r>
              <a:rPr lang="en-US" i="1" baseline="0" dirty="0" smtClean="0"/>
              <a:t> participants if there are any questions on what we’ve talked about so far before we observe an in-depth interview.</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i="1" baseline="0" dirty="0" smtClean="0"/>
              <a:t>NOTE:  </a:t>
            </a:r>
            <a:r>
              <a:rPr lang="en-US" b="0" i="1" baseline="0" dirty="0" smtClean="0"/>
              <a:t>This exercise should take about minutes.  Advance p</a:t>
            </a:r>
            <a:r>
              <a:rPr lang="en-US" i="1" baseline="0" dirty="0" smtClean="0"/>
              <a:t>reparation and instructions for this activity can be found in your facilitators guide.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i="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REFER</a:t>
            </a:r>
            <a:r>
              <a:rPr lang="en-US" altLang="en-US" i="1" dirty="0" smtClean="0"/>
              <a:t> participants to </a:t>
            </a:r>
            <a:r>
              <a:rPr lang="en-US" altLang="en-US" b="1" i="1" dirty="0" smtClean="0"/>
              <a:t>Exercise 1 handout:</a:t>
            </a:r>
            <a:r>
              <a:rPr lang="en-US" altLang="en-US" b="1" i="1" baseline="0" dirty="0" smtClean="0"/>
              <a:t>  </a:t>
            </a:r>
            <a:r>
              <a:rPr lang="en-US" altLang="en-US" b="1" i="1" dirty="0" smtClean="0"/>
              <a:t>Observe</a:t>
            </a:r>
            <a:r>
              <a:rPr lang="en-US" altLang="en-US" b="1" i="1" baseline="0" dirty="0" smtClean="0"/>
              <a:t> an In-depth interview</a:t>
            </a:r>
            <a:r>
              <a:rPr lang="en-US" altLang="en-US" b="1" i="1" dirty="0" smtClean="0"/>
              <a:t> </a:t>
            </a:r>
            <a:r>
              <a:rPr lang="en-US" altLang="en-US" i="1" dirty="0" smtClean="0"/>
              <a:t>(30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i="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i="1" dirty="0" smtClean="0"/>
              <a:t>ADVANCE</a:t>
            </a:r>
            <a:r>
              <a:rPr lang="en-US" altLang="en-US" i="1" dirty="0" smtClean="0"/>
              <a:t> to the next slide to reveal discussion</a:t>
            </a:r>
            <a:r>
              <a:rPr lang="en-US" altLang="en-US" i="1" baseline="0" dirty="0" smtClean="0"/>
              <a:t> questions.</a:t>
            </a:r>
            <a:endParaRPr lang="en-US" altLang="en-US" i="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eaLnBrk="1" hangingPunct="1"/>
            <a:endParaRPr lang="en-US" i="1" dirty="0" smtClean="0"/>
          </a:p>
          <a:p>
            <a:endParaRPr lang="en-US" i="1" dirty="0" smtClean="0"/>
          </a:p>
          <a:p>
            <a:pPr eaLnBrk="1" hangingPunct="1"/>
            <a:endParaRPr lang="en-US" altLang="en-US" sz="1200" dirty="0" smtClean="0"/>
          </a:p>
        </p:txBody>
      </p:sp>
      <p:sp>
        <p:nvSpPr>
          <p:cNvPr id="4" name="Slide Number Placeholder 3"/>
          <p:cNvSpPr>
            <a:spLocks noGrp="1"/>
          </p:cNvSpPr>
          <p:nvPr>
            <p:ph type="sldNum" sz="quarter" idx="10"/>
          </p:nvPr>
        </p:nvSpPr>
        <p:spPr/>
        <p:txBody>
          <a:bodyPr/>
          <a:lstStyle/>
          <a:p>
            <a:fld id="{555BEBA7-2668-4020-8EA5-B655BB4EE400}" type="slidenum">
              <a:rPr lang="en-US" smtClean="0"/>
              <a:t>25</a:t>
            </a:fld>
            <a:endParaRPr lang="en-US"/>
          </a:p>
        </p:txBody>
      </p:sp>
    </p:spTree>
    <p:extLst>
      <p:ext uri="{BB962C8B-B14F-4D97-AF65-F5344CB8AC3E}">
        <p14:creationId xmlns:p14="http://schemas.microsoft.com/office/powerpoint/2010/main" val="31593402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5BEBA7-2668-4020-8EA5-B655BB4EE400}" type="slidenum">
              <a:rPr lang="en-US" smtClean="0"/>
              <a:t>26</a:t>
            </a:fld>
            <a:endParaRPr lang="en-US"/>
          </a:p>
        </p:txBody>
      </p:sp>
    </p:spTree>
    <p:extLst>
      <p:ext uri="{BB962C8B-B14F-4D97-AF65-F5344CB8AC3E}">
        <p14:creationId xmlns:p14="http://schemas.microsoft.com/office/powerpoint/2010/main" val="40960716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Arial Narrow" pitchFamily="34" charset="0"/>
              </a:rPr>
              <a:t>To conclude</a:t>
            </a:r>
            <a:r>
              <a:rPr lang="en-US" sz="2000" baseline="0" dirty="0" smtClean="0">
                <a:latin typeface="Arial Narrow" pitchFamily="34" charset="0"/>
              </a:rPr>
              <a:t> this session we will just go through a couple of key points.</a:t>
            </a:r>
            <a:endParaRPr lang="en-US" sz="2000" dirty="0" smtClean="0">
              <a:latin typeface="Arial Narrow" pitchFamily="34" charset="0"/>
            </a:endParaRPr>
          </a:p>
          <a:p>
            <a:r>
              <a:rPr lang="en-US" sz="2000" dirty="0" smtClean="0">
                <a:latin typeface="Arial Narrow" pitchFamily="34" charset="0"/>
              </a:rPr>
              <a:t>Here </a:t>
            </a:r>
            <a:r>
              <a:rPr lang="en-US" sz="2000" dirty="0">
                <a:latin typeface="Arial Narrow" pitchFamily="34" charset="0"/>
              </a:rPr>
              <a:t>are some rules of thumb to keep in mind when conducting </a:t>
            </a:r>
            <a:r>
              <a:rPr lang="en-US" sz="2000" dirty="0" smtClean="0">
                <a:latin typeface="Arial Narrow" pitchFamily="34" charset="0"/>
              </a:rPr>
              <a:t>interviews.</a:t>
            </a:r>
            <a:endParaRPr lang="en-US" sz="2000" dirty="0">
              <a:latin typeface="Arial Narrow" pitchFamily="34" charset="0"/>
            </a:endParaRPr>
          </a:p>
          <a:p>
            <a:endParaRPr lang="en-US" sz="2000" dirty="0">
              <a:latin typeface="Arial Narrow" pitchFamily="34" charset="0"/>
            </a:endParaRPr>
          </a:p>
        </p:txBody>
      </p:sp>
      <p:sp>
        <p:nvSpPr>
          <p:cNvPr id="4" name="Slide Number Placeholder 3"/>
          <p:cNvSpPr>
            <a:spLocks noGrp="1"/>
          </p:cNvSpPr>
          <p:nvPr>
            <p:ph type="sldNum" sz="quarter" idx="10"/>
          </p:nvPr>
        </p:nvSpPr>
        <p:spPr/>
        <p:txBody>
          <a:bodyPr/>
          <a:lstStyle/>
          <a:p>
            <a:fld id="{58C3966D-460C-4EBE-8072-CE2D0FA6351F}"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sz="2000" baseline="0" dirty="0" smtClean="0">
                <a:latin typeface="Arial Narrow" pitchFamily="34" charset="0"/>
              </a:rPr>
              <a:t>This slide points out interviewing don’ts.</a:t>
            </a:r>
          </a:p>
          <a:p>
            <a:pPr>
              <a:buFont typeface="Arial" pitchFamily="34" charset="0"/>
              <a:buNone/>
            </a:pPr>
            <a:endParaRPr lang="en-US" sz="2000" dirty="0">
              <a:latin typeface="Arial Narrow" pitchFamily="34" charset="0"/>
            </a:endParaRPr>
          </a:p>
          <a:p>
            <a:pPr>
              <a:buFont typeface="Arial" pitchFamily="34" charset="0"/>
              <a:buNone/>
            </a:pPr>
            <a:r>
              <a:rPr lang="en-US" sz="2000" dirty="0">
                <a:latin typeface="Arial Narrow" pitchFamily="34" charset="0"/>
              </a:rPr>
              <a:t>This first one isn’t really about control for control’s </a:t>
            </a:r>
            <a:r>
              <a:rPr lang="en-US" sz="2000" dirty="0" smtClean="0">
                <a:latin typeface="Arial Narrow" pitchFamily="34" charset="0"/>
              </a:rPr>
              <a:t>sake…it’s </a:t>
            </a:r>
            <a:r>
              <a:rPr lang="en-US" sz="2000" dirty="0">
                <a:latin typeface="Arial Narrow" pitchFamily="34" charset="0"/>
              </a:rPr>
              <a:t>just to make sure that the interview is moving in the direction of gathering the information you need.  So </a:t>
            </a:r>
            <a:r>
              <a:rPr lang="en-US" sz="2000" dirty="0" smtClean="0">
                <a:latin typeface="Arial Narrow" pitchFamily="34" charset="0"/>
              </a:rPr>
              <a:t>keep </a:t>
            </a:r>
            <a:r>
              <a:rPr lang="en-US" sz="2000" dirty="0">
                <a:latin typeface="Arial Narrow" pitchFamily="34" charset="0"/>
              </a:rPr>
              <a:t>in mind, if the interviewee starts to ask you questions, politely deflect them and say you’re interested in their opinions. Or if the topic </a:t>
            </a:r>
            <a:r>
              <a:rPr lang="en-US" sz="2000" dirty="0" smtClean="0">
                <a:latin typeface="Arial Narrow" pitchFamily="34" charset="0"/>
              </a:rPr>
              <a:t>strays </a:t>
            </a:r>
            <a:r>
              <a:rPr lang="en-US" sz="2000" dirty="0">
                <a:latin typeface="Arial Narrow" pitchFamily="34" charset="0"/>
              </a:rPr>
              <a:t>too far away from the topic of interest, again politely return to the subject at hand.</a:t>
            </a:r>
          </a:p>
          <a:p>
            <a:pPr defTabSz="914282">
              <a:defRPr/>
            </a:pPr>
            <a:endParaRPr lang="en-US" sz="2000" dirty="0">
              <a:latin typeface="Arial Narrow" pitchFamily="34" charset="0"/>
            </a:endParaRPr>
          </a:p>
          <a:p>
            <a:pPr defTabSz="914282">
              <a:defRPr/>
            </a:pPr>
            <a:r>
              <a:rPr lang="en-US" sz="2000" dirty="0" smtClean="0">
                <a:latin typeface="Arial Narrow" pitchFamily="34" charset="0"/>
              </a:rPr>
              <a:t>Also,</a:t>
            </a:r>
            <a:r>
              <a:rPr lang="en-US" sz="2000" baseline="0" dirty="0" smtClean="0">
                <a:latin typeface="Arial Narrow" pitchFamily="34" charset="0"/>
              </a:rPr>
              <a:t> n</a:t>
            </a:r>
            <a:r>
              <a:rPr lang="en-US" sz="2000" dirty="0" smtClean="0">
                <a:latin typeface="Arial Narrow" pitchFamily="34" charset="0"/>
              </a:rPr>
              <a:t>ever </a:t>
            </a:r>
            <a:r>
              <a:rPr lang="en-US" sz="2000" dirty="0">
                <a:latin typeface="Arial Narrow" pitchFamily="34" charset="0"/>
              </a:rPr>
              <a:t>tell a participant they’ve contradicted </a:t>
            </a:r>
            <a:r>
              <a:rPr lang="en-US" sz="2000" dirty="0" smtClean="0">
                <a:latin typeface="Arial Narrow" pitchFamily="34" charset="0"/>
              </a:rPr>
              <a:t>themselves</a:t>
            </a:r>
            <a:r>
              <a:rPr lang="en-US" sz="2000" baseline="0" dirty="0" smtClean="0">
                <a:latin typeface="Arial Narrow" pitchFamily="34" charset="0"/>
              </a:rPr>
              <a:t> -</a:t>
            </a:r>
            <a:r>
              <a:rPr lang="en-US" sz="2000" dirty="0" smtClean="0">
                <a:latin typeface="Arial Narrow" pitchFamily="34" charset="0"/>
              </a:rPr>
              <a:t> </a:t>
            </a:r>
            <a:r>
              <a:rPr lang="en-US" sz="2000" dirty="0">
                <a:latin typeface="Arial Narrow" pitchFamily="34" charset="0"/>
              </a:rPr>
              <a:t>ask for clarification. They are the </a:t>
            </a:r>
            <a:r>
              <a:rPr lang="en-US" sz="2000" dirty="0" smtClean="0">
                <a:latin typeface="Arial Narrow" pitchFamily="34" charset="0"/>
              </a:rPr>
              <a:t>experts </a:t>
            </a:r>
            <a:r>
              <a:rPr lang="en-US" sz="2000" dirty="0">
                <a:latin typeface="Arial Narrow" pitchFamily="34" charset="0"/>
              </a:rPr>
              <a:t>on their experience, so they can explain how the complexity of their answer works for them.  </a:t>
            </a:r>
          </a:p>
          <a:p>
            <a:pPr defTabSz="914282">
              <a:defRPr/>
            </a:pPr>
            <a:endParaRPr lang="en-US" sz="2000" dirty="0">
              <a:latin typeface="Arial Narrow" pitchFamily="34" charset="0"/>
            </a:endParaRPr>
          </a:p>
          <a:p>
            <a:pPr defTabSz="914282">
              <a:defRPr/>
            </a:pPr>
            <a:endParaRPr lang="en-US" sz="2000" dirty="0">
              <a:latin typeface="Arial Narrow" pitchFamily="34" charset="0"/>
            </a:endParaRPr>
          </a:p>
        </p:txBody>
      </p:sp>
      <p:sp>
        <p:nvSpPr>
          <p:cNvPr id="4" name="Slide Number Placeholder 3"/>
          <p:cNvSpPr>
            <a:spLocks noGrp="1"/>
          </p:cNvSpPr>
          <p:nvPr>
            <p:ph type="sldNum" sz="quarter" idx="10"/>
          </p:nvPr>
        </p:nvSpPr>
        <p:spPr/>
        <p:txBody>
          <a:bodyPr/>
          <a:lstStyle/>
          <a:p>
            <a:fld id="{58C3966D-460C-4EBE-8072-CE2D0FA6351F}"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12798D-988C-4FCE-A557-CD9521A0AF07}" type="slidenum">
              <a:rPr lang="en-US" smtClean="0"/>
              <a:pPr/>
              <a:t>29</a:t>
            </a:fld>
            <a:endParaRPr lang="en-US"/>
          </a:p>
        </p:txBody>
      </p:sp>
    </p:spTree>
    <p:extLst>
      <p:ext uri="{BB962C8B-B14F-4D97-AF65-F5344CB8AC3E}">
        <p14:creationId xmlns:p14="http://schemas.microsoft.com/office/powerpoint/2010/main" val="507657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defTabSz="914274" eaLnBrk="0" hangingPunct="0">
              <a:defRPr>
                <a:solidFill>
                  <a:schemeClr val="tx1"/>
                </a:solidFill>
                <a:latin typeface="Arial" charset="0"/>
              </a:defRPr>
            </a:lvl1pPr>
            <a:lvl2pPr marL="730171" indent="-280835" defTabSz="914274" eaLnBrk="0" hangingPunct="0">
              <a:defRPr>
                <a:solidFill>
                  <a:schemeClr val="tx1"/>
                </a:solidFill>
                <a:latin typeface="Arial" charset="0"/>
              </a:defRPr>
            </a:lvl2pPr>
            <a:lvl3pPr marL="1123340" indent="-224668" defTabSz="914274" eaLnBrk="0" hangingPunct="0">
              <a:defRPr>
                <a:solidFill>
                  <a:schemeClr val="tx1"/>
                </a:solidFill>
                <a:latin typeface="Arial" charset="0"/>
              </a:defRPr>
            </a:lvl3pPr>
            <a:lvl4pPr marL="1572677" indent="-224668" defTabSz="914274" eaLnBrk="0" hangingPunct="0">
              <a:defRPr>
                <a:solidFill>
                  <a:schemeClr val="tx1"/>
                </a:solidFill>
                <a:latin typeface="Arial" charset="0"/>
              </a:defRPr>
            </a:lvl4pPr>
            <a:lvl5pPr marL="2022013" indent="-224668" defTabSz="914274" eaLnBrk="0" hangingPunct="0">
              <a:defRPr>
                <a:solidFill>
                  <a:schemeClr val="tx1"/>
                </a:solidFill>
                <a:latin typeface="Arial" charset="0"/>
              </a:defRPr>
            </a:lvl5pPr>
            <a:lvl6pPr marL="2471349" indent="-224668" defTabSz="914274" eaLnBrk="0" fontAlgn="base" hangingPunct="0">
              <a:spcBef>
                <a:spcPct val="0"/>
              </a:spcBef>
              <a:spcAft>
                <a:spcPct val="0"/>
              </a:spcAft>
              <a:defRPr>
                <a:solidFill>
                  <a:schemeClr val="tx1"/>
                </a:solidFill>
                <a:latin typeface="Arial" charset="0"/>
              </a:defRPr>
            </a:lvl6pPr>
            <a:lvl7pPr marL="2920685" indent="-224668" defTabSz="914274" eaLnBrk="0" fontAlgn="base" hangingPunct="0">
              <a:spcBef>
                <a:spcPct val="0"/>
              </a:spcBef>
              <a:spcAft>
                <a:spcPct val="0"/>
              </a:spcAft>
              <a:defRPr>
                <a:solidFill>
                  <a:schemeClr val="tx1"/>
                </a:solidFill>
                <a:latin typeface="Arial" charset="0"/>
              </a:defRPr>
            </a:lvl7pPr>
            <a:lvl8pPr marL="3370021" indent="-224668" defTabSz="914274" eaLnBrk="0" fontAlgn="base" hangingPunct="0">
              <a:spcBef>
                <a:spcPct val="0"/>
              </a:spcBef>
              <a:spcAft>
                <a:spcPct val="0"/>
              </a:spcAft>
              <a:defRPr>
                <a:solidFill>
                  <a:schemeClr val="tx1"/>
                </a:solidFill>
                <a:latin typeface="Arial" charset="0"/>
              </a:defRPr>
            </a:lvl8pPr>
            <a:lvl9pPr marL="3819357" indent="-224668" defTabSz="914274" eaLnBrk="0" fontAlgn="base" hangingPunct="0">
              <a:spcBef>
                <a:spcPct val="0"/>
              </a:spcBef>
              <a:spcAft>
                <a:spcPct val="0"/>
              </a:spcAft>
              <a:defRPr>
                <a:solidFill>
                  <a:schemeClr val="tx1"/>
                </a:solidFill>
                <a:latin typeface="Arial" charset="0"/>
              </a:defRPr>
            </a:lvl9pPr>
          </a:lstStyle>
          <a:p>
            <a:pPr eaLnBrk="1" hangingPunct="1"/>
            <a:fld id="{C6AD3F80-1FF6-442B-9593-31AB349A4999}" type="slidenum">
              <a:rPr lang="en-GB" altLang="en-US"/>
              <a:pPr eaLnBrk="1" hangingPunct="1"/>
              <a:t>3</a:t>
            </a:fld>
            <a:endParaRPr lang="en-GB" alt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pPr eaLnBrk="1" hangingPunct="1"/>
            <a:endParaRPr lang="en-US" alt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Open-ended Questions.</a:t>
            </a:r>
            <a:r>
              <a:rPr lang="en-US" dirty="0" smtClean="0"/>
              <a:t> Questions need to be worded so that respondents expound on the topic, not just answer “yes” or “no.” Many open-ended questions begin with “why” or “how,” which gives respondents freedom to answer the questions using their own words.</a:t>
            </a:r>
          </a:p>
          <a:p>
            <a:r>
              <a:rPr lang="en-US" b="1" dirty="0" smtClean="0"/>
              <a:t>Semi-structured Format.</a:t>
            </a:r>
            <a:r>
              <a:rPr lang="en-US" dirty="0" smtClean="0"/>
              <a:t> Although it is important to pre-plan the key questions, the interview should also be conversational, with questions flowing from previous responses when possible. For example, if an interviewee remarks that “The elections are approaching,” an appropriate response would be, “How do you feel about the candidates involved?”</a:t>
            </a:r>
          </a:p>
          <a:p>
            <a:r>
              <a:rPr lang="en-US" b="1" dirty="0" smtClean="0"/>
              <a:t>Seek Understanding and Interpretation.</a:t>
            </a:r>
            <a:r>
              <a:rPr lang="en-US" dirty="0" smtClean="0"/>
              <a:t> It is important to use active listening skills to reflect upon what the speaker is saying. The interviewer should try to interpret the</a:t>
            </a:r>
            <a:r>
              <a:rPr lang="en-US" baseline="0" dirty="0" smtClean="0"/>
              <a:t> nuances of </a:t>
            </a:r>
            <a:r>
              <a:rPr lang="en-US" dirty="0" smtClean="0"/>
              <a:t>what is being said and should seek clarity and understanding throughout the interview.</a:t>
            </a:r>
          </a:p>
          <a:p>
            <a:r>
              <a:rPr lang="en-US" b="1" dirty="0" smtClean="0"/>
              <a:t>Recording Responses.</a:t>
            </a:r>
            <a:r>
              <a:rPr lang="en-US" dirty="0" smtClean="0"/>
              <a:t> Written notes should include observations of both verbal and non-verbal behaviors as they occur, and immediate personal reflections about the interview.  We</a:t>
            </a:r>
            <a:r>
              <a:rPr lang="en-US" baseline="0" dirty="0" smtClean="0"/>
              <a:t> will talk more about note-taking in an upcoming session.</a:t>
            </a:r>
            <a:endParaRPr lang="en-US" dirty="0" smtClean="0"/>
          </a:p>
          <a:p>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In sum, in-depth interviews involve not only asking questions, but systematically documenting the responses to probe for deeper meaning and understanding.  These characteristics</a:t>
            </a:r>
            <a:r>
              <a:rPr lang="en-US" sz="1200" b="0" i="0" kern="1200" baseline="0" dirty="0" smtClean="0">
                <a:solidFill>
                  <a:schemeClr val="tx1"/>
                </a:solidFill>
                <a:effectLst/>
                <a:latin typeface="+mn-lt"/>
                <a:ea typeface="+mn-ea"/>
                <a:cs typeface="+mn-cs"/>
              </a:rPr>
              <a:t> may seem simple, but there are some important skills involved in performing all of them at once.  We will learn more about these skills in just a moment.</a:t>
            </a:r>
            <a:endParaRPr lang="en-US" dirty="0" smtClean="0"/>
          </a:p>
          <a:p>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55BEBA7-2668-4020-8EA5-B655BB4EE400}" type="slidenum">
              <a:rPr lang="en-US" smtClean="0"/>
              <a:t>4</a:t>
            </a:fld>
            <a:endParaRPr lang="en-US"/>
          </a:p>
        </p:txBody>
      </p:sp>
    </p:spTree>
    <p:extLst>
      <p:ext uri="{BB962C8B-B14F-4D97-AF65-F5344CB8AC3E}">
        <p14:creationId xmlns:p14="http://schemas.microsoft.com/office/powerpoint/2010/main" val="522224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4"/>
          <p:cNvSpPr>
            <a:spLocks noGrp="1" noRot="1" noChangeAspect="1" noTextEdit="1"/>
          </p:cNvSpPr>
          <p:nvPr>
            <p:ph type="sldImg"/>
          </p:nvPr>
        </p:nvSpPr>
        <p:spPr>
          <a:xfrm>
            <a:off x="1143000" y="685800"/>
            <a:ext cx="4572000" cy="3429000"/>
          </a:xfrm>
          <a:ln/>
        </p:spPr>
      </p:sp>
      <p:sp>
        <p:nvSpPr>
          <p:cNvPr id="46083" name="Notes Placeholder 5"/>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i="0" dirty="0" smtClean="0"/>
              <a:t>Before</a:t>
            </a:r>
            <a:r>
              <a:rPr lang="en-US" altLang="en-US" b="0" i="0" baseline="0" dirty="0" smtClean="0"/>
              <a:t> we talk about interviewing, let’s begin with effective communication.</a:t>
            </a:r>
            <a:endParaRPr lang="en-US" altLang="en-US" b="0" i="0" dirty="0" smtClean="0"/>
          </a:p>
          <a:p>
            <a:endParaRPr lang="en-US" altLang="en-US" b="1" i="1" dirty="0" smtClean="0"/>
          </a:p>
          <a:p>
            <a:r>
              <a:rPr lang="en-US" altLang="en-US" b="1" i="1" dirty="0" smtClean="0"/>
              <a:t>ASK</a:t>
            </a:r>
            <a:r>
              <a:rPr lang="en-US" altLang="en-US" i="1" dirty="0" smtClean="0"/>
              <a:t> participants</a:t>
            </a:r>
            <a:r>
              <a:rPr lang="en-US" altLang="en-US" i="1" baseline="0" dirty="0" smtClean="0"/>
              <a:t> “With what kind of person do you tend to enjoy sharing information, stories, ideas?  And how do you determine whether someone is that kind of person?”</a:t>
            </a:r>
          </a:p>
          <a:p>
            <a:endParaRPr lang="en-US" altLang="en-US" i="1" baseline="0" dirty="0" smtClean="0"/>
          </a:p>
          <a:p>
            <a:r>
              <a:rPr lang="en-US" altLang="en-US" b="1" i="1" baseline="0" dirty="0" smtClean="0"/>
              <a:t>CLICK</a:t>
            </a:r>
            <a:r>
              <a:rPr lang="en-US" altLang="en-US" i="1" baseline="0" dirty="0" smtClean="0"/>
              <a:t> to reveal bullet points.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Rot="1" noChangeAspect="1" noChangeArrowheads="1" noTextEdit="1"/>
          </p:cNvSpPr>
          <p:nvPr>
            <p:ph type="sldImg"/>
          </p:nvPr>
        </p:nvSpPr>
        <p:spPr>
          <a:xfrm>
            <a:off x="1143000" y="685800"/>
            <a:ext cx="4572000" cy="3429000"/>
          </a:xfrm>
          <a:ln/>
        </p:spPr>
      </p:sp>
      <p:sp>
        <p:nvSpPr>
          <p:cNvPr id="47107" name="Rectangle 6"/>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t>We</a:t>
            </a:r>
            <a:r>
              <a:rPr lang="en-US" altLang="en-US" baseline="0" dirty="0" smtClean="0"/>
              <a:t> tend to forget about non-verbal communication, but in fact, only </a:t>
            </a:r>
            <a:r>
              <a:rPr lang="en-US" altLang="en-US" dirty="0" smtClean="0"/>
              <a:t>7 to 11% of the</a:t>
            </a:r>
            <a:r>
              <a:rPr lang="en-US" altLang="en-US" baseline="0" dirty="0" smtClean="0"/>
              <a:t> communication people receive </a:t>
            </a:r>
            <a:r>
              <a:rPr lang="en-US" altLang="en-US" dirty="0" smtClean="0"/>
              <a:t>is verbal, and the rest is nonverbal.</a:t>
            </a:r>
            <a:r>
              <a:rPr lang="en-US" altLang="en-US" baseline="0" dirty="0" smtClean="0"/>
              <a:t>  </a:t>
            </a:r>
            <a:r>
              <a:rPr lang="en-GB" altLang="ja-JP" dirty="0" smtClean="0"/>
              <a:t>Nonverbal communication may not always match a verbal message,</a:t>
            </a:r>
            <a:r>
              <a:rPr lang="en-GB" altLang="ja-JP" baseline="0" dirty="0" smtClean="0"/>
              <a:t> and d</a:t>
            </a:r>
            <a:r>
              <a:rPr lang="en-GB" altLang="ja-JP" dirty="0" smtClean="0"/>
              <a:t>ifferences in how messages are perceived can lead to confusion.</a:t>
            </a:r>
          </a:p>
          <a:p>
            <a:pPr eaLnBrk="1" hangingPunct="1"/>
            <a:endParaRPr lang="en-GB" altLang="ja-JP" dirty="0" smtClean="0"/>
          </a:p>
          <a:p>
            <a:pPr eaLnBrk="1" hangingPunct="1"/>
            <a:r>
              <a:rPr lang="en-GB" altLang="ja-JP" b="1" i="1" dirty="0" smtClean="0"/>
              <a:t>ASK </a:t>
            </a:r>
            <a:r>
              <a:rPr lang="en-GB" altLang="ja-JP" i="1" dirty="0" smtClean="0"/>
              <a:t>participants to provide an example of when someone says one thing but seems to feel a different way.</a:t>
            </a:r>
          </a:p>
          <a:p>
            <a:pPr eaLnBrk="1" hangingPunct="1"/>
            <a:r>
              <a:rPr lang="en-GB" altLang="ja-JP" i="1" dirty="0" smtClean="0"/>
              <a:t>Some examples are:</a:t>
            </a:r>
          </a:p>
          <a:p>
            <a:pPr marL="628650" lvl="1" indent="-171450" eaLnBrk="1" hangingPunct="1">
              <a:buFont typeface="Arial" pitchFamily="34" charset="0"/>
              <a:buChar char="•"/>
            </a:pPr>
            <a:r>
              <a:rPr lang="en-GB" altLang="ja-JP" i="1" dirty="0" smtClean="0"/>
              <a:t>Crying while saying, “I am fine.”</a:t>
            </a:r>
          </a:p>
          <a:p>
            <a:pPr marL="628650" lvl="1" indent="-171450" eaLnBrk="1" hangingPunct="1">
              <a:buFont typeface="Arial" pitchFamily="34" charset="0"/>
              <a:buChar char="•"/>
            </a:pPr>
            <a:r>
              <a:rPr lang="en-GB" altLang="ja-JP" i="1" dirty="0" smtClean="0"/>
              <a:t>Saying that you are listening when you are not making eye contact with the speaker and are looking all around the room while the speaker is speaking.</a:t>
            </a:r>
          </a:p>
          <a:p>
            <a:pPr marL="628650" lvl="1" indent="-171450" eaLnBrk="1" hangingPunct="1">
              <a:buFont typeface="Arial" pitchFamily="34" charset="0"/>
              <a:buChar char="•"/>
            </a:pPr>
            <a:r>
              <a:rPr lang="en-GB" altLang="ja-JP" i="1" dirty="0" smtClean="0"/>
              <a:t>Saying that you are not bored or tired when you are yawning.</a:t>
            </a:r>
          </a:p>
          <a:p>
            <a:pPr eaLnBrk="1" hangingPunct="1"/>
            <a:endParaRPr lang="en-GB" altLang="ja-JP" i="1" dirty="0" smtClean="0"/>
          </a:p>
          <a:p>
            <a:pPr>
              <a:defRPr/>
            </a:pPr>
            <a:r>
              <a:rPr lang="en-US" altLang="ja-JP" i="0" dirty="0" smtClean="0"/>
              <a:t>People use nonverbal communication signs instead of expressing themselves verbally because they may feel uncomfortable explicitly</a:t>
            </a:r>
            <a:r>
              <a:rPr lang="en-US" altLang="ja-JP" i="0" baseline="0" dirty="0" smtClean="0"/>
              <a:t> e</a:t>
            </a:r>
            <a:r>
              <a:rPr lang="en-US" altLang="ja-JP" i="0" dirty="0" smtClean="0"/>
              <a:t>xpressing emotions such as anger, boredom, or confusion.</a:t>
            </a:r>
            <a:r>
              <a:rPr lang="en-US" altLang="ja-JP" i="0" baseline="0" dirty="0" smtClean="0"/>
              <a:t>  </a:t>
            </a:r>
            <a:r>
              <a:rPr lang="en-US" altLang="ja-JP" i="0" dirty="0" smtClean="0"/>
              <a:t>The</a:t>
            </a:r>
            <a:r>
              <a:rPr lang="en-US" altLang="ja-JP" i="0" baseline="0" dirty="0" smtClean="0"/>
              <a:t> interviewer </a:t>
            </a:r>
            <a:r>
              <a:rPr lang="en-US" altLang="ja-JP" i="0" dirty="0" smtClean="0"/>
              <a:t>needs to be aware both of what the interviewee might be communicating nonverbally to him/her, and what he/she as the</a:t>
            </a:r>
            <a:r>
              <a:rPr lang="en-US" altLang="ja-JP" i="0" baseline="0" dirty="0" smtClean="0"/>
              <a:t> interviewer </a:t>
            </a:r>
            <a:r>
              <a:rPr lang="en-US" altLang="ja-JP" i="0" dirty="0" smtClean="0"/>
              <a:t>is communicating nonverbally to the interviewee.</a:t>
            </a:r>
          </a:p>
          <a:p>
            <a:pPr eaLnBrk="1" hangingPunct="1"/>
            <a:endParaRPr lang="en-GB" altLang="ja-JP" i="1" dirty="0" smtClean="0"/>
          </a:p>
          <a:p>
            <a:pPr eaLnBrk="1" hangingPunct="1"/>
            <a:endParaRPr lang="en-GB" altLang="ja-JP" i="1" dirty="0" smtClean="0"/>
          </a:p>
          <a:p>
            <a:pPr eaLnBrk="1" hangingPunct="1"/>
            <a:endParaRPr lang="en-GB" altLang="en-US" i="1" dirty="0" smtClean="0"/>
          </a:p>
          <a:p>
            <a:pPr lvl="1" eaLnBrk="1" hangingPunct="1"/>
            <a:endParaRPr lang="en-US" altLang="en-US" dirty="0" smtClean="0"/>
          </a:p>
          <a:p>
            <a:pPr eaLnBrk="1" hangingPunct="1"/>
            <a:endParaRPr lang="en-US" altLang="zh-TW" dirty="0" smtClean="0"/>
          </a:p>
          <a:p>
            <a:pPr eaLnBrk="1" hangingPunct="1"/>
            <a:endParaRPr lang="en-US" alt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43000" y="685800"/>
            <a:ext cx="4572000" cy="3429000"/>
          </a:xfrm>
          <a:ln/>
        </p:spPr>
      </p:sp>
      <p:sp>
        <p:nvSpPr>
          <p:cNvPr id="501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i="0" dirty="0" smtClean="0"/>
              <a:t>While </a:t>
            </a:r>
            <a:r>
              <a:rPr lang="en-US" sz="1200" b="0" i="0" kern="1200" dirty="0" smtClean="0">
                <a:solidFill>
                  <a:schemeClr val="tx1"/>
                </a:solidFill>
                <a:effectLst/>
                <a:latin typeface="+mn-lt"/>
                <a:ea typeface="+mn-ea"/>
                <a:cs typeface="+mn-cs"/>
              </a:rPr>
              <a:t>communicating effectively may sound easy, it can take a lot of practice to learn.</a:t>
            </a:r>
            <a:r>
              <a:rPr lang="en-US" sz="1200" b="0" i="0" kern="1200" baseline="0" dirty="0" smtClean="0">
                <a:solidFill>
                  <a:schemeClr val="tx1"/>
                </a:solidFill>
                <a:effectLst/>
                <a:latin typeface="+mn-lt"/>
                <a:ea typeface="+mn-ea"/>
                <a:cs typeface="+mn-cs"/>
              </a:rPr>
              <a:t>  </a:t>
            </a:r>
            <a:r>
              <a:rPr lang="en-US" altLang="en-US" dirty="0" smtClean="0"/>
              <a:t>Often, instead of truly listening to what the other person is saying, we’re thinking about what our </a:t>
            </a:r>
            <a:r>
              <a:rPr lang="en-US" altLang="en-US" i="1" dirty="0" smtClean="0"/>
              <a:t>response</a:t>
            </a:r>
            <a:r>
              <a:rPr lang="en-US" altLang="en-US" dirty="0" smtClean="0"/>
              <a:t> will be to what they’re saying, or what we want to say next, or something else entirely.</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Thus, prior to conducting an in-depth interview, it is a good idea to practice using the</a:t>
            </a:r>
            <a:r>
              <a:rPr lang="en-US" sz="1200" b="0" i="0" kern="1200" baseline="0" dirty="0" smtClean="0">
                <a:solidFill>
                  <a:schemeClr val="tx1"/>
                </a:solidFill>
                <a:effectLst/>
                <a:latin typeface="+mn-lt"/>
                <a:ea typeface="+mn-ea"/>
                <a:cs typeface="+mn-cs"/>
              </a:rPr>
              <a:t> skills we will discuss in this session </a:t>
            </a:r>
            <a:r>
              <a:rPr lang="en-US" sz="1200" b="0" i="0" kern="1200" dirty="0" smtClean="0">
                <a:solidFill>
                  <a:schemeClr val="tx1"/>
                </a:solidFill>
                <a:effectLst/>
                <a:latin typeface="+mn-lt"/>
                <a:ea typeface="+mn-ea"/>
                <a:cs typeface="+mn-cs"/>
              </a:rPr>
              <a:t>on a friend or colleague. We will have some time </a:t>
            </a:r>
            <a:r>
              <a:rPr lang="en-US" sz="1200" b="0" i="0" kern="1200" baseline="0" dirty="0" smtClean="0">
                <a:solidFill>
                  <a:schemeClr val="tx1"/>
                </a:solidFill>
                <a:effectLst/>
                <a:latin typeface="+mn-lt"/>
                <a:ea typeface="+mn-ea"/>
                <a:cs typeface="+mn-cs"/>
              </a:rPr>
              <a:t>to practice during this training, but you might also want to consider practicing with a friend as well.  </a:t>
            </a:r>
            <a:r>
              <a:rPr lang="en-US" sz="1200" b="0" i="0" kern="1200" dirty="0" smtClean="0">
                <a:solidFill>
                  <a:schemeClr val="tx1"/>
                </a:solidFill>
                <a:effectLst/>
                <a:latin typeface="+mn-lt"/>
                <a:ea typeface="+mn-ea"/>
                <a:cs typeface="+mn-cs"/>
              </a:rPr>
              <a:t>Begin by instructing them to talk about a topic of interest and practice your active listening strategies during the conversation. Afterward, ask for feedback and continue with different topics until using</a:t>
            </a:r>
            <a:r>
              <a:rPr lang="en-US" sz="1200" b="0" i="0" kern="1200" baseline="0" dirty="0" smtClean="0">
                <a:solidFill>
                  <a:schemeClr val="tx1"/>
                </a:solidFill>
                <a:effectLst/>
                <a:latin typeface="+mn-lt"/>
                <a:ea typeface="+mn-ea"/>
                <a:cs typeface="+mn-cs"/>
              </a:rPr>
              <a:t> these skills becomes </a:t>
            </a:r>
            <a:r>
              <a:rPr lang="en-US" sz="1200" b="0" i="0" kern="1200" dirty="0" smtClean="0">
                <a:solidFill>
                  <a:schemeClr val="tx1"/>
                </a:solidFill>
                <a:effectLst/>
                <a:latin typeface="+mn-lt"/>
                <a:ea typeface="+mn-ea"/>
                <a:cs typeface="+mn-cs"/>
              </a:rPr>
              <a:t>a natural way of interacting.</a:t>
            </a:r>
          </a:p>
          <a:p>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43000" y="685800"/>
            <a:ext cx="4572000" cy="3429000"/>
          </a:xfrm>
          <a:ln/>
        </p:spPr>
      </p:sp>
      <p:sp>
        <p:nvSpPr>
          <p:cNvPr id="522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b="1" i="1" dirty="0" smtClean="0"/>
              <a:t>ASK</a:t>
            </a:r>
            <a:r>
              <a:rPr lang="en-GB" altLang="en-US" b="1" i="1" baseline="0" dirty="0" smtClean="0"/>
              <a:t> </a:t>
            </a:r>
            <a:r>
              <a:rPr lang="en-GB" altLang="en-US" i="1" baseline="0" dirty="0" smtClean="0"/>
              <a:t>participants:  How do you know when someone is actively listening to you?</a:t>
            </a:r>
          </a:p>
          <a:p>
            <a:pPr eaLnBrk="1" hangingPunct="1"/>
            <a:endParaRPr lang="en-GB" altLang="en-US" i="1" baseline="0" dirty="0" smtClean="0"/>
          </a:p>
          <a:p>
            <a:pPr eaLnBrk="1" hangingPunct="1"/>
            <a:r>
              <a:rPr lang="en-GB" altLang="en-US" i="1" dirty="0" smtClean="0"/>
              <a:t>Possible answers include:</a:t>
            </a:r>
            <a:endParaRPr lang="en-US" altLang="en-US" i="1" dirty="0" smtClean="0"/>
          </a:p>
          <a:p>
            <a:pPr lvl="1" eaLnBrk="1" hangingPunct="1"/>
            <a:r>
              <a:rPr lang="en-US" altLang="en-US" i="1" dirty="0" smtClean="0"/>
              <a:t>Making eye contact.</a:t>
            </a:r>
          </a:p>
          <a:p>
            <a:pPr lvl="1" eaLnBrk="1" hangingPunct="1"/>
            <a:r>
              <a:rPr lang="en-US" altLang="en-US" i="1" dirty="0" smtClean="0"/>
              <a:t>Facing the speaker.</a:t>
            </a:r>
          </a:p>
          <a:p>
            <a:pPr lvl="1" eaLnBrk="1" hangingPunct="1"/>
            <a:r>
              <a:rPr lang="en-US" altLang="en-US" i="1" dirty="0" smtClean="0"/>
              <a:t>Concentrating on the speaker and what he/she is saying.</a:t>
            </a:r>
          </a:p>
          <a:p>
            <a:pPr lvl="1" eaLnBrk="1" hangingPunct="1"/>
            <a:r>
              <a:rPr lang="en-US" altLang="en-US" i="1" dirty="0" smtClean="0"/>
              <a:t>Paying attention.</a:t>
            </a:r>
          </a:p>
          <a:p>
            <a:pPr lvl="1" eaLnBrk="1" hangingPunct="1"/>
            <a:r>
              <a:rPr lang="en-US" altLang="en-US" i="1" dirty="0" smtClean="0"/>
              <a:t>Demonstrating</a:t>
            </a:r>
            <a:r>
              <a:rPr lang="en-US" altLang="en-US" i="1" baseline="0" dirty="0" smtClean="0"/>
              <a:t> real</a:t>
            </a:r>
            <a:r>
              <a:rPr lang="en-US" altLang="en-US" i="1" dirty="0" smtClean="0"/>
              <a:t> interest in what is being said.</a:t>
            </a:r>
          </a:p>
          <a:p>
            <a:pPr lvl="1" eaLnBrk="1" hangingPunct="1"/>
            <a:r>
              <a:rPr lang="en-US" altLang="en-US" i="1" dirty="0" smtClean="0"/>
              <a:t>Avoiding distractions, like phone calls, other people, or paperwork (note that this is a factor related to the environment in which you are holding a conversation—in this picture, the pair has chosen a meeting place that is free of many distractions).</a:t>
            </a:r>
          </a:p>
          <a:p>
            <a:pPr lvl="1" eaLnBrk="1" hangingPunct="1"/>
            <a:endParaRPr lang="en-US" altLang="en-US" i="1" dirty="0" smtClean="0"/>
          </a:p>
          <a:p>
            <a:pPr eaLnBrk="1" hangingPunct="1"/>
            <a:r>
              <a:rPr lang="en-US" altLang="en-US" b="1" i="1" dirty="0" smtClean="0"/>
              <a:t>GIVE</a:t>
            </a:r>
            <a:r>
              <a:rPr lang="en-US" altLang="en-US" i="1" dirty="0" smtClean="0"/>
              <a:t> participants a minute or two to think of a time that they had to talk to someone who was a bad listener.</a:t>
            </a:r>
          </a:p>
          <a:p>
            <a:pPr eaLnBrk="1" hangingPunct="1"/>
            <a:r>
              <a:rPr lang="en-US" altLang="en-US" b="1" i="1" dirty="0" smtClean="0"/>
              <a:t>ASK </a:t>
            </a:r>
            <a:r>
              <a:rPr lang="en-US" altLang="en-US" i="1" dirty="0" smtClean="0"/>
              <a:t>a couple of volunteers to share what made that person a bad listener, and how it made them feel.</a:t>
            </a:r>
          </a:p>
          <a:p>
            <a:pPr eaLnBrk="1" hangingPunct="1"/>
            <a:endParaRPr lang="en-GB" altLang="en-US" i="1"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43000" y="685800"/>
            <a:ext cx="4572000" cy="3429000"/>
          </a:xfrm>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dirty="0" smtClean="0"/>
              <a:t>Reflective listening builds on active listening</a:t>
            </a:r>
            <a:r>
              <a:rPr lang="en-GB" altLang="en-US" baseline="0" dirty="0" smtClean="0"/>
              <a:t> and involves verbally reflecting</a:t>
            </a:r>
            <a:r>
              <a:rPr lang="en-US" altLang="en-US" b="1" baseline="0" dirty="0" smtClean="0"/>
              <a:t> </a:t>
            </a:r>
            <a:r>
              <a:rPr lang="en-US" dirty="0" smtClean="0">
                <a:solidFill>
                  <a:schemeClr val="tx1"/>
                </a:solidFill>
              </a:rPr>
              <a:t>back to the speaker the emotions inherent in their message. By paying attention to tone and emotional content, the interviewer can gain a greater understanding of the messages being delivered.</a:t>
            </a:r>
            <a:endParaRPr lang="en-US" altLang="en-US" dirty="0" smtClean="0"/>
          </a:p>
          <a:p>
            <a:pPr eaLnBrk="1" hangingPunct="1"/>
            <a:endParaRPr lang="en-GB" altLang="en-US" dirty="0" smtClean="0"/>
          </a:p>
          <a:p>
            <a:pPr eaLnBrk="1" hangingPunct="1"/>
            <a:endParaRPr lang="en-GB" alt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6" descr="title-background.png"/>
          <p:cNvPicPr>
            <a:picLocks noChangeAspect="1"/>
          </p:cNvPicPr>
          <p:nvPr/>
        </p:nvPicPr>
        <p:blipFill>
          <a:blip r:embed="rId2"/>
          <a:stretch>
            <a:fillRect/>
          </a:stretch>
        </p:blipFill>
        <p:spPr>
          <a:xfrm>
            <a:off x="0" y="-1"/>
            <a:ext cx="9144000" cy="6864079"/>
          </a:xfrm>
          <a:prstGeom prst="rect">
            <a:avLst/>
          </a:prstGeom>
        </p:spPr>
      </p:pic>
      <p:sp>
        <p:nvSpPr>
          <p:cNvPr id="4" name="Date Placeholder 3"/>
          <p:cNvSpPr>
            <a:spLocks noGrp="1"/>
          </p:cNvSpPr>
          <p:nvPr>
            <p:ph type="dt" sz="half" idx="10"/>
          </p:nvPr>
        </p:nvSpPr>
        <p:spPr/>
        <p:txBody>
          <a:bodyPr/>
          <a:lstStyle/>
          <a:p>
            <a:fld id="{D6AA9797-05E4-454B-8172-7EB47A9173AE}" type="datetime1">
              <a:rPr lang="en-US" smtClean="0"/>
              <a:t>4/2/2020</a:t>
            </a:fld>
            <a:endParaRPr lang="en-US"/>
          </a:p>
        </p:txBody>
      </p:sp>
      <p:sp>
        <p:nvSpPr>
          <p:cNvPr id="5" name="Footer Placeholder 4"/>
          <p:cNvSpPr>
            <a:spLocks noGrp="1"/>
          </p:cNvSpPr>
          <p:nvPr>
            <p:ph type="ftr" sz="quarter" idx="11"/>
          </p:nvPr>
        </p:nvSpPr>
        <p:spPr/>
        <p:txBody>
          <a:bodyPr/>
          <a:lstStyle/>
          <a:p>
            <a:r>
              <a:rPr lang="en-US" smtClean="0"/>
              <a:t>www.classtoolkit.org</a:t>
            </a:r>
            <a:endParaRPr lang="en-US"/>
          </a:p>
        </p:txBody>
      </p:sp>
      <p:sp>
        <p:nvSpPr>
          <p:cNvPr id="6" name="Slide Number Placeholder 5"/>
          <p:cNvSpPr>
            <a:spLocks noGrp="1"/>
          </p:cNvSpPr>
          <p:nvPr>
            <p:ph type="sldNum" sz="quarter" idx="12"/>
          </p:nvPr>
        </p:nvSpPr>
        <p:spPr/>
        <p:txBody>
          <a:bodyPr/>
          <a:lstStyle/>
          <a:p>
            <a:fld id="{396EF7CE-C2E1-45D3-9EDB-657CFC4A6BA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F230B3-2015-4A9F-9BA2-612891B5301B}" type="datetime1">
              <a:rPr lang="en-US" smtClean="0"/>
              <a:t>4/2/2020</a:t>
            </a:fld>
            <a:endParaRPr lang="en-US"/>
          </a:p>
        </p:txBody>
      </p:sp>
      <p:sp>
        <p:nvSpPr>
          <p:cNvPr id="5" name="Footer Placeholder 4"/>
          <p:cNvSpPr>
            <a:spLocks noGrp="1"/>
          </p:cNvSpPr>
          <p:nvPr>
            <p:ph type="ftr" sz="quarter" idx="11"/>
          </p:nvPr>
        </p:nvSpPr>
        <p:spPr/>
        <p:txBody>
          <a:bodyPr/>
          <a:lstStyle/>
          <a:p>
            <a:r>
              <a:rPr lang="en-US" smtClean="0"/>
              <a:t>www.classtoolkit.org</a:t>
            </a:r>
            <a:endParaRPr lang="en-US"/>
          </a:p>
        </p:txBody>
      </p:sp>
      <p:sp>
        <p:nvSpPr>
          <p:cNvPr id="6" name="Slide Number Placeholder 5"/>
          <p:cNvSpPr>
            <a:spLocks noGrp="1"/>
          </p:cNvSpPr>
          <p:nvPr>
            <p:ph type="sldNum" sz="quarter" idx="12"/>
          </p:nvPr>
        </p:nvSpPr>
        <p:spPr/>
        <p:txBody>
          <a:bodyPr/>
          <a:lstStyle/>
          <a:p>
            <a:fld id="{396EF7CE-C2E1-45D3-9EDB-657CFC4A6BA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Photo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ED659B4C-4B98-4F49-83CC-C09049F18C58}" type="datetime1">
              <a:rPr lang="en-US" smtClean="0"/>
              <a:t>4/2/2020</a:t>
            </a:fld>
            <a:endParaRPr lang="en-US"/>
          </a:p>
        </p:txBody>
      </p:sp>
      <p:sp>
        <p:nvSpPr>
          <p:cNvPr id="4" name="Footer Placeholder 3"/>
          <p:cNvSpPr>
            <a:spLocks noGrp="1"/>
          </p:cNvSpPr>
          <p:nvPr>
            <p:ph type="ftr" sz="quarter" idx="11"/>
          </p:nvPr>
        </p:nvSpPr>
        <p:spPr/>
        <p:txBody>
          <a:bodyPr/>
          <a:lstStyle/>
          <a:p>
            <a:r>
              <a:rPr lang="en-US" smtClean="0"/>
              <a:t>www.classtoolkit.org</a:t>
            </a:r>
            <a:endParaRPr lang="en-US"/>
          </a:p>
        </p:txBody>
      </p:sp>
      <p:sp>
        <p:nvSpPr>
          <p:cNvPr id="5" name="Slide Number Placeholder 4"/>
          <p:cNvSpPr>
            <a:spLocks noGrp="1"/>
          </p:cNvSpPr>
          <p:nvPr>
            <p:ph type="sldNum" sz="quarter" idx="12"/>
          </p:nvPr>
        </p:nvSpPr>
        <p:spPr/>
        <p:txBody>
          <a:bodyPr/>
          <a:lstStyle/>
          <a:p>
            <a:fld id="{396EF7CE-C2E1-45D3-9EDB-657CFC4A6BA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Photos and Text">
    <p:spTree>
      <p:nvGrpSpPr>
        <p:cNvPr id="1" name=""/>
        <p:cNvGrpSpPr/>
        <p:nvPr/>
      </p:nvGrpSpPr>
      <p:grpSpPr>
        <a:xfrm>
          <a:off x="0" y="0"/>
          <a:ext cx="0" cy="0"/>
          <a:chOff x="0" y="0"/>
          <a:chExt cx="0" cy="0"/>
        </a:xfrm>
      </p:grpSpPr>
      <p:sp>
        <p:nvSpPr>
          <p:cNvPr id="5" name="Content Placeholder 2"/>
          <p:cNvSpPr>
            <a:spLocks noGrp="1"/>
          </p:cNvSpPr>
          <p:nvPr>
            <p:ph idx="1"/>
          </p:nvPr>
        </p:nvSpPr>
        <p:spPr>
          <a:xfrm>
            <a:off x="533400" y="1676400"/>
            <a:ext cx="4459981" cy="4525963"/>
          </a:xfrm>
        </p:spPr>
        <p:txBody>
          <a:bodyPr>
            <a:normAutofit/>
          </a:bodyPr>
          <a:lstStyle>
            <a:lvl1pPr>
              <a:defRPr sz="2000"/>
            </a:lvl1pPr>
            <a:lvl2pPr>
              <a:defRPr sz="2000"/>
            </a:lvl2pPr>
            <a:lvl3pPr>
              <a:defRPr sz="20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Placeholder 1"/>
          <p:cNvSpPr>
            <a:spLocks noGrp="1"/>
          </p:cNvSpPr>
          <p:nvPr>
            <p:ph type="title" hasCustomPrompt="1"/>
          </p:nvPr>
        </p:nvSpPr>
        <p:spPr>
          <a:xfrm>
            <a:off x="354912" y="436575"/>
            <a:ext cx="8229600" cy="1143000"/>
          </a:xfrm>
          <a:prstGeom prst="rect">
            <a:avLst/>
          </a:prstGeom>
        </p:spPr>
        <p:txBody>
          <a:bodyPr vert="horz" lIns="91440" tIns="45720" rIns="91440" bIns="0" rtlCol="0" anchor="t">
            <a:normAutofit/>
          </a:bodyPr>
          <a:lstStyle/>
          <a:p>
            <a:r>
              <a:rPr lang="en-US" dirty="0"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rot="19140000">
            <a:off x="817112" y="1730403"/>
            <a:ext cx="5648623" cy="1204306"/>
          </a:xfrm>
        </p:spPr>
        <p:txBody>
          <a:bodyPr bIns="9144" anchor="b"/>
          <a:lstStyle>
            <a:lvl1pPr>
              <a:defRPr sz="3200"/>
            </a:lvl1pPr>
          </a:lstStyle>
          <a:p>
            <a:r>
              <a:rPr lang="en-US" dirty="0"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AE9CF17-63E1-4A75-ACAE-D6174DE8FD8B}" type="datetime1">
              <a:rPr lang="en-US" smtClean="0"/>
              <a:t>4/2/2020</a:t>
            </a:fld>
            <a:endParaRPr lang="en-US"/>
          </a:p>
        </p:txBody>
      </p:sp>
      <p:sp>
        <p:nvSpPr>
          <p:cNvPr id="5" name="Footer Placeholder 4"/>
          <p:cNvSpPr>
            <a:spLocks noGrp="1"/>
          </p:cNvSpPr>
          <p:nvPr>
            <p:ph type="ftr" sz="quarter" idx="11"/>
          </p:nvPr>
        </p:nvSpPr>
        <p:spPr/>
        <p:txBody>
          <a:bodyPr/>
          <a:lstStyle/>
          <a:p>
            <a:r>
              <a:rPr lang="en-US" smtClean="0"/>
              <a:t>www.classtoolkit.org</a:t>
            </a:r>
            <a:endParaRPr lang="en-US"/>
          </a:p>
        </p:txBody>
      </p:sp>
      <p:sp>
        <p:nvSpPr>
          <p:cNvPr id="6" name="Slide Number Placeholder 5"/>
          <p:cNvSpPr>
            <a:spLocks noGrp="1"/>
          </p:cNvSpPr>
          <p:nvPr>
            <p:ph type="sldNum" sz="quarter" idx="12"/>
          </p:nvPr>
        </p:nvSpPr>
        <p:spPr/>
        <p:txBody>
          <a:bodyPr/>
          <a:lstStyle/>
          <a:p>
            <a:fld id="{396EF7CE-C2E1-45D3-9EDB-657CFC4A6BA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447800"/>
            <a:ext cx="3962400" cy="4343400"/>
          </a:xfrm>
        </p:spPr>
        <p:txBody>
          <a:bodyPr>
            <a:normAutofit/>
          </a:bodyPr>
          <a:lstStyle>
            <a:lvl1pPr>
              <a:lnSpc>
                <a:spcPct val="110000"/>
              </a:lnSpc>
              <a:defRPr sz="2000"/>
            </a:lvl1pPr>
            <a:lvl2pPr>
              <a:lnSpc>
                <a:spcPct val="110000"/>
              </a:lnSpc>
              <a:defRPr sz="2000"/>
            </a:lvl2pPr>
            <a:lvl3pPr>
              <a:lnSpc>
                <a:spcPct val="110000"/>
              </a:lnSpc>
              <a:defRPr sz="2000"/>
            </a:lvl3pPr>
            <a:lvl4pPr>
              <a:lnSpc>
                <a:spcPct val="110000"/>
              </a:lnSpc>
              <a:defRPr sz="2000"/>
            </a:lvl4pPr>
            <a:lvl5pPr>
              <a:lnSpc>
                <a:spcPct val="110000"/>
              </a:lnSpc>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486656" y="1447800"/>
            <a:ext cx="4200144" cy="4343400"/>
          </a:xfrm>
        </p:spPr>
        <p:txBody>
          <a:bodyPr>
            <a:normAutofit/>
          </a:bodyPr>
          <a:lstStyle>
            <a:lvl1pPr>
              <a:lnSpc>
                <a:spcPct val="110000"/>
              </a:lnSpc>
              <a:defRPr sz="2000"/>
            </a:lvl1pPr>
            <a:lvl2pPr>
              <a:lnSpc>
                <a:spcPct val="110000"/>
              </a:lnSpc>
              <a:defRPr sz="2000"/>
            </a:lvl2pPr>
            <a:lvl3pPr>
              <a:lnSpc>
                <a:spcPct val="110000"/>
              </a:lnSpc>
              <a:defRPr sz="2000"/>
            </a:lvl3pPr>
            <a:lvl4pPr>
              <a:lnSpc>
                <a:spcPct val="110000"/>
              </a:lnSpc>
              <a:defRPr sz="2000"/>
            </a:lvl4pPr>
            <a:lvl5pPr>
              <a:lnSpc>
                <a:spcPct val="110000"/>
              </a:lnSpc>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11"/>
          </p:nvPr>
        </p:nvSpPr>
        <p:spPr/>
        <p:txBody>
          <a:bodyPr/>
          <a:lstStyle/>
          <a:p>
            <a:r>
              <a:rPr lang="en-US" dirty="0" smtClean="0"/>
              <a:t>www.classtoolkit.org</a:t>
            </a:r>
            <a:endParaRPr lang="en-US" dirty="0"/>
          </a:p>
        </p:txBody>
      </p:sp>
      <p:sp>
        <p:nvSpPr>
          <p:cNvPr id="7" name="Slide Number Placeholder 6"/>
          <p:cNvSpPr>
            <a:spLocks noGrp="1"/>
          </p:cNvSpPr>
          <p:nvPr>
            <p:ph type="sldNum" sz="quarter" idx="12"/>
          </p:nvPr>
        </p:nvSpPr>
        <p:spPr/>
        <p:txBody>
          <a:bodyPr/>
          <a:lstStyle/>
          <a:p>
            <a:fld id="{396EF7CE-C2E1-45D3-9EDB-657CFC4A6BAE}" type="slidenum">
              <a:rPr lang="en-US" smtClean="0"/>
              <a:t>‹#›</a:t>
            </a:fld>
            <a:endParaRPr lang="en-US"/>
          </a:p>
        </p:txBody>
      </p:sp>
      <p:sp>
        <p:nvSpPr>
          <p:cNvPr id="8" name="Title 7"/>
          <p:cNvSpPr>
            <a:spLocks noGrp="1"/>
          </p:cNvSpPr>
          <p:nvPr>
            <p:ph type="title" hasCustomPrompt="1"/>
          </p:nvPr>
        </p:nvSpPr>
        <p:spPr>
          <a:xfrm>
            <a:off x="354912" y="436575"/>
            <a:ext cx="8229600" cy="782625"/>
          </a:xfrm>
        </p:spPr>
        <p:txBody>
          <a:bodyPr/>
          <a:lstStyle/>
          <a:p>
            <a:r>
              <a:rPr lang="en-US" dirty="0"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0EC3AE-3209-4B21-A3B5-7F95EE9AE30E}" type="datetime1">
              <a:rPr lang="en-US" smtClean="0"/>
              <a:t>4/2/2020</a:t>
            </a:fld>
            <a:endParaRPr lang="en-US"/>
          </a:p>
        </p:txBody>
      </p:sp>
      <p:sp>
        <p:nvSpPr>
          <p:cNvPr id="3" name="Footer Placeholder 2"/>
          <p:cNvSpPr>
            <a:spLocks noGrp="1"/>
          </p:cNvSpPr>
          <p:nvPr>
            <p:ph type="ftr" sz="quarter" idx="11"/>
          </p:nvPr>
        </p:nvSpPr>
        <p:spPr/>
        <p:txBody>
          <a:bodyPr/>
          <a:lstStyle/>
          <a:p>
            <a:r>
              <a:rPr lang="en-US" smtClean="0"/>
              <a:t>www.classtoolkit.org</a:t>
            </a:r>
            <a:endParaRPr lang="en-US"/>
          </a:p>
        </p:txBody>
      </p:sp>
      <p:sp>
        <p:nvSpPr>
          <p:cNvPr id="4" name="Slide Number Placeholder 3"/>
          <p:cNvSpPr>
            <a:spLocks noGrp="1"/>
          </p:cNvSpPr>
          <p:nvPr>
            <p:ph type="sldNum" sz="quarter" idx="12"/>
          </p:nvPr>
        </p:nvSpPr>
        <p:spPr/>
        <p:txBody>
          <a:bodyPr/>
          <a:lstStyle/>
          <a:p>
            <a:fld id="{396EF7CE-C2E1-45D3-9EDB-657CFC4A6BAE}" type="slidenum">
              <a:rPr lang="en-US" smtClean="0"/>
              <a:t>‹#›</a:t>
            </a:fld>
            <a:endParaRPr lang="en-US"/>
          </a:p>
        </p:txBody>
      </p:sp>
    </p:spTree>
    <p:extLst>
      <p:ext uri="{BB962C8B-B14F-4D97-AF65-F5344CB8AC3E}">
        <p14:creationId xmlns:p14="http://schemas.microsoft.com/office/powerpoint/2010/main" val="1735104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A80760F7-538D-4F1F-9C98-A9634B667575}" type="datetime1">
              <a:rPr lang="en-US" smtClean="0"/>
              <a:t>4/2/2020</a:t>
            </a:fld>
            <a:endParaRPr lang="en-US"/>
          </a:p>
        </p:txBody>
      </p:sp>
      <p:sp>
        <p:nvSpPr>
          <p:cNvPr id="5" name="Footer Placeholder 4"/>
          <p:cNvSpPr>
            <a:spLocks noGrp="1"/>
          </p:cNvSpPr>
          <p:nvPr>
            <p:ph type="ftr" sz="quarter" idx="11"/>
          </p:nvPr>
        </p:nvSpPr>
        <p:spPr/>
        <p:txBody>
          <a:bodyPr/>
          <a:lstStyle/>
          <a:p>
            <a:r>
              <a:rPr lang="en-US" smtClean="0"/>
              <a:t>www.classtoolkit.org</a:t>
            </a:r>
            <a:endParaRPr lang="en-US"/>
          </a:p>
        </p:txBody>
      </p:sp>
      <p:sp>
        <p:nvSpPr>
          <p:cNvPr id="6" name="Slide Number Placeholder 5"/>
          <p:cNvSpPr>
            <a:spLocks noGrp="1"/>
          </p:cNvSpPr>
          <p:nvPr>
            <p:ph type="sldNum" sz="quarter" idx="12"/>
          </p:nvPr>
        </p:nvSpPr>
        <p:spPr/>
        <p:txBody>
          <a:bodyPr/>
          <a:lstStyle/>
          <a:p>
            <a:fld id="{247B16AD-7F00-40F3-AEB8-C88C7473B7AB}" type="slidenum">
              <a:rPr lang="en-US" smtClean="0"/>
              <a:t>‹#›</a:t>
            </a:fld>
            <a:endParaRPr lang="en-US"/>
          </a:p>
        </p:txBody>
      </p:sp>
    </p:spTree>
    <p:extLst>
      <p:ext uri="{BB962C8B-B14F-4D97-AF65-F5344CB8AC3E}">
        <p14:creationId xmlns:p14="http://schemas.microsoft.com/office/powerpoint/2010/main" val="3610483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0"/>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4912" y="436575"/>
            <a:ext cx="8229600" cy="1143000"/>
          </a:xfrm>
          <a:prstGeom prst="rect">
            <a:avLst/>
          </a:prstGeom>
        </p:spPr>
        <p:txBody>
          <a:bodyPr vert="horz" lIns="91440" tIns="45720" rIns="91440" bIns="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708D24-DCD5-4221-949A-C4697E79D825}" type="datetime1">
              <a:rPr lang="en-US" smtClean="0"/>
              <a:t>4/2/2020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www.classtoolkit.org</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6EF7CE-C2E1-45D3-9EDB-657CFC4A6BA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81" r:id="rId7"/>
    <p:sldLayoutId id="2147483683" r:id="rId8"/>
  </p:sldLayoutIdLst>
  <p:hf sldNum="0" hdr="0" dt="0"/>
  <p:txStyles>
    <p:titleStyle>
      <a:lvl1pPr algn="l" defTabSz="457200" rtl="0" eaLnBrk="1" latinLnBrk="0" hangingPunct="1">
        <a:spcBef>
          <a:spcPct val="0"/>
        </a:spcBef>
        <a:buNone/>
        <a:defRPr sz="3200" b="1" i="0" kern="1200">
          <a:solidFill>
            <a:srgbClr val="000000"/>
          </a:solidFill>
          <a:latin typeface="Lucida Sans" panose="020B0602030504020204" pitchFamily="34" charset="0"/>
          <a:ea typeface="+mj-ea"/>
          <a:cs typeface="Lucida Sans" panose="020B0602030504020204" pitchFamily="34" charset="0"/>
        </a:defRPr>
      </a:lvl1pPr>
    </p:titleStyle>
    <p:bodyStyle>
      <a:lvl1pPr marL="201168" indent="-201168" algn="l" defTabSz="457200" rtl="0" eaLnBrk="1" latinLnBrk="0" hangingPunct="1">
        <a:lnSpc>
          <a:spcPct val="110000"/>
        </a:lnSpc>
        <a:spcBef>
          <a:spcPts val="0"/>
        </a:spcBef>
        <a:spcAft>
          <a:spcPts val="1800"/>
        </a:spcAft>
        <a:buFont typeface="Arial"/>
        <a:buChar char="•"/>
        <a:defRPr sz="2800" kern="1200" spc="0">
          <a:solidFill>
            <a:srgbClr val="000000"/>
          </a:solidFill>
          <a:latin typeface="Lucida Sans"/>
          <a:ea typeface="+mn-ea"/>
          <a:cs typeface="Lucida Sans"/>
        </a:defRPr>
      </a:lvl1pPr>
      <a:lvl2pPr marL="557784" indent="-228600" algn="l" defTabSz="457200" rtl="0" eaLnBrk="1" latinLnBrk="0" hangingPunct="1">
        <a:lnSpc>
          <a:spcPct val="110000"/>
        </a:lnSpc>
        <a:spcBef>
          <a:spcPts val="0"/>
        </a:spcBef>
        <a:spcAft>
          <a:spcPts val="1800"/>
        </a:spcAft>
        <a:buFont typeface="Arial"/>
        <a:buChar char="–"/>
        <a:defRPr sz="2400" kern="1200" spc="0">
          <a:solidFill>
            <a:srgbClr val="000000"/>
          </a:solidFill>
          <a:latin typeface="Lucida Sans"/>
          <a:ea typeface="+mn-ea"/>
          <a:cs typeface="Lucida Sans"/>
        </a:defRPr>
      </a:lvl2pPr>
      <a:lvl3pPr marL="978408" indent="-137160" algn="l" defTabSz="457200" rtl="0" eaLnBrk="1" latinLnBrk="0" hangingPunct="1">
        <a:lnSpc>
          <a:spcPct val="110000"/>
        </a:lnSpc>
        <a:spcBef>
          <a:spcPts val="0"/>
        </a:spcBef>
        <a:spcAft>
          <a:spcPts val="1800"/>
        </a:spcAft>
        <a:buFont typeface="Arial"/>
        <a:buChar char="•"/>
        <a:defRPr sz="2200" kern="1200" spc="0">
          <a:solidFill>
            <a:srgbClr val="000000"/>
          </a:solidFill>
          <a:latin typeface="Lucida Sans"/>
          <a:ea typeface="+mn-ea"/>
          <a:cs typeface="Lucida Sans"/>
        </a:defRPr>
      </a:lvl3pPr>
      <a:lvl4pPr marL="1325880" indent="-164592" algn="l" defTabSz="457200" rtl="0" eaLnBrk="1" latinLnBrk="0" hangingPunct="1">
        <a:lnSpc>
          <a:spcPct val="110000"/>
        </a:lnSpc>
        <a:spcBef>
          <a:spcPts val="0"/>
        </a:spcBef>
        <a:spcAft>
          <a:spcPts val="1800"/>
        </a:spcAft>
        <a:buFont typeface="Arial"/>
        <a:buChar char="–"/>
        <a:defRPr sz="2000" kern="1200" spc="0">
          <a:solidFill>
            <a:srgbClr val="000000"/>
          </a:solidFill>
          <a:latin typeface="Lucida Sans"/>
          <a:ea typeface="+mn-ea"/>
          <a:cs typeface="Lucida Sans"/>
        </a:defRPr>
      </a:lvl4pPr>
      <a:lvl5pPr marL="1691640" indent="-164592" algn="l" defTabSz="457200" rtl="0" eaLnBrk="1" latinLnBrk="0" hangingPunct="1">
        <a:lnSpc>
          <a:spcPct val="110000"/>
        </a:lnSpc>
        <a:spcBef>
          <a:spcPts val="0"/>
        </a:spcBef>
        <a:spcAft>
          <a:spcPts val="1800"/>
        </a:spcAft>
        <a:buFont typeface="Arial"/>
        <a:buChar char="»"/>
        <a:defRPr sz="2000" kern="1200" spc="0">
          <a:solidFill>
            <a:srgbClr val="000000"/>
          </a:solidFill>
          <a:latin typeface="Lucida Sans"/>
          <a:ea typeface="+mn-ea"/>
          <a:cs typeface="Lucida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764197"/>
            <a:ext cx="9143999" cy="646331"/>
          </a:xfrm>
          <a:prstGeom prst="rect">
            <a:avLst/>
          </a:prstGeom>
          <a:noFill/>
        </p:spPr>
        <p:txBody>
          <a:bodyPr wrap="square">
            <a:spAutoFit/>
          </a:bodyPr>
          <a:lstStyle/>
          <a:p>
            <a:pPr algn="ctr" fontAlgn="auto">
              <a:spcBef>
                <a:spcPts val="0"/>
              </a:spcBef>
              <a:spcAft>
                <a:spcPts val="0"/>
              </a:spcAft>
              <a:defRPr/>
            </a:pPr>
            <a:r>
              <a:rPr lang="en-US" sz="3600" b="1" cap="all" spc="-150" dirty="0" smtClean="0">
                <a:latin typeface="Lucida Sans"/>
                <a:cs typeface="Lucida Sans"/>
              </a:rPr>
              <a:t>Conducting an Effective Interview</a:t>
            </a:r>
          </a:p>
        </p:txBody>
      </p:sp>
      <p:pic>
        <p:nvPicPr>
          <p:cNvPr id="51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225" y="2946400"/>
            <a:ext cx="5387975" cy="3640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9704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dirty="0" smtClean="0"/>
              <a:t>Reflective Listening </a:t>
            </a:r>
          </a:p>
        </p:txBody>
      </p:sp>
      <p:sp>
        <p:nvSpPr>
          <p:cNvPr id="15363" name="Rectangle 3"/>
          <p:cNvSpPr>
            <a:spLocks noGrp="1" noChangeArrowheads="1"/>
          </p:cNvSpPr>
          <p:nvPr>
            <p:ph idx="1"/>
          </p:nvPr>
        </p:nvSpPr>
        <p:spPr/>
        <p:txBody>
          <a:bodyPr>
            <a:normAutofit/>
          </a:bodyPr>
          <a:lstStyle/>
          <a:p>
            <a:pPr marL="0" indent="0" eaLnBrk="1" hangingPunct="1">
              <a:buFont typeface="Wingdings" pitchFamily="2" charset="2"/>
              <a:buNone/>
            </a:pPr>
            <a:r>
              <a:rPr lang="en-US" altLang="en-US" dirty="0" smtClean="0"/>
              <a:t>Confirms that you have understood the interviewee by using statements such as:</a:t>
            </a:r>
          </a:p>
          <a:p>
            <a:pPr lvl="1">
              <a:spcBef>
                <a:spcPct val="30000"/>
              </a:spcBef>
            </a:pPr>
            <a:r>
              <a:rPr lang="en-US" altLang="en-US" dirty="0" smtClean="0"/>
              <a:t>“So </a:t>
            </a:r>
            <a:r>
              <a:rPr lang="en-US" altLang="en-US" dirty="0" smtClean="0">
                <a:solidFill>
                  <a:schemeClr val="accent2"/>
                </a:solidFill>
              </a:rPr>
              <a:t>you</a:t>
            </a:r>
            <a:r>
              <a:rPr lang="en-US" altLang="en-US" dirty="0" smtClean="0"/>
              <a:t> feel frustrated that there’s not enough time to do a complete physical exam.”</a:t>
            </a:r>
          </a:p>
          <a:p>
            <a:pPr lvl="1">
              <a:spcBef>
                <a:spcPct val="30000"/>
              </a:spcBef>
            </a:pPr>
            <a:r>
              <a:rPr lang="en-US" altLang="en-US" dirty="0" smtClean="0"/>
              <a:t>“It sounds like </a:t>
            </a:r>
            <a:r>
              <a:rPr lang="en-US" altLang="en-US" dirty="0" smtClean="0">
                <a:solidFill>
                  <a:schemeClr val="accent2"/>
                </a:solidFill>
              </a:rPr>
              <a:t>you’re </a:t>
            </a:r>
            <a:r>
              <a:rPr lang="en-US" altLang="en-US" dirty="0" smtClean="0"/>
              <a:t>concerned about this patient’s ability to adhere to treatment.”</a:t>
            </a:r>
          </a:p>
          <a:p>
            <a:pPr lvl="1">
              <a:spcBef>
                <a:spcPct val="30000"/>
              </a:spcBef>
            </a:pPr>
            <a:r>
              <a:rPr lang="en-US" altLang="en-US" dirty="0" smtClean="0">
                <a:solidFill>
                  <a:schemeClr val="tx1"/>
                </a:solidFill>
              </a:rPr>
              <a:t>“So </a:t>
            </a:r>
            <a:r>
              <a:rPr lang="en-US" altLang="en-US" dirty="0" smtClean="0">
                <a:solidFill>
                  <a:schemeClr val="accent2"/>
                </a:solidFill>
              </a:rPr>
              <a:t>you’re</a:t>
            </a:r>
            <a:r>
              <a:rPr lang="en-US" altLang="en-US" dirty="0" smtClean="0"/>
              <a:t> wondering if this training will address the performance gaps </a:t>
            </a:r>
            <a:r>
              <a:rPr lang="en-US" altLang="en-US" dirty="0">
                <a:solidFill>
                  <a:schemeClr val="accent2"/>
                </a:solidFill>
              </a:rPr>
              <a:t>you’ve </a:t>
            </a:r>
            <a:r>
              <a:rPr lang="en-US" altLang="en-US" dirty="0" smtClean="0"/>
              <a:t>identified.”</a:t>
            </a:r>
          </a:p>
        </p:txBody>
      </p:sp>
    </p:spTree>
    <p:extLst>
      <p:ext uri="{BB962C8B-B14F-4D97-AF65-F5344CB8AC3E}">
        <p14:creationId xmlns:p14="http://schemas.microsoft.com/office/powerpoint/2010/main" val="8957779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54912" y="436575"/>
            <a:ext cx="8712888" cy="1143000"/>
          </a:xfrm>
        </p:spPr>
        <p:txBody>
          <a:bodyPr/>
          <a:lstStyle/>
          <a:p>
            <a:r>
              <a:rPr lang="en-US" altLang="en-US" dirty="0" smtClean="0"/>
              <a:t>Effective </a:t>
            </a:r>
            <a:r>
              <a:rPr lang="en-US" altLang="en-US" dirty="0"/>
              <a:t>Communication </a:t>
            </a:r>
            <a:r>
              <a:rPr lang="en-US" altLang="en-US" dirty="0" smtClean="0"/>
              <a:t>Techniques (3)</a:t>
            </a:r>
          </a:p>
        </p:txBody>
      </p:sp>
      <p:sp>
        <p:nvSpPr>
          <p:cNvPr id="16387" name="Rectangle 3"/>
          <p:cNvSpPr>
            <a:spLocks noGrp="1" noChangeArrowheads="1"/>
          </p:cNvSpPr>
          <p:nvPr>
            <p:ph idx="1"/>
          </p:nvPr>
        </p:nvSpPr>
        <p:spPr/>
        <p:txBody>
          <a:bodyPr>
            <a:normAutofit/>
          </a:bodyPr>
          <a:lstStyle/>
          <a:p>
            <a:r>
              <a:rPr lang="en-US" altLang="en-US" b="1" dirty="0" smtClean="0"/>
              <a:t>Summarizing:  </a:t>
            </a:r>
            <a:r>
              <a:rPr lang="en-US" altLang="en-US" dirty="0" smtClean="0"/>
              <a:t>Process of synthesizing and re-stating what the interviewee has said in order to capture key concerns and issues</a:t>
            </a:r>
          </a:p>
        </p:txBody>
      </p:sp>
    </p:spTree>
    <p:extLst>
      <p:ext uri="{BB962C8B-B14F-4D97-AF65-F5344CB8AC3E}">
        <p14:creationId xmlns:p14="http://schemas.microsoft.com/office/powerpoint/2010/main" val="19267495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dirty="0" smtClean="0"/>
              <a:t>Summarizing</a:t>
            </a:r>
          </a:p>
        </p:txBody>
      </p:sp>
      <p:sp>
        <p:nvSpPr>
          <p:cNvPr id="17411" name="Rectangle 3"/>
          <p:cNvSpPr>
            <a:spLocks noGrp="1" noChangeArrowheads="1"/>
          </p:cNvSpPr>
          <p:nvPr>
            <p:ph idx="1"/>
          </p:nvPr>
        </p:nvSpPr>
        <p:spPr/>
        <p:txBody>
          <a:bodyPr>
            <a:normAutofit/>
          </a:bodyPr>
          <a:lstStyle/>
          <a:p>
            <a:pPr eaLnBrk="1" hangingPunct="1"/>
            <a:r>
              <a:rPr lang="en-US" altLang="en-US" dirty="0" smtClean="0"/>
              <a:t>To confirm that you have understood the interviewee’s story or issue</a:t>
            </a:r>
          </a:p>
          <a:p>
            <a:pPr eaLnBrk="1" hangingPunct="1"/>
            <a:r>
              <a:rPr lang="en-US" altLang="en-US" dirty="0" smtClean="0"/>
              <a:t>To change topics, close discussion, or clarify something</a:t>
            </a:r>
          </a:p>
          <a:p>
            <a:pPr eaLnBrk="1" hangingPunct="1"/>
            <a:r>
              <a:rPr lang="en-US" altLang="en-US" dirty="0" smtClean="0"/>
              <a:t>To collect your thoughts</a:t>
            </a:r>
          </a:p>
          <a:p>
            <a:pPr eaLnBrk="1" hangingPunct="1"/>
            <a:r>
              <a:rPr lang="en-US" altLang="en-US" dirty="0" smtClean="0"/>
              <a:t>To show the interviewee that you have heard and respect his/her point of view</a:t>
            </a:r>
          </a:p>
          <a:p>
            <a:pPr lvl="1" eaLnBrk="1" hangingPunct="1"/>
            <a:endParaRPr lang="en-US" altLang="en-US" dirty="0" smtClean="0"/>
          </a:p>
        </p:txBody>
      </p:sp>
    </p:spTree>
    <p:extLst>
      <p:ext uri="{BB962C8B-B14F-4D97-AF65-F5344CB8AC3E}">
        <p14:creationId xmlns:p14="http://schemas.microsoft.com/office/powerpoint/2010/main" val="28119227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1466850" y="1676401"/>
            <a:ext cx="7677150" cy="981075"/>
          </a:xfrm>
        </p:spPr>
        <p:txBody>
          <a:bodyPr/>
          <a:lstStyle/>
          <a:p>
            <a:pPr algn="ctr" eaLnBrk="1" hangingPunct="1"/>
            <a:r>
              <a:rPr lang="en-US" altLang="en-US" smtClean="0"/>
              <a:t>Listening Activity</a:t>
            </a:r>
          </a:p>
        </p:txBody>
      </p:sp>
      <p:pic>
        <p:nvPicPr>
          <p:cNvPr id="18435" name="Picture 15" descr="MCj007876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4974" y="2590800"/>
            <a:ext cx="3034811"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6644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Qualities of a Good Interviewer</a:t>
            </a:r>
            <a:endParaRPr lang="en-US" dirty="0"/>
          </a:p>
        </p:txBody>
      </p:sp>
      <p:sp>
        <p:nvSpPr>
          <p:cNvPr id="3" name="Content Placeholder 2"/>
          <p:cNvSpPr>
            <a:spLocks noGrp="1"/>
          </p:cNvSpPr>
          <p:nvPr>
            <p:ph idx="1"/>
          </p:nvPr>
        </p:nvSpPr>
        <p:spPr/>
        <p:txBody>
          <a:bodyPr>
            <a:normAutofit/>
          </a:bodyPr>
          <a:lstStyle/>
          <a:p>
            <a:r>
              <a:rPr lang="en-US" i="1" dirty="0" smtClean="0"/>
              <a:t>Open-minded</a:t>
            </a:r>
          </a:p>
          <a:p>
            <a:r>
              <a:rPr lang="en-US" i="1" dirty="0" smtClean="0"/>
              <a:t>Flexible </a:t>
            </a:r>
            <a:r>
              <a:rPr lang="en-US" i="1" dirty="0"/>
              <a:t>and </a:t>
            </a:r>
            <a:r>
              <a:rPr lang="en-US" i="1" dirty="0" smtClean="0"/>
              <a:t>responsive</a:t>
            </a:r>
          </a:p>
          <a:p>
            <a:r>
              <a:rPr lang="en-US" i="1" dirty="0" smtClean="0"/>
              <a:t>Patient</a:t>
            </a:r>
            <a:endParaRPr lang="en-US" dirty="0"/>
          </a:p>
          <a:p>
            <a:r>
              <a:rPr lang="en-US" i="1" dirty="0" smtClean="0"/>
              <a:t>Observant</a:t>
            </a:r>
          </a:p>
          <a:p>
            <a:r>
              <a:rPr lang="en-US" i="1" dirty="0" smtClean="0"/>
              <a:t>A </a:t>
            </a:r>
            <a:r>
              <a:rPr lang="en-US" i="1" dirty="0"/>
              <a:t>good </a:t>
            </a:r>
            <a:r>
              <a:rPr lang="en-US" i="1" dirty="0" smtClean="0"/>
              <a:t>listener</a:t>
            </a:r>
            <a:endParaRPr lang="en-US" dirty="0" smtClean="0"/>
          </a:p>
          <a:p>
            <a:r>
              <a:rPr lang="en-US" i="1" dirty="0" smtClean="0"/>
              <a:t>Friendly</a:t>
            </a:r>
          </a:p>
        </p:txBody>
      </p:sp>
      <p:sp>
        <p:nvSpPr>
          <p:cNvPr id="4" name="Footer Placeholder 3"/>
          <p:cNvSpPr>
            <a:spLocks noGrp="1"/>
          </p:cNvSpPr>
          <p:nvPr>
            <p:ph type="ftr" sz="quarter" idx="11"/>
          </p:nvPr>
        </p:nvSpPr>
        <p:spPr/>
        <p:txBody>
          <a:bodyPr/>
          <a:lstStyle/>
          <a:p>
            <a:r>
              <a:rPr lang="en-US" smtClean="0"/>
              <a:t>www.classtoolkit.org</a:t>
            </a:r>
            <a:endParaRPr lang="en-US"/>
          </a:p>
        </p:txBody>
      </p:sp>
    </p:spTree>
    <p:extLst>
      <p:ext uri="{BB962C8B-B14F-4D97-AF65-F5344CB8AC3E}">
        <p14:creationId xmlns:p14="http://schemas.microsoft.com/office/powerpoint/2010/main" val="37045010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altLang="en-US" dirty="0" smtClean="0"/>
              <a:t>Effective Interview Techniques </a:t>
            </a:r>
          </a:p>
        </p:txBody>
      </p:sp>
      <p:sp>
        <p:nvSpPr>
          <p:cNvPr id="14339" name="Rectangle 3"/>
          <p:cNvSpPr>
            <a:spLocks noGrp="1" noChangeArrowheads="1"/>
          </p:cNvSpPr>
          <p:nvPr>
            <p:ph type="body" idx="1"/>
          </p:nvPr>
        </p:nvSpPr>
        <p:spPr>
          <a:xfrm>
            <a:off x="304800" y="1600200"/>
            <a:ext cx="8534400" cy="4953000"/>
          </a:xfrm>
        </p:spPr>
        <p:txBody>
          <a:bodyPr>
            <a:normAutofit/>
          </a:bodyPr>
          <a:lstStyle/>
          <a:p>
            <a:pPr eaLnBrk="1" hangingPunct="1"/>
            <a:r>
              <a:rPr lang="en-US" altLang="en-US" dirty="0" smtClean="0"/>
              <a:t>Create a rapport</a:t>
            </a:r>
          </a:p>
          <a:p>
            <a:pPr eaLnBrk="1" hangingPunct="1"/>
            <a:r>
              <a:rPr lang="en-US" altLang="en-US" dirty="0" smtClean="0"/>
              <a:t>Use open-ended questions </a:t>
            </a:r>
          </a:p>
          <a:p>
            <a:pPr eaLnBrk="1" hangingPunct="1"/>
            <a:r>
              <a:rPr lang="en-US" dirty="0" smtClean="0"/>
              <a:t>Use </a:t>
            </a:r>
            <a:r>
              <a:rPr lang="en-US" dirty="0"/>
              <a:t>probes to go deeper into a </a:t>
            </a:r>
            <a:r>
              <a:rPr lang="en-US" dirty="0" smtClean="0"/>
              <a:t>subject</a:t>
            </a:r>
          </a:p>
          <a:p>
            <a:pPr eaLnBrk="1" hangingPunct="1"/>
            <a:r>
              <a:rPr lang="en-US" dirty="0" smtClean="0"/>
              <a:t>Avoid leading questions</a:t>
            </a:r>
            <a:endParaRPr lang="en-US" dirty="0"/>
          </a:p>
          <a:p>
            <a:pPr eaLnBrk="1" hangingPunct="1"/>
            <a:r>
              <a:rPr lang="en-US" altLang="en-US" dirty="0" smtClean="0"/>
              <a:t>Clarify vague or hard-to-understand responses by summarizing or presenting a scenario or example</a:t>
            </a:r>
          </a:p>
        </p:txBody>
      </p:sp>
    </p:spTree>
    <p:extLst>
      <p:ext uri="{BB962C8B-B14F-4D97-AF65-F5344CB8AC3E}">
        <p14:creationId xmlns:p14="http://schemas.microsoft.com/office/powerpoint/2010/main" val="175897008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a Rapport</a:t>
            </a:r>
            <a:endParaRPr lang="en-US" dirty="0"/>
          </a:p>
        </p:txBody>
      </p:sp>
      <p:sp>
        <p:nvSpPr>
          <p:cNvPr id="3" name="Content Placeholder 2"/>
          <p:cNvSpPr>
            <a:spLocks noGrp="1"/>
          </p:cNvSpPr>
          <p:nvPr>
            <p:ph idx="1"/>
          </p:nvPr>
        </p:nvSpPr>
        <p:spPr/>
        <p:txBody>
          <a:bodyPr>
            <a:normAutofit fontScale="92500" lnSpcReduction="10000"/>
          </a:bodyPr>
          <a:lstStyle/>
          <a:p>
            <a:pPr>
              <a:buFontTx/>
              <a:buChar char="•"/>
            </a:pPr>
            <a:r>
              <a:rPr lang="en-US" dirty="0"/>
              <a:t>Learn culturally-specific styles and techniques for building rapport</a:t>
            </a:r>
          </a:p>
          <a:p>
            <a:pPr>
              <a:buFontTx/>
              <a:buChar char="•"/>
            </a:pPr>
            <a:r>
              <a:rPr lang="en-US" dirty="0"/>
              <a:t>Be an engaged listener with a neutral attitude</a:t>
            </a:r>
          </a:p>
          <a:p>
            <a:pPr>
              <a:buFontTx/>
              <a:buChar char="•"/>
            </a:pPr>
            <a:r>
              <a:rPr lang="en-US" altLang="en-US" dirty="0"/>
              <a:t>Tune </a:t>
            </a:r>
            <a:r>
              <a:rPr lang="en-US" altLang="en-US" dirty="0" smtClean="0"/>
              <a:t>into non-verbal communication cues and </a:t>
            </a:r>
            <a:r>
              <a:rPr lang="en-US" dirty="0" smtClean="0"/>
              <a:t>adjust </a:t>
            </a:r>
            <a:r>
              <a:rPr lang="en-US" dirty="0"/>
              <a:t>your interviewing style depending on the </a:t>
            </a:r>
            <a:r>
              <a:rPr lang="en-US" dirty="0" smtClean="0"/>
              <a:t>interviewee</a:t>
            </a:r>
            <a:endParaRPr lang="en-US" altLang="en-US" dirty="0"/>
          </a:p>
          <a:p>
            <a:pPr>
              <a:buFontTx/>
              <a:buChar char="•"/>
            </a:pPr>
            <a:r>
              <a:rPr lang="en-US" altLang="en-US" dirty="0"/>
              <a:t>Make eye </a:t>
            </a:r>
            <a:r>
              <a:rPr lang="en-US" altLang="en-US" dirty="0" smtClean="0"/>
              <a:t>contact and smile</a:t>
            </a:r>
          </a:p>
          <a:p>
            <a:pPr>
              <a:buFontTx/>
              <a:buChar char="•"/>
            </a:pPr>
            <a:r>
              <a:rPr lang="en-US" altLang="en-US" dirty="0" smtClean="0"/>
              <a:t>Ask </a:t>
            </a:r>
            <a:r>
              <a:rPr lang="en-US" altLang="en-US" dirty="0"/>
              <a:t>about family or other appropriate small talk </a:t>
            </a:r>
          </a:p>
          <a:p>
            <a:endParaRPr lang="en-US" dirty="0"/>
          </a:p>
        </p:txBody>
      </p:sp>
      <p:sp>
        <p:nvSpPr>
          <p:cNvPr id="4" name="Footer Placeholder 3"/>
          <p:cNvSpPr>
            <a:spLocks noGrp="1"/>
          </p:cNvSpPr>
          <p:nvPr>
            <p:ph type="ftr" sz="quarter" idx="11"/>
          </p:nvPr>
        </p:nvSpPr>
        <p:spPr/>
        <p:txBody>
          <a:bodyPr/>
          <a:lstStyle/>
          <a:p>
            <a:r>
              <a:rPr lang="en-US" smtClean="0"/>
              <a:t>www.classtoolkit.org</a:t>
            </a:r>
            <a:endParaRPr lang="en-US"/>
          </a:p>
        </p:txBody>
      </p:sp>
    </p:spTree>
    <p:extLst>
      <p:ext uri="{BB962C8B-B14F-4D97-AF65-F5344CB8AC3E}">
        <p14:creationId xmlns:p14="http://schemas.microsoft.com/office/powerpoint/2010/main" val="37270213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p:txBody>
          <a:bodyPr>
            <a:normAutofit/>
          </a:bodyPr>
          <a:lstStyle/>
          <a:p>
            <a:pPr eaLnBrk="1" hangingPunct="1"/>
            <a:r>
              <a:rPr lang="en-US" altLang="en-US" sz="4000" dirty="0" smtClean="0"/>
              <a:t>Open-ended Questions</a:t>
            </a:r>
          </a:p>
        </p:txBody>
      </p:sp>
      <p:sp>
        <p:nvSpPr>
          <p:cNvPr id="473093" name="Rectangle 5"/>
          <p:cNvSpPr>
            <a:spLocks noGrp="1" noChangeArrowheads="1"/>
          </p:cNvSpPr>
          <p:nvPr>
            <p:ph type="body" sz="half" idx="1"/>
          </p:nvPr>
        </p:nvSpPr>
        <p:spPr>
          <a:xfrm>
            <a:off x="381000" y="1295400"/>
            <a:ext cx="3962400" cy="5410200"/>
          </a:xfrm>
        </p:spPr>
        <p:txBody>
          <a:bodyPr>
            <a:normAutofit/>
          </a:bodyPr>
          <a:lstStyle/>
          <a:p>
            <a:pPr algn="ctr" eaLnBrk="1" hangingPunct="1">
              <a:buFontTx/>
              <a:buNone/>
            </a:pPr>
            <a:r>
              <a:rPr lang="en-US" altLang="en-US" b="1" u="sng" dirty="0" smtClean="0"/>
              <a:t>Open</a:t>
            </a:r>
          </a:p>
          <a:p>
            <a:pPr eaLnBrk="1" hangingPunct="1"/>
            <a:r>
              <a:rPr lang="en-US" altLang="en-US" dirty="0" smtClean="0"/>
              <a:t>Leave the answer very open to what the interviewee wants to say</a:t>
            </a:r>
          </a:p>
          <a:p>
            <a:pPr eaLnBrk="1" hangingPunct="1"/>
            <a:r>
              <a:rPr lang="en-US" altLang="en-US" dirty="0" smtClean="0"/>
              <a:t>Results in a long, narrative answer	</a:t>
            </a:r>
          </a:p>
          <a:p>
            <a:pPr eaLnBrk="1" hangingPunct="1">
              <a:spcAft>
                <a:spcPts val="0"/>
              </a:spcAft>
            </a:pPr>
            <a:r>
              <a:rPr lang="en-US" altLang="en-US" dirty="0" smtClean="0"/>
              <a:t>Often start with:</a:t>
            </a:r>
          </a:p>
          <a:p>
            <a:pPr lvl="1">
              <a:spcBef>
                <a:spcPts val="600"/>
              </a:spcBef>
              <a:spcAft>
                <a:spcPts val="0"/>
              </a:spcAft>
            </a:pPr>
            <a:r>
              <a:rPr lang="en-US" altLang="en-US" dirty="0" smtClean="0"/>
              <a:t>“How”</a:t>
            </a:r>
          </a:p>
          <a:p>
            <a:pPr lvl="1">
              <a:spcBef>
                <a:spcPts val="600"/>
              </a:spcBef>
              <a:spcAft>
                <a:spcPts val="0"/>
              </a:spcAft>
            </a:pPr>
            <a:r>
              <a:rPr lang="en-US" altLang="en-US" dirty="0" smtClean="0"/>
              <a:t>“What”</a:t>
            </a:r>
          </a:p>
          <a:p>
            <a:pPr lvl="1">
              <a:spcBef>
                <a:spcPts val="600"/>
              </a:spcBef>
              <a:spcAft>
                <a:spcPts val="0"/>
              </a:spcAft>
            </a:pPr>
            <a:r>
              <a:rPr lang="en-US" altLang="en-US" dirty="0" smtClean="0"/>
              <a:t>“Describe”</a:t>
            </a:r>
          </a:p>
          <a:p>
            <a:pPr lvl="1">
              <a:spcBef>
                <a:spcPts val="600"/>
              </a:spcBef>
              <a:spcAft>
                <a:spcPts val="0"/>
              </a:spcAft>
            </a:pPr>
            <a:r>
              <a:rPr lang="en-US" altLang="en-US" dirty="0" smtClean="0"/>
              <a:t>“Explain”</a:t>
            </a:r>
          </a:p>
          <a:p>
            <a:pPr eaLnBrk="1" hangingPunct="1"/>
            <a:endParaRPr lang="en-US" altLang="en-US" dirty="0" smtClean="0"/>
          </a:p>
        </p:txBody>
      </p:sp>
      <p:sp>
        <p:nvSpPr>
          <p:cNvPr id="473094" name="Rectangle 6"/>
          <p:cNvSpPr>
            <a:spLocks noGrp="1" noChangeArrowheads="1"/>
          </p:cNvSpPr>
          <p:nvPr>
            <p:ph type="body" sz="half" idx="2"/>
          </p:nvPr>
        </p:nvSpPr>
        <p:spPr>
          <a:xfrm>
            <a:off x="4572000" y="1295400"/>
            <a:ext cx="4191000" cy="5181600"/>
          </a:xfrm>
        </p:spPr>
        <p:txBody>
          <a:bodyPr/>
          <a:lstStyle/>
          <a:p>
            <a:pPr algn="ctr" eaLnBrk="1" hangingPunct="1">
              <a:buFontTx/>
              <a:buNone/>
            </a:pPr>
            <a:r>
              <a:rPr lang="en-US" altLang="en-US" b="1" u="sng" dirty="0" smtClean="0"/>
              <a:t>Closed</a:t>
            </a:r>
          </a:p>
          <a:p>
            <a:pPr eaLnBrk="1" hangingPunct="1"/>
            <a:r>
              <a:rPr lang="en-US" altLang="en-US" dirty="0"/>
              <a:t>A</a:t>
            </a:r>
            <a:r>
              <a:rPr lang="en-US" altLang="en-US" dirty="0" smtClean="0"/>
              <a:t>sk for specific answers,      such as “yes” or “no”</a:t>
            </a:r>
          </a:p>
          <a:p>
            <a:pPr eaLnBrk="1" hangingPunct="1"/>
            <a:r>
              <a:rPr lang="en-US" altLang="en-US" dirty="0" smtClean="0"/>
              <a:t>Quick, easy to answer, give you facts, answer with short word or phrase</a:t>
            </a:r>
          </a:p>
          <a:p>
            <a:pPr>
              <a:spcAft>
                <a:spcPts val="0"/>
              </a:spcAft>
            </a:pPr>
            <a:r>
              <a:rPr lang="en-US" altLang="en-US" dirty="0"/>
              <a:t>Often start with:</a:t>
            </a:r>
          </a:p>
          <a:p>
            <a:pPr lvl="1">
              <a:spcBef>
                <a:spcPts val="600"/>
              </a:spcBef>
              <a:spcAft>
                <a:spcPts val="0"/>
              </a:spcAft>
            </a:pPr>
            <a:r>
              <a:rPr lang="en-US" altLang="en-US" dirty="0"/>
              <a:t>“</a:t>
            </a:r>
            <a:r>
              <a:rPr lang="en-US" altLang="en-US" dirty="0" smtClean="0"/>
              <a:t>Do”</a:t>
            </a:r>
          </a:p>
          <a:p>
            <a:pPr lvl="1">
              <a:spcBef>
                <a:spcPts val="600"/>
              </a:spcBef>
              <a:spcAft>
                <a:spcPts val="0"/>
              </a:spcAft>
            </a:pPr>
            <a:r>
              <a:rPr lang="en-US" altLang="en-US" dirty="0" smtClean="0"/>
              <a:t>“Are” </a:t>
            </a:r>
          </a:p>
          <a:p>
            <a:pPr lvl="1">
              <a:spcBef>
                <a:spcPts val="600"/>
              </a:spcBef>
              <a:spcAft>
                <a:spcPts val="0"/>
              </a:spcAft>
            </a:pPr>
            <a:r>
              <a:rPr lang="en-US" altLang="en-US" dirty="0" smtClean="0"/>
              <a:t>“Will” </a:t>
            </a:r>
          </a:p>
          <a:p>
            <a:pPr lvl="1">
              <a:spcBef>
                <a:spcPts val="600"/>
              </a:spcBef>
              <a:spcAft>
                <a:spcPts val="0"/>
              </a:spcAft>
            </a:pPr>
            <a:r>
              <a:rPr lang="en-US" altLang="en-US" dirty="0" smtClean="0"/>
              <a:t>“How many”</a:t>
            </a:r>
          </a:p>
          <a:p>
            <a:pPr lvl="1">
              <a:spcBef>
                <a:spcPts val="600"/>
              </a:spcBef>
              <a:spcAft>
                <a:spcPts val="0"/>
              </a:spcAft>
            </a:pPr>
            <a:r>
              <a:rPr lang="en-US" altLang="en-US" dirty="0" smtClean="0"/>
              <a:t>“If” or  “Would</a:t>
            </a:r>
            <a:r>
              <a:rPr lang="en-US" altLang="en-US" dirty="0"/>
              <a:t>”</a:t>
            </a:r>
          </a:p>
        </p:txBody>
      </p:sp>
    </p:spTree>
    <p:extLst>
      <p:ext uri="{BB962C8B-B14F-4D97-AF65-F5344CB8AC3E}">
        <p14:creationId xmlns:p14="http://schemas.microsoft.com/office/powerpoint/2010/main" val="37645993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pPr eaLnBrk="1" hangingPunct="1"/>
            <a:r>
              <a:rPr lang="en-US" altLang="en-US" sz="4000" dirty="0" smtClean="0"/>
              <a:t>‘Opening up’ Closed Questions</a:t>
            </a:r>
          </a:p>
        </p:txBody>
      </p:sp>
      <p:sp>
        <p:nvSpPr>
          <p:cNvPr id="16387" name="Rectangle 3"/>
          <p:cNvSpPr>
            <a:spLocks noGrp="1" noChangeArrowheads="1"/>
          </p:cNvSpPr>
          <p:nvPr>
            <p:ph type="body" idx="1"/>
          </p:nvPr>
        </p:nvSpPr>
        <p:spPr/>
        <p:txBody>
          <a:bodyPr>
            <a:normAutofit lnSpcReduction="10000"/>
          </a:bodyPr>
          <a:lstStyle/>
          <a:p>
            <a:pPr eaLnBrk="1" hangingPunct="1">
              <a:lnSpc>
                <a:spcPct val="90000"/>
              </a:lnSpc>
            </a:pPr>
            <a:r>
              <a:rPr lang="en-US" altLang="en-US" dirty="0" smtClean="0"/>
              <a:t>Do you have enough resources for your program?</a:t>
            </a:r>
          </a:p>
          <a:p>
            <a:pPr eaLnBrk="1" hangingPunct="1">
              <a:lnSpc>
                <a:spcPct val="90000"/>
              </a:lnSpc>
            </a:pPr>
            <a:r>
              <a:rPr lang="en-US" altLang="en-US" dirty="0" smtClean="0"/>
              <a:t>Is it challenging to learn counseling skills through a computer?</a:t>
            </a:r>
          </a:p>
          <a:p>
            <a:pPr eaLnBrk="1" hangingPunct="1">
              <a:lnSpc>
                <a:spcPct val="90000"/>
              </a:lnSpc>
            </a:pPr>
            <a:r>
              <a:rPr lang="en-US" altLang="en-US" dirty="0" smtClean="0"/>
              <a:t>Would you say your Internet is reliable?</a:t>
            </a:r>
          </a:p>
          <a:p>
            <a:pPr eaLnBrk="1" hangingPunct="1">
              <a:lnSpc>
                <a:spcPct val="90000"/>
              </a:lnSpc>
            </a:pPr>
            <a:r>
              <a:rPr lang="en-US" altLang="en-US" dirty="0" smtClean="0"/>
              <a:t>Do participants ever drop out of your DL program?</a:t>
            </a:r>
          </a:p>
          <a:p>
            <a:pPr eaLnBrk="1" hangingPunct="1">
              <a:lnSpc>
                <a:spcPct val="90000"/>
              </a:lnSpc>
            </a:pPr>
            <a:r>
              <a:rPr lang="en-US" altLang="en-US" dirty="0" smtClean="0"/>
              <a:t>Did facilitators have experience before they taught your eLearning course?</a:t>
            </a:r>
          </a:p>
          <a:p>
            <a:pPr eaLnBrk="1" hangingPunct="1">
              <a:lnSpc>
                <a:spcPct val="90000"/>
              </a:lnSpc>
              <a:buFontTx/>
              <a:buNone/>
            </a:pPr>
            <a:endParaRPr lang="en-US" altLang="en-US" dirty="0" smtClean="0"/>
          </a:p>
        </p:txBody>
      </p:sp>
    </p:spTree>
    <p:extLst>
      <p:ext uri="{BB962C8B-B14F-4D97-AF65-F5344CB8AC3E}">
        <p14:creationId xmlns:p14="http://schemas.microsoft.com/office/powerpoint/2010/main" val="2492576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fade">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fade">
                                      <p:cBhvr>
                                        <p:cTn id="12" dur="500"/>
                                        <p:tgtEl>
                                          <p:spTgt spid="163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fade">
                                      <p:cBhvr>
                                        <p:cTn id="17" dur="500"/>
                                        <p:tgtEl>
                                          <p:spTgt spid="163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387">
                                            <p:txEl>
                                              <p:pRg st="3" end="3"/>
                                            </p:txEl>
                                          </p:spTgt>
                                        </p:tgtEl>
                                        <p:attrNameLst>
                                          <p:attrName>style.visibility</p:attrName>
                                        </p:attrNameLst>
                                      </p:cBhvr>
                                      <p:to>
                                        <p:strVal val="visible"/>
                                      </p:to>
                                    </p:set>
                                    <p:animEffect transition="in" filter="fade">
                                      <p:cBhvr>
                                        <p:cTn id="22" dur="500"/>
                                        <p:tgtEl>
                                          <p:spTgt spid="163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387">
                                            <p:txEl>
                                              <p:pRg st="4" end="4"/>
                                            </p:txEl>
                                          </p:spTgt>
                                        </p:tgtEl>
                                        <p:attrNameLst>
                                          <p:attrName>style.visibility</p:attrName>
                                        </p:attrNameLst>
                                      </p:cBhvr>
                                      <p:to>
                                        <p:strVal val="visible"/>
                                      </p:to>
                                    </p:set>
                                    <p:animEffect transition="in" filter="fade">
                                      <p:cBhvr>
                                        <p:cTn id="27" dur="500"/>
                                        <p:tgtEl>
                                          <p:spTgt spid="163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en-US" dirty="0" smtClean="0"/>
              <a:t>Probes</a:t>
            </a:r>
          </a:p>
        </p:txBody>
      </p:sp>
      <p:sp>
        <p:nvSpPr>
          <p:cNvPr id="19459" name="Rectangle 3"/>
          <p:cNvSpPr>
            <a:spLocks noGrp="1" noChangeArrowheads="1"/>
          </p:cNvSpPr>
          <p:nvPr>
            <p:ph type="body" idx="1"/>
          </p:nvPr>
        </p:nvSpPr>
        <p:spPr>
          <a:xfrm>
            <a:off x="457200" y="1600200"/>
            <a:ext cx="8229600" cy="5029200"/>
          </a:xfrm>
        </p:spPr>
        <p:txBody>
          <a:bodyPr>
            <a:normAutofit/>
          </a:bodyPr>
          <a:lstStyle/>
          <a:p>
            <a:pPr marL="236538" indent="-236538" eaLnBrk="1" hangingPunct="1">
              <a:lnSpc>
                <a:spcPct val="90000"/>
              </a:lnSpc>
            </a:pPr>
            <a:r>
              <a:rPr lang="en-US" altLang="en-US" sz="2800" dirty="0" smtClean="0"/>
              <a:t>Probes are neutral questions, phrases, sounds, and gestures used to encourage participants to elaborate on their answers </a:t>
            </a:r>
          </a:p>
          <a:p>
            <a:pPr marL="236538" indent="-236538" eaLnBrk="1" hangingPunct="1">
              <a:lnSpc>
                <a:spcPct val="90000"/>
              </a:lnSpc>
              <a:spcBef>
                <a:spcPct val="0"/>
              </a:spcBef>
            </a:pPr>
            <a:r>
              <a:rPr lang="en-US" altLang="en-US" dirty="0" smtClean="0"/>
              <a:t>A </a:t>
            </a:r>
            <a:r>
              <a:rPr lang="en-US" altLang="en-US" sz="2800" dirty="0" smtClean="0"/>
              <a:t>highly effective way to encourage further sharing without the interviewer imposing him or herself into the narrative</a:t>
            </a:r>
          </a:p>
          <a:p>
            <a:pPr marL="236538" indent="-236538" eaLnBrk="1" hangingPunct="1">
              <a:lnSpc>
                <a:spcPct val="90000"/>
              </a:lnSpc>
              <a:spcBef>
                <a:spcPct val="0"/>
              </a:spcBef>
            </a:pPr>
            <a:r>
              <a:rPr lang="en-US" altLang="en-US" sz="2800" dirty="0" smtClean="0"/>
              <a:t>One of the most important tools in in-depth interviewing</a:t>
            </a:r>
          </a:p>
          <a:p>
            <a:pPr marL="857250" lvl="1" indent="-171450" eaLnBrk="1" hangingPunct="1">
              <a:lnSpc>
                <a:spcPct val="90000"/>
              </a:lnSpc>
            </a:pPr>
            <a:endParaRPr lang="en-US" altLang="en-US" sz="2400" dirty="0" smtClean="0"/>
          </a:p>
        </p:txBody>
      </p:sp>
    </p:spTree>
    <p:extLst>
      <p:ext uri="{BB962C8B-B14F-4D97-AF65-F5344CB8AC3E}">
        <p14:creationId xmlns:p14="http://schemas.microsoft.com/office/powerpoint/2010/main" val="41579322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fade">
                                      <p:cBhvr>
                                        <p:cTn id="7" dur="500"/>
                                        <p:tgtEl>
                                          <p:spTgt spid="1945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9459">
                                            <p:txEl>
                                              <p:pRg st="1" end="1"/>
                                            </p:txEl>
                                          </p:spTgt>
                                        </p:tgtEl>
                                        <p:attrNameLst>
                                          <p:attrName>style.visibility</p:attrName>
                                        </p:attrNameLst>
                                      </p:cBhvr>
                                      <p:to>
                                        <p:strVal val="visible"/>
                                      </p:to>
                                    </p:set>
                                    <p:animEffect transition="in" filter="fade">
                                      <p:cBhvr>
                                        <p:cTn id="10" dur="500"/>
                                        <p:tgtEl>
                                          <p:spTgt spid="1945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9459">
                                            <p:txEl>
                                              <p:pRg st="2" end="2"/>
                                            </p:txEl>
                                          </p:spTgt>
                                        </p:tgtEl>
                                        <p:attrNameLst>
                                          <p:attrName>style.visibility</p:attrName>
                                        </p:attrNameLst>
                                      </p:cBhvr>
                                      <p:to>
                                        <p:strVal val="visible"/>
                                      </p:to>
                                    </p:set>
                                    <p:animEffect transition="in" filter="fade">
                                      <p:cBhvr>
                                        <p:cTn id="13" dur="500"/>
                                        <p:tgtEl>
                                          <p:spTgt spid="194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dirty="0" smtClean="0">
                <a:latin typeface="Lucida Sans" panose="020B0602030504020204" pitchFamily="34" charset="0"/>
              </a:rPr>
              <a:t>Learning Objectives</a:t>
            </a:r>
          </a:p>
        </p:txBody>
      </p:sp>
      <p:sp>
        <p:nvSpPr>
          <p:cNvPr id="8195" name="Rectangle 3"/>
          <p:cNvSpPr>
            <a:spLocks noGrp="1" noChangeArrowheads="1"/>
          </p:cNvSpPr>
          <p:nvPr>
            <p:ph type="body" idx="1"/>
          </p:nvPr>
        </p:nvSpPr>
        <p:spPr>
          <a:xfrm>
            <a:off x="457200" y="1600200"/>
            <a:ext cx="8534400" cy="4525963"/>
          </a:xfrm>
        </p:spPr>
        <p:txBody>
          <a:bodyPr>
            <a:normAutofit/>
          </a:bodyPr>
          <a:lstStyle/>
          <a:p>
            <a:pPr marL="0" indent="0">
              <a:buNone/>
            </a:pPr>
            <a:r>
              <a:rPr lang="en-US" sz="2400" spc="-150" dirty="0"/>
              <a:t>By the end of the session, participants will be able to</a:t>
            </a:r>
            <a:r>
              <a:rPr lang="en-US" sz="2400" spc="-150" dirty="0" smtClean="0"/>
              <a:t>:</a:t>
            </a:r>
            <a:endParaRPr lang="en-US" altLang="en-US" sz="2800" dirty="0" smtClean="0"/>
          </a:p>
          <a:p>
            <a:pPr eaLnBrk="1" hangingPunct="1"/>
            <a:r>
              <a:rPr lang="en-US" altLang="en-US" sz="2800" dirty="0" smtClean="0"/>
              <a:t>Define “In-depth Interview”</a:t>
            </a:r>
          </a:p>
          <a:p>
            <a:pPr eaLnBrk="1" hangingPunct="1"/>
            <a:r>
              <a:rPr lang="en-US" altLang="en-US" sz="2800" dirty="0" smtClean="0"/>
              <a:t>Describe 3 skills for effective communication</a:t>
            </a:r>
          </a:p>
          <a:p>
            <a:pPr eaLnBrk="1" hangingPunct="1"/>
            <a:r>
              <a:rPr lang="en-US" altLang="en-US" sz="2800" dirty="0" smtClean="0"/>
              <a:t>List the qualities of a good interviewer</a:t>
            </a:r>
          </a:p>
          <a:p>
            <a:pPr eaLnBrk="1" hangingPunct="1"/>
            <a:r>
              <a:rPr lang="en-US" altLang="en-US" sz="2800" dirty="0" smtClean="0"/>
              <a:t>Identify and describe effective interviewing techniques</a:t>
            </a:r>
          </a:p>
        </p:txBody>
      </p:sp>
    </p:spTree>
    <p:extLst>
      <p:ext uri="{BB962C8B-B14F-4D97-AF65-F5344CB8AC3E}">
        <p14:creationId xmlns:p14="http://schemas.microsoft.com/office/powerpoint/2010/main" val="8147815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800" dirty="0" smtClean="0"/>
              <a:t>Types of Probes</a:t>
            </a:r>
            <a:endParaRPr lang="en-US" sz="3800" dirty="0"/>
          </a:p>
        </p:txBody>
      </p:sp>
      <p:sp>
        <p:nvSpPr>
          <p:cNvPr id="3" name="Content Placeholder 2"/>
          <p:cNvSpPr>
            <a:spLocks noGrp="1"/>
          </p:cNvSpPr>
          <p:nvPr>
            <p:ph idx="1"/>
          </p:nvPr>
        </p:nvSpPr>
        <p:spPr>
          <a:xfrm>
            <a:off x="419100" y="1756600"/>
            <a:ext cx="8305800" cy="4724400"/>
          </a:xfrm>
        </p:spPr>
        <p:txBody>
          <a:bodyPr>
            <a:normAutofit lnSpcReduction="10000"/>
          </a:bodyPr>
          <a:lstStyle/>
          <a:p>
            <a:pPr marL="610172" indent="-333375">
              <a:spcBef>
                <a:spcPts val="1200"/>
              </a:spcBef>
            </a:pPr>
            <a:r>
              <a:rPr lang="en-US" sz="2600" dirty="0" smtClean="0"/>
              <a:t>Silent</a:t>
            </a:r>
          </a:p>
          <a:p>
            <a:pPr marL="610172" indent="-333375">
              <a:spcBef>
                <a:spcPts val="1200"/>
              </a:spcBef>
            </a:pPr>
            <a:r>
              <a:rPr lang="en-US" sz="2600" dirty="0" smtClean="0"/>
              <a:t>Echo </a:t>
            </a:r>
          </a:p>
          <a:p>
            <a:pPr marL="610172" indent="-333375">
              <a:spcBef>
                <a:spcPts val="1200"/>
              </a:spcBef>
            </a:pPr>
            <a:r>
              <a:rPr lang="en-US" sz="2600" dirty="0" smtClean="0"/>
              <a:t>“Uh-huh”</a:t>
            </a:r>
          </a:p>
          <a:p>
            <a:pPr marL="610172" indent="-333375">
              <a:spcBef>
                <a:spcPts val="1200"/>
              </a:spcBef>
            </a:pPr>
            <a:r>
              <a:rPr lang="en-US" sz="2600" dirty="0" smtClean="0"/>
              <a:t>Long question</a:t>
            </a:r>
          </a:p>
          <a:p>
            <a:pPr marL="610172" indent="-333375">
              <a:spcBef>
                <a:spcPts val="1200"/>
              </a:spcBef>
            </a:pPr>
            <a:r>
              <a:rPr lang="en-US" sz="2600" dirty="0" smtClean="0"/>
              <a:t>“Tell me more”</a:t>
            </a:r>
          </a:p>
          <a:p>
            <a:pPr marL="610172" indent="-333375">
              <a:spcBef>
                <a:spcPts val="1200"/>
              </a:spcBef>
            </a:pPr>
            <a:r>
              <a:rPr lang="en-US" sz="2600" dirty="0" smtClean="0"/>
              <a:t>Summarizing</a:t>
            </a:r>
          </a:p>
          <a:p>
            <a:pPr lvl="1"/>
            <a:endParaRPr lang="en-US" dirty="0"/>
          </a:p>
        </p:txBody>
      </p:sp>
      <p:sp>
        <p:nvSpPr>
          <p:cNvPr id="4" name="Slide Number Placeholder 3"/>
          <p:cNvSpPr>
            <a:spLocks noGrp="1"/>
          </p:cNvSpPr>
          <p:nvPr>
            <p:ph type="sldNum" sz="quarter" idx="12"/>
          </p:nvPr>
        </p:nvSpPr>
        <p:spPr/>
        <p:txBody>
          <a:bodyPr/>
          <a:lstStyle/>
          <a:p>
            <a:fld id="{669256FD-F90F-494B-BA6E-681EBBE53692}" type="slidenum">
              <a:rPr lang="en-US" smtClean="0"/>
              <a:pPr/>
              <a:t>20</a:t>
            </a:fld>
            <a:endParaRPr lang="en-US"/>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950" y="2057400"/>
            <a:ext cx="4380550" cy="3513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96562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mtClean="0"/>
              <a:t>When to Use Probes</a:t>
            </a:r>
          </a:p>
        </p:txBody>
      </p:sp>
      <p:sp>
        <p:nvSpPr>
          <p:cNvPr id="21507" name="Rectangle 3"/>
          <p:cNvSpPr>
            <a:spLocks noGrp="1" noChangeArrowheads="1"/>
          </p:cNvSpPr>
          <p:nvPr>
            <p:ph type="body" idx="1"/>
          </p:nvPr>
        </p:nvSpPr>
        <p:spPr>
          <a:xfrm>
            <a:off x="457200" y="1600200"/>
            <a:ext cx="8229600" cy="4724400"/>
          </a:xfrm>
        </p:spPr>
        <p:txBody>
          <a:bodyPr>
            <a:normAutofit fontScale="92500" lnSpcReduction="10000"/>
          </a:bodyPr>
          <a:lstStyle/>
          <a:p>
            <a:pPr eaLnBrk="1" hangingPunct="1">
              <a:lnSpc>
                <a:spcPct val="90000"/>
              </a:lnSpc>
            </a:pPr>
            <a:r>
              <a:rPr lang="en-US" altLang="en-US" dirty="0"/>
              <a:t>R</a:t>
            </a:r>
            <a:r>
              <a:rPr lang="en-US" altLang="en-US" sz="2800" dirty="0" smtClean="0"/>
              <a:t>esponse to your question is unclear/brief</a:t>
            </a:r>
          </a:p>
          <a:p>
            <a:pPr eaLnBrk="1" hangingPunct="1">
              <a:lnSpc>
                <a:spcPct val="90000"/>
              </a:lnSpc>
            </a:pPr>
            <a:r>
              <a:rPr lang="en-US" altLang="en-US" sz="2800" dirty="0" smtClean="0"/>
              <a:t>Interviewee seems to be waiting for a reaction from you before continuing to speak</a:t>
            </a:r>
          </a:p>
          <a:p>
            <a:pPr eaLnBrk="1" hangingPunct="1">
              <a:lnSpc>
                <a:spcPct val="90000"/>
              </a:lnSpc>
            </a:pPr>
            <a:r>
              <a:rPr lang="en-US" altLang="en-US" dirty="0" smtClean="0"/>
              <a:t>Interviewee</a:t>
            </a:r>
            <a:r>
              <a:rPr lang="en-US" altLang="en-US" sz="2800" dirty="0" smtClean="0"/>
              <a:t> appears to have more information on the subject</a:t>
            </a:r>
          </a:p>
          <a:p>
            <a:pPr eaLnBrk="1" hangingPunct="1">
              <a:lnSpc>
                <a:spcPct val="90000"/>
              </a:lnSpc>
            </a:pPr>
            <a:r>
              <a:rPr lang="en-US" altLang="en-US" sz="2800" dirty="0" smtClean="0"/>
              <a:t>To get more detail about what the interviewee thinks or feels in relationship to the topic being discussed</a:t>
            </a:r>
          </a:p>
          <a:p>
            <a:pPr eaLnBrk="1" hangingPunct="1">
              <a:lnSpc>
                <a:spcPct val="90000"/>
              </a:lnSpc>
            </a:pPr>
            <a:r>
              <a:rPr lang="en-US" altLang="en-US" sz="2800" dirty="0" smtClean="0"/>
              <a:t>To further or confirm your understanding </a:t>
            </a:r>
            <a:r>
              <a:rPr lang="en-US" altLang="en-US" dirty="0" smtClean="0"/>
              <a:t>or</a:t>
            </a:r>
            <a:r>
              <a:rPr lang="en-US" altLang="en-US" sz="2800" dirty="0" smtClean="0"/>
              <a:t> encourage more explanation</a:t>
            </a:r>
          </a:p>
          <a:p>
            <a:pPr eaLnBrk="1" hangingPunct="1">
              <a:lnSpc>
                <a:spcPct val="90000"/>
              </a:lnSpc>
            </a:pPr>
            <a:endParaRPr lang="en-US" altLang="en-US" sz="2800" dirty="0" smtClean="0"/>
          </a:p>
        </p:txBody>
      </p:sp>
    </p:spTree>
    <p:extLst>
      <p:ext uri="{BB962C8B-B14F-4D97-AF65-F5344CB8AC3E}">
        <p14:creationId xmlns:p14="http://schemas.microsoft.com/office/powerpoint/2010/main" val="5851190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lstStyle/>
          <a:p>
            <a:pPr eaLnBrk="1" hangingPunct="1"/>
            <a:r>
              <a:rPr lang="en-US" altLang="en-US" smtClean="0"/>
              <a:t>Examples of Probes</a:t>
            </a:r>
          </a:p>
        </p:txBody>
      </p:sp>
      <p:sp>
        <p:nvSpPr>
          <p:cNvPr id="401413" name="Rectangle 5"/>
          <p:cNvSpPr>
            <a:spLocks noGrp="1" noChangeArrowheads="1"/>
          </p:cNvSpPr>
          <p:nvPr>
            <p:ph type="body" idx="1"/>
          </p:nvPr>
        </p:nvSpPr>
        <p:spPr>
          <a:xfrm>
            <a:off x="304800" y="1600200"/>
            <a:ext cx="8839200" cy="5257800"/>
          </a:xfrm>
        </p:spPr>
        <p:txBody>
          <a:bodyPr>
            <a:normAutofit/>
          </a:bodyPr>
          <a:lstStyle/>
          <a:p>
            <a:pPr marL="533400" indent="-533400" eaLnBrk="1" hangingPunct="1">
              <a:buFontTx/>
              <a:buAutoNum type="arabicPeriod"/>
            </a:pPr>
            <a:r>
              <a:rPr lang="en-US" altLang="en-US" sz="2800" dirty="0" smtClean="0"/>
              <a:t>“Can you give me an example of that?”</a:t>
            </a:r>
          </a:p>
          <a:p>
            <a:pPr marL="533400" indent="-533400" eaLnBrk="1" hangingPunct="1">
              <a:buFontTx/>
              <a:buAutoNum type="arabicPeriod"/>
            </a:pPr>
            <a:r>
              <a:rPr lang="en-US" altLang="en-US" sz="2800" dirty="0" smtClean="0"/>
              <a:t>“Please tell me more about  . . .”</a:t>
            </a:r>
          </a:p>
          <a:p>
            <a:pPr marL="533400" indent="-533400" eaLnBrk="1" hangingPunct="1">
              <a:buFontTx/>
              <a:buAutoNum type="arabicPeriod"/>
            </a:pPr>
            <a:r>
              <a:rPr lang="en-US" altLang="en-US" sz="2800" dirty="0" smtClean="0"/>
              <a:t>“What exactly do you mean by that?”</a:t>
            </a:r>
          </a:p>
          <a:p>
            <a:pPr marL="533400" indent="-533400" eaLnBrk="1" hangingPunct="1">
              <a:buFontTx/>
              <a:buAutoNum type="arabicPeriod"/>
            </a:pPr>
            <a:r>
              <a:rPr lang="en-US" altLang="en-US" sz="2800" dirty="0" smtClean="0"/>
              <a:t>“How typical is that (occurrence, thing)?</a:t>
            </a:r>
          </a:p>
          <a:p>
            <a:pPr marL="533400" indent="-533400" eaLnBrk="1" hangingPunct="1">
              <a:buFontTx/>
              <a:buAutoNum type="arabicPeriod"/>
            </a:pPr>
            <a:r>
              <a:rPr lang="en-US" altLang="en-US" sz="2800" dirty="0" smtClean="0"/>
              <a:t>“What are some of the other ways to do  . . .”</a:t>
            </a:r>
          </a:p>
          <a:p>
            <a:pPr marL="533400" indent="-533400" eaLnBrk="1" hangingPunct="1">
              <a:buFontTx/>
              <a:buAutoNum type="arabicPeriod"/>
            </a:pPr>
            <a:r>
              <a:rPr lang="en-US" altLang="en-US" sz="2800" dirty="0" smtClean="0"/>
              <a:t>“</a:t>
            </a:r>
            <a:r>
              <a:rPr lang="en-US" altLang="en-US" sz="2800" dirty="0" err="1" smtClean="0"/>
              <a:t>Mmm</a:t>
            </a:r>
            <a:r>
              <a:rPr lang="en-US" altLang="en-US" sz="2800" dirty="0" smtClean="0"/>
              <a:t>,....really?”, “interesting…”, “I see…”</a:t>
            </a:r>
          </a:p>
          <a:p>
            <a:pPr marL="533400" indent="-533400" eaLnBrk="1" hangingPunct="1">
              <a:buFontTx/>
              <a:buAutoNum type="arabicPeriod"/>
            </a:pPr>
            <a:r>
              <a:rPr lang="en-US" altLang="en-US" sz="2800" dirty="0" smtClean="0"/>
              <a:t>“Why do you think that is?”</a:t>
            </a:r>
          </a:p>
          <a:p>
            <a:pPr marL="533400" indent="-533400" eaLnBrk="1" hangingPunct="1"/>
            <a:endParaRPr lang="en-US" altLang="en-US" sz="2800" dirty="0" smtClean="0"/>
          </a:p>
        </p:txBody>
      </p:sp>
    </p:spTree>
    <p:extLst>
      <p:ext uri="{BB962C8B-B14F-4D97-AF65-F5344CB8AC3E}">
        <p14:creationId xmlns:p14="http://schemas.microsoft.com/office/powerpoint/2010/main" val="19417232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141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141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141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141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141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141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141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41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dirty="0" smtClean="0"/>
              <a:t>Leading Questions</a:t>
            </a:r>
          </a:p>
        </p:txBody>
      </p:sp>
      <p:sp>
        <p:nvSpPr>
          <p:cNvPr id="17411" name="Rectangle 3"/>
          <p:cNvSpPr>
            <a:spLocks noGrp="1" noChangeArrowheads="1"/>
          </p:cNvSpPr>
          <p:nvPr>
            <p:ph type="body" idx="1"/>
          </p:nvPr>
        </p:nvSpPr>
        <p:spPr>
          <a:xfrm>
            <a:off x="381000" y="1600200"/>
            <a:ext cx="8153400" cy="4525963"/>
          </a:xfrm>
        </p:spPr>
        <p:txBody>
          <a:bodyPr>
            <a:normAutofit fontScale="92500" lnSpcReduction="10000"/>
          </a:bodyPr>
          <a:lstStyle/>
          <a:p>
            <a:pPr eaLnBrk="1" hangingPunct="1"/>
            <a:r>
              <a:rPr lang="en-US" altLang="en-US" dirty="0" smtClean="0"/>
              <a:t>Leads interviewee along a particular line of thinking</a:t>
            </a:r>
          </a:p>
          <a:p>
            <a:pPr eaLnBrk="1" hangingPunct="1"/>
            <a:r>
              <a:rPr lang="en-US" altLang="en-US" dirty="0" smtClean="0"/>
              <a:t>Subtly prompts interviewee to answer in a particular way</a:t>
            </a:r>
          </a:p>
          <a:p>
            <a:pPr eaLnBrk="1" hangingPunct="1">
              <a:spcBef>
                <a:spcPct val="0"/>
              </a:spcBef>
            </a:pPr>
            <a:r>
              <a:rPr lang="en-US" altLang="en-US" dirty="0" smtClean="0"/>
              <a:t>Risks revealing your own value judgments and biases </a:t>
            </a:r>
          </a:p>
          <a:p>
            <a:pPr eaLnBrk="1" hangingPunct="1">
              <a:spcBef>
                <a:spcPct val="0"/>
              </a:spcBef>
            </a:pPr>
            <a:r>
              <a:rPr lang="en-US" altLang="en-US" dirty="0" smtClean="0"/>
              <a:t>Interviewees often provide a response in accord with the question because they are reluctant to contradict the interviewer</a:t>
            </a:r>
          </a:p>
        </p:txBody>
      </p:sp>
    </p:spTree>
    <p:extLst>
      <p:ext uri="{BB962C8B-B14F-4D97-AF65-F5344CB8AC3E}">
        <p14:creationId xmlns:p14="http://schemas.microsoft.com/office/powerpoint/2010/main" val="4207092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fade">
                                      <p:cBhvr>
                                        <p:cTn id="7" dur="500"/>
                                        <p:tgtEl>
                                          <p:spTgt spid="1741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411">
                                            <p:txEl>
                                              <p:pRg st="1" end="1"/>
                                            </p:txEl>
                                          </p:spTgt>
                                        </p:tgtEl>
                                        <p:attrNameLst>
                                          <p:attrName>style.visibility</p:attrName>
                                        </p:attrNameLst>
                                      </p:cBhvr>
                                      <p:to>
                                        <p:strVal val="visible"/>
                                      </p:to>
                                    </p:set>
                                    <p:animEffect transition="in" filter="fade">
                                      <p:cBhvr>
                                        <p:cTn id="10" dur="500"/>
                                        <p:tgtEl>
                                          <p:spTgt spid="17411">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411">
                                            <p:txEl>
                                              <p:pRg st="2" end="2"/>
                                            </p:txEl>
                                          </p:spTgt>
                                        </p:tgtEl>
                                        <p:attrNameLst>
                                          <p:attrName>style.visibility</p:attrName>
                                        </p:attrNameLst>
                                      </p:cBhvr>
                                      <p:to>
                                        <p:strVal val="visible"/>
                                      </p:to>
                                    </p:set>
                                    <p:animEffect transition="in" filter="fade">
                                      <p:cBhvr>
                                        <p:cTn id="13" dur="500"/>
                                        <p:tgtEl>
                                          <p:spTgt spid="17411">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7411">
                                            <p:txEl>
                                              <p:pRg st="3" end="3"/>
                                            </p:txEl>
                                          </p:spTgt>
                                        </p:tgtEl>
                                        <p:attrNameLst>
                                          <p:attrName>style.visibility</p:attrName>
                                        </p:attrNameLst>
                                      </p:cBhvr>
                                      <p:to>
                                        <p:strVal val="visible"/>
                                      </p:to>
                                    </p:set>
                                    <p:animEffect transition="in" filter="fade">
                                      <p:cBhvr>
                                        <p:cTn id="16" dur="500"/>
                                        <p:tgtEl>
                                          <p:spTgt spid="17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fontScale="90000"/>
          </a:bodyPr>
          <a:lstStyle/>
          <a:p>
            <a:pPr eaLnBrk="1" hangingPunct="1"/>
            <a:r>
              <a:rPr lang="en-US" altLang="en-US" sz="4000" dirty="0" smtClean="0"/>
              <a:t>Examples of Leading Questions</a:t>
            </a:r>
          </a:p>
        </p:txBody>
      </p:sp>
      <p:sp>
        <p:nvSpPr>
          <p:cNvPr id="18435" name="Rectangle 3"/>
          <p:cNvSpPr>
            <a:spLocks noGrp="1" noChangeArrowheads="1"/>
          </p:cNvSpPr>
          <p:nvPr>
            <p:ph type="body" idx="1"/>
          </p:nvPr>
        </p:nvSpPr>
        <p:spPr>
          <a:xfrm>
            <a:off x="381000" y="1676400"/>
            <a:ext cx="8534400" cy="5181600"/>
          </a:xfrm>
        </p:spPr>
        <p:txBody>
          <a:bodyPr>
            <a:normAutofit fontScale="92500" lnSpcReduction="10000"/>
          </a:bodyPr>
          <a:lstStyle/>
          <a:p>
            <a:pPr eaLnBrk="1" hangingPunct="1">
              <a:lnSpc>
                <a:spcPct val="120000"/>
              </a:lnSpc>
              <a:spcAft>
                <a:spcPts val="1200"/>
              </a:spcAft>
            </a:pPr>
            <a:r>
              <a:rPr lang="en-US" altLang="en-US" sz="2800" dirty="0" smtClean="0"/>
              <a:t>How challenging is it to learn how to diagnose patients using a distance learning method?</a:t>
            </a:r>
          </a:p>
          <a:p>
            <a:pPr eaLnBrk="1" hangingPunct="1">
              <a:lnSpc>
                <a:spcPct val="120000"/>
              </a:lnSpc>
              <a:spcAft>
                <a:spcPts val="1200"/>
              </a:spcAft>
            </a:pPr>
            <a:r>
              <a:rPr lang="en-US" altLang="en-US" sz="2800" dirty="0" smtClean="0"/>
              <a:t>Most students with few technical skills will struggle in this eLearning program, is that right?</a:t>
            </a:r>
          </a:p>
          <a:p>
            <a:pPr eaLnBrk="1" hangingPunct="1">
              <a:lnSpc>
                <a:spcPct val="120000"/>
              </a:lnSpc>
              <a:spcAft>
                <a:spcPts val="1200"/>
              </a:spcAft>
            </a:pPr>
            <a:r>
              <a:rPr lang="en-US" altLang="en-US" sz="2800" dirty="0" smtClean="0"/>
              <a:t>Was one reason you stopped staffing the </a:t>
            </a:r>
            <a:r>
              <a:rPr lang="en-US" altLang="en-US" sz="2800" dirty="0" err="1" smtClean="0"/>
              <a:t>telementoring</a:t>
            </a:r>
            <a:r>
              <a:rPr lang="en-US" altLang="en-US" sz="2800" dirty="0" smtClean="0"/>
              <a:t> line because the mentors weren’t interested in adding to their responsibilities?</a:t>
            </a:r>
          </a:p>
          <a:p>
            <a:pPr eaLnBrk="1" hangingPunct="1">
              <a:lnSpc>
                <a:spcPct val="120000"/>
              </a:lnSpc>
              <a:spcAft>
                <a:spcPts val="1200"/>
              </a:spcAft>
            </a:pPr>
            <a:r>
              <a:rPr lang="en-US" altLang="en-US" sz="2800" dirty="0" smtClean="0"/>
              <a:t>Do you think the reason facilitators don’t follow up with participants is because they don’t have access to a computer or internet connection?</a:t>
            </a:r>
          </a:p>
          <a:p>
            <a:pPr eaLnBrk="1" hangingPunct="1">
              <a:lnSpc>
                <a:spcPct val="80000"/>
              </a:lnSpc>
            </a:pPr>
            <a:endParaRPr lang="en-US" altLang="en-US" sz="2800" dirty="0" smtClean="0"/>
          </a:p>
        </p:txBody>
      </p:sp>
    </p:spTree>
    <p:extLst>
      <p:ext uri="{BB962C8B-B14F-4D97-AF65-F5344CB8AC3E}">
        <p14:creationId xmlns:p14="http://schemas.microsoft.com/office/powerpoint/2010/main" val="16648358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12" y="436575"/>
            <a:ext cx="8712888" cy="1143000"/>
          </a:xfrm>
        </p:spPr>
        <p:txBody>
          <a:bodyPr>
            <a:normAutofit fontScale="90000"/>
          </a:bodyPr>
          <a:lstStyle/>
          <a:p>
            <a:r>
              <a:rPr lang="en-US" altLang="en-US" dirty="0"/>
              <a:t>Exercise: </a:t>
            </a:r>
            <a:r>
              <a:rPr lang="en-US" altLang="en-US" dirty="0" smtClean="0"/>
              <a:t>Observe an In-Depth Interview (1)</a:t>
            </a:r>
            <a:r>
              <a:rPr lang="en-US" altLang="en-US" dirty="0"/>
              <a:t/>
            </a:r>
            <a:br>
              <a:rPr lang="en-US" altLang="en-US" dirty="0"/>
            </a:br>
            <a:endParaRPr lang="en-US" dirty="0"/>
          </a:p>
        </p:txBody>
      </p:sp>
      <p:sp>
        <p:nvSpPr>
          <p:cNvPr id="4" name="Footer Placeholder 3"/>
          <p:cNvSpPr>
            <a:spLocks noGrp="1"/>
          </p:cNvSpPr>
          <p:nvPr>
            <p:ph type="ftr" sz="quarter" idx="11"/>
          </p:nvPr>
        </p:nvSpPr>
        <p:spPr/>
        <p:txBody>
          <a:bodyPr/>
          <a:lstStyle/>
          <a:p>
            <a:r>
              <a:rPr lang="en-US" smtClean="0"/>
              <a:t>www.classtoolkit.org</a:t>
            </a:r>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2000250"/>
            <a:ext cx="3562350"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31332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12" y="436575"/>
            <a:ext cx="8636688" cy="1143000"/>
          </a:xfrm>
        </p:spPr>
        <p:txBody>
          <a:bodyPr>
            <a:normAutofit fontScale="90000"/>
          </a:bodyPr>
          <a:lstStyle/>
          <a:p>
            <a:r>
              <a:rPr lang="en-US" altLang="en-US" dirty="0"/>
              <a:t>Exercise: Observe </a:t>
            </a:r>
            <a:r>
              <a:rPr lang="en-US" altLang="en-US" dirty="0" smtClean="0"/>
              <a:t>an </a:t>
            </a:r>
            <a:r>
              <a:rPr lang="en-US" altLang="en-US" dirty="0"/>
              <a:t>In-Depth </a:t>
            </a:r>
            <a:r>
              <a:rPr lang="en-US" altLang="en-US" dirty="0" smtClean="0"/>
              <a:t>Interview (2)</a:t>
            </a:r>
            <a:r>
              <a:rPr lang="en-US" altLang="en-US" dirty="0"/>
              <a:t/>
            </a:r>
            <a:br>
              <a:rPr lang="en-US" altLang="en-US" dirty="0"/>
            </a:br>
            <a:endParaRPr lang="en-US" dirty="0"/>
          </a:p>
        </p:txBody>
      </p:sp>
      <p:sp>
        <p:nvSpPr>
          <p:cNvPr id="3" name="Content Placeholder 2"/>
          <p:cNvSpPr>
            <a:spLocks noGrp="1"/>
          </p:cNvSpPr>
          <p:nvPr>
            <p:ph idx="1"/>
          </p:nvPr>
        </p:nvSpPr>
        <p:spPr/>
        <p:txBody>
          <a:bodyPr>
            <a:normAutofit fontScale="77500" lnSpcReduction="20000"/>
          </a:bodyPr>
          <a:lstStyle/>
          <a:p>
            <a:pPr lvl="0"/>
            <a:r>
              <a:rPr lang="en-GB" dirty="0"/>
              <a:t>What did the interviewer do well?</a:t>
            </a:r>
            <a:endParaRPr lang="en-US" dirty="0"/>
          </a:p>
          <a:p>
            <a:pPr lvl="0"/>
            <a:r>
              <a:rPr lang="en-GB" dirty="0"/>
              <a:t>Discuss how the interviewer phrases questions.  </a:t>
            </a:r>
            <a:endParaRPr lang="en-US" dirty="0"/>
          </a:p>
          <a:p>
            <a:pPr lvl="0"/>
            <a:r>
              <a:rPr lang="en-GB" dirty="0"/>
              <a:t>What are some ways the interviewer solicited clarification on answers that were unclear?</a:t>
            </a:r>
            <a:endParaRPr lang="en-US" dirty="0"/>
          </a:p>
          <a:p>
            <a:pPr lvl="0"/>
            <a:r>
              <a:rPr lang="en-GB" dirty="0"/>
              <a:t>When does the interviewer ask open-ended questions?</a:t>
            </a:r>
            <a:endParaRPr lang="en-US" dirty="0"/>
          </a:p>
          <a:p>
            <a:pPr lvl="0"/>
            <a:r>
              <a:rPr lang="en-GB" dirty="0"/>
              <a:t>When does the interviewer follow up interview questions with probing questions?</a:t>
            </a:r>
            <a:endParaRPr lang="en-US" dirty="0"/>
          </a:p>
          <a:p>
            <a:pPr lvl="0"/>
            <a:r>
              <a:rPr lang="en-GB" dirty="0"/>
              <a:t>What could the interviewer have done to improve the quality of information he received</a:t>
            </a:r>
            <a:r>
              <a:rPr lang="en-GB" dirty="0" smtClean="0"/>
              <a:t>?</a:t>
            </a:r>
            <a:endParaRPr lang="en-US" dirty="0"/>
          </a:p>
        </p:txBody>
      </p:sp>
      <p:sp>
        <p:nvSpPr>
          <p:cNvPr id="4" name="Footer Placeholder 3"/>
          <p:cNvSpPr>
            <a:spLocks noGrp="1"/>
          </p:cNvSpPr>
          <p:nvPr>
            <p:ph type="ftr" sz="quarter" idx="11"/>
          </p:nvPr>
        </p:nvSpPr>
        <p:spPr/>
        <p:txBody>
          <a:bodyPr/>
          <a:lstStyle/>
          <a:p>
            <a:r>
              <a:rPr lang="en-US" smtClean="0"/>
              <a:t>www.classtoolkit.org</a:t>
            </a:r>
            <a:endParaRPr lang="en-US"/>
          </a:p>
        </p:txBody>
      </p:sp>
    </p:spTree>
    <p:extLst>
      <p:ext uri="{BB962C8B-B14F-4D97-AF65-F5344CB8AC3E}">
        <p14:creationId xmlns:p14="http://schemas.microsoft.com/office/powerpoint/2010/main" val="4176124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14325"/>
            <a:ext cx="8286750" cy="981075"/>
          </a:xfrm>
        </p:spPr>
        <p:txBody>
          <a:bodyPr>
            <a:noAutofit/>
          </a:bodyPr>
          <a:lstStyle/>
          <a:p>
            <a:r>
              <a:rPr lang="en-US" sz="3800" dirty="0" smtClean="0"/>
              <a:t>Interviewing “DOs” </a:t>
            </a:r>
            <a:endParaRPr lang="en-US" sz="3800" dirty="0"/>
          </a:p>
        </p:txBody>
      </p:sp>
      <p:sp>
        <p:nvSpPr>
          <p:cNvPr id="3" name="Content Placeholder 2"/>
          <p:cNvSpPr>
            <a:spLocks noGrp="1"/>
          </p:cNvSpPr>
          <p:nvPr>
            <p:ph idx="1"/>
          </p:nvPr>
        </p:nvSpPr>
        <p:spPr>
          <a:xfrm>
            <a:off x="533400" y="1219200"/>
            <a:ext cx="8458200" cy="5791200"/>
          </a:xfrm>
        </p:spPr>
        <p:txBody>
          <a:bodyPr>
            <a:normAutofit fontScale="77500" lnSpcReduction="20000"/>
          </a:bodyPr>
          <a:lstStyle/>
          <a:p>
            <a:pPr marL="346075" indent="-276225">
              <a:spcBef>
                <a:spcPts val="600"/>
              </a:spcBef>
              <a:spcAft>
                <a:spcPts val="1200"/>
              </a:spcAft>
            </a:pPr>
            <a:r>
              <a:rPr lang="en-US" dirty="0" smtClean="0"/>
              <a:t>Prepare in advance! Understand purpose of the assessment</a:t>
            </a:r>
          </a:p>
          <a:p>
            <a:pPr marL="346075" indent="-276225">
              <a:spcAft>
                <a:spcPts val="1200"/>
              </a:spcAft>
            </a:pPr>
            <a:r>
              <a:rPr lang="en-US" dirty="0" smtClean="0"/>
              <a:t>Only ask questions interviewees can reasonably be expected to answer</a:t>
            </a:r>
          </a:p>
          <a:p>
            <a:pPr marL="346075" lvl="1" indent="-276225">
              <a:spcAft>
                <a:spcPts val="1200"/>
              </a:spcAft>
              <a:buFont typeface="Arial"/>
              <a:buChar char="•"/>
            </a:pPr>
            <a:r>
              <a:rPr lang="en-US" sz="2800" dirty="0" smtClean="0"/>
              <a:t>Be thoroughly </a:t>
            </a:r>
            <a:r>
              <a:rPr lang="en-US" sz="2800" dirty="0"/>
              <a:t>familiar with informed consent documents and be able to explain them to the interviewee if necessary</a:t>
            </a:r>
            <a:r>
              <a:rPr lang="en-US" sz="2800" dirty="0" smtClean="0"/>
              <a:t>.</a:t>
            </a:r>
            <a:endParaRPr lang="en-US" dirty="0"/>
          </a:p>
          <a:p>
            <a:pPr marL="346075" lvl="1" indent="-276225">
              <a:spcAft>
                <a:spcPts val="1200"/>
              </a:spcAft>
              <a:buFont typeface="Arial"/>
              <a:buChar char="•"/>
            </a:pPr>
            <a:r>
              <a:rPr lang="en-US" sz="2800" dirty="0" smtClean="0"/>
              <a:t>Know the </a:t>
            </a:r>
            <a:r>
              <a:rPr lang="en-US" sz="2800" dirty="0"/>
              <a:t>questions </a:t>
            </a:r>
            <a:r>
              <a:rPr lang="en-US" sz="2800" dirty="0" smtClean="0"/>
              <a:t>well in advance and </a:t>
            </a:r>
            <a:r>
              <a:rPr lang="en-US" sz="2800" dirty="0"/>
              <a:t>be able to rephrase </a:t>
            </a:r>
            <a:r>
              <a:rPr lang="en-US" sz="2800" dirty="0" smtClean="0"/>
              <a:t>or produce </a:t>
            </a:r>
            <a:r>
              <a:rPr lang="en-US" sz="2800" dirty="0"/>
              <a:t>follow-up questions </a:t>
            </a:r>
            <a:r>
              <a:rPr lang="en-US" sz="2800" dirty="0" smtClean="0"/>
              <a:t>and probes</a:t>
            </a:r>
            <a:endParaRPr lang="en-US" sz="2800" dirty="0"/>
          </a:p>
          <a:p>
            <a:pPr marL="346075" lvl="1" indent="-276225">
              <a:spcAft>
                <a:spcPts val="1200"/>
              </a:spcAft>
              <a:buFont typeface="Arial"/>
              <a:buChar char="•"/>
            </a:pPr>
            <a:r>
              <a:rPr lang="en-US" sz="2800" dirty="0"/>
              <a:t>Know the flow of questions so you can adjust the order to </a:t>
            </a:r>
            <a:r>
              <a:rPr lang="en-US" sz="2900" dirty="0"/>
              <a:t>match conversation flow if necessary.</a:t>
            </a:r>
          </a:p>
          <a:p>
            <a:pPr marL="346075" lvl="1" indent="-276225">
              <a:spcAft>
                <a:spcPts val="1200"/>
              </a:spcAft>
              <a:buFont typeface="Arial"/>
              <a:buChar char="•"/>
            </a:pPr>
            <a:r>
              <a:rPr lang="en-US" sz="2900" dirty="0"/>
              <a:t>U</a:t>
            </a:r>
            <a:r>
              <a:rPr lang="en-US" sz="2900" dirty="0" smtClean="0"/>
              <a:t>se </a:t>
            </a:r>
            <a:r>
              <a:rPr lang="en-US" sz="2900" dirty="0"/>
              <a:t>culturally-specific styles and techniques for building rapport</a:t>
            </a:r>
            <a:r>
              <a:rPr lang="en-US" sz="2900" dirty="0" smtClean="0"/>
              <a:t>.  </a:t>
            </a:r>
            <a:endParaRPr lang="en-US" sz="2900" dirty="0"/>
          </a:p>
          <a:p>
            <a:pPr marL="346075" lvl="1" indent="-276225">
              <a:spcAft>
                <a:spcPts val="1200"/>
              </a:spcAft>
              <a:buFont typeface="Arial"/>
              <a:buChar char="•"/>
            </a:pPr>
            <a:r>
              <a:rPr lang="en-US" sz="2900" dirty="0" smtClean="0"/>
              <a:t>Remain </a:t>
            </a:r>
            <a:r>
              <a:rPr lang="en-US" sz="2900" dirty="0"/>
              <a:t>neutral </a:t>
            </a:r>
            <a:r>
              <a:rPr lang="en-US" sz="2900" dirty="0" smtClean="0"/>
              <a:t>and remember </a:t>
            </a:r>
            <a:r>
              <a:rPr lang="en-US" sz="2900" dirty="0"/>
              <a:t>that your body language and reactions can convey your own biases.</a:t>
            </a:r>
          </a:p>
        </p:txBody>
      </p:sp>
      <p:sp>
        <p:nvSpPr>
          <p:cNvPr id="4" name="Slide Number Placeholder 3"/>
          <p:cNvSpPr>
            <a:spLocks noGrp="1"/>
          </p:cNvSpPr>
          <p:nvPr>
            <p:ph type="sldNum" sz="quarter" idx="12"/>
          </p:nvPr>
        </p:nvSpPr>
        <p:spPr/>
        <p:txBody>
          <a:bodyPr/>
          <a:lstStyle/>
          <a:p>
            <a:fld id="{669256FD-F90F-494B-BA6E-681EBBE53692}" type="slidenum">
              <a:rPr lang="en-US" smtClean="0"/>
              <a:pPr/>
              <a:t>27</a:t>
            </a:fld>
            <a:endParaRPr lang="en-US"/>
          </a:p>
        </p:txBody>
      </p:sp>
    </p:spTree>
    <p:extLst>
      <p:ext uri="{BB962C8B-B14F-4D97-AF65-F5344CB8AC3E}">
        <p14:creationId xmlns:p14="http://schemas.microsoft.com/office/powerpoint/2010/main" val="39900882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8925"/>
            <a:ext cx="8362950" cy="981075"/>
          </a:xfrm>
        </p:spPr>
        <p:txBody>
          <a:bodyPr>
            <a:noAutofit/>
          </a:bodyPr>
          <a:lstStyle/>
          <a:p>
            <a:r>
              <a:rPr lang="en-US" sz="3800" dirty="0" smtClean="0"/>
              <a:t>Interviewing “DON’Ts”</a:t>
            </a:r>
            <a:endParaRPr lang="en-US" sz="3800" dirty="0"/>
          </a:p>
        </p:txBody>
      </p:sp>
      <p:sp>
        <p:nvSpPr>
          <p:cNvPr id="3" name="Content Placeholder 2"/>
          <p:cNvSpPr>
            <a:spLocks noGrp="1"/>
          </p:cNvSpPr>
          <p:nvPr>
            <p:ph idx="1"/>
          </p:nvPr>
        </p:nvSpPr>
        <p:spPr>
          <a:xfrm>
            <a:off x="685800" y="1295400"/>
            <a:ext cx="8305801" cy="5410200"/>
          </a:xfrm>
        </p:spPr>
        <p:txBody>
          <a:bodyPr>
            <a:normAutofit lnSpcReduction="10000"/>
          </a:bodyPr>
          <a:lstStyle/>
          <a:p>
            <a:pPr marL="346075" indent="-276225"/>
            <a:r>
              <a:rPr lang="en-US" dirty="0" smtClean="0"/>
              <a:t>Don’t let the interviewee have too much control over the interview </a:t>
            </a:r>
          </a:p>
          <a:p>
            <a:pPr marL="346075" indent="-276225"/>
            <a:r>
              <a:rPr lang="en-US" dirty="0" smtClean="0"/>
              <a:t>Don’t </a:t>
            </a:r>
            <a:r>
              <a:rPr lang="en-US" dirty="0"/>
              <a:t>lead </a:t>
            </a:r>
            <a:r>
              <a:rPr lang="en-US" dirty="0" smtClean="0"/>
              <a:t>the interviewee based on preconceived notions</a:t>
            </a:r>
          </a:p>
          <a:p>
            <a:pPr marL="346075" indent="-276225"/>
            <a:r>
              <a:rPr lang="en-US" dirty="0"/>
              <a:t>Don’t be </a:t>
            </a:r>
            <a:r>
              <a:rPr lang="en-US" dirty="0" smtClean="0"/>
              <a:t>judgmental toward responses</a:t>
            </a:r>
          </a:p>
          <a:p>
            <a:pPr marL="346075" indent="-276225"/>
            <a:r>
              <a:rPr lang="en-US" dirty="0"/>
              <a:t>Don’t ask </a:t>
            </a:r>
            <a:r>
              <a:rPr lang="en-US" dirty="0" smtClean="0"/>
              <a:t>dichotomous questions (when they can be avoided)</a:t>
            </a:r>
          </a:p>
          <a:p>
            <a:pPr marL="346075" lvl="0" indent="-276225"/>
            <a:r>
              <a:rPr lang="en-US" dirty="0" smtClean="0"/>
              <a:t>Never tell a participant they’ve contradicted themselves</a:t>
            </a:r>
          </a:p>
          <a:p>
            <a:pPr marL="633413" indent="-563563"/>
            <a:endParaRPr lang="en-US" dirty="0" smtClean="0"/>
          </a:p>
          <a:p>
            <a:endParaRPr lang="en-US" dirty="0" smtClean="0"/>
          </a:p>
          <a:p>
            <a:endParaRPr lang="en-US" dirty="0" smtClean="0"/>
          </a:p>
          <a:p>
            <a:endParaRPr lang="en-US" dirty="0" smtClean="0"/>
          </a:p>
          <a:p>
            <a:pPr lvl="1">
              <a:buNone/>
            </a:pPr>
            <a:endParaRPr lang="en-US" dirty="0" smtClean="0"/>
          </a:p>
        </p:txBody>
      </p:sp>
      <p:sp>
        <p:nvSpPr>
          <p:cNvPr id="4" name="Slide Number Placeholder 3"/>
          <p:cNvSpPr>
            <a:spLocks noGrp="1"/>
          </p:cNvSpPr>
          <p:nvPr>
            <p:ph type="sldNum" sz="quarter" idx="12"/>
          </p:nvPr>
        </p:nvSpPr>
        <p:spPr/>
        <p:txBody>
          <a:bodyPr/>
          <a:lstStyle/>
          <a:p>
            <a:fld id="{669256FD-F90F-494B-BA6E-681EBBE53692}" type="slidenum">
              <a:rPr lang="en-US" smtClean="0"/>
              <a:pPr/>
              <a:t>28</a:t>
            </a:fld>
            <a:endParaRPr lang="en-US"/>
          </a:p>
        </p:txBody>
      </p:sp>
    </p:spTree>
    <p:extLst>
      <p:ext uri="{BB962C8B-B14F-4D97-AF65-F5344CB8AC3E}">
        <p14:creationId xmlns:p14="http://schemas.microsoft.com/office/powerpoint/2010/main" val="27276769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ishem\AppData\Local\Microsoft\Windows\Temporary Internet Files\Content.IE5\ZUY25PFA\MC900384172[2].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1371600"/>
            <a:ext cx="3573921" cy="424323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3"/>
          <p:cNvSpPr txBox="1">
            <a:spLocks/>
          </p:cNvSpPr>
          <p:nvPr/>
        </p:nvSpPr>
        <p:spPr>
          <a:xfrm>
            <a:off x="1295400" y="2819400"/>
            <a:ext cx="3302688" cy="1011225"/>
          </a:xfrm>
          <a:prstGeom prst="rect">
            <a:avLst/>
          </a:prstGeom>
        </p:spPr>
        <p:txBody>
          <a:bodyPr vert="horz" lIns="91440" tIns="45720" rIns="91440" bIns="9144" rtlCol="0" anchor="b">
            <a:normAutofit/>
          </a:bodyPr>
          <a:lstStyle>
            <a:lvl1pPr algn="l" defTabSz="457200" rtl="0" eaLnBrk="1" latinLnBrk="0" hangingPunct="1">
              <a:spcBef>
                <a:spcPct val="0"/>
              </a:spcBef>
              <a:buNone/>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r>
              <a:rPr lang="en-US" sz="4400" dirty="0" smtClean="0">
                <a:latin typeface="Candara"/>
                <a:cs typeface="Candara"/>
              </a:rPr>
              <a:t>QUESTIONS?</a:t>
            </a:r>
            <a:endParaRPr lang="en-US" sz="4400" dirty="0">
              <a:latin typeface="Candara"/>
              <a:cs typeface="Candara"/>
            </a:endParaRPr>
          </a:p>
        </p:txBody>
      </p:sp>
      <p:sp>
        <p:nvSpPr>
          <p:cNvPr id="2" name="Footer Placeholder 1"/>
          <p:cNvSpPr>
            <a:spLocks noGrp="1"/>
          </p:cNvSpPr>
          <p:nvPr>
            <p:ph type="ftr" sz="quarter" idx="11"/>
          </p:nvPr>
        </p:nvSpPr>
        <p:spPr/>
        <p:txBody>
          <a:bodyPr/>
          <a:lstStyle/>
          <a:p>
            <a:r>
              <a:rPr lang="en-US" smtClean="0"/>
              <a:t>www.classtoolkit.org</a:t>
            </a:r>
            <a:endParaRPr lang="en-US"/>
          </a:p>
        </p:txBody>
      </p:sp>
    </p:spTree>
    <p:extLst>
      <p:ext uri="{BB962C8B-B14F-4D97-AF65-F5344CB8AC3E}">
        <p14:creationId xmlns:p14="http://schemas.microsoft.com/office/powerpoint/2010/main" val="38487808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dirty="0" smtClean="0"/>
              <a:t>In-depth Interviews</a:t>
            </a:r>
          </a:p>
        </p:txBody>
      </p:sp>
      <p:sp>
        <p:nvSpPr>
          <p:cNvPr id="9219" name="Rectangle 3"/>
          <p:cNvSpPr>
            <a:spLocks noGrp="1" noChangeArrowheads="1"/>
          </p:cNvSpPr>
          <p:nvPr>
            <p:ph type="body" idx="1"/>
          </p:nvPr>
        </p:nvSpPr>
        <p:spPr>
          <a:xfrm>
            <a:off x="-228600" y="1295400"/>
            <a:ext cx="5638800" cy="5334000"/>
          </a:xfrm>
        </p:spPr>
        <p:txBody>
          <a:bodyPr>
            <a:normAutofit fontScale="92500" lnSpcReduction="20000"/>
          </a:bodyPr>
          <a:lstStyle/>
          <a:p>
            <a:pPr lvl="1">
              <a:buNone/>
            </a:pPr>
            <a:r>
              <a:rPr lang="en-US" altLang="en-US" sz="3200" dirty="0" smtClean="0"/>
              <a:t>	</a:t>
            </a:r>
            <a:r>
              <a:rPr lang="en-US" altLang="en-US" sz="2800" dirty="0" smtClean="0"/>
              <a:t>“</a:t>
            </a:r>
            <a:r>
              <a:rPr lang="en-US" sz="2800" dirty="0" smtClean="0"/>
              <a:t>In-depth interviews </a:t>
            </a:r>
            <a:r>
              <a:rPr lang="en-US" sz="2800" dirty="0"/>
              <a:t>are excellent tools to use in planning and evaluating </a:t>
            </a:r>
            <a:r>
              <a:rPr lang="en-US" sz="2800" dirty="0" smtClean="0"/>
              <a:t>programs </a:t>
            </a:r>
            <a:r>
              <a:rPr lang="en-US" sz="2800" dirty="0"/>
              <a:t>because they use an open-ended, discovery-oriented method, which allows the interviewer to deeply explore the respondent’s feelings and perspectives on a subject. This results in rich background information that can shape further questions relevant to the topic. </a:t>
            </a:r>
            <a:r>
              <a:rPr lang="en-US" altLang="en-US" sz="2800" dirty="0" smtClean="0"/>
              <a:t>”</a:t>
            </a:r>
          </a:p>
        </p:txBody>
      </p:sp>
      <p:sp>
        <p:nvSpPr>
          <p:cNvPr id="9220" name="Text Box 4"/>
          <p:cNvSpPr txBox="1">
            <a:spLocks noChangeArrowheads="1"/>
          </p:cNvSpPr>
          <p:nvPr/>
        </p:nvSpPr>
        <p:spPr bwMode="auto">
          <a:xfrm>
            <a:off x="1371600" y="5105400"/>
            <a:ext cx="76200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ltLang="en-US" sz="1200"/>
          </a:p>
        </p:txBody>
      </p:sp>
      <p:pic>
        <p:nvPicPr>
          <p:cNvPr id="922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2127826"/>
            <a:ext cx="3352800" cy="3103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34057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In-depth Interviews</a:t>
            </a:r>
            <a:endParaRPr lang="en-US" dirty="0"/>
          </a:p>
        </p:txBody>
      </p:sp>
      <p:sp>
        <p:nvSpPr>
          <p:cNvPr id="3" name="Content Placeholder 2"/>
          <p:cNvSpPr>
            <a:spLocks noGrp="1"/>
          </p:cNvSpPr>
          <p:nvPr>
            <p:ph idx="1"/>
          </p:nvPr>
        </p:nvSpPr>
        <p:spPr>
          <a:xfrm>
            <a:off x="457200" y="1600200"/>
            <a:ext cx="8229600" cy="4800600"/>
          </a:xfrm>
        </p:spPr>
        <p:txBody>
          <a:bodyPr>
            <a:normAutofit fontScale="62500" lnSpcReduction="20000"/>
          </a:bodyPr>
          <a:lstStyle/>
          <a:p>
            <a:r>
              <a:rPr lang="en-US" sz="3700" b="1" dirty="0"/>
              <a:t>Open-ended </a:t>
            </a:r>
            <a:r>
              <a:rPr lang="en-US" sz="3700" b="1" dirty="0" smtClean="0"/>
              <a:t>Questions:  </a:t>
            </a:r>
            <a:r>
              <a:rPr lang="en-US" sz="3700" dirty="0"/>
              <a:t>G</a:t>
            </a:r>
            <a:r>
              <a:rPr lang="en-US" sz="3700" dirty="0" smtClean="0"/>
              <a:t>ive respondents the </a:t>
            </a:r>
            <a:r>
              <a:rPr lang="en-US" sz="3700" dirty="0"/>
              <a:t>freedom to answer </a:t>
            </a:r>
            <a:r>
              <a:rPr lang="en-US" sz="3700" dirty="0" smtClean="0"/>
              <a:t>questions </a:t>
            </a:r>
            <a:r>
              <a:rPr lang="en-US" sz="3700" dirty="0"/>
              <a:t>using their own words.</a:t>
            </a:r>
          </a:p>
          <a:p>
            <a:r>
              <a:rPr lang="en-US" sz="3700" b="1" dirty="0"/>
              <a:t>Semi-structured </a:t>
            </a:r>
            <a:r>
              <a:rPr lang="en-US" sz="3700" b="1" dirty="0" smtClean="0"/>
              <a:t>Format:  </a:t>
            </a:r>
            <a:r>
              <a:rPr lang="en-US" sz="3700" dirty="0"/>
              <a:t>I</a:t>
            </a:r>
            <a:r>
              <a:rPr lang="en-US" sz="3700" dirty="0" smtClean="0"/>
              <a:t>nterview should </a:t>
            </a:r>
            <a:r>
              <a:rPr lang="en-US" sz="3700" dirty="0"/>
              <a:t>be conversational, with questions flowing from previous responses when possible. </a:t>
            </a:r>
            <a:endParaRPr lang="en-US" sz="3700" dirty="0" smtClean="0"/>
          </a:p>
          <a:p>
            <a:r>
              <a:rPr lang="en-US" sz="3700" b="1" dirty="0" smtClean="0"/>
              <a:t>Seek </a:t>
            </a:r>
            <a:r>
              <a:rPr lang="en-US" sz="3700" b="1" dirty="0"/>
              <a:t>Understanding and </a:t>
            </a:r>
            <a:r>
              <a:rPr lang="en-US" sz="3700" b="1" dirty="0" smtClean="0"/>
              <a:t>Interpretation:  </a:t>
            </a:r>
            <a:r>
              <a:rPr lang="en-US" sz="3700" dirty="0"/>
              <a:t>I</a:t>
            </a:r>
            <a:r>
              <a:rPr lang="en-US" sz="3700" dirty="0" smtClean="0"/>
              <a:t>nterviewer should continually seek </a:t>
            </a:r>
            <a:r>
              <a:rPr lang="en-US" sz="3700" dirty="0"/>
              <a:t>clarity and understanding throughout the interview.</a:t>
            </a:r>
          </a:p>
          <a:p>
            <a:r>
              <a:rPr lang="en-US" sz="3700" b="1" dirty="0"/>
              <a:t>Recording </a:t>
            </a:r>
            <a:r>
              <a:rPr lang="en-US" sz="3700" b="1" dirty="0" smtClean="0"/>
              <a:t>Responses:</a:t>
            </a:r>
            <a:r>
              <a:rPr lang="en-US" sz="3700" dirty="0"/>
              <a:t> </a:t>
            </a:r>
            <a:r>
              <a:rPr lang="en-US" sz="3700" dirty="0" smtClean="0"/>
              <a:t>Written </a:t>
            </a:r>
            <a:r>
              <a:rPr lang="en-US" sz="3700" dirty="0"/>
              <a:t>notes include observations of both verbal and non-verbal behaviors as they occur, and immediate personal reflections about the interview.</a:t>
            </a:r>
          </a:p>
          <a:p>
            <a:endParaRPr lang="en-US" dirty="0"/>
          </a:p>
        </p:txBody>
      </p:sp>
      <p:sp>
        <p:nvSpPr>
          <p:cNvPr id="4" name="Footer Placeholder 3"/>
          <p:cNvSpPr>
            <a:spLocks noGrp="1"/>
          </p:cNvSpPr>
          <p:nvPr>
            <p:ph type="ftr" sz="quarter" idx="11"/>
          </p:nvPr>
        </p:nvSpPr>
        <p:spPr/>
        <p:txBody>
          <a:bodyPr/>
          <a:lstStyle/>
          <a:p>
            <a:r>
              <a:rPr lang="en-US" smtClean="0"/>
              <a:t>www.classtoolkit.org</a:t>
            </a:r>
            <a:endParaRPr lang="en-US"/>
          </a:p>
        </p:txBody>
      </p:sp>
    </p:spTree>
    <p:extLst>
      <p:ext uri="{BB962C8B-B14F-4D97-AF65-F5344CB8AC3E}">
        <p14:creationId xmlns:p14="http://schemas.microsoft.com/office/powerpoint/2010/main" val="21220457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dirty="0" smtClean="0"/>
              <a:t>Effective Communication</a:t>
            </a:r>
          </a:p>
        </p:txBody>
      </p:sp>
      <p:sp>
        <p:nvSpPr>
          <p:cNvPr id="8195" name="Rectangle 3"/>
          <p:cNvSpPr>
            <a:spLocks noGrp="1" noChangeArrowheads="1"/>
          </p:cNvSpPr>
          <p:nvPr>
            <p:ph idx="1"/>
          </p:nvPr>
        </p:nvSpPr>
        <p:spPr>
          <a:xfrm>
            <a:off x="457200" y="1600200"/>
            <a:ext cx="5715000" cy="4876800"/>
          </a:xfrm>
        </p:spPr>
        <p:txBody>
          <a:bodyPr>
            <a:normAutofit fontScale="85000" lnSpcReduction="10000"/>
          </a:bodyPr>
          <a:lstStyle/>
          <a:p>
            <a:pPr eaLnBrk="1" hangingPunct="1"/>
            <a:r>
              <a:rPr lang="en-GB" altLang="en-US" dirty="0" smtClean="0"/>
              <a:t>People like to share with people who are sincere, approachable, and non-judgmental.</a:t>
            </a:r>
          </a:p>
          <a:p>
            <a:pPr eaLnBrk="1" hangingPunct="1"/>
            <a:r>
              <a:rPr lang="en-GB" altLang="en-US" dirty="0" smtClean="0"/>
              <a:t>These qualities are communicated primarily by facial expressions, followed by tone, and, to a limited extent, by words.</a:t>
            </a:r>
          </a:p>
          <a:p>
            <a:pPr eaLnBrk="1" hangingPunct="1"/>
            <a:r>
              <a:rPr lang="en-US" altLang="en-US" dirty="0" smtClean="0"/>
              <a:t>People often remember more about </a:t>
            </a:r>
            <a:r>
              <a:rPr lang="en-US" altLang="en-US" u="sng" dirty="0" smtClean="0"/>
              <a:t>how</a:t>
            </a:r>
            <a:r>
              <a:rPr lang="en-US" altLang="en-US" dirty="0" smtClean="0"/>
              <a:t> a subject is communicated than the speaker’s knowledge of the subject.</a:t>
            </a:r>
            <a:endParaRPr lang="en-GB" altLang="en-US" dirty="0" smtClean="0"/>
          </a:p>
        </p:txBody>
      </p:sp>
      <p:pic>
        <p:nvPicPr>
          <p:cNvPr id="8196" name="Picture 4" descr="MCj031184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50617" y="2590800"/>
            <a:ext cx="3012642"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830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5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fade">
                                      <p:cBhvr>
                                        <p:cTn id="12" dur="500"/>
                                        <p:tgtEl>
                                          <p:spTgt spid="8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fade">
                                      <p:cBhvr>
                                        <p:cTn id="17" dur="500"/>
                                        <p:tgtEl>
                                          <p:spTgt spid="81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9" name="Group 10"/>
          <p:cNvGrpSpPr>
            <a:grpSpLocks/>
          </p:cNvGrpSpPr>
          <p:nvPr/>
        </p:nvGrpSpPr>
        <p:grpSpPr bwMode="auto">
          <a:xfrm>
            <a:off x="4191000" y="1828800"/>
            <a:ext cx="5562600" cy="3505200"/>
            <a:chOff x="3120" y="1536"/>
            <a:chExt cx="2346" cy="1571"/>
          </a:xfrm>
        </p:grpSpPr>
        <p:graphicFrame>
          <p:nvGraphicFramePr>
            <p:cNvPr id="1026" name="Object 4"/>
            <p:cNvGraphicFramePr>
              <a:graphicFrameLocks noChangeAspect="1"/>
            </p:cNvGraphicFramePr>
            <p:nvPr>
              <p:extLst>
                <p:ext uri="{D42A27DB-BD31-4B8C-83A1-F6EECF244321}">
                  <p14:modId xmlns:p14="http://schemas.microsoft.com/office/powerpoint/2010/main" val="171712580"/>
                </p:ext>
              </p:extLst>
            </p:nvPr>
          </p:nvGraphicFramePr>
          <p:xfrm>
            <a:off x="3120" y="1536"/>
            <a:ext cx="2346" cy="1571"/>
          </p:xfrm>
          <a:graphic>
            <a:graphicData uri="http://schemas.openxmlformats.org/presentationml/2006/ole">
              <mc:AlternateContent xmlns:mc="http://schemas.openxmlformats.org/markup-compatibility/2006">
                <mc:Choice xmlns:v="urn:schemas-microsoft-com:vml" Requires="v">
                  <p:oleObj spid="_x0000_s1110" name="Chart" r:id="rId4" imgW="6095872" imgH="4076726" progId="MSGraph.Chart.8">
                    <p:embed followColorScheme="full"/>
                  </p:oleObj>
                </mc:Choice>
                <mc:Fallback>
                  <p:oleObj name="Chart" r:id="rId4" imgW="6095872" imgH="4076726" progId="MSGraph.Chart.8">
                    <p:embed followColorScheme="full"/>
                    <p:pic>
                      <p:nvPicPr>
                        <p:cNvPr id="0" name=""/>
                        <p:cNvPicPr>
                          <a:picLocks noChangeAspect="1" noChangeArrowheads="1"/>
                        </p:cNvPicPr>
                        <p:nvPr/>
                      </p:nvPicPr>
                      <p:blipFill>
                        <a:blip r:embed="rId5"/>
                        <a:srcRect/>
                        <a:stretch>
                          <a:fillRect/>
                        </a:stretch>
                      </p:blipFill>
                      <p:spPr bwMode="auto">
                        <a:xfrm>
                          <a:off x="3120" y="1536"/>
                          <a:ext cx="2346" cy="1571"/>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0" name="Rectangle 24"/>
            <p:cNvSpPr>
              <a:spLocks noChangeArrowheads="1"/>
            </p:cNvSpPr>
            <p:nvPr/>
          </p:nvSpPr>
          <p:spPr bwMode="auto">
            <a:xfrm>
              <a:off x="3839" y="2706"/>
              <a:ext cx="794"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altLang="en-US">
                  <a:solidFill>
                    <a:schemeClr val="bg1"/>
                  </a:solidFill>
                </a:rPr>
                <a:t>Nonverbal</a:t>
              </a:r>
            </a:p>
          </p:txBody>
        </p:sp>
        <p:sp>
          <p:nvSpPr>
            <p:cNvPr id="1031" name="Rectangle 26"/>
            <p:cNvSpPr>
              <a:spLocks noChangeArrowheads="1"/>
            </p:cNvSpPr>
            <p:nvPr/>
          </p:nvSpPr>
          <p:spPr bwMode="auto">
            <a:xfrm rot="4755015">
              <a:off x="3935" y="1725"/>
              <a:ext cx="48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altLang="en-US" sz="1600"/>
                <a:t>Verbal</a:t>
              </a:r>
              <a:r>
                <a:rPr lang="en-GB" altLang="en-US"/>
                <a:t> </a:t>
              </a:r>
            </a:p>
          </p:txBody>
        </p:sp>
      </p:grpSp>
      <p:sp>
        <p:nvSpPr>
          <p:cNvPr id="1027" name="Rectangle 11"/>
          <p:cNvSpPr>
            <a:spLocks noGrp="1" noChangeArrowheads="1"/>
          </p:cNvSpPr>
          <p:nvPr>
            <p:ph type="title"/>
          </p:nvPr>
        </p:nvSpPr>
        <p:spPr/>
        <p:txBody>
          <a:bodyPr/>
          <a:lstStyle/>
          <a:p>
            <a:r>
              <a:rPr lang="en-GB" altLang="en-US" smtClean="0"/>
              <a:t>Types of Communication</a:t>
            </a:r>
          </a:p>
        </p:txBody>
      </p:sp>
      <p:sp>
        <p:nvSpPr>
          <p:cNvPr id="1028" name="Rectangle 12"/>
          <p:cNvSpPr>
            <a:spLocks noGrp="1" noChangeArrowheads="1"/>
          </p:cNvSpPr>
          <p:nvPr>
            <p:ph idx="1"/>
          </p:nvPr>
        </p:nvSpPr>
        <p:spPr/>
        <p:txBody>
          <a:bodyPr>
            <a:normAutofit fontScale="92500" lnSpcReduction="10000"/>
          </a:bodyPr>
          <a:lstStyle/>
          <a:p>
            <a:r>
              <a:rPr lang="en-GB" altLang="en-US" b="1" dirty="0" smtClean="0"/>
              <a:t>Verbal</a:t>
            </a:r>
          </a:p>
          <a:p>
            <a:pPr lvl="1"/>
            <a:r>
              <a:rPr lang="en-GB" altLang="ja-JP" dirty="0" smtClean="0">
                <a:ea typeface="ＭＳ Ｐゴシック" pitchFamily="34" charset="-128"/>
              </a:rPr>
              <a:t>Spoken words </a:t>
            </a:r>
          </a:p>
          <a:p>
            <a:r>
              <a:rPr lang="en-GB" altLang="ja-JP" b="1" dirty="0" smtClean="0">
                <a:ea typeface="ＭＳ Ｐゴシック" pitchFamily="34" charset="-128"/>
              </a:rPr>
              <a:t>Nonverbal</a:t>
            </a:r>
          </a:p>
          <a:p>
            <a:pPr lvl="1"/>
            <a:r>
              <a:rPr lang="en-GB" altLang="ja-JP" dirty="0" smtClean="0">
                <a:ea typeface="ＭＳ Ｐゴシック" pitchFamily="34" charset="-128"/>
              </a:rPr>
              <a:t>The way we sit/stand</a:t>
            </a:r>
          </a:p>
          <a:p>
            <a:pPr lvl="1"/>
            <a:r>
              <a:rPr lang="en-GB" altLang="ja-JP" dirty="0" smtClean="0">
                <a:ea typeface="ＭＳ Ｐゴシック" pitchFamily="34" charset="-128"/>
              </a:rPr>
              <a:t>Facial expressions </a:t>
            </a:r>
          </a:p>
          <a:p>
            <a:pPr lvl="1"/>
            <a:r>
              <a:rPr lang="en-GB" altLang="ja-JP" dirty="0" smtClean="0">
                <a:ea typeface="ＭＳ Ｐゴシック" pitchFamily="34" charset="-128"/>
              </a:rPr>
              <a:t>Silence </a:t>
            </a:r>
          </a:p>
          <a:p>
            <a:pPr lvl="1"/>
            <a:r>
              <a:rPr lang="en-GB" altLang="ja-JP" dirty="0" smtClean="0">
                <a:ea typeface="ＭＳ Ｐゴシック" pitchFamily="34" charset="-128"/>
              </a:rPr>
              <a:t>Eye contact</a:t>
            </a:r>
          </a:p>
          <a:p>
            <a:pPr lvl="1"/>
            <a:r>
              <a:rPr lang="en-GB" altLang="ja-JP" dirty="0" smtClean="0">
                <a:ea typeface="ＭＳ Ｐゴシック" pitchFamily="34" charset="-128"/>
              </a:rPr>
              <a:t>Gestures (smiling, leaning forward, nodding)</a:t>
            </a:r>
          </a:p>
        </p:txBody>
      </p:sp>
    </p:spTree>
    <p:extLst>
      <p:ext uri="{BB962C8B-B14F-4D97-AF65-F5344CB8AC3E}">
        <p14:creationId xmlns:p14="http://schemas.microsoft.com/office/powerpoint/2010/main" val="26163173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title"/>
          </p:nvPr>
        </p:nvSpPr>
        <p:spPr>
          <a:xfrm>
            <a:off x="354912" y="436575"/>
            <a:ext cx="8789088" cy="1143000"/>
          </a:xfrm>
        </p:spPr>
        <p:txBody>
          <a:bodyPr/>
          <a:lstStyle/>
          <a:p>
            <a:r>
              <a:rPr lang="en-US" altLang="en-US" dirty="0" smtClean="0"/>
              <a:t>Effective Communication Techniques (1)</a:t>
            </a:r>
          </a:p>
        </p:txBody>
      </p:sp>
      <p:sp>
        <p:nvSpPr>
          <p:cNvPr id="11267" name="Rectangle 7"/>
          <p:cNvSpPr>
            <a:spLocks noGrp="1" noChangeArrowheads="1"/>
          </p:cNvSpPr>
          <p:nvPr>
            <p:ph idx="1"/>
          </p:nvPr>
        </p:nvSpPr>
        <p:spPr>
          <a:xfrm>
            <a:off x="457200" y="1600200"/>
            <a:ext cx="8305800" cy="5105400"/>
          </a:xfrm>
        </p:spPr>
        <p:txBody>
          <a:bodyPr>
            <a:normAutofit/>
          </a:bodyPr>
          <a:lstStyle/>
          <a:p>
            <a:pPr marL="514350" indent="-514350">
              <a:buFont typeface="+mj-lt"/>
              <a:buAutoNum type="arabicPeriod"/>
            </a:pPr>
            <a:r>
              <a:rPr lang="en-US" altLang="en-US" sz="3100" b="1" dirty="0" smtClean="0"/>
              <a:t>Active listening  </a:t>
            </a:r>
          </a:p>
          <a:p>
            <a:pPr marL="356616" lvl="1" indent="0">
              <a:buNone/>
            </a:pPr>
            <a:r>
              <a:rPr lang="en-US" sz="2700" dirty="0" smtClean="0">
                <a:solidFill>
                  <a:schemeClr val="tx1"/>
                </a:solidFill>
              </a:rPr>
              <a:t>Attending fully</a:t>
            </a:r>
            <a:r>
              <a:rPr lang="en-US" sz="2700" dirty="0">
                <a:solidFill>
                  <a:schemeClr val="tx1"/>
                </a:solidFill>
              </a:rPr>
              <a:t> to what the speaker is saying by focusing wholly on what is being said. R</a:t>
            </a:r>
            <a:r>
              <a:rPr lang="en-US" sz="2700" dirty="0" smtClean="0">
                <a:solidFill>
                  <a:schemeClr val="tx1"/>
                </a:solidFill>
              </a:rPr>
              <a:t>equires </a:t>
            </a:r>
            <a:r>
              <a:rPr lang="en-US" sz="2700" dirty="0">
                <a:solidFill>
                  <a:schemeClr val="tx1"/>
                </a:solidFill>
              </a:rPr>
              <a:t>the listener to give full attention to the speaker until either the message has been received or the speaker has finished speaking. </a:t>
            </a:r>
            <a:endParaRPr lang="en-US" altLang="en-US" sz="2700" dirty="0" smtClean="0"/>
          </a:p>
          <a:p>
            <a:pPr lvl="1"/>
            <a:endParaRPr lang="en-US" altLang="en-US" dirty="0" smtClean="0"/>
          </a:p>
          <a:p>
            <a:pPr lvl="1"/>
            <a:endParaRPr lang="en-US" altLang="en-US" dirty="0" smtClean="0"/>
          </a:p>
        </p:txBody>
      </p:sp>
    </p:spTree>
    <p:extLst>
      <p:ext uri="{BB962C8B-B14F-4D97-AF65-F5344CB8AC3E}">
        <p14:creationId xmlns:p14="http://schemas.microsoft.com/office/powerpoint/2010/main" val="35163227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One_on_One_Convers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440455"/>
            <a:ext cx="5791200" cy="488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5"/>
          <p:cNvSpPr>
            <a:spLocks noGrp="1" noChangeArrowheads="1"/>
          </p:cNvSpPr>
          <p:nvPr>
            <p:ph type="title"/>
          </p:nvPr>
        </p:nvSpPr>
        <p:spPr/>
        <p:txBody>
          <a:bodyPr/>
          <a:lstStyle/>
          <a:p>
            <a:r>
              <a:rPr lang="en-US" altLang="en-US" dirty="0" smtClean="0"/>
              <a:t>Active Listening </a:t>
            </a:r>
          </a:p>
        </p:txBody>
      </p:sp>
    </p:spTree>
    <p:extLst>
      <p:ext uri="{BB962C8B-B14F-4D97-AF65-F5344CB8AC3E}">
        <p14:creationId xmlns:p14="http://schemas.microsoft.com/office/powerpoint/2010/main" val="6491271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54912" y="436575"/>
            <a:ext cx="8712888" cy="1143000"/>
          </a:xfrm>
        </p:spPr>
        <p:txBody>
          <a:bodyPr/>
          <a:lstStyle/>
          <a:p>
            <a:r>
              <a:rPr lang="en-US" altLang="en-US" dirty="0"/>
              <a:t>Effective Communication </a:t>
            </a:r>
            <a:r>
              <a:rPr lang="en-US" altLang="en-US" dirty="0" smtClean="0"/>
              <a:t>Techniques (2)</a:t>
            </a:r>
          </a:p>
        </p:txBody>
      </p:sp>
      <p:sp>
        <p:nvSpPr>
          <p:cNvPr id="14339" name="Rectangle 3"/>
          <p:cNvSpPr>
            <a:spLocks noGrp="1" noChangeArrowheads="1"/>
          </p:cNvSpPr>
          <p:nvPr>
            <p:ph idx="1"/>
          </p:nvPr>
        </p:nvSpPr>
        <p:spPr>
          <a:xfrm>
            <a:off x="457200" y="1600200"/>
            <a:ext cx="8229600" cy="4724399"/>
          </a:xfrm>
        </p:spPr>
        <p:txBody>
          <a:bodyPr>
            <a:normAutofit/>
          </a:bodyPr>
          <a:lstStyle/>
          <a:p>
            <a:pPr marL="514350" indent="-514350">
              <a:buFont typeface="+mj-lt"/>
              <a:buAutoNum type="arabicPeriod" startAt="2"/>
            </a:pPr>
            <a:r>
              <a:rPr lang="en-US" altLang="en-US" b="1" dirty="0" smtClean="0"/>
              <a:t>Reflective listening:  </a:t>
            </a:r>
            <a:r>
              <a:rPr lang="en-US" altLang="en-US" dirty="0" smtClean="0"/>
              <a:t>The process of verbally “reflecting” back what someone has said</a:t>
            </a:r>
          </a:p>
          <a:p>
            <a:pPr marL="742950" lvl="1" indent="-285750">
              <a:buFont typeface="Arial" panose="020B0604020202020204" pitchFamily="34" charset="0"/>
              <a:buChar char="•"/>
            </a:pPr>
            <a:r>
              <a:rPr lang="en-US" altLang="en-US" dirty="0">
                <a:latin typeface="Lucida Sans" panose="020B0602030504020204" pitchFamily="34" charset="0"/>
              </a:rPr>
              <a:t>Helps the interviewer check whether s/he understands the interviewee</a:t>
            </a:r>
          </a:p>
          <a:p>
            <a:pPr marL="742950" lvl="1" indent="-285750">
              <a:spcBef>
                <a:spcPts val="1200"/>
              </a:spcBef>
              <a:buFont typeface="Arial" panose="020B0604020202020204" pitchFamily="34" charset="0"/>
              <a:buChar char="•"/>
            </a:pPr>
            <a:r>
              <a:rPr lang="en-US" altLang="en-US" dirty="0">
                <a:latin typeface="Lucida Sans" panose="020B0602030504020204" pitchFamily="34" charset="0"/>
              </a:rPr>
              <a:t>Helps the interviewee feel understood and respected</a:t>
            </a:r>
          </a:p>
          <a:p>
            <a:pPr marL="870966" lvl="1" indent="-514350">
              <a:buFont typeface="+mj-lt"/>
              <a:buAutoNum type="arabicPeriod" startAt="2"/>
            </a:pPr>
            <a:endParaRPr lang="en-US" altLang="en-US" dirty="0" smtClean="0"/>
          </a:p>
        </p:txBody>
      </p:sp>
    </p:spTree>
    <p:extLst>
      <p:ext uri="{BB962C8B-B14F-4D97-AF65-F5344CB8AC3E}">
        <p14:creationId xmlns:p14="http://schemas.microsoft.com/office/powerpoint/2010/main" val="449471705"/>
      </p:ext>
    </p:extLst>
  </p:cSld>
  <p:clrMapOvr>
    <a:masterClrMapping/>
  </p:clrMapOvr>
  <p:timing>
    <p:tnLst>
      <p:par>
        <p:cTn id="1" dur="indefinite" restart="never" nodeType="tmRoot"/>
      </p:par>
    </p:tnLst>
  </p:timing>
</p:sld>
</file>

<file path=ppt/theme/theme1.xml><?xml version="1.0" encoding="utf-8"?>
<a:theme xmlns:a="http://schemas.openxmlformats.org/drawingml/2006/main" name="ITECH-ClASS-slide-template-201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ITECH-ClASS-slide-template-2013.thmx</Template>
  <TotalTime>11760</TotalTime>
  <Words>3960</Words>
  <Application>Microsoft Office PowerPoint</Application>
  <PresentationFormat>On-screen Show (4:3)</PresentationFormat>
  <Paragraphs>376</Paragraphs>
  <Slides>29</Slides>
  <Notes>29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ITECH-ClASS-slide-template-2013</vt:lpstr>
      <vt:lpstr>Chart</vt:lpstr>
      <vt:lpstr>PowerPoint Presentation</vt:lpstr>
      <vt:lpstr>Learning Objectives</vt:lpstr>
      <vt:lpstr>In-depth Interviews</vt:lpstr>
      <vt:lpstr>Characteristics of In-depth Interviews</vt:lpstr>
      <vt:lpstr>Effective Communication</vt:lpstr>
      <vt:lpstr>Types of Communication</vt:lpstr>
      <vt:lpstr>Effective Communication Techniques (1)</vt:lpstr>
      <vt:lpstr>Active Listening </vt:lpstr>
      <vt:lpstr>Effective Communication Techniques (2)</vt:lpstr>
      <vt:lpstr>Reflective Listening </vt:lpstr>
      <vt:lpstr>Effective Communication Techniques (3)</vt:lpstr>
      <vt:lpstr>Summarizing</vt:lpstr>
      <vt:lpstr>Listening Activity</vt:lpstr>
      <vt:lpstr>Qualities of a Good Interviewer</vt:lpstr>
      <vt:lpstr>Effective Interview Techniques </vt:lpstr>
      <vt:lpstr>Create a Rapport</vt:lpstr>
      <vt:lpstr>Open-ended Questions</vt:lpstr>
      <vt:lpstr>‘Opening up’ Closed Questions</vt:lpstr>
      <vt:lpstr>Probes</vt:lpstr>
      <vt:lpstr>Types of Probes</vt:lpstr>
      <vt:lpstr>When to Use Probes</vt:lpstr>
      <vt:lpstr>Examples of Probes</vt:lpstr>
      <vt:lpstr>Leading Questions</vt:lpstr>
      <vt:lpstr>Examples of Leading Questions</vt:lpstr>
      <vt:lpstr>Exercise: Observe an In-Depth Interview (1) </vt:lpstr>
      <vt:lpstr>Exercise: Observe an In-Depth Interview (2) </vt:lpstr>
      <vt:lpstr>Interviewing “DOs” </vt:lpstr>
      <vt:lpstr>Interviewing “DON’Ts”</vt:lpstr>
      <vt:lpstr>PowerPoint Presentation</vt:lpstr>
    </vt:vector>
  </TitlesOfParts>
  <Company>University of Washington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ClASS Toolkit</dc:title>
  <dc:creator>Danielle Ishem-Reynier</dc:creator>
  <cp:lastModifiedBy>silicon computers</cp:lastModifiedBy>
  <cp:revision>233</cp:revision>
  <dcterms:created xsi:type="dcterms:W3CDTF">2012-05-22T21:18:13Z</dcterms:created>
  <dcterms:modified xsi:type="dcterms:W3CDTF">2020-04-02T21:46:28Z</dcterms:modified>
</cp:coreProperties>
</file>