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16761" y="192150"/>
            <a:ext cx="6110477" cy="124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567942"/>
            <a:ext cx="8072119" cy="4122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762000"/>
            <a:ext cx="6110477" cy="112017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21665">
              <a:lnSpc>
                <a:spcPct val="100000"/>
              </a:lnSpc>
              <a:spcBef>
                <a:spcPts val="95"/>
              </a:spcBef>
            </a:pPr>
            <a:r>
              <a:rPr sz="3600" spc="-15" dirty="0"/>
              <a:t>New </a:t>
            </a:r>
            <a:r>
              <a:rPr sz="3600" spc="-45" dirty="0"/>
              <a:t>Venture </a:t>
            </a:r>
            <a:r>
              <a:rPr sz="3600" spc="-20" dirty="0"/>
              <a:t>Strategies  </a:t>
            </a:r>
            <a:r>
              <a:rPr sz="3600" spc="-25" dirty="0"/>
              <a:t>Recap </a:t>
            </a:r>
            <a:r>
              <a:rPr sz="3600" spc="-5" dirty="0"/>
              <a:t>| </a:t>
            </a:r>
            <a:r>
              <a:rPr sz="3600" spc="-15" dirty="0"/>
              <a:t>Overview </a:t>
            </a:r>
            <a:r>
              <a:rPr sz="3600" spc="-5" dirty="0"/>
              <a:t>|</a:t>
            </a:r>
            <a:r>
              <a:rPr sz="3600" spc="20" dirty="0"/>
              <a:t> </a:t>
            </a:r>
            <a:r>
              <a:rPr sz="3600" spc="-5" dirty="0"/>
              <a:t>Summary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33400" y="2895600"/>
            <a:ext cx="8077200" cy="3664204"/>
            <a:chOff x="533400" y="2165604"/>
            <a:chExt cx="8365490" cy="4394200"/>
          </a:xfrm>
        </p:grpSpPr>
        <p:sp>
          <p:nvSpPr>
            <p:cNvPr id="4" name="object 4"/>
            <p:cNvSpPr/>
            <p:nvPr/>
          </p:nvSpPr>
          <p:spPr>
            <a:xfrm>
              <a:off x="1600200" y="2165604"/>
              <a:ext cx="6345936" cy="362559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7467600" y="5105400"/>
              <a:ext cx="1431036" cy="13944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3400" y="4953000"/>
              <a:ext cx="1394460" cy="160629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17928" y="461899"/>
            <a:ext cx="6587871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5" dirty="0"/>
              <a:t>Stay </a:t>
            </a:r>
            <a:r>
              <a:rPr sz="4400" spc="-15" dirty="0"/>
              <a:t>focused </a:t>
            </a:r>
            <a:r>
              <a:rPr sz="4400" spc="-5" dirty="0"/>
              <a:t>on </a:t>
            </a:r>
            <a:r>
              <a:rPr sz="4400" dirty="0"/>
              <a:t>the </a:t>
            </a:r>
            <a:r>
              <a:rPr sz="4400" spc="-25" dirty="0"/>
              <a:t>prize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10613"/>
            <a:ext cx="3639820" cy="38665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30" dirty="0">
                <a:latin typeface="Carlito"/>
                <a:cs typeface="Carlito"/>
              </a:rPr>
              <a:t>Ventures </a:t>
            </a:r>
            <a:r>
              <a:rPr sz="2800" spc="-10" dirty="0">
                <a:latin typeface="Carlito"/>
                <a:cs typeface="Carlito"/>
              </a:rPr>
              <a:t>that </a:t>
            </a:r>
            <a:r>
              <a:rPr sz="2800" spc="-5" dirty="0">
                <a:latin typeface="Carlito"/>
                <a:cs typeface="Carlito"/>
              </a:rPr>
              <a:t>lack  </a:t>
            </a:r>
            <a:r>
              <a:rPr sz="2800" spc="-20" dirty="0">
                <a:latin typeface="Carlito"/>
                <a:cs typeface="Carlito"/>
              </a:rPr>
              <a:t>strategic </a:t>
            </a:r>
            <a:r>
              <a:rPr sz="2800" spc="-10" dirty="0">
                <a:latin typeface="Carlito"/>
                <a:cs typeface="Carlito"/>
              </a:rPr>
              <a:t>bounds </a:t>
            </a:r>
            <a:r>
              <a:rPr sz="2800" spc="-5" dirty="0">
                <a:latin typeface="Carlito"/>
                <a:cs typeface="Carlito"/>
              </a:rPr>
              <a:t>try </a:t>
            </a:r>
            <a:r>
              <a:rPr sz="2800" spc="-20" dirty="0">
                <a:latin typeface="Carlito"/>
                <a:cs typeface="Carlito"/>
              </a:rPr>
              <a:t>to  </a:t>
            </a:r>
            <a:r>
              <a:rPr sz="2800" spc="-5" dirty="0">
                <a:latin typeface="Carlito"/>
                <a:cs typeface="Carlito"/>
              </a:rPr>
              <a:t>do </a:t>
            </a:r>
            <a:r>
              <a:rPr sz="2800" spc="-15" dirty="0">
                <a:latin typeface="Carlito"/>
                <a:cs typeface="Carlito"/>
              </a:rPr>
              <a:t>too </a:t>
            </a:r>
            <a:r>
              <a:rPr sz="2800" spc="-5" dirty="0">
                <a:latin typeface="Carlito"/>
                <a:cs typeface="Carlito"/>
              </a:rPr>
              <a:t>much and  </a:t>
            </a:r>
            <a:r>
              <a:rPr sz="2800" spc="-10" dirty="0">
                <a:latin typeface="Carlito"/>
                <a:cs typeface="Carlito"/>
              </a:rPr>
              <a:t>spread </a:t>
            </a:r>
            <a:r>
              <a:rPr sz="2800" spc="-5" dirty="0">
                <a:latin typeface="Carlito"/>
                <a:cs typeface="Carlito"/>
              </a:rPr>
              <a:t>themselves </a:t>
            </a:r>
            <a:r>
              <a:rPr sz="2800" spc="-20" dirty="0">
                <a:latin typeface="Carlito"/>
                <a:cs typeface="Carlito"/>
              </a:rPr>
              <a:t>too  </a:t>
            </a:r>
            <a:r>
              <a:rPr sz="2800" spc="-5" dirty="0">
                <a:latin typeface="Carlito"/>
                <a:cs typeface="Carlito"/>
              </a:rPr>
              <a:t>thin. Because they </a:t>
            </a:r>
            <a:r>
              <a:rPr sz="2800" spc="-20" dirty="0">
                <a:latin typeface="Carlito"/>
                <a:cs typeface="Carlito"/>
              </a:rPr>
              <a:t>fail  to concentrate </a:t>
            </a:r>
            <a:r>
              <a:rPr sz="2800" spc="-5" dirty="0">
                <a:latin typeface="Carlito"/>
                <a:cs typeface="Carlito"/>
              </a:rPr>
              <a:t>their  </a:t>
            </a:r>
            <a:r>
              <a:rPr sz="2800" spc="-15" dirty="0">
                <a:latin typeface="Carlito"/>
                <a:cs typeface="Carlito"/>
              </a:rPr>
              <a:t>available</a:t>
            </a:r>
            <a:r>
              <a:rPr sz="2800" spc="-5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resources,</a:t>
            </a:r>
            <a:endParaRPr sz="2800">
              <a:latin typeface="Carlito"/>
              <a:cs typeface="Carlito"/>
            </a:endParaRPr>
          </a:p>
          <a:p>
            <a:pPr marL="355600" marR="293370">
              <a:lnSpc>
                <a:spcPct val="100000"/>
              </a:lnSpc>
              <a:spcBef>
                <a:spcPts val="5"/>
              </a:spcBef>
            </a:pPr>
            <a:r>
              <a:rPr sz="2800" spc="-10" dirty="0">
                <a:latin typeface="Carlito"/>
                <a:cs typeface="Carlito"/>
              </a:rPr>
              <a:t>they can’t </a:t>
            </a:r>
            <a:r>
              <a:rPr sz="2800" spc="-5" dirty="0">
                <a:latin typeface="Carlito"/>
                <a:cs typeface="Carlito"/>
              </a:rPr>
              <a:t>win in </a:t>
            </a:r>
            <a:r>
              <a:rPr sz="2800" spc="-20" dirty="0">
                <a:latin typeface="Carlito"/>
                <a:cs typeface="Carlito"/>
              </a:rPr>
              <a:t>any  </a:t>
            </a:r>
            <a:r>
              <a:rPr sz="2800" spc="-35" dirty="0">
                <a:latin typeface="Carlito"/>
                <a:cs typeface="Carlito"/>
              </a:rPr>
              <a:t>key</a:t>
            </a:r>
            <a:r>
              <a:rPr sz="2800" spc="-20" dirty="0">
                <a:latin typeface="Carlito"/>
                <a:cs typeface="Carlito"/>
              </a:rPr>
              <a:t> market.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181600" y="2286000"/>
            <a:ext cx="3276600" cy="3276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71397" y="461899"/>
            <a:ext cx="7567803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Align </a:t>
            </a:r>
            <a:r>
              <a:rPr sz="4400" dirty="0"/>
              <a:t>the </a:t>
            </a:r>
            <a:r>
              <a:rPr sz="4400" spc="-20" dirty="0"/>
              <a:t>entire</a:t>
            </a:r>
            <a:r>
              <a:rPr sz="4400" spc="-5" dirty="0"/>
              <a:t> </a:t>
            </a:r>
            <a:r>
              <a:rPr sz="4400" spc="-20" dirty="0"/>
              <a:t>organization.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63370"/>
            <a:ext cx="7898765" cy="4388485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5080" indent="-342900">
              <a:lnSpc>
                <a:spcPct val="9000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20" dirty="0">
                <a:latin typeface="Carlito"/>
                <a:cs typeface="Carlito"/>
              </a:rPr>
              <a:t>Strategy </a:t>
            </a:r>
            <a:r>
              <a:rPr sz="3000" spc="-10" dirty="0">
                <a:latin typeface="Carlito"/>
                <a:cs typeface="Carlito"/>
              </a:rPr>
              <a:t>allows </a:t>
            </a:r>
            <a:r>
              <a:rPr sz="3000" dirty="0">
                <a:latin typeface="Carlito"/>
                <a:cs typeface="Carlito"/>
              </a:rPr>
              <a:t>a </a:t>
            </a:r>
            <a:r>
              <a:rPr sz="3000" spc="-5" dirty="0">
                <a:latin typeface="Carlito"/>
                <a:cs typeface="Carlito"/>
              </a:rPr>
              <a:t>leader </a:t>
            </a:r>
            <a:r>
              <a:rPr sz="3000" spc="-10" dirty="0">
                <a:latin typeface="Carlito"/>
                <a:cs typeface="Carlito"/>
              </a:rPr>
              <a:t>to empower </a:t>
            </a:r>
            <a:r>
              <a:rPr sz="3000" dirty="0">
                <a:latin typeface="Carlito"/>
                <a:cs typeface="Carlito"/>
              </a:rPr>
              <a:t>all  </a:t>
            </a:r>
            <a:r>
              <a:rPr sz="3000" spc="-10" dirty="0">
                <a:latin typeface="Carlito"/>
                <a:cs typeface="Carlito"/>
              </a:rPr>
              <a:t>employees </a:t>
            </a:r>
            <a:r>
              <a:rPr sz="3000" spc="-5" dirty="0">
                <a:latin typeface="Carlito"/>
                <a:cs typeface="Carlito"/>
              </a:rPr>
              <a:t>while </a:t>
            </a:r>
            <a:r>
              <a:rPr sz="3000" spc="-15" dirty="0">
                <a:latin typeface="Carlito"/>
                <a:cs typeface="Carlito"/>
              </a:rPr>
              <a:t>avoiding </a:t>
            </a:r>
            <a:r>
              <a:rPr sz="3000" spc="-10" dirty="0">
                <a:latin typeface="Carlito"/>
                <a:cs typeface="Carlito"/>
              </a:rPr>
              <a:t>duplicative </a:t>
            </a:r>
            <a:r>
              <a:rPr sz="3000" spc="-20" dirty="0">
                <a:latin typeface="Carlito"/>
                <a:cs typeface="Carlito"/>
              </a:rPr>
              <a:t>efforts </a:t>
            </a:r>
            <a:r>
              <a:rPr sz="3000" dirty="0">
                <a:latin typeface="Carlito"/>
                <a:cs typeface="Carlito"/>
              </a:rPr>
              <a:t>and  the </a:t>
            </a:r>
            <a:r>
              <a:rPr sz="3000" spc="-15" dirty="0">
                <a:latin typeface="Carlito"/>
                <a:cs typeface="Carlito"/>
              </a:rPr>
              <a:t>pursuit </a:t>
            </a:r>
            <a:r>
              <a:rPr sz="3000" dirty="0">
                <a:latin typeface="Carlito"/>
                <a:cs typeface="Carlito"/>
              </a:rPr>
              <a:t>of </a:t>
            </a:r>
            <a:r>
              <a:rPr sz="3000" spc="-5" dirty="0">
                <a:latin typeface="Carlito"/>
                <a:cs typeface="Carlito"/>
              </a:rPr>
              <a:t>conflicting</a:t>
            </a:r>
            <a:r>
              <a:rPr sz="3000" spc="-30" dirty="0">
                <a:latin typeface="Carlito"/>
                <a:cs typeface="Carlito"/>
              </a:rPr>
              <a:t> </a:t>
            </a:r>
            <a:r>
              <a:rPr sz="3000" spc="-10" dirty="0">
                <a:latin typeface="Carlito"/>
                <a:cs typeface="Carlito"/>
              </a:rPr>
              <a:t>agendas.</a:t>
            </a:r>
            <a:endParaRPr sz="3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6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spc="-10" dirty="0">
                <a:latin typeface="Carlito"/>
                <a:cs typeface="Carlito"/>
              </a:rPr>
              <a:t>Ensure every </a:t>
            </a:r>
            <a:r>
              <a:rPr sz="3000" spc="-5" dirty="0">
                <a:latin typeface="Carlito"/>
                <a:cs typeface="Carlito"/>
              </a:rPr>
              <a:t>aspect of </a:t>
            </a:r>
            <a:r>
              <a:rPr sz="3000" dirty="0">
                <a:latin typeface="Carlito"/>
                <a:cs typeface="Carlito"/>
              </a:rPr>
              <a:t>the</a:t>
            </a:r>
            <a:r>
              <a:rPr sz="3000" spc="-35" dirty="0">
                <a:latin typeface="Carlito"/>
                <a:cs typeface="Carlito"/>
              </a:rPr>
              <a:t> </a:t>
            </a:r>
            <a:r>
              <a:rPr sz="3000" spc="-15" dirty="0">
                <a:latin typeface="Carlito"/>
                <a:cs typeface="Carlito"/>
              </a:rPr>
              <a:t>organization:</a:t>
            </a:r>
            <a:endParaRPr sz="3000">
              <a:latin typeface="Carlito"/>
              <a:cs typeface="Carlito"/>
            </a:endParaRPr>
          </a:p>
          <a:p>
            <a:pPr marL="756285" lvl="1" indent="-287020">
              <a:lnSpc>
                <a:spcPct val="100000"/>
              </a:lnSpc>
              <a:spcBef>
                <a:spcPts val="340"/>
              </a:spcBef>
              <a:buFont typeface="Arial"/>
              <a:buChar char="–"/>
              <a:tabLst>
                <a:tab pos="756920" algn="l"/>
              </a:tabLst>
            </a:pPr>
            <a:r>
              <a:rPr sz="2600" dirty="0">
                <a:latin typeface="Carlito"/>
                <a:cs typeface="Carlito"/>
              </a:rPr>
              <a:t>the type of </a:t>
            </a:r>
            <a:r>
              <a:rPr sz="2600" spc="-10" dirty="0">
                <a:latin typeface="Carlito"/>
                <a:cs typeface="Carlito"/>
              </a:rPr>
              <a:t>personnel</a:t>
            </a:r>
            <a:r>
              <a:rPr sz="2600" spc="-85" dirty="0">
                <a:latin typeface="Carlito"/>
                <a:cs typeface="Carlito"/>
              </a:rPr>
              <a:t> </a:t>
            </a:r>
            <a:r>
              <a:rPr sz="2600" spc="-5" dirty="0">
                <a:latin typeface="Carlito"/>
                <a:cs typeface="Carlito"/>
              </a:rPr>
              <a:t>hired,</a:t>
            </a:r>
            <a:endParaRPr sz="2600">
              <a:latin typeface="Carlito"/>
              <a:cs typeface="Carlito"/>
            </a:endParaRPr>
          </a:p>
          <a:p>
            <a:pPr marL="756285" marR="1028700" lvl="1" indent="-287020">
              <a:lnSpc>
                <a:spcPts val="2810"/>
              </a:lnSpc>
              <a:spcBef>
                <a:spcPts val="665"/>
              </a:spcBef>
              <a:buFont typeface="Arial"/>
              <a:buChar char="–"/>
              <a:tabLst>
                <a:tab pos="756920" algn="l"/>
              </a:tabLst>
            </a:pPr>
            <a:r>
              <a:rPr sz="2600" dirty="0">
                <a:latin typeface="Carlito"/>
                <a:cs typeface="Carlito"/>
              </a:rPr>
              <a:t>the </a:t>
            </a:r>
            <a:r>
              <a:rPr sz="2600" spc="-10" dirty="0">
                <a:latin typeface="Carlito"/>
                <a:cs typeface="Carlito"/>
              </a:rPr>
              <a:t>compensation </a:t>
            </a:r>
            <a:r>
              <a:rPr sz="2600" spc="-20" dirty="0">
                <a:latin typeface="Carlito"/>
                <a:cs typeface="Carlito"/>
              </a:rPr>
              <a:t>system </a:t>
            </a:r>
            <a:r>
              <a:rPr sz="2600" dirty="0">
                <a:latin typeface="Carlito"/>
                <a:cs typeface="Carlito"/>
              </a:rPr>
              <a:t>and </a:t>
            </a:r>
            <a:r>
              <a:rPr sz="2600" spc="-20" dirty="0">
                <a:latin typeface="Carlito"/>
                <a:cs typeface="Carlito"/>
              </a:rPr>
              <a:t>reward </a:t>
            </a:r>
            <a:r>
              <a:rPr sz="2600" spc="-5" dirty="0">
                <a:latin typeface="Carlito"/>
                <a:cs typeface="Carlito"/>
              </a:rPr>
              <a:t>metrics  employed,</a:t>
            </a:r>
            <a:endParaRPr sz="2600">
              <a:latin typeface="Carlito"/>
              <a:cs typeface="Carlito"/>
            </a:endParaRPr>
          </a:p>
          <a:p>
            <a:pPr marL="756285" lvl="1" indent="-287020">
              <a:lnSpc>
                <a:spcPct val="100000"/>
              </a:lnSpc>
              <a:spcBef>
                <a:spcPts val="270"/>
              </a:spcBef>
              <a:buFont typeface="Arial"/>
              <a:buChar char="–"/>
              <a:tabLst>
                <a:tab pos="756920" algn="l"/>
              </a:tabLst>
            </a:pPr>
            <a:r>
              <a:rPr sz="2600" dirty="0">
                <a:latin typeface="Carlito"/>
                <a:cs typeface="Carlito"/>
              </a:rPr>
              <a:t>the IT </a:t>
            </a:r>
            <a:r>
              <a:rPr sz="2600" spc="-20" dirty="0">
                <a:latin typeface="Carlito"/>
                <a:cs typeface="Carlito"/>
              </a:rPr>
              <a:t>system </a:t>
            </a:r>
            <a:r>
              <a:rPr sz="2600" spc="-5" dirty="0">
                <a:latin typeface="Carlito"/>
                <a:cs typeface="Carlito"/>
              </a:rPr>
              <a:t>installed, </a:t>
            </a:r>
            <a:r>
              <a:rPr sz="2600" dirty="0">
                <a:latin typeface="Carlito"/>
                <a:cs typeface="Carlito"/>
              </a:rPr>
              <a:t>and </a:t>
            </a:r>
            <a:r>
              <a:rPr sz="2600" spc="-5" dirty="0">
                <a:latin typeface="Carlito"/>
                <a:cs typeface="Carlito"/>
              </a:rPr>
              <a:t>so</a:t>
            </a:r>
            <a:r>
              <a:rPr sz="2600" spc="-90" dirty="0">
                <a:latin typeface="Carlito"/>
                <a:cs typeface="Carlito"/>
              </a:rPr>
              <a:t> </a:t>
            </a:r>
            <a:r>
              <a:rPr sz="2600" spc="-5" dirty="0">
                <a:latin typeface="Carlito"/>
                <a:cs typeface="Carlito"/>
              </a:rPr>
              <a:t>on,</a:t>
            </a:r>
            <a:endParaRPr sz="2600">
              <a:latin typeface="Carlito"/>
              <a:cs typeface="Carlito"/>
            </a:endParaRPr>
          </a:p>
          <a:p>
            <a:pPr marL="355600" marR="1078865" indent="-342900">
              <a:lnSpc>
                <a:spcPts val="3240"/>
              </a:lnSpc>
              <a:spcBef>
                <a:spcPts val="7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000" dirty="0">
                <a:latin typeface="Carlito"/>
                <a:cs typeface="Carlito"/>
              </a:rPr>
              <a:t>Is </a:t>
            </a:r>
            <a:r>
              <a:rPr sz="3000" spc="-5" dirty="0">
                <a:latin typeface="Carlito"/>
                <a:cs typeface="Carlito"/>
              </a:rPr>
              <a:t>designed </a:t>
            </a:r>
            <a:r>
              <a:rPr sz="3000" spc="-15" dirty="0">
                <a:latin typeface="Carlito"/>
                <a:cs typeface="Carlito"/>
              </a:rPr>
              <a:t>to </a:t>
            </a:r>
            <a:r>
              <a:rPr sz="3000" spc="-5" dirty="0">
                <a:latin typeface="Carlito"/>
                <a:cs typeface="Carlito"/>
              </a:rPr>
              <a:t>support </a:t>
            </a:r>
            <a:r>
              <a:rPr sz="3000" dirty="0">
                <a:latin typeface="Carlito"/>
                <a:cs typeface="Carlito"/>
              </a:rPr>
              <a:t>its </a:t>
            </a:r>
            <a:r>
              <a:rPr sz="3000" spc="-10" dirty="0">
                <a:latin typeface="Carlito"/>
                <a:cs typeface="Carlito"/>
              </a:rPr>
              <a:t>distinctive</a:t>
            </a:r>
            <a:r>
              <a:rPr sz="3000" spc="-95" dirty="0">
                <a:latin typeface="Carlito"/>
                <a:cs typeface="Carlito"/>
              </a:rPr>
              <a:t> </a:t>
            </a:r>
            <a:r>
              <a:rPr sz="3000" spc="-10" dirty="0">
                <a:latin typeface="Carlito"/>
                <a:cs typeface="Carlito"/>
              </a:rPr>
              <a:t>value  proposition.</a:t>
            </a:r>
            <a:endParaRPr sz="30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58774" y="461899"/>
            <a:ext cx="8485226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35" dirty="0"/>
              <a:t>Make </a:t>
            </a:r>
            <a:r>
              <a:rPr sz="4400" dirty="0"/>
              <a:t>the necessary</a:t>
            </a:r>
            <a:r>
              <a:rPr sz="4400" spc="-35" dirty="0"/>
              <a:t> </a:t>
            </a:r>
            <a:r>
              <a:rPr sz="4400" spc="-10" dirty="0"/>
              <a:t>commitments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07261"/>
            <a:ext cx="7882255" cy="31483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5600" algn="l"/>
              </a:tabLst>
            </a:pPr>
            <a:r>
              <a:rPr sz="3200" spc="-10" dirty="0">
                <a:latin typeface="Carlito"/>
                <a:cs typeface="Carlito"/>
              </a:rPr>
              <a:t>After </a:t>
            </a:r>
            <a:r>
              <a:rPr sz="3200" spc="-5" dirty="0">
                <a:latin typeface="Carlito"/>
                <a:cs typeface="Carlito"/>
              </a:rPr>
              <a:t>deciding </a:t>
            </a:r>
            <a:r>
              <a:rPr sz="3200" dirty="0">
                <a:latin typeface="Carlito"/>
                <a:cs typeface="Carlito"/>
              </a:rPr>
              <a:t>which opportunities </a:t>
            </a:r>
            <a:r>
              <a:rPr sz="3200" spc="-20" dirty="0">
                <a:latin typeface="Carlito"/>
                <a:cs typeface="Carlito"/>
              </a:rPr>
              <a:t>to </a:t>
            </a:r>
            <a:r>
              <a:rPr sz="3200" spc="-15" dirty="0">
                <a:latin typeface="Carlito"/>
                <a:cs typeface="Carlito"/>
              </a:rPr>
              <a:t>pursue,  </a:t>
            </a:r>
            <a:r>
              <a:rPr sz="3200" spc="-5" dirty="0">
                <a:latin typeface="Carlito"/>
                <a:cs typeface="Carlito"/>
              </a:rPr>
              <a:t>firms </a:t>
            </a:r>
            <a:r>
              <a:rPr sz="3200" spc="-10" dirty="0">
                <a:latin typeface="Carlito"/>
                <a:cs typeface="Carlito"/>
              </a:rPr>
              <a:t>must </a:t>
            </a:r>
            <a:r>
              <a:rPr sz="3200" spc="-30" dirty="0">
                <a:latin typeface="Carlito"/>
                <a:cs typeface="Carlito"/>
              </a:rPr>
              <a:t>make </a:t>
            </a:r>
            <a:r>
              <a:rPr sz="3200" dirty="0">
                <a:latin typeface="Carlito"/>
                <a:cs typeface="Carlito"/>
              </a:rPr>
              <a:t>the </a:t>
            </a:r>
            <a:r>
              <a:rPr sz="3200" spc="-15" dirty="0">
                <a:latin typeface="Carlito"/>
                <a:cs typeface="Carlito"/>
              </a:rPr>
              <a:t>investments </a:t>
            </a:r>
            <a:r>
              <a:rPr sz="3200" spc="-5" dirty="0">
                <a:latin typeface="Carlito"/>
                <a:cs typeface="Carlito"/>
              </a:rPr>
              <a:t>needed </a:t>
            </a:r>
            <a:r>
              <a:rPr sz="3200" spc="-30" dirty="0">
                <a:latin typeface="Carlito"/>
                <a:cs typeface="Carlito"/>
              </a:rPr>
              <a:t>for  </a:t>
            </a:r>
            <a:r>
              <a:rPr sz="3200" spc="-5" dirty="0">
                <a:latin typeface="Carlito"/>
                <a:cs typeface="Carlito"/>
              </a:rPr>
              <a:t>success</a:t>
            </a:r>
            <a:endParaRPr sz="3200">
              <a:latin typeface="Carlito"/>
              <a:cs typeface="Carlito"/>
            </a:endParaRPr>
          </a:p>
          <a:p>
            <a:pPr marL="355600" marR="326390" indent="-342900" algn="just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5600" algn="l"/>
              </a:tabLst>
            </a:pPr>
            <a:r>
              <a:rPr sz="3200" spc="-15" dirty="0">
                <a:latin typeface="Carlito"/>
                <a:cs typeface="Carlito"/>
              </a:rPr>
              <a:t>testing </a:t>
            </a:r>
            <a:r>
              <a:rPr sz="3200" spc="-5" dirty="0">
                <a:latin typeface="Carlito"/>
                <a:cs typeface="Carlito"/>
              </a:rPr>
              <a:t>should </a:t>
            </a:r>
            <a:r>
              <a:rPr sz="3200" dirty="0">
                <a:latin typeface="Carlito"/>
                <a:cs typeface="Carlito"/>
              </a:rPr>
              <a:t>be </a:t>
            </a:r>
            <a:r>
              <a:rPr sz="3200" spc="-5" dirty="0">
                <a:latin typeface="Carlito"/>
                <a:cs typeface="Carlito"/>
              </a:rPr>
              <a:t>done </a:t>
            </a:r>
            <a:r>
              <a:rPr sz="3200" spc="-15" dirty="0">
                <a:latin typeface="Carlito"/>
                <a:cs typeface="Carlito"/>
              </a:rPr>
              <a:t>to minimize </a:t>
            </a:r>
            <a:r>
              <a:rPr sz="3200" dirty="0">
                <a:latin typeface="Carlito"/>
                <a:cs typeface="Carlito"/>
              </a:rPr>
              <a:t>risk and  </a:t>
            </a:r>
            <a:r>
              <a:rPr sz="3200" spc="-15" dirty="0">
                <a:latin typeface="Carlito"/>
                <a:cs typeface="Carlito"/>
              </a:rPr>
              <a:t>maximize </a:t>
            </a:r>
            <a:r>
              <a:rPr sz="3200" dirty="0">
                <a:latin typeface="Carlito"/>
                <a:cs typeface="Carlito"/>
              </a:rPr>
              <a:t>the </a:t>
            </a:r>
            <a:r>
              <a:rPr sz="3200" spc="-10" dirty="0">
                <a:latin typeface="Carlito"/>
                <a:cs typeface="Carlito"/>
              </a:rPr>
              <a:t>value </a:t>
            </a:r>
            <a:r>
              <a:rPr sz="3200" spc="-5" dirty="0">
                <a:latin typeface="Carlito"/>
                <a:cs typeface="Carlito"/>
              </a:rPr>
              <a:t>of </a:t>
            </a:r>
            <a:r>
              <a:rPr sz="3200" dirty="0">
                <a:latin typeface="Carlito"/>
                <a:cs typeface="Carlito"/>
              </a:rPr>
              <a:t>each </a:t>
            </a:r>
            <a:r>
              <a:rPr sz="3200" spc="-5" dirty="0">
                <a:latin typeface="Carlito"/>
                <a:cs typeface="Carlito"/>
              </a:rPr>
              <a:t>one</a:t>
            </a:r>
            <a:endParaRPr sz="3200">
              <a:latin typeface="Carlito"/>
              <a:cs typeface="Carlito"/>
            </a:endParaRPr>
          </a:p>
          <a:p>
            <a:pPr marL="355600" indent="-342900" algn="just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5600" algn="l"/>
              </a:tabLst>
            </a:pPr>
            <a:r>
              <a:rPr sz="3200" spc="-15" dirty="0">
                <a:latin typeface="Carlito"/>
                <a:cs typeface="Carlito"/>
              </a:rPr>
              <a:t>investment </a:t>
            </a:r>
            <a:r>
              <a:rPr sz="3200" spc="-10" dirty="0">
                <a:latin typeface="Carlito"/>
                <a:cs typeface="Carlito"/>
              </a:rPr>
              <a:t>must </a:t>
            </a:r>
            <a:r>
              <a:rPr sz="3200" spc="-5" dirty="0">
                <a:latin typeface="Carlito"/>
                <a:cs typeface="Carlito"/>
              </a:rPr>
              <a:t>be </a:t>
            </a:r>
            <a:r>
              <a:rPr sz="3200" dirty="0">
                <a:latin typeface="Carlito"/>
                <a:cs typeface="Carlito"/>
              </a:rPr>
              <a:t>a </a:t>
            </a:r>
            <a:r>
              <a:rPr sz="3200" spc="-20" dirty="0">
                <a:latin typeface="Carlito"/>
                <a:cs typeface="Carlito"/>
              </a:rPr>
              <a:t>strategic</a:t>
            </a:r>
            <a:r>
              <a:rPr sz="3200" spc="45" dirty="0">
                <a:latin typeface="Carlito"/>
                <a:cs typeface="Carlito"/>
              </a:rPr>
              <a:t> </a:t>
            </a:r>
            <a:r>
              <a:rPr sz="3200" spc="-10" dirty="0">
                <a:latin typeface="Carlito"/>
                <a:cs typeface="Carlito"/>
              </a:rPr>
              <a:t>fit.</a:t>
            </a:r>
            <a:endParaRPr sz="3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58590" y="461899"/>
            <a:ext cx="175641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Ideas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3036570" cy="361124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Creativity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Carlito"/>
                <a:cs typeface="Carlito"/>
              </a:rPr>
              <a:t>Lateral </a:t>
            </a:r>
            <a:r>
              <a:rPr sz="2800" spc="-10" dirty="0">
                <a:latin typeface="Carlito"/>
                <a:cs typeface="Carlito"/>
              </a:rPr>
              <a:t>thinking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40" dirty="0">
                <a:latin typeface="Carlito"/>
                <a:cs typeface="Carlito"/>
              </a:rPr>
              <a:t>Trends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35" dirty="0">
                <a:latin typeface="Carlito"/>
                <a:cs typeface="Carlito"/>
              </a:rPr>
              <a:t>Moore’s</a:t>
            </a:r>
            <a:r>
              <a:rPr sz="2800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Law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Metcalf’s</a:t>
            </a:r>
            <a:r>
              <a:rPr sz="2800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Law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35" dirty="0">
                <a:latin typeface="Carlito"/>
                <a:cs typeface="Carlito"/>
              </a:rPr>
              <a:t>Fox </a:t>
            </a:r>
            <a:r>
              <a:rPr sz="2800" spc="-5" dirty="0">
                <a:latin typeface="Carlito"/>
                <a:cs typeface="Carlito"/>
              </a:rPr>
              <a:t>and</a:t>
            </a:r>
            <a:r>
              <a:rPr sz="2800" spc="10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Hedgehog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Read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257800" y="1354836"/>
            <a:ext cx="2819400" cy="50170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25192" y="461899"/>
            <a:ext cx="6304408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Business Model</a:t>
            </a:r>
            <a:r>
              <a:rPr sz="4400" spc="-65" dirty="0"/>
              <a:t> </a:t>
            </a:r>
            <a:r>
              <a:rPr sz="4400" spc="-25" dirty="0"/>
              <a:t>Canvas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3385185" cy="258699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75" dirty="0">
                <a:latin typeface="Carlito"/>
                <a:cs typeface="Carlito"/>
              </a:rPr>
              <a:t>Test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Ideas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Carlito"/>
                <a:cs typeface="Carlito"/>
              </a:rPr>
              <a:t>Generate</a:t>
            </a:r>
            <a:r>
              <a:rPr sz="2800" spc="-3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Hypothesis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Scientific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Method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Develop</a:t>
            </a:r>
            <a:r>
              <a:rPr sz="2800" spc="-5" dirty="0">
                <a:latin typeface="Carlito"/>
                <a:cs typeface="Carlito"/>
              </a:rPr>
              <a:t> Concepts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Nine</a:t>
            </a:r>
            <a:r>
              <a:rPr sz="2800" spc="15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Categories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191000" y="3505200"/>
            <a:ext cx="4206240" cy="2799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25192" y="461899"/>
            <a:ext cx="6837808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Business Model</a:t>
            </a:r>
            <a:r>
              <a:rPr sz="4400" spc="-65" dirty="0"/>
              <a:t> </a:t>
            </a:r>
            <a:r>
              <a:rPr sz="4400" spc="-25" dirty="0"/>
              <a:t>Canvas</a:t>
            </a:r>
            <a:endParaRPr sz="4400"/>
          </a:p>
        </p:txBody>
      </p:sp>
      <p:sp>
        <p:nvSpPr>
          <p:cNvPr id="3" name="object 3"/>
          <p:cNvSpPr/>
          <p:nvPr/>
        </p:nvSpPr>
        <p:spPr>
          <a:xfrm>
            <a:off x="1905000" y="2108821"/>
            <a:ext cx="5157075" cy="37064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09145" y="2043259"/>
            <a:ext cx="3922970" cy="31799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118866" y="461899"/>
            <a:ext cx="4348734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Lean</a:t>
            </a:r>
            <a:r>
              <a:rPr sz="4400" spc="-85" dirty="0"/>
              <a:t> </a:t>
            </a:r>
            <a:r>
              <a:rPr sz="4400" spc="-5" dirty="0"/>
              <a:t>Startup</a:t>
            </a:r>
            <a:endParaRPr sz="4400"/>
          </a:p>
        </p:txBody>
      </p:sp>
      <p:sp>
        <p:nvSpPr>
          <p:cNvPr id="4" name="object 4"/>
          <p:cNvSpPr txBox="1"/>
          <p:nvPr/>
        </p:nvSpPr>
        <p:spPr>
          <a:xfrm>
            <a:off x="535940" y="1533118"/>
            <a:ext cx="3870325" cy="450469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1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10" dirty="0">
                <a:latin typeface="Carlito"/>
                <a:cs typeface="Carlito"/>
              </a:rPr>
              <a:t>Steve</a:t>
            </a:r>
            <a:r>
              <a:rPr sz="2600" spc="-30" dirty="0">
                <a:latin typeface="Carlito"/>
                <a:cs typeface="Carlito"/>
              </a:rPr>
              <a:t> </a:t>
            </a:r>
            <a:r>
              <a:rPr sz="2600" dirty="0">
                <a:latin typeface="Carlito"/>
                <a:cs typeface="Carlito"/>
              </a:rPr>
              <a:t>Blank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latin typeface="Carlito"/>
                <a:cs typeface="Carlito"/>
              </a:rPr>
              <a:t>Udacity</a:t>
            </a:r>
            <a:r>
              <a:rPr sz="2600" spc="-30" dirty="0">
                <a:latin typeface="Carlito"/>
                <a:cs typeface="Carlito"/>
              </a:rPr>
              <a:t> </a:t>
            </a:r>
            <a:r>
              <a:rPr sz="2600" spc="-10" dirty="0">
                <a:latin typeface="Carlito"/>
                <a:cs typeface="Carlito"/>
              </a:rPr>
              <a:t>Course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latin typeface="Carlito"/>
                <a:cs typeface="Carlito"/>
              </a:rPr>
              <a:t>Get </a:t>
            </a:r>
            <a:r>
              <a:rPr sz="2600" spc="-5" dirty="0">
                <a:latin typeface="Carlito"/>
                <a:cs typeface="Carlito"/>
              </a:rPr>
              <a:t>out of </a:t>
            </a:r>
            <a:r>
              <a:rPr sz="2600" dirty="0">
                <a:latin typeface="Carlito"/>
                <a:cs typeface="Carlito"/>
              </a:rPr>
              <a:t>the</a:t>
            </a:r>
            <a:r>
              <a:rPr sz="2600" spc="-60" dirty="0">
                <a:latin typeface="Carlito"/>
                <a:cs typeface="Carlito"/>
              </a:rPr>
              <a:t> </a:t>
            </a:r>
            <a:r>
              <a:rPr sz="2600" spc="-5" dirty="0">
                <a:latin typeface="Carlito"/>
                <a:cs typeface="Carlito"/>
              </a:rPr>
              <a:t>building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10" dirty="0">
                <a:latin typeface="Carlito"/>
                <a:cs typeface="Carlito"/>
              </a:rPr>
              <a:t>Customer</a:t>
            </a:r>
            <a:r>
              <a:rPr sz="2600" spc="-35" dirty="0">
                <a:latin typeface="Carlito"/>
                <a:cs typeface="Carlito"/>
              </a:rPr>
              <a:t> </a:t>
            </a:r>
            <a:r>
              <a:rPr sz="2600" spc="-15" dirty="0">
                <a:latin typeface="Carlito"/>
                <a:cs typeface="Carlito"/>
              </a:rPr>
              <a:t>Validation</a:t>
            </a:r>
            <a:endParaRPr sz="2600">
              <a:latin typeface="Carlito"/>
              <a:cs typeface="Carlito"/>
            </a:endParaRPr>
          </a:p>
          <a:p>
            <a:pPr marL="355600" marR="360045" indent="-342900">
              <a:lnSpc>
                <a:spcPts val="2810"/>
              </a:lnSpc>
              <a:spcBef>
                <a:spcPts val="6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latin typeface="Carlito"/>
                <a:cs typeface="Carlito"/>
              </a:rPr>
              <a:t>Minimal </a:t>
            </a:r>
            <a:r>
              <a:rPr sz="2600" spc="-5" dirty="0">
                <a:latin typeface="Carlito"/>
                <a:cs typeface="Carlito"/>
              </a:rPr>
              <a:t>Viable </a:t>
            </a:r>
            <a:r>
              <a:rPr sz="2600" spc="-10" dirty="0">
                <a:latin typeface="Carlito"/>
                <a:cs typeface="Carlito"/>
              </a:rPr>
              <a:t>Product  </a:t>
            </a:r>
            <a:r>
              <a:rPr sz="2600" dirty="0">
                <a:latin typeface="Carlito"/>
                <a:cs typeface="Carlito"/>
              </a:rPr>
              <a:t>MVP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2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10" dirty="0">
                <a:latin typeface="Carlito"/>
                <a:cs typeface="Carlito"/>
              </a:rPr>
              <a:t>Product/Market</a:t>
            </a:r>
            <a:r>
              <a:rPr sz="2600" spc="-40" dirty="0">
                <a:latin typeface="Carlito"/>
                <a:cs typeface="Carlito"/>
              </a:rPr>
              <a:t> </a:t>
            </a:r>
            <a:r>
              <a:rPr sz="2600" spc="-5" dirty="0">
                <a:latin typeface="Carlito"/>
                <a:cs typeface="Carlito"/>
              </a:rPr>
              <a:t>Fit</a:t>
            </a:r>
            <a:endParaRPr sz="2600">
              <a:latin typeface="Carlito"/>
              <a:cs typeface="Carlito"/>
            </a:endParaRPr>
          </a:p>
          <a:p>
            <a:pPr marL="355600" marR="5080" indent="-342900">
              <a:lnSpc>
                <a:spcPct val="90000"/>
              </a:lnSpc>
              <a:spcBef>
                <a:spcPts val="62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30" dirty="0">
                <a:latin typeface="Carlito"/>
                <a:cs typeface="Carlito"/>
              </a:rPr>
              <a:t>Temporary </a:t>
            </a:r>
            <a:r>
              <a:rPr sz="2600" spc="-15" dirty="0">
                <a:latin typeface="Carlito"/>
                <a:cs typeface="Carlito"/>
              </a:rPr>
              <a:t>organization </a:t>
            </a:r>
            <a:r>
              <a:rPr sz="2600" dirty="0">
                <a:latin typeface="Carlito"/>
                <a:cs typeface="Carlito"/>
              </a:rPr>
              <a:t>in  </a:t>
            </a:r>
            <a:r>
              <a:rPr sz="2600" spc="-5" dirty="0">
                <a:latin typeface="Carlito"/>
                <a:cs typeface="Carlito"/>
              </a:rPr>
              <a:t>search </a:t>
            </a:r>
            <a:r>
              <a:rPr sz="2600" dirty="0">
                <a:latin typeface="Carlito"/>
                <a:cs typeface="Carlito"/>
              </a:rPr>
              <a:t>of </a:t>
            </a:r>
            <a:r>
              <a:rPr sz="2600" spc="-10" dirty="0">
                <a:latin typeface="Carlito"/>
                <a:cs typeface="Carlito"/>
              </a:rPr>
              <a:t>reproducible  </a:t>
            </a:r>
            <a:r>
              <a:rPr sz="2600" spc="-5" dirty="0">
                <a:latin typeface="Carlito"/>
                <a:cs typeface="Carlito"/>
              </a:rPr>
              <a:t>sustainable </a:t>
            </a:r>
            <a:r>
              <a:rPr sz="2600" dirty="0">
                <a:latin typeface="Carlito"/>
                <a:cs typeface="Carlito"/>
              </a:rPr>
              <a:t>business  model</a:t>
            </a:r>
            <a:endParaRPr sz="26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1270" marR="5080" indent="390525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Lean </a:t>
            </a:r>
            <a:r>
              <a:rPr spc="-25" dirty="0"/>
              <a:t>Strategy  Strategy</a:t>
            </a:r>
            <a:r>
              <a:rPr spc="-40" dirty="0"/>
              <a:t> </a:t>
            </a:r>
            <a:r>
              <a:rPr spc="-30" dirty="0"/>
              <a:t>Matters: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55749"/>
            <a:ext cx="8054975" cy="4116704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355600" marR="336550" indent="-342900">
              <a:lnSpc>
                <a:spcPct val="80000"/>
              </a:lnSpc>
              <a:spcBef>
                <a:spcPts val="62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20" dirty="0">
                <a:latin typeface="Carlito"/>
                <a:cs typeface="Carlito"/>
              </a:rPr>
              <a:t>Even </a:t>
            </a:r>
            <a:r>
              <a:rPr sz="2200" spc="-10" dirty="0">
                <a:latin typeface="Carlito"/>
                <a:cs typeface="Carlito"/>
              </a:rPr>
              <a:t>more </a:t>
            </a:r>
            <a:r>
              <a:rPr sz="2200" spc="-15" dirty="0">
                <a:latin typeface="Carlito"/>
                <a:cs typeface="Carlito"/>
              </a:rPr>
              <a:t>to entrepreneurs </a:t>
            </a:r>
            <a:r>
              <a:rPr sz="2200" spc="-5" dirty="0">
                <a:latin typeface="Carlito"/>
                <a:cs typeface="Carlito"/>
              </a:rPr>
              <a:t>than </a:t>
            </a:r>
            <a:r>
              <a:rPr sz="2200" spc="-15" dirty="0">
                <a:latin typeface="Carlito"/>
                <a:cs typeface="Carlito"/>
              </a:rPr>
              <a:t>to </a:t>
            </a:r>
            <a:r>
              <a:rPr sz="2200" spc="-10" dirty="0">
                <a:latin typeface="Carlito"/>
                <a:cs typeface="Carlito"/>
              </a:rPr>
              <a:t>established </a:t>
            </a:r>
            <a:r>
              <a:rPr sz="2200" spc="-5" dirty="0">
                <a:latin typeface="Carlito"/>
                <a:cs typeface="Carlito"/>
              </a:rPr>
              <a:t>businesses. </a:t>
            </a:r>
            <a:r>
              <a:rPr sz="2200" spc="-65" dirty="0">
                <a:latin typeface="Carlito"/>
                <a:cs typeface="Carlito"/>
              </a:rPr>
              <a:t>Yet  </a:t>
            </a:r>
            <a:r>
              <a:rPr sz="2200" spc="-5" dirty="0">
                <a:latin typeface="Carlito"/>
                <a:cs typeface="Carlito"/>
              </a:rPr>
              <a:t>lean methods </a:t>
            </a:r>
            <a:r>
              <a:rPr sz="2200" spc="-20" dirty="0">
                <a:latin typeface="Carlito"/>
                <a:cs typeface="Carlito"/>
              </a:rPr>
              <a:t>for </a:t>
            </a:r>
            <a:r>
              <a:rPr sz="2200" spc="-10" dirty="0">
                <a:latin typeface="Carlito"/>
                <a:cs typeface="Carlito"/>
              </a:rPr>
              <a:t>innovation </a:t>
            </a:r>
            <a:r>
              <a:rPr sz="2200" dirty="0">
                <a:latin typeface="Carlito"/>
                <a:cs typeface="Carlito"/>
              </a:rPr>
              <a:t>also </a:t>
            </a:r>
            <a:r>
              <a:rPr sz="2200" spc="-20" dirty="0">
                <a:latin typeface="Carlito"/>
                <a:cs typeface="Carlito"/>
              </a:rPr>
              <a:t>have </a:t>
            </a:r>
            <a:r>
              <a:rPr sz="2200" spc="-5" dirty="0">
                <a:latin typeface="Carlito"/>
                <a:cs typeface="Carlito"/>
              </a:rPr>
              <a:t>a lot </a:t>
            </a:r>
            <a:r>
              <a:rPr sz="2200" dirty="0">
                <a:latin typeface="Carlito"/>
                <a:cs typeface="Carlito"/>
              </a:rPr>
              <a:t>of </a:t>
            </a:r>
            <a:r>
              <a:rPr sz="2200" spc="-10" dirty="0">
                <a:latin typeface="Carlito"/>
                <a:cs typeface="Carlito"/>
              </a:rPr>
              <a:t>value. </a:t>
            </a:r>
            <a:r>
              <a:rPr sz="2200" spc="-5" dirty="0">
                <a:latin typeface="Carlito"/>
                <a:cs typeface="Carlito"/>
              </a:rPr>
              <a:t>The </a:t>
            </a:r>
            <a:r>
              <a:rPr sz="2200" spc="-15" dirty="0">
                <a:latin typeface="Carlito"/>
                <a:cs typeface="Carlito"/>
              </a:rPr>
              <a:t>two </a:t>
            </a:r>
            <a:r>
              <a:rPr sz="2200" spc="-10" dirty="0">
                <a:latin typeface="Carlito"/>
                <a:cs typeface="Carlito"/>
              </a:rPr>
              <a:t>are  </a:t>
            </a:r>
            <a:r>
              <a:rPr sz="2200" spc="-5" dirty="0">
                <a:latin typeface="Carlito"/>
                <a:cs typeface="Carlito"/>
              </a:rPr>
              <a:t>not in </a:t>
            </a:r>
            <a:r>
              <a:rPr sz="2200" spc="-10" dirty="0">
                <a:latin typeface="Carlito"/>
                <a:cs typeface="Carlito"/>
              </a:rPr>
              <a:t>conflict; </a:t>
            </a:r>
            <a:r>
              <a:rPr sz="2200" spc="-15" dirty="0">
                <a:latin typeface="Carlito"/>
                <a:cs typeface="Carlito"/>
              </a:rPr>
              <a:t>rather </a:t>
            </a:r>
            <a:r>
              <a:rPr sz="2200" spc="-5" dirty="0">
                <a:latin typeface="Carlito"/>
                <a:cs typeface="Carlito"/>
              </a:rPr>
              <a:t>their </a:t>
            </a:r>
            <a:r>
              <a:rPr sz="2200" spc="-10" dirty="0">
                <a:latin typeface="Carlito"/>
                <a:cs typeface="Carlito"/>
              </a:rPr>
              <a:t>reconciliation </a:t>
            </a:r>
            <a:r>
              <a:rPr sz="2200" spc="-5" dirty="0">
                <a:latin typeface="Carlito"/>
                <a:cs typeface="Carlito"/>
              </a:rPr>
              <a:t>in </a:t>
            </a:r>
            <a:r>
              <a:rPr sz="2200" spc="-10" dirty="0">
                <a:latin typeface="Carlito"/>
                <a:cs typeface="Carlito"/>
              </a:rPr>
              <a:t>the </a:t>
            </a:r>
            <a:r>
              <a:rPr sz="2200" spc="-5" dirty="0">
                <a:latin typeface="Carlito"/>
                <a:cs typeface="Carlito"/>
              </a:rPr>
              <a:t>lean </a:t>
            </a:r>
            <a:r>
              <a:rPr sz="2200" spc="-20" dirty="0">
                <a:latin typeface="Carlito"/>
                <a:cs typeface="Carlito"/>
              </a:rPr>
              <a:t>strategy  </a:t>
            </a:r>
            <a:r>
              <a:rPr sz="2200" spc="-10" dirty="0">
                <a:latin typeface="Carlito"/>
                <a:cs typeface="Carlito"/>
              </a:rPr>
              <a:t>process </a:t>
            </a:r>
            <a:r>
              <a:rPr sz="2200" spc="-5" dirty="0">
                <a:latin typeface="Carlito"/>
                <a:cs typeface="Carlito"/>
              </a:rPr>
              <a:t>holds out hope </a:t>
            </a:r>
            <a:r>
              <a:rPr sz="2200" spc="-20" dirty="0">
                <a:latin typeface="Carlito"/>
                <a:cs typeface="Carlito"/>
              </a:rPr>
              <a:t>for </a:t>
            </a:r>
            <a:r>
              <a:rPr sz="2200" spc="-10" dirty="0">
                <a:latin typeface="Carlito"/>
                <a:cs typeface="Carlito"/>
              </a:rPr>
              <a:t>entrepreneurs </a:t>
            </a:r>
            <a:r>
              <a:rPr sz="2200" spc="-5" dirty="0">
                <a:latin typeface="Carlito"/>
                <a:cs typeface="Carlito"/>
              </a:rPr>
              <a:t>in </a:t>
            </a:r>
            <a:r>
              <a:rPr sz="2200" spc="-15" dirty="0">
                <a:latin typeface="Carlito"/>
                <a:cs typeface="Carlito"/>
              </a:rPr>
              <a:t>organizations </a:t>
            </a:r>
            <a:r>
              <a:rPr sz="2200" dirty="0">
                <a:latin typeface="Carlito"/>
                <a:cs typeface="Carlito"/>
              </a:rPr>
              <a:t>of </a:t>
            </a:r>
            <a:r>
              <a:rPr sz="2200" spc="-5" dirty="0">
                <a:latin typeface="Carlito"/>
                <a:cs typeface="Carlito"/>
              </a:rPr>
              <a:t>all  </a:t>
            </a:r>
            <a:r>
              <a:rPr sz="2200" spc="-15" dirty="0">
                <a:latin typeface="Carlito"/>
                <a:cs typeface="Carlito"/>
              </a:rPr>
              <a:t>sizes </a:t>
            </a:r>
            <a:r>
              <a:rPr sz="2200" spc="-20" dirty="0">
                <a:latin typeface="Carlito"/>
                <a:cs typeface="Carlito"/>
              </a:rPr>
              <a:t>to </a:t>
            </a:r>
            <a:r>
              <a:rPr sz="2200" spc="-10" dirty="0">
                <a:latin typeface="Carlito"/>
                <a:cs typeface="Carlito"/>
              </a:rPr>
              <a:t>become </a:t>
            </a:r>
            <a:r>
              <a:rPr sz="2200" spc="-5" dirty="0">
                <a:latin typeface="Carlito"/>
                <a:cs typeface="Carlito"/>
              </a:rPr>
              <a:t>agile, </a:t>
            </a:r>
            <a:r>
              <a:rPr sz="2200" spc="-20" dirty="0">
                <a:latin typeface="Carlito"/>
                <a:cs typeface="Carlito"/>
              </a:rPr>
              <a:t>effective</a:t>
            </a:r>
            <a:r>
              <a:rPr sz="2200" spc="150" dirty="0">
                <a:latin typeface="Carlito"/>
                <a:cs typeface="Carlito"/>
              </a:rPr>
              <a:t> </a:t>
            </a:r>
            <a:r>
              <a:rPr sz="2200" spc="-15" dirty="0">
                <a:latin typeface="Carlito"/>
                <a:cs typeface="Carlito"/>
              </a:rPr>
              <a:t>innovators.</a:t>
            </a:r>
            <a:endParaRPr sz="2200">
              <a:latin typeface="Carlito"/>
              <a:cs typeface="Carlito"/>
            </a:endParaRPr>
          </a:p>
          <a:p>
            <a:pPr marL="355600" marR="5080" indent="-342900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5" dirty="0">
                <a:latin typeface="Carlito"/>
                <a:cs typeface="Carlito"/>
              </a:rPr>
              <a:t>Any resource-constrained organization </a:t>
            </a:r>
            <a:r>
              <a:rPr sz="2200" spc="-10" dirty="0">
                <a:latin typeface="Carlito"/>
                <a:cs typeface="Carlito"/>
              </a:rPr>
              <a:t>needs </a:t>
            </a:r>
            <a:r>
              <a:rPr sz="2200" spc="-5" dirty="0">
                <a:latin typeface="Carlito"/>
                <a:cs typeface="Carlito"/>
              </a:rPr>
              <a:t>a </a:t>
            </a:r>
            <a:r>
              <a:rPr sz="2200" spc="-20" dirty="0">
                <a:latin typeface="Carlito"/>
                <a:cs typeface="Carlito"/>
              </a:rPr>
              <a:t>strategy </a:t>
            </a:r>
            <a:r>
              <a:rPr sz="2200" spc="-10" dirty="0">
                <a:latin typeface="Carlito"/>
                <a:cs typeface="Carlito"/>
              </a:rPr>
              <a:t>that defines  </a:t>
            </a:r>
            <a:r>
              <a:rPr sz="2200" spc="-5" dirty="0">
                <a:latin typeface="Carlito"/>
                <a:cs typeface="Carlito"/>
              </a:rPr>
              <a:t>boundaries.</a:t>
            </a:r>
            <a:endParaRPr sz="2200">
              <a:latin typeface="Carlito"/>
              <a:cs typeface="Carlito"/>
            </a:endParaRPr>
          </a:p>
          <a:p>
            <a:pPr marL="355600" marR="487045" indent="-342900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dirty="0">
                <a:latin typeface="Carlito"/>
                <a:cs typeface="Carlito"/>
              </a:rPr>
              <a:t>Clarifying </a:t>
            </a:r>
            <a:r>
              <a:rPr sz="2200" spc="-10" dirty="0">
                <a:latin typeface="Carlito"/>
                <a:cs typeface="Carlito"/>
              </a:rPr>
              <a:t>what </a:t>
            </a:r>
            <a:r>
              <a:rPr sz="2200" spc="-5" dirty="0">
                <a:latin typeface="Carlito"/>
                <a:cs typeface="Carlito"/>
              </a:rPr>
              <a:t>is in and </a:t>
            </a:r>
            <a:r>
              <a:rPr sz="2200" spc="-10" dirty="0">
                <a:latin typeface="Carlito"/>
                <a:cs typeface="Carlito"/>
              </a:rPr>
              <a:t>what </a:t>
            </a:r>
            <a:r>
              <a:rPr sz="2200" spc="-5" dirty="0">
                <a:latin typeface="Carlito"/>
                <a:cs typeface="Carlito"/>
              </a:rPr>
              <a:t>is </a:t>
            </a:r>
            <a:r>
              <a:rPr sz="2200" spc="-10" dirty="0">
                <a:latin typeface="Carlito"/>
                <a:cs typeface="Carlito"/>
              </a:rPr>
              <a:t>out </a:t>
            </a:r>
            <a:r>
              <a:rPr sz="2200" dirty="0">
                <a:latin typeface="Carlito"/>
                <a:cs typeface="Carlito"/>
              </a:rPr>
              <a:t>of </a:t>
            </a:r>
            <a:r>
              <a:rPr sz="2200" spc="-5" dirty="0">
                <a:latin typeface="Carlito"/>
                <a:cs typeface="Carlito"/>
              </a:rPr>
              <a:t>bounds ensures </a:t>
            </a:r>
            <a:r>
              <a:rPr sz="2200" spc="-10" dirty="0">
                <a:latin typeface="Carlito"/>
                <a:cs typeface="Carlito"/>
              </a:rPr>
              <a:t>that  </a:t>
            </a:r>
            <a:r>
              <a:rPr sz="2200" spc="-15" dirty="0">
                <a:latin typeface="Carlito"/>
                <a:cs typeface="Carlito"/>
              </a:rPr>
              <a:t>experimentation </a:t>
            </a:r>
            <a:r>
              <a:rPr sz="2200" spc="-5" dirty="0">
                <a:latin typeface="Carlito"/>
                <a:cs typeface="Carlito"/>
              </a:rPr>
              <a:t>is not </a:t>
            </a:r>
            <a:r>
              <a:rPr sz="2200" spc="-15" dirty="0">
                <a:latin typeface="Carlito"/>
                <a:cs typeface="Carlito"/>
              </a:rPr>
              <a:t>rampant </a:t>
            </a:r>
            <a:r>
              <a:rPr sz="2200" spc="-5" dirty="0">
                <a:latin typeface="Carlito"/>
                <a:cs typeface="Carlito"/>
              </a:rPr>
              <a:t>and is </a:t>
            </a:r>
            <a:r>
              <a:rPr sz="2200" spc="-15" dirty="0">
                <a:latin typeface="Carlito"/>
                <a:cs typeface="Carlito"/>
              </a:rPr>
              <a:t>encouraged </a:t>
            </a:r>
            <a:r>
              <a:rPr sz="2200" spc="-5" dirty="0">
                <a:latin typeface="Carlito"/>
                <a:cs typeface="Carlito"/>
              </a:rPr>
              <a:t>within those  </a:t>
            </a:r>
            <a:r>
              <a:rPr sz="2200" spc="-15" dirty="0">
                <a:latin typeface="Carlito"/>
                <a:cs typeface="Carlito"/>
              </a:rPr>
              <a:t>parameters.</a:t>
            </a:r>
            <a:endParaRPr sz="2200">
              <a:latin typeface="Carlito"/>
              <a:cs typeface="Carlito"/>
            </a:endParaRPr>
          </a:p>
          <a:p>
            <a:pPr marL="355600" marR="384810" indent="-342900">
              <a:lnSpc>
                <a:spcPct val="80000"/>
              </a:lnSpc>
              <a:spcBef>
                <a:spcPts val="53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latin typeface="Carlito"/>
                <a:cs typeface="Carlito"/>
              </a:rPr>
              <a:t>It </a:t>
            </a:r>
            <a:r>
              <a:rPr sz="2200" spc="-10" dirty="0">
                <a:latin typeface="Carlito"/>
                <a:cs typeface="Carlito"/>
              </a:rPr>
              <a:t>helps firms </a:t>
            </a:r>
            <a:r>
              <a:rPr sz="2200" spc="-5" dirty="0">
                <a:latin typeface="Carlito"/>
                <a:cs typeface="Carlito"/>
              </a:rPr>
              <a:t>identify the </a:t>
            </a:r>
            <a:r>
              <a:rPr sz="2200" spc="-10" dirty="0">
                <a:latin typeface="Carlito"/>
                <a:cs typeface="Carlito"/>
              </a:rPr>
              <a:t>long-term </a:t>
            </a:r>
            <a:r>
              <a:rPr sz="2200" spc="-15" dirty="0">
                <a:latin typeface="Carlito"/>
                <a:cs typeface="Carlito"/>
              </a:rPr>
              <a:t>attractiveness </a:t>
            </a:r>
            <a:r>
              <a:rPr sz="2200" spc="-5" dirty="0">
                <a:latin typeface="Carlito"/>
                <a:cs typeface="Carlito"/>
              </a:rPr>
              <a:t>of </a:t>
            </a:r>
            <a:r>
              <a:rPr sz="2200" spc="-10" dirty="0">
                <a:latin typeface="Carlito"/>
                <a:cs typeface="Carlito"/>
              </a:rPr>
              <a:t>possible  </a:t>
            </a:r>
            <a:r>
              <a:rPr sz="2200" spc="-5" dirty="0">
                <a:latin typeface="Carlito"/>
                <a:cs typeface="Carlito"/>
              </a:rPr>
              <a:t>business models </a:t>
            </a:r>
            <a:r>
              <a:rPr sz="2200" dirty="0">
                <a:latin typeface="Carlito"/>
                <a:cs typeface="Carlito"/>
              </a:rPr>
              <a:t>or </a:t>
            </a:r>
            <a:r>
              <a:rPr sz="2200" spc="-20" dirty="0">
                <a:latin typeface="Carlito"/>
                <a:cs typeface="Carlito"/>
              </a:rPr>
              <a:t>market </a:t>
            </a:r>
            <a:r>
              <a:rPr sz="2200" spc="-5" dirty="0">
                <a:latin typeface="Carlito"/>
                <a:cs typeface="Carlito"/>
              </a:rPr>
              <a:t>spaces </a:t>
            </a:r>
            <a:r>
              <a:rPr sz="2200" spc="-20" dirty="0">
                <a:latin typeface="Carlito"/>
                <a:cs typeface="Carlito"/>
              </a:rPr>
              <a:t>before </a:t>
            </a:r>
            <a:r>
              <a:rPr sz="2200" spc="-10" dirty="0">
                <a:latin typeface="Carlito"/>
                <a:cs typeface="Carlito"/>
              </a:rPr>
              <a:t>testing </a:t>
            </a:r>
            <a:r>
              <a:rPr sz="2200" spc="-5" dirty="0">
                <a:latin typeface="Carlito"/>
                <a:cs typeface="Carlito"/>
              </a:rPr>
              <a:t>their</a:t>
            </a:r>
            <a:r>
              <a:rPr sz="2200" spc="185" dirty="0">
                <a:latin typeface="Carlito"/>
                <a:cs typeface="Carlito"/>
              </a:rPr>
              <a:t> </a:t>
            </a:r>
            <a:r>
              <a:rPr sz="2200" spc="-25" dirty="0">
                <a:latin typeface="Carlito"/>
                <a:cs typeface="Carlito"/>
              </a:rPr>
              <a:t>feasibility.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ts val="2375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5" dirty="0">
                <a:latin typeface="Carlito"/>
                <a:cs typeface="Carlito"/>
              </a:rPr>
              <a:t>By </a:t>
            </a:r>
            <a:r>
              <a:rPr sz="2200" spc="-5" dirty="0">
                <a:latin typeface="Carlito"/>
                <a:cs typeface="Carlito"/>
              </a:rPr>
              <a:t>combining </a:t>
            </a:r>
            <a:r>
              <a:rPr sz="2200" spc="-20" dirty="0">
                <a:latin typeface="Carlito"/>
                <a:cs typeface="Carlito"/>
              </a:rPr>
              <a:t>strategy </a:t>
            </a:r>
            <a:r>
              <a:rPr sz="2200" spc="-5" dirty="0">
                <a:latin typeface="Carlito"/>
                <a:cs typeface="Carlito"/>
              </a:rPr>
              <a:t>and </a:t>
            </a:r>
            <a:r>
              <a:rPr sz="2200" spc="-15" dirty="0">
                <a:latin typeface="Carlito"/>
                <a:cs typeface="Carlito"/>
              </a:rPr>
              <a:t>experimentation </a:t>
            </a:r>
            <a:r>
              <a:rPr sz="2200" spc="-5" dirty="0">
                <a:latin typeface="Carlito"/>
                <a:cs typeface="Carlito"/>
              </a:rPr>
              <a:t>in </a:t>
            </a:r>
            <a:r>
              <a:rPr sz="2200" spc="-10" dirty="0">
                <a:latin typeface="Carlito"/>
                <a:cs typeface="Carlito"/>
              </a:rPr>
              <a:t>such </a:t>
            </a:r>
            <a:r>
              <a:rPr sz="2200" spc="-5" dirty="0">
                <a:latin typeface="Carlito"/>
                <a:cs typeface="Carlito"/>
              </a:rPr>
              <a:t>a </a:t>
            </a:r>
            <a:r>
              <a:rPr sz="2200" spc="-10" dirty="0">
                <a:latin typeface="Carlito"/>
                <a:cs typeface="Carlito"/>
              </a:rPr>
              <a:t>fashion,</a:t>
            </a:r>
            <a:r>
              <a:rPr sz="2200" spc="175" dirty="0">
                <a:latin typeface="Carlito"/>
                <a:cs typeface="Carlito"/>
              </a:rPr>
              <a:t> </a:t>
            </a:r>
            <a:r>
              <a:rPr sz="2200" spc="-5" dirty="0">
                <a:latin typeface="Carlito"/>
                <a:cs typeface="Carlito"/>
              </a:rPr>
              <a:t>all</a:t>
            </a:r>
            <a:endParaRPr sz="2200">
              <a:latin typeface="Carlito"/>
              <a:cs typeface="Carlito"/>
            </a:endParaRPr>
          </a:p>
          <a:p>
            <a:pPr marL="355600">
              <a:lnSpc>
                <a:spcPts val="2375"/>
              </a:lnSpc>
            </a:pPr>
            <a:r>
              <a:rPr sz="2200" spc="-10" dirty="0">
                <a:latin typeface="Carlito"/>
                <a:cs typeface="Carlito"/>
              </a:rPr>
              <a:t>firms </a:t>
            </a:r>
            <a:r>
              <a:rPr sz="2200" spc="-15" dirty="0">
                <a:latin typeface="Carlito"/>
                <a:cs typeface="Carlito"/>
              </a:rPr>
              <a:t>can </a:t>
            </a:r>
            <a:r>
              <a:rPr sz="2200" spc="-10" dirty="0">
                <a:latin typeface="Carlito"/>
                <a:cs typeface="Carlito"/>
              </a:rPr>
              <a:t>greatly increase </a:t>
            </a:r>
            <a:r>
              <a:rPr sz="2200" spc="-5" dirty="0">
                <a:latin typeface="Carlito"/>
                <a:cs typeface="Carlito"/>
              </a:rPr>
              <a:t>the odds of achieving lasting</a:t>
            </a:r>
            <a:r>
              <a:rPr sz="2200" spc="105" dirty="0">
                <a:latin typeface="Carlito"/>
                <a:cs typeface="Carlito"/>
              </a:rPr>
              <a:t> </a:t>
            </a:r>
            <a:r>
              <a:rPr sz="2200" spc="-5" dirty="0">
                <a:latin typeface="Carlito"/>
                <a:cs typeface="Carlito"/>
              </a:rPr>
              <a:t>success.</a:t>
            </a:r>
            <a:endParaRPr sz="2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74184" y="461899"/>
            <a:ext cx="232181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S</a:t>
            </a:r>
            <a:r>
              <a:rPr sz="4400" spc="-35" dirty="0"/>
              <a:t>c</a:t>
            </a:r>
            <a:r>
              <a:rPr sz="4400" dirty="0"/>
              <a:t>aling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55749"/>
            <a:ext cx="3788410" cy="3982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5" dirty="0">
                <a:latin typeface="Carlito"/>
                <a:cs typeface="Carlito"/>
              </a:rPr>
              <a:t>Growth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ts val="238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5" dirty="0">
                <a:latin typeface="Carlito"/>
                <a:cs typeface="Carlito"/>
              </a:rPr>
              <a:t>Revenue </a:t>
            </a:r>
            <a:r>
              <a:rPr sz="2200" spc="-10" dirty="0">
                <a:latin typeface="Carlito"/>
                <a:cs typeface="Carlito"/>
              </a:rPr>
              <a:t>growth </a:t>
            </a:r>
            <a:r>
              <a:rPr sz="2200" spc="-5" dirty="0">
                <a:latin typeface="Carlito"/>
                <a:cs typeface="Carlito"/>
              </a:rPr>
              <a:t>with</a:t>
            </a:r>
            <a:r>
              <a:rPr sz="2200" spc="35" dirty="0">
                <a:latin typeface="Carlito"/>
                <a:cs typeface="Carlito"/>
              </a:rPr>
              <a:t> </a:t>
            </a:r>
            <a:r>
              <a:rPr sz="2200" spc="-5" dirty="0">
                <a:latin typeface="Carlito"/>
                <a:cs typeface="Carlito"/>
              </a:rPr>
              <a:t>less</a:t>
            </a:r>
            <a:endParaRPr sz="2200">
              <a:latin typeface="Carlito"/>
              <a:cs typeface="Carlito"/>
            </a:endParaRPr>
          </a:p>
          <a:p>
            <a:pPr marL="355600">
              <a:lnSpc>
                <a:spcPts val="2380"/>
              </a:lnSpc>
            </a:pPr>
            <a:r>
              <a:rPr sz="2200" spc="-15" dirty="0">
                <a:latin typeface="Carlito"/>
                <a:cs typeface="Carlito"/>
              </a:rPr>
              <a:t>expense</a:t>
            </a:r>
            <a:r>
              <a:rPr sz="2200" spc="25" dirty="0">
                <a:latin typeface="Carlito"/>
                <a:cs typeface="Carlito"/>
              </a:rPr>
              <a:t> </a:t>
            </a:r>
            <a:r>
              <a:rPr sz="2200" spc="-15" dirty="0">
                <a:latin typeface="Carlito"/>
                <a:cs typeface="Carlito"/>
              </a:rPr>
              <a:t>growth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dirty="0">
                <a:latin typeface="Carlito"/>
                <a:cs typeface="Carlito"/>
              </a:rPr>
              <a:t>Bill </a:t>
            </a:r>
            <a:r>
              <a:rPr sz="2200" spc="-5" dirty="0">
                <a:latin typeface="Carlito"/>
                <a:cs typeface="Carlito"/>
              </a:rPr>
              <a:t>Ackman Big</a:t>
            </a:r>
            <a:r>
              <a:rPr sz="2200" spc="-1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Think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rlito"/>
                <a:cs typeface="Carlito"/>
              </a:rPr>
              <a:t>Automation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5" dirty="0">
                <a:latin typeface="Carlito"/>
                <a:cs typeface="Carlito"/>
              </a:rPr>
              <a:t>Working</a:t>
            </a:r>
            <a:r>
              <a:rPr sz="2200" spc="-5" dirty="0">
                <a:latin typeface="Carlito"/>
                <a:cs typeface="Carlito"/>
              </a:rPr>
              <a:t> Capital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latin typeface="Carlito"/>
                <a:cs typeface="Carlito"/>
              </a:rPr>
              <a:t>Business</a:t>
            </a:r>
            <a:r>
              <a:rPr sz="2200" spc="-10" dirty="0">
                <a:latin typeface="Carlito"/>
                <a:cs typeface="Carlito"/>
              </a:rPr>
              <a:t> </a:t>
            </a:r>
            <a:r>
              <a:rPr sz="2200" spc="-5" dirty="0">
                <a:latin typeface="Carlito"/>
                <a:cs typeface="Carlito"/>
              </a:rPr>
              <a:t>Models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rlito"/>
                <a:cs typeface="Carlito"/>
              </a:rPr>
              <a:t>Platforms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5" dirty="0">
                <a:latin typeface="Carlito"/>
                <a:cs typeface="Carlito"/>
              </a:rPr>
              <a:t>Mobile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rlito"/>
                <a:cs typeface="Carlito"/>
              </a:rPr>
              <a:t>Matching Engine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5" dirty="0">
                <a:latin typeface="Carlito"/>
                <a:cs typeface="Carlito"/>
              </a:rPr>
              <a:t>Masters </a:t>
            </a:r>
            <a:r>
              <a:rPr sz="2200" dirty="0">
                <a:latin typeface="Carlito"/>
                <a:cs typeface="Carlito"/>
              </a:rPr>
              <a:t>of</a:t>
            </a:r>
            <a:r>
              <a:rPr sz="2200" spc="5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Scale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200" spc="-10" dirty="0">
                <a:latin typeface="Carlito"/>
                <a:cs typeface="Carlito"/>
              </a:rPr>
              <a:t>Outrun competition by</a:t>
            </a:r>
            <a:r>
              <a:rPr sz="2200" spc="40" dirty="0">
                <a:latin typeface="Carlito"/>
                <a:cs typeface="Carlito"/>
              </a:rPr>
              <a:t> </a:t>
            </a:r>
            <a:r>
              <a:rPr sz="2200" spc="-10" dirty="0">
                <a:latin typeface="Carlito"/>
                <a:cs typeface="Carlito"/>
              </a:rPr>
              <a:t>scaling</a:t>
            </a:r>
            <a:endParaRPr sz="22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587240" y="1828800"/>
            <a:ext cx="4114800" cy="411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96234" y="461899"/>
            <a:ext cx="3309366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20" dirty="0"/>
              <a:t>Marketing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33118"/>
            <a:ext cx="3677920" cy="423926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1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latin typeface="Carlito"/>
                <a:cs typeface="Carlito"/>
              </a:rPr>
              <a:t>Freemium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latin typeface="Carlito"/>
                <a:cs typeface="Carlito"/>
              </a:rPr>
              <a:t>Funnel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latin typeface="Carlito"/>
                <a:cs typeface="Carlito"/>
              </a:rPr>
              <a:t>Branding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10" dirty="0">
                <a:latin typeface="Carlito"/>
                <a:cs typeface="Carlito"/>
              </a:rPr>
              <a:t>Content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latin typeface="Carlito"/>
                <a:cs typeface="Carlito"/>
              </a:rPr>
              <a:t>Social</a:t>
            </a:r>
            <a:r>
              <a:rPr sz="2600" spc="-5" dirty="0">
                <a:latin typeface="Carlito"/>
                <a:cs typeface="Carlito"/>
              </a:rPr>
              <a:t> </a:t>
            </a:r>
            <a:r>
              <a:rPr sz="2600" dirty="0">
                <a:latin typeface="Carlito"/>
                <a:cs typeface="Carlito"/>
              </a:rPr>
              <a:t>Media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35" dirty="0">
                <a:latin typeface="Carlito"/>
                <a:cs typeface="Carlito"/>
              </a:rPr>
              <a:t>Web</a:t>
            </a:r>
            <a:endParaRPr sz="2600">
              <a:latin typeface="Carlito"/>
              <a:cs typeface="Carlito"/>
            </a:endParaRPr>
          </a:p>
          <a:p>
            <a:pPr marL="469900">
              <a:lnSpc>
                <a:spcPct val="100000"/>
              </a:lnSpc>
              <a:spcBef>
                <a:spcPts val="290"/>
              </a:spcBef>
              <a:tabLst>
                <a:tab pos="756285" algn="l"/>
              </a:tabLst>
            </a:pPr>
            <a:r>
              <a:rPr sz="2200" spc="-5" dirty="0">
                <a:latin typeface="Arial"/>
                <a:cs typeface="Arial"/>
              </a:rPr>
              <a:t>–	</a:t>
            </a:r>
            <a:r>
              <a:rPr sz="2200" spc="-15" dirty="0">
                <a:latin typeface="Carlito"/>
                <a:cs typeface="Carlito"/>
              </a:rPr>
              <a:t>Paywalls</a:t>
            </a:r>
            <a:endParaRPr sz="2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10" dirty="0">
                <a:latin typeface="Carlito"/>
                <a:cs typeface="Carlito"/>
              </a:rPr>
              <a:t>Platforms: </a:t>
            </a:r>
            <a:r>
              <a:rPr sz="2600" spc="-50" dirty="0">
                <a:latin typeface="Carlito"/>
                <a:cs typeface="Carlito"/>
              </a:rPr>
              <a:t>Ebay,</a:t>
            </a:r>
            <a:r>
              <a:rPr sz="2600" spc="-60" dirty="0">
                <a:latin typeface="Carlito"/>
                <a:cs typeface="Carlito"/>
              </a:rPr>
              <a:t> </a:t>
            </a:r>
            <a:r>
              <a:rPr sz="2600" spc="-10" dirty="0">
                <a:latin typeface="Carlito"/>
                <a:cs typeface="Carlito"/>
              </a:rPr>
              <a:t>Amazon</a:t>
            </a:r>
            <a:endParaRPr sz="2600">
              <a:latin typeface="Carlito"/>
              <a:cs typeface="Carlito"/>
            </a:endParaRPr>
          </a:p>
          <a:p>
            <a:pPr marL="355600" marR="756920" indent="-342900">
              <a:lnSpc>
                <a:spcPts val="2810"/>
              </a:lnSpc>
              <a:spcBef>
                <a:spcPts val="6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15" dirty="0">
                <a:latin typeface="Carlito"/>
                <a:cs typeface="Carlito"/>
              </a:rPr>
              <a:t>Coursera: </a:t>
            </a:r>
            <a:r>
              <a:rPr sz="2600" spc="-5" dirty="0">
                <a:latin typeface="Carlito"/>
                <a:cs typeface="Carlito"/>
              </a:rPr>
              <a:t>Wharton  </a:t>
            </a:r>
            <a:r>
              <a:rPr sz="2600" spc="-10" dirty="0">
                <a:latin typeface="Carlito"/>
                <a:cs typeface="Carlito"/>
              </a:rPr>
              <a:t>Marketing</a:t>
            </a:r>
            <a:r>
              <a:rPr sz="2600" spc="-40" dirty="0">
                <a:latin typeface="Carlito"/>
                <a:cs typeface="Carlito"/>
              </a:rPr>
              <a:t> </a:t>
            </a:r>
            <a:r>
              <a:rPr sz="2600" spc="-15" dirty="0">
                <a:latin typeface="Carlito"/>
                <a:cs typeface="Carlito"/>
              </a:rPr>
              <a:t>course</a:t>
            </a:r>
            <a:endParaRPr sz="26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114800" y="1752600"/>
            <a:ext cx="4104132" cy="22981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19200" y="1143000"/>
            <a:ext cx="7211568" cy="47990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88028" y="461899"/>
            <a:ext cx="3265171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0" dirty="0"/>
              <a:t>Accounting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3359150" cy="4251325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3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Financial</a:t>
            </a:r>
            <a:r>
              <a:rPr sz="2800" spc="-30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Statements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Quickbooks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65" dirty="0">
                <a:latin typeface="Carlito"/>
                <a:cs typeface="Carlito"/>
              </a:rPr>
              <a:t>Taxes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30" dirty="0">
                <a:latin typeface="Carlito"/>
                <a:cs typeface="Carlito"/>
              </a:rPr>
              <a:t>Payroll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Reporting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Carlito"/>
                <a:cs typeface="Carlito"/>
              </a:rPr>
              <a:t>Investors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80" dirty="0">
                <a:latin typeface="Carlito"/>
                <a:cs typeface="Carlito"/>
              </a:rPr>
              <a:t>Tax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Carlito"/>
                <a:cs typeface="Carlito"/>
              </a:rPr>
              <a:t>Performance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Budget vs.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Actuals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457700" y="2667000"/>
            <a:ext cx="4006596" cy="2667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81221" y="461899"/>
            <a:ext cx="2643379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Finance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3754754" cy="4251325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3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Forecasts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Carlito"/>
                <a:cs typeface="Carlito"/>
              </a:rPr>
              <a:t>Valuation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Funding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Equity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Common </a:t>
            </a:r>
            <a:r>
              <a:rPr sz="2800" spc="-5" dirty="0">
                <a:latin typeface="Carlito"/>
                <a:cs typeface="Carlito"/>
              </a:rPr>
              <a:t>and</a:t>
            </a:r>
            <a:r>
              <a:rPr sz="2800" spc="10" dirty="0">
                <a:latin typeface="Carlito"/>
                <a:cs typeface="Carlito"/>
              </a:rPr>
              <a:t> </a:t>
            </a:r>
            <a:r>
              <a:rPr sz="2800" spc="-25" dirty="0">
                <a:latin typeface="Carlito"/>
                <a:cs typeface="Carlito"/>
              </a:rPr>
              <a:t>Preferred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Debt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Senior </a:t>
            </a:r>
            <a:r>
              <a:rPr sz="2800" spc="-5" dirty="0">
                <a:latin typeface="Carlito"/>
                <a:cs typeface="Carlito"/>
              </a:rPr>
              <a:t>&amp;</a:t>
            </a:r>
            <a:r>
              <a:rPr sz="2800" spc="15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Mezzanine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Convertibles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Options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648200" y="1905000"/>
            <a:ext cx="4018788" cy="2819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86150" y="461899"/>
            <a:ext cx="291465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245" dirty="0"/>
              <a:t>V</a:t>
            </a:r>
            <a:r>
              <a:rPr sz="4400" dirty="0"/>
              <a:t>alu</a:t>
            </a:r>
            <a:r>
              <a:rPr sz="4400" spc="-35" dirty="0"/>
              <a:t>a</a:t>
            </a:r>
            <a:r>
              <a:rPr sz="4400" dirty="0"/>
              <a:t>tion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3644900" cy="352552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Present</a:t>
            </a:r>
            <a:r>
              <a:rPr sz="2800" spc="1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value</a:t>
            </a:r>
            <a:endParaRPr sz="2800">
              <a:latin typeface="Carlito"/>
              <a:cs typeface="Carlito"/>
            </a:endParaRPr>
          </a:p>
          <a:p>
            <a:pPr marL="355600" marR="36068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Cash </a:t>
            </a:r>
            <a:r>
              <a:rPr sz="2800" spc="-15" dirty="0">
                <a:latin typeface="Carlito"/>
                <a:cs typeface="Carlito"/>
              </a:rPr>
              <a:t>flows </a:t>
            </a:r>
            <a:r>
              <a:rPr sz="2800" spc="-5" dirty="0">
                <a:latin typeface="Carlito"/>
                <a:cs typeface="Carlito"/>
              </a:rPr>
              <a:t>including  </a:t>
            </a:r>
            <a:r>
              <a:rPr sz="2800" spc="-35" dirty="0">
                <a:latin typeface="Carlito"/>
                <a:cs typeface="Carlito"/>
              </a:rPr>
              <a:t>Terminal</a:t>
            </a:r>
            <a:r>
              <a:rPr sz="2800" spc="-5" dirty="0">
                <a:latin typeface="Carlito"/>
                <a:cs typeface="Carlito"/>
              </a:rPr>
              <a:t> </a:t>
            </a:r>
            <a:r>
              <a:rPr sz="2800" spc="-35" dirty="0">
                <a:latin typeface="Carlito"/>
                <a:cs typeface="Carlito"/>
              </a:rPr>
              <a:t>Value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35" dirty="0">
                <a:latin typeface="Carlito"/>
                <a:cs typeface="Carlito"/>
              </a:rPr>
              <a:t>Terminal Value</a:t>
            </a:r>
            <a:r>
              <a:rPr sz="2800" spc="15" dirty="0">
                <a:latin typeface="Carlito"/>
                <a:cs typeface="Carlito"/>
              </a:rPr>
              <a:t> </a:t>
            </a:r>
            <a:r>
              <a:rPr sz="2800" spc="-30" dirty="0">
                <a:latin typeface="Carlito"/>
                <a:cs typeface="Carlito"/>
              </a:rPr>
              <a:t>CF/i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Discount </a:t>
            </a:r>
            <a:r>
              <a:rPr sz="2800" spc="-35" dirty="0">
                <a:latin typeface="Carlito"/>
                <a:cs typeface="Carlito"/>
              </a:rPr>
              <a:t>rate</a:t>
            </a:r>
            <a:r>
              <a:rPr sz="2800" spc="40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(i)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Net </a:t>
            </a:r>
            <a:r>
              <a:rPr sz="2800" spc="-15" dirty="0">
                <a:latin typeface="Carlito"/>
                <a:cs typeface="Carlito"/>
              </a:rPr>
              <a:t>Present </a:t>
            </a:r>
            <a:r>
              <a:rPr sz="2800" spc="-35" dirty="0">
                <a:latin typeface="Carlito"/>
                <a:cs typeface="Carlito"/>
              </a:rPr>
              <a:t>Value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NPV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PV </a:t>
            </a:r>
            <a:r>
              <a:rPr sz="2800" spc="-5" dirty="0">
                <a:latin typeface="Carlito"/>
                <a:cs typeface="Carlito"/>
              </a:rPr>
              <a:t>–</a:t>
            </a:r>
            <a:r>
              <a:rPr sz="2800" spc="20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Costs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700501" y="2484849"/>
            <a:ext cx="3328173" cy="26632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58236" y="461899"/>
            <a:ext cx="4428364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Entity</a:t>
            </a:r>
            <a:r>
              <a:rPr sz="4400" spc="-80" dirty="0"/>
              <a:t> </a:t>
            </a:r>
            <a:r>
              <a:rPr sz="4400" spc="-10" dirty="0"/>
              <a:t>Formation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3366135" cy="445008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3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LLC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C</a:t>
            </a:r>
            <a:r>
              <a:rPr sz="2800" spc="-1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Corporation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65" dirty="0">
                <a:latin typeface="Carlito"/>
                <a:cs typeface="Carlito"/>
              </a:rPr>
              <a:t>Taxes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Liability</a:t>
            </a:r>
            <a:r>
              <a:rPr sz="2800" spc="-5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protection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Carlito"/>
                <a:cs typeface="Carlito"/>
              </a:rPr>
              <a:t>Investors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Carlito"/>
                <a:cs typeface="Carlito"/>
              </a:rPr>
              <a:t>Partners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HRM</a:t>
            </a:r>
            <a:endParaRPr sz="2800">
              <a:latin typeface="Carlito"/>
              <a:cs typeface="Carlito"/>
            </a:endParaRPr>
          </a:p>
          <a:p>
            <a:pPr marL="756285" lvl="1" indent="-299720">
              <a:lnSpc>
                <a:spcPts val="2735"/>
              </a:lnSpc>
              <a:spcBef>
                <a:spcPts val="315"/>
              </a:spcBef>
              <a:buFont typeface="Arial"/>
              <a:buChar char="–"/>
              <a:tabLst>
                <a:tab pos="756920" algn="l"/>
              </a:tabLst>
            </a:pPr>
            <a:r>
              <a:rPr sz="2400" spc="-5" dirty="0">
                <a:latin typeface="Carlito"/>
                <a:cs typeface="Carlito"/>
              </a:rPr>
              <a:t>Recruiting </a:t>
            </a:r>
            <a:r>
              <a:rPr sz="2400" dirty="0">
                <a:latin typeface="Carlito"/>
                <a:cs typeface="Carlito"/>
              </a:rPr>
              <a:t>and</a:t>
            </a:r>
            <a:r>
              <a:rPr sz="2400" spc="-9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Hiring</a:t>
            </a:r>
            <a:endParaRPr sz="2400">
              <a:latin typeface="Carlito"/>
              <a:cs typeface="Carlito"/>
            </a:endParaRPr>
          </a:p>
          <a:p>
            <a:pPr marR="148590" algn="ctr">
              <a:lnSpc>
                <a:spcPts val="2735"/>
              </a:lnSpc>
            </a:pPr>
            <a:r>
              <a:rPr sz="2400" dirty="0">
                <a:latin typeface="Carlito"/>
                <a:cs typeface="Carlito"/>
              </a:rPr>
              <a:t>and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Retaining</a:t>
            </a:r>
            <a:endParaRPr sz="2400">
              <a:latin typeface="Carlito"/>
              <a:cs typeface="Carlito"/>
            </a:endParaRPr>
          </a:p>
          <a:p>
            <a:pPr marL="756285" lvl="1" indent="-287020">
              <a:lnSpc>
                <a:spcPct val="100000"/>
              </a:lnSpc>
              <a:spcBef>
                <a:spcPts val="290"/>
              </a:spcBef>
              <a:buFont typeface="Arial"/>
              <a:buChar char="–"/>
              <a:tabLst>
                <a:tab pos="756920" algn="l"/>
              </a:tabLst>
            </a:pPr>
            <a:r>
              <a:rPr sz="2400" spc="-10" dirty="0">
                <a:latin typeface="Carlito"/>
                <a:cs typeface="Carlito"/>
              </a:rPr>
              <a:t>ESOP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693920" y="1828800"/>
            <a:ext cx="3834384" cy="40126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46170" y="461899"/>
            <a:ext cx="344043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Funding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2980055" cy="258699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Carlito"/>
                <a:cs typeface="Carlito"/>
              </a:rPr>
              <a:t>Reg </a:t>
            </a:r>
            <a:r>
              <a:rPr sz="2800" spc="-5" dirty="0">
                <a:latin typeface="Carlito"/>
                <a:cs typeface="Carlito"/>
              </a:rPr>
              <a:t>D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504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Carlito"/>
                <a:cs typeface="Carlito"/>
              </a:rPr>
              <a:t>Private</a:t>
            </a:r>
            <a:r>
              <a:rPr sz="2800" spc="-60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Placement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3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30" dirty="0">
                <a:latin typeface="Carlito"/>
                <a:cs typeface="Carlito"/>
              </a:rPr>
              <a:t>Fs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Carlito"/>
                <a:cs typeface="Carlito"/>
              </a:rPr>
              <a:t>Crowd</a:t>
            </a:r>
            <a:r>
              <a:rPr sz="2800" spc="-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Funding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Bootstrap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268723" y="2868167"/>
            <a:ext cx="3531632" cy="306071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77464" y="461899"/>
            <a:ext cx="4813936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5" dirty="0"/>
              <a:t>Entrepreneurship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45081"/>
            <a:ext cx="5057775" cy="42170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10" dirty="0">
                <a:latin typeface="Carlito"/>
                <a:cs typeface="Carlito"/>
              </a:rPr>
              <a:t>Kaufman</a:t>
            </a:r>
            <a:r>
              <a:rPr sz="2500" spc="10" dirty="0">
                <a:latin typeface="Carlito"/>
                <a:cs typeface="Carlito"/>
              </a:rPr>
              <a:t> </a:t>
            </a:r>
            <a:r>
              <a:rPr sz="2500" spc="-15" dirty="0">
                <a:latin typeface="Carlito"/>
                <a:cs typeface="Carlito"/>
              </a:rPr>
              <a:t>Founders</a:t>
            </a:r>
            <a:endParaRPr sz="25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10" dirty="0">
                <a:latin typeface="Carlito"/>
                <a:cs typeface="Carlito"/>
              </a:rPr>
              <a:t>Kaufman</a:t>
            </a:r>
            <a:r>
              <a:rPr sz="2500" spc="15" dirty="0">
                <a:latin typeface="Carlito"/>
                <a:cs typeface="Carlito"/>
              </a:rPr>
              <a:t> </a:t>
            </a:r>
            <a:r>
              <a:rPr sz="2500" spc="-10" dirty="0">
                <a:latin typeface="Carlito"/>
                <a:cs typeface="Carlito"/>
              </a:rPr>
              <a:t>Foundation</a:t>
            </a:r>
            <a:endParaRPr sz="25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15" dirty="0">
                <a:latin typeface="Carlito"/>
                <a:cs typeface="Carlito"/>
              </a:rPr>
              <a:t>Entrepreneurship.org</a:t>
            </a:r>
            <a:endParaRPr sz="25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25" dirty="0">
                <a:latin typeface="Carlito"/>
                <a:cs typeface="Carlito"/>
              </a:rPr>
              <a:t>Fast</a:t>
            </a:r>
            <a:r>
              <a:rPr sz="2500" spc="-10" dirty="0">
                <a:latin typeface="Carlito"/>
                <a:cs typeface="Carlito"/>
              </a:rPr>
              <a:t> </a:t>
            </a:r>
            <a:r>
              <a:rPr sz="2500" spc="-55" dirty="0">
                <a:latin typeface="Carlito"/>
                <a:cs typeface="Carlito"/>
              </a:rPr>
              <a:t>Trac</a:t>
            </a:r>
            <a:endParaRPr sz="25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5" dirty="0">
                <a:latin typeface="Carlito"/>
                <a:cs typeface="Carlito"/>
              </a:rPr>
              <a:t>Y </a:t>
            </a:r>
            <a:r>
              <a:rPr sz="2500" spc="-10" dirty="0">
                <a:latin typeface="Carlito"/>
                <a:cs typeface="Carlito"/>
              </a:rPr>
              <a:t>Combinator Startup</a:t>
            </a:r>
            <a:r>
              <a:rPr sz="2500" spc="10" dirty="0">
                <a:latin typeface="Carlito"/>
                <a:cs typeface="Carlito"/>
              </a:rPr>
              <a:t> </a:t>
            </a:r>
            <a:r>
              <a:rPr sz="2500" spc="-10" dirty="0">
                <a:latin typeface="Carlito"/>
                <a:cs typeface="Carlito"/>
              </a:rPr>
              <a:t>School</a:t>
            </a:r>
            <a:endParaRPr sz="25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10" dirty="0">
                <a:latin typeface="Carlito"/>
                <a:cs typeface="Carlito"/>
              </a:rPr>
              <a:t>MBA </a:t>
            </a:r>
            <a:r>
              <a:rPr sz="2500" spc="-5" dirty="0">
                <a:latin typeface="Carlito"/>
                <a:cs typeface="Carlito"/>
              </a:rPr>
              <a:t>ASAP</a:t>
            </a:r>
            <a:r>
              <a:rPr sz="2500" dirty="0">
                <a:latin typeface="Carlito"/>
                <a:cs typeface="Carlito"/>
              </a:rPr>
              <a:t> </a:t>
            </a:r>
            <a:r>
              <a:rPr sz="2500" spc="-20" dirty="0">
                <a:latin typeface="Carlito"/>
                <a:cs typeface="Carlito"/>
              </a:rPr>
              <a:t>Udemy</a:t>
            </a:r>
            <a:endParaRPr sz="25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10" dirty="0">
                <a:latin typeface="Carlito"/>
                <a:cs typeface="Carlito"/>
              </a:rPr>
              <a:t>Tim </a:t>
            </a:r>
            <a:r>
              <a:rPr sz="2500" spc="-5" dirty="0">
                <a:latin typeface="Carlito"/>
                <a:cs typeface="Carlito"/>
              </a:rPr>
              <a:t>Ferris</a:t>
            </a:r>
            <a:endParaRPr sz="25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15" dirty="0">
                <a:latin typeface="Carlito"/>
                <a:cs typeface="Carlito"/>
              </a:rPr>
              <a:t>Steve</a:t>
            </a:r>
            <a:r>
              <a:rPr sz="2500" spc="-5" dirty="0">
                <a:latin typeface="Carlito"/>
                <a:cs typeface="Carlito"/>
              </a:rPr>
              <a:t> Blank</a:t>
            </a:r>
            <a:endParaRPr sz="25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5" dirty="0">
                <a:latin typeface="Carlito"/>
                <a:cs typeface="Carlito"/>
              </a:rPr>
              <a:t>Wharton </a:t>
            </a:r>
            <a:r>
              <a:rPr sz="2500" spc="-20" dirty="0">
                <a:latin typeface="Carlito"/>
                <a:cs typeface="Carlito"/>
              </a:rPr>
              <a:t>Coursera</a:t>
            </a:r>
            <a:r>
              <a:rPr sz="2500" dirty="0">
                <a:latin typeface="Carlito"/>
                <a:cs typeface="Carlito"/>
              </a:rPr>
              <a:t> </a:t>
            </a:r>
            <a:r>
              <a:rPr sz="2500" spc="-15" dirty="0">
                <a:latin typeface="Carlito"/>
                <a:cs typeface="Carlito"/>
              </a:rPr>
              <a:t>Entrepreneurship</a:t>
            </a:r>
            <a:endParaRPr sz="25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dirty="0">
                <a:latin typeface="Carlito"/>
                <a:cs typeface="Carlito"/>
              </a:rPr>
              <a:t>School </a:t>
            </a:r>
            <a:r>
              <a:rPr sz="2500" spc="-5" dirty="0">
                <a:latin typeface="Carlito"/>
                <a:cs typeface="Carlito"/>
              </a:rPr>
              <a:t>of</a:t>
            </a:r>
            <a:r>
              <a:rPr sz="2500" spc="-25" dirty="0">
                <a:latin typeface="Carlito"/>
                <a:cs typeface="Carlito"/>
              </a:rPr>
              <a:t> Life</a:t>
            </a:r>
            <a:endParaRPr sz="25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500" spc="-5" dirty="0">
                <a:latin typeface="Carlito"/>
                <a:cs typeface="Carlito"/>
              </a:rPr>
              <a:t>Fight</a:t>
            </a:r>
            <a:r>
              <a:rPr sz="2500" spc="-10" dirty="0">
                <a:latin typeface="Carlito"/>
                <a:cs typeface="Carlito"/>
              </a:rPr>
              <a:t> </a:t>
            </a:r>
            <a:r>
              <a:rPr sz="2500" spc="-5" dirty="0">
                <a:latin typeface="Carlito"/>
                <a:cs typeface="Carlito"/>
              </a:rPr>
              <a:t>Mediocrity</a:t>
            </a:r>
            <a:endParaRPr sz="25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75610" y="461899"/>
            <a:ext cx="426339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Opportunities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10613"/>
            <a:ext cx="3754754" cy="30981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448309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“the </a:t>
            </a:r>
            <a:r>
              <a:rPr sz="2800" spc="-15" dirty="0">
                <a:latin typeface="Carlito"/>
                <a:cs typeface="Carlito"/>
              </a:rPr>
              <a:t>pursuit </a:t>
            </a:r>
            <a:r>
              <a:rPr sz="2800" spc="-10" dirty="0">
                <a:latin typeface="Carlito"/>
                <a:cs typeface="Carlito"/>
              </a:rPr>
              <a:t>of  opportunity </a:t>
            </a:r>
            <a:r>
              <a:rPr sz="2800" spc="-5" dirty="0">
                <a:latin typeface="Carlito"/>
                <a:cs typeface="Carlito"/>
              </a:rPr>
              <a:t>without  </a:t>
            </a:r>
            <a:r>
              <a:rPr sz="2800" spc="-25" dirty="0">
                <a:latin typeface="Carlito"/>
                <a:cs typeface="Carlito"/>
              </a:rPr>
              <a:t>regard </a:t>
            </a:r>
            <a:r>
              <a:rPr sz="2800" spc="-20" dirty="0">
                <a:latin typeface="Carlito"/>
                <a:cs typeface="Carlito"/>
              </a:rPr>
              <a:t>to</a:t>
            </a:r>
            <a:r>
              <a:rPr sz="2800" spc="-2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resources</a:t>
            </a:r>
            <a:endParaRPr sz="2800">
              <a:latin typeface="Carlito"/>
              <a:cs typeface="Carlito"/>
            </a:endParaRPr>
          </a:p>
          <a:p>
            <a:pPr marL="355600">
              <a:lnSpc>
                <a:spcPct val="100000"/>
              </a:lnSpc>
            </a:pPr>
            <a:r>
              <a:rPr sz="2800" spc="-10" dirty="0">
                <a:latin typeface="Carlito"/>
                <a:cs typeface="Carlito"/>
              </a:rPr>
              <a:t>currently </a:t>
            </a:r>
            <a:r>
              <a:rPr sz="2800" spc="-30" dirty="0">
                <a:latin typeface="Carlito"/>
                <a:cs typeface="Carlito"/>
              </a:rPr>
              <a:t>controlled.”</a:t>
            </a:r>
            <a:endParaRPr sz="2800">
              <a:latin typeface="Carlito"/>
              <a:cs typeface="Carlito"/>
            </a:endParaRPr>
          </a:p>
          <a:p>
            <a:pPr marL="355600" marR="508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Entrepreneurship </a:t>
            </a:r>
            <a:r>
              <a:rPr sz="2800" spc="-5" dirty="0">
                <a:latin typeface="Carlito"/>
                <a:cs typeface="Carlito"/>
              </a:rPr>
              <a:t>is the  </a:t>
            </a:r>
            <a:r>
              <a:rPr sz="2800" spc="-10" dirty="0">
                <a:latin typeface="Carlito"/>
                <a:cs typeface="Carlito"/>
              </a:rPr>
              <a:t>epitome of  opportunism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486400" y="3733800"/>
            <a:ext cx="2447544" cy="1866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2114" y="461899"/>
            <a:ext cx="8431886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Identify </a:t>
            </a:r>
            <a:r>
              <a:rPr sz="4400" dirty="0"/>
              <a:t>and </a:t>
            </a:r>
            <a:r>
              <a:rPr sz="4400" spc="-5" dirty="0"/>
              <a:t>Exploit</a:t>
            </a:r>
            <a:r>
              <a:rPr sz="4400" spc="-40" dirty="0"/>
              <a:t> </a:t>
            </a:r>
            <a:r>
              <a:rPr sz="4400" dirty="0"/>
              <a:t>Opportunities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09941"/>
            <a:ext cx="7347584" cy="3441065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86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25" dirty="0">
                <a:latin typeface="Carlito"/>
                <a:cs typeface="Carlito"/>
              </a:rPr>
              <a:t>First </a:t>
            </a:r>
            <a:r>
              <a:rPr sz="3200" spc="-10" dirty="0">
                <a:latin typeface="Carlito"/>
                <a:cs typeface="Carlito"/>
              </a:rPr>
              <a:t>mover</a:t>
            </a:r>
            <a:r>
              <a:rPr sz="3200" spc="15" dirty="0">
                <a:latin typeface="Carlito"/>
                <a:cs typeface="Carlito"/>
              </a:rPr>
              <a:t> </a:t>
            </a:r>
            <a:r>
              <a:rPr sz="3200" spc="-15" dirty="0">
                <a:latin typeface="Carlito"/>
                <a:cs typeface="Carlito"/>
              </a:rPr>
              <a:t>advantage</a:t>
            </a:r>
            <a:endParaRPr sz="3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15" dirty="0">
                <a:latin typeface="Carlito"/>
                <a:cs typeface="Carlito"/>
              </a:rPr>
              <a:t>Know </a:t>
            </a:r>
            <a:r>
              <a:rPr sz="3200" spc="-10" dirty="0">
                <a:latin typeface="Carlito"/>
                <a:cs typeface="Carlito"/>
              </a:rPr>
              <a:t>trends </a:t>
            </a:r>
            <a:r>
              <a:rPr sz="3200" spc="-5" dirty="0">
                <a:latin typeface="Carlito"/>
                <a:cs typeface="Carlito"/>
              </a:rPr>
              <a:t>that </a:t>
            </a:r>
            <a:r>
              <a:rPr sz="3200" spc="-10" dirty="0">
                <a:latin typeface="Carlito"/>
                <a:cs typeface="Carlito"/>
              </a:rPr>
              <a:t>are</a:t>
            </a:r>
            <a:r>
              <a:rPr sz="3200" spc="10" dirty="0">
                <a:latin typeface="Carlito"/>
                <a:cs typeface="Carlito"/>
              </a:rPr>
              <a:t> </a:t>
            </a:r>
            <a:r>
              <a:rPr sz="3200" spc="-5" dirty="0">
                <a:latin typeface="Carlito"/>
                <a:cs typeface="Carlito"/>
              </a:rPr>
              <a:t>developing</a:t>
            </a:r>
            <a:endParaRPr sz="3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Carlito"/>
                <a:cs typeface="Carlito"/>
              </a:rPr>
              <a:t>Where they </a:t>
            </a:r>
            <a:r>
              <a:rPr sz="3200" dirty="0">
                <a:latin typeface="Carlito"/>
                <a:cs typeface="Carlito"/>
              </a:rPr>
              <a:t>will </a:t>
            </a:r>
            <a:r>
              <a:rPr sz="3200" spc="-10" dirty="0">
                <a:latin typeface="Carlito"/>
                <a:cs typeface="Carlito"/>
              </a:rPr>
              <a:t>go </a:t>
            </a:r>
            <a:r>
              <a:rPr sz="3200" dirty="0">
                <a:latin typeface="Carlito"/>
                <a:cs typeface="Carlito"/>
              </a:rPr>
              <a:t>and</a:t>
            </a:r>
            <a:r>
              <a:rPr sz="3200" spc="-5" dirty="0">
                <a:latin typeface="Carlito"/>
                <a:cs typeface="Carlito"/>
              </a:rPr>
              <a:t> </a:t>
            </a:r>
            <a:r>
              <a:rPr sz="3200" spc="-20" dirty="0">
                <a:latin typeface="Carlito"/>
                <a:cs typeface="Carlito"/>
              </a:rPr>
              <a:t>converge</a:t>
            </a:r>
            <a:endParaRPr sz="3200">
              <a:latin typeface="Carlito"/>
              <a:cs typeface="Carlito"/>
            </a:endParaRPr>
          </a:p>
          <a:p>
            <a:pPr marL="355600" marR="16383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Carlito"/>
                <a:cs typeface="Carlito"/>
              </a:rPr>
              <a:t>Don’t </a:t>
            </a:r>
            <a:r>
              <a:rPr sz="3200" spc="-25" dirty="0">
                <a:latin typeface="Carlito"/>
                <a:cs typeface="Carlito"/>
              </a:rPr>
              <a:t>skate </a:t>
            </a:r>
            <a:r>
              <a:rPr sz="3200" spc="-15" dirty="0">
                <a:latin typeface="Carlito"/>
                <a:cs typeface="Carlito"/>
              </a:rPr>
              <a:t>to </a:t>
            </a:r>
            <a:r>
              <a:rPr sz="3200" spc="-5" dirty="0">
                <a:latin typeface="Carlito"/>
                <a:cs typeface="Carlito"/>
              </a:rPr>
              <a:t>where </a:t>
            </a:r>
            <a:r>
              <a:rPr sz="3200" dirty="0">
                <a:latin typeface="Carlito"/>
                <a:cs typeface="Carlito"/>
              </a:rPr>
              <a:t>the </a:t>
            </a:r>
            <a:r>
              <a:rPr sz="3200" spc="-5" dirty="0">
                <a:latin typeface="Carlito"/>
                <a:cs typeface="Carlito"/>
              </a:rPr>
              <a:t>puck </a:t>
            </a:r>
            <a:r>
              <a:rPr sz="3200" dirty="0">
                <a:latin typeface="Carlito"/>
                <a:cs typeface="Carlito"/>
              </a:rPr>
              <a:t>is; </a:t>
            </a:r>
            <a:r>
              <a:rPr sz="3200" spc="-30" dirty="0">
                <a:latin typeface="Carlito"/>
                <a:cs typeface="Carlito"/>
              </a:rPr>
              <a:t>skate </a:t>
            </a:r>
            <a:r>
              <a:rPr sz="3200" spc="-15" dirty="0">
                <a:latin typeface="Carlito"/>
                <a:cs typeface="Carlito"/>
              </a:rPr>
              <a:t>to  </a:t>
            </a:r>
            <a:r>
              <a:rPr sz="3200" spc="-5" dirty="0">
                <a:latin typeface="Carlito"/>
                <a:cs typeface="Carlito"/>
              </a:rPr>
              <a:t>where </a:t>
            </a:r>
            <a:r>
              <a:rPr sz="3200" dirty="0">
                <a:latin typeface="Carlito"/>
                <a:cs typeface="Carlito"/>
              </a:rPr>
              <a:t>it is </a:t>
            </a:r>
            <a:r>
              <a:rPr sz="3200" spc="-10" dirty="0">
                <a:latin typeface="Carlito"/>
                <a:cs typeface="Carlito"/>
              </a:rPr>
              <a:t>going </a:t>
            </a:r>
            <a:r>
              <a:rPr sz="3200" spc="-20" dirty="0">
                <a:latin typeface="Carlito"/>
                <a:cs typeface="Carlito"/>
              </a:rPr>
              <a:t>to</a:t>
            </a:r>
            <a:r>
              <a:rPr sz="3200" spc="5" dirty="0">
                <a:latin typeface="Carlito"/>
                <a:cs typeface="Carlito"/>
              </a:rPr>
              <a:t> </a:t>
            </a:r>
            <a:r>
              <a:rPr sz="3200" spc="-5" dirty="0">
                <a:latin typeface="Carlito"/>
                <a:cs typeface="Carlito"/>
              </a:rPr>
              <a:t>be</a:t>
            </a:r>
            <a:endParaRPr sz="3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7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dirty="0">
                <a:latin typeface="Carlito"/>
                <a:cs typeface="Carlito"/>
              </a:rPr>
              <a:t>If </a:t>
            </a:r>
            <a:r>
              <a:rPr sz="3200" spc="-15" dirty="0">
                <a:latin typeface="Carlito"/>
                <a:cs typeface="Carlito"/>
              </a:rPr>
              <a:t>you want </a:t>
            </a:r>
            <a:r>
              <a:rPr sz="3200" spc="-20" dirty="0">
                <a:latin typeface="Carlito"/>
                <a:cs typeface="Carlito"/>
              </a:rPr>
              <a:t>to </a:t>
            </a:r>
            <a:r>
              <a:rPr sz="3200" spc="-5" dirty="0">
                <a:latin typeface="Carlito"/>
                <a:cs typeface="Carlito"/>
              </a:rPr>
              <a:t>predict </a:t>
            </a:r>
            <a:r>
              <a:rPr sz="3200" dirty="0">
                <a:latin typeface="Carlito"/>
                <a:cs typeface="Carlito"/>
              </a:rPr>
              <a:t>the </a:t>
            </a:r>
            <a:r>
              <a:rPr sz="3200" spc="-10" dirty="0">
                <a:latin typeface="Carlito"/>
                <a:cs typeface="Carlito"/>
              </a:rPr>
              <a:t>future; </a:t>
            </a:r>
            <a:r>
              <a:rPr sz="3200" spc="-15" dirty="0">
                <a:latin typeface="Carlito"/>
                <a:cs typeface="Carlito"/>
              </a:rPr>
              <a:t>create</a:t>
            </a:r>
            <a:r>
              <a:rPr sz="3200" spc="30" dirty="0">
                <a:latin typeface="Carlito"/>
                <a:cs typeface="Carlito"/>
              </a:rPr>
              <a:t> </a:t>
            </a:r>
            <a:r>
              <a:rPr sz="3200" dirty="0">
                <a:latin typeface="Carlito"/>
                <a:cs typeface="Carlito"/>
              </a:rPr>
              <a:t>it.</a:t>
            </a:r>
            <a:endParaRPr sz="3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4189" y="461899"/>
            <a:ext cx="5185411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20" dirty="0"/>
              <a:t>Rogue</a:t>
            </a:r>
            <a:r>
              <a:rPr sz="4400" spc="-85" dirty="0"/>
              <a:t> </a:t>
            </a:r>
            <a:r>
              <a:rPr sz="4400" spc="-55" dirty="0"/>
              <a:t>Waves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61845"/>
            <a:ext cx="3856354" cy="4355465"/>
          </a:xfrm>
          <a:prstGeom prst="rect">
            <a:avLst/>
          </a:prstGeom>
        </p:spPr>
        <p:txBody>
          <a:bodyPr vert="horz" wrap="square" lIns="0" tIns="71755" rIns="0" bIns="0" rtlCol="0">
            <a:spAutoFit/>
          </a:bodyPr>
          <a:lstStyle/>
          <a:p>
            <a:pPr marL="355600" marR="812800" indent="-342900">
              <a:lnSpc>
                <a:spcPts val="1920"/>
              </a:lnSpc>
              <a:spcBef>
                <a:spcPts val="5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b="1" spc="-5" dirty="0">
                <a:latin typeface="Carlito"/>
                <a:cs typeface="Carlito"/>
              </a:rPr>
              <a:t>Rogue </a:t>
            </a:r>
            <a:r>
              <a:rPr sz="2000" b="1" spc="-20" dirty="0">
                <a:latin typeface="Carlito"/>
                <a:cs typeface="Carlito"/>
              </a:rPr>
              <a:t>waves </a:t>
            </a:r>
            <a:r>
              <a:rPr sz="2000" spc="-5" dirty="0">
                <a:latin typeface="Carlito"/>
                <a:cs typeface="Carlito"/>
              </a:rPr>
              <a:t>(also </a:t>
            </a:r>
            <a:r>
              <a:rPr sz="2000" dirty="0">
                <a:latin typeface="Carlito"/>
                <a:cs typeface="Carlito"/>
              </a:rPr>
              <a:t>known  as </a:t>
            </a:r>
            <a:r>
              <a:rPr sz="2000" b="1" spc="-10" dirty="0">
                <a:latin typeface="Carlito"/>
                <a:cs typeface="Carlito"/>
              </a:rPr>
              <a:t>freak </a:t>
            </a:r>
            <a:r>
              <a:rPr sz="2000" b="1" spc="-15" dirty="0">
                <a:latin typeface="Carlito"/>
                <a:cs typeface="Carlito"/>
              </a:rPr>
              <a:t>waves</a:t>
            </a:r>
            <a:r>
              <a:rPr sz="2000" spc="-15" dirty="0">
                <a:latin typeface="Carlito"/>
                <a:cs typeface="Carlito"/>
              </a:rPr>
              <a:t>,</a:t>
            </a:r>
            <a:r>
              <a:rPr sz="2000" spc="-5" dirty="0">
                <a:latin typeface="Carlito"/>
                <a:cs typeface="Carlito"/>
              </a:rPr>
              <a:t> </a:t>
            </a:r>
            <a:r>
              <a:rPr sz="2000" b="1" spc="-10" dirty="0">
                <a:latin typeface="Carlito"/>
                <a:cs typeface="Carlito"/>
              </a:rPr>
              <a:t>monster</a:t>
            </a:r>
            <a:endParaRPr sz="2000">
              <a:latin typeface="Carlito"/>
              <a:cs typeface="Carlito"/>
            </a:endParaRPr>
          </a:p>
          <a:p>
            <a:pPr marL="355600" marR="162560">
              <a:lnSpc>
                <a:spcPct val="80000"/>
              </a:lnSpc>
              <a:spcBef>
                <a:spcPts val="20"/>
              </a:spcBef>
            </a:pPr>
            <a:r>
              <a:rPr sz="2000" b="1" spc="-15" dirty="0">
                <a:latin typeface="Carlito"/>
                <a:cs typeface="Carlito"/>
              </a:rPr>
              <a:t>waves</a:t>
            </a:r>
            <a:r>
              <a:rPr sz="2000" spc="-15" dirty="0">
                <a:latin typeface="Carlito"/>
                <a:cs typeface="Carlito"/>
              </a:rPr>
              <a:t>, </a:t>
            </a:r>
            <a:r>
              <a:rPr sz="2000" b="1" dirty="0">
                <a:latin typeface="Carlito"/>
                <a:cs typeface="Carlito"/>
              </a:rPr>
              <a:t>episodic </a:t>
            </a:r>
            <a:r>
              <a:rPr sz="2000" b="1" spc="-15" dirty="0">
                <a:latin typeface="Carlito"/>
                <a:cs typeface="Carlito"/>
              </a:rPr>
              <a:t>waves</a:t>
            </a:r>
            <a:r>
              <a:rPr sz="2000" spc="-15" dirty="0">
                <a:latin typeface="Carlito"/>
                <a:cs typeface="Carlito"/>
              </a:rPr>
              <a:t>, </a:t>
            </a:r>
            <a:r>
              <a:rPr sz="2000" b="1" dirty="0">
                <a:latin typeface="Carlito"/>
                <a:cs typeface="Carlito"/>
              </a:rPr>
              <a:t>killer  </a:t>
            </a:r>
            <a:r>
              <a:rPr sz="2000" b="1" spc="-15" dirty="0">
                <a:latin typeface="Carlito"/>
                <a:cs typeface="Carlito"/>
              </a:rPr>
              <a:t>waves</a:t>
            </a:r>
            <a:r>
              <a:rPr sz="2000" spc="-15" dirty="0">
                <a:latin typeface="Carlito"/>
                <a:cs typeface="Carlito"/>
              </a:rPr>
              <a:t>, </a:t>
            </a:r>
            <a:r>
              <a:rPr sz="2000" b="1" spc="-15" dirty="0">
                <a:latin typeface="Carlito"/>
                <a:cs typeface="Carlito"/>
              </a:rPr>
              <a:t>extreme waves</a:t>
            </a:r>
            <a:r>
              <a:rPr sz="2000" spc="-15" dirty="0">
                <a:latin typeface="Carlito"/>
                <a:cs typeface="Carlito"/>
              </a:rPr>
              <a:t>, </a:t>
            </a:r>
            <a:r>
              <a:rPr sz="2000" dirty="0">
                <a:latin typeface="Carlito"/>
                <a:cs typeface="Carlito"/>
              </a:rPr>
              <a:t>and  </a:t>
            </a:r>
            <a:r>
              <a:rPr sz="2000" b="1" dirty="0">
                <a:latin typeface="Carlito"/>
                <a:cs typeface="Carlito"/>
              </a:rPr>
              <a:t>abnormal </a:t>
            </a:r>
            <a:r>
              <a:rPr sz="2000" b="1" spc="-15" dirty="0">
                <a:latin typeface="Carlito"/>
                <a:cs typeface="Carlito"/>
              </a:rPr>
              <a:t>waves</a:t>
            </a:r>
            <a:r>
              <a:rPr sz="2000" spc="-15" dirty="0">
                <a:latin typeface="Carlito"/>
                <a:cs typeface="Carlito"/>
              </a:rPr>
              <a:t>) </a:t>
            </a:r>
            <a:r>
              <a:rPr sz="2000" spc="-10" dirty="0">
                <a:latin typeface="Carlito"/>
                <a:cs typeface="Carlito"/>
              </a:rPr>
              <a:t>are relatively  large </a:t>
            </a:r>
            <a:r>
              <a:rPr sz="2000" dirty="0">
                <a:latin typeface="Carlito"/>
                <a:cs typeface="Carlito"/>
              </a:rPr>
              <a:t>and </a:t>
            </a:r>
            <a:r>
              <a:rPr sz="2000" spc="-5" dirty="0">
                <a:latin typeface="Carlito"/>
                <a:cs typeface="Carlito"/>
              </a:rPr>
              <a:t>spontaneous </a:t>
            </a:r>
            <a:r>
              <a:rPr sz="2000" spc="-10" dirty="0">
                <a:latin typeface="Carlito"/>
                <a:cs typeface="Carlito"/>
              </a:rPr>
              <a:t>surface  </a:t>
            </a:r>
            <a:r>
              <a:rPr sz="2000" spc="-20" dirty="0">
                <a:latin typeface="Carlito"/>
                <a:cs typeface="Carlito"/>
              </a:rPr>
              <a:t>waves </a:t>
            </a:r>
            <a:r>
              <a:rPr sz="2000" spc="-5" dirty="0">
                <a:latin typeface="Carlito"/>
                <a:cs typeface="Carlito"/>
              </a:rPr>
              <a:t>that </a:t>
            </a:r>
            <a:r>
              <a:rPr sz="2000" dirty="0">
                <a:latin typeface="Carlito"/>
                <a:cs typeface="Carlito"/>
              </a:rPr>
              <a:t>occur </a:t>
            </a:r>
            <a:r>
              <a:rPr sz="2000" spc="-15" dirty="0">
                <a:latin typeface="Carlito"/>
                <a:cs typeface="Carlito"/>
              </a:rPr>
              <a:t>far </a:t>
            </a:r>
            <a:r>
              <a:rPr sz="2000" spc="-5" dirty="0">
                <a:latin typeface="Carlito"/>
                <a:cs typeface="Carlito"/>
              </a:rPr>
              <a:t>out </a:t>
            </a:r>
            <a:r>
              <a:rPr sz="2000" dirty="0">
                <a:latin typeface="Carlito"/>
                <a:cs typeface="Carlito"/>
              </a:rPr>
              <a:t>in </a:t>
            </a:r>
            <a:r>
              <a:rPr sz="2000" spc="-5" dirty="0">
                <a:latin typeface="Carlito"/>
                <a:cs typeface="Carlito"/>
              </a:rPr>
              <a:t>open  </a:t>
            </a:r>
            <a:r>
              <a:rPr sz="2000" spc="-45" dirty="0">
                <a:latin typeface="Carlito"/>
                <a:cs typeface="Carlito"/>
              </a:rPr>
              <a:t>water, </a:t>
            </a:r>
            <a:r>
              <a:rPr sz="2000" dirty="0">
                <a:latin typeface="Carlito"/>
                <a:cs typeface="Carlito"/>
              </a:rPr>
              <a:t>and </a:t>
            </a:r>
            <a:r>
              <a:rPr sz="2000" spc="-10" dirty="0">
                <a:latin typeface="Carlito"/>
                <a:cs typeface="Carlito"/>
              </a:rPr>
              <a:t>are </a:t>
            </a:r>
            <a:r>
              <a:rPr sz="2000" dirty="0">
                <a:latin typeface="Carlito"/>
                <a:cs typeface="Carlito"/>
              </a:rPr>
              <a:t>a </a:t>
            </a:r>
            <a:r>
              <a:rPr sz="2000" spc="-10" dirty="0">
                <a:latin typeface="Carlito"/>
                <a:cs typeface="Carlito"/>
              </a:rPr>
              <a:t>threat even </a:t>
            </a:r>
            <a:r>
              <a:rPr sz="2000" spc="-15" dirty="0">
                <a:latin typeface="Carlito"/>
                <a:cs typeface="Carlito"/>
              </a:rPr>
              <a:t>to  </a:t>
            </a:r>
            <a:r>
              <a:rPr sz="2000" spc="-10" dirty="0">
                <a:latin typeface="Carlito"/>
                <a:cs typeface="Carlito"/>
              </a:rPr>
              <a:t>large </a:t>
            </a:r>
            <a:r>
              <a:rPr sz="2000" spc="-5" dirty="0">
                <a:latin typeface="Carlito"/>
                <a:cs typeface="Carlito"/>
              </a:rPr>
              <a:t>ships </a:t>
            </a:r>
            <a:r>
              <a:rPr sz="2000" dirty="0">
                <a:latin typeface="Carlito"/>
                <a:cs typeface="Carlito"/>
              </a:rPr>
              <a:t>and </a:t>
            </a:r>
            <a:r>
              <a:rPr sz="2000" spc="-5" dirty="0">
                <a:latin typeface="Carlito"/>
                <a:cs typeface="Carlito"/>
              </a:rPr>
              <a:t>ocean</a:t>
            </a:r>
            <a:r>
              <a:rPr sz="2000" spc="-25" dirty="0">
                <a:latin typeface="Carlito"/>
                <a:cs typeface="Carlito"/>
              </a:rPr>
              <a:t> </a:t>
            </a:r>
            <a:r>
              <a:rPr sz="2000" spc="-10" dirty="0">
                <a:latin typeface="Carlito"/>
                <a:cs typeface="Carlito"/>
              </a:rPr>
              <a:t>liners.</a:t>
            </a:r>
            <a:endParaRPr sz="2000">
              <a:latin typeface="Carlito"/>
              <a:cs typeface="Carlito"/>
            </a:endParaRPr>
          </a:p>
          <a:p>
            <a:pPr marL="355600" marR="5080" indent="-342900">
              <a:lnSpc>
                <a:spcPct val="8000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5" dirty="0">
                <a:latin typeface="Carlito"/>
                <a:cs typeface="Carlito"/>
              </a:rPr>
              <a:t>Rogue </a:t>
            </a:r>
            <a:r>
              <a:rPr sz="2000" spc="-20" dirty="0">
                <a:latin typeface="Carlito"/>
                <a:cs typeface="Carlito"/>
              </a:rPr>
              <a:t>waves </a:t>
            </a:r>
            <a:r>
              <a:rPr sz="2000" spc="-10" dirty="0">
                <a:latin typeface="Carlito"/>
                <a:cs typeface="Carlito"/>
              </a:rPr>
              <a:t>present  </a:t>
            </a:r>
            <a:r>
              <a:rPr sz="2000" spc="-5" dirty="0">
                <a:latin typeface="Carlito"/>
                <a:cs typeface="Carlito"/>
              </a:rPr>
              <a:t>considerable </a:t>
            </a:r>
            <a:r>
              <a:rPr sz="2000" dirty="0">
                <a:latin typeface="Carlito"/>
                <a:cs typeface="Carlito"/>
              </a:rPr>
              <a:t>danger </a:t>
            </a:r>
            <a:r>
              <a:rPr sz="2000" spc="-15" dirty="0">
                <a:latin typeface="Carlito"/>
                <a:cs typeface="Carlito"/>
              </a:rPr>
              <a:t>for several  </a:t>
            </a:r>
            <a:r>
              <a:rPr sz="2000" spc="-5" dirty="0">
                <a:latin typeface="Carlito"/>
                <a:cs typeface="Carlito"/>
              </a:rPr>
              <a:t>reasons: they </a:t>
            </a:r>
            <a:r>
              <a:rPr sz="2000" spc="-10" dirty="0">
                <a:latin typeface="Carlito"/>
                <a:cs typeface="Carlito"/>
              </a:rPr>
              <a:t>are </a:t>
            </a:r>
            <a:r>
              <a:rPr sz="2000" spc="-15" dirty="0">
                <a:latin typeface="Carlito"/>
                <a:cs typeface="Carlito"/>
              </a:rPr>
              <a:t>rare,  </a:t>
            </a:r>
            <a:r>
              <a:rPr sz="2000" spc="-5" dirty="0">
                <a:latin typeface="Carlito"/>
                <a:cs typeface="Carlito"/>
              </a:rPr>
              <a:t>unpredictable, </a:t>
            </a:r>
            <a:r>
              <a:rPr sz="2000" spc="-15" dirty="0">
                <a:latin typeface="Carlito"/>
                <a:cs typeface="Carlito"/>
              </a:rPr>
              <a:t>may </a:t>
            </a:r>
            <a:r>
              <a:rPr sz="2000" dirty="0">
                <a:latin typeface="Carlito"/>
                <a:cs typeface="Carlito"/>
              </a:rPr>
              <a:t>appear  suddenly </a:t>
            </a:r>
            <a:r>
              <a:rPr sz="2000" spc="-5" dirty="0">
                <a:latin typeface="Carlito"/>
                <a:cs typeface="Carlito"/>
              </a:rPr>
              <a:t>or </a:t>
            </a:r>
            <a:r>
              <a:rPr sz="2000" dirty="0">
                <a:latin typeface="Carlito"/>
                <a:cs typeface="Carlito"/>
              </a:rPr>
              <a:t>without warning,</a:t>
            </a:r>
            <a:r>
              <a:rPr sz="2000" spc="-120" dirty="0">
                <a:latin typeface="Carlito"/>
                <a:cs typeface="Carlito"/>
              </a:rPr>
              <a:t> </a:t>
            </a:r>
            <a:r>
              <a:rPr sz="2000" dirty="0">
                <a:latin typeface="Carlito"/>
                <a:cs typeface="Carlito"/>
              </a:rPr>
              <a:t>and  </a:t>
            </a:r>
            <a:r>
              <a:rPr sz="2000" spc="-5" dirty="0">
                <a:latin typeface="Carlito"/>
                <a:cs typeface="Carlito"/>
              </a:rPr>
              <a:t>can </a:t>
            </a:r>
            <a:r>
              <a:rPr sz="2000" dirty="0">
                <a:latin typeface="Carlito"/>
                <a:cs typeface="Carlito"/>
              </a:rPr>
              <a:t>impact with </a:t>
            </a:r>
            <a:r>
              <a:rPr sz="2000" spc="-5" dirty="0">
                <a:latin typeface="Carlito"/>
                <a:cs typeface="Carlito"/>
              </a:rPr>
              <a:t>tremendous  </a:t>
            </a:r>
            <a:r>
              <a:rPr sz="2000" spc="-15" dirty="0">
                <a:latin typeface="Carlito"/>
                <a:cs typeface="Carlito"/>
              </a:rPr>
              <a:t>force.</a:t>
            </a:r>
            <a:endParaRPr sz="20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000" spc="-5" dirty="0">
                <a:latin typeface="Carlito"/>
                <a:cs typeface="Carlito"/>
              </a:rPr>
              <a:t>Disruption</a:t>
            </a:r>
            <a:endParaRPr sz="20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625340" y="1825752"/>
            <a:ext cx="4325111" cy="39563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06246" y="192150"/>
            <a:ext cx="7756754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97175" marR="5080" indent="-2785110">
              <a:lnSpc>
                <a:spcPct val="100000"/>
              </a:lnSpc>
              <a:spcBef>
                <a:spcPts val="95"/>
              </a:spcBef>
            </a:pPr>
            <a:r>
              <a:rPr sz="3200" spc="-10" dirty="0"/>
              <a:t>Exponential </a:t>
            </a:r>
            <a:r>
              <a:rPr sz="3200" spc="-20" dirty="0"/>
              <a:t>Rates </a:t>
            </a:r>
            <a:r>
              <a:rPr sz="3200" spc="-5" dirty="0"/>
              <a:t>of </a:t>
            </a:r>
            <a:r>
              <a:rPr sz="3200" spc="-35" dirty="0"/>
              <a:t>Technological  </a:t>
            </a:r>
            <a:r>
              <a:rPr sz="3200" spc="-10" dirty="0"/>
              <a:t>Change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70990"/>
            <a:ext cx="8038465" cy="3935729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marL="355600" marR="290830" indent="-342900">
              <a:lnSpc>
                <a:spcPts val="2920"/>
              </a:lnSpc>
              <a:spcBef>
                <a:spcPts val="459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dirty="0">
                <a:latin typeface="Carlito"/>
                <a:cs typeface="Carlito"/>
              </a:rPr>
              <a:t>The lines </a:t>
            </a:r>
            <a:r>
              <a:rPr sz="2700" i="1" spc="-5" dirty="0">
                <a:latin typeface="Carlito"/>
                <a:cs typeface="Carlito"/>
              </a:rPr>
              <a:t>of technological </a:t>
            </a:r>
            <a:r>
              <a:rPr sz="2700" i="1" spc="-10" dirty="0">
                <a:latin typeface="Carlito"/>
                <a:cs typeface="Carlito"/>
              </a:rPr>
              <a:t>development </a:t>
            </a:r>
            <a:r>
              <a:rPr sz="2700" i="1" spc="-5" dirty="0">
                <a:latin typeface="Carlito"/>
                <a:cs typeface="Carlito"/>
              </a:rPr>
              <a:t>are beginning  </a:t>
            </a:r>
            <a:r>
              <a:rPr sz="2700" i="1" spc="-25" dirty="0">
                <a:latin typeface="Carlito"/>
                <a:cs typeface="Carlito"/>
              </a:rPr>
              <a:t>to</a:t>
            </a:r>
            <a:r>
              <a:rPr sz="2700" i="1" dirty="0">
                <a:latin typeface="Carlito"/>
                <a:cs typeface="Carlito"/>
              </a:rPr>
              <a:t> </a:t>
            </a:r>
            <a:r>
              <a:rPr sz="2700" i="1" spc="-5" dirty="0">
                <a:latin typeface="Carlito"/>
                <a:cs typeface="Carlito"/>
              </a:rPr>
              <a:t>overlap.</a:t>
            </a:r>
            <a:endParaRPr sz="2700">
              <a:latin typeface="Carlito"/>
              <a:cs typeface="Carlito"/>
            </a:endParaRPr>
          </a:p>
          <a:p>
            <a:pPr marL="355600" marR="5080" indent="-342900">
              <a:lnSpc>
                <a:spcPct val="90000"/>
              </a:lnSpc>
              <a:spcBef>
                <a:spcPts val="6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dirty="0">
                <a:latin typeface="Carlito"/>
                <a:cs typeface="Carlito"/>
              </a:rPr>
              <a:t>Call these </a:t>
            </a:r>
            <a:r>
              <a:rPr sz="2700" i="1" spc="-5" dirty="0">
                <a:latin typeface="Carlito"/>
                <a:cs typeface="Carlito"/>
              </a:rPr>
              <a:t>overlaps "technological </a:t>
            </a:r>
            <a:r>
              <a:rPr sz="2700" i="1" dirty="0">
                <a:latin typeface="Carlito"/>
                <a:cs typeface="Carlito"/>
              </a:rPr>
              <a:t>rogue waves," </a:t>
            </a:r>
            <a:r>
              <a:rPr sz="2700" i="1" spc="-5" dirty="0">
                <a:latin typeface="Carlito"/>
                <a:cs typeface="Carlito"/>
              </a:rPr>
              <a:t>places  </a:t>
            </a:r>
            <a:r>
              <a:rPr sz="2700" i="1" dirty="0">
                <a:latin typeface="Carlito"/>
                <a:cs typeface="Carlito"/>
              </a:rPr>
              <a:t>where the </a:t>
            </a:r>
            <a:r>
              <a:rPr sz="2700" i="1" spc="-10" dirty="0">
                <a:latin typeface="Carlito"/>
                <a:cs typeface="Carlito"/>
              </a:rPr>
              <a:t>exponential </a:t>
            </a:r>
            <a:r>
              <a:rPr sz="2700" i="1" spc="-5" dirty="0">
                <a:latin typeface="Carlito"/>
                <a:cs typeface="Carlito"/>
              </a:rPr>
              <a:t>growth </a:t>
            </a:r>
            <a:r>
              <a:rPr sz="2700" i="1" dirty="0">
                <a:latin typeface="Carlito"/>
                <a:cs typeface="Carlito"/>
              </a:rPr>
              <a:t>curves underpinning  </a:t>
            </a:r>
            <a:r>
              <a:rPr sz="2700" i="1" spc="-10" dirty="0">
                <a:latin typeface="Carlito"/>
                <a:cs typeface="Carlito"/>
              </a:rPr>
              <a:t>information </a:t>
            </a:r>
            <a:r>
              <a:rPr sz="2700" i="1" spc="-5" dirty="0">
                <a:latin typeface="Carlito"/>
                <a:cs typeface="Carlito"/>
              </a:rPr>
              <a:t>technology are </a:t>
            </a:r>
            <a:r>
              <a:rPr sz="2700" i="1" spc="-10" dirty="0">
                <a:latin typeface="Carlito"/>
                <a:cs typeface="Carlito"/>
              </a:rPr>
              <a:t>stacking </a:t>
            </a:r>
            <a:r>
              <a:rPr sz="2700" i="1" spc="-15" dirty="0">
                <a:latin typeface="Carlito"/>
                <a:cs typeface="Carlito"/>
              </a:rPr>
              <a:t>atop </a:t>
            </a:r>
            <a:r>
              <a:rPr sz="2700" i="1" dirty="0">
                <a:latin typeface="Carlito"/>
                <a:cs typeface="Carlito"/>
              </a:rPr>
              <a:t>one </a:t>
            </a:r>
            <a:r>
              <a:rPr sz="2700" i="1" spc="-30" dirty="0">
                <a:latin typeface="Carlito"/>
                <a:cs typeface="Carlito"/>
              </a:rPr>
              <a:t>another,  </a:t>
            </a:r>
            <a:r>
              <a:rPr sz="2700" i="1" dirty="0">
                <a:latin typeface="Carlito"/>
                <a:cs typeface="Carlito"/>
              </a:rPr>
              <a:t>doubling in </a:t>
            </a:r>
            <a:r>
              <a:rPr sz="2700" i="1" spc="-10" dirty="0">
                <a:latin typeface="Carlito"/>
                <a:cs typeface="Carlito"/>
              </a:rPr>
              <a:t>force </a:t>
            </a:r>
            <a:r>
              <a:rPr sz="2700" i="1" dirty="0">
                <a:latin typeface="Carlito"/>
                <a:cs typeface="Carlito"/>
              </a:rPr>
              <a:t>and </a:t>
            </a:r>
            <a:r>
              <a:rPr sz="2700" i="1" spc="-5" dirty="0">
                <a:latin typeface="Carlito"/>
                <a:cs typeface="Carlito"/>
              </a:rPr>
              <a:t>power </a:t>
            </a:r>
            <a:r>
              <a:rPr sz="2700" i="1" dirty="0">
                <a:latin typeface="Carlito"/>
                <a:cs typeface="Carlito"/>
              </a:rPr>
              <a:t>and </a:t>
            </a:r>
            <a:r>
              <a:rPr sz="2700" i="1" spc="-5" dirty="0">
                <a:latin typeface="Carlito"/>
                <a:cs typeface="Carlito"/>
              </a:rPr>
              <a:t>giving birth </a:t>
            </a:r>
            <a:r>
              <a:rPr sz="2700" i="1" spc="-25" dirty="0">
                <a:latin typeface="Carlito"/>
                <a:cs typeface="Carlito"/>
              </a:rPr>
              <a:t>to  </a:t>
            </a:r>
            <a:r>
              <a:rPr sz="2700" i="1" dirty="0">
                <a:latin typeface="Carlito"/>
                <a:cs typeface="Carlito"/>
              </a:rPr>
              <a:t>radically </a:t>
            </a:r>
            <a:r>
              <a:rPr sz="2700" i="1" spc="-10" dirty="0">
                <a:latin typeface="Carlito"/>
                <a:cs typeface="Carlito"/>
              </a:rPr>
              <a:t>new </a:t>
            </a:r>
            <a:r>
              <a:rPr sz="2700" i="1" spc="-5" dirty="0">
                <a:latin typeface="Carlito"/>
                <a:cs typeface="Carlito"/>
              </a:rPr>
              <a:t>and </a:t>
            </a:r>
            <a:r>
              <a:rPr sz="2700" i="1" spc="-15" dirty="0">
                <a:latin typeface="Carlito"/>
                <a:cs typeface="Carlito"/>
              </a:rPr>
              <a:t>exceptionally </a:t>
            </a:r>
            <a:r>
              <a:rPr sz="2700" i="1" dirty="0">
                <a:latin typeface="Carlito"/>
                <a:cs typeface="Carlito"/>
              </a:rPr>
              <a:t>disruptive</a:t>
            </a:r>
            <a:r>
              <a:rPr sz="2700" i="1" spc="15" dirty="0">
                <a:latin typeface="Carlito"/>
                <a:cs typeface="Carlito"/>
              </a:rPr>
              <a:t> </a:t>
            </a:r>
            <a:r>
              <a:rPr sz="2700" i="1" spc="-5" dirty="0">
                <a:latin typeface="Carlito"/>
                <a:cs typeface="Carlito"/>
              </a:rPr>
              <a:t>industries.</a:t>
            </a:r>
            <a:endParaRPr sz="2700">
              <a:latin typeface="Carlito"/>
              <a:cs typeface="Carlito"/>
            </a:endParaRPr>
          </a:p>
          <a:p>
            <a:pPr marL="355600" marR="280670" indent="-342900">
              <a:lnSpc>
                <a:spcPct val="90000"/>
              </a:lnSpc>
              <a:spcBef>
                <a:spcPts val="65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700" i="1" dirty="0">
                <a:latin typeface="Carlito"/>
                <a:cs typeface="Carlito"/>
              </a:rPr>
              <a:t>These rogue waves </a:t>
            </a:r>
            <a:r>
              <a:rPr sz="2700" i="1" spc="-5" dirty="0">
                <a:latin typeface="Carlito"/>
                <a:cs typeface="Carlito"/>
              </a:rPr>
              <a:t>mean </a:t>
            </a:r>
            <a:r>
              <a:rPr sz="2700" i="1" dirty="0">
                <a:latin typeface="Carlito"/>
                <a:cs typeface="Carlito"/>
              </a:rPr>
              <a:t>that the massive </a:t>
            </a:r>
            <a:r>
              <a:rPr sz="2700" i="1" spc="-10" dirty="0">
                <a:latin typeface="Carlito"/>
                <a:cs typeface="Carlito"/>
              </a:rPr>
              <a:t>rate </a:t>
            </a:r>
            <a:r>
              <a:rPr sz="2700" i="1" spc="-5" dirty="0">
                <a:latin typeface="Carlito"/>
                <a:cs typeface="Carlito"/>
              </a:rPr>
              <a:t>of  </a:t>
            </a:r>
            <a:r>
              <a:rPr sz="2700" i="1" dirty="0">
                <a:latin typeface="Carlito"/>
                <a:cs typeface="Carlito"/>
              </a:rPr>
              <a:t>change </a:t>
            </a:r>
            <a:r>
              <a:rPr sz="2700" i="1" spc="-35" dirty="0">
                <a:latin typeface="Carlito"/>
                <a:cs typeface="Carlito"/>
              </a:rPr>
              <a:t>we’re </a:t>
            </a:r>
            <a:r>
              <a:rPr sz="2700" i="1" spc="-5" dirty="0">
                <a:latin typeface="Carlito"/>
                <a:cs typeface="Carlito"/>
              </a:rPr>
              <a:t>already </a:t>
            </a:r>
            <a:r>
              <a:rPr sz="2700" i="1" dirty="0">
                <a:latin typeface="Carlito"/>
                <a:cs typeface="Carlito"/>
              </a:rPr>
              <a:t>witnessing in the world is really  the </a:t>
            </a:r>
            <a:r>
              <a:rPr sz="2700" i="1" spc="-5" dirty="0">
                <a:latin typeface="Carlito"/>
                <a:cs typeface="Carlito"/>
              </a:rPr>
              <a:t>warm-up. Simply </a:t>
            </a:r>
            <a:r>
              <a:rPr sz="2700" i="1" dirty="0">
                <a:latin typeface="Carlito"/>
                <a:cs typeface="Carlito"/>
              </a:rPr>
              <a:t>put, we </a:t>
            </a:r>
            <a:r>
              <a:rPr sz="2700" i="1" spc="-5" dirty="0">
                <a:latin typeface="Carlito"/>
                <a:cs typeface="Carlito"/>
              </a:rPr>
              <a:t>ain’t seen nothing</a:t>
            </a:r>
            <a:r>
              <a:rPr sz="2700" i="1" spc="-25" dirty="0">
                <a:latin typeface="Carlito"/>
                <a:cs typeface="Carlito"/>
              </a:rPr>
              <a:t> </a:t>
            </a:r>
            <a:r>
              <a:rPr sz="2700" i="1" spc="-5" dirty="0">
                <a:latin typeface="Carlito"/>
                <a:cs typeface="Carlito"/>
              </a:rPr>
              <a:t>yet.</a:t>
            </a:r>
            <a:endParaRPr sz="27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24834" y="461899"/>
            <a:ext cx="189420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0" dirty="0"/>
              <a:t>Start</a:t>
            </a:r>
            <a:r>
              <a:rPr sz="4400" spc="-80" dirty="0"/>
              <a:t> </a:t>
            </a:r>
            <a:r>
              <a:rPr sz="4400" dirty="0"/>
              <a:t>Up</a:t>
            </a:r>
            <a:endParaRPr sz="4400"/>
          </a:p>
        </p:txBody>
      </p:sp>
      <p:sp>
        <p:nvSpPr>
          <p:cNvPr id="3" name="object 3"/>
          <p:cNvSpPr/>
          <p:nvPr/>
        </p:nvSpPr>
        <p:spPr>
          <a:xfrm>
            <a:off x="2298217" y="1836448"/>
            <a:ext cx="4609296" cy="41360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02785" y="461899"/>
            <a:ext cx="163601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S</a:t>
            </a:r>
            <a:r>
              <a:rPr sz="4400" spc="-45" dirty="0"/>
              <a:t>t</a:t>
            </a:r>
            <a:r>
              <a:rPr sz="4400" dirty="0"/>
              <a:t>a</a:t>
            </a:r>
            <a:r>
              <a:rPr sz="4400" spc="-75" dirty="0"/>
              <a:t>r</a:t>
            </a:r>
            <a:r>
              <a:rPr sz="4400" dirty="0"/>
              <a:t>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2731770" cy="412369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Elon</a:t>
            </a:r>
            <a:r>
              <a:rPr sz="2800" spc="-65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Musk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Steve</a:t>
            </a:r>
            <a:r>
              <a:rPr sz="2800" spc="-100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Jobs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Sergei </a:t>
            </a:r>
            <a:r>
              <a:rPr sz="2800" spc="-5" dirty="0">
                <a:latin typeface="Carlito"/>
                <a:cs typeface="Carlito"/>
              </a:rPr>
              <a:t>and</a:t>
            </a:r>
            <a:r>
              <a:rPr sz="2800" spc="-20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Larry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Eric</a:t>
            </a:r>
            <a:r>
              <a:rPr sz="2800" spc="-15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Schmidt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Carlito"/>
                <a:cs typeface="Carlito"/>
              </a:rPr>
              <a:t>Peter</a:t>
            </a:r>
            <a:r>
              <a:rPr sz="2800" spc="-1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Thiel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Carlito"/>
                <a:cs typeface="Carlito"/>
              </a:rPr>
              <a:t>Peter</a:t>
            </a:r>
            <a:r>
              <a:rPr sz="2800" spc="-75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Diamandis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Steven</a:t>
            </a:r>
            <a:r>
              <a:rPr sz="2800" spc="-25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Kotler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Ray </a:t>
            </a:r>
            <a:r>
              <a:rPr sz="2800" spc="-20" dirty="0">
                <a:latin typeface="Carlito"/>
                <a:cs typeface="Carlito"/>
              </a:rPr>
              <a:t>Kurzweil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23132" y="1676400"/>
            <a:ext cx="5170932" cy="2895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22245" y="461899"/>
            <a:ext cx="369887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5" dirty="0"/>
              <a:t>Sheryl</a:t>
            </a:r>
            <a:r>
              <a:rPr sz="4400" spc="-100" dirty="0"/>
              <a:t> </a:t>
            </a:r>
            <a:r>
              <a:rPr sz="4400" spc="-5" dirty="0"/>
              <a:t>Sandberg</a:t>
            </a:r>
            <a:endParaRPr sz="4400"/>
          </a:p>
        </p:txBody>
      </p:sp>
      <p:sp>
        <p:nvSpPr>
          <p:cNvPr id="3" name="object 3"/>
          <p:cNvSpPr/>
          <p:nvPr/>
        </p:nvSpPr>
        <p:spPr>
          <a:xfrm>
            <a:off x="1400555" y="1981200"/>
            <a:ext cx="6531864" cy="3657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97172" y="461899"/>
            <a:ext cx="3408427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Companies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1744980" cy="412369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Google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80" dirty="0">
                <a:latin typeface="Carlito"/>
                <a:cs typeface="Carlito"/>
              </a:rPr>
              <a:t>F</a:t>
            </a:r>
            <a:r>
              <a:rPr sz="2800" spc="-5" dirty="0">
                <a:latin typeface="Carlito"/>
                <a:cs typeface="Carlito"/>
              </a:rPr>
              <a:t>a</a:t>
            </a:r>
            <a:r>
              <a:rPr sz="2800" spc="5" dirty="0">
                <a:latin typeface="Carlito"/>
                <a:cs typeface="Carlito"/>
              </a:rPr>
              <a:t>c</a:t>
            </a:r>
            <a:r>
              <a:rPr sz="2800" spc="-5" dirty="0">
                <a:latin typeface="Carlito"/>
                <a:cs typeface="Carlito"/>
              </a:rPr>
              <a:t>ebo</a:t>
            </a:r>
            <a:r>
              <a:rPr sz="2800" dirty="0">
                <a:latin typeface="Carlito"/>
                <a:cs typeface="Carlito"/>
              </a:rPr>
              <a:t>o</a:t>
            </a:r>
            <a:r>
              <a:rPr sz="2800" spc="-5" dirty="0">
                <a:latin typeface="Carlito"/>
                <a:cs typeface="Carlito"/>
              </a:rPr>
              <a:t>k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Unicorns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Apple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5" dirty="0">
                <a:latin typeface="Carlito"/>
                <a:cs typeface="Carlito"/>
              </a:rPr>
              <a:t>Tesla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Amazon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Uber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AirBnB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587240" y="1975104"/>
            <a:ext cx="4114800" cy="396849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45940" y="461899"/>
            <a:ext cx="2902459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A</a:t>
            </a:r>
            <a:r>
              <a:rPr sz="4400" spc="-45" dirty="0"/>
              <a:t>c</a:t>
            </a:r>
            <a:r>
              <a:rPr sz="4400" dirty="0"/>
              <a:t>ademics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3274695" cy="361124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Michael</a:t>
            </a:r>
            <a:r>
              <a:rPr sz="2800" dirty="0">
                <a:latin typeface="Carlito"/>
                <a:cs typeface="Carlito"/>
              </a:rPr>
              <a:t> </a:t>
            </a:r>
            <a:r>
              <a:rPr sz="2800" spc="-20" dirty="0">
                <a:latin typeface="Carlito"/>
                <a:cs typeface="Carlito"/>
              </a:rPr>
              <a:t>Porter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Clayton</a:t>
            </a:r>
            <a:r>
              <a:rPr sz="2800" spc="-60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Christensen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Jerry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Kaplan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Vivek</a:t>
            </a:r>
            <a:r>
              <a:rPr sz="2800" spc="-10" dirty="0">
                <a:latin typeface="Carlito"/>
                <a:cs typeface="Carlito"/>
              </a:rPr>
              <a:t> </a:t>
            </a:r>
            <a:r>
              <a:rPr sz="2800" spc="-30" dirty="0">
                <a:latin typeface="Carlito"/>
                <a:cs typeface="Carlito"/>
              </a:rPr>
              <a:t>Wadhwa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Adam</a:t>
            </a:r>
            <a:r>
              <a:rPr sz="2800" dirty="0">
                <a:latin typeface="Carlito"/>
                <a:cs typeface="Carlito"/>
              </a:rPr>
              <a:t> </a:t>
            </a:r>
            <a:r>
              <a:rPr sz="2800" spc="-20" dirty="0">
                <a:latin typeface="Carlito"/>
                <a:cs typeface="Carlito"/>
              </a:rPr>
              <a:t>Grant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Blue Ocean</a:t>
            </a:r>
            <a:r>
              <a:rPr sz="2800" spc="-40" dirty="0">
                <a:latin typeface="Carlito"/>
                <a:cs typeface="Carlito"/>
              </a:rPr>
              <a:t> </a:t>
            </a:r>
            <a:r>
              <a:rPr sz="2800" spc="-20" dirty="0">
                <a:latin typeface="Carlito"/>
                <a:cs typeface="Carlito"/>
              </a:rPr>
              <a:t>Strategy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HBR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257800" y="2057400"/>
            <a:ext cx="2680716" cy="38572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76294" y="461899"/>
            <a:ext cx="1991106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Bo</a:t>
            </a:r>
            <a:r>
              <a:rPr sz="4400" spc="10" dirty="0"/>
              <a:t>o</a:t>
            </a:r>
            <a:r>
              <a:rPr sz="4400" spc="-35" dirty="0"/>
              <a:t>k</a:t>
            </a:r>
            <a:r>
              <a:rPr sz="4400" dirty="0"/>
              <a:t>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48129"/>
            <a:ext cx="3345815" cy="4342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60" dirty="0">
                <a:latin typeface="Carlito"/>
                <a:cs typeface="Carlito"/>
              </a:rPr>
              <a:t>Text</a:t>
            </a:r>
            <a:r>
              <a:rPr sz="2400" spc="-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books</a:t>
            </a:r>
            <a:endParaRPr sz="24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Carlito"/>
                <a:cs typeface="Carlito"/>
              </a:rPr>
              <a:t>My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books</a:t>
            </a:r>
            <a:endParaRPr sz="24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Carlito"/>
                <a:cs typeface="Carlito"/>
              </a:rPr>
              <a:t>7</a:t>
            </a:r>
            <a:r>
              <a:rPr sz="2400" spc="-9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Habits</a:t>
            </a:r>
            <a:endParaRPr sz="24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Carlito"/>
                <a:cs typeface="Carlito"/>
              </a:rPr>
              <a:t>Mastery</a:t>
            </a:r>
            <a:endParaRPr sz="24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Carlito"/>
                <a:cs typeface="Carlito"/>
              </a:rPr>
              <a:t>48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Laws</a:t>
            </a:r>
            <a:endParaRPr sz="24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dirty="0">
                <a:latin typeface="Carlito"/>
                <a:cs typeface="Carlito"/>
              </a:rPr>
              <a:t>4 </a:t>
            </a:r>
            <a:r>
              <a:rPr sz="2400" spc="-5" dirty="0">
                <a:latin typeface="Carlito"/>
                <a:cs typeface="Carlito"/>
              </a:rPr>
              <a:t>Hour </a:t>
            </a:r>
            <a:r>
              <a:rPr sz="2400" spc="-30" dirty="0">
                <a:latin typeface="Carlito"/>
                <a:cs typeface="Carlito"/>
              </a:rPr>
              <a:t>Work</a:t>
            </a:r>
            <a:r>
              <a:rPr sz="2400" spc="-35" dirty="0">
                <a:latin typeface="Carlito"/>
                <a:cs typeface="Carlito"/>
              </a:rPr>
              <a:t> </a:t>
            </a:r>
            <a:r>
              <a:rPr sz="2400" spc="-20" dirty="0">
                <a:latin typeface="Carlito"/>
                <a:cs typeface="Carlito"/>
              </a:rPr>
              <a:t>Week</a:t>
            </a:r>
            <a:endParaRPr sz="24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Obstacle </a:t>
            </a:r>
            <a:r>
              <a:rPr sz="2400" dirty="0">
                <a:latin typeface="Carlito"/>
                <a:cs typeface="Carlito"/>
              </a:rPr>
              <a:t>is the</a:t>
            </a:r>
            <a:r>
              <a:rPr sz="2400" spc="-65" dirty="0">
                <a:latin typeface="Carlito"/>
                <a:cs typeface="Carlito"/>
              </a:rPr>
              <a:t> </a:t>
            </a:r>
            <a:r>
              <a:rPr sz="2400" spc="-45" dirty="0">
                <a:latin typeface="Carlito"/>
                <a:cs typeface="Carlito"/>
              </a:rPr>
              <a:t>Way</a:t>
            </a:r>
            <a:endParaRPr sz="24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Carlito"/>
                <a:cs typeface="Carlito"/>
              </a:rPr>
              <a:t>Predictably</a:t>
            </a:r>
            <a:r>
              <a:rPr sz="2400" spc="-3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Irrational</a:t>
            </a:r>
            <a:endParaRPr sz="24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Carlito"/>
                <a:cs typeface="Carlito"/>
              </a:rPr>
              <a:t>Thinking </a:t>
            </a:r>
            <a:r>
              <a:rPr sz="2400" spc="-25" dirty="0">
                <a:latin typeface="Carlito"/>
                <a:cs typeface="Carlito"/>
              </a:rPr>
              <a:t>Fast </a:t>
            </a:r>
            <a:r>
              <a:rPr sz="2400" dirty="0">
                <a:latin typeface="Carlito"/>
                <a:cs typeface="Carlito"/>
              </a:rPr>
              <a:t>&amp;</a:t>
            </a:r>
            <a:r>
              <a:rPr sz="2400" spc="-5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Slow</a:t>
            </a:r>
            <a:endParaRPr sz="24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Carlito"/>
                <a:cs typeface="Carlito"/>
              </a:rPr>
              <a:t>Think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5" dirty="0">
                <a:latin typeface="Carlito"/>
                <a:cs typeface="Carlito"/>
              </a:rPr>
              <a:t>Grow</a:t>
            </a:r>
            <a:r>
              <a:rPr sz="2400" spc="-75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Rich</a:t>
            </a:r>
            <a:endParaRPr sz="2400">
              <a:latin typeface="Carlito"/>
              <a:cs typeface="Carlito"/>
            </a:endParaRPr>
          </a:p>
          <a:p>
            <a:pPr marL="355600" marR="5080" indent="-342900">
              <a:lnSpc>
                <a:spcPct val="80000"/>
              </a:lnSpc>
              <a:spcBef>
                <a:spcPts val="5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400" spc="-5" dirty="0">
                <a:latin typeface="Carlito"/>
                <a:cs typeface="Carlito"/>
              </a:rPr>
              <a:t>How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Win </a:t>
            </a:r>
            <a:r>
              <a:rPr sz="2400" spc="-5" dirty="0">
                <a:latin typeface="Carlito"/>
                <a:cs typeface="Carlito"/>
              </a:rPr>
              <a:t>Friends</a:t>
            </a:r>
            <a:r>
              <a:rPr sz="2400" spc="-80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and  </a:t>
            </a:r>
            <a:r>
              <a:rPr sz="2400" spc="-5" dirty="0">
                <a:latin typeface="Carlito"/>
                <a:cs typeface="Carlito"/>
              </a:rPr>
              <a:t>Influence </a:t>
            </a:r>
            <a:r>
              <a:rPr sz="2400" spc="-10" dirty="0">
                <a:latin typeface="Carlito"/>
                <a:cs typeface="Carlito"/>
              </a:rPr>
              <a:t>People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257800" y="1905000"/>
            <a:ext cx="2590800" cy="39791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935666" y="2971800"/>
            <a:ext cx="4170994" cy="305892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556252" y="461899"/>
            <a:ext cx="2844547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The</a:t>
            </a:r>
            <a:r>
              <a:rPr sz="4400" spc="-80" dirty="0"/>
              <a:t> </a:t>
            </a:r>
            <a:r>
              <a:rPr sz="4400" spc="-25" dirty="0"/>
              <a:t>Why</a:t>
            </a:r>
            <a:endParaRPr sz="4400"/>
          </a:p>
        </p:txBody>
      </p:sp>
      <p:sp>
        <p:nvSpPr>
          <p:cNvPr id="4" name="object 4"/>
          <p:cNvSpPr txBox="1"/>
          <p:nvPr/>
        </p:nvSpPr>
        <p:spPr>
          <a:xfrm>
            <a:off x="535940" y="1533118"/>
            <a:ext cx="3649345" cy="4306570"/>
          </a:xfrm>
          <a:prstGeom prst="rect">
            <a:avLst/>
          </a:prstGeom>
        </p:spPr>
        <p:txBody>
          <a:bodyPr vert="horz" wrap="square" lIns="0" tIns="5270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1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latin typeface="Carlito"/>
                <a:cs typeface="Carlito"/>
              </a:rPr>
              <a:t>Disruption of</a:t>
            </a:r>
            <a:r>
              <a:rPr sz="2600" spc="-30" dirty="0">
                <a:latin typeface="Carlito"/>
                <a:cs typeface="Carlito"/>
              </a:rPr>
              <a:t> </a:t>
            </a:r>
            <a:r>
              <a:rPr sz="2600" spc="-5" dirty="0">
                <a:latin typeface="Carlito"/>
                <a:cs typeface="Carlito"/>
              </a:rPr>
              <a:t>Industries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latin typeface="Carlito"/>
                <a:cs typeface="Carlito"/>
              </a:rPr>
              <a:t>Job</a:t>
            </a:r>
            <a:r>
              <a:rPr sz="2600" spc="-5" dirty="0">
                <a:latin typeface="Carlito"/>
                <a:cs typeface="Carlito"/>
              </a:rPr>
              <a:t> </a:t>
            </a:r>
            <a:r>
              <a:rPr sz="2600" spc="-10" dirty="0">
                <a:latin typeface="Carlito"/>
                <a:cs typeface="Carlito"/>
              </a:rPr>
              <a:t>evaporation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latin typeface="Carlito"/>
                <a:cs typeface="Carlito"/>
              </a:rPr>
              <a:t>AI, </a:t>
            </a:r>
            <a:r>
              <a:rPr sz="2600" spc="-10" dirty="0">
                <a:latin typeface="Carlito"/>
                <a:cs typeface="Carlito"/>
              </a:rPr>
              <a:t>robotics,</a:t>
            </a:r>
            <a:r>
              <a:rPr sz="2600" spc="-55" dirty="0">
                <a:latin typeface="Carlito"/>
                <a:cs typeface="Carlito"/>
              </a:rPr>
              <a:t> </a:t>
            </a:r>
            <a:r>
              <a:rPr sz="2600" spc="-5" dirty="0">
                <a:latin typeface="Carlito"/>
                <a:cs typeface="Carlito"/>
              </a:rPr>
              <a:t>automation</a:t>
            </a:r>
            <a:endParaRPr sz="2600">
              <a:latin typeface="Carlito"/>
              <a:cs typeface="Carlito"/>
            </a:endParaRPr>
          </a:p>
          <a:p>
            <a:pPr marL="355600" marR="5080" indent="-342900">
              <a:lnSpc>
                <a:spcPts val="2810"/>
              </a:lnSpc>
              <a:spcBef>
                <a:spcPts val="6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latin typeface="Carlito"/>
                <a:cs typeface="Carlito"/>
              </a:rPr>
              <a:t>Continuous </a:t>
            </a:r>
            <a:r>
              <a:rPr sz="2600" dirty="0">
                <a:latin typeface="Carlito"/>
                <a:cs typeface="Carlito"/>
              </a:rPr>
              <a:t>learning</a:t>
            </a:r>
            <a:r>
              <a:rPr sz="2600" spc="-80" dirty="0">
                <a:latin typeface="Carlito"/>
                <a:cs typeface="Carlito"/>
              </a:rPr>
              <a:t> </a:t>
            </a:r>
            <a:r>
              <a:rPr sz="2600" dirty="0">
                <a:latin typeface="Carlito"/>
                <a:cs typeface="Carlito"/>
              </a:rPr>
              <a:t>and  </a:t>
            </a:r>
            <a:r>
              <a:rPr sz="2600" spc="-10" dirty="0">
                <a:latin typeface="Carlito"/>
                <a:cs typeface="Carlito"/>
              </a:rPr>
              <a:t>reinvention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2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latin typeface="Carlito"/>
                <a:cs typeface="Carlito"/>
              </a:rPr>
              <a:t>Freedom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5" dirty="0">
                <a:latin typeface="Carlito"/>
                <a:cs typeface="Carlito"/>
              </a:rPr>
              <a:t>Survival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spc="-10" dirty="0">
                <a:latin typeface="Carlito"/>
                <a:cs typeface="Carlito"/>
              </a:rPr>
              <a:t>Satisfaction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latin typeface="Carlito"/>
                <a:cs typeface="Carlito"/>
              </a:rPr>
              <a:t>Meaning</a:t>
            </a:r>
            <a:endParaRPr sz="26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1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600" dirty="0">
                <a:latin typeface="Carlito"/>
                <a:cs typeface="Carlito"/>
              </a:rPr>
              <a:t>Impact</a:t>
            </a:r>
            <a:endParaRPr sz="26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39973" y="461899"/>
            <a:ext cx="4094227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0" dirty="0"/>
              <a:t>Neuroplasticity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67942"/>
            <a:ext cx="3776345" cy="4122420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355600" marR="5080" indent="-342900">
              <a:lnSpc>
                <a:spcPts val="3030"/>
              </a:lnSpc>
              <a:spcBef>
                <a:spcPts val="4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IQ: the </a:t>
            </a:r>
            <a:r>
              <a:rPr sz="2800" spc="-35" dirty="0">
                <a:latin typeface="Carlito"/>
                <a:cs typeface="Carlito"/>
              </a:rPr>
              <a:t>rate </a:t>
            </a:r>
            <a:r>
              <a:rPr sz="2800" spc="-20" dirty="0">
                <a:latin typeface="Carlito"/>
                <a:cs typeface="Carlito"/>
              </a:rPr>
              <a:t>you </a:t>
            </a:r>
            <a:r>
              <a:rPr sz="2800" spc="-10" dirty="0">
                <a:latin typeface="Carlito"/>
                <a:cs typeface="Carlito"/>
              </a:rPr>
              <a:t>acquire  new</a:t>
            </a:r>
            <a:r>
              <a:rPr sz="2800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knowledege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Knowledge </a:t>
            </a:r>
            <a:r>
              <a:rPr sz="2800" spc="-5" dirty="0">
                <a:latin typeface="Carlito"/>
                <a:cs typeface="Carlito"/>
              </a:rPr>
              <a:t>is</a:t>
            </a:r>
            <a:r>
              <a:rPr sz="2800" spc="2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power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Carlito"/>
                <a:cs typeface="Carlito"/>
              </a:rPr>
              <a:t>Exercise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Meditate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Nutrition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Sleep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dirty="0">
                <a:latin typeface="Carlito"/>
                <a:cs typeface="Carlito"/>
              </a:rPr>
              <a:t>TV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0" dirty="0">
                <a:latin typeface="Carlito"/>
                <a:cs typeface="Carlito"/>
              </a:rPr>
              <a:t>Booze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81400" y="3505200"/>
            <a:ext cx="4695444" cy="2203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81200" y="1676400"/>
            <a:ext cx="5335523" cy="3895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19550" y="461899"/>
            <a:ext cx="177165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Flow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2310765" cy="361124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Challenge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Skills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Anxiety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Boredom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Apathy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Carlito"/>
                <a:cs typeface="Carlito"/>
              </a:rPr>
              <a:t>Ecstasy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Flow</a:t>
            </a:r>
            <a:r>
              <a:rPr sz="2800" spc="-5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Channel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114800" y="2362200"/>
            <a:ext cx="4069079" cy="3200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19200" y="1447800"/>
            <a:ext cx="7347204" cy="411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44420" y="461899"/>
            <a:ext cx="653758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NEW </a:t>
            </a:r>
            <a:r>
              <a:rPr sz="4400" spc="-45" dirty="0"/>
              <a:t>Venture</a:t>
            </a:r>
            <a:r>
              <a:rPr sz="4400" spc="-70" dirty="0"/>
              <a:t> </a:t>
            </a:r>
            <a:r>
              <a:rPr sz="4400" spc="-20" dirty="0"/>
              <a:t>Strategies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09978"/>
            <a:ext cx="6506209" cy="4186554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4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Carlito"/>
                <a:cs typeface="Carlito"/>
              </a:rPr>
              <a:t>Business </a:t>
            </a:r>
            <a:r>
              <a:rPr sz="3200" dirty="0">
                <a:latin typeface="Carlito"/>
                <a:cs typeface="Carlito"/>
              </a:rPr>
              <a:t>Model</a:t>
            </a:r>
            <a:r>
              <a:rPr sz="3200" spc="5" dirty="0">
                <a:latin typeface="Carlito"/>
                <a:cs typeface="Carlito"/>
              </a:rPr>
              <a:t> </a:t>
            </a:r>
            <a:r>
              <a:rPr sz="3200" spc="-15" dirty="0">
                <a:latin typeface="Carlito"/>
                <a:cs typeface="Carlito"/>
              </a:rPr>
              <a:t>Canvas</a:t>
            </a:r>
            <a:endParaRPr sz="3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Carlito"/>
                <a:cs typeface="Carlito"/>
              </a:rPr>
              <a:t>Lean</a:t>
            </a:r>
            <a:r>
              <a:rPr sz="3200" spc="5" dirty="0">
                <a:latin typeface="Carlito"/>
                <a:cs typeface="Carlito"/>
              </a:rPr>
              <a:t> </a:t>
            </a:r>
            <a:r>
              <a:rPr sz="3200" spc="-5" dirty="0">
                <a:latin typeface="Carlito"/>
                <a:cs typeface="Carlito"/>
              </a:rPr>
              <a:t>Startup</a:t>
            </a:r>
            <a:endParaRPr sz="3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84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Carlito"/>
                <a:cs typeface="Carlito"/>
              </a:rPr>
              <a:t>Lean</a:t>
            </a:r>
            <a:r>
              <a:rPr sz="3200" spc="5" dirty="0">
                <a:latin typeface="Carlito"/>
                <a:cs typeface="Carlito"/>
              </a:rPr>
              <a:t> </a:t>
            </a:r>
            <a:r>
              <a:rPr sz="3200" spc="-15" dirty="0">
                <a:latin typeface="Carlito"/>
                <a:cs typeface="Carlito"/>
              </a:rPr>
              <a:t>Strategy</a:t>
            </a:r>
            <a:endParaRPr sz="3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8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Carlito"/>
                <a:cs typeface="Carlito"/>
              </a:rPr>
              <a:t>Agile Development</a:t>
            </a:r>
            <a:endParaRPr sz="32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9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15" dirty="0">
                <a:latin typeface="Carlito"/>
                <a:cs typeface="Carlito"/>
              </a:rPr>
              <a:t>Marketing</a:t>
            </a:r>
            <a:r>
              <a:rPr sz="3200" spc="-5" dirty="0">
                <a:latin typeface="Carlito"/>
                <a:cs typeface="Carlito"/>
              </a:rPr>
              <a:t> Funnels</a:t>
            </a:r>
            <a:endParaRPr sz="3200">
              <a:latin typeface="Carlito"/>
              <a:cs typeface="Carlito"/>
            </a:endParaRPr>
          </a:p>
          <a:p>
            <a:pPr marL="756285" lvl="1" indent="-287020">
              <a:lnSpc>
                <a:spcPct val="100000"/>
              </a:lnSpc>
              <a:spcBef>
                <a:spcPts val="350"/>
              </a:spcBef>
              <a:buFont typeface="Arial"/>
              <a:buChar char="–"/>
              <a:tabLst>
                <a:tab pos="756920" algn="l"/>
              </a:tabLst>
            </a:pPr>
            <a:r>
              <a:rPr sz="2800" spc="-15" dirty="0">
                <a:latin typeface="Carlito"/>
                <a:cs typeface="Carlito"/>
              </a:rPr>
              <a:t>Content, </a:t>
            </a:r>
            <a:r>
              <a:rPr sz="2800" spc="-20" dirty="0">
                <a:latin typeface="Carlito"/>
                <a:cs typeface="Carlito"/>
              </a:rPr>
              <a:t>Conversions,</a:t>
            </a:r>
            <a:r>
              <a:rPr sz="2800" spc="5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SM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3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30" dirty="0">
                <a:latin typeface="Carlito"/>
                <a:cs typeface="Carlito"/>
              </a:rPr>
              <a:t>Technology</a:t>
            </a:r>
            <a:endParaRPr sz="3200">
              <a:latin typeface="Carlito"/>
              <a:cs typeface="Carlito"/>
            </a:endParaRPr>
          </a:p>
          <a:p>
            <a:pPr marL="756285" lvl="1" indent="-287020">
              <a:lnSpc>
                <a:spcPct val="100000"/>
              </a:lnSpc>
              <a:spcBef>
                <a:spcPts val="355"/>
              </a:spcBef>
              <a:buFont typeface="Arial"/>
              <a:buChar char="–"/>
              <a:tabLst>
                <a:tab pos="756920" algn="l"/>
              </a:tabLst>
            </a:pPr>
            <a:r>
              <a:rPr sz="2800" spc="-10" dirty="0">
                <a:latin typeface="Carlito"/>
                <a:cs typeface="Carlito"/>
              </a:rPr>
              <a:t>Gamification, VR, </a:t>
            </a:r>
            <a:r>
              <a:rPr sz="2800" spc="-5" dirty="0">
                <a:latin typeface="Carlito"/>
                <a:cs typeface="Carlito"/>
              </a:rPr>
              <a:t>3D Printing, </a:t>
            </a:r>
            <a:r>
              <a:rPr sz="2800" spc="-10" dirty="0">
                <a:latin typeface="Carlito"/>
                <a:cs typeface="Carlito"/>
              </a:rPr>
              <a:t>Cloud,</a:t>
            </a:r>
            <a:r>
              <a:rPr sz="2800" spc="95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AI,</a:t>
            </a:r>
            <a:endParaRPr sz="28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90800" y="1447800"/>
            <a:ext cx="4191000" cy="38115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1" y="461899"/>
            <a:ext cx="762000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0" dirty="0"/>
              <a:t>new </a:t>
            </a:r>
            <a:r>
              <a:rPr sz="4400" spc="-5" dirty="0"/>
              <a:t>VENTURE</a:t>
            </a:r>
            <a:r>
              <a:rPr sz="4400" spc="-70" dirty="0"/>
              <a:t> </a:t>
            </a:r>
            <a:r>
              <a:rPr sz="4400" spc="-15" dirty="0"/>
              <a:t>Strategies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3431540" cy="309880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5" dirty="0">
                <a:latin typeface="Carlito"/>
                <a:cs typeface="Carlito"/>
              </a:rPr>
              <a:t>LLC </a:t>
            </a:r>
            <a:r>
              <a:rPr sz="2800" spc="-5" dirty="0">
                <a:latin typeface="Carlito"/>
                <a:cs typeface="Carlito"/>
              </a:rPr>
              <a:t>and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Corporations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IP and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25" dirty="0">
                <a:latin typeface="Carlito"/>
                <a:cs typeface="Carlito"/>
              </a:rPr>
              <a:t>Patents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Funding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Business</a:t>
            </a:r>
            <a:r>
              <a:rPr sz="2800" spc="40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Plan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Financial</a:t>
            </a:r>
            <a:r>
              <a:rPr sz="2800" spc="-5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Forecasts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25" dirty="0">
                <a:latin typeface="Carlito"/>
                <a:cs typeface="Carlito"/>
              </a:rPr>
              <a:t>Valuation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191000" y="4343400"/>
            <a:ext cx="4381500" cy="1752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4400" y="461899"/>
            <a:ext cx="754380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New </a:t>
            </a:r>
            <a:r>
              <a:rPr sz="4400" spc="-20" dirty="0"/>
              <a:t>venture</a:t>
            </a:r>
            <a:r>
              <a:rPr sz="4400" spc="-75" dirty="0"/>
              <a:t> </a:t>
            </a:r>
            <a:r>
              <a:rPr sz="4400" spc="-50" dirty="0"/>
              <a:t>STRATEGIES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524279"/>
            <a:ext cx="3735070" cy="361124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Lean</a:t>
            </a:r>
            <a:r>
              <a:rPr sz="2800" spc="-10" dirty="0">
                <a:latin typeface="Carlito"/>
                <a:cs typeface="Carlito"/>
              </a:rPr>
              <a:t> </a:t>
            </a:r>
            <a:r>
              <a:rPr sz="2800" spc="-20" dirty="0">
                <a:latin typeface="Carlito"/>
                <a:cs typeface="Carlito"/>
              </a:rPr>
              <a:t>Strategy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Niche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  <a:tab pos="2000885" algn="l"/>
              </a:tabLst>
            </a:pPr>
            <a:r>
              <a:rPr sz="2800" spc="-5" dirty="0">
                <a:latin typeface="Carlito"/>
                <a:cs typeface="Carlito"/>
              </a:rPr>
              <a:t>Monopoly	</a:t>
            </a:r>
            <a:r>
              <a:rPr sz="2800" spc="-25" dirty="0">
                <a:latin typeface="Carlito"/>
                <a:cs typeface="Carlito"/>
              </a:rPr>
              <a:t>Peter</a:t>
            </a:r>
            <a:r>
              <a:rPr sz="2800" spc="-40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Thiel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Competitive</a:t>
            </a:r>
            <a:r>
              <a:rPr sz="2800" spc="-60" dirty="0">
                <a:latin typeface="Carlito"/>
                <a:cs typeface="Carlito"/>
              </a:rPr>
              <a:t> </a:t>
            </a:r>
            <a:r>
              <a:rPr sz="2800" spc="-15" dirty="0">
                <a:latin typeface="Carlito"/>
                <a:cs typeface="Carlito"/>
              </a:rPr>
              <a:t>Advantage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10" dirty="0">
                <a:latin typeface="Carlito"/>
                <a:cs typeface="Carlito"/>
              </a:rPr>
              <a:t>Barriers </a:t>
            </a:r>
            <a:r>
              <a:rPr sz="2800" spc="-20" dirty="0">
                <a:latin typeface="Carlito"/>
                <a:cs typeface="Carlito"/>
              </a:rPr>
              <a:t>to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Entry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Michael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20" dirty="0">
                <a:latin typeface="Carlito"/>
                <a:cs typeface="Carlito"/>
              </a:rPr>
              <a:t>Porter</a:t>
            </a:r>
            <a:endParaRPr sz="2800">
              <a:latin typeface="Carlito"/>
              <a:cs typeface="Carlito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Blue</a:t>
            </a:r>
            <a:r>
              <a:rPr sz="2800" spc="5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Ocean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931664" y="2971800"/>
            <a:ext cx="3712464" cy="2971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461899"/>
            <a:ext cx="7619999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5" dirty="0"/>
              <a:t>How </a:t>
            </a:r>
            <a:r>
              <a:rPr sz="4400" spc="-25" dirty="0"/>
              <a:t>Strategy </a:t>
            </a:r>
            <a:r>
              <a:rPr sz="4400" spc="-5" dirty="0"/>
              <a:t>Can</a:t>
            </a:r>
            <a:r>
              <a:rPr sz="4400" spc="-30" dirty="0"/>
              <a:t> </a:t>
            </a:r>
            <a:r>
              <a:rPr sz="4400" spc="-5" dirty="0"/>
              <a:t>Help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10613"/>
            <a:ext cx="3569970" cy="2671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247015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A </a:t>
            </a:r>
            <a:r>
              <a:rPr sz="2800" spc="-25" dirty="0">
                <a:latin typeface="Carlito"/>
                <a:cs typeface="Carlito"/>
              </a:rPr>
              <a:t>strategy </a:t>
            </a:r>
            <a:r>
              <a:rPr sz="2800" spc="-10" dirty="0">
                <a:latin typeface="Carlito"/>
                <a:cs typeface="Carlito"/>
              </a:rPr>
              <a:t>that  articulates </a:t>
            </a:r>
            <a:r>
              <a:rPr sz="2800" spc="-5" dirty="0">
                <a:latin typeface="Carlito"/>
                <a:cs typeface="Carlito"/>
              </a:rPr>
              <a:t>the </a:t>
            </a:r>
            <a:r>
              <a:rPr sz="2800" spc="-35" dirty="0">
                <a:latin typeface="Carlito"/>
                <a:cs typeface="Carlito"/>
              </a:rPr>
              <a:t>firm’s  </a:t>
            </a:r>
            <a:r>
              <a:rPr sz="2800" spc="-20" dirty="0">
                <a:latin typeface="Carlito"/>
                <a:cs typeface="Carlito"/>
              </a:rPr>
              <a:t>overall </a:t>
            </a:r>
            <a:r>
              <a:rPr sz="2800" spc="-10" dirty="0">
                <a:latin typeface="Carlito"/>
                <a:cs typeface="Carlito"/>
              </a:rPr>
              <a:t>direction </a:t>
            </a:r>
            <a:r>
              <a:rPr sz="2800" spc="-5" dirty="0">
                <a:latin typeface="Carlito"/>
                <a:cs typeface="Carlito"/>
              </a:rPr>
              <a:t>is  </a:t>
            </a:r>
            <a:r>
              <a:rPr sz="2800" spc="-10" dirty="0">
                <a:latin typeface="Carlito"/>
                <a:cs typeface="Carlito"/>
              </a:rPr>
              <a:t>indispensable.</a:t>
            </a:r>
            <a:endParaRPr sz="2800">
              <a:latin typeface="Carlito"/>
              <a:cs typeface="Carlito"/>
            </a:endParaRPr>
          </a:p>
          <a:p>
            <a:pPr marL="355600" marR="5080" indent="-342900">
              <a:lnSpc>
                <a:spcPct val="100000"/>
              </a:lnSpc>
              <a:spcBef>
                <a:spcPts val="6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2800" spc="-5" dirty="0">
                <a:latin typeface="Carlito"/>
                <a:cs typeface="Carlito"/>
              </a:rPr>
              <a:t>It </a:t>
            </a:r>
            <a:r>
              <a:rPr sz="2800" spc="-15" dirty="0">
                <a:latin typeface="Carlito"/>
                <a:cs typeface="Carlito"/>
              </a:rPr>
              <a:t>helps </a:t>
            </a:r>
            <a:r>
              <a:rPr sz="2800" spc="-20" dirty="0">
                <a:latin typeface="Carlito"/>
                <a:cs typeface="Carlito"/>
              </a:rPr>
              <a:t>entrepreneurs  </a:t>
            </a:r>
            <a:r>
              <a:rPr sz="2800" spc="-5" dirty="0">
                <a:latin typeface="Carlito"/>
                <a:cs typeface="Carlito"/>
              </a:rPr>
              <a:t>do </a:t>
            </a:r>
            <a:r>
              <a:rPr sz="2800" spc="-25" dirty="0">
                <a:latin typeface="Carlito"/>
                <a:cs typeface="Carlito"/>
              </a:rPr>
              <a:t>four</a:t>
            </a:r>
            <a:r>
              <a:rPr sz="2800" spc="15" dirty="0">
                <a:latin typeface="Carlito"/>
                <a:cs typeface="Carlito"/>
              </a:rPr>
              <a:t> </a:t>
            </a:r>
            <a:r>
              <a:rPr sz="2800" spc="-10" dirty="0">
                <a:latin typeface="Carlito"/>
                <a:cs typeface="Carlito"/>
              </a:rPr>
              <a:t>things: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4572000" y="3886200"/>
            <a:ext cx="4041648" cy="22707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59788" y="461899"/>
            <a:ext cx="7327012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dirty="0"/>
              <a:t>Choose a viable</a:t>
            </a:r>
            <a:r>
              <a:rPr sz="4400" spc="-30" dirty="0"/>
              <a:t> </a:t>
            </a:r>
            <a:r>
              <a:rPr sz="4400" spc="-5" dirty="0"/>
              <a:t>opportunity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07261"/>
            <a:ext cx="7706359" cy="41243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10" dirty="0">
                <a:latin typeface="Carlito"/>
                <a:cs typeface="Carlito"/>
              </a:rPr>
              <a:t>Rigorous </a:t>
            </a:r>
            <a:r>
              <a:rPr sz="3200" spc="-20" dirty="0">
                <a:latin typeface="Carlito"/>
                <a:cs typeface="Carlito"/>
              </a:rPr>
              <a:t>strategic </a:t>
            </a:r>
            <a:r>
              <a:rPr sz="3200" spc="-5" dirty="0">
                <a:latin typeface="Carlito"/>
                <a:cs typeface="Carlito"/>
              </a:rPr>
              <a:t>analysis </a:t>
            </a:r>
            <a:r>
              <a:rPr sz="3200" spc="-10" dirty="0">
                <a:latin typeface="Carlito"/>
                <a:cs typeface="Carlito"/>
              </a:rPr>
              <a:t>can </a:t>
            </a:r>
            <a:r>
              <a:rPr sz="3200" spc="-5" dirty="0">
                <a:latin typeface="Carlito"/>
                <a:cs typeface="Carlito"/>
              </a:rPr>
              <a:t>distinguish  </a:t>
            </a:r>
            <a:r>
              <a:rPr sz="3200" spc="-20" dirty="0">
                <a:latin typeface="Carlito"/>
                <a:cs typeface="Carlito"/>
              </a:rPr>
              <a:t>markets </a:t>
            </a:r>
            <a:r>
              <a:rPr sz="3200" spc="-5" dirty="0">
                <a:latin typeface="Carlito"/>
                <a:cs typeface="Carlito"/>
              </a:rPr>
              <a:t>that </a:t>
            </a:r>
            <a:r>
              <a:rPr sz="3200" spc="-10" dirty="0">
                <a:latin typeface="Carlito"/>
                <a:cs typeface="Carlito"/>
              </a:rPr>
              <a:t>promise </a:t>
            </a:r>
            <a:r>
              <a:rPr sz="3200" dirty="0">
                <a:latin typeface="Carlito"/>
                <a:cs typeface="Carlito"/>
              </a:rPr>
              <a:t>enduring </a:t>
            </a:r>
            <a:r>
              <a:rPr sz="3200" spc="-5" dirty="0">
                <a:latin typeface="Carlito"/>
                <a:cs typeface="Carlito"/>
              </a:rPr>
              <a:t>success </a:t>
            </a:r>
            <a:r>
              <a:rPr sz="3200" spc="-20" dirty="0">
                <a:latin typeface="Carlito"/>
                <a:cs typeface="Carlito"/>
              </a:rPr>
              <a:t>from  </a:t>
            </a:r>
            <a:r>
              <a:rPr sz="3200" dirty="0">
                <a:latin typeface="Carlito"/>
                <a:cs typeface="Carlito"/>
              </a:rPr>
              <a:t>those </a:t>
            </a:r>
            <a:r>
              <a:rPr sz="3200" spc="-5" dirty="0">
                <a:latin typeface="Carlito"/>
                <a:cs typeface="Carlito"/>
              </a:rPr>
              <a:t>that </a:t>
            </a:r>
            <a:r>
              <a:rPr sz="3200" spc="-30" dirty="0">
                <a:latin typeface="Carlito"/>
                <a:cs typeface="Carlito"/>
              </a:rPr>
              <a:t>offer </a:t>
            </a:r>
            <a:r>
              <a:rPr sz="3200" spc="-5" dirty="0">
                <a:latin typeface="Carlito"/>
                <a:cs typeface="Carlito"/>
              </a:rPr>
              <a:t>only </a:t>
            </a:r>
            <a:r>
              <a:rPr sz="3200" dirty="0">
                <a:latin typeface="Carlito"/>
                <a:cs typeface="Carlito"/>
              </a:rPr>
              <a:t>the </a:t>
            </a:r>
            <a:r>
              <a:rPr sz="3200" spc="-5" dirty="0">
                <a:latin typeface="Carlito"/>
                <a:cs typeface="Carlito"/>
              </a:rPr>
              <a:t>illusion of  </a:t>
            </a:r>
            <a:r>
              <a:rPr sz="3200" spc="-10" dirty="0">
                <a:latin typeface="Carlito"/>
                <a:cs typeface="Carlito"/>
              </a:rPr>
              <a:t>substantial, </a:t>
            </a:r>
            <a:r>
              <a:rPr sz="3200" dirty="0">
                <a:latin typeface="Carlito"/>
                <a:cs typeface="Carlito"/>
              </a:rPr>
              <a:t>if </a:t>
            </a:r>
            <a:r>
              <a:rPr sz="3200" spc="-5" dirty="0">
                <a:latin typeface="Carlito"/>
                <a:cs typeface="Carlito"/>
              </a:rPr>
              <a:t>immediate,</a:t>
            </a:r>
            <a:r>
              <a:rPr sz="3200" spc="45" dirty="0">
                <a:latin typeface="Carlito"/>
                <a:cs typeface="Carlito"/>
              </a:rPr>
              <a:t> </a:t>
            </a:r>
            <a:r>
              <a:rPr sz="3200" spc="-15" dirty="0">
                <a:latin typeface="Carlito"/>
                <a:cs typeface="Carlito"/>
              </a:rPr>
              <a:t>returns.</a:t>
            </a:r>
            <a:endParaRPr sz="3200">
              <a:latin typeface="Carlito"/>
              <a:cs typeface="Carlito"/>
            </a:endParaRPr>
          </a:p>
          <a:p>
            <a:pPr marL="355600" marR="420370" indent="-342900">
              <a:lnSpc>
                <a:spcPct val="100000"/>
              </a:lnSpc>
              <a:spcBef>
                <a:spcPts val="77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Carlito"/>
                <a:cs typeface="Carlito"/>
              </a:rPr>
              <a:t>Archetypal </a:t>
            </a:r>
            <a:r>
              <a:rPr sz="3200" spc="-15" dirty="0">
                <a:latin typeface="Carlito"/>
                <a:cs typeface="Carlito"/>
              </a:rPr>
              <a:t>example </a:t>
            </a:r>
            <a:r>
              <a:rPr sz="3200" dirty="0">
                <a:latin typeface="Carlito"/>
                <a:cs typeface="Carlito"/>
              </a:rPr>
              <a:t>is a </a:t>
            </a:r>
            <a:r>
              <a:rPr sz="3200" spc="-5" dirty="0">
                <a:latin typeface="Carlito"/>
                <a:cs typeface="Carlito"/>
              </a:rPr>
              <a:t>business </a:t>
            </a:r>
            <a:r>
              <a:rPr sz="3200" dirty="0">
                <a:latin typeface="Carlito"/>
                <a:cs typeface="Carlito"/>
              </a:rPr>
              <a:t>with </a:t>
            </a:r>
            <a:r>
              <a:rPr sz="3200" spc="-5" dirty="0">
                <a:latin typeface="Carlito"/>
                <a:cs typeface="Carlito"/>
              </a:rPr>
              <a:t>low  </a:t>
            </a:r>
            <a:r>
              <a:rPr sz="3200" spc="-10" dirty="0">
                <a:latin typeface="Carlito"/>
                <a:cs typeface="Carlito"/>
              </a:rPr>
              <a:t>barriers </a:t>
            </a:r>
            <a:r>
              <a:rPr sz="3200" spc="-20" dirty="0">
                <a:latin typeface="Carlito"/>
                <a:cs typeface="Carlito"/>
              </a:rPr>
              <a:t>to</a:t>
            </a:r>
            <a:r>
              <a:rPr sz="3200" spc="10" dirty="0">
                <a:latin typeface="Carlito"/>
                <a:cs typeface="Carlito"/>
              </a:rPr>
              <a:t> </a:t>
            </a:r>
            <a:r>
              <a:rPr sz="3200" spc="-5" dirty="0">
                <a:latin typeface="Carlito"/>
                <a:cs typeface="Carlito"/>
              </a:rPr>
              <a:t>entry</a:t>
            </a:r>
            <a:endParaRPr sz="3200">
              <a:latin typeface="Carlito"/>
              <a:cs typeface="Carlito"/>
            </a:endParaRPr>
          </a:p>
          <a:p>
            <a:pPr marL="355600" marR="630555" indent="-342900">
              <a:lnSpc>
                <a:spcPct val="100000"/>
              </a:lnSpc>
              <a:spcBef>
                <a:spcPts val="765"/>
              </a:spcBef>
              <a:buFont typeface="Arial"/>
              <a:buChar char="•"/>
              <a:tabLst>
                <a:tab pos="354965" algn="l"/>
                <a:tab pos="355600" algn="l"/>
              </a:tabLst>
            </a:pPr>
            <a:r>
              <a:rPr sz="3200" spc="-5" dirty="0">
                <a:latin typeface="Carlito"/>
                <a:cs typeface="Carlito"/>
              </a:rPr>
              <a:t>Ability </a:t>
            </a:r>
            <a:r>
              <a:rPr sz="3200" spc="-20" dirty="0">
                <a:latin typeface="Carlito"/>
                <a:cs typeface="Carlito"/>
              </a:rPr>
              <a:t>to </a:t>
            </a:r>
            <a:r>
              <a:rPr sz="3200" spc="-5" dirty="0">
                <a:latin typeface="Carlito"/>
                <a:cs typeface="Carlito"/>
              </a:rPr>
              <a:t>build </a:t>
            </a:r>
            <a:r>
              <a:rPr sz="3200" dirty="0">
                <a:latin typeface="Carlito"/>
                <a:cs typeface="Carlito"/>
              </a:rPr>
              <a:t>a </a:t>
            </a:r>
            <a:r>
              <a:rPr sz="3200" spc="-10" dirty="0">
                <a:latin typeface="Carlito"/>
                <a:cs typeface="Carlito"/>
              </a:rPr>
              <a:t>sustainable competitive  </a:t>
            </a:r>
            <a:r>
              <a:rPr sz="3200" spc="-15" dirty="0">
                <a:latin typeface="Carlito"/>
                <a:cs typeface="Carlito"/>
              </a:rPr>
              <a:t>advantage</a:t>
            </a:r>
            <a:endParaRPr sz="32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75353" y="461899"/>
            <a:ext cx="1193165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5" dirty="0"/>
              <a:t>Filter</a:t>
            </a:r>
            <a:endParaRPr sz="4400"/>
          </a:p>
        </p:txBody>
      </p:sp>
      <p:sp>
        <p:nvSpPr>
          <p:cNvPr id="3" name="object 3"/>
          <p:cNvSpPr txBox="1"/>
          <p:nvPr/>
        </p:nvSpPr>
        <p:spPr>
          <a:xfrm>
            <a:off x="535940" y="1610613"/>
            <a:ext cx="4225290" cy="34397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Carlito"/>
                <a:cs typeface="Carlito"/>
              </a:rPr>
              <a:t>An initial </a:t>
            </a:r>
            <a:r>
              <a:rPr sz="2800" spc="-20" dirty="0">
                <a:latin typeface="Carlito"/>
                <a:cs typeface="Carlito"/>
              </a:rPr>
              <a:t>strategic </a:t>
            </a:r>
            <a:r>
              <a:rPr sz="2800" spc="-15" dirty="0">
                <a:latin typeface="Carlito"/>
                <a:cs typeface="Carlito"/>
              </a:rPr>
              <a:t>screen </a:t>
            </a:r>
            <a:r>
              <a:rPr sz="2800" spc="-10" dirty="0">
                <a:latin typeface="Carlito"/>
                <a:cs typeface="Carlito"/>
              </a:rPr>
              <a:t>can  </a:t>
            </a:r>
            <a:r>
              <a:rPr sz="2800" spc="-25" dirty="0">
                <a:latin typeface="Carlito"/>
                <a:cs typeface="Carlito"/>
              </a:rPr>
              <a:t>save </a:t>
            </a:r>
            <a:r>
              <a:rPr sz="2800" spc="-5" dirty="0">
                <a:latin typeface="Carlito"/>
                <a:cs typeface="Carlito"/>
              </a:rPr>
              <a:t>a </a:t>
            </a:r>
            <a:r>
              <a:rPr sz="2800" spc="-20" dirty="0">
                <a:latin typeface="Carlito"/>
                <a:cs typeface="Carlito"/>
              </a:rPr>
              <a:t>venture from </a:t>
            </a:r>
            <a:r>
              <a:rPr sz="2800" spc="-10" dirty="0">
                <a:latin typeface="Carlito"/>
                <a:cs typeface="Carlito"/>
              </a:rPr>
              <a:t>going  down </a:t>
            </a:r>
            <a:r>
              <a:rPr sz="2800" spc="-5" dirty="0">
                <a:latin typeface="Carlito"/>
                <a:cs typeface="Carlito"/>
              </a:rPr>
              <a:t>the </a:t>
            </a:r>
            <a:r>
              <a:rPr sz="2800" spc="-15" dirty="0">
                <a:latin typeface="Carlito"/>
                <a:cs typeface="Carlito"/>
              </a:rPr>
              <a:t>wrong </a:t>
            </a:r>
            <a:r>
              <a:rPr sz="2800" spc="-10" dirty="0">
                <a:latin typeface="Carlito"/>
                <a:cs typeface="Carlito"/>
              </a:rPr>
              <a:t>path: one  that might </a:t>
            </a:r>
            <a:r>
              <a:rPr sz="2800" spc="-5" dirty="0">
                <a:latin typeface="Carlito"/>
                <a:cs typeface="Carlito"/>
              </a:rPr>
              <a:t>be </a:t>
            </a:r>
            <a:r>
              <a:rPr sz="2800" spc="-10" dirty="0">
                <a:latin typeface="Carlito"/>
                <a:cs typeface="Carlito"/>
              </a:rPr>
              <a:t>readily  </a:t>
            </a:r>
            <a:r>
              <a:rPr sz="2800" spc="-15" dirty="0">
                <a:latin typeface="Carlito"/>
                <a:cs typeface="Carlito"/>
              </a:rPr>
              <a:t>validated by </a:t>
            </a:r>
            <a:r>
              <a:rPr sz="2800" spc="-5" dirty="0">
                <a:latin typeface="Carlito"/>
                <a:cs typeface="Carlito"/>
              </a:rPr>
              <a:t>a </a:t>
            </a:r>
            <a:r>
              <a:rPr sz="2800" spc="-20" dirty="0">
                <a:latin typeface="Carlito"/>
                <a:cs typeface="Carlito"/>
              </a:rPr>
              <a:t>market test </a:t>
            </a:r>
            <a:r>
              <a:rPr sz="2800" spc="-10" dirty="0">
                <a:latin typeface="Carlito"/>
                <a:cs typeface="Carlito"/>
              </a:rPr>
              <a:t>of  </a:t>
            </a:r>
            <a:r>
              <a:rPr sz="2800" spc="-5" dirty="0">
                <a:latin typeface="Carlito"/>
                <a:cs typeface="Carlito"/>
              </a:rPr>
              <a:t>a </a:t>
            </a:r>
            <a:r>
              <a:rPr sz="2800" spc="-10" dirty="0">
                <a:latin typeface="Carlito"/>
                <a:cs typeface="Carlito"/>
              </a:rPr>
              <a:t>minimum </a:t>
            </a:r>
            <a:r>
              <a:rPr sz="2800" spc="-5" dirty="0">
                <a:latin typeface="Carlito"/>
                <a:cs typeface="Carlito"/>
              </a:rPr>
              <a:t>viable </a:t>
            </a:r>
            <a:r>
              <a:rPr sz="2800" spc="-15" dirty="0">
                <a:latin typeface="Carlito"/>
                <a:cs typeface="Carlito"/>
              </a:rPr>
              <a:t>product  </a:t>
            </a:r>
            <a:r>
              <a:rPr sz="2800" spc="-10" dirty="0">
                <a:latin typeface="Carlito"/>
                <a:cs typeface="Carlito"/>
              </a:rPr>
              <a:t>but </a:t>
            </a:r>
            <a:r>
              <a:rPr sz="2800" spc="-5" dirty="0">
                <a:latin typeface="Carlito"/>
                <a:cs typeface="Carlito"/>
              </a:rPr>
              <a:t>is </a:t>
            </a:r>
            <a:r>
              <a:rPr sz="2800" spc="-20" dirty="0">
                <a:latin typeface="Carlito"/>
                <a:cs typeface="Carlito"/>
              </a:rPr>
              <a:t>unlikely to </a:t>
            </a:r>
            <a:r>
              <a:rPr sz="2800" spc="-10" dirty="0">
                <a:latin typeface="Carlito"/>
                <a:cs typeface="Carlito"/>
              </a:rPr>
              <a:t>support </a:t>
            </a:r>
            <a:r>
              <a:rPr sz="2800" spc="-5" dirty="0">
                <a:latin typeface="Carlito"/>
                <a:cs typeface="Carlito"/>
              </a:rPr>
              <a:t>a  </a:t>
            </a:r>
            <a:r>
              <a:rPr sz="2800" spc="-10" dirty="0">
                <a:latin typeface="Carlito"/>
                <a:cs typeface="Carlito"/>
              </a:rPr>
              <a:t>long-term</a:t>
            </a:r>
            <a:r>
              <a:rPr sz="2800" dirty="0">
                <a:latin typeface="Carlito"/>
                <a:cs typeface="Carlito"/>
              </a:rPr>
              <a:t> </a:t>
            </a:r>
            <a:r>
              <a:rPr sz="2800" spc="-5" dirty="0">
                <a:latin typeface="Carlito"/>
                <a:cs typeface="Carlito"/>
              </a:rPr>
              <a:t>business.</a:t>
            </a:r>
            <a:endParaRPr sz="2800">
              <a:latin typeface="Carlito"/>
              <a:cs typeface="Carli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611706" y="2159000"/>
            <a:ext cx="2319866" cy="3556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1004</Words>
  <Application>Microsoft Office PowerPoint</Application>
  <PresentationFormat>On-screen Show (4:3)</PresentationFormat>
  <Paragraphs>243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New Venture Strategies  Recap | Overview | Summary</vt:lpstr>
      <vt:lpstr>Slide 2</vt:lpstr>
      <vt:lpstr>Start Up</vt:lpstr>
      <vt:lpstr>NEW Venture Strategies</vt:lpstr>
      <vt:lpstr>new VENTURE Strategies</vt:lpstr>
      <vt:lpstr>New venture STRATEGIES</vt:lpstr>
      <vt:lpstr>How Strategy Can Help</vt:lpstr>
      <vt:lpstr>Choose a viable opportunity</vt:lpstr>
      <vt:lpstr>Filter</vt:lpstr>
      <vt:lpstr>Stay focused on the prize</vt:lpstr>
      <vt:lpstr>Align the entire organization.</vt:lpstr>
      <vt:lpstr>Make the necessary commitments</vt:lpstr>
      <vt:lpstr>Ideas</vt:lpstr>
      <vt:lpstr>Business Model Canvas</vt:lpstr>
      <vt:lpstr>Business Model Canvas</vt:lpstr>
      <vt:lpstr>Lean Startup</vt:lpstr>
      <vt:lpstr>Lean Strategy  Strategy Matters:</vt:lpstr>
      <vt:lpstr>Scaling</vt:lpstr>
      <vt:lpstr>Marketing</vt:lpstr>
      <vt:lpstr>Accounting</vt:lpstr>
      <vt:lpstr>Finance</vt:lpstr>
      <vt:lpstr>Valuation</vt:lpstr>
      <vt:lpstr>Entity Formation</vt:lpstr>
      <vt:lpstr>Funding</vt:lpstr>
      <vt:lpstr>Entrepreneurship</vt:lpstr>
      <vt:lpstr>Opportunities</vt:lpstr>
      <vt:lpstr>Identify and Exploit Opportunities</vt:lpstr>
      <vt:lpstr>Rogue Waves</vt:lpstr>
      <vt:lpstr>Exponential Rates of Technological  Change</vt:lpstr>
      <vt:lpstr>Stars</vt:lpstr>
      <vt:lpstr>Sheryl Sandberg</vt:lpstr>
      <vt:lpstr>Companies</vt:lpstr>
      <vt:lpstr>Academics</vt:lpstr>
      <vt:lpstr>Books</vt:lpstr>
      <vt:lpstr>The Why</vt:lpstr>
      <vt:lpstr>Neuroplasticity</vt:lpstr>
      <vt:lpstr>Slide 37</vt:lpstr>
      <vt:lpstr>Flow</vt:lpstr>
      <vt:lpstr>Slide 39</vt:lpstr>
      <vt:lpstr>Slide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Venture Strategies  Recap | Overview | Summary</dc:title>
  <cp:lastModifiedBy>ali</cp:lastModifiedBy>
  <cp:revision>1</cp:revision>
  <dcterms:created xsi:type="dcterms:W3CDTF">2020-04-10T06:50:52Z</dcterms:created>
  <dcterms:modified xsi:type="dcterms:W3CDTF">2020-04-10T06:59:08Z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2018-03-18T00:00:00Z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2020-04-10T00:00:00Z</vt:filetime>
  </property>
</Properties>
</file>