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20/04/06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rgbClr val="FFCC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rgbClr val="FFFFCC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20/04/06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rgbClr val="FFCC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20/04/06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rgbClr val="FFCC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20/04/06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20/04/06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9144000" y="0"/>
                </a:moveTo>
                <a:lnTo>
                  <a:pt x="0" y="0"/>
                </a:lnTo>
                <a:lnTo>
                  <a:pt x="0" y="6858000"/>
                </a:lnTo>
                <a:lnTo>
                  <a:pt x="9144000" y="6858000"/>
                </a:lnTo>
                <a:lnTo>
                  <a:pt x="91440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280193" y="99060"/>
            <a:ext cx="861060" cy="664464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36220" y="-48259"/>
            <a:ext cx="8671559" cy="20358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1" i="0">
                <a:solidFill>
                  <a:srgbClr val="FFCC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97915" y="1912620"/>
            <a:ext cx="6948169" cy="32499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rgbClr val="FFFFCC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20/04/06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72739" y="497840"/>
            <a:ext cx="4526280" cy="6899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75970" marR="5080" indent="-763270">
              <a:lnSpc>
                <a:spcPct val="100000"/>
              </a:lnSpc>
              <a:spcBef>
                <a:spcPts val="100"/>
              </a:spcBef>
              <a:tabLst>
                <a:tab pos="3303904" algn="l"/>
              </a:tabLst>
            </a:pPr>
            <a:r>
              <a:rPr lang="en-US" spc="-5" dirty="0" smtClean="0">
                <a:latin typeface="Times New Roman"/>
                <a:cs typeface="Times New Roman"/>
              </a:rPr>
              <a:t>Topics:</a:t>
            </a:r>
            <a:endParaRPr spc="-5" dirty="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32230" y="1901189"/>
            <a:ext cx="7266305" cy="1754326"/>
          </a:xfrm>
          <a:prstGeom prst="rect">
            <a:avLst/>
          </a:prstGeom>
        </p:spPr>
        <p:txBody>
          <a:bodyPr vert="horz" wrap="square" lIns="0" tIns="71120" rIns="0" bIns="0" rtlCol="0">
            <a:spAutoFit/>
          </a:bodyPr>
          <a:lstStyle/>
          <a:p>
            <a:pPr marL="527050" indent="-514350">
              <a:lnSpc>
                <a:spcPct val="100000"/>
              </a:lnSpc>
              <a:spcBef>
                <a:spcPts val="459"/>
              </a:spcBef>
              <a:buClr>
                <a:srgbClr val="FF3399"/>
              </a:buClr>
              <a:buSzPct val="79166"/>
              <a:tabLst>
                <a:tab pos="526415" algn="l"/>
                <a:tab pos="527050" algn="l"/>
              </a:tabLst>
            </a:pPr>
            <a:r>
              <a:rPr lang="en-US" sz="3600" b="1" spc="-10" dirty="0" smtClean="0">
                <a:solidFill>
                  <a:srgbClr val="FFFFCC"/>
                </a:solidFill>
                <a:latin typeface="Times New Roman"/>
                <a:cs typeface="Times New Roman"/>
              </a:rPr>
              <a:t>1: </a:t>
            </a:r>
            <a:r>
              <a:rPr sz="3600" b="1" spc="-10" smtClean="0">
                <a:solidFill>
                  <a:srgbClr val="FFFFCC"/>
                </a:solidFill>
                <a:latin typeface="Times New Roman"/>
                <a:cs typeface="Times New Roman"/>
              </a:rPr>
              <a:t>The </a:t>
            </a:r>
            <a:r>
              <a:rPr sz="3600" b="1" spc="-5" dirty="0">
                <a:solidFill>
                  <a:srgbClr val="FFFFCC"/>
                </a:solidFill>
                <a:latin typeface="Times New Roman"/>
                <a:cs typeface="Times New Roman"/>
              </a:rPr>
              <a:t>entrepreneurship</a:t>
            </a:r>
            <a:r>
              <a:rPr sz="3600" b="1" spc="-30" dirty="0">
                <a:solidFill>
                  <a:srgbClr val="FFFFCC"/>
                </a:solidFill>
                <a:latin typeface="Times New Roman"/>
                <a:cs typeface="Times New Roman"/>
              </a:rPr>
              <a:t> </a:t>
            </a:r>
            <a:r>
              <a:rPr sz="3600" b="1" spc="-5" dirty="0">
                <a:solidFill>
                  <a:srgbClr val="FFFFCC"/>
                </a:solidFill>
                <a:latin typeface="Times New Roman"/>
                <a:cs typeface="Times New Roman"/>
              </a:rPr>
              <a:t>process</a:t>
            </a:r>
            <a:endParaRPr sz="3600">
              <a:latin typeface="Times New Roman"/>
              <a:cs typeface="Times New Roman"/>
            </a:endParaRPr>
          </a:p>
          <a:p>
            <a:pPr marL="527050" marR="5080" indent="-514350">
              <a:lnSpc>
                <a:spcPts val="3879"/>
              </a:lnSpc>
              <a:spcBef>
                <a:spcPts val="965"/>
              </a:spcBef>
              <a:buClr>
                <a:srgbClr val="FF3399"/>
              </a:buClr>
              <a:buSzPct val="79166"/>
              <a:tabLst>
                <a:tab pos="526415" algn="l"/>
                <a:tab pos="527050" algn="l"/>
              </a:tabLst>
            </a:pPr>
            <a:r>
              <a:rPr lang="en-US" sz="3600" b="1" spc="-10" dirty="0" smtClean="0">
                <a:solidFill>
                  <a:srgbClr val="FFFFCC"/>
                </a:solidFill>
                <a:latin typeface="Times New Roman"/>
                <a:cs typeface="Times New Roman"/>
              </a:rPr>
              <a:t>2: </a:t>
            </a:r>
            <a:r>
              <a:rPr sz="3600" b="1" spc="-10" smtClean="0">
                <a:solidFill>
                  <a:srgbClr val="FFFFCC"/>
                </a:solidFill>
                <a:latin typeface="Times New Roman"/>
                <a:cs typeface="Times New Roman"/>
              </a:rPr>
              <a:t>Ethics </a:t>
            </a:r>
            <a:r>
              <a:rPr sz="3600" b="1" dirty="0">
                <a:solidFill>
                  <a:srgbClr val="FFFFCC"/>
                </a:solidFill>
                <a:latin typeface="Times New Roman"/>
                <a:cs typeface="Times New Roman"/>
              </a:rPr>
              <a:t>and </a:t>
            </a:r>
            <a:r>
              <a:rPr sz="3600" b="1" spc="-5" dirty="0">
                <a:solidFill>
                  <a:srgbClr val="FFFFCC"/>
                </a:solidFill>
                <a:latin typeface="Times New Roman"/>
                <a:cs typeface="Times New Roman"/>
              </a:rPr>
              <a:t>Social Responsibility </a:t>
            </a:r>
            <a:r>
              <a:rPr sz="3600" b="1" dirty="0">
                <a:solidFill>
                  <a:srgbClr val="FFFFCC"/>
                </a:solidFill>
                <a:latin typeface="Times New Roman"/>
                <a:cs typeface="Times New Roman"/>
              </a:rPr>
              <a:t>of  </a:t>
            </a:r>
            <a:r>
              <a:rPr sz="3600" b="1" spc="-10" dirty="0">
                <a:solidFill>
                  <a:srgbClr val="FFFFCC"/>
                </a:solidFill>
                <a:latin typeface="Times New Roman"/>
                <a:cs typeface="Times New Roman"/>
              </a:rPr>
              <a:t>Entrepreneurship</a:t>
            </a:r>
            <a:endParaRPr sz="36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32230" y="44450"/>
            <a:ext cx="2391410" cy="695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15" dirty="0"/>
              <a:t>Ethics </a:t>
            </a:r>
            <a:r>
              <a:rPr spc="-95" dirty="0"/>
              <a:t>. .</a:t>
            </a:r>
            <a:r>
              <a:rPr spc="-140" dirty="0"/>
              <a:t> </a:t>
            </a:r>
            <a:r>
              <a:rPr spc="-95" dirty="0"/>
              <a:t>.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223010" y="819150"/>
            <a:ext cx="7521575" cy="5204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330" marR="5080">
              <a:lnSpc>
                <a:spcPct val="100000"/>
              </a:lnSpc>
              <a:spcBef>
                <a:spcPts val="100"/>
              </a:spcBef>
            </a:pP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entrepreneurs have been shown </a:t>
            </a: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to </a:t>
            </a:r>
            <a:r>
              <a:rPr sz="3200" i="1" u="heavy" dirty="0">
                <a:solidFill>
                  <a:srgbClr val="FFFFCC"/>
                </a:solidFill>
                <a:uFill>
                  <a:solidFill>
                    <a:srgbClr val="FFFFCC"/>
                  </a:solidFill>
                </a:uFill>
                <a:latin typeface="Times New Roman"/>
                <a:cs typeface="Times New Roman"/>
              </a:rPr>
              <a:t>be </a:t>
            </a:r>
            <a:r>
              <a:rPr sz="3200" i="1" dirty="0">
                <a:solidFill>
                  <a:srgbClr val="FFFFCC"/>
                </a:solidFill>
                <a:latin typeface="Times New Roman"/>
                <a:cs typeface="Times New Roman"/>
              </a:rPr>
              <a:t> </a:t>
            </a:r>
            <a:r>
              <a:rPr sz="3200" i="1" u="heavy" spc="-5" dirty="0">
                <a:solidFill>
                  <a:srgbClr val="FFFFCC"/>
                </a:solidFill>
                <a:uFill>
                  <a:solidFill>
                    <a:srgbClr val="FFFFCC"/>
                  </a:solidFill>
                </a:uFill>
                <a:latin typeface="Times New Roman"/>
                <a:cs typeface="Times New Roman"/>
              </a:rPr>
              <a:t>particularly sensitive to </a:t>
            </a:r>
            <a:r>
              <a:rPr sz="3200" i="1" u="heavy" dirty="0">
                <a:solidFill>
                  <a:srgbClr val="FFFFCC"/>
                </a:solidFill>
                <a:uFill>
                  <a:solidFill>
                    <a:srgbClr val="FFFFCC"/>
                  </a:solidFill>
                </a:uFill>
                <a:latin typeface="Times New Roman"/>
                <a:cs typeface="Times New Roman"/>
              </a:rPr>
              <a:t>examine pressure </a:t>
            </a:r>
            <a:r>
              <a:rPr sz="3200" i="1" dirty="0">
                <a:solidFill>
                  <a:srgbClr val="FFFFCC"/>
                </a:solidFill>
                <a:latin typeface="Times New Roman"/>
                <a:cs typeface="Times New Roman"/>
              </a:rPr>
              <a:t> </a:t>
            </a:r>
            <a:r>
              <a:rPr sz="3200" i="1" u="heavy" dirty="0">
                <a:solidFill>
                  <a:srgbClr val="FFFFCC"/>
                </a:solidFill>
                <a:uFill>
                  <a:solidFill>
                    <a:srgbClr val="FFFFCC"/>
                  </a:solidFill>
                </a:uFill>
                <a:latin typeface="Times New Roman"/>
                <a:cs typeface="Times New Roman"/>
              </a:rPr>
              <a:t>and general </a:t>
            </a:r>
            <a:r>
              <a:rPr sz="3200" i="1" u="heavy" spc="-5" dirty="0">
                <a:solidFill>
                  <a:srgbClr val="FFFFCC"/>
                </a:solidFill>
                <a:uFill>
                  <a:solidFill>
                    <a:srgbClr val="FFFFCC"/>
                  </a:solidFill>
                </a:uFill>
                <a:latin typeface="Times New Roman"/>
                <a:cs typeface="Times New Roman"/>
              </a:rPr>
              <a:t>social </a:t>
            </a:r>
            <a:r>
              <a:rPr sz="3200" i="1" u="heavy" dirty="0">
                <a:solidFill>
                  <a:srgbClr val="FFFFCC"/>
                </a:solidFill>
                <a:uFill>
                  <a:solidFill>
                    <a:srgbClr val="FFFFCC"/>
                  </a:solidFill>
                </a:uFill>
                <a:latin typeface="Times New Roman"/>
                <a:cs typeface="Times New Roman"/>
              </a:rPr>
              <a:t>norms </a:t>
            </a:r>
            <a:r>
              <a:rPr sz="3200" i="1" u="heavy" spc="-5" dirty="0">
                <a:solidFill>
                  <a:srgbClr val="FFFFCC"/>
                </a:solidFill>
                <a:uFill>
                  <a:solidFill>
                    <a:srgbClr val="FFFFCC"/>
                  </a:solidFill>
                </a:uFill>
                <a:latin typeface="Times New Roman"/>
                <a:cs typeface="Times New Roman"/>
              </a:rPr>
              <a:t>in the community, </a:t>
            </a:r>
            <a:r>
              <a:rPr sz="3200" i="1" spc="-5" dirty="0">
                <a:solidFill>
                  <a:srgbClr val="FFFFCC"/>
                </a:solidFill>
                <a:latin typeface="Times New Roman"/>
                <a:cs typeface="Times New Roman"/>
              </a:rPr>
              <a:t> </a:t>
            </a:r>
            <a:r>
              <a:rPr sz="3200" i="1" u="heavy" dirty="0">
                <a:solidFill>
                  <a:srgbClr val="FFFFCC"/>
                </a:solidFill>
                <a:uFill>
                  <a:solidFill>
                    <a:srgbClr val="FFFFCC"/>
                  </a:solidFill>
                </a:uFill>
                <a:latin typeface="Times New Roman"/>
                <a:cs typeface="Times New Roman"/>
              </a:rPr>
              <a:t>as well as pressures from </a:t>
            </a:r>
            <a:r>
              <a:rPr sz="3200" i="1" u="heavy" spc="-5" dirty="0">
                <a:solidFill>
                  <a:srgbClr val="FFFFCC"/>
                </a:solidFill>
                <a:uFill>
                  <a:solidFill>
                    <a:srgbClr val="FFFFCC"/>
                  </a:solidFill>
                </a:uFill>
                <a:latin typeface="Times New Roman"/>
                <a:cs typeface="Times New Roman"/>
              </a:rPr>
              <a:t>their</a:t>
            </a:r>
            <a:r>
              <a:rPr sz="3200" i="1" u="heavy" spc="-25" dirty="0">
                <a:solidFill>
                  <a:srgbClr val="FFFFCC"/>
                </a:solidFill>
                <a:uFill>
                  <a:solidFill>
                    <a:srgbClr val="FFFFCC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3200" i="1" u="heavy" spc="-5" dirty="0">
                <a:solidFill>
                  <a:srgbClr val="FFFFCC"/>
                </a:solidFill>
                <a:uFill>
                  <a:solidFill>
                    <a:srgbClr val="FFFFCC"/>
                  </a:solidFill>
                </a:uFill>
                <a:latin typeface="Times New Roman"/>
                <a:cs typeface="Times New Roman"/>
              </a:rPr>
              <a:t>competitors.</a:t>
            </a:r>
            <a:endParaRPr sz="3200">
              <a:latin typeface="Times New Roman"/>
              <a:cs typeface="Times New Roman"/>
            </a:endParaRPr>
          </a:p>
          <a:p>
            <a:pPr marL="12700" marR="15240" indent="101600">
              <a:lnSpc>
                <a:spcPts val="4640"/>
              </a:lnSpc>
              <a:spcBef>
                <a:spcPts val="275"/>
              </a:spcBef>
            </a:pPr>
            <a:r>
              <a:rPr sz="3200" b="1" dirty="0">
                <a:solidFill>
                  <a:srgbClr val="FFFFCC"/>
                </a:solidFill>
                <a:latin typeface="Times New Roman"/>
                <a:cs typeface="Times New Roman"/>
              </a:rPr>
              <a:t>A central question </a:t>
            </a:r>
            <a:r>
              <a:rPr sz="3200" b="1" spc="-5" dirty="0">
                <a:solidFill>
                  <a:srgbClr val="FFFFCC"/>
                </a:solidFill>
                <a:latin typeface="Times New Roman"/>
                <a:cs typeface="Times New Roman"/>
              </a:rPr>
              <a:t>in business ethics:  whose </a:t>
            </a:r>
            <a:r>
              <a:rPr sz="3200" b="1" dirty="0">
                <a:solidFill>
                  <a:srgbClr val="FFFFCC"/>
                </a:solidFill>
                <a:latin typeface="Times New Roman"/>
                <a:cs typeface="Times New Roman"/>
              </a:rPr>
              <a:t>Benefit and at </a:t>
            </a:r>
            <a:r>
              <a:rPr sz="3200" b="1" spc="-5" dirty="0">
                <a:solidFill>
                  <a:srgbClr val="FFFFCC"/>
                </a:solidFill>
                <a:latin typeface="Times New Roman"/>
                <a:cs typeface="Times New Roman"/>
              </a:rPr>
              <a:t>whose </a:t>
            </a:r>
            <a:r>
              <a:rPr sz="3200" b="1" dirty="0">
                <a:solidFill>
                  <a:srgbClr val="FFFFCC"/>
                </a:solidFill>
                <a:latin typeface="Times New Roman"/>
                <a:cs typeface="Times New Roman"/>
              </a:rPr>
              <a:t>expense</a:t>
            </a:r>
            <a:r>
              <a:rPr sz="3200" b="1" spc="-25" dirty="0">
                <a:solidFill>
                  <a:srgbClr val="FFFFCC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FFFFCC"/>
                </a:solidFill>
                <a:latin typeface="Times New Roman"/>
                <a:cs typeface="Times New Roman"/>
              </a:rPr>
              <a:t>should</a:t>
            </a:r>
            <a:endParaRPr sz="3200">
              <a:latin typeface="Times New Roman"/>
              <a:cs typeface="Times New Roman"/>
            </a:endParaRPr>
          </a:p>
          <a:p>
            <a:pPr marL="354330">
              <a:lnSpc>
                <a:spcPts val="3550"/>
              </a:lnSpc>
            </a:pPr>
            <a:r>
              <a:rPr sz="3200" b="1" dirty="0">
                <a:solidFill>
                  <a:srgbClr val="FFFFCC"/>
                </a:solidFill>
                <a:latin typeface="Times New Roman"/>
                <a:cs typeface="Times New Roman"/>
              </a:rPr>
              <a:t>the firm be</a:t>
            </a:r>
            <a:r>
              <a:rPr sz="3200" b="1" spc="30" dirty="0">
                <a:solidFill>
                  <a:srgbClr val="FFFFCC"/>
                </a:solidFill>
                <a:latin typeface="Times New Roman"/>
                <a:cs typeface="Times New Roman"/>
              </a:rPr>
              <a:t> </a:t>
            </a:r>
            <a:r>
              <a:rPr sz="3200" b="1" spc="5" dirty="0">
                <a:solidFill>
                  <a:srgbClr val="FFFFCC"/>
                </a:solidFill>
                <a:latin typeface="Times New Roman"/>
                <a:cs typeface="Times New Roman"/>
              </a:rPr>
              <a:t>managed?</a:t>
            </a:r>
            <a:endParaRPr sz="3200">
              <a:latin typeface="Times New Roman"/>
              <a:cs typeface="Times New Roman"/>
            </a:endParaRPr>
          </a:p>
          <a:p>
            <a:pPr marL="354330" marR="390525" indent="-341630" algn="just">
              <a:lnSpc>
                <a:spcPct val="100000"/>
              </a:lnSpc>
              <a:spcBef>
                <a:spcPts val="790"/>
              </a:spcBef>
            </a:pP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In addressing this 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question </a:t>
            </a: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the 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entrepreneur  ensures that resources </a:t>
            </a: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are 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deployed </a:t>
            </a:r>
            <a:r>
              <a:rPr sz="3200" spc="-10" dirty="0">
                <a:solidFill>
                  <a:srgbClr val="FFFFCC"/>
                </a:solidFill>
                <a:latin typeface="Times New Roman"/>
                <a:cs typeface="Times New Roman"/>
              </a:rPr>
              <a:t>fairly  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between </a:t>
            </a: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the </a:t>
            </a:r>
            <a:r>
              <a:rPr sz="3200" spc="-10" dirty="0">
                <a:solidFill>
                  <a:srgbClr val="FFFFCC"/>
                </a:solidFill>
                <a:latin typeface="Times New Roman"/>
                <a:cs typeface="Times New Roman"/>
              </a:rPr>
              <a:t>firm 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and </a:t>
            </a: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its</a:t>
            </a:r>
            <a:r>
              <a:rPr sz="3200" spc="20" dirty="0">
                <a:solidFill>
                  <a:srgbClr val="FFFFCC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Stakeholders.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94130" y="223520"/>
            <a:ext cx="7482205" cy="695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15" smtClean="0"/>
              <a:t> </a:t>
            </a:r>
            <a:r>
              <a:rPr spc="-310" dirty="0"/>
              <a:t>The </a:t>
            </a:r>
            <a:r>
              <a:rPr spc="-155" dirty="0"/>
              <a:t>entrepreneurial</a:t>
            </a:r>
            <a:r>
              <a:rPr spc="-90" dirty="0"/>
              <a:t> </a:t>
            </a:r>
            <a:r>
              <a:rPr spc="-270" dirty="0"/>
              <a:t>process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150619" y="1176020"/>
            <a:ext cx="7821930" cy="39458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>
              <a:lnSpc>
                <a:spcPct val="100000"/>
              </a:lnSpc>
              <a:spcBef>
                <a:spcPts val="100"/>
              </a:spcBef>
            </a:pPr>
            <a:r>
              <a:rPr sz="3200" b="1" dirty="0">
                <a:solidFill>
                  <a:srgbClr val="FFFFCC"/>
                </a:solidFill>
                <a:latin typeface="Times New Roman"/>
                <a:cs typeface="Times New Roman"/>
              </a:rPr>
              <a:t>It </a:t>
            </a:r>
            <a:r>
              <a:rPr sz="3200" b="1" spc="-5" dirty="0">
                <a:solidFill>
                  <a:srgbClr val="FFFFCC"/>
                </a:solidFill>
                <a:latin typeface="Times New Roman"/>
                <a:cs typeface="Times New Roman"/>
              </a:rPr>
              <a:t>is </a:t>
            </a:r>
            <a:r>
              <a:rPr sz="3200" b="1" dirty="0">
                <a:solidFill>
                  <a:srgbClr val="FFFFCC"/>
                </a:solidFill>
                <a:latin typeface="Times New Roman"/>
                <a:cs typeface="Times New Roman"/>
              </a:rPr>
              <a:t>the process of pursuing a new</a:t>
            </a:r>
            <a:r>
              <a:rPr sz="3200" b="1" spc="-30" dirty="0">
                <a:solidFill>
                  <a:srgbClr val="FFFFCC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FFFFCC"/>
                </a:solidFill>
                <a:latin typeface="Times New Roman"/>
                <a:cs typeface="Times New Roman"/>
              </a:rPr>
              <a:t>venture,</a:t>
            </a:r>
            <a:endParaRPr sz="3200">
              <a:latin typeface="Times New Roman"/>
              <a:cs typeface="Times New Roman"/>
            </a:endParaRPr>
          </a:p>
          <a:p>
            <a:pPr marL="355600">
              <a:lnSpc>
                <a:spcPct val="100000"/>
              </a:lnSpc>
            </a:pPr>
            <a:r>
              <a:rPr sz="3200" b="1" dirty="0">
                <a:solidFill>
                  <a:srgbClr val="FFFFCC"/>
                </a:solidFill>
                <a:latin typeface="Times New Roman"/>
                <a:cs typeface="Times New Roman"/>
              </a:rPr>
              <a:t>/ new products </a:t>
            </a:r>
            <a:r>
              <a:rPr sz="3200" b="1" spc="-5" dirty="0">
                <a:solidFill>
                  <a:srgbClr val="FFFFCC"/>
                </a:solidFill>
                <a:latin typeface="Times New Roman"/>
                <a:cs typeface="Times New Roman"/>
              </a:rPr>
              <a:t>into </a:t>
            </a:r>
            <a:r>
              <a:rPr sz="3200" b="1" dirty="0">
                <a:solidFill>
                  <a:srgbClr val="FFFFCC"/>
                </a:solidFill>
                <a:latin typeface="Times New Roman"/>
                <a:cs typeface="Times New Roman"/>
              </a:rPr>
              <a:t>existing</a:t>
            </a:r>
            <a:r>
              <a:rPr sz="3200" b="1" spc="-20" dirty="0">
                <a:solidFill>
                  <a:srgbClr val="FFFFCC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FFFFCC"/>
                </a:solidFill>
                <a:latin typeface="Times New Roman"/>
                <a:cs typeface="Times New Roman"/>
              </a:rPr>
              <a:t>markets./</a:t>
            </a:r>
            <a:endParaRPr sz="3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800"/>
              </a:spcBef>
            </a:pPr>
            <a:r>
              <a:rPr sz="3200" dirty="0">
                <a:solidFill>
                  <a:srgbClr val="FFBF00"/>
                </a:solidFill>
                <a:latin typeface="Times New Roman"/>
                <a:cs typeface="Times New Roman"/>
              </a:rPr>
              <a:t>There are </a:t>
            </a:r>
            <a:r>
              <a:rPr sz="3200" spc="-5" dirty="0">
                <a:solidFill>
                  <a:srgbClr val="FFBF00"/>
                </a:solidFill>
                <a:latin typeface="Times New Roman"/>
                <a:cs typeface="Times New Roman"/>
              </a:rPr>
              <a:t>four</a:t>
            </a:r>
            <a:r>
              <a:rPr sz="3200" spc="10" dirty="0">
                <a:solidFill>
                  <a:srgbClr val="FFBF00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FFBF00"/>
                </a:solidFill>
                <a:latin typeface="Times New Roman"/>
                <a:cs typeface="Times New Roman"/>
              </a:rPr>
              <a:t>phases: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790"/>
              </a:spcBef>
              <a:buClr>
                <a:srgbClr val="FF3399"/>
              </a:buClr>
              <a:buSzPct val="79687"/>
              <a:buAutoNum type="arabicPeriod"/>
              <a:tabLst>
                <a:tab pos="355600" algn="l"/>
              </a:tabLst>
            </a:pPr>
            <a:r>
              <a:rPr sz="3200" b="1" dirty="0">
                <a:solidFill>
                  <a:srgbClr val="FFFFCC"/>
                </a:solidFill>
                <a:latin typeface="Times New Roman"/>
                <a:cs typeface="Times New Roman"/>
              </a:rPr>
              <a:t>Identification &amp; </a:t>
            </a:r>
            <a:r>
              <a:rPr sz="3200" b="1" spc="-5" dirty="0">
                <a:solidFill>
                  <a:srgbClr val="FFFFCC"/>
                </a:solidFill>
                <a:latin typeface="Times New Roman"/>
                <a:cs typeface="Times New Roman"/>
              </a:rPr>
              <a:t>evaluation </a:t>
            </a:r>
            <a:r>
              <a:rPr sz="3200" b="1" dirty="0">
                <a:solidFill>
                  <a:srgbClr val="FFFFCC"/>
                </a:solidFill>
                <a:latin typeface="Times New Roman"/>
                <a:cs typeface="Times New Roman"/>
              </a:rPr>
              <a:t>of opportunity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800"/>
              </a:spcBef>
              <a:buClr>
                <a:srgbClr val="FF3399"/>
              </a:buClr>
              <a:buSzPct val="79687"/>
              <a:buAutoNum type="arabicPeriod"/>
              <a:tabLst>
                <a:tab pos="355600" algn="l"/>
              </a:tabLst>
            </a:pPr>
            <a:r>
              <a:rPr sz="3200" b="1" dirty="0">
                <a:solidFill>
                  <a:srgbClr val="FFFFCC"/>
                </a:solidFill>
                <a:latin typeface="Times New Roman"/>
                <a:cs typeface="Times New Roman"/>
              </a:rPr>
              <a:t>Development of the business</a:t>
            </a:r>
            <a:r>
              <a:rPr sz="3200" b="1" spc="5" dirty="0">
                <a:solidFill>
                  <a:srgbClr val="FFFFCC"/>
                </a:solidFill>
                <a:latin typeface="Times New Roman"/>
                <a:cs typeface="Times New Roman"/>
              </a:rPr>
              <a:t> </a:t>
            </a:r>
            <a:r>
              <a:rPr sz="3200" b="1" spc="-5" dirty="0">
                <a:solidFill>
                  <a:srgbClr val="FFFFCC"/>
                </a:solidFill>
                <a:latin typeface="Times New Roman"/>
                <a:cs typeface="Times New Roman"/>
              </a:rPr>
              <a:t>plan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800"/>
              </a:spcBef>
              <a:buClr>
                <a:srgbClr val="FF3399"/>
              </a:buClr>
              <a:buSzPct val="79687"/>
              <a:buAutoNum type="arabicPeriod"/>
              <a:tabLst>
                <a:tab pos="355600" algn="l"/>
              </a:tabLst>
            </a:pPr>
            <a:r>
              <a:rPr sz="3200" b="1" dirty="0">
                <a:solidFill>
                  <a:srgbClr val="FFFFCC"/>
                </a:solidFill>
                <a:latin typeface="Times New Roman"/>
                <a:cs typeface="Times New Roman"/>
              </a:rPr>
              <a:t>Determination of the required</a:t>
            </a:r>
            <a:r>
              <a:rPr sz="3200" b="1" spc="5" dirty="0">
                <a:solidFill>
                  <a:srgbClr val="FFFFCC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FFFFCC"/>
                </a:solidFill>
                <a:latin typeface="Times New Roman"/>
                <a:cs typeface="Times New Roman"/>
              </a:rPr>
              <a:t>resources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800"/>
              </a:spcBef>
              <a:buClr>
                <a:srgbClr val="FF3399"/>
              </a:buClr>
              <a:buSzPct val="79687"/>
              <a:buAutoNum type="arabicPeriod"/>
              <a:tabLst>
                <a:tab pos="355600" algn="l"/>
              </a:tabLst>
            </a:pPr>
            <a:r>
              <a:rPr sz="3200" b="1" dirty="0">
                <a:solidFill>
                  <a:srgbClr val="FFFFCC"/>
                </a:solidFill>
                <a:latin typeface="Times New Roman"/>
                <a:cs typeface="Times New Roman"/>
              </a:rPr>
              <a:t>Managing of </a:t>
            </a:r>
            <a:r>
              <a:rPr sz="3200" b="1" spc="-5" dirty="0">
                <a:solidFill>
                  <a:srgbClr val="FFFFCC"/>
                </a:solidFill>
                <a:latin typeface="Times New Roman"/>
                <a:cs typeface="Times New Roman"/>
              </a:rPr>
              <a:t>the </a:t>
            </a:r>
            <a:r>
              <a:rPr sz="3200" b="1" dirty="0">
                <a:solidFill>
                  <a:srgbClr val="FFFFCC"/>
                </a:solidFill>
                <a:latin typeface="Times New Roman"/>
                <a:cs typeface="Times New Roman"/>
              </a:rPr>
              <a:t>resulting</a:t>
            </a:r>
            <a:r>
              <a:rPr sz="3200" b="1" spc="10" dirty="0">
                <a:solidFill>
                  <a:srgbClr val="FFFFCC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FFFFCC"/>
                </a:solidFill>
                <a:latin typeface="Times New Roman"/>
                <a:cs typeface="Times New Roman"/>
              </a:rPr>
              <a:t>enterprise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26465">
              <a:lnSpc>
                <a:spcPct val="100000"/>
              </a:lnSpc>
              <a:spcBef>
                <a:spcPts val="100"/>
              </a:spcBef>
            </a:pPr>
            <a:r>
              <a:rPr spc="-225" dirty="0"/>
              <a:t>Phase</a:t>
            </a:r>
            <a:r>
              <a:rPr spc="-135" dirty="0"/>
              <a:t> </a:t>
            </a:r>
            <a:r>
              <a:rPr spc="-100" dirty="0"/>
              <a:t>1:</a:t>
            </a:r>
          </a:p>
          <a:p>
            <a:pPr marL="926465" marR="5080">
              <a:lnSpc>
                <a:spcPct val="100000"/>
              </a:lnSpc>
              <a:tabLst>
                <a:tab pos="5045075" algn="l"/>
              </a:tabLst>
            </a:pPr>
            <a:r>
              <a:rPr spc="225" dirty="0"/>
              <a:t>Identification	</a:t>
            </a:r>
            <a:r>
              <a:rPr spc="-20" dirty="0"/>
              <a:t>&amp; </a:t>
            </a:r>
            <a:r>
              <a:rPr spc="165" dirty="0"/>
              <a:t>evaluation  </a:t>
            </a:r>
            <a:r>
              <a:rPr spc="-15" dirty="0"/>
              <a:t>of</a:t>
            </a:r>
            <a:r>
              <a:rPr spc="595" dirty="0"/>
              <a:t> </a:t>
            </a:r>
            <a:r>
              <a:rPr spc="110" dirty="0"/>
              <a:t>opportunity</a:t>
            </a:r>
          </a:p>
        </p:txBody>
      </p:sp>
      <p:sp>
        <p:nvSpPr>
          <p:cNvPr id="3" name="object 3"/>
          <p:cNvSpPr/>
          <p:nvPr/>
        </p:nvSpPr>
        <p:spPr>
          <a:xfrm>
            <a:off x="1243330" y="1974850"/>
            <a:ext cx="7785100" cy="46748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332230" y="2014220"/>
            <a:ext cx="7594600" cy="3622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 algn="just">
              <a:lnSpc>
                <a:spcPct val="100000"/>
              </a:lnSpc>
              <a:spcBef>
                <a:spcPts val="100"/>
              </a:spcBef>
            </a:pPr>
            <a:r>
              <a:rPr sz="3200" b="1" u="heavy" spc="-60" dirty="0">
                <a:solidFill>
                  <a:srgbClr val="FFFFCC"/>
                </a:solidFill>
                <a:uFill>
                  <a:solidFill>
                    <a:srgbClr val="FFFFCC"/>
                  </a:solidFill>
                </a:uFill>
                <a:latin typeface="Arial"/>
                <a:cs typeface="Arial"/>
              </a:rPr>
              <a:t>a. </a:t>
            </a:r>
            <a:r>
              <a:rPr sz="3200" b="1" u="heavy" spc="-180" dirty="0">
                <a:solidFill>
                  <a:srgbClr val="FFFFCC"/>
                </a:solidFill>
                <a:uFill>
                  <a:solidFill>
                    <a:srgbClr val="FFFFCC"/>
                  </a:solidFill>
                </a:uFill>
                <a:latin typeface="Arial"/>
                <a:cs typeface="Arial"/>
              </a:rPr>
              <a:t>Opportunity </a:t>
            </a:r>
            <a:r>
              <a:rPr sz="3200" b="1" u="heavy" spc="-90" dirty="0">
                <a:solidFill>
                  <a:srgbClr val="FFFFCC"/>
                </a:solidFill>
                <a:uFill>
                  <a:solidFill>
                    <a:srgbClr val="FFFFCC"/>
                  </a:solidFill>
                </a:uFill>
                <a:latin typeface="Arial"/>
                <a:cs typeface="Arial"/>
              </a:rPr>
              <a:t>identification</a:t>
            </a:r>
            <a:r>
              <a:rPr sz="3200" b="1" spc="-90" dirty="0">
                <a:solidFill>
                  <a:srgbClr val="FFFFCC"/>
                </a:solidFill>
                <a:latin typeface="Arial"/>
                <a:cs typeface="Arial"/>
              </a:rPr>
              <a:t> </a:t>
            </a:r>
            <a:r>
              <a:rPr sz="3200" b="1" spc="-155" dirty="0">
                <a:solidFill>
                  <a:srgbClr val="FFFFCC"/>
                </a:solidFill>
                <a:latin typeface="Arial"/>
                <a:cs typeface="Arial"/>
              </a:rPr>
              <a:t>is </a:t>
            </a:r>
            <a:r>
              <a:rPr sz="3200" b="1" spc="-80" dirty="0">
                <a:solidFill>
                  <a:srgbClr val="FFFFCC"/>
                </a:solidFill>
                <a:latin typeface="Arial"/>
                <a:cs typeface="Arial"/>
              </a:rPr>
              <a:t>the </a:t>
            </a:r>
            <a:r>
              <a:rPr sz="3200" b="1" spc="-195" dirty="0">
                <a:solidFill>
                  <a:srgbClr val="FFFFCC"/>
                </a:solidFill>
                <a:latin typeface="Arial"/>
                <a:cs typeface="Arial"/>
              </a:rPr>
              <a:t>process  </a:t>
            </a:r>
            <a:r>
              <a:rPr sz="3200" b="1" spc="-290" dirty="0">
                <a:solidFill>
                  <a:srgbClr val="FFFFCC"/>
                </a:solidFill>
                <a:latin typeface="Arial"/>
                <a:cs typeface="Arial"/>
              </a:rPr>
              <a:t>by </a:t>
            </a:r>
            <a:r>
              <a:rPr sz="3200" b="1" spc="-160" dirty="0">
                <a:solidFill>
                  <a:srgbClr val="FFFFCC"/>
                </a:solidFill>
                <a:latin typeface="Arial"/>
                <a:cs typeface="Arial"/>
              </a:rPr>
              <a:t>which </a:t>
            </a:r>
            <a:r>
              <a:rPr sz="3200" b="1" spc="-125" dirty="0">
                <a:solidFill>
                  <a:srgbClr val="FFFFCC"/>
                </a:solidFill>
                <a:latin typeface="Arial"/>
                <a:cs typeface="Arial"/>
              </a:rPr>
              <a:t>an entrepreneur </a:t>
            </a:r>
            <a:r>
              <a:rPr sz="3200" b="1" spc="-185" dirty="0">
                <a:solidFill>
                  <a:srgbClr val="FFFFCC"/>
                </a:solidFill>
                <a:latin typeface="Arial"/>
                <a:cs typeface="Arial"/>
              </a:rPr>
              <a:t>comes </a:t>
            </a:r>
            <a:r>
              <a:rPr sz="3200" b="1" spc="-225" dirty="0">
                <a:solidFill>
                  <a:srgbClr val="FFFFCC"/>
                </a:solidFill>
                <a:latin typeface="Arial"/>
                <a:cs typeface="Arial"/>
              </a:rPr>
              <a:t>up </a:t>
            </a:r>
            <a:r>
              <a:rPr sz="3200" b="1" spc="-100" dirty="0">
                <a:solidFill>
                  <a:srgbClr val="FFFFCC"/>
                </a:solidFill>
                <a:latin typeface="Arial"/>
                <a:cs typeface="Arial"/>
              </a:rPr>
              <a:t>with  </a:t>
            </a:r>
            <a:r>
              <a:rPr sz="3200" b="1" spc="-80" dirty="0">
                <a:solidFill>
                  <a:srgbClr val="FFFFCC"/>
                </a:solidFill>
                <a:latin typeface="Arial"/>
                <a:cs typeface="Arial"/>
              </a:rPr>
              <a:t>the </a:t>
            </a:r>
            <a:r>
              <a:rPr sz="3200" b="1" spc="-140" dirty="0">
                <a:solidFill>
                  <a:srgbClr val="FFFFCC"/>
                </a:solidFill>
                <a:latin typeface="Arial"/>
                <a:cs typeface="Arial"/>
              </a:rPr>
              <a:t>opportunities </a:t>
            </a:r>
            <a:r>
              <a:rPr sz="3200" b="1" spc="-145" dirty="0">
                <a:solidFill>
                  <a:srgbClr val="FFFFCC"/>
                </a:solidFill>
                <a:latin typeface="Arial"/>
                <a:cs typeface="Arial"/>
              </a:rPr>
              <a:t>for </a:t>
            </a:r>
            <a:r>
              <a:rPr sz="3200" b="1" spc="-50" dirty="0">
                <a:solidFill>
                  <a:srgbClr val="FFFFCC"/>
                </a:solidFill>
                <a:latin typeface="Arial"/>
                <a:cs typeface="Arial"/>
              </a:rPr>
              <a:t>a </a:t>
            </a:r>
            <a:r>
              <a:rPr sz="3200" b="1" spc="-145" dirty="0">
                <a:solidFill>
                  <a:srgbClr val="FFFFCC"/>
                </a:solidFill>
                <a:latin typeface="Arial"/>
                <a:cs typeface="Arial"/>
              </a:rPr>
              <a:t>new</a:t>
            </a:r>
            <a:r>
              <a:rPr sz="3200" b="1" spc="-50" dirty="0">
                <a:solidFill>
                  <a:srgbClr val="FFFFCC"/>
                </a:solidFill>
                <a:latin typeface="Arial"/>
                <a:cs typeface="Arial"/>
              </a:rPr>
              <a:t> </a:t>
            </a:r>
            <a:r>
              <a:rPr sz="3200" b="1" spc="-130" dirty="0">
                <a:solidFill>
                  <a:srgbClr val="FFFFCC"/>
                </a:solidFill>
                <a:latin typeface="Arial"/>
                <a:cs typeface="Arial"/>
              </a:rPr>
              <a:t>venture.</a:t>
            </a:r>
            <a:endParaRPr sz="3200">
              <a:latin typeface="Arial"/>
              <a:cs typeface="Arial"/>
            </a:endParaRPr>
          </a:p>
          <a:p>
            <a:pPr marL="355600">
              <a:lnSpc>
                <a:spcPct val="100000"/>
              </a:lnSpc>
              <a:spcBef>
                <a:spcPts val="800"/>
              </a:spcBef>
            </a:pPr>
            <a:r>
              <a:rPr sz="3200" b="1" spc="-195" dirty="0">
                <a:solidFill>
                  <a:srgbClr val="FFFFCC"/>
                </a:solidFill>
                <a:latin typeface="Arial"/>
                <a:cs typeface="Arial"/>
              </a:rPr>
              <a:t>Sources </a:t>
            </a:r>
            <a:r>
              <a:rPr sz="3200" b="1" spc="-140" dirty="0">
                <a:solidFill>
                  <a:srgbClr val="FFFFCC"/>
                </a:solidFill>
                <a:latin typeface="Arial"/>
                <a:cs typeface="Arial"/>
              </a:rPr>
              <a:t>of</a:t>
            </a:r>
            <a:r>
              <a:rPr sz="3200" b="1" dirty="0">
                <a:solidFill>
                  <a:srgbClr val="FFFFCC"/>
                </a:solidFill>
                <a:latin typeface="Arial"/>
                <a:cs typeface="Arial"/>
              </a:rPr>
              <a:t> </a:t>
            </a:r>
            <a:r>
              <a:rPr sz="3200" b="1" spc="-170" dirty="0">
                <a:solidFill>
                  <a:srgbClr val="FFFFCC"/>
                </a:solidFill>
                <a:latin typeface="Arial"/>
                <a:cs typeface="Arial"/>
              </a:rPr>
              <a:t>opportunity:</a:t>
            </a:r>
            <a:endParaRPr sz="3200">
              <a:latin typeface="Arial"/>
              <a:cs typeface="Arial"/>
            </a:endParaRPr>
          </a:p>
          <a:p>
            <a:pPr marL="755650" indent="-285750">
              <a:lnSpc>
                <a:spcPct val="100000"/>
              </a:lnSpc>
              <a:spcBef>
                <a:spcPts val="690"/>
              </a:spcBef>
              <a:buClr>
                <a:srgbClr val="FF7B7F"/>
              </a:buClr>
              <a:buChar char="•"/>
              <a:tabLst>
                <a:tab pos="755650" algn="l"/>
              </a:tabLst>
            </a:pPr>
            <a:r>
              <a:rPr sz="2800" b="1" spc="-170" dirty="0">
                <a:solidFill>
                  <a:srgbClr val="FFFFCC"/>
                </a:solidFill>
                <a:latin typeface="Arial"/>
                <a:cs typeface="Arial"/>
              </a:rPr>
              <a:t>Customers </a:t>
            </a:r>
            <a:r>
              <a:rPr sz="2800" b="1" spc="-145" dirty="0">
                <a:solidFill>
                  <a:srgbClr val="FFFFCC"/>
                </a:solidFill>
                <a:latin typeface="Arial"/>
                <a:cs typeface="Arial"/>
              </a:rPr>
              <a:t>and </a:t>
            </a:r>
            <a:r>
              <a:rPr sz="2800" b="1" spc="-175" dirty="0">
                <a:solidFill>
                  <a:srgbClr val="FFFFCC"/>
                </a:solidFill>
                <a:latin typeface="Arial"/>
                <a:cs typeface="Arial"/>
              </a:rPr>
              <a:t>business</a:t>
            </a:r>
            <a:r>
              <a:rPr sz="2800" b="1" spc="45" dirty="0">
                <a:solidFill>
                  <a:srgbClr val="FFFFCC"/>
                </a:solidFill>
                <a:latin typeface="Arial"/>
                <a:cs typeface="Arial"/>
              </a:rPr>
              <a:t> </a:t>
            </a:r>
            <a:r>
              <a:rPr sz="2800" b="1" spc="-125" dirty="0">
                <a:solidFill>
                  <a:srgbClr val="FFFFCC"/>
                </a:solidFill>
                <a:latin typeface="Arial"/>
                <a:cs typeface="Arial"/>
              </a:rPr>
              <a:t>associates</a:t>
            </a:r>
            <a:endParaRPr sz="2800">
              <a:latin typeface="Arial"/>
              <a:cs typeface="Arial"/>
            </a:endParaRPr>
          </a:p>
          <a:p>
            <a:pPr marL="755650" indent="-285750">
              <a:lnSpc>
                <a:spcPct val="100000"/>
              </a:lnSpc>
              <a:spcBef>
                <a:spcPts val="700"/>
              </a:spcBef>
              <a:buClr>
                <a:srgbClr val="FF7B7F"/>
              </a:buClr>
              <a:buChar char="•"/>
              <a:tabLst>
                <a:tab pos="755650" algn="l"/>
              </a:tabLst>
            </a:pPr>
            <a:r>
              <a:rPr sz="2800" b="1" spc="-95" dirty="0">
                <a:solidFill>
                  <a:srgbClr val="FFFFCC"/>
                </a:solidFill>
                <a:latin typeface="Arial"/>
                <a:cs typeface="Arial"/>
              </a:rPr>
              <a:t>Member </a:t>
            </a:r>
            <a:r>
              <a:rPr sz="2800" b="1" spc="-130" dirty="0">
                <a:solidFill>
                  <a:srgbClr val="FFFFCC"/>
                </a:solidFill>
                <a:latin typeface="Arial"/>
                <a:cs typeface="Arial"/>
              </a:rPr>
              <a:t>of </a:t>
            </a:r>
            <a:r>
              <a:rPr sz="2800" b="1" spc="-70" dirty="0">
                <a:solidFill>
                  <a:srgbClr val="FFFFCC"/>
                </a:solidFill>
                <a:latin typeface="Arial"/>
                <a:cs typeface="Arial"/>
              </a:rPr>
              <a:t>the </a:t>
            </a:r>
            <a:r>
              <a:rPr sz="2800" b="1" spc="-114" dirty="0">
                <a:solidFill>
                  <a:srgbClr val="FFFFCC"/>
                </a:solidFill>
                <a:latin typeface="Arial"/>
                <a:cs typeface="Arial"/>
              </a:rPr>
              <a:t>distribution</a:t>
            </a:r>
            <a:r>
              <a:rPr sz="2800" b="1" spc="-65" dirty="0">
                <a:solidFill>
                  <a:srgbClr val="FFFFCC"/>
                </a:solidFill>
                <a:latin typeface="Arial"/>
                <a:cs typeface="Arial"/>
              </a:rPr>
              <a:t> </a:t>
            </a:r>
            <a:r>
              <a:rPr sz="2800" b="1" spc="-165" dirty="0">
                <a:solidFill>
                  <a:srgbClr val="FFFFCC"/>
                </a:solidFill>
                <a:latin typeface="Arial"/>
                <a:cs typeface="Arial"/>
              </a:rPr>
              <a:t>system</a:t>
            </a:r>
            <a:endParaRPr sz="2800">
              <a:latin typeface="Arial"/>
              <a:cs typeface="Arial"/>
            </a:endParaRPr>
          </a:p>
          <a:p>
            <a:pPr marL="755650" indent="-285750">
              <a:lnSpc>
                <a:spcPct val="100000"/>
              </a:lnSpc>
              <a:spcBef>
                <a:spcPts val="690"/>
              </a:spcBef>
              <a:buClr>
                <a:srgbClr val="FF7B7F"/>
              </a:buClr>
              <a:buChar char="•"/>
              <a:tabLst>
                <a:tab pos="755650" algn="l"/>
              </a:tabLst>
            </a:pPr>
            <a:r>
              <a:rPr sz="2800" b="1" spc="-130" dirty="0">
                <a:solidFill>
                  <a:srgbClr val="FFFFCC"/>
                </a:solidFill>
                <a:latin typeface="Arial"/>
                <a:cs typeface="Arial"/>
              </a:rPr>
              <a:t>Technical</a:t>
            </a:r>
            <a:r>
              <a:rPr sz="2800" b="1" spc="-90" dirty="0">
                <a:solidFill>
                  <a:srgbClr val="FFFFCC"/>
                </a:solidFill>
                <a:latin typeface="Arial"/>
                <a:cs typeface="Arial"/>
              </a:rPr>
              <a:t> </a:t>
            </a:r>
            <a:r>
              <a:rPr sz="2800" b="1" spc="-135" dirty="0">
                <a:solidFill>
                  <a:srgbClr val="FFFFCC"/>
                </a:solidFill>
                <a:latin typeface="Arial"/>
                <a:cs typeface="Arial"/>
              </a:rPr>
              <a:t>people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94130" y="331470"/>
            <a:ext cx="2993390" cy="695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25" dirty="0"/>
              <a:t>Phase </a:t>
            </a:r>
            <a:r>
              <a:rPr spc="-105" dirty="0"/>
              <a:t>1: </a:t>
            </a:r>
            <a:r>
              <a:rPr spc="-95" dirty="0"/>
              <a:t>. .</a:t>
            </a:r>
            <a:r>
              <a:rPr spc="-150" dirty="0"/>
              <a:t> </a:t>
            </a:r>
            <a:r>
              <a:rPr spc="-95" dirty="0"/>
              <a:t>.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079500" y="1461770"/>
            <a:ext cx="7894955" cy="4653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spcBef>
                <a:spcPts val="100"/>
              </a:spcBef>
            </a:pPr>
            <a:r>
              <a:rPr sz="3200" u="heavy" dirty="0">
                <a:solidFill>
                  <a:srgbClr val="FFFFCC"/>
                </a:solidFill>
                <a:uFill>
                  <a:solidFill>
                    <a:srgbClr val="FFFFCC"/>
                  </a:solidFill>
                </a:uFill>
                <a:latin typeface="Times New Roman"/>
                <a:cs typeface="Times New Roman"/>
              </a:rPr>
              <a:t>B. opportunity evaluation: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 </a:t>
            </a: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Identified  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opportunities should be screened &amp;</a:t>
            </a:r>
            <a:r>
              <a:rPr sz="3200" spc="-85" dirty="0">
                <a:solidFill>
                  <a:srgbClr val="FFFFCC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evaluated.</a:t>
            </a:r>
            <a:endParaRPr sz="3200">
              <a:latin typeface="Times New Roman"/>
              <a:cs typeface="Times New Roman"/>
            </a:endParaRPr>
          </a:p>
          <a:p>
            <a:pPr marL="355600" marR="1617980">
              <a:lnSpc>
                <a:spcPct val="100000"/>
              </a:lnSpc>
              <a:spcBef>
                <a:spcPts val="800"/>
              </a:spcBef>
            </a:pP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It </a:t>
            </a: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is the </a:t>
            </a:r>
            <a:r>
              <a:rPr sz="3200" spc="-10" dirty="0">
                <a:solidFill>
                  <a:srgbClr val="FFFFCC"/>
                </a:solidFill>
                <a:latin typeface="Times New Roman"/>
                <a:cs typeface="Times New Roman"/>
              </a:rPr>
              <a:t>most </a:t>
            </a: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critical element 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of </a:t>
            </a: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the  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entrepreneurial process. </a:t>
            </a:r>
            <a:r>
              <a:rPr sz="3200" b="1" spc="-5" dirty="0">
                <a:solidFill>
                  <a:srgbClr val="FFFF00"/>
                </a:solidFill>
                <a:latin typeface="Times New Roman"/>
                <a:cs typeface="Times New Roman"/>
              </a:rPr>
              <a:t>It</a:t>
            </a:r>
            <a:r>
              <a:rPr sz="3200" b="1" spc="25" dirty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sz="3200" b="1" dirty="0">
                <a:solidFill>
                  <a:srgbClr val="FFFF00"/>
                </a:solidFill>
                <a:latin typeface="Times New Roman"/>
                <a:cs typeface="Times New Roman"/>
              </a:rPr>
              <a:t>involves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:</a:t>
            </a:r>
            <a:endParaRPr sz="3200">
              <a:latin typeface="Times New Roman"/>
              <a:cs typeface="Times New Roman"/>
            </a:endParaRPr>
          </a:p>
          <a:p>
            <a:pPr marL="755650" indent="-285750">
              <a:lnSpc>
                <a:spcPct val="100000"/>
              </a:lnSpc>
              <a:spcBef>
                <a:spcPts val="690"/>
              </a:spcBef>
              <a:buClr>
                <a:srgbClr val="FF7B7F"/>
              </a:buClr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solidFill>
                  <a:srgbClr val="FFFFCC"/>
                </a:solidFill>
                <a:latin typeface="Times New Roman"/>
                <a:cs typeface="Times New Roman"/>
              </a:rPr>
              <a:t>The length </a:t>
            </a:r>
            <a:r>
              <a:rPr sz="2800" dirty="0">
                <a:solidFill>
                  <a:srgbClr val="FFFFCC"/>
                </a:solidFill>
                <a:latin typeface="Times New Roman"/>
                <a:cs typeface="Times New Roman"/>
              </a:rPr>
              <a:t>of the</a:t>
            </a:r>
            <a:r>
              <a:rPr sz="2800" spc="-35" dirty="0">
                <a:solidFill>
                  <a:srgbClr val="FFFFCC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FFFFCC"/>
                </a:solidFill>
                <a:latin typeface="Times New Roman"/>
                <a:cs typeface="Times New Roman"/>
              </a:rPr>
              <a:t>opportunities</a:t>
            </a:r>
            <a:endParaRPr sz="2800">
              <a:latin typeface="Times New Roman"/>
              <a:cs typeface="Times New Roman"/>
            </a:endParaRPr>
          </a:p>
          <a:p>
            <a:pPr marL="755650" indent="-285750">
              <a:lnSpc>
                <a:spcPct val="100000"/>
              </a:lnSpc>
              <a:spcBef>
                <a:spcPts val="700"/>
              </a:spcBef>
              <a:buClr>
                <a:srgbClr val="FF7B7F"/>
              </a:buClr>
              <a:buChar char="•"/>
              <a:tabLst>
                <a:tab pos="755015" algn="l"/>
                <a:tab pos="755650" algn="l"/>
              </a:tabLst>
            </a:pPr>
            <a:r>
              <a:rPr sz="2800" spc="-10" dirty="0">
                <a:solidFill>
                  <a:srgbClr val="FFFFCC"/>
                </a:solidFill>
                <a:latin typeface="Times New Roman"/>
                <a:cs typeface="Times New Roman"/>
              </a:rPr>
              <a:t>Real </a:t>
            </a:r>
            <a:r>
              <a:rPr sz="2800" spc="-5" dirty="0">
                <a:solidFill>
                  <a:srgbClr val="FFFFCC"/>
                </a:solidFill>
                <a:latin typeface="Times New Roman"/>
                <a:cs typeface="Times New Roman"/>
              </a:rPr>
              <a:t>and Perceived</a:t>
            </a:r>
            <a:r>
              <a:rPr sz="2800" dirty="0">
                <a:solidFill>
                  <a:srgbClr val="FFFFCC"/>
                </a:solidFill>
                <a:latin typeface="Times New Roman"/>
                <a:cs typeface="Times New Roman"/>
              </a:rPr>
              <a:t> value</a:t>
            </a:r>
            <a:endParaRPr sz="2800">
              <a:latin typeface="Times New Roman"/>
              <a:cs typeface="Times New Roman"/>
            </a:endParaRPr>
          </a:p>
          <a:p>
            <a:pPr marL="755650" indent="-285750">
              <a:lnSpc>
                <a:spcPct val="100000"/>
              </a:lnSpc>
              <a:spcBef>
                <a:spcPts val="700"/>
              </a:spcBef>
              <a:buClr>
                <a:srgbClr val="FF7B7F"/>
              </a:buClr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solidFill>
                  <a:srgbClr val="FFFFCC"/>
                </a:solidFill>
                <a:latin typeface="Times New Roman"/>
                <a:cs typeface="Times New Roman"/>
              </a:rPr>
              <a:t>The </a:t>
            </a:r>
            <a:r>
              <a:rPr sz="2800" dirty="0">
                <a:solidFill>
                  <a:srgbClr val="FFFFCC"/>
                </a:solidFill>
                <a:latin typeface="Times New Roman"/>
                <a:cs typeface="Times New Roman"/>
              </a:rPr>
              <a:t>risk and</a:t>
            </a:r>
            <a:r>
              <a:rPr sz="2800" spc="-15" dirty="0">
                <a:solidFill>
                  <a:srgbClr val="FFFFCC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FFFFCC"/>
                </a:solidFill>
                <a:latin typeface="Times New Roman"/>
                <a:cs typeface="Times New Roman"/>
              </a:rPr>
              <a:t>return</a:t>
            </a:r>
            <a:endParaRPr sz="2800">
              <a:latin typeface="Times New Roman"/>
              <a:cs typeface="Times New Roman"/>
            </a:endParaRPr>
          </a:p>
          <a:p>
            <a:pPr marL="755650" indent="-285750">
              <a:lnSpc>
                <a:spcPct val="100000"/>
              </a:lnSpc>
              <a:spcBef>
                <a:spcPts val="690"/>
              </a:spcBef>
              <a:buClr>
                <a:srgbClr val="FF7B7F"/>
              </a:buClr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solidFill>
                  <a:srgbClr val="FFFFCC"/>
                </a:solidFill>
                <a:latin typeface="Times New Roman"/>
                <a:cs typeface="Times New Roman"/>
              </a:rPr>
              <a:t>Its fitness with personal </a:t>
            </a:r>
            <a:r>
              <a:rPr sz="2800" dirty="0">
                <a:solidFill>
                  <a:srgbClr val="FFFFCC"/>
                </a:solidFill>
                <a:latin typeface="Times New Roman"/>
                <a:cs typeface="Times New Roman"/>
              </a:rPr>
              <a:t>skill &amp; </a:t>
            </a:r>
            <a:r>
              <a:rPr sz="2800" spc="-5" dirty="0">
                <a:solidFill>
                  <a:srgbClr val="FFFFCC"/>
                </a:solidFill>
                <a:latin typeface="Times New Roman"/>
                <a:cs typeface="Times New Roman"/>
              </a:rPr>
              <a:t>goal </a:t>
            </a:r>
            <a:r>
              <a:rPr sz="2800" dirty="0">
                <a:solidFill>
                  <a:srgbClr val="FFFFCC"/>
                </a:solidFill>
                <a:latin typeface="Times New Roman"/>
                <a:cs typeface="Times New Roman"/>
              </a:rPr>
              <a:t>of the</a:t>
            </a:r>
            <a:r>
              <a:rPr sz="2800" spc="-85" dirty="0">
                <a:solidFill>
                  <a:srgbClr val="FFFFCC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FFFFCC"/>
                </a:solidFill>
                <a:latin typeface="Times New Roman"/>
                <a:cs typeface="Times New Roman"/>
              </a:rPr>
              <a:t>entre.</a:t>
            </a:r>
            <a:endParaRPr sz="2800">
              <a:latin typeface="Times New Roman"/>
              <a:cs typeface="Times New Roman"/>
            </a:endParaRPr>
          </a:p>
          <a:p>
            <a:pPr marL="755650" indent="-285750">
              <a:lnSpc>
                <a:spcPct val="100000"/>
              </a:lnSpc>
              <a:spcBef>
                <a:spcPts val="700"/>
              </a:spcBef>
              <a:buClr>
                <a:srgbClr val="FF7B7F"/>
              </a:buClr>
              <a:buChar char="•"/>
              <a:tabLst>
                <a:tab pos="755015" algn="l"/>
                <a:tab pos="755650" algn="l"/>
              </a:tabLst>
            </a:pPr>
            <a:r>
              <a:rPr sz="2800" spc="-5" dirty="0">
                <a:solidFill>
                  <a:srgbClr val="FFFFCC"/>
                </a:solidFill>
                <a:latin typeface="Times New Roman"/>
                <a:cs typeface="Times New Roman"/>
              </a:rPr>
              <a:t>Uniqueness/differential advantage/ </a:t>
            </a:r>
            <a:r>
              <a:rPr sz="2800" dirty="0">
                <a:solidFill>
                  <a:srgbClr val="FFFFCC"/>
                </a:solidFill>
                <a:latin typeface="Times New Roman"/>
                <a:cs typeface="Times New Roman"/>
              </a:rPr>
              <a:t>in the</a:t>
            </a:r>
            <a:r>
              <a:rPr sz="2800" spc="-25" dirty="0">
                <a:solidFill>
                  <a:srgbClr val="FFFFCC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FFFFCC"/>
                </a:solidFill>
                <a:latin typeface="Times New Roman"/>
                <a:cs typeface="Times New Roman"/>
              </a:rPr>
              <a:t>env’t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32230" y="116840"/>
            <a:ext cx="2849245" cy="695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25" dirty="0"/>
              <a:t>Phase </a:t>
            </a:r>
            <a:r>
              <a:rPr spc="130" dirty="0"/>
              <a:t>1 </a:t>
            </a:r>
            <a:r>
              <a:rPr spc="-95" dirty="0"/>
              <a:t>. .</a:t>
            </a:r>
            <a:r>
              <a:rPr spc="-385" dirty="0"/>
              <a:t> </a:t>
            </a:r>
            <a:r>
              <a:rPr spc="-95" dirty="0"/>
              <a:t>.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564639" y="1003300"/>
            <a:ext cx="7452359" cy="5932170"/>
          </a:xfrm>
          <a:prstGeom prst="rect">
            <a:avLst/>
          </a:prstGeom>
        </p:spPr>
        <p:txBody>
          <a:bodyPr vert="horz" wrap="square" lIns="0" tIns="1143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0"/>
              </a:spcBef>
            </a:pP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Opportunity </a:t>
            </a: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assessment 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plan: </a:t>
            </a: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evaluating</a:t>
            </a:r>
            <a:r>
              <a:rPr sz="3200" spc="25" dirty="0">
                <a:solidFill>
                  <a:srgbClr val="FFFFCC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opp.</a:t>
            </a:r>
            <a:endParaRPr sz="3200">
              <a:latin typeface="Times New Roman"/>
              <a:cs typeface="Times New Roman"/>
            </a:endParaRPr>
          </a:p>
          <a:p>
            <a:pPr marL="12700" marR="182880">
              <a:lnSpc>
                <a:spcPct val="100000"/>
              </a:lnSpc>
              <a:spcBef>
                <a:spcPts val="800"/>
              </a:spcBef>
              <a:tabLst>
                <a:tab pos="6233160" algn="l"/>
              </a:tabLst>
            </a:pPr>
            <a:r>
              <a:rPr sz="3200" u="heavy" spc="-10" dirty="0">
                <a:solidFill>
                  <a:srgbClr val="FFFFCC"/>
                </a:solidFill>
                <a:uFill>
                  <a:solidFill>
                    <a:srgbClr val="FFFFCC"/>
                  </a:solidFill>
                </a:uFill>
                <a:latin typeface="Times New Roman"/>
                <a:cs typeface="Times New Roman"/>
              </a:rPr>
              <a:t>Similar </a:t>
            </a:r>
            <a:r>
              <a:rPr sz="3200" u="heavy" spc="-5" dirty="0">
                <a:solidFill>
                  <a:srgbClr val="FFFFCC"/>
                </a:solidFill>
                <a:uFill>
                  <a:solidFill>
                    <a:srgbClr val="FFFFCC"/>
                  </a:solidFill>
                </a:uFill>
                <a:latin typeface="Times New Roman"/>
                <a:cs typeface="Times New Roman"/>
              </a:rPr>
              <a:t>to </a:t>
            </a:r>
            <a:r>
              <a:rPr sz="3200" u="heavy" dirty="0">
                <a:solidFill>
                  <a:srgbClr val="FFFFCC"/>
                </a:solidFill>
                <a:uFill>
                  <a:solidFill>
                    <a:srgbClr val="FFFFCC"/>
                  </a:solidFill>
                </a:uFill>
                <a:latin typeface="Times New Roman"/>
                <a:cs typeface="Times New Roman"/>
              </a:rPr>
              <a:t>business plan</a:t>
            </a:r>
            <a:r>
              <a:rPr sz="3200" u="heavy" spc="60" dirty="0">
                <a:solidFill>
                  <a:srgbClr val="FFFFCC"/>
                </a:solidFill>
                <a:uFill>
                  <a:solidFill>
                    <a:srgbClr val="FFFFCC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3200" u="heavy" dirty="0">
                <a:solidFill>
                  <a:srgbClr val="FFFFCC"/>
                </a:solidFill>
                <a:uFill>
                  <a:solidFill>
                    <a:srgbClr val="FFFFCC"/>
                  </a:solidFill>
                </a:uFill>
                <a:latin typeface="Times New Roman"/>
                <a:cs typeface="Times New Roman"/>
              </a:rPr>
              <a:t>but</a:t>
            </a:r>
            <a:r>
              <a:rPr sz="3200" u="heavy" spc="5" dirty="0">
                <a:solidFill>
                  <a:srgbClr val="FFFFCC"/>
                </a:solidFill>
                <a:uFill>
                  <a:solidFill>
                    <a:srgbClr val="FFFFCC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3200" u="heavy" spc="-5" dirty="0">
                <a:solidFill>
                  <a:srgbClr val="FFFFCC"/>
                </a:solidFill>
                <a:uFill>
                  <a:solidFill>
                    <a:srgbClr val="FFFFCC"/>
                  </a:solidFill>
                </a:uFill>
                <a:latin typeface="Times New Roman"/>
                <a:cs typeface="Times New Roman"/>
              </a:rPr>
              <a:t>different	in</a:t>
            </a:r>
            <a:r>
              <a:rPr sz="3200" u="heavy" spc="-90" dirty="0">
                <a:solidFill>
                  <a:srgbClr val="FFFFCC"/>
                </a:solidFill>
                <a:uFill>
                  <a:solidFill>
                    <a:srgbClr val="FFFFCC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3200" u="heavy" dirty="0">
                <a:solidFill>
                  <a:srgbClr val="FFFFCC"/>
                </a:solidFill>
                <a:uFill>
                  <a:solidFill>
                    <a:srgbClr val="FFFFCC"/>
                  </a:solidFill>
                </a:uFill>
                <a:latin typeface="Times New Roman"/>
                <a:cs typeface="Times New Roman"/>
              </a:rPr>
              <a:t>that 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 </a:t>
            </a:r>
            <a:r>
              <a:rPr sz="3200" u="heavy" spc="-5" dirty="0">
                <a:solidFill>
                  <a:srgbClr val="FFFFCC"/>
                </a:solidFill>
                <a:uFill>
                  <a:solidFill>
                    <a:srgbClr val="FFFFCC"/>
                  </a:solidFill>
                </a:uFill>
                <a:latin typeface="Times New Roman"/>
                <a:cs typeface="Times New Roman"/>
              </a:rPr>
              <a:t>it focus </a:t>
            </a:r>
            <a:r>
              <a:rPr sz="3200" u="heavy" dirty="0">
                <a:solidFill>
                  <a:srgbClr val="FFFFCC"/>
                </a:solidFill>
                <a:uFill>
                  <a:solidFill>
                    <a:srgbClr val="FFFFCC"/>
                  </a:solidFill>
                </a:uFill>
                <a:latin typeface="Times New Roman"/>
                <a:cs typeface="Times New Roman"/>
              </a:rPr>
              <a:t>on only opportunities not </a:t>
            </a:r>
            <a:r>
              <a:rPr sz="3200" u="heavy" spc="-5" dirty="0">
                <a:solidFill>
                  <a:srgbClr val="FFFFCC"/>
                </a:solidFill>
                <a:uFill>
                  <a:solidFill>
                    <a:srgbClr val="FFFFCC"/>
                  </a:solidFill>
                </a:uFill>
                <a:latin typeface="Times New Roman"/>
                <a:cs typeface="Times New Roman"/>
              </a:rPr>
              <a:t>the entire </a:t>
            </a: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 </a:t>
            </a:r>
            <a:r>
              <a:rPr sz="3200" u="heavy" dirty="0">
                <a:solidFill>
                  <a:srgbClr val="FFFFCC"/>
                </a:solidFill>
                <a:uFill>
                  <a:solidFill>
                    <a:srgbClr val="FFFFCC"/>
                  </a:solidFill>
                </a:uFill>
                <a:latin typeface="Times New Roman"/>
                <a:cs typeface="Times New Roman"/>
              </a:rPr>
              <a:t>venture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 </a:t>
            </a:r>
            <a:r>
              <a:rPr sz="3200" u="heavy" dirty="0">
                <a:solidFill>
                  <a:srgbClr val="FFFFCC"/>
                </a:solidFill>
                <a:uFill>
                  <a:solidFill>
                    <a:srgbClr val="FFFFCC"/>
                  </a:solidFill>
                </a:uFill>
                <a:latin typeface="Times New Roman"/>
                <a:cs typeface="Times New Roman"/>
              </a:rPr>
              <a:t>.</a:t>
            </a:r>
            <a:endParaRPr sz="3200">
              <a:latin typeface="Times New Roman"/>
              <a:cs typeface="Times New Roman"/>
            </a:endParaRPr>
          </a:p>
          <a:p>
            <a:pPr marL="12700" marR="97155">
              <a:lnSpc>
                <a:spcPts val="4640"/>
              </a:lnSpc>
              <a:spcBef>
                <a:spcPts val="275"/>
              </a:spcBef>
            </a:pP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Deciding whether 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or not </a:t>
            </a: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to 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act on </a:t>
            </a: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the 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opport.  </a:t>
            </a: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It 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includes:</a:t>
            </a:r>
            <a:endParaRPr sz="3200">
              <a:latin typeface="Times New Roman"/>
              <a:cs typeface="Times New Roman"/>
            </a:endParaRPr>
          </a:p>
          <a:p>
            <a:pPr marL="412750" indent="-286385">
              <a:lnSpc>
                <a:spcPct val="100000"/>
              </a:lnSpc>
              <a:spcBef>
                <a:spcPts val="405"/>
              </a:spcBef>
              <a:buClr>
                <a:srgbClr val="FF7B7F"/>
              </a:buClr>
              <a:buChar char="•"/>
              <a:tabLst>
                <a:tab pos="412115" algn="l"/>
                <a:tab pos="412750" algn="l"/>
              </a:tabLst>
            </a:pPr>
            <a:r>
              <a:rPr sz="2800" spc="-5" dirty="0">
                <a:solidFill>
                  <a:srgbClr val="FFFFCC"/>
                </a:solidFill>
                <a:latin typeface="Times New Roman"/>
                <a:cs typeface="Times New Roman"/>
              </a:rPr>
              <a:t>Description </a:t>
            </a:r>
            <a:r>
              <a:rPr sz="2800" dirty="0">
                <a:solidFill>
                  <a:srgbClr val="FFFFCC"/>
                </a:solidFill>
                <a:latin typeface="Times New Roman"/>
                <a:cs typeface="Times New Roman"/>
              </a:rPr>
              <a:t>of the</a:t>
            </a:r>
            <a:r>
              <a:rPr sz="2800" spc="-30" dirty="0">
                <a:solidFill>
                  <a:srgbClr val="FFFFCC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FFFFCC"/>
                </a:solidFill>
                <a:latin typeface="Times New Roman"/>
                <a:cs typeface="Times New Roman"/>
              </a:rPr>
              <a:t>product/service</a:t>
            </a:r>
            <a:endParaRPr sz="2800">
              <a:latin typeface="Times New Roman"/>
              <a:cs typeface="Times New Roman"/>
            </a:endParaRPr>
          </a:p>
          <a:p>
            <a:pPr marL="412750" indent="-286385">
              <a:lnSpc>
                <a:spcPct val="100000"/>
              </a:lnSpc>
              <a:spcBef>
                <a:spcPts val="700"/>
              </a:spcBef>
              <a:buClr>
                <a:srgbClr val="FF7B7F"/>
              </a:buClr>
              <a:buChar char="•"/>
              <a:tabLst>
                <a:tab pos="412115" algn="l"/>
                <a:tab pos="412750" algn="l"/>
              </a:tabLst>
            </a:pPr>
            <a:r>
              <a:rPr sz="2800" spc="-10" dirty="0">
                <a:solidFill>
                  <a:srgbClr val="FFFFCC"/>
                </a:solidFill>
                <a:latin typeface="Times New Roman"/>
                <a:cs typeface="Times New Roman"/>
              </a:rPr>
              <a:t>Assessment </a:t>
            </a:r>
            <a:r>
              <a:rPr sz="2800" dirty="0">
                <a:solidFill>
                  <a:srgbClr val="FFFFCC"/>
                </a:solidFill>
                <a:latin typeface="Times New Roman"/>
                <a:cs typeface="Times New Roman"/>
              </a:rPr>
              <a:t>of</a:t>
            </a:r>
            <a:r>
              <a:rPr sz="2800" spc="-10" dirty="0">
                <a:solidFill>
                  <a:srgbClr val="FFFFCC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FFFFCC"/>
                </a:solidFill>
                <a:latin typeface="Times New Roman"/>
                <a:cs typeface="Times New Roman"/>
              </a:rPr>
              <a:t>opportunities</a:t>
            </a:r>
            <a:endParaRPr sz="2800">
              <a:latin typeface="Times New Roman"/>
              <a:cs typeface="Times New Roman"/>
            </a:endParaRPr>
          </a:p>
          <a:p>
            <a:pPr marL="412750" indent="-286385">
              <a:lnSpc>
                <a:spcPct val="100000"/>
              </a:lnSpc>
              <a:spcBef>
                <a:spcPts val="700"/>
              </a:spcBef>
              <a:buClr>
                <a:srgbClr val="FF7B7F"/>
              </a:buClr>
              <a:buChar char="•"/>
              <a:tabLst>
                <a:tab pos="412115" algn="l"/>
                <a:tab pos="412750" algn="l"/>
              </a:tabLst>
            </a:pPr>
            <a:r>
              <a:rPr sz="2800" spc="-10" dirty="0">
                <a:solidFill>
                  <a:srgbClr val="FFFFCC"/>
                </a:solidFill>
                <a:latin typeface="Times New Roman"/>
                <a:cs typeface="Times New Roman"/>
              </a:rPr>
              <a:t>Assessment </a:t>
            </a:r>
            <a:r>
              <a:rPr sz="2800" dirty="0">
                <a:solidFill>
                  <a:srgbClr val="FFFFCC"/>
                </a:solidFill>
                <a:latin typeface="Times New Roman"/>
                <a:cs typeface="Times New Roman"/>
              </a:rPr>
              <a:t>of the </a:t>
            </a:r>
            <a:r>
              <a:rPr sz="2800" spc="-5" dirty="0">
                <a:solidFill>
                  <a:srgbClr val="FFFFCC"/>
                </a:solidFill>
                <a:latin typeface="Times New Roman"/>
                <a:cs typeface="Times New Roman"/>
              </a:rPr>
              <a:t>entrepreneur </a:t>
            </a:r>
            <a:r>
              <a:rPr sz="2800" dirty="0">
                <a:solidFill>
                  <a:srgbClr val="FFFFCC"/>
                </a:solidFill>
                <a:latin typeface="Times New Roman"/>
                <a:cs typeface="Times New Roman"/>
              </a:rPr>
              <a:t>&amp; the</a:t>
            </a:r>
            <a:r>
              <a:rPr sz="2800" spc="-65" dirty="0">
                <a:solidFill>
                  <a:srgbClr val="FFFFCC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FFFFCC"/>
                </a:solidFill>
                <a:latin typeface="Times New Roman"/>
                <a:cs typeface="Times New Roman"/>
              </a:rPr>
              <a:t>team</a:t>
            </a:r>
            <a:endParaRPr sz="2800">
              <a:latin typeface="Times New Roman"/>
              <a:cs typeface="Times New Roman"/>
            </a:endParaRPr>
          </a:p>
          <a:p>
            <a:pPr marL="412750" indent="-286385">
              <a:lnSpc>
                <a:spcPct val="100000"/>
              </a:lnSpc>
              <a:spcBef>
                <a:spcPts val="690"/>
              </a:spcBef>
              <a:buClr>
                <a:srgbClr val="FF7B7F"/>
              </a:buClr>
              <a:buChar char="•"/>
              <a:tabLst>
                <a:tab pos="412115" algn="l"/>
                <a:tab pos="412750" algn="l"/>
              </a:tabLst>
            </a:pPr>
            <a:r>
              <a:rPr sz="2800" spc="-5" dirty="0">
                <a:solidFill>
                  <a:srgbClr val="FFFFCC"/>
                </a:solidFill>
                <a:latin typeface="Times New Roman"/>
                <a:cs typeface="Times New Roman"/>
              </a:rPr>
              <a:t>Specification </a:t>
            </a:r>
            <a:r>
              <a:rPr sz="2800" dirty="0">
                <a:solidFill>
                  <a:srgbClr val="FFFFCC"/>
                </a:solidFill>
                <a:latin typeface="Times New Roman"/>
                <a:cs typeface="Times New Roman"/>
              </a:rPr>
              <a:t>of </a:t>
            </a:r>
            <a:r>
              <a:rPr sz="2800" spc="-5" dirty="0">
                <a:solidFill>
                  <a:srgbClr val="FFFFCC"/>
                </a:solidFill>
                <a:latin typeface="Times New Roman"/>
                <a:cs typeface="Times New Roman"/>
              </a:rPr>
              <a:t>all activities </a:t>
            </a:r>
            <a:r>
              <a:rPr sz="2800" dirty="0">
                <a:solidFill>
                  <a:srgbClr val="FFFFCC"/>
                </a:solidFill>
                <a:latin typeface="Times New Roman"/>
                <a:cs typeface="Times New Roman"/>
              </a:rPr>
              <a:t>&amp; </a:t>
            </a:r>
            <a:r>
              <a:rPr sz="2800" spc="-5" dirty="0">
                <a:solidFill>
                  <a:srgbClr val="FFFFCC"/>
                </a:solidFill>
                <a:latin typeface="Times New Roman"/>
                <a:cs typeface="Times New Roman"/>
              </a:rPr>
              <a:t>resources</a:t>
            </a:r>
            <a:r>
              <a:rPr sz="2800" spc="-75" dirty="0">
                <a:solidFill>
                  <a:srgbClr val="FFFFCC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FFFFCC"/>
                </a:solidFill>
                <a:latin typeface="Times New Roman"/>
                <a:cs typeface="Times New Roman"/>
              </a:rPr>
              <a:t>needed</a:t>
            </a:r>
            <a:endParaRPr sz="2800">
              <a:latin typeface="Times New Roman"/>
              <a:cs typeface="Times New Roman"/>
            </a:endParaRPr>
          </a:p>
          <a:p>
            <a:pPr marL="412750" indent="-286385">
              <a:lnSpc>
                <a:spcPct val="100000"/>
              </a:lnSpc>
              <a:spcBef>
                <a:spcPts val="700"/>
              </a:spcBef>
              <a:buClr>
                <a:srgbClr val="FF7B7F"/>
              </a:buClr>
              <a:buChar char="•"/>
              <a:tabLst>
                <a:tab pos="412115" algn="l"/>
                <a:tab pos="412750" algn="l"/>
              </a:tabLst>
            </a:pPr>
            <a:r>
              <a:rPr sz="2800" spc="-5" dirty="0">
                <a:solidFill>
                  <a:srgbClr val="FFFFCC"/>
                </a:solidFill>
                <a:latin typeface="Times New Roman"/>
                <a:cs typeface="Times New Roman"/>
              </a:rPr>
              <a:t>The source </a:t>
            </a:r>
            <a:r>
              <a:rPr sz="2800" dirty="0">
                <a:solidFill>
                  <a:srgbClr val="FFFFCC"/>
                </a:solidFill>
                <a:latin typeface="Times New Roman"/>
                <a:cs typeface="Times New Roman"/>
              </a:rPr>
              <a:t>of </a:t>
            </a:r>
            <a:r>
              <a:rPr sz="2800" spc="-5" dirty="0">
                <a:solidFill>
                  <a:srgbClr val="FFFFCC"/>
                </a:solidFill>
                <a:latin typeface="Times New Roman"/>
                <a:cs typeface="Times New Roman"/>
              </a:rPr>
              <a:t>capital </a:t>
            </a:r>
            <a:r>
              <a:rPr sz="2800" dirty="0">
                <a:solidFill>
                  <a:srgbClr val="FFFFCC"/>
                </a:solidFill>
                <a:latin typeface="Times New Roman"/>
                <a:cs typeface="Times New Roman"/>
              </a:rPr>
              <a:t>to </a:t>
            </a:r>
            <a:r>
              <a:rPr sz="2800" spc="-5" dirty="0">
                <a:solidFill>
                  <a:srgbClr val="FFFFCC"/>
                </a:solidFill>
                <a:latin typeface="Times New Roman"/>
                <a:cs typeface="Times New Roman"/>
              </a:rPr>
              <a:t>finance </a:t>
            </a:r>
            <a:r>
              <a:rPr sz="2800" dirty="0">
                <a:solidFill>
                  <a:srgbClr val="FFFFCC"/>
                </a:solidFill>
                <a:latin typeface="Times New Roman"/>
                <a:cs typeface="Times New Roman"/>
              </a:rPr>
              <a:t>the</a:t>
            </a:r>
            <a:r>
              <a:rPr sz="2800" spc="-75" dirty="0">
                <a:solidFill>
                  <a:srgbClr val="FFFFCC"/>
                </a:solidFill>
                <a:latin typeface="Times New Roman"/>
                <a:cs typeface="Times New Roman"/>
              </a:rPr>
              <a:t> </a:t>
            </a:r>
            <a:r>
              <a:rPr sz="2800" dirty="0">
                <a:solidFill>
                  <a:srgbClr val="FFFFCC"/>
                </a:solidFill>
                <a:latin typeface="Times New Roman"/>
                <a:cs typeface="Times New Roman"/>
              </a:rPr>
              <a:t>venture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32230" y="223520"/>
            <a:ext cx="5784215" cy="695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25" dirty="0"/>
              <a:t>Phase </a:t>
            </a:r>
            <a:r>
              <a:rPr spc="-105" dirty="0"/>
              <a:t>2: </a:t>
            </a:r>
            <a:r>
              <a:rPr spc="-229" dirty="0"/>
              <a:t>developing</a:t>
            </a:r>
            <a:r>
              <a:rPr spc="-110" dirty="0"/>
              <a:t> </a:t>
            </a:r>
            <a:r>
              <a:rPr spc="-305" dirty="0"/>
              <a:t>BP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493519" y="1247140"/>
            <a:ext cx="7442834" cy="5288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243330" algn="just">
              <a:lnSpc>
                <a:spcPct val="100000"/>
              </a:lnSpc>
              <a:spcBef>
                <a:spcPts val="100"/>
              </a:spcBef>
            </a:pP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It is the 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general </a:t>
            </a: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future direction 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of </a:t>
            </a: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the  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business.</a:t>
            </a:r>
            <a:endParaRPr sz="3200">
              <a:latin typeface="Times New Roman"/>
              <a:cs typeface="Times New Roman"/>
            </a:endParaRPr>
          </a:p>
          <a:p>
            <a:pPr marL="12700" marR="125730" algn="just">
              <a:lnSpc>
                <a:spcPct val="100000"/>
              </a:lnSpc>
              <a:spcBef>
                <a:spcPts val="800"/>
              </a:spcBef>
            </a:pP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It is written document describing </a:t>
            </a:r>
            <a:r>
              <a:rPr sz="3200" spc="-10" dirty="0">
                <a:solidFill>
                  <a:srgbClr val="FFFFCC"/>
                </a:solidFill>
                <a:latin typeface="Times New Roman"/>
                <a:cs typeface="Times New Roman"/>
              </a:rPr>
              <a:t>all 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relevant  </a:t>
            </a: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internal 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and external </a:t>
            </a: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elements 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and </a:t>
            </a: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strategies  for starting 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new</a:t>
            </a:r>
            <a:r>
              <a:rPr sz="3200" spc="15" dirty="0">
                <a:solidFill>
                  <a:srgbClr val="FFFFCC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venture.</a:t>
            </a:r>
            <a:endParaRPr sz="3200">
              <a:latin typeface="Times New Roman"/>
              <a:cs typeface="Times New Roman"/>
            </a:endParaRPr>
          </a:p>
          <a:p>
            <a:pPr marL="12700" marR="1334770" algn="just">
              <a:lnSpc>
                <a:spcPts val="4640"/>
              </a:lnSpc>
              <a:spcBef>
                <a:spcPts val="275"/>
              </a:spcBef>
            </a:pP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It is 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one of </a:t>
            </a: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the </a:t>
            </a:r>
            <a:r>
              <a:rPr sz="3200" spc="-10" dirty="0">
                <a:solidFill>
                  <a:srgbClr val="FFFFCC"/>
                </a:solidFill>
                <a:latin typeface="Times New Roman"/>
                <a:cs typeface="Times New Roman"/>
              </a:rPr>
              <a:t>time </a:t>
            </a: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consuming 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phase  In BP:</a:t>
            </a:r>
            <a:endParaRPr sz="3200">
              <a:latin typeface="Times New Roman"/>
              <a:cs typeface="Times New Roman"/>
            </a:endParaRPr>
          </a:p>
          <a:p>
            <a:pPr marL="412750" indent="-285750">
              <a:lnSpc>
                <a:spcPct val="100000"/>
              </a:lnSpc>
              <a:spcBef>
                <a:spcPts val="405"/>
              </a:spcBef>
              <a:buClr>
                <a:srgbClr val="FF7B7F"/>
              </a:buClr>
              <a:buChar char="•"/>
              <a:tabLst>
                <a:tab pos="412115" algn="l"/>
                <a:tab pos="412750" algn="l"/>
              </a:tabLst>
            </a:pPr>
            <a:r>
              <a:rPr sz="2800" dirty="0">
                <a:solidFill>
                  <a:srgbClr val="FFFFCC"/>
                </a:solidFill>
                <a:latin typeface="Times New Roman"/>
                <a:cs typeface="Times New Roman"/>
              </a:rPr>
              <a:t>Opportunity </a:t>
            </a:r>
            <a:r>
              <a:rPr sz="2800" spc="-5" dirty="0">
                <a:solidFill>
                  <a:srgbClr val="FFFFCC"/>
                </a:solidFill>
                <a:latin typeface="Times New Roman"/>
                <a:cs typeface="Times New Roman"/>
              </a:rPr>
              <a:t>will </a:t>
            </a:r>
            <a:r>
              <a:rPr sz="2800" dirty="0">
                <a:solidFill>
                  <a:srgbClr val="FFFFCC"/>
                </a:solidFill>
                <a:latin typeface="Times New Roman"/>
                <a:cs typeface="Times New Roman"/>
              </a:rPr>
              <a:t>be </a:t>
            </a:r>
            <a:r>
              <a:rPr sz="2800" spc="-5" dirty="0">
                <a:solidFill>
                  <a:srgbClr val="FFFFCC"/>
                </a:solidFill>
                <a:latin typeface="Times New Roman"/>
                <a:cs typeface="Times New Roman"/>
              </a:rPr>
              <a:t>defined and</a:t>
            </a:r>
            <a:r>
              <a:rPr sz="2800" dirty="0">
                <a:solidFill>
                  <a:srgbClr val="FFFFCC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FFFFCC"/>
                </a:solidFill>
                <a:latin typeface="Times New Roman"/>
                <a:cs typeface="Times New Roman"/>
              </a:rPr>
              <a:t>exploited</a:t>
            </a:r>
            <a:endParaRPr sz="2800">
              <a:latin typeface="Times New Roman"/>
              <a:cs typeface="Times New Roman"/>
            </a:endParaRPr>
          </a:p>
          <a:p>
            <a:pPr marL="412750" indent="-285750">
              <a:lnSpc>
                <a:spcPct val="100000"/>
              </a:lnSpc>
              <a:spcBef>
                <a:spcPts val="700"/>
              </a:spcBef>
              <a:buClr>
                <a:srgbClr val="FF7B7F"/>
              </a:buClr>
              <a:buChar char="•"/>
              <a:tabLst>
                <a:tab pos="412115" algn="l"/>
                <a:tab pos="412750" algn="l"/>
              </a:tabLst>
            </a:pPr>
            <a:r>
              <a:rPr sz="2800" spc="-5" dirty="0">
                <a:solidFill>
                  <a:srgbClr val="FFFFCC"/>
                </a:solidFill>
                <a:latin typeface="Times New Roman"/>
                <a:cs typeface="Times New Roman"/>
              </a:rPr>
              <a:t>Resource required will </a:t>
            </a:r>
            <a:r>
              <a:rPr sz="2800" dirty="0">
                <a:solidFill>
                  <a:srgbClr val="FFFFCC"/>
                </a:solidFill>
                <a:latin typeface="Times New Roman"/>
                <a:cs typeface="Times New Roman"/>
              </a:rPr>
              <a:t>be obtained &amp;</a:t>
            </a:r>
            <a:r>
              <a:rPr sz="2800" spc="-60" dirty="0">
                <a:solidFill>
                  <a:srgbClr val="FFFFCC"/>
                </a:solidFill>
                <a:latin typeface="Times New Roman"/>
                <a:cs typeface="Times New Roman"/>
              </a:rPr>
              <a:t> </a:t>
            </a:r>
            <a:r>
              <a:rPr sz="2800" spc="-10" dirty="0">
                <a:solidFill>
                  <a:srgbClr val="FFFFCC"/>
                </a:solidFill>
                <a:latin typeface="Times New Roman"/>
                <a:cs typeface="Times New Roman"/>
              </a:rPr>
              <a:t>determined</a:t>
            </a:r>
            <a:endParaRPr sz="2800">
              <a:latin typeface="Times New Roman"/>
              <a:cs typeface="Times New Roman"/>
            </a:endParaRPr>
          </a:p>
          <a:p>
            <a:pPr marL="412750" indent="-285750">
              <a:lnSpc>
                <a:spcPct val="100000"/>
              </a:lnSpc>
              <a:spcBef>
                <a:spcPts val="700"/>
              </a:spcBef>
              <a:buClr>
                <a:srgbClr val="FF7B7F"/>
              </a:buClr>
              <a:buChar char="•"/>
              <a:tabLst>
                <a:tab pos="412115" algn="l"/>
                <a:tab pos="412750" algn="l"/>
              </a:tabLst>
            </a:pPr>
            <a:r>
              <a:rPr sz="2800" spc="-5" dirty="0">
                <a:solidFill>
                  <a:srgbClr val="FFFFCC"/>
                </a:solidFill>
                <a:latin typeface="Times New Roman"/>
                <a:cs typeface="Times New Roman"/>
              </a:rPr>
              <a:t>Help </a:t>
            </a:r>
            <a:r>
              <a:rPr sz="2800" dirty="0">
                <a:solidFill>
                  <a:srgbClr val="FFFFCC"/>
                </a:solidFill>
                <a:latin typeface="Times New Roman"/>
                <a:cs typeface="Times New Roman"/>
              </a:rPr>
              <a:t>to </a:t>
            </a:r>
            <a:r>
              <a:rPr sz="2800" spc="-10" dirty="0">
                <a:solidFill>
                  <a:srgbClr val="FFFFCC"/>
                </a:solidFill>
                <a:latin typeface="Times New Roman"/>
                <a:cs typeface="Times New Roman"/>
              </a:rPr>
              <a:t>manage </a:t>
            </a:r>
            <a:r>
              <a:rPr sz="2800" dirty="0">
                <a:solidFill>
                  <a:srgbClr val="FFFFCC"/>
                </a:solidFill>
                <a:latin typeface="Times New Roman"/>
                <a:cs typeface="Times New Roman"/>
              </a:rPr>
              <a:t>the venture</a:t>
            </a:r>
            <a:r>
              <a:rPr sz="2800" spc="-60" dirty="0">
                <a:solidFill>
                  <a:srgbClr val="FFFFCC"/>
                </a:solidFill>
                <a:latin typeface="Times New Roman"/>
                <a:cs typeface="Times New Roman"/>
              </a:rPr>
              <a:t> </a:t>
            </a:r>
            <a:r>
              <a:rPr sz="2800" spc="-5" dirty="0">
                <a:solidFill>
                  <a:srgbClr val="FFFFCC"/>
                </a:solidFill>
                <a:latin typeface="Times New Roman"/>
                <a:cs typeface="Times New Roman"/>
              </a:rPr>
              <a:t>successfully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21739" y="0"/>
            <a:ext cx="6186170" cy="1366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pc="-225" dirty="0"/>
              <a:t>Phase </a:t>
            </a:r>
            <a:r>
              <a:rPr spc="-105" dirty="0"/>
              <a:t>3: </a:t>
            </a:r>
            <a:r>
              <a:rPr spc="-170" dirty="0"/>
              <a:t>determining </a:t>
            </a:r>
            <a:r>
              <a:rPr spc="-105" dirty="0"/>
              <a:t>the  </a:t>
            </a:r>
            <a:r>
              <a:rPr spc="-225" dirty="0"/>
              <a:t>resource</a:t>
            </a:r>
            <a:r>
              <a:rPr spc="-140" dirty="0"/>
              <a:t> </a:t>
            </a:r>
            <a:r>
              <a:rPr spc="-195" dirty="0"/>
              <a:t>required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493519" y="1289050"/>
            <a:ext cx="7350759" cy="5123180"/>
          </a:xfrm>
          <a:prstGeom prst="rect">
            <a:avLst/>
          </a:prstGeom>
        </p:spPr>
        <p:txBody>
          <a:bodyPr vert="horz" wrap="square" lIns="0" tIns="1143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0"/>
              </a:spcBef>
            </a:pP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Focus on </a:t>
            </a: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the 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variety </a:t>
            </a: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and 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amount of</a:t>
            </a:r>
            <a:r>
              <a:rPr sz="3200" spc="-10" dirty="0">
                <a:solidFill>
                  <a:srgbClr val="FFFFCC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resource</a:t>
            </a:r>
            <a:endParaRPr sz="3200">
              <a:latin typeface="Times New Roman"/>
              <a:cs typeface="Times New Roman"/>
            </a:endParaRPr>
          </a:p>
          <a:p>
            <a:pPr marL="12700" marR="392430">
              <a:lnSpc>
                <a:spcPct val="100000"/>
              </a:lnSpc>
              <a:spcBef>
                <a:spcPts val="800"/>
              </a:spcBef>
            </a:pP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Identify and </a:t>
            </a: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differentiate 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critical resources  </a:t>
            </a: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from helpful</a:t>
            </a:r>
            <a:r>
              <a:rPr sz="3200" spc="-30" dirty="0">
                <a:solidFill>
                  <a:srgbClr val="FFFFCC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resources</a:t>
            </a:r>
            <a:endParaRPr sz="3200">
              <a:latin typeface="Times New Roman"/>
              <a:cs typeface="Times New Roman"/>
            </a:endParaRPr>
          </a:p>
          <a:p>
            <a:pPr marL="12700" marR="2121535">
              <a:lnSpc>
                <a:spcPts val="4640"/>
              </a:lnSpc>
              <a:spcBef>
                <a:spcPts val="275"/>
              </a:spcBef>
            </a:pP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Determine 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resource required  </a:t>
            </a: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Determine the 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existed</a:t>
            </a:r>
            <a:r>
              <a:rPr sz="3200" spc="-40" dirty="0">
                <a:solidFill>
                  <a:srgbClr val="FFFFCC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resources</a:t>
            </a:r>
            <a:endParaRPr sz="3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15"/>
              </a:spcBef>
            </a:pP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Identify </a:t>
            </a: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the 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resource gap &amp; </a:t>
            </a: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possible</a:t>
            </a:r>
            <a:r>
              <a:rPr sz="3200" spc="-15" dirty="0">
                <a:solidFill>
                  <a:srgbClr val="FFFFCC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supplier</a:t>
            </a:r>
            <a:endParaRPr sz="3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800"/>
              </a:spcBef>
            </a:pP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Developing access </a:t>
            </a: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to 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needed</a:t>
            </a: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 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resources</a:t>
            </a:r>
            <a:endParaRPr sz="3200">
              <a:latin typeface="Times New Roman"/>
              <a:cs typeface="Times New Roman"/>
            </a:endParaRPr>
          </a:p>
          <a:p>
            <a:pPr marL="12700" marR="608965">
              <a:lnSpc>
                <a:spcPct val="100000"/>
              </a:lnSpc>
              <a:spcBef>
                <a:spcPts val="790"/>
              </a:spcBef>
            </a:pP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Assessing the 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downside of </a:t>
            </a: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insufficient 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or  inappropriate resources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50619" y="0"/>
            <a:ext cx="5666105" cy="1366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pc="-225" dirty="0"/>
              <a:t>Phase </a:t>
            </a:r>
            <a:r>
              <a:rPr spc="-100" dirty="0"/>
              <a:t>4: </a:t>
            </a:r>
            <a:r>
              <a:rPr spc="-195" dirty="0"/>
              <a:t>managing </a:t>
            </a:r>
            <a:r>
              <a:rPr spc="-105" dirty="0"/>
              <a:t>the  </a:t>
            </a:r>
            <a:r>
              <a:rPr spc="-175" dirty="0"/>
              <a:t>resulting</a:t>
            </a:r>
            <a:r>
              <a:rPr spc="-135" dirty="0"/>
              <a:t> </a:t>
            </a:r>
            <a:r>
              <a:rPr spc="-165" dirty="0"/>
              <a:t>enterprise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89280" marR="421640">
              <a:lnSpc>
                <a:spcPct val="120800"/>
              </a:lnSpc>
              <a:spcBef>
                <a:spcPts val="100"/>
              </a:spcBef>
            </a:pPr>
            <a:r>
              <a:rPr spc="-5" dirty="0"/>
              <a:t>All </a:t>
            </a:r>
            <a:r>
              <a:rPr dirty="0"/>
              <a:t>about </a:t>
            </a:r>
            <a:r>
              <a:rPr spc="-5" dirty="0"/>
              <a:t>implementing the </a:t>
            </a:r>
            <a:r>
              <a:rPr dirty="0"/>
              <a:t>BP  </a:t>
            </a:r>
            <a:r>
              <a:rPr spc="-5" dirty="0"/>
              <a:t>Examining the </a:t>
            </a:r>
            <a:r>
              <a:rPr dirty="0"/>
              <a:t>operational</a:t>
            </a:r>
            <a:r>
              <a:rPr spc="-25" dirty="0"/>
              <a:t> </a:t>
            </a:r>
            <a:r>
              <a:rPr spc="-5" dirty="0"/>
              <a:t>problems</a:t>
            </a:r>
          </a:p>
          <a:p>
            <a:pPr marL="989330" marR="179070" indent="-285750">
              <a:lnSpc>
                <a:spcPct val="100000"/>
              </a:lnSpc>
              <a:spcBef>
                <a:spcPts val="700"/>
              </a:spcBef>
              <a:buClr>
                <a:srgbClr val="FF7B7F"/>
              </a:buClr>
              <a:buChar char="•"/>
              <a:tabLst>
                <a:tab pos="989330" algn="l"/>
                <a:tab pos="989965" algn="l"/>
              </a:tabLst>
            </a:pPr>
            <a:r>
              <a:rPr sz="2800" spc="-5" dirty="0"/>
              <a:t>Implementing </a:t>
            </a:r>
            <a:r>
              <a:rPr sz="2800" dirty="0"/>
              <a:t>the </a:t>
            </a:r>
            <a:r>
              <a:rPr sz="2800" spc="-10" dirty="0"/>
              <a:t>management </a:t>
            </a:r>
            <a:r>
              <a:rPr sz="2800" dirty="0"/>
              <a:t>style</a:t>
            </a:r>
            <a:r>
              <a:rPr sz="2800" spc="-100" dirty="0"/>
              <a:t> </a:t>
            </a:r>
            <a:r>
              <a:rPr sz="2800" spc="-5" dirty="0"/>
              <a:t>and  structure</a:t>
            </a:r>
            <a:endParaRPr sz="2800"/>
          </a:p>
          <a:p>
            <a:pPr marL="989330" indent="-285750">
              <a:lnSpc>
                <a:spcPct val="100000"/>
              </a:lnSpc>
              <a:spcBef>
                <a:spcPts val="690"/>
              </a:spcBef>
              <a:buClr>
                <a:srgbClr val="FF7B7F"/>
              </a:buClr>
              <a:buChar char="•"/>
              <a:tabLst>
                <a:tab pos="989330" algn="l"/>
                <a:tab pos="989965" algn="l"/>
              </a:tabLst>
            </a:pPr>
            <a:r>
              <a:rPr sz="2800" spc="-5" dirty="0"/>
              <a:t>Determining </a:t>
            </a:r>
            <a:r>
              <a:rPr sz="2800" dirty="0"/>
              <a:t>the </a:t>
            </a:r>
            <a:r>
              <a:rPr sz="2800" spc="-5" dirty="0"/>
              <a:t>key variables for</a:t>
            </a:r>
            <a:r>
              <a:rPr sz="2800" spc="-25" dirty="0"/>
              <a:t> </a:t>
            </a:r>
            <a:r>
              <a:rPr sz="2800" spc="-10" dirty="0"/>
              <a:t>success</a:t>
            </a:r>
            <a:endParaRPr sz="2800"/>
          </a:p>
          <a:p>
            <a:pPr marL="589280">
              <a:lnSpc>
                <a:spcPct val="100000"/>
              </a:lnSpc>
              <a:spcBef>
                <a:spcPts val="800"/>
              </a:spcBef>
            </a:pPr>
            <a:r>
              <a:rPr spc="-5" dirty="0"/>
              <a:t>Establishing controlling</a:t>
            </a:r>
            <a:r>
              <a:rPr spc="15" dirty="0"/>
              <a:t> </a:t>
            </a:r>
            <a:r>
              <a:rPr dirty="0"/>
              <a:t>system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6220" y="-48259"/>
            <a:ext cx="8671559" cy="1483739"/>
          </a:xfrm>
          <a:prstGeom prst="rect">
            <a:avLst/>
          </a:prstGeom>
        </p:spPr>
        <p:txBody>
          <a:bodyPr vert="horz" wrap="square" lIns="0" tIns="128269" rIns="0" bIns="0" rtlCol="0">
            <a:spAutoFit/>
          </a:bodyPr>
          <a:lstStyle/>
          <a:p>
            <a:pPr marL="3086735" marR="5080" indent="-680720">
              <a:lnSpc>
                <a:spcPct val="100000"/>
              </a:lnSpc>
              <a:spcBef>
                <a:spcPts val="100"/>
              </a:spcBef>
            </a:pPr>
            <a:r>
              <a:rPr spc="15" smtClean="0"/>
              <a:t> </a:t>
            </a:r>
            <a:r>
              <a:rPr spc="-215" dirty="0"/>
              <a:t>Ethics </a:t>
            </a:r>
            <a:r>
              <a:rPr spc="-225" dirty="0"/>
              <a:t>and </a:t>
            </a:r>
            <a:r>
              <a:rPr spc="-185" dirty="0"/>
              <a:t>social  </a:t>
            </a:r>
            <a:r>
              <a:rPr spc="-210" dirty="0"/>
              <a:t>responsibility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223010" y="1676400"/>
            <a:ext cx="7677784" cy="46151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330" marR="198120" indent="-341630">
              <a:lnSpc>
                <a:spcPct val="100000"/>
              </a:lnSpc>
              <a:spcBef>
                <a:spcPts val="100"/>
              </a:spcBef>
            </a:pP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Business ethics 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concerns </a:t>
            </a: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itself with the  investigation 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of business practice </a:t>
            </a: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in light 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of  </a:t>
            </a: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human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 value.</a:t>
            </a:r>
            <a:endParaRPr sz="3200">
              <a:latin typeface="Times New Roman"/>
              <a:cs typeface="Times New Roman"/>
            </a:endParaRPr>
          </a:p>
          <a:p>
            <a:pPr marL="354330" marR="217170" indent="-341630">
              <a:lnSpc>
                <a:spcPct val="100000"/>
              </a:lnSpc>
              <a:spcBef>
                <a:spcPts val="790"/>
              </a:spcBef>
            </a:pP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Ethics refers to the </a:t>
            </a:r>
            <a:r>
              <a:rPr sz="3200" i="1" spc="-5" dirty="0">
                <a:solidFill>
                  <a:srgbClr val="FFFFCC"/>
                </a:solidFill>
                <a:latin typeface="Times New Roman"/>
                <a:cs typeface="Times New Roman"/>
              </a:rPr>
              <a:t>‘study </a:t>
            </a:r>
            <a:r>
              <a:rPr sz="3200" i="1" dirty="0">
                <a:solidFill>
                  <a:srgbClr val="FFFFCC"/>
                </a:solidFill>
                <a:latin typeface="Times New Roman"/>
                <a:cs typeface="Times New Roman"/>
              </a:rPr>
              <a:t>of whatever </a:t>
            </a:r>
            <a:r>
              <a:rPr sz="3200" i="1" spc="-5" dirty="0">
                <a:solidFill>
                  <a:srgbClr val="FFFFCC"/>
                </a:solidFill>
                <a:latin typeface="Times New Roman"/>
                <a:cs typeface="Times New Roman"/>
              </a:rPr>
              <a:t>is right  </a:t>
            </a:r>
            <a:r>
              <a:rPr sz="3200" i="1" dirty="0">
                <a:solidFill>
                  <a:srgbClr val="FFFFCC"/>
                </a:solidFill>
                <a:latin typeface="Times New Roman"/>
                <a:cs typeface="Times New Roman"/>
              </a:rPr>
              <a:t>and good </a:t>
            </a:r>
            <a:r>
              <a:rPr sz="3200" i="1" spc="-5" dirty="0">
                <a:solidFill>
                  <a:srgbClr val="FFFFCC"/>
                </a:solidFill>
                <a:latin typeface="Times New Roman"/>
                <a:cs typeface="Times New Roman"/>
              </a:rPr>
              <a:t>for</a:t>
            </a:r>
            <a:r>
              <a:rPr sz="3200" i="1" dirty="0">
                <a:solidFill>
                  <a:srgbClr val="FFFFCC"/>
                </a:solidFill>
                <a:latin typeface="Times New Roman"/>
                <a:cs typeface="Times New Roman"/>
              </a:rPr>
              <a:t> humans</a:t>
            </a:r>
            <a:endParaRPr sz="3200">
              <a:latin typeface="Times New Roman"/>
              <a:cs typeface="Times New Roman"/>
            </a:endParaRPr>
          </a:p>
          <a:p>
            <a:pPr marL="354330" marR="5080" indent="-341630">
              <a:lnSpc>
                <a:spcPct val="99900"/>
              </a:lnSpc>
              <a:spcBef>
                <a:spcPts val="800"/>
              </a:spcBef>
            </a:pP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Ethics is the 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study exploring </a:t>
            </a: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the 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general </a:t>
            </a: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nature  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of </a:t>
            </a: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morals 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and </a:t>
            </a: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the specific moral 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choices </a:t>
            </a:r>
            <a:r>
              <a:rPr sz="3200" spc="-10" dirty="0">
                <a:solidFill>
                  <a:srgbClr val="FFFFCC"/>
                </a:solidFill>
                <a:latin typeface="Times New Roman"/>
                <a:cs typeface="Times New Roman"/>
              </a:rPr>
              <a:t>to  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be </a:t>
            </a: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made 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by </a:t>
            </a:r>
            <a:r>
              <a:rPr sz="3200" spc="-5" dirty="0">
                <a:solidFill>
                  <a:srgbClr val="FFFFCC"/>
                </a:solidFill>
                <a:latin typeface="Times New Roman"/>
                <a:cs typeface="Times New Roman"/>
              </a:rPr>
              <a:t>the individual in his relation  with </a:t>
            </a:r>
            <a:r>
              <a:rPr sz="3200" dirty="0">
                <a:solidFill>
                  <a:srgbClr val="FFFFCC"/>
                </a:solidFill>
                <a:latin typeface="Times New Roman"/>
                <a:cs typeface="Times New Roman"/>
              </a:rPr>
              <a:t>others.</a:t>
            </a:r>
            <a:endParaRPr sz="3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Words>457</Words>
  <Application>Microsoft Office PowerPoint</Application>
  <PresentationFormat>On-screen Show (4:3)</PresentationFormat>
  <Paragraphs>63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Topics:</vt:lpstr>
      <vt:lpstr> The entrepreneurial process</vt:lpstr>
      <vt:lpstr>Phase 1: Identification &amp; evaluation  of opportunity</vt:lpstr>
      <vt:lpstr>Phase 1: . . .</vt:lpstr>
      <vt:lpstr>Phase 1 . . .</vt:lpstr>
      <vt:lpstr>Phase 2: developing BP</vt:lpstr>
      <vt:lpstr>Phase 3: determining the  resource required</vt:lpstr>
      <vt:lpstr>Phase 4: managing the  resulting enterprise</vt:lpstr>
      <vt:lpstr> Ethics and social  responsibility</vt:lpstr>
      <vt:lpstr>Ethics . . 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ONE  SUMMARY</dc:title>
  <cp:lastModifiedBy>ali</cp:lastModifiedBy>
  <cp:revision>2</cp:revision>
  <dcterms:created xsi:type="dcterms:W3CDTF">2020-04-06T04:21:53Z</dcterms:created>
  <dcterms:modified xsi:type="dcterms:W3CDTF">2020-04-06T04:29:37Z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2015-01-13T00:00:00Z</vt:filetime>
  </property>
  <property fmtid="{D5CDD505-2E9C-101B-9397-08002B2CF9AE}" pid="3" name="Creator">
    <vt:lpwstr>pdftk 1.44 - www.pdftk.com</vt:lpwstr>
  </property>
  <property fmtid="{D5CDD505-2E9C-101B-9397-08002B2CF9AE}" pid="4" name="LastSaved">
    <vt:filetime>2020-04-06T00:00:00Z</vt:filetime>
  </property>
</Properties>
</file>