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1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67279" y="383793"/>
            <a:ext cx="4409440" cy="452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1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39" y="1080261"/>
            <a:ext cx="8072120" cy="44888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Carlito"/>
                <a:cs typeface="Carli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6518" y="411302"/>
            <a:ext cx="7356475" cy="8585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3175" algn="ctr">
              <a:lnSpc>
                <a:spcPct val="100000"/>
              </a:lnSpc>
              <a:spcBef>
                <a:spcPts val="95"/>
              </a:spcBef>
            </a:pPr>
            <a:r>
              <a:rPr sz="5500" spc="-10" smtClean="0">
                <a:solidFill>
                  <a:srgbClr val="FF0000"/>
                </a:solidFill>
              </a:rPr>
              <a:t>  </a:t>
            </a:r>
            <a:r>
              <a:rPr lang="en-US" sz="5500" spc="-10" dirty="0" smtClean="0">
                <a:solidFill>
                  <a:srgbClr val="FF0000"/>
                </a:solidFill>
              </a:rPr>
              <a:t>Business Plan</a:t>
            </a:r>
            <a:endParaRPr sz="55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41519"/>
            <a:ext cx="8073390" cy="20751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40000"/>
              </a:lnSpc>
              <a:spcBef>
                <a:spcPts val="105"/>
              </a:spcBef>
            </a:pPr>
            <a:r>
              <a:rPr sz="2400" b="0" i="0" spc="-5" dirty="0">
                <a:latin typeface="Carlito"/>
                <a:cs typeface="Carlito"/>
              </a:rPr>
              <a:t>If </a:t>
            </a:r>
            <a:r>
              <a:rPr sz="2400" b="0" i="0" spc="-10" dirty="0">
                <a:latin typeface="Carlito"/>
                <a:cs typeface="Carlito"/>
              </a:rPr>
              <a:t>you </a:t>
            </a:r>
            <a:r>
              <a:rPr sz="2400" b="0" i="0" spc="-5" dirty="0">
                <a:latin typeface="Carlito"/>
                <a:cs typeface="Carlito"/>
              </a:rPr>
              <a:t>don't hear </a:t>
            </a:r>
            <a:r>
              <a:rPr sz="2400" b="0" i="0" spc="-15" dirty="0">
                <a:latin typeface="Carlito"/>
                <a:cs typeface="Carlito"/>
              </a:rPr>
              <a:t>from </a:t>
            </a:r>
            <a:r>
              <a:rPr sz="2400" b="0" i="0" dirty="0">
                <a:latin typeface="Carlito"/>
                <a:cs typeface="Carlito"/>
              </a:rPr>
              <a:t>them within a </a:t>
            </a:r>
            <a:r>
              <a:rPr sz="2400" b="0" i="0" spc="-5" dirty="0">
                <a:latin typeface="Carlito"/>
                <a:cs typeface="Carlito"/>
              </a:rPr>
              <a:t>week or </a:t>
            </a:r>
            <a:r>
              <a:rPr sz="2400" b="0" i="0" spc="-25" dirty="0">
                <a:latin typeface="Carlito"/>
                <a:cs typeface="Carlito"/>
              </a:rPr>
              <a:t>so, </a:t>
            </a:r>
            <a:r>
              <a:rPr sz="2400" b="0" i="0" spc="-5" dirty="0">
                <a:latin typeface="Carlito"/>
                <a:cs typeface="Carlito"/>
              </a:rPr>
              <a:t>send </a:t>
            </a:r>
            <a:r>
              <a:rPr sz="2400" b="0" i="0" dirty="0">
                <a:latin typeface="Carlito"/>
                <a:cs typeface="Carlito"/>
              </a:rPr>
              <a:t>a </a:t>
            </a:r>
            <a:r>
              <a:rPr sz="2400" b="0" i="0" spc="-15" dirty="0">
                <a:latin typeface="Carlito"/>
                <a:cs typeface="Carlito"/>
              </a:rPr>
              <a:t>follow-  </a:t>
            </a:r>
            <a:r>
              <a:rPr sz="2400" b="0" i="0" spc="-5" dirty="0">
                <a:latin typeface="Carlito"/>
                <a:cs typeface="Carlito"/>
              </a:rPr>
              <a:t>up </a:t>
            </a:r>
            <a:r>
              <a:rPr sz="2400" b="0" i="0" dirty="0">
                <a:latin typeface="Carlito"/>
                <a:cs typeface="Carlito"/>
              </a:rPr>
              <a:t>email, </a:t>
            </a:r>
            <a:r>
              <a:rPr sz="2400" b="0" i="0" spc="-5" dirty="0">
                <a:latin typeface="Carlito"/>
                <a:cs typeface="Carlito"/>
              </a:rPr>
              <a:t>and </a:t>
            </a:r>
            <a:r>
              <a:rPr sz="2400" b="0" i="0" dirty="0">
                <a:latin typeface="Carlito"/>
                <a:cs typeface="Carlito"/>
              </a:rPr>
              <a:t>try </a:t>
            </a:r>
            <a:r>
              <a:rPr sz="2400" b="0" i="0" spc="-5" dirty="0">
                <a:latin typeface="Carlito"/>
                <a:cs typeface="Carlito"/>
              </a:rPr>
              <a:t>once </a:t>
            </a:r>
            <a:r>
              <a:rPr sz="2400" b="0" i="0" spc="-10" dirty="0">
                <a:latin typeface="Carlito"/>
                <a:cs typeface="Carlito"/>
              </a:rPr>
              <a:t>more </a:t>
            </a:r>
            <a:r>
              <a:rPr sz="2400" b="0" i="0" spc="-5" dirty="0">
                <a:latin typeface="Carlito"/>
                <a:cs typeface="Carlito"/>
              </a:rPr>
              <a:t>about </a:t>
            </a:r>
            <a:r>
              <a:rPr sz="2400" b="0" i="0" spc="-10" dirty="0">
                <a:latin typeface="Carlito"/>
                <a:cs typeface="Carlito"/>
              </a:rPr>
              <a:t>two weeks </a:t>
            </a:r>
            <a:r>
              <a:rPr sz="2400" b="0" i="0" spc="-15" dirty="0">
                <a:latin typeface="Carlito"/>
                <a:cs typeface="Carlito"/>
              </a:rPr>
              <a:t>later </a:t>
            </a:r>
            <a:r>
              <a:rPr sz="2400" b="0" i="0" spc="-5" dirty="0">
                <a:latin typeface="Carlito"/>
                <a:cs typeface="Carlito"/>
              </a:rPr>
              <a:t>(in case they  </a:t>
            </a:r>
            <a:r>
              <a:rPr sz="2400" b="0" i="0" spc="-15" dirty="0">
                <a:latin typeface="Carlito"/>
                <a:cs typeface="Carlito"/>
              </a:rPr>
              <a:t>were </a:t>
            </a:r>
            <a:r>
              <a:rPr sz="2400" b="0" i="0" spc="-5" dirty="0">
                <a:latin typeface="Carlito"/>
                <a:cs typeface="Carlito"/>
              </a:rPr>
              <a:t>out of </a:t>
            </a:r>
            <a:r>
              <a:rPr sz="2400" b="0" i="0" spc="-15" dirty="0">
                <a:latin typeface="Carlito"/>
                <a:cs typeface="Carlito"/>
              </a:rPr>
              <a:t>town </a:t>
            </a:r>
            <a:r>
              <a:rPr sz="2400" b="0" i="0" spc="-5" dirty="0">
                <a:latin typeface="Carlito"/>
                <a:cs typeface="Carlito"/>
              </a:rPr>
              <a:t>or </a:t>
            </a:r>
            <a:r>
              <a:rPr sz="2400" b="0" i="0" spc="-10" dirty="0">
                <a:latin typeface="Carlito"/>
                <a:cs typeface="Carlito"/>
              </a:rPr>
              <a:t>swamped </a:t>
            </a:r>
            <a:r>
              <a:rPr sz="2400" b="0" i="0" spc="-5" dirty="0">
                <a:latin typeface="Carlito"/>
                <a:cs typeface="Carlito"/>
              </a:rPr>
              <a:t>with other </a:t>
            </a:r>
            <a:r>
              <a:rPr sz="2400" b="0" i="0" spc="-10" dirty="0">
                <a:latin typeface="Carlito"/>
                <a:cs typeface="Carlito"/>
              </a:rPr>
              <a:t>work). </a:t>
            </a:r>
            <a:r>
              <a:rPr sz="2400" b="0" i="0" spc="-5" dirty="0">
                <a:latin typeface="Carlito"/>
                <a:cs typeface="Carlito"/>
              </a:rPr>
              <a:t>If </a:t>
            </a:r>
            <a:r>
              <a:rPr sz="2400" b="0" i="0" dirty="0">
                <a:latin typeface="Carlito"/>
                <a:cs typeface="Carlito"/>
              </a:rPr>
              <a:t>this </a:t>
            </a:r>
            <a:r>
              <a:rPr sz="2400" b="0" i="0" spc="-5" dirty="0">
                <a:latin typeface="Carlito"/>
                <a:cs typeface="Carlito"/>
              </a:rPr>
              <a:t>doesn’t  </a:t>
            </a:r>
            <a:r>
              <a:rPr sz="2400" b="0" i="0" spc="-10" dirty="0">
                <a:latin typeface="Carlito"/>
                <a:cs typeface="Carlito"/>
              </a:rPr>
              <a:t>produce </a:t>
            </a:r>
            <a:r>
              <a:rPr sz="2400" b="0" i="0" dirty="0">
                <a:latin typeface="Carlito"/>
                <a:cs typeface="Carlito"/>
              </a:rPr>
              <a:t>a meeting, </a:t>
            </a:r>
            <a:r>
              <a:rPr sz="2400" b="0" i="0" spc="-5" dirty="0">
                <a:latin typeface="Carlito"/>
                <a:cs typeface="Carlito"/>
              </a:rPr>
              <a:t>look</a:t>
            </a:r>
            <a:r>
              <a:rPr sz="2400" b="0" i="0" spc="-25" dirty="0">
                <a:latin typeface="Carlito"/>
                <a:cs typeface="Carlito"/>
              </a:rPr>
              <a:t> </a:t>
            </a:r>
            <a:r>
              <a:rPr sz="2400" b="0" i="0" spc="-5" dirty="0">
                <a:latin typeface="Carlito"/>
                <a:cs typeface="Carlito"/>
              </a:rPr>
              <a:t>elsewhere.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2749169"/>
            <a:ext cx="807402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40000"/>
              </a:lnSpc>
              <a:spcBef>
                <a:spcPts val="100"/>
              </a:spcBef>
            </a:pPr>
            <a:r>
              <a:rPr sz="2400" b="1" spc="-5" dirty="0">
                <a:latin typeface="Carlito"/>
                <a:cs typeface="Carlito"/>
              </a:rPr>
              <a:t>4. </a:t>
            </a:r>
            <a:r>
              <a:rPr sz="2400" b="1" spc="-40" dirty="0">
                <a:latin typeface="Carlito"/>
                <a:cs typeface="Carlito"/>
              </a:rPr>
              <a:t>Try </a:t>
            </a:r>
            <a:r>
              <a:rPr sz="2400" b="1" spc="-15" dirty="0">
                <a:latin typeface="Carlito"/>
                <a:cs typeface="Carlito"/>
              </a:rPr>
              <a:t>to </a:t>
            </a:r>
            <a:r>
              <a:rPr sz="2400" b="1" spc="-5" dirty="0">
                <a:latin typeface="Carlito"/>
                <a:cs typeface="Carlito"/>
              </a:rPr>
              <a:t>meet </a:t>
            </a:r>
            <a:r>
              <a:rPr sz="2400" b="1" dirty="0">
                <a:latin typeface="Carlito"/>
                <a:cs typeface="Carlito"/>
              </a:rPr>
              <a:t>people </a:t>
            </a:r>
            <a:r>
              <a:rPr sz="2400" b="1" spc="-5" dirty="0">
                <a:latin typeface="Carlito"/>
                <a:cs typeface="Carlito"/>
              </a:rPr>
              <a:t>in person</a:t>
            </a:r>
            <a:r>
              <a:rPr sz="2400" spc="-5" dirty="0">
                <a:latin typeface="Carlito"/>
                <a:cs typeface="Carlito"/>
              </a:rPr>
              <a:t>. </a:t>
            </a:r>
            <a:r>
              <a:rPr sz="2400" spc="-10" dirty="0">
                <a:latin typeface="Carlito"/>
                <a:cs typeface="Carlito"/>
              </a:rPr>
              <a:t>Despite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fact </a:t>
            </a:r>
            <a:r>
              <a:rPr sz="2400" spc="-10" dirty="0">
                <a:latin typeface="Carlito"/>
                <a:cs typeface="Carlito"/>
              </a:rPr>
              <a:t>that </a:t>
            </a:r>
            <a:r>
              <a:rPr sz="2400" spc="-15" dirty="0">
                <a:latin typeface="Carlito"/>
                <a:cs typeface="Carlito"/>
              </a:rPr>
              <a:t>we're  </a:t>
            </a:r>
            <a:r>
              <a:rPr sz="2400" dirty="0">
                <a:latin typeface="Carlito"/>
                <a:cs typeface="Carlito"/>
              </a:rPr>
              <a:t>living in a </a:t>
            </a:r>
            <a:r>
              <a:rPr sz="2400" spc="-15" dirty="0">
                <a:latin typeface="Carlito"/>
                <a:cs typeface="Carlito"/>
              </a:rPr>
              <a:t>text, </a:t>
            </a:r>
            <a:r>
              <a:rPr sz="2400" dirty="0">
                <a:latin typeface="Carlito"/>
                <a:cs typeface="Carlito"/>
              </a:rPr>
              <a:t>email and </a:t>
            </a:r>
            <a:r>
              <a:rPr sz="2400" spc="-15" dirty="0">
                <a:latin typeface="Carlito"/>
                <a:cs typeface="Carlito"/>
              </a:rPr>
              <a:t>conference-call </a:t>
            </a:r>
            <a:r>
              <a:rPr sz="2400" spc="-10" dirty="0">
                <a:latin typeface="Carlito"/>
                <a:cs typeface="Carlito"/>
              </a:rPr>
              <a:t>age, </a:t>
            </a:r>
            <a:r>
              <a:rPr sz="2400" spc="-15" dirty="0">
                <a:latin typeface="Carlito"/>
                <a:cs typeface="Carlito"/>
              </a:rPr>
              <a:t>you </a:t>
            </a:r>
            <a:r>
              <a:rPr sz="2400" spc="-5" dirty="0">
                <a:latin typeface="Carlito"/>
                <a:cs typeface="Carlito"/>
              </a:rPr>
              <a:t>should still </a:t>
            </a:r>
            <a:r>
              <a:rPr sz="2400" dirty="0">
                <a:latin typeface="Carlito"/>
                <a:cs typeface="Carlito"/>
              </a:rPr>
              <a:t>try 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meet </a:t>
            </a:r>
            <a:r>
              <a:rPr sz="2400" spc="-15" dirty="0">
                <a:latin typeface="Carlito"/>
                <a:cs typeface="Carlito"/>
              </a:rPr>
              <a:t>your </a:t>
            </a:r>
            <a:r>
              <a:rPr sz="2400" spc="-10" dirty="0">
                <a:latin typeface="Carlito"/>
                <a:cs typeface="Carlito"/>
              </a:rPr>
              <a:t>recipient </a:t>
            </a:r>
            <a:r>
              <a:rPr sz="2400" spc="-15" dirty="0">
                <a:latin typeface="Carlito"/>
                <a:cs typeface="Carlito"/>
              </a:rPr>
              <a:t>face to </a:t>
            </a:r>
            <a:r>
              <a:rPr sz="2400" spc="-10" dirty="0">
                <a:latin typeface="Carlito"/>
                <a:cs typeface="Carlito"/>
              </a:rPr>
              <a:t>face, </a:t>
            </a:r>
            <a:r>
              <a:rPr sz="2400" dirty="0">
                <a:latin typeface="Carlito"/>
                <a:cs typeface="Carlito"/>
              </a:rPr>
              <a:t>especially if </a:t>
            </a:r>
            <a:r>
              <a:rPr sz="2400" spc="-15" dirty="0">
                <a:latin typeface="Carlito"/>
                <a:cs typeface="Carlito"/>
              </a:rPr>
              <a:t>you're </a:t>
            </a:r>
            <a:r>
              <a:rPr sz="2400" dirty="0">
                <a:latin typeface="Carlito"/>
                <a:cs typeface="Carlito"/>
              </a:rPr>
              <a:t>seeking 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dirty="0">
                <a:latin typeface="Carlito"/>
                <a:cs typeface="Carlito"/>
              </a:rPr>
              <a:t>type </a:t>
            </a:r>
            <a:r>
              <a:rPr sz="2400" spc="-5" dirty="0">
                <a:latin typeface="Carlito"/>
                <a:cs typeface="Carlito"/>
              </a:rPr>
              <a:t>of funding. </a:t>
            </a:r>
            <a:r>
              <a:rPr sz="2400" spc="-15" dirty="0">
                <a:latin typeface="Carlito"/>
                <a:cs typeface="Carlito"/>
              </a:rPr>
              <a:t>It’s </a:t>
            </a:r>
            <a:r>
              <a:rPr sz="2400" spc="-5" dirty="0">
                <a:latin typeface="Carlito"/>
                <a:cs typeface="Carlito"/>
              </a:rPr>
              <a:t>very </a:t>
            </a:r>
            <a:r>
              <a:rPr sz="2400" spc="-15" dirty="0">
                <a:latin typeface="Carlito"/>
                <a:cs typeface="Carlito"/>
              </a:rPr>
              <a:t>hard to </a:t>
            </a:r>
            <a:r>
              <a:rPr sz="2400" spc="-10" dirty="0">
                <a:latin typeface="Carlito"/>
                <a:cs typeface="Carlito"/>
              </a:rPr>
              <a:t>get </a:t>
            </a:r>
            <a:r>
              <a:rPr sz="2400" spc="-5" dirty="0">
                <a:latin typeface="Carlito"/>
                <a:cs typeface="Carlito"/>
              </a:rPr>
              <a:t>such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commitment  through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25" dirty="0">
                <a:latin typeface="Carlito"/>
                <a:cs typeface="Carlito"/>
              </a:rPr>
              <a:t>few </a:t>
            </a:r>
            <a:r>
              <a:rPr sz="2400" spc="-15" dirty="0">
                <a:latin typeface="Carlito"/>
                <a:cs typeface="Carlito"/>
              </a:rPr>
              <a:t>texts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10" dirty="0">
                <a:latin typeface="Carlito"/>
                <a:cs typeface="Carlito"/>
              </a:rPr>
              <a:t>by </a:t>
            </a:r>
            <a:r>
              <a:rPr sz="2400" dirty="0">
                <a:latin typeface="Carlito"/>
                <a:cs typeface="Carlito"/>
              </a:rPr>
              <a:t>email. </a:t>
            </a:r>
            <a:r>
              <a:rPr sz="2400" spc="-5" dirty="0">
                <a:latin typeface="Carlito"/>
                <a:cs typeface="Carlito"/>
              </a:rPr>
              <a:t>Skype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10" dirty="0">
                <a:latin typeface="Carlito"/>
                <a:cs typeface="Carlito"/>
              </a:rPr>
              <a:t>work, </a:t>
            </a:r>
            <a:r>
              <a:rPr sz="2400" spc="-5" dirty="0">
                <a:latin typeface="Carlito"/>
                <a:cs typeface="Carlito"/>
              </a:rPr>
              <a:t>but meeting </a:t>
            </a:r>
            <a:r>
              <a:rPr sz="2400" dirty="0">
                <a:latin typeface="Carlito"/>
                <a:cs typeface="Carlito"/>
              </a:rPr>
              <a:t>in  </a:t>
            </a:r>
            <a:r>
              <a:rPr sz="2400" spc="-10" dirty="0">
                <a:latin typeface="Carlito"/>
                <a:cs typeface="Carlito"/>
              </a:rPr>
              <a:t>person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dirty="0">
                <a:latin typeface="Carlito"/>
                <a:cs typeface="Carlito"/>
              </a:rPr>
              <a:t>a major </a:t>
            </a:r>
            <a:r>
              <a:rPr sz="2400" spc="-5" dirty="0">
                <a:latin typeface="Carlito"/>
                <a:cs typeface="Carlito"/>
              </a:rPr>
              <a:t>financial </a:t>
            </a:r>
            <a:r>
              <a:rPr sz="2400" spc="-10" dirty="0">
                <a:latin typeface="Carlito"/>
                <a:cs typeface="Carlito"/>
              </a:rPr>
              <a:t>commitment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0" dirty="0">
                <a:latin typeface="Carlito"/>
                <a:cs typeface="Carlito"/>
              </a:rPr>
              <a:t>best. </a:t>
            </a:r>
            <a:r>
              <a:rPr sz="2400" spc="-5" dirty="0">
                <a:latin typeface="Carlito"/>
                <a:cs typeface="Carlito"/>
              </a:rPr>
              <a:t>If they </a:t>
            </a:r>
            <a:r>
              <a:rPr sz="2400" spc="-15" dirty="0">
                <a:latin typeface="Carlito"/>
                <a:cs typeface="Carlito"/>
              </a:rPr>
              <a:t>want </a:t>
            </a:r>
            <a:r>
              <a:rPr sz="2400" spc="-25" dirty="0">
                <a:latin typeface="Carlito"/>
                <a:cs typeface="Carlito"/>
              </a:rPr>
              <a:t>to  </a:t>
            </a:r>
            <a:r>
              <a:rPr sz="2400" spc="-20" dirty="0">
                <a:latin typeface="Carlito"/>
                <a:cs typeface="Carlito"/>
              </a:rPr>
              <a:t>keep </a:t>
            </a:r>
            <a:r>
              <a:rPr sz="2400" dirty="0">
                <a:latin typeface="Carlito"/>
                <a:cs typeface="Carlito"/>
              </a:rPr>
              <a:t>all </a:t>
            </a:r>
            <a:r>
              <a:rPr sz="2400" spc="-10" dirty="0">
                <a:latin typeface="Carlito"/>
                <a:cs typeface="Carlito"/>
              </a:rPr>
              <a:t>communication </a:t>
            </a:r>
            <a:r>
              <a:rPr sz="2400" spc="-5" dirty="0">
                <a:latin typeface="Carlito"/>
                <a:cs typeface="Carlito"/>
              </a:rPr>
              <a:t>electronic, </a:t>
            </a:r>
            <a:r>
              <a:rPr sz="2400" dirty="0">
                <a:latin typeface="Carlito"/>
                <a:cs typeface="Carlito"/>
              </a:rPr>
              <a:t>then </a:t>
            </a:r>
            <a:r>
              <a:rPr sz="2400" spc="-15" dirty="0">
                <a:latin typeface="Carlito"/>
                <a:cs typeface="Carlito"/>
              </a:rPr>
              <a:t>follow </a:t>
            </a:r>
            <a:r>
              <a:rPr sz="2400" dirty="0">
                <a:latin typeface="Carlito"/>
                <a:cs typeface="Carlito"/>
              </a:rPr>
              <a:t>their</a:t>
            </a:r>
            <a:r>
              <a:rPr sz="2400" spc="-4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lead.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17719"/>
            <a:ext cx="8075295" cy="63188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715" algn="just">
              <a:lnSpc>
                <a:spcPct val="140000"/>
              </a:lnSpc>
              <a:spcBef>
                <a:spcPts val="105"/>
              </a:spcBef>
              <a:buAutoNum type="arabicPeriod" startAt="5"/>
              <a:tabLst>
                <a:tab pos="345440" algn="l"/>
              </a:tabLst>
            </a:pPr>
            <a:r>
              <a:rPr sz="2400" b="1" spc="-10" dirty="0">
                <a:latin typeface="Carlito"/>
                <a:cs typeface="Carlito"/>
              </a:rPr>
              <a:t>Defuse </a:t>
            </a:r>
            <a:r>
              <a:rPr sz="2400" b="1" dirty="0">
                <a:latin typeface="Carlito"/>
                <a:cs typeface="Carlito"/>
              </a:rPr>
              <a:t>objections</a:t>
            </a:r>
            <a:r>
              <a:rPr sz="2400" dirty="0">
                <a:latin typeface="Carlito"/>
                <a:cs typeface="Carlito"/>
              </a:rPr>
              <a:t>. </a:t>
            </a:r>
            <a:r>
              <a:rPr sz="2400" spc="-5" dirty="0">
                <a:latin typeface="Carlito"/>
                <a:cs typeface="Carlito"/>
              </a:rPr>
              <a:t>Although </a:t>
            </a:r>
            <a:r>
              <a:rPr sz="2400" spc="-10" dirty="0">
                <a:latin typeface="Carlito"/>
                <a:cs typeface="Carlito"/>
              </a:rPr>
              <a:t>you </a:t>
            </a:r>
            <a:r>
              <a:rPr sz="2400" spc="-20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think </a:t>
            </a:r>
            <a:r>
              <a:rPr sz="2400" spc="-20" dirty="0">
                <a:latin typeface="Carlito"/>
                <a:cs typeface="Carlito"/>
              </a:rPr>
              <a:t>you’ve </a:t>
            </a:r>
            <a:r>
              <a:rPr sz="2400" spc="-10" dirty="0">
                <a:latin typeface="Carlito"/>
                <a:cs typeface="Carlito"/>
              </a:rPr>
              <a:t>answered  </a:t>
            </a:r>
            <a:r>
              <a:rPr sz="2400" spc="-5" dirty="0">
                <a:latin typeface="Carlito"/>
                <a:cs typeface="Carlito"/>
              </a:rPr>
              <a:t>everything </a:t>
            </a:r>
            <a:r>
              <a:rPr sz="2400" spc="-10" dirty="0">
                <a:latin typeface="Carlito"/>
                <a:cs typeface="Carlito"/>
              </a:rPr>
              <a:t>in your </a:t>
            </a:r>
            <a:r>
              <a:rPr sz="2400" spc="-5" dirty="0">
                <a:latin typeface="Carlito"/>
                <a:cs typeface="Carlito"/>
              </a:rPr>
              <a:t>plan, </a:t>
            </a:r>
            <a:r>
              <a:rPr sz="2400" spc="-10" dirty="0">
                <a:latin typeface="Carlito"/>
                <a:cs typeface="Carlito"/>
              </a:rPr>
              <a:t>you haven’t. Prepare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list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possible  objections—potential </a:t>
            </a:r>
            <a:r>
              <a:rPr sz="2400" spc="-15" dirty="0">
                <a:latin typeface="Carlito"/>
                <a:cs typeface="Carlito"/>
              </a:rPr>
              <a:t>competitors, </a:t>
            </a:r>
            <a:r>
              <a:rPr sz="2400" spc="-10" dirty="0">
                <a:latin typeface="Carlito"/>
                <a:cs typeface="Carlito"/>
              </a:rPr>
              <a:t>hard-to-buttress </a:t>
            </a:r>
            <a:r>
              <a:rPr sz="2400" spc="-5" dirty="0">
                <a:latin typeface="Carlito"/>
                <a:cs typeface="Carlito"/>
              </a:rPr>
              <a:t>assumptions 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like—that </a:t>
            </a:r>
            <a:r>
              <a:rPr sz="2400" spc="-10" dirty="0">
                <a:latin typeface="Carlito"/>
                <a:cs typeface="Carlito"/>
              </a:rPr>
              <a:t>your </a:t>
            </a:r>
            <a:r>
              <a:rPr sz="2400" spc="-15" dirty="0">
                <a:latin typeface="Carlito"/>
                <a:cs typeface="Carlito"/>
              </a:rPr>
              <a:t>investor </a:t>
            </a:r>
            <a:r>
              <a:rPr sz="2400" spc="-20" dirty="0">
                <a:latin typeface="Carlito"/>
                <a:cs typeface="Carlito"/>
              </a:rPr>
              <a:t>may </a:t>
            </a:r>
            <a:r>
              <a:rPr sz="2400" spc="-10" dirty="0">
                <a:latin typeface="Carlito"/>
                <a:cs typeface="Carlito"/>
              </a:rPr>
              <a:t>raise. </a:t>
            </a:r>
            <a:r>
              <a:rPr sz="2400" dirty="0">
                <a:latin typeface="Carlito"/>
                <a:cs typeface="Carlito"/>
              </a:rPr>
              <a:t>Then </a:t>
            </a:r>
            <a:r>
              <a:rPr sz="2400" spc="-15" dirty="0">
                <a:latin typeface="Carlito"/>
                <a:cs typeface="Carlito"/>
              </a:rPr>
              <a:t>prepare cogent  </a:t>
            </a:r>
            <a:r>
              <a:rPr sz="2400" spc="-10" dirty="0">
                <a:latin typeface="Carlito"/>
                <a:cs typeface="Carlito"/>
              </a:rPr>
              <a:t>answers. </a:t>
            </a:r>
            <a:r>
              <a:rPr sz="2400" spc="-20" dirty="0">
                <a:latin typeface="Carlito"/>
                <a:cs typeface="Carlito"/>
              </a:rPr>
              <a:t>Have </a:t>
            </a:r>
            <a:r>
              <a:rPr sz="2400" spc="-5" dirty="0">
                <a:latin typeface="Carlito"/>
                <a:cs typeface="Carlito"/>
              </a:rPr>
              <a:t>friends, </a:t>
            </a:r>
            <a:r>
              <a:rPr sz="2400" spc="-20" dirty="0">
                <a:latin typeface="Carlito"/>
                <a:cs typeface="Carlito"/>
              </a:rPr>
              <a:t>co-workers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your team </a:t>
            </a:r>
            <a:r>
              <a:rPr sz="2400" spc="-15" dirty="0">
                <a:latin typeface="Carlito"/>
                <a:cs typeface="Carlito"/>
              </a:rPr>
              <a:t>play </a:t>
            </a:r>
            <a:r>
              <a:rPr sz="2400" spc="-30" dirty="0">
                <a:latin typeface="Carlito"/>
                <a:cs typeface="Carlito"/>
              </a:rPr>
              <a:t>devil’s  </a:t>
            </a:r>
            <a:r>
              <a:rPr sz="2400" spc="-15" dirty="0">
                <a:latin typeface="Carlito"/>
                <a:cs typeface="Carlito"/>
              </a:rPr>
              <a:t>advocate </a:t>
            </a:r>
            <a:r>
              <a:rPr sz="2400" spc="-5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provide </a:t>
            </a:r>
            <a:r>
              <a:rPr sz="2400" spc="-5" dirty="0">
                <a:latin typeface="Carlito"/>
                <a:cs typeface="Carlito"/>
              </a:rPr>
              <a:t>every possible </a:t>
            </a:r>
            <a:r>
              <a:rPr sz="2400" spc="-10" dirty="0">
                <a:latin typeface="Carlito"/>
                <a:cs typeface="Carlito"/>
              </a:rPr>
              <a:t>objection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ask </a:t>
            </a:r>
            <a:r>
              <a:rPr sz="2400" spc="-10" dirty="0">
                <a:latin typeface="Carlito"/>
                <a:cs typeface="Carlito"/>
              </a:rPr>
              <a:t>tough  </a:t>
            </a:r>
            <a:r>
              <a:rPr sz="2400" spc="-5" dirty="0">
                <a:latin typeface="Carlito"/>
                <a:cs typeface="Carlito"/>
              </a:rPr>
              <a:t>question, </a:t>
            </a:r>
            <a:r>
              <a:rPr sz="2400" dirty="0">
                <a:latin typeface="Carlito"/>
                <a:cs typeface="Carlito"/>
              </a:rPr>
              <a:t>then </a:t>
            </a:r>
            <a:r>
              <a:rPr sz="2400" spc="-15" dirty="0">
                <a:latin typeface="Carlito"/>
                <a:cs typeface="Carlito"/>
              </a:rPr>
              <a:t>formulate </a:t>
            </a:r>
            <a:r>
              <a:rPr sz="2400" spc="-10" dirty="0">
                <a:latin typeface="Carlito"/>
                <a:cs typeface="Carlito"/>
              </a:rPr>
              <a:t>your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answers.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buFont typeface="Carlito"/>
              <a:buAutoNum type="arabicPeriod" startAt="5"/>
            </a:pP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Carlito"/>
              <a:buAutoNum type="arabicPeriod" startAt="5"/>
            </a:pPr>
            <a:endParaRPr sz="1800">
              <a:latin typeface="Carlito"/>
              <a:cs typeface="Carlito"/>
            </a:endParaRPr>
          </a:p>
          <a:p>
            <a:pPr marL="12700" marR="5080" algn="just">
              <a:lnSpc>
                <a:spcPct val="140000"/>
              </a:lnSpc>
              <a:buAutoNum type="arabicPeriod" startAt="5"/>
              <a:tabLst>
                <a:tab pos="349885" algn="l"/>
              </a:tabLst>
            </a:pPr>
            <a:r>
              <a:rPr sz="2400" b="1" spc="-10" dirty="0">
                <a:latin typeface="Carlito"/>
                <a:cs typeface="Carlito"/>
              </a:rPr>
              <a:t>Get </a:t>
            </a:r>
            <a:r>
              <a:rPr sz="2400" b="1" dirty="0">
                <a:latin typeface="Carlito"/>
                <a:cs typeface="Carlito"/>
              </a:rPr>
              <a:t>a </a:t>
            </a:r>
            <a:r>
              <a:rPr sz="2400" b="1" spc="-10" dirty="0">
                <a:latin typeface="Carlito"/>
                <a:cs typeface="Carlito"/>
              </a:rPr>
              <a:t>commitment</a:t>
            </a:r>
            <a:r>
              <a:rPr sz="2400" spc="-10" dirty="0">
                <a:latin typeface="Carlito"/>
                <a:cs typeface="Carlito"/>
              </a:rPr>
              <a:t>. </a:t>
            </a:r>
            <a:r>
              <a:rPr sz="2400" spc="-65" dirty="0">
                <a:latin typeface="Carlito"/>
                <a:cs typeface="Carlito"/>
              </a:rPr>
              <a:t>You </a:t>
            </a:r>
            <a:r>
              <a:rPr sz="2400" spc="-10" dirty="0">
                <a:latin typeface="Carlito"/>
                <a:cs typeface="Carlito"/>
              </a:rPr>
              <a:t>won’t get </a:t>
            </a:r>
            <a:r>
              <a:rPr sz="2400" dirty="0">
                <a:latin typeface="Carlito"/>
                <a:cs typeface="Carlito"/>
              </a:rPr>
              <a:t>an </a:t>
            </a:r>
            <a:r>
              <a:rPr sz="2400" spc="-15" dirty="0">
                <a:latin typeface="Carlito"/>
                <a:cs typeface="Carlito"/>
              </a:rPr>
              <a:t>investment </a:t>
            </a:r>
            <a:r>
              <a:rPr sz="2400" spc="-5" dirty="0">
                <a:latin typeface="Carlito"/>
                <a:cs typeface="Carlito"/>
              </a:rPr>
              <a:t>unless </a:t>
            </a:r>
            <a:r>
              <a:rPr sz="2400" spc="-10" dirty="0">
                <a:latin typeface="Carlito"/>
                <a:cs typeface="Carlito"/>
              </a:rPr>
              <a:t>you  </a:t>
            </a:r>
            <a:r>
              <a:rPr sz="2400" dirty="0">
                <a:latin typeface="Carlito"/>
                <a:cs typeface="Carlito"/>
              </a:rPr>
              <a:t>ask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dirty="0">
                <a:latin typeface="Carlito"/>
                <a:cs typeface="Carlito"/>
              </a:rPr>
              <a:t>it. When all </a:t>
            </a:r>
            <a:r>
              <a:rPr sz="2400" spc="-5" dirty="0">
                <a:latin typeface="Carlito"/>
                <a:cs typeface="Carlito"/>
              </a:rPr>
              <a:t>objections </a:t>
            </a:r>
            <a:r>
              <a:rPr sz="2400" spc="-20" dirty="0">
                <a:latin typeface="Carlito"/>
                <a:cs typeface="Carlito"/>
              </a:rPr>
              <a:t>have </a:t>
            </a:r>
            <a:r>
              <a:rPr sz="2400" spc="-5" dirty="0">
                <a:latin typeface="Carlito"/>
                <a:cs typeface="Carlito"/>
              </a:rPr>
              <a:t>been </a:t>
            </a:r>
            <a:r>
              <a:rPr sz="2400" spc="-10" dirty="0">
                <a:latin typeface="Carlito"/>
                <a:cs typeface="Carlito"/>
              </a:rPr>
              <a:t>answered, </a:t>
            </a:r>
            <a:r>
              <a:rPr sz="2400" spc="-5" dirty="0">
                <a:latin typeface="Carlito"/>
                <a:cs typeface="Carlito"/>
              </a:rPr>
              <a:t>be ready </a:t>
            </a:r>
            <a:r>
              <a:rPr sz="2400" spc="-25" dirty="0">
                <a:latin typeface="Carlito"/>
                <a:cs typeface="Carlito"/>
              </a:rPr>
              <a:t>to  </a:t>
            </a:r>
            <a:r>
              <a:rPr sz="2400" spc="-20" dirty="0">
                <a:latin typeface="Carlito"/>
                <a:cs typeface="Carlito"/>
              </a:rPr>
              <a:t>offer </a:t>
            </a:r>
            <a:r>
              <a:rPr sz="2400" spc="-5" dirty="0">
                <a:latin typeface="Carlito"/>
                <a:cs typeface="Carlito"/>
              </a:rPr>
              <a:t>one </a:t>
            </a:r>
            <a:r>
              <a:rPr sz="2400" spc="-10" dirty="0">
                <a:latin typeface="Carlito"/>
                <a:cs typeface="Carlito"/>
              </a:rPr>
              <a:t>last concession—“If </a:t>
            </a:r>
            <a:r>
              <a:rPr sz="2400" dirty="0">
                <a:latin typeface="Carlito"/>
                <a:cs typeface="Carlito"/>
              </a:rPr>
              <a:t>I </a:t>
            </a:r>
            <a:r>
              <a:rPr sz="2400" spc="-10" dirty="0">
                <a:latin typeface="Carlito"/>
                <a:cs typeface="Carlito"/>
              </a:rPr>
              <a:t>give your </a:t>
            </a:r>
            <a:r>
              <a:rPr sz="2400" spc="-15" dirty="0">
                <a:latin typeface="Carlito"/>
                <a:cs typeface="Carlito"/>
              </a:rPr>
              <a:t>representative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5" dirty="0">
                <a:latin typeface="Carlito"/>
                <a:cs typeface="Carlito"/>
              </a:rPr>
              <a:t>board  </a:t>
            </a:r>
            <a:r>
              <a:rPr sz="2400" spc="-10" dirty="0">
                <a:latin typeface="Carlito"/>
                <a:cs typeface="Carlito"/>
              </a:rPr>
              <a:t>seat, can </a:t>
            </a:r>
            <a:r>
              <a:rPr sz="2400" spc="-15" dirty="0">
                <a:latin typeface="Carlito"/>
                <a:cs typeface="Carlito"/>
              </a:rPr>
              <a:t>we </a:t>
            </a:r>
            <a:r>
              <a:rPr sz="2400" spc="-5" dirty="0">
                <a:latin typeface="Carlito"/>
                <a:cs typeface="Carlito"/>
              </a:rPr>
              <a:t>do </a:t>
            </a:r>
            <a:r>
              <a:rPr sz="2400" dirty="0">
                <a:latin typeface="Carlito"/>
                <a:cs typeface="Carlito"/>
              </a:rPr>
              <a:t>this </a:t>
            </a:r>
            <a:r>
              <a:rPr sz="2400" spc="-5" dirty="0">
                <a:latin typeface="Carlito"/>
                <a:cs typeface="Carlito"/>
              </a:rPr>
              <a:t>today?”—and </a:t>
            </a:r>
            <a:r>
              <a:rPr sz="2400" spc="-10" dirty="0">
                <a:latin typeface="Carlito"/>
                <a:cs typeface="Carlito"/>
              </a:rPr>
              <a:t>go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5" dirty="0">
                <a:latin typeface="Carlito"/>
                <a:cs typeface="Carlito"/>
              </a:rPr>
              <a:t>the</a:t>
            </a:r>
            <a:r>
              <a:rPr sz="2400" spc="-2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close.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2200" y="304800"/>
            <a:ext cx="52578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Operations Information</a:t>
            </a:r>
            <a:r>
              <a:rPr spc="25" dirty="0"/>
              <a:t> </a:t>
            </a:r>
            <a:r>
              <a:rPr spc="-10" dirty="0"/>
              <a:t>Needs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004061"/>
            <a:ext cx="8074659" cy="463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relevance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feasibility </a:t>
            </a:r>
            <a:r>
              <a:rPr sz="2400" spc="-15" dirty="0">
                <a:latin typeface="Carlito"/>
                <a:cs typeface="Carlito"/>
              </a:rPr>
              <a:t>study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manufacturing  </a:t>
            </a:r>
            <a:r>
              <a:rPr sz="2400" spc="-10" dirty="0">
                <a:latin typeface="Carlito"/>
                <a:cs typeface="Carlito"/>
              </a:rPr>
              <a:t>operations </a:t>
            </a:r>
            <a:r>
              <a:rPr sz="2400" spc="-5" dirty="0">
                <a:latin typeface="Carlito"/>
                <a:cs typeface="Carlito"/>
              </a:rPr>
              <a:t>depends on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nature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business. </a:t>
            </a:r>
            <a:r>
              <a:rPr sz="2400" spc="-10" dirty="0">
                <a:latin typeface="Carlito"/>
                <a:cs typeface="Carlito"/>
              </a:rPr>
              <a:t>Most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10" dirty="0">
                <a:latin typeface="Carlito"/>
                <a:cs typeface="Carlito"/>
              </a:rPr>
              <a:t>information </a:t>
            </a:r>
            <a:r>
              <a:rPr sz="2400" spc="-5" dirty="0">
                <a:latin typeface="Carlito"/>
                <a:cs typeface="Carlito"/>
              </a:rPr>
              <a:t>needed </a:t>
            </a:r>
            <a:r>
              <a:rPr sz="2400" spc="-10" dirty="0">
                <a:latin typeface="Carlito"/>
                <a:cs typeface="Carlito"/>
              </a:rPr>
              <a:t>can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0" dirty="0">
                <a:latin typeface="Carlito"/>
                <a:cs typeface="Carlito"/>
              </a:rPr>
              <a:t>obtained through direct </a:t>
            </a:r>
            <a:r>
              <a:rPr sz="2400" spc="-15" dirty="0">
                <a:latin typeface="Carlito"/>
                <a:cs typeface="Carlito"/>
              </a:rPr>
              <a:t>contact </a:t>
            </a:r>
            <a:r>
              <a:rPr sz="2400" dirty="0">
                <a:latin typeface="Carlito"/>
                <a:cs typeface="Carlito"/>
              </a:rPr>
              <a:t>with  the </a:t>
            </a:r>
            <a:r>
              <a:rPr sz="2400" spc="-10" dirty="0">
                <a:latin typeface="Carlito"/>
                <a:cs typeface="Carlito"/>
              </a:rPr>
              <a:t>appropriate source.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need </a:t>
            </a:r>
            <a:r>
              <a:rPr sz="2400" spc="-10" dirty="0">
                <a:latin typeface="Carlito"/>
                <a:cs typeface="Carlito"/>
              </a:rPr>
              <a:t>information  </a:t>
            </a:r>
            <a:r>
              <a:rPr sz="2400" spc="-5" dirty="0">
                <a:latin typeface="Carlito"/>
                <a:cs typeface="Carlito"/>
              </a:rPr>
              <a:t>on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-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following:</a:t>
            </a:r>
            <a:endParaRPr sz="2400">
              <a:latin typeface="Carlito"/>
              <a:cs typeface="Carlito"/>
            </a:endParaRPr>
          </a:p>
          <a:p>
            <a:pPr marL="355600" marR="9525" indent="-343535" algn="just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5" dirty="0">
                <a:latin typeface="Carlito"/>
                <a:cs typeface="Carlito"/>
              </a:rPr>
              <a:t>Location.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company’s </a:t>
            </a:r>
            <a:r>
              <a:rPr sz="2400" spc="-10" dirty="0">
                <a:latin typeface="Carlito"/>
                <a:cs typeface="Carlito"/>
              </a:rPr>
              <a:t>location </a:t>
            </a:r>
            <a:r>
              <a:rPr sz="2400" dirty="0">
                <a:latin typeface="Carlito"/>
                <a:cs typeface="Carlito"/>
              </a:rPr>
              <a:t>and its accessibility </a:t>
            </a:r>
            <a:r>
              <a:rPr sz="2400" spc="-25" dirty="0">
                <a:latin typeface="Carlito"/>
                <a:cs typeface="Carlito"/>
              </a:rPr>
              <a:t>to  </a:t>
            </a:r>
            <a:r>
              <a:rPr sz="2400" spc="-10" dirty="0">
                <a:latin typeface="Carlito"/>
                <a:cs typeface="Carlito"/>
              </a:rPr>
              <a:t>customers, suppliers,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distributors </a:t>
            </a:r>
            <a:r>
              <a:rPr sz="2400" spc="-5" dirty="0">
                <a:latin typeface="Carlito"/>
                <a:cs typeface="Carlito"/>
              </a:rPr>
              <a:t>need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be determined.</a:t>
            </a:r>
            <a:endParaRPr sz="2400">
              <a:latin typeface="Carlito"/>
              <a:cs typeface="Carlito"/>
            </a:endParaRPr>
          </a:p>
          <a:p>
            <a:pPr marL="355600" marR="6350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5" dirty="0">
                <a:latin typeface="Carlito"/>
                <a:cs typeface="Carlito"/>
              </a:rPr>
              <a:t>Manufacturing </a:t>
            </a:r>
            <a:r>
              <a:rPr sz="2400" i="1" dirty="0">
                <a:latin typeface="Carlito"/>
                <a:cs typeface="Carlito"/>
              </a:rPr>
              <a:t>Operations. </a:t>
            </a:r>
            <a:r>
              <a:rPr sz="2400" dirty="0">
                <a:latin typeface="Carlito"/>
                <a:cs typeface="Carlito"/>
              </a:rPr>
              <a:t>Basic </a:t>
            </a:r>
            <a:r>
              <a:rPr sz="2400" spc="-5" dirty="0">
                <a:latin typeface="Carlito"/>
                <a:cs typeface="Carlito"/>
              </a:rPr>
              <a:t>machine </a:t>
            </a:r>
            <a:r>
              <a:rPr sz="2400" dirty="0">
                <a:latin typeface="Carlito"/>
                <a:cs typeface="Carlito"/>
              </a:rPr>
              <a:t>and assembly  </a:t>
            </a:r>
            <a:r>
              <a:rPr sz="2400" spc="-10" dirty="0">
                <a:latin typeface="Carlito"/>
                <a:cs typeface="Carlito"/>
              </a:rPr>
              <a:t>operations </a:t>
            </a:r>
            <a:r>
              <a:rPr sz="2400" spc="-5" dirty="0">
                <a:latin typeface="Carlito"/>
                <a:cs typeface="Carlito"/>
              </a:rPr>
              <a:t>need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be identified, </a:t>
            </a:r>
            <a:r>
              <a:rPr sz="2400" dirty="0">
                <a:latin typeface="Carlito"/>
                <a:cs typeface="Carlito"/>
              </a:rPr>
              <a:t>as </a:t>
            </a:r>
            <a:r>
              <a:rPr sz="2400" spc="-10" dirty="0">
                <a:latin typeface="Carlito"/>
                <a:cs typeface="Carlito"/>
              </a:rPr>
              <a:t>well </a:t>
            </a:r>
            <a:r>
              <a:rPr sz="2400" dirty="0">
                <a:latin typeface="Carlito"/>
                <a:cs typeface="Carlito"/>
              </a:rPr>
              <a:t>as </a:t>
            </a:r>
            <a:r>
              <a:rPr sz="2400" spc="-5" dirty="0">
                <a:latin typeface="Carlito"/>
                <a:cs typeface="Carlito"/>
              </a:rPr>
              <a:t>whether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10" dirty="0">
                <a:latin typeface="Carlito"/>
                <a:cs typeface="Carlito"/>
              </a:rPr>
              <a:t>of  </a:t>
            </a:r>
            <a:r>
              <a:rPr sz="2400" dirty="0">
                <a:latin typeface="Carlito"/>
                <a:cs typeface="Carlito"/>
              </a:rPr>
              <a:t>these </a:t>
            </a:r>
            <a:r>
              <a:rPr sz="2400" spc="-10" dirty="0">
                <a:latin typeface="Carlito"/>
                <a:cs typeface="Carlito"/>
              </a:rPr>
              <a:t>operations would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0" dirty="0">
                <a:latin typeface="Carlito"/>
                <a:cs typeface="Carlito"/>
              </a:rPr>
              <a:t>subcontracted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by</a:t>
            </a:r>
            <a:r>
              <a:rPr sz="2400" spc="-4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whom.</a:t>
            </a:r>
            <a:endParaRPr sz="2400">
              <a:latin typeface="Carlito"/>
              <a:cs typeface="Carlito"/>
            </a:endParaRPr>
          </a:p>
          <a:p>
            <a:pPr marL="355600" marR="8890" indent="-343535" algn="just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dirty="0">
                <a:latin typeface="Carlito"/>
                <a:cs typeface="Carlito"/>
              </a:rPr>
              <a:t>Raw </a:t>
            </a:r>
            <a:r>
              <a:rPr sz="2400" i="1" spc="-5" dirty="0">
                <a:latin typeface="Carlito"/>
                <a:cs typeface="Carlito"/>
              </a:rPr>
              <a:t>materials.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raw </a:t>
            </a:r>
            <a:r>
              <a:rPr sz="2400" spc="-10" dirty="0">
                <a:latin typeface="Carlito"/>
                <a:cs typeface="Carlito"/>
              </a:rPr>
              <a:t>materials </a:t>
            </a:r>
            <a:r>
              <a:rPr sz="2400" spc="-5" dirty="0">
                <a:latin typeface="Carlito"/>
                <a:cs typeface="Carlito"/>
              </a:rPr>
              <a:t>needed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suppliers’  </a:t>
            </a:r>
            <a:r>
              <a:rPr sz="2400" spc="-5" dirty="0">
                <a:latin typeface="Carlito"/>
                <a:cs typeface="Carlito"/>
              </a:rPr>
              <a:t>name, addresses,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5" dirty="0">
                <a:latin typeface="Carlito"/>
                <a:cs typeface="Carlito"/>
              </a:rPr>
              <a:t>costs </a:t>
            </a:r>
            <a:r>
              <a:rPr sz="2400" spc="-5" dirty="0">
                <a:latin typeface="Carlito"/>
                <a:cs typeface="Carlito"/>
              </a:rPr>
              <a:t>should be</a:t>
            </a:r>
            <a:r>
              <a:rPr sz="2400" spc="1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determined.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470661"/>
            <a:ext cx="8072120" cy="5805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6985" indent="-343535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10" dirty="0">
                <a:latin typeface="Carlito"/>
                <a:cs typeface="Carlito"/>
              </a:rPr>
              <a:t>Equipment. </a:t>
            </a:r>
            <a:r>
              <a:rPr sz="2400" spc="-5" dirty="0">
                <a:latin typeface="Carlito"/>
                <a:cs typeface="Carlito"/>
              </a:rPr>
              <a:t>The equipment needed should be </a:t>
            </a:r>
            <a:r>
              <a:rPr sz="2400" spc="-10" dirty="0">
                <a:latin typeface="Carlito"/>
                <a:cs typeface="Carlito"/>
              </a:rPr>
              <a:t>listed, </a:t>
            </a:r>
            <a:r>
              <a:rPr sz="2400" dirty="0">
                <a:latin typeface="Carlito"/>
                <a:cs typeface="Carlito"/>
              </a:rPr>
              <a:t>with </a:t>
            </a:r>
            <a:r>
              <a:rPr sz="2400" spc="-15" dirty="0">
                <a:latin typeface="Carlito"/>
                <a:cs typeface="Carlito"/>
              </a:rPr>
              <a:t>its  cost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whether </a:t>
            </a:r>
            <a:r>
              <a:rPr sz="2400" dirty="0">
                <a:latin typeface="Carlito"/>
                <a:cs typeface="Carlito"/>
              </a:rPr>
              <a:t>it will </a:t>
            </a:r>
            <a:r>
              <a:rPr sz="2400" spc="-5" dirty="0">
                <a:latin typeface="Carlito"/>
                <a:cs typeface="Carlito"/>
              </a:rPr>
              <a:t>be purchased or</a:t>
            </a:r>
            <a:r>
              <a:rPr sz="2400" spc="-4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leased.</a:t>
            </a:r>
            <a:endParaRPr sz="2400">
              <a:latin typeface="Carlito"/>
              <a:cs typeface="Carlito"/>
            </a:endParaRPr>
          </a:p>
          <a:p>
            <a:pPr marL="355600" marR="6350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5" dirty="0">
                <a:latin typeface="Carlito"/>
                <a:cs typeface="Carlito"/>
              </a:rPr>
              <a:t>Labor Skills. </a:t>
            </a:r>
            <a:r>
              <a:rPr sz="2400" spc="-10" dirty="0">
                <a:latin typeface="Carlito"/>
                <a:cs typeface="Carlito"/>
              </a:rPr>
              <a:t>Each unique </a:t>
            </a:r>
            <a:r>
              <a:rPr sz="2400" spc="-5" dirty="0">
                <a:latin typeface="Carlito"/>
                <a:cs typeface="Carlito"/>
              </a:rPr>
              <a:t>skills needed,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number </a:t>
            </a:r>
            <a:r>
              <a:rPr sz="2400" spc="-10" dirty="0">
                <a:latin typeface="Carlito"/>
                <a:cs typeface="Carlito"/>
              </a:rPr>
              <a:t>of  personnel </a:t>
            </a:r>
            <a:r>
              <a:rPr sz="2400" dirty="0">
                <a:latin typeface="Carlito"/>
                <a:cs typeface="Carlito"/>
              </a:rPr>
              <a:t>in each </a:t>
            </a:r>
            <a:r>
              <a:rPr sz="2400" spc="-5" dirty="0">
                <a:latin typeface="Carlito"/>
                <a:cs typeface="Carlito"/>
              </a:rPr>
              <a:t>skill, </a:t>
            </a:r>
            <a:r>
              <a:rPr sz="2400" spc="-25" dirty="0">
                <a:latin typeface="Carlito"/>
                <a:cs typeface="Carlito"/>
              </a:rPr>
              <a:t>pay </a:t>
            </a:r>
            <a:r>
              <a:rPr sz="2400" spc="-20" dirty="0">
                <a:latin typeface="Carlito"/>
                <a:cs typeface="Carlito"/>
              </a:rPr>
              <a:t>rate, </a:t>
            </a:r>
            <a:r>
              <a:rPr sz="2400" dirty="0">
                <a:latin typeface="Carlito"/>
                <a:cs typeface="Carlito"/>
              </a:rPr>
              <a:t>and an </a:t>
            </a:r>
            <a:r>
              <a:rPr sz="2400" spc="-5" dirty="0">
                <a:latin typeface="Carlito"/>
                <a:cs typeface="Carlito"/>
              </a:rPr>
              <a:t>assessment of where 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how </a:t>
            </a:r>
            <a:r>
              <a:rPr sz="2400" dirty="0">
                <a:latin typeface="Carlito"/>
                <a:cs typeface="Carlito"/>
              </a:rPr>
              <a:t>these </a:t>
            </a:r>
            <a:r>
              <a:rPr sz="2400" spc="-5" dirty="0">
                <a:latin typeface="Carlito"/>
                <a:cs typeface="Carlito"/>
              </a:rPr>
              <a:t>skills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0" dirty="0">
                <a:latin typeface="Carlito"/>
                <a:cs typeface="Carlito"/>
              </a:rPr>
              <a:t>obtained </a:t>
            </a:r>
            <a:r>
              <a:rPr sz="2400" spc="-5" dirty="0">
                <a:latin typeface="Carlito"/>
                <a:cs typeface="Carlito"/>
              </a:rPr>
              <a:t>should be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determined.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5" dirty="0">
                <a:latin typeface="Carlito"/>
                <a:cs typeface="Carlito"/>
              </a:rPr>
              <a:t>Space.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total </a:t>
            </a:r>
            <a:r>
              <a:rPr sz="2400" spc="-10" dirty="0">
                <a:latin typeface="Carlito"/>
                <a:cs typeface="Carlito"/>
              </a:rPr>
              <a:t>amount </a:t>
            </a:r>
            <a:r>
              <a:rPr sz="2400" spc="-5" dirty="0">
                <a:latin typeface="Carlito"/>
                <a:cs typeface="Carlito"/>
              </a:rPr>
              <a:t>of space needed should be  determined, </a:t>
            </a:r>
            <a:r>
              <a:rPr sz="2400" dirty="0">
                <a:latin typeface="Carlito"/>
                <a:cs typeface="Carlito"/>
              </a:rPr>
              <a:t>including </a:t>
            </a:r>
            <a:r>
              <a:rPr sz="2400" spc="-5" dirty="0">
                <a:latin typeface="Carlito"/>
                <a:cs typeface="Carlito"/>
              </a:rPr>
              <a:t>whether the space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5" dirty="0">
                <a:latin typeface="Carlito"/>
                <a:cs typeface="Carlito"/>
              </a:rPr>
              <a:t>be owned </a:t>
            </a:r>
            <a:r>
              <a:rPr sz="2400" spc="-10" dirty="0">
                <a:latin typeface="Carlito"/>
                <a:cs typeface="Carlito"/>
              </a:rPr>
              <a:t>or  </a:t>
            </a:r>
            <a:r>
              <a:rPr sz="2400" dirty="0">
                <a:latin typeface="Carlito"/>
                <a:cs typeface="Carlito"/>
              </a:rPr>
              <a:t>leased.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5" dirty="0">
                <a:latin typeface="Carlito"/>
                <a:cs typeface="Carlito"/>
              </a:rPr>
              <a:t>Overhead. </a:t>
            </a:r>
            <a:r>
              <a:rPr sz="2400" spc="-10" dirty="0">
                <a:latin typeface="Carlito"/>
                <a:cs typeface="Carlito"/>
              </a:rPr>
              <a:t>Each item </a:t>
            </a:r>
            <a:r>
              <a:rPr sz="2400" spc="-5" dirty="0">
                <a:latin typeface="Carlito"/>
                <a:cs typeface="Carlito"/>
              </a:rPr>
              <a:t>needed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support manufacturing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5" dirty="0">
                <a:latin typeface="Carlito"/>
                <a:cs typeface="Carlito"/>
              </a:rPr>
              <a:t>such  </a:t>
            </a:r>
            <a:r>
              <a:rPr sz="2400" dirty="0">
                <a:latin typeface="Carlito"/>
                <a:cs typeface="Carlito"/>
              </a:rPr>
              <a:t>as </a:t>
            </a:r>
            <a:r>
              <a:rPr sz="2400" spc="-10" dirty="0">
                <a:latin typeface="Carlito"/>
                <a:cs typeface="Carlito"/>
              </a:rPr>
              <a:t>tools, </a:t>
            </a:r>
            <a:r>
              <a:rPr sz="2400" spc="-5" dirty="0">
                <a:latin typeface="Carlito"/>
                <a:cs typeface="Carlito"/>
              </a:rPr>
              <a:t>supplies, utilities,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salaries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5" dirty="0">
                <a:latin typeface="Carlito"/>
                <a:cs typeface="Carlito"/>
              </a:rPr>
              <a:t>should be  determined.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Most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above information </a:t>
            </a:r>
            <a:r>
              <a:rPr sz="2400" spc="-5" dirty="0">
                <a:latin typeface="Carlito"/>
                <a:cs typeface="Carlito"/>
              </a:rPr>
              <a:t>should be </a:t>
            </a:r>
            <a:r>
              <a:rPr sz="2400" spc="-15" dirty="0">
                <a:latin typeface="Carlito"/>
                <a:cs typeface="Carlito"/>
              </a:rPr>
              <a:t>incorporated  </a:t>
            </a:r>
            <a:r>
              <a:rPr sz="2400" spc="-5" dirty="0">
                <a:latin typeface="Carlito"/>
                <a:cs typeface="Carlito"/>
              </a:rPr>
              <a:t>directly </a:t>
            </a:r>
            <a:r>
              <a:rPr sz="2400" spc="-15" dirty="0">
                <a:latin typeface="Carlito"/>
                <a:cs typeface="Carlito"/>
              </a:rPr>
              <a:t>into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business </a:t>
            </a:r>
            <a:r>
              <a:rPr sz="2400" spc="-5" dirty="0">
                <a:latin typeface="Carlito"/>
                <a:cs typeface="Carlito"/>
              </a:rPr>
              <a:t>plan. </a:t>
            </a:r>
            <a:r>
              <a:rPr sz="2400" spc="-15" dirty="0">
                <a:latin typeface="Carlito"/>
                <a:cs typeface="Carlito"/>
              </a:rPr>
              <a:t>Each </a:t>
            </a:r>
            <a:r>
              <a:rPr sz="2400" spc="-10" dirty="0">
                <a:latin typeface="Carlito"/>
                <a:cs typeface="Carlito"/>
              </a:rPr>
              <a:t>item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10" dirty="0">
                <a:latin typeface="Carlito"/>
                <a:cs typeface="Carlito"/>
              </a:rPr>
              <a:t>require </a:t>
            </a:r>
            <a:r>
              <a:rPr sz="2400" spc="-5" dirty="0">
                <a:latin typeface="Carlito"/>
                <a:cs typeface="Carlito"/>
              </a:rPr>
              <a:t>some  </a:t>
            </a:r>
            <a:r>
              <a:rPr sz="2400" spc="-10" dirty="0">
                <a:latin typeface="Carlito"/>
                <a:cs typeface="Carlito"/>
              </a:rPr>
              <a:t>research, </a:t>
            </a:r>
            <a:r>
              <a:rPr sz="2400" spc="-5" dirty="0">
                <a:latin typeface="Carlito"/>
                <a:cs typeface="Carlito"/>
              </a:rPr>
              <a:t>but </a:t>
            </a:r>
            <a:r>
              <a:rPr sz="2400" dirty="0">
                <a:latin typeface="Carlito"/>
                <a:cs typeface="Carlito"/>
              </a:rPr>
              <a:t>each is necessary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those </a:t>
            </a:r>
            <a:r>
              <a:rPr sz="2400" dirty="0">
                <a:latin typeface="Carlito"/>
                <a:cs typeface="Carlito"/>
              </a:rPr>
              <a:t>who will assess </a:t>
            </a:r>
            <a:r>
              <a:rPr sz="2400" spc="-10" dirty="0">
                <a:latin typeface="Carlito"/>
                <a:cs typeface="Carlito"/>
              </a:rPr>
              <a:t>the  </a:t>
            </a:r>
            <a:r>
              <a:rPr sz="2400" spc="-5" dirty="0">
                <a:latin typeface="Carlito"/>
                <a:cs typeface="Carlito"/>
              </a:rPr>
              <a:t>business plan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consider funding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1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proposal.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58617" y="345693"/>
            <a:ext cx="4808983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Writing </a:t>
            </a:r>
            <a:r>
              <a:rPr spc="-10" dirty="0"/>
              <a:t>The </a:t>
            </a:r>
            <a:r>
              <a:rPr spc="-5" dirty="0"/>
              <a:t>Business</a:t>
            </a:r>
            <a:r>
              <a:rPr spc="5" dirty="0"/>
              <a:t> </a:t>
            </a:r>
            <a:r>
              <a:rPr spc="-10" dirty="0"/>
              <a:t>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948160"/>
            <a:ext cx="8074025" cy="44888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95"/>
              </a:spcBef>
            </a:pPr>
            <a:r>
              <a:rPr sz="2400" spc="-5" dirty="0">
                <a:latin typeface="Carlito"/>
                <a:cs typeface="Carlito"/>
              </a:rPr>
              <a:t>It should be </a:t>
            </a:r>
            <a:r>
              <a:rPr sz="2400" spc="-10" dirty="0">
                <a:latin typeface="Carlito"/>
                <a:cs typeface="Carlito"/>
              </a:rPr>
              <a:t>comprehensive </a:t>
            </a:r>
            <a:r>
              <a:rPr sz="2400" spc="-5" dirty="0">
                <a:latin typeface="Carlito"/>
                <a:cs typeface="Carlito"/>
              </a:rPr>
              <a:t>enough </a:t>
            </a:r>
            <a:r>
              <a:rPr sz="2400" spc="-15" dirty="0">
                <a:latin typeface="Carlito"/>
                <a:cs typeface="Carlito"/>
              </a:rPr>
              <a:t>to give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10" dirty="0">
                <a:latin typeface="Carlito"/>
                <a:cs typeface="Carlito"/>
              </a:rPr>
              <a:t>potential  </a:t>
            </a:r>
            <a:r>
              <a:rPr sz="2400" spc="-15" dirty="0">
                <a:latin typeface="Carlito"/>
                <a:cs typeface="Carlito"/>
              </a:rPr>
              <a:t>investor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complete picture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understanding </a:t>
            </a:r>
            <a:r>
              <a:rPr sz="2400" spc="-5" dirty="0">
                <a:latin typeface="Carlito"/>
                <a:cs typeface="Carlito"/>
              </a:rPr>
              <a:t>of the </a:t>
            </a:r>
            <a:r>
              <a:rPr sz="2400" spc="-10" dirty="0">
                <a:latin typeface="Carlito"/>
                <a:cs typeface="Carlito"/>
              </a:rPr>
              <a:t>new 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dirty="0">
                <a:latin typeface="Carlito"/>
                <a:cs typeface="Carlito"/>
              </a:rPr>
              <a:t>and will </a:t>
            </a:r>
            <a:r>
              <a:rPr sz="2400" spc="-5" dirty="0">
                <a:latin typeface="Carlito"/>
                <a:cs typeface="Carlito"/>
              </a:rPr>
              <a:t>help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dirty="0">
                <a:latin typeface="Carlito"/>
                <a:cs typeface="Carlito"/>
              </a:rPr>
              <a:t>clarify </a:t>
            </a:r>
            <a:r>
              <a:rPr sz="2400" spc="-10" dirty="0">
                <a:latin typeface="Carlito"/>
                <a:cs typeface="Carlito"/>
              </a:rPr>
              <a:t>his </a:t>
            </a:r>
            <a:r>
              <a:rPr sz="2400" spc="-5" dirty="0">
                <a:latin typeface="Carlito"/>
                <a:cs typeface="Carlito"/>
              </a:rPr>
              <a:t>or her </a:t>
            </a:r>
            <a:r>
              <a:rPr sz="2400" dirty="0">
                <a:latin typeface="Carlito"/>
                <a:cs typeface="Carlito"/>
              </a:rPr>
              <a:t>thinking  about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business.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  <a:spcBef>
                <a:spcPts val="580"/>
              </a:spcBef>
            </a:pPr>
            <a:r>
              <a:rPr sz="2400" spc="-15" dirty="0">
                <a:latin typeface="Carlito"/>
                <a:cs typeface="Carlito"/>
              </a:rPr>
              <a:t>Many </a:t>
            </a:r>
            <a:r>
              <a:rPr sz="2400" spc="-10" dirty="0">
                <a:latin typeface="Carlito"/>
                <a:cs typeface="Carlito"/>
              </a:rPr>
              <a:t>entrepreneurs incorrectly </a:t>
            </a:r>
            <a:r>
              <a:rPr sz="2400" spc="-15" dirty="0">
                <a:latin typeface="Carlito"/>
                <a:cs typeface="Carlito"/>
              </a:rPr>
              <a:t>estimate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length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time </a:t>
            </a:r>
            <a:r>
              <a:rPr sz="2400" spc="-10" dirty="0">
                <a:latin typeface="Carlito"/>
                <a:cs typeface="Carlito"/>
              </a:rPr>
              <a:t>that  </a:t>
            </a:r>
            <a:r>
              <a:rPr sz="2400" dirty="0">
                <a:latin typeface="Carlito"/>
                <a:cs typeface="Carlito"/>
              </a:rPr>
              <a:t>an </a:t>
            </a:r>
            <a:r>
              <a:rPr sz="2400" spc="-15" dirty="0">
                <a:latin typeface="Carlito"/>
                <a:cs typeface="Carlito"/>
              </a:rPr>
              <a:t>effective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30" dirty="0">
                <a:latin typeface="Carlito"/>
                <a:cs typeface="Carlito"/>
              </a:rPr>
              <a:t>take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prepare. </a:t>
            </a:r>
            <a:r>
              <a:rPr sz="2400" spc="-5" dirty="0">
                <a:latin typeface="Carlito"/>
                <a:cs typeface="Carlito"/>
              </a:rPr>
              <a:t>Once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process </a:t>
            </a:r>
            <a:r>
              <a:rPr sz="2400" spc="-5" dirty="0">
                <a:latin typeface="Carlito"/>
                <a:cs typeface="Carlito"/>
              </a:rPr>
              <a:t>has  begun, </a:t>
            </a:r>
            <a:r>
              <a:rPr sz="2400" spc="-40" dirty="0">
                <a:latin typeface="Carlito"/>
                <a:cs typeface="Carlito"/>
              </a:rPr>
              <a:t>however,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15" dirty="0">
                <a:latin typeface="Carlito"/>
                <a:cs typeface="Carlito"/>
              </a:rPr>
              <a:t>realize </a:t>
            </a:r>
            <a:r>
              <a:rPr sz="2400" spc="-10" dirty="0">
                <a:latin typeface="Carlito"/>
                <a:cs typeface="Carlito"/>
              </a:rPr>
              <a:t>that </a:t>
            </a:r>
            <a:r>
              <a:rPr sz="2400" dirty="0">
                <a:latin typeface="Carlito"/>
                <a:cs typeface="Carlito"/>
              </a:rPr>
              <a:t>it is </a:t>
            </a:r>
            <a:r>
              <a:rPr sz="2400" spc="-10" dirty="0">
                <a:latin typeface="Carlito"/>
                <a:cs typeface="Carlito"/>
              </a:rPr>
              <a:t>invaluable 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5" dirty="0">
                <a:latin typeface="Carlito"/>
                <a:cs typeface="Carlito"/>
              </a:rPr>
              <a:t>sorting out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business functions of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new</a:t>
            </a:r>
            <a:r>
              <a:rPr sz="2400" spc="-30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venture.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33166" y="383793"/>
            <a:ext cx="3548634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Introductory</a:t>
            </a:r>
            <a:r>
              <a:rPr spc="-20" dirty="0"/>
              <a:t> </a:t>
            </a:r>
            <a:r>
              <a:rPr spc="-15" dirty="0"/>
              <a:t>Page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927861"/>
            <a:ext cx="8073390" cy="5586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rlito"/>
                <a:cs typeface="Carlito"/>
              </a:rPr>
              <a:t>This </a:t>
            </a:r>
            <a:r>
              <a:rPr sz="2400" dirty="0">
                <a:latin typeface="Carlito"/>
                <a:cs typeface="Carlito"/>
              </a:rPr>
              <a:t>is the </a:t>
            </a:r>
            <a:r>
              <a:rPr sz="2400" spc="-5" dirty="0">
                <a:latin typeface="Carlito"/>
                <a:cs typeface="Carlito"/>
              </a:rPr>
              <a:t>title or </a:t>
            </a:r>
            <a:r>
              <a:rPr sz="2400" spc="-15" dirty="0">
                <a:latin typeface="Carlito"/>
                <a:cs typeface="Carlito"/>
              </a:rPr>
              <a:t>cover </a:t>
            </a:r>
            <a:r>
              <a:rPr sz="2400" spc="-10" dirty="0">
                <a:latin typeface="Carlito"/>
                <a:cs typeface="Carlito"/>
              </a:rPr>
              <a:t>page that provides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brief </a:t>
            </a:r>
            <a:r>
              <a:rPr sz="2400" spc="-5" dirty="0">
                <a:latin typeface="Carlito"/>
                <a:cs typeface="Carlito"/>
              </a:rPr>
              <a:t>summary </a:t>
            </a:r>
            <a:r>
              <a:rPr sz="2400" spc="-10" dirty="0">
                <a:latin typeface="Carlito"/>
                <a:cs typeface="Carlito"/>
              </a:rPr>
              <a:t>of 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business </a:t>
            </a:r>
            <a:r>
              <a:rPr sz="2400" spc="-30" dirty="0">
                <a:latin typeface="Carlito"/>
                <a:cs typeface="Carlito"/>
              </a:rPr>
              <a:t>plan’s</a:t>
            </a:r>
            <a:r>
              <a:rPr sz="2400" spc="-5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contents.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introductory page </a:t>
            </a:r>
            <a:r>
              <a:rPr sz="2400" spc="-5" dirty="0">
                <a:latin typeface="Carlito"/>
                <a:cs typeface="Carlito"/>
              </a:rPr>
              <a:t>should </a:t>
            </a:r>
            <a:r>
              <a:rPr sz="2400" spc="-15" dirty="0">
                <a:latin typeface="Carlito"/>
                <a:cs typeface="Carlito"/>
              </a:rPr>
              <a:t>contain </a:t>
            </a:r>
            <a:r>
              <a:rPr sz="2400" spc="-5" dirty="0">
                <a:latin typeface="Carlito"/>
                <a:cs typeface="Carlito"/>
              </a:rPr>
              <a:t>the</a:t>
            </a:r>
            <a:r>
              <a:rPr sz="2400" spc="2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following: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latin typeface="Carlito"/>
                <a:cs typeface="Carlito"/>
              </a:rPr>
              <a:t>The name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address of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5" dirty="0">
                <a:latin typeface="Carlito"/>
                <a:cs typeface="Carlito"/>
              </a:rPr>
              <a:t> </a:t>
            </a:r>
            <a:r>
              <a:rPr sz="2400" spc="-30" dirty="0">
                <a:latin typeface="Carlito"/>
                <a:cs typeface="Carlito"/>
              </a:rPr>
              <a:t>company.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latin typeface="Carlito"/>
                <a:cs typeface="Carlito"/>
              </a:rPr>
              <a:t>The name 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entrepreneur(s), </a:t>
            </a:r>
            <a:r>
              <a:rPr sz="2400" spc="-5" dirty="0">
                <a:latin typeface="Carlito"/>
                <a:cs typeface="Carlito"/>
              </a:rPr>
              <a:t>telephone </a:t>
            </a:r>
            <a:r>
              <a:rPr sz="2400" spc="-35" dirty="0">
                <a:latin typeface="Carlito"/>
                <a:cs typeface="Carlito"/>
              </a:rPr>
              <a:t>number, fax  number, </a:t>
            </a:r>
            <a:r>
              <a:rPr sz="2400" dirty="0">
                <a:latin typeface="Carlito"/>
                <a:cs typeface="Carlito"/>
              </a:rPr>
              <a:t>e-mail </a:t>
            </a:r>
            <a:r>
              <a:rPr sz="2400" spc="-5" dirty="0">
                <a:latin typeface="Carlito"/>
                <a:cs typeface="Carlito"/>
              </a:rPr>
              <a:t>address,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5" dirty="0">
                <a:latin typeface="Carlito"/>
                <a:cs typeface="Carlito"/>
              </a:rPr>
              <a:t>website </a:t>
            </a:r>
            <a:r>
              <a:rPr sz="2400" spc="-5" dirty="0">
                <a:latin typeface="Carlito"/>
                <a:cs typeface="Carlito"/>
              </a:rPr>
              <a:t>address </a:t>
            </a:r>
            <a:r>
              <a:rPr sz="2400" dirty="0">
                <a:latin typeface="Carlito"/>
                <a:cs typeface="Carlito"/>
              </a:rPr>
              <a:t>if</a:t>
            </a:r>
            <a:r>
              <a:rPr sz="2400" spc="3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available.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dirty="0">
                <a:latin typeface="Carlito"/>
                <a:cs typeface="Carlito"/>
              </a:rPr>
              <a:t>A </a:t>
            </a:r>
            <a:r>
              <a:rPr sz="2400" spc="-15" dirty="0">
                <a:latin typeface="Carlito"/>
                <a:cs typeface="Carlito"/>
              </a:rPr>
              <a:t>paragraph </a:t>
            </a:r>
            <a:r>
              <a:rPr sz="2400" spc="-5" dirty="0">
                <a:latin typeface="Carlito"/>
                <a:cs typeface="Carlito"/>
              </a:rPr>
              <a:t>describing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company </a:t>
            </a:r>
            <a:r>
              <a:rPr sz="2400" dirty="0">
                <a:latin typeface="Carlito"/>
                <a:cs typeface="Carlito"/>
              </a:rPr>
              <a:t>and the </a:t>
            </a:r>
            <a:r>
              <a:rPr sz="2400" spc="-15" dirty="0">
                <a:latin typeface="Carlito"/>
                <a:cs typeface="Carlito"/>
              </a:rPr>
              <a:t>nature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5" dirty="0">
                <a:latin typeface="Carlito"/>
                <a:cs typeface="Carlito"/>
              </a:rPr>
              <a:t>business.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latin typeface="Carlito"/>
                <a:cs typeface="Carlito"/>
              </a:rPr>
              <a:t>The amount of financing needed. 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20" dirty="0">
                <a:latin typeface="Carlito"/>
                <a:cs typeface="Carlito"/>
              </a:rPr>
              <a:t>offer 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5" dirty="0">
                <a:latin typeface="Carlito"/>
                <a:cs typeface="Carlito"/>
              </a:rPr>
              <a:t>package, </a:t>
            </a:r>
            <a:r>
              <a:rPr sz="2400" spc="-10" dirty="0">
                <a:latin typeface="Carlito"/>
                <a:cs typeface="Carlito"/>
              </a:rPr>
              <a:t>that </a:t>
            </a:r>
            <a:r>
              <a:rPr sz="2400" dirty="0">
                <a:latin typeface="Carlito"/>
                <a:cs typeface="Carlito"/>
              </a:rPr>
              <a:t>is, </a:t>
            </a:r>
            <a:r>
              <a:rPr sz="2400" spc="-15" dirty="0">
                <a:latin typeface="Carlito"/>
                <a:cs typeface="Carlito"/>
              </a:rPr>
              <a:t>stock, </a:t>
            </a:r>
            <a:r>
              <a:rPr sz="2400" spc="-5" dirty="0">
                <a:latin typeface="Carlito"/>
                <a:cs typeface="Carlito"/>
              </a:rPr>
              <a:t>debt,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so on. </a:t>
            </a:r>
            <a:r>
              <a:rPr sz="2400" spc="-10" dirty="0">
                <a:latin typeface="Carlito"/>
                <a:cs typeface="Carlito"/>
              </a:rPr>
              <a:t>How </a:t>
            </a:r>
            <a:r>
              <a:rPr sz="2400" spc="-50" dirty="0">
                <a:latin typeface="Carlito"/>
                <a:cs typeface="Carlito"/>
              </a:rPr>
              <a:t>ever, </a:t>
            </a:r>
            <a:r>
              <a:rPr sz="2400" spc="-15" dirty="0">
                <a:latin typeface="Carlito"/>
                <a:cs typeface="Carlito"/>
              </a:rPr>
              <a:t>many  venture </a:t>
            </a:r>
            <a:r>
              <a:rPr sz="2400" spc="-10" dirty="0">
                <a:latin typeface="Carlito"/>
                <a:cs typeface="Carlito"/>
              </a:rPr>
              <a:t>capitalists </a:t>
            </a:r>
            <a:r>
              <a:rPr sz="2400" spc="-25" dirty="0">
                <a:latin typeface="Carlito"/>
                <a:cs typeface="Carlito"/>
              </a:rPr>
              <a:t>prefer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structure </a:t>
            </a:r>
            <a:r>
              <a:rPr sz="2400" dirty="0">
                <a:latin typeface="Carlito"/>
                <a:cs typeface="Carlito"/>
              </a:rPr>
              <a:t>this </a:t>
            </a:r>
            <a:r>
              <a:rPr sz="2400" spc="-15" dirty="0">
                <a:latin typeface="Carlito"/>
                <a:cs typeface="Carlito"/>
              </a:rPr>
              <a:t>package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5" dirty="0">
                <a:latin typeface="Carlito"/>
                <a:cs typeface="Carlito"/>
              </a:rPr>
              <a:t>their  </a:t>
            </a:r>
            <a:r>
              <a:rPr sz="2400" spc="-10" dirty="0">
                <a:latin typeface="Carlito"/>
                <a:cs typeface="Carlito"/>
              </a:rPr>
              <a:t>own </a:t>
            </a:r>
            <a:r>
              <a:rPr sz="2400" spc="-60" dirty="0">
                <a:latin typeface="Carlito"/>
                <a:cs typeface="Carlito"/>
              </a:rPr>
              <a:t>way.</a:t>
            </a:r>
            <a:endParaRPr sz="2400">
              <a:latin typeface="Carlito"/>
              <a:cs typeface="Carlito"/>
            </a:endParaRPr>
          </a:p>
          <a:p>
            <a:pPr marL="355600" marR="6985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dirty="0">
                <a:latin typeface="Carlito"/>
                <a:cs typeface="Carlito"/>
              </a:rPr>
              <a:t>A </a:t>
            </a:r>
            <a:r>
              <a:rPr sz="2400" spc="-20" dirty="0">
                <a:latin typeface="Carlito"/>
                <a:cs typeface="Carlito"/>
              </a:rPr>
              <a:t>statement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confidentiality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report. This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20" dirty="0">
                <a:latin typeface="Carlito"/>
                <a:cs typeface="Carlito"/>
              </a:rPr>
              <a:t>for  </a:t>
            </a:r>
            <a:r>
              <a:rPr sz="2400" spc="-5" dirty="0">
                <a:latin typeface="Carlito"/>
                <a:cs typeface="Carlito"/>
              </a:rPr>
              <a:t>security purposes </a:t>
            </a:r>
            <a:r>
              <a:rPr sz="2400" dirty="0">
                <a:latin typeface="Carlito"/>
                <a:cs typeface="Carlito"/>
              </a:rPr>
              <a:t>and is </a:t>
            </a:r>
            <a:r>
              <a:rPr sz="2400" spc="-10" dirty="0">
                <a:latin typeface="Carlito"/>
                <a:cs typeface="Carlito"/>
              </a:rPr>
              <a:t>important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5" dirty="0">
                <a:latin typeface="Carlito"/>
                <a:cs typeface="Carlito"/>
              </a:rPr>
              <a:t>the</a:t>
            </a:r>
            <a:r>
              <a:rPr sz="2400" spc="-20" dirty="0">
                <a:latin typeface="Carlito"/>
                <a:cs typeface="Carlito"/>
              </a:rPr>
              <a:t> </a:t>
            </a:r>
            <a:r>
              <a:rPr sz="2400" spc="-30" dirty="0">
                <a:latin typeface="Carlito"/>
                <a:cs typeface="Carlito"/>
              </a:rPr>
              <a:t>entrepreneur.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21914" y="147319"/>
            <a:ext cx="4345686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Executive</a:t>
            </a:r>
            <a:r>
              <a:rPr spc="-20" dirty="0"/>
              <a:t> </a:t>
            </a:r>
            <a:r>
              <a:rPr spc="-10" dirty="0"/>
              <a:t>Summary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623061"/>
            <a:ext cx="8073390" cy="52203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executive </a:t>
            </a:r>
            <a:r>
              <a:rPr sz="2400" spc="-5" dirty="0">
                <a:latin typeface="Carlito"/>
                <a:cs typeface="Carlito"/>
              </a:rPr>
              <a:t>summary should </a:t>
            </a:r>
            <a:r>
              <a:rPr sz="2400" spc="-10" dirty="0">
                <a:latin typeface="Carlito"/>
                <a:cs typeface="Carlito"/>
              </a:rPr>
              <a:t>stimulate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interest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10" dirty="0">
                <a:latin typeface="Carlito"/>
                <a:cs typeface="Carlito"/>
              </a:rPr>
              <a:t>potential </a:t>
            </a:r>
            <a:r>
              <a:rPr sz="2400" spc="-45" dirty="0">
                <a:latin typeface="Carlito"/>
                <a:cs typeface="Carlito"/>
              </a:rPr>
              <a:t>investor. </a:t>
            </a:r>
            <a:r>
              <a:rPr sz="2400" spc="-5" dirty="0">
                <a:latin typeface="Carlito"/>
                <a:cs typeface="Carlito"/>
              </a:rPr>
              <a:t>This </a:t>
            </a:r>
            <a:r>
              <a:rPr sz="2400" dirty="0">
                <a:latin typeface="Carlito"/>
                <a:cs typeface="Carlito"/>
              </a:rPr>
              <a:t>is a </a:t>
            </a:r>
            <a:r>
              <a:rPr sz="2400" spc="-5" dirty="0">
                <a:latin typeface="Carlito"/>
                <a:cs typeface="Carlito"/>
              </a:rPr>
              <a:t>very </a:t>
            </a:r>
            <a:r>
              <a:rPr sz="2400" spc="-10" dirty="0">
                <a:latin typeface="Carlito"/>
                <a:cs typeface="Carlito"/>
              </a:rPr>
              <a:t>important </a:t>
            </a:r>
            <a:r>
              <a:rPr sz="2400" spc="-5" dirty="0">
                <a:latin typeface="Carlito"/>
                <a:cs typeface="Carlito"/>
              </a:rPr>
              <a:t>section of the  business plan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should not be </a:t>
            </a:r>
            <a:r>
              <a:rPr sz="2400" spc="-25" dirty="0">
                <a:latin typeface="Carlito"/>
                <a:cs typeface="Carlito"/>
              </a:rPr>
              <a:t>taken </a:t>
            </a:r>
            <a:r>
              <a:rPr sz="2400" spc="-5" dirty="0">
                <a:latin typeface="Carlito"/>
                <a:cs typeface="Carlito"/>
              </a:rPr>
              <a:t>lightly </a:t>
            </a:r>
            <a:r>
              <a:rPr sz="2400" spc="-10" dirty="0">
                <a:latin typeface="Carlito"/>
                <a:cs typeface="Carlito"/>
              </a:rPr>
              <a:t>by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spc="-5" dirty="0">
                <a:latin typeface="Carlito"/>
                <a:cs typeface="Carlito"/>
              </a:rPr>
              <a:t>since the </a:t>
            </a:r>
            <a:r>
              <a:rPr sz="2400" spc="-20" dirty="0">
                <a:latin typeface="Carlito"/>
                <a:cs typeface="Carlito"/>
              </a:rPr>
              <a:t>investor </a:t>
            </a:r>
            <a:r>
              <a:rPr sz="2400" spc="-5" dirty="0">
                <a:latin typeface="Carlito"/>
                <a:cs typeface="Carlito"/>
              </a:rPr>
              <a:t>uses the summary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determine  </a:t>
            </a:r>
            <a:r>
              <a:rPr sz="2400" dirty="0">
                <a:latin typeface="Carlito"/>
                <a:cs typeface="Carlito"/>
              </a:rPr>
              <a:t>if the </a:t>
            </a:r>
            <a:r>
              <a:rPr sz="2400" spc="-10" dirty="0">
                <a:latin typeface="Carlito"/>
                <a:cs typeface="Carlito"/>
              </a:rPr>
              <a:t>entire </a:t>
            </a:r>
            <a:r>
              <a:rPr sz="2400" spc="-5" dirty="0">
                <a:latin typeface="Carlito"/>
                <a:cs typeface="Carlito"/>
              </a:rPr>
              <a:t>business plan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0" dirty="0">
                <a:latin typeface="Carlito"/>
                <a:cs typeface="Carlito"/>
              </a:rPr>
              <a:t>worth</a:t>
            </a:r>
            <a:r>
              <a:rPr sz="2400" spc="-3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reading.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80"/>
              </a:spcBef>
            </a:pPr>
            <a:r>
              <a:rPr sz="2400" spc="-15" dirty="0">
                <a:latin typeface="Carlito"/>
                <a:cs typeface="Carlito"/>
              </a:rPr>
              <a:t>Executive </a:t>
            </a:r>
            <a:r>
              <a:rPr sz="2400" spc="-5" dirty="0">
                <a:latin typeface="Carlito"/>
                <a:cs typeface="Carlito"/>
              </a:rPr>
              <a:t>summary </a:t>
            </a:r>
            <a:r>
              <a:rPr sz="2400" spc="-10" dirty="0">
                <a:latin typeface="Carlito"/>
                <a:cs typeface="Carlito"/>
              </a:rPr>
              <a:t>should </a:t>
            </a:r>
            <a:r>
              <a:rPr sz="2400" spc="-5" dirty="0">
                <a:latin typeface="Carlito"/>
                <a:cs typeface="Carlito"/>
              </a:rPr>
              <a:t>address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number of </a:t>
            </a:r>
            <a:r>
              <a:rPr sz="2400" dirty="0">
                <a:latin typeface="Carlito"/>
                <a:cs typeface="Carlito"/>
              </a:rPr>
              <a:t>issues </a:t>
            </a:r>
            <a:r>
              <a:rPr sz="2400" spc="-10" dirty="0">
                <a:latin typeface="Carlito"/>
                <a:cs typeface="Carlito"/>
              </a:rPr>
              <a:t>or  </a:t>
            </a:r>
            <a:r>
              <a:rPr sz="2400" spc="-5" dirty="0">
                <a:latin typeface="Carlito"/>
                <a:cs typeface="Carlito"/>
              </a:rPr>
              <a:t>questions </a:t>
            </a:r>
            <a:r>
              <a:rPr sz="2400" spc="-10" dirty="0">
                <a:latin typeface="Carlito"/>
                <a:cs typeface="Carlito"/>
              </a:rPr>
              <a:t>that </a:t>
            </a:r>
            <a:r>
              <a:rPr sz="2400" spc="-15" dirty="0">
                <a:latin typeface="Carlito"/>
                <a:cs typeface="Carlito"/>
              </a:rPr>
              <a:t>anyone </a:t>
            </a:r>
            <a:r>
              <a:rPr sz="2400" spc="-5" dirty="0">
                <a:latin typeface="Carlito"/>
                <a:cs typeface="Carlito"/>
              </a:rPr>
              <a:t>picking up </a:t>
            </a:r>
            <a:r>
              <a:rPr sz="2400" spc="-1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written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first  </a:t>
            </a:r>
            <a:r>
              <a:rPr sz="2400" dirty="0">
                <a:latin typeface="Carlito"/>
                <a:cs typeface="Carlito"/>
              </a:rPr>
              <a:t>time </a:t>
            </a:r>
            <a:r>
              <a:rPr sz="2400" spc="-10" dirty="0">
                <a:latin typeface="Carlito"/>
                <a:cs typeface="Carlito"/>
              </a:rPr>
              <a:t>would </a:t>
            </a:r>
            <a:r>
              <a:rPr sz="2400" spc="-15" dirty="0">
                <a:latin typeface="Carlito"/>
                <a:cs typeface="Carlito"/>
              </a:rPr>
              <a:t>want to </a:t>
            </a:r>
            <a:r>
              <a:rPr sz="2400" spc="-40" dirty="0">
                <a:latin typeface="Carlito"/>
                <a:cs typeface="Carlito"/>
              </a:rPr>
              <a:t>know. </a:t>
            </a:r>
            <a:r>
              <a:rPr sz="2400" spc="-15" dirty="0">
                <a:latin typeface="Carlito"/>
                <a:cs typeface="Carlito"/>
              </a:rPr>
              <a:t>For</a:t>
            </a:r>
            <a:r>
              <a:rPr sz="240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example: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endParaRPr sz="33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What </a:t>
            </a:r>
            <a:r>
              <a:rPr sz="2400" dirty="0">
                <a:latin typeface="Carlito"/>
                <a:cs typeface="Carlito"/>
              </a:rPr>
              <a:t>is the </a:t>
            </a:r>
            <a:r>
              <a:rPr sz="2400" spc="-5" dirty="0">
                <a:latin typeface="Carlito"/>
                <a:cs typeface="Carlito"/>
              </a:rPr>
              <a:t>business </a:t>
            </a:r>
            <a:r>
              <a:rPr sz="2400" spc="-10" dirty="0">
                <a:latin typeface="Carlito"/>
                <a:cs typeface="Carlito"/>
              </a:rPr>
              <a:t>concept </a:t>
            </a:r>
            <a:r>
              <a:rPr sz="2400" spc="-5" dirty="0">
                <a:latin typeface="Carlito"/>
                <a:cs typeface="Carlito"/>
              </a:rPr>
              <a:t>or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model?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How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this business </a:t>
            </a:r>
            <a:r>
              <a:rPr sz="2400" spc="-10" dirty="0">
                <a:latin typeface="Carlito"/>
                <a:cs typeface="Carlito"/>
              </a:rPr>
              <a:t>concept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model</a:t>
            </a:r>
            <a:r>
              <a:rPr sz="2400" spc="-4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unique?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dirty="0">
                <a:latin typeface="Carlito"/>
                <a:cs typeface="Carlito"/>
              </a:rPr>
              <a:t>Who </a:t>
            </a:r>
            <a:r>
              <a:rPr sz="2400" spc="-15" dirty="0">
                <a:latin typeface="Carlito"/>
                <a:cs typeface="Carlito"/>
              </a:rPr>
              <a:t>are </a:t>
            </a:r>
            <a:r>
              <a:rPr sz="2400" dirty="0">
                <a:latin typeface="Carlito"/>
                <a:cs typeface="Carlito"/>
              </a:rPr>
              <a:t>the individuals </a:t>
            </a:r>
            <a:r>
              <a:rPr sz="2400" spc="-10" dirty="0">
                <a:latin typeface="Carlito"/>
                <a:cs typeface="Carlito"/>
              </a:rPr>
              <a:t>starting </a:t>
            </a:r>
            <a:r>
              <a:rPr sz="2400" dirty="0">
                <a:latin typeface="Carlito"/>
                <a:cs typeface="Carlito"/>
              </a:rPr>
              <a:t>this</a:t>
            </a:r>
            <a:r>
              <a:rPr sz="2400" spc="-6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business?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How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5" dirty="0">
                <a:latin typeface="Carlito"/>
                <a:cs typeface="Carlito"/>
              </a:rPr>
              <a:t>they </a:t>
            </a:r>
            <a:r>
              <a:rPr sz="2400" spc="-20" dirty="0">
                <a:latin typeface="Carlito"/>
                <a:cs typeface="Carlito"/>
              </a:rPr>
              <a:t>make </a:t>
            </a:r>
            <a:r>
              <a:rPr sz="2400" spc="-5" dirty="0">
                <a:latin typeface="Carlito"/>
                <a:cs typeface="Carlito"/>
              </a:rPr>
              <a:t>money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how</a:t>
            </a:r>
            <a:r>
              <a:rPr sz="2400" spc="-4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much?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261873"/>
            <a:ext cx="8074025" cy="1671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400" b="0" i="0" spc="-5" dirty="0">
                <a:latin typeface="Carlito"/>
                <a:cs typeface="Carlito"/>
              </a:rPr>
              <a:t>If </a:t>
            </a:r>
            <a:r>
              <a:rPr sz="2400" b="0" i="0" dirty="0">
                <a:latin typeface="Carlito"/>
                <a:cs typeface="Carlito"/>
              </a:rPr>
              <a:t>the </a:t>
            </a:r>
            <a:r>
              <a:rPr sz="2400" b="0" i="0" spc="-5" dirty="0">
                <a:latin typeface="Carlito"/>
                <a:cs typeface="Carlito"/>
              </a:rPr>
              <a:t>new </a:t>
            </a:r>
            <a:r>
              <a:rPr sz="2400" b="0" i="0" spc="-15" dirty="0">
                <a:latin typeface="Carlito"/>
                <a:cs typeface="Carlito"/>
              </a:rPr>
              <a:t>venture </a:t>
            </a:r>
            <a:r>
              <a:rPr sz="2400" b="0" i="0" spc="-5" dirty="0">
                <a:latin typeface="Carlito"/>
                <a:cs typeface="Carlito"/>
              </a:rPr>
              <a:t>has </a:t>
            </a:r>
            <a:r>
              <a:rPr sz="2400" b="0" i="0" dirty="0">
                <a:latin typeface="Carlito"/>
                <a:cs typeface="Carlito"/>
              </a:rPr>
              <a:t>a </a:t>
            </a:r>
            <a:r>
              <a:rPr sz="2400" b="0" i="0" spc="-15" dirty="0">
                <a:latin typeface="Carlito"/>
                <a:cs typeface="Carlito"/>
              </a:rPr>
              <a:t>strong growth </a:t>
            </a:r>
            <a:r>
              <a:rPr sz="2400" b="0" i="0" spc="-5" dirty="0">
                <a:latin typeface="Carlito"/>
                <a:cs typeface="Carlito"/>
              </a:rPr>
              <a:t>plan and </a:t>
            </a:r>
            <a:r>
              <a:rPr sz="2400" b="0" i="0" dirty="0">
                <a:latin typeface="Carlito"/>
                <a:cs typeface="Carlito"/>
              </a:rPr>
              <a:t>in </a:t>
            </a:r>
            <a:r>
              <a:rPr sz="2400" b="0" i="0" spc="-10" dirty="0">
                <a:latin typeface="Carlito"/>
                <a:cs typeface="Carlito"/>
              </a:rPr>
              <a:t>five </a:t>
            </a:r>
            <a:r>
              <a:rPr sz="2400" b="0" i="0" spc="-15" dirty="0">
                <a:latin typeface="Carlito"/>
                <a:cs typeface="Carlito"/>
              </a:rPr>
              <a:t>years  </a:t>
            </a:r>
            <a:r>
              <a:rPr sz="2400" b="0" i="0" spc="-10" dirty="0">
                <a:latin typeface="Carlito"/>
                <a:cs typeface="Carlito"/>
              </a:rPr>
              <a:t>expects </a:t>
            </a:r>
            <a:r>
              <a:rPr sz="2400" b="0" i="0" spc="-15" dirty="0">
                <a:latin typeface="Carlito"/>
                <a:cs typeface="Carlito"/>
              </a:rPr>
              <a:t>to </a:t>
            </a:r>
            <a:r>
              <a:rPr sz="2400" b="0" i="0" spc="-5" dirty="0">
                <a:latin typeface="Carlito"/>
                <a:cs typeface="Carlito"/>
              </a:rPr>
              <a:t>be positioned </a:t>
            </a:r>
            <a:r>
              <a:rPr sz="2400" b="0" i="0" spc="-20" dirty="0">
                <a:latin typeface="Carlito"/>
                <a:cs typeface="Carlito"/>
              </a:rPr>
              <a:t>for </a:t>
            </a:r>
            <a:r>
              <a:rPr sz="2400" b="0" i="0" dirty="0">
                <a:latin typeface="Carlito"/>
                <a:cs typeface="Carlito"/>
              </a:rPr>
              <a:t>an initial </a:t>
            </a:r>
            <a:r>
              <a:rPr sz="2400" b="0" i="0" spc="-5" dirty="0">
                <a:latin typeface="Carlito"/>
                <a:cs typeface="Carlito"/>
              </a:rPr>
              <a:t>public </a:t>
            </a:r>
            <a:r>
              <a:rPr sz="2400" b="0" i="0" spc="-15" dirty="0">
                <a:latin typeface="Carlito"/>
                <a:cs typeface="Carlito"/>
              </a:rPr>
              <a:t>offering </a:t>
            </a:r>
            <a:r>
              <a:rPr sz="2400" b="0" i="0" dirty="0">
                <a:latin typeface="Carlito"/>
                <a:cs typeface="Carlito"/>
              </a:rPr>
              <a:t>then the  </a:t>
            </a:r>
            <a:r>
              <a:rPr sz="2400" b="0" i="0" spc="-15" dirty="0">
                <a:latin typeface="Carlito"/>
                <a:cs typeface="Carlito"/>
              </a:rPr>
              <a:t>executive </a:t>
            </a:r>
            <a:r>
              <a:rPr sz="2400" b="0" i="0" spc="-5" dirty="0">
                <a:latin typeface="Carlito"/>
                <a:cs typeface="Carlito"/>
              </a:rPr>
              <a:t>summary should </a:t>
            </a:r>
            <a:r>
              <a:rPr sz="2400" b="0" i="0" dirty="0">
                <a:latin typeface="Carlito"/>
                <a:cs typeface="Carlito"/>
              </a:rPr>
              <a:t>also include an </a:t>
            </a:r>
            <a:r>
              <a:rPr sz="2400" b="0" i="0" spc="-15" dirty="0">
                <a:latin typeface="Carlito"/>
                <a:cs typeface="Carlito"/>
              </a:rPr>
              <a:t>exit</a:t>
            </a:r>
            <a:r>
              <a:rPr sz="2400" b="0" i="0" spc="-50" dirty="0">
                <a:latin typeface="Carlito"/>
                <a:cs typeface="Carlito"/>
              </a:rPr>
              <a:t> </a:t>
            </a:r>
            <a:r>
              <a:rPr sz="2400" b="0" i="0" spc="-35" dirty="0">
                <a:latin typeface="Carlito"/>
                <a:cs typeface="Carlito"/>
              </a:rPr>
              <a:t>strategy.</a:t>
            </a:r>
            <a:endParaRPr sz="2400">
              <a:latin typeface="Carlito"/>
              <a:cs typeface="Carlito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2602864"/>
            <a:ext cx="8074659" cy="33915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50000"/>
              </a:lnSpc>
              <a:spcBef>
                <a:spcPts val="100"/>
              </a:spcBef>
            </a:pPr>
            <a:r>
              <a:rPr sz="2400" spc="-5" dirty="0">
                <a:latin typeface="Carlito"/>
                <a:cs typeface="Carlito"/>
              </a:rPr>
              <a:t>If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not </a:t>
            </a:r>
            <a:r>
              <a:rPr sz="2400" dirty="0">
                <a:latin typeface="Carlito"/>
                <a:cs typeface="Carlito"/>
              </a:rPr>
              <a:t>initially </a:t>
            </a:r>
            <a:r>
              <a:rPr sz="2400" spc="-10" dirty="0">
                <a:latin typeface="Carlito"/>
                <a:cs typeface="Carlito"/>
              </a:rPr>
              <a:t>expecting </a:t>
            </a:r>
            <a:r>
              <a:rPr sz="2400" dirty="0">
                <a:latin typeface="Carlito"/>
                <a:cs typeface="Carlito"/>
              </a:rPr>
              <a:t>this </a:t>
            </a:r>
            <a:r>
              <a:rPr sz="2400" spc="-5" dirty="0">
                <a:latin typeface="Carlito"/>
                <a:cs typeface="Carlito"/>
              </a:rPr>
              <a:t>kind of </a:t>
            </a:r>
            <a:r>
              <a:rPr sz="2400" spc="-10" dirty="0">
                <a:latin typeface="Carlito"/>
                <a:cs typeface="Carlito"/>
              </a:rPr>
              <a:t>growth,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10" dirty="0">
                <a:latin typeface="Carlito"/>
                <a:cs typeface="Carlito"/>
              </a:rPr>
              <a:t>entrepreneurs </a:t>
            </a:r>
            <a:r>
              <a:rPr sz="2400" spc="-5" dirty="0">
                <a:latin typeface="Carlito"/>
                <a:cs typeface="Carlito"/>
              </a:rPr>
              <a:t>should </a:t>
            </a:r>
            <a:r>
              <a:rPr sz="2400" spc="-15" dirty="0">
                <a:latin typeface="Carlito"/>
                <a:cs typeface="Carlito"/>
              </a:rPr>
              <a:t>avoid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10" dirty="0">
                <a:latin typeface="Carlito"/>
                <a:cs typeface="Carlito"/>
              </a:rPr>
              <a:t>discussion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an </a:t>
            </a:r>
            <a:r>
              <a:rPr sz="2400" spc="-15" dirty="0">
                <a:latin typeface="Carlito"/>
                <a:cs typeface="Carlito"/>
              </a:rPr>
              <a:t>exit </a:t>
            </a:r>
            <a:r>
              <a:rPr sz="2400" spc="-20" dirty="0">
                <a:latin typeface="Carlito"/>
                <a:cs typeface="Carlito"/>
              </a:rPr>
              <a:t>strategy </a:t>
            </a:r>
            <a:r>
              <a:rPr sz="2400" dirty="0">
                <a:latin typeface="Carlito"/>
                <a:cs typeface="Carlito"/>
              </a:rPr>
              <a:t>in  the </a:t>
            </a:r>
            <a:r>
              <a:rPr sz="2400" spc="-15" dirty="0">
                <a:latin typeface="Carlito"/>
                <a:cs typeface="Carlito"/>
              </a:rPr>
              <a:t>executive</a:t>
            </a:r>
            <a:r>
              <a:rPr sz="2400" spc="-20" dirty="0">
                <a:latin typeface="Carlito"/>
                <a:cs typeface="Carlito"/>
              </a:rPr>
              <a:t> summary.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This section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only </a:t>
            </a:r>
            <a:r>
              <a:rPr sz="2400" spc="-10" dirty="0">
                <a:latin typeface="Carlito"/>
                <a:cs typeface="Carlito"/>
              </a:rPr>
              <a:t>meant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highlight </a:t>
            </a:r>
            <a:r>
              <a:rPr sz="2400" spc="-30" dirty="0">
                <a:latin typeface="Carlito"/>
                <a:cs typeface="Carlito"/>
              </a:rPr>
              <a:t>key </a:t>
            </a:r>
            <a:r>
              <a:rPr sz="2400" spc="-20" dirty="0">
                <a:latin typeface="Carlito"/>
                <a:cs typeface="Carlito"/>
              </a:rPr>
              <a:t>factors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provide </a:t>
            </a:r>
            <a:r>
              <a:rPr sz="2400" dirty="0">
                <a:latin typeface="Carlito"/>
                <a:cs typeface="Carlito"/>
              </a:rPr>
              <a:t>a  </a:t>
            </a:r>
            <a:r>
              <a:rPr sz="2400" spc="-10" dirty="0">
                <a:latin typeface="Carlito"/>
                <a:cs typeface="Carlito"/>
              </a:rPr>
              <a:t>motivation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person </a:t>
            </a:r>
            <a:r>
              <a:rPr sz="2400" spc="-5" dirty="0">
                <a:latin typeface="Carlito"/>
                <a:cs typeface="Carlito"/>
              </a:rPr>
              <a:t>holding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spc="-20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read </a:t>
            </a:r>
            <a:r>
              <a:rPr sz="2400" dirty="0">
                <a:latin typeface="Carlito"/>
                <a:cs typeface="Carlito"/>
              </a:rPr>
              <a:t>it </a:t>
            </a:r>
            <a:r>
              <a:rPr sz="2400" spc="-10" dirty="0">
                <a:latin typeface="Carlito"/>
                <a:cs typeface="Carlito"/>
              </a:rPr>
              <a:t>in </a:t>
            </a:r>
            <a:r>
              <a:rPr sz="2400" dirty="0">
                <a:latin typeface="Carlito"/>
                <a:cs typeface="Carlito"/>
              </a:rPr>
              <a:t>its  </a:t>
            </a:r>
            <a:r>
              <a:rPr sz="2400" spc="-25" dirty="0">
                <a:latin typeface="Carlito"/>
                <a:cs typeface="Carlito"/>
              </a:rPr>
              <a:t>entirely.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57094" y="307593"/>
            <a:ext cx="5039106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Outline of a Business</a:t>
            </a:r>
            <a:r>
              <a:rPr spc="-40" dirty="0"/>
              <a:t> </a:t>
            </a:r>
            <a:r>
              <a:rPr spc="-10" dirty="0"/>
              <a:t>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778509"/>
            <a:ext cx="8072120" cy="565975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  <a:tabLst>
                <a:tab pos="527685" algn="l"/>
              </a:tabLst>
            </a:pPr>
            <a:r>
              <a:rPr sz="2400" spc="-5" dirty="0">
                <a:latin typeface="Carlito"/>
                <a:cs typeface="Carlito"/>
              </a:rPr>
              <a:t>I.	</a:t>
            </a:r>
            <a:r>
              <a:rPr sz="2400" spc="-10" dirty="0">
                <a:latin typeface="Carlito"/>
                <a:cs typeface="Carlito"/>
              </a:rPr>
              <a:t>Introductory </a:t>
            </a:r>
            <a:r>
              <a:rPr sz="2400" spc="-20" dirty="0">
                <a:latin typeface="Carlito"/>
                <a:cs typeface="Carlito"/>
              </a:rPr>
              <a:t>Page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dirty="0">
                <a:latin typeface="Carlito"/>
                <a:cs typeface="Carlito"/>
              </a:rPr>
              <a:t>Name and </a:t>
            </a:r>
            <a:r>
              <a:rPr sz="2400" spc="-5" dirty="0">
                <a:latin typeface="Carlito"/>
                <a:cs typeface="Carlito"/>
              </a:rPr>
              <a:t>address of</a:t>
            </a:r>
            <a:r>
              <a:rPr sz="2400" spc="-20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Business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dirty="0">
                <a:latin typeface="Carlito"/>
                <a:cs typeface="Carlito"/>
              </a:rPr>
              <a:t>Name(s) and </a:t>
            </a:r>
            <a:r>
              <a:rPr sz="2400" spc="-5" dirty="0">
                <a:latin typeface="Carlito"/>
                <a:cs typeface="Carlito"/>
              </a:rPr>
              <a:t>address(s) of</a:t>
            </a:r>
            <a:r>
              <a:rPr sz="2400" spc="-5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principal(s)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Nature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1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business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Statement </a:t>
            </a:r>
            <a:r>
              <a:rPr sz="2400" spc="-5" dirty="0">
                <a:latin typeface="Carlito"/>
                <a:cs typeface="Carlito"/>
              </a:rPr>
              <a:t>of financing</a:t>
            </a:r>
            <a:r>
              <a:rPr sz="2400" spc="-3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needed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Statement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confidentiality </a:t>
            </a:r>
            <a:r>
              <a:rPr sz="2400" spc="-5" dirty="0">
                <a:latin typeface="Carlito"/>
                <a:cs typeface="Carlito"/>
              </a:rPr>
              <a:t>of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report</a:t>
            </a:r>
            <a:endParaRPr sz="2400">
              <a:latin typeface="Carlito"/>
              <a:cs typeface="Carlito"/>
            </a:endParaRPr>
          </a:p>
          <a:p>
            <a:pPr marL="527685" marR="5080" indent="-515620">
              <a:lnSpc>
                <a:spcPct val="100000"/>
              </a:lnSpc>
              <a:spcBef>
                <a:spcPts val="575"/>
              </a:spcBef>
              <a:buAutoNum type="romanUcPeriod" startAt="2"/>
              <a:tabLst>
                <a:tab pos="527685" algn="l"/>
                <a:tab pos="528320" algn="l"/>
              </a:tabLst>
            </a:pPr>
            <a:r>
              <a:rPr sz="2400" spc="-15" dirty="0">
                <a:latin typeface="Carlito"/>
                <a:cs typeface="Carlito"/>
              </a:rPr>
              <a:t>Executive </a:t>
            </a:r>
            <a:r>
              <a:rPr sz="2400" dirty="0">
                <a:latin typeface="Carlito"/>
                <a:cs typeface="Carlito"/>
              </a:rPr>
              <a:t>Summary- 3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5 </a:t>
            </a:r>
            <a:r>
              <a:rPr sz="2400" spc="-10" dirty="0">
                <a:latin typeface="Carlito"/>
                <a:cs typeface="Carlito"/>
              </a:rPr>
              <a:t>pages </a:t>
            </a:r>
            <a:r>
              <a:rPr sz="2400" spc="-5" dirty="0">
                <a:latin typeface="Carlito"/>
                <a:cs typeface="Carlito"/>
              </a:rPr>
              <a:t>summarizing </a:t>
            </a:r>
            <a:r>
              <a:rPr sz="2400" spc="-1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complete  </a:t>
            </a:r>
            <a:r>
              <a:rPr sz="2400" spc="-5" dirty="0">
                <a:latin typeface="Carlito"/>
                <a:cs typeface="Carlito"/>
              </a:rPr>
              <a:t>business</a:t>
            </a:r>
            <a:r>
              <a:rPr sz="2400" spc="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plan</a:t>
            </a:r>
            <a:endParaRPr sz="2400">
              <a:latin typeface="Carlito"/>
              <a:cs typeface="Carlito"/>
            </a:endParaRPr>
          </a:p>
          <a:p>
            <a:pPr marL="527685" indent="-515620">
              <a:lnSpc>
                <a:spcPct val="100000"/>
              </a:lnSpc>
              <a:spcBef>
                <a:spcPts val="575"/>
              </a:spcBef>
              <a:buAutoNum type="romanUcPeriod" startAt="2"/>
              <a:tabLst>
                <a:tab pos="527685" algn="l"/>
                <a:tab pos="528320" algn="l"/>
              </a:tabLst>
            </a:pPr>
            <a:r>
              <a:rPr sz="2400" spc="-5" dirty="0">
                <a:latin typeface="Carlito"/>
                <a:cs typeface="Carlito"/>
              </a:rPr>
              <a:t>Industry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Analysis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Future outlook </a:t>
            </a:r>
            <a:r>
              <a:rPr sz="2400" dirty="0">
                <a:latin typeface="Carlito"/>
                <a:cs typeface="Carlito"/>
              </a:rPr>
              <a:t>and</a:t>
            </a:r>
            <a:r>
              <a:rPr sz="2400" spc="1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trends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Analysis of</a:t>
            </a:r>
            <a:r>
              <a:rPr sz="2400" spc="-20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competitors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Market</a:t>
            </a:r>
            <a:r>
              <a:rPr sz="2400" spc="-4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segmentation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Industry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5" dirty="0">
                <a:latin typeface="Carlito"/>
                <a:cs typeface="Carlito"/>
              </a:rPr>
              <a:t>market</a:t>
            </a:r>
            <a:r>
              <a:rPr sz="2400" spc="-45" dirty="0">
                <a:latin typeface="Carlito"/>
                <a:cs typeface="Carlito"/>
              </a:rPr>
              <a:t> </a:t>
            </a:r>
            <a:r>
              <a:rPr sz="2400" spc="-20" dirty="0">
                <a:latin typeface="Carlito"/>
                <a:cs typeface="Carlito"/>
              </a:rPr>
              <a:t>forecasts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75981"/>
            <a:ext cx="6382385" cy="606171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5"/>
              </a:spcBef>
              <a:tabLst>
                <a:tab pos="527685" algn="l"/>
              </a:tabLst>
            </a:pPr>
            <a:r>
              <a:rPr sz="2400" spc="-5" dirty="0">
                <a:latin typeface="Carlito"/>
                <a:cs typeface="Carlito"/>
              </a:rPr>
              <a:t>IV.	Description of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venture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8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Product(s)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9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dirty="0">
                <a:latin typeface="Carlito"/>
                <a:cs typeface="Carlito"/>
              </a:rPr>
              <a:t>Service(s)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8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Size </a:t>
            </a:r>
            <a:r>
              <a:rPr sz="2400" spc="-5" dirty="0">
                <a:latin typeface="Carlito"/>
                <a:cs typeface="Carlito"/>
              </a:rPr>
              <a:t>of business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9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Office </a:t>
            </a:r>
            <a:r>
              <a:rPr sz="2400" spc="-5" dirty="0">
                <a:latin typeface="Carlito"/>
                <a:cs typeface="Carlito"/>
              </a:rPr>
              <a:t>equipment </a:t>
            </a:r>
            <a:r>
              <a:rPr sz="2400" dirty="0">
                <a:latin typeface="Carlito"/>
                <a:cs typeface="Carlito"/>
              </a:rPr>
              <a:t>and</a:t>
            </a:r>
            <a:r>
              <a:rPr sz="2400" spc="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personnel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9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Background of</a:t>
            </a:r>
            <a:r>
              <a:rPr sz="2400" spc="-3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entrepreneurs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85"/>
              </a:spcBef>
              <a:tabLst>
                <a:tab pos="527685" algn="l"/>
              </a:tabLst>
            </a:pPr>
            <a:r>
              <a:rPr sz="2400" spc="-5" dirty="0">
                <a:latin typeface="Carlito"/>
                <a:cs typeface="Carlito"/>
              </a:rPr>
              <a:t>V.	</a:t>
            </a:r>
            <a:r>
              <a:rPr sz="2400" spc="-10" dirty="0">
                <a:latin typeface="Carlito"/>
                <a:cs typeface="Carlito"/>
              </a:rPr>
              <a:t>Production</a:t>
            </a:r>
            <a:r>
              <a:rPr sz="2400" spc="-2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Plan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9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Manufacturing Process (amount</a:t>
            </a:r>
            <a:r>
              <a:rPr sz="2400" spc="35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subcontracted)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9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Physical</a:t>
            </a:r>
            <a:r>
              <a:rPr sz="2400" spc="-2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Plant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9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Machinery </a:t>
            </a:r>
            <a:r>
              <a:rPr sz="2400" dirty="0">
                <a:latin typeface="Carlito"/>
                <a:cs typeface="Carlito"/>
              </a:rPr>
              <a:t>and</a:t>
            </a:r>
            <a:r>
              <a:rPr sz="2400" spc="-5" dirty="0">
                <a:latin typeface="Carlito"/>
                <a:cs typeface="Carlito"/>
              </a:rPr>
              <a:t> equipment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8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dirty="0">
                <a:latin typeface="Carlito"/>
                <a:cs typeface="Carlito"/>
              </a:rPr>
              <a:t>Names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suppliers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20" dirty="0">
                <a:latin typeface="Carlito"/>
                <a:cs typeface="Carlito"/>
              </a:rPr>
              <a:t>raw</a:t>
            </a:r>
            <a:r>
              <a:rPr sz="2400" spc="-3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material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90"/>
              </a:spcBef>
              <a:tabLst>
                <a:tab pos="527685" algn="l"/>
              </a:tabLst>
            </a:pPr>
            <a:r>
              <a:rPr sz="2400" spc="-10" dirty="0">
                <a:latin typeface="Carlito"/>
                <a:cs typeface="Carlito"/>
              </a:rPr>
              <a:t>VI.	Operational </a:t>
            </a:r>
            <a:r>
              <a:rPr sz="2400" dirty="0">
                <a:latin typeface="Carlito"/>
                <a:cs typeface="Carlito"/>
              </a:rPr>
              <a:t>Plan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8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Description of </a:t>
            </a:r>
            <a:r>
              <a:rPr sz="2400" spc="-20" dirty="0">
                <a:latin typeface="Carlito"/>
                <a:cs typeface="Carlito"/>
              </a:rPr>
              <a:t>company’s</a:t>
            </a:r>
            <a:r>
              <a:rPr sz="2400" spc="-2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operation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9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Flow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5" dirty="0">
                <a:latin typeface="Carlito"/>
                <a:cs typeface="Carlito"/>
              </a:rPr>
              <a:t>orders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10" dirty="0">
                <a:latin typeface="Carlito"/>
                <a:cs typeface="Carlito"/>
              </a:rPr>
              <a:t>goods and/or</a:t>
            </a:r>
            <a:r>
              <a:rPr sz="2400" dirty="0">
                <a:latin typeface="Carlito"/>
                <a:cs typeface="Carlito"/>
              </a:rPr>
              <a:t> services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28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30" dirty="0">
                <a:latin typeface="Carlito"/>
                <a:cs typeface="Carlito"/>
              </a:rPr>
              <a:t>Technology</a:t>
            </a:r>
            <a:r>
              <a:rPr sz="2400" spc="-5" dirty="0">
                <a:latin typeface="Carlito"/>
                <a:cs typeface="Carlito"/>
              </a:rPr>
              <a:t> Utilization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1" y="383793"/>
            <a:ext cx="77724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Planning </a:t>
            </a:r>
            <a:r>
              <a:rPr spc="-5" dirty="0"/>
              <a:t>As </a:t>
            </a:r>
            <a:r>
              <a:rPr spc="-15" dirty="0"/>
              <a:t>Part </a:t>
            </a:r>
            <a:r>
              <a:rPr spc="-5" dirty="0"/>
              <a:t>of the Business</a:t>
            </a:r>
            <a:r>
              <a:rPr spc="75" dirty="0"/>
              <a:t> </a:t>
            </a:r>
            <a:r>
              <a:rPr spc="-10" dirty="0"/>
              <a:t>Operation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156461"/>
            <a:ext cx="8074659" cy="4927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rlito"/>
                <a:cs typeface="Carlito"/>
              </a:rPr>
              <a:t>Planning is a </a:t>
            </a:r>
            <a:r>
              <a:rPr sz="2400" spc="-10" dirty="0">
                <a:latin typeface="Carlito"/>
                <a:cs typeface="Carlito"/>
              </a:rPr>
              <a:t>process that never </a:t>
            </a:r>
            <a:r>
              <a:rPr sz="2400" dirty="0">
                <a:latin typeface="Carlito"/>
                <a:cs typeface="Carlito"/>
              </a:rPr>
              <a:t>ends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business. It </a:t>
            </a:r>
            <a:r>
              <a:rPr sz="2400" dirty="0">
                <a:latin typeface="Carlito"/>
                <a:cs typeface="Carlito"/>
              </a:rPr>
              <a:t>is  </a:t>
            </a:r>
            <a:r>
              <a:rPr sz="2400" spc="-10" dirty="0">
                <a:latin typeface="Carlito"/>
                <a:cs typeface="Carlito"/>
              </a:rPr>
              <a:t>extremely important </a:t>
            </a:r>
            <a:r>
              <a:rPr sz="2400" dirty="0">
                <a:latin typeface="Carlito"/>
                <a:cs typeface="Carlito"/>
              </a:rPr>
              <a:t>in the early </a:t>
            </a:r>
            <a:r>
              <a:rPr sz="2400" spc="-15" dirty="0">
                <a:latin typeface="Carlito"/>
                <a:cs typeface="Carlito"/>
              </a:rPr>
              <a:t>stages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5" dirty="0">
                <a:latin typeface="Carlito"/>
                <a:cs typeface="Carlito"/>
              </a:rPr>
              <a:t>new </a:t>
            </a:r>
            <a:r>
              <a:rPr sz="2400" spc="-15" dirty="0">
                <a:latin typeface="Carlito"/>
                <a:cs typeface="Carlito"/>
              </a:rPr>
              <a:t>venture  </a:t>
            </a:r>
            <a:r>
              <a:rPr sz="2400" dirty="0">
                <a:latin typeface="Carlito"/>
                <a:cs typeface="Carlito"/>
              </a:rPr>
              <a:t>when 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5" dirty="0">
                <a:latin typeface="Carlito"/>
                <a:cs typeface="Carlito"/>
              </a:rPr>
              <a:t>need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prepare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preliminary  business</a:t>
            </a:r>
            <a:r>
              <a:rPr sz="2400" spc="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plan.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The plan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10" dirty="0">
                <a:latin typeface="Carlito"/>
                <a:cs typeface="Carlito"/>
              </a:rPr>
              <a:t>become finalized </a:t>
            </a:r>
            <a:r>
              <a:rPr sz="2400" dirty="0">
                <a:latin typeface="Carlito"/>
                <a:cs typeface="Carlito"/>
              </a:rPr>
              <a:t>as </a:t>
            </a:r>
            <a:r>
              <a:rPr sz="2400" spc="-10" dirty="0">
                <a:latin typeface="Carlito"/>
                <a:cs typeface="Carlito"/>
              </a:rPr>
              <a:t>the entrepreneur </a:t>
            </a:r>
            <a:r>
              <a:rPr sz="2400" spc="-5" dirty="0">
                <a:latin typeface="Carlito"/>
                <a:cs typeface="Carlito"/>
              </a:rPr>
              <a:t>has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5" dirty="0">
                <a:latin typeface="Carlito"/>
                <a:cs typeface="Carlito"/>
              </a:rPr>
              <a:t>better  </a:t>
            </a:r>
            <a:r>
              <a:rPr sz="2400" spc="-5" dirty="0">
                <a:latin typeface="Carlito"/>
                <a:cs typeface="Carlito"/>
              </a:rPr>
              <a:t>sense of the </a:t>
            </a:r>
            <a:r>
              <a:rPr sz="2400" spc="-15" dirty="0">
                <a:latin typeface="Carlito"/>
                <a:cs typeface="Carlito"/>
              </a:rPr>
              <a:t>market, </a:t>
            </a:r>
            <a:r>
              <a:rPr sz="2400" spc="-10" dirty="0">
                <a:latin typeface="Carlito"/>
                <a:cs typeface="Carlito"/>
              </a:rPr>
              <a:t>the product </a:t>
            </a:r>
            <a:r>
              <a:rPr sz="2400" dirty="0">
                <a:latin typeface="Carlito"/>
                <a:cs typeface="Carlito"/>
              </a:rPr>
              <a:t>and services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5" dirty="0">
                <a:latin typeface="Carlito"/>
                <a:cs typeface="Carlito"/>
              </a:rPr>
              <a:t>marketed, 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management team, </a:t>
            </a:r>
            <a:r>
              <a:rPr sz="2400" dirty="0">
                <a:latin typeface="Carlito"/>
                <a:cs typeface="Carlito"/>
              </a:rPr>
              <a:t>and the </a:t>
            </a:r>
            <a:r>
              <a:rPr sz="2400" spc="-5" dirty="0">
                <a:latin typeface="Carlito"/>
                <a:cs typeface="Carlito"/>
              </a:rPr>
              <a:t>financial needs of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-6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venture.</a:t>
            </a:r>
            <a:endParaRPr sz="24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  <a:spcBef>
                <a:spcPts val="580"/>
              </a:spcBef>
            </a:pPr>
            <a:r>
              <a:rPr sz="2400" dirty="0">
                <a:latin typeface="Carlito"/>
                <a:cs typeface="Carlito"/>
              </a:rPr>
              <a:t>Plan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be short-term or long-term, or they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20" dirty="0">
                <a:latin typeface="Carlito"/>
                <a:cs typeface="Carlito"/>
              </a:rPr>
              <a:t>strategic </a:t>
            </a:r>
            <a:r>
              <a:rPr sz="2400" spc="-10" dirty="0">
                <a:latin typeface="Carlito"/>
                <a:cs typeface="Carlito"/>
              </a:rPr>
              <a:t>or  operational. </a:t>
            </a:r>
            <a:r>
              <a:rPr sz="2400" dirty="0">
                <a:latin typeface="Carlito"/>
                <a:cs typeface="Carlito"/>
              </a:rPr>
              <a:t>Plans will </a:t>
            </a:r>
            <a:r>
              <a:rPr sz="2400" spc="-5" dirty="0">
                <a:latin typeface="Carlito"/>
                <a:cs typeface="Carlito"/>
              </a:rPr>
              <a:t>also </a:t>
            </a:r>
            <a:r>
              <a:rPr sz="2400" spc="-20" dirty="0">
                <a:latin typeface="Carlito"/>
                <a:cs typeface="Carlito"/>
              </a:rPr>
              <a:t>differ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5" dirty="0">
                <a:latin typeface="Carlito"/>
                <a:cs typeface="Carlito"/>
              </a:rPr>
              <a:t>scope depending on </a:t>
            </a:r>
            <a:r>
              <a:rPr sz="2400" dirty="0">
                <a:latin typeface="Carlito"/>
                <a:cs typeface="Carlito"/>
              </a:rPr>
              <a:t>the type  </a:t>
            </a:r>
            <a:r>
              <a:rPr sz="2400" spc="-5" dirty="0">
                <a:latin typeface="Carlito"/>
                <a:cs typeface="Carlito"/>
              </a:rPr>
              <a:t>of business or the </a:t>
            </a:r>
            <a:r>
              <a:rPr sz="2400" spc="-10" dirty="0">
                <a:latin typeface="Carlito"/>
                <a:cs typeface="Carlito"/>
              </a:rPr>
              <a:t>anticipated </a:t>
            </a:r>
            <a:r>
              <a:rPr sz="2400" spc="-25" dirty="0">
                <a:latin typeface="Carlito"/>
                <a:cs typeface="Carlito"/>
              </a:rPr>
              <a:t>size </a:t>
            </a:r>
            <a:r>
              <a:rPr sz="2400" spc="-5" dirty="0">
                <a:latin typeface="Carlito"/>
                <a:cs typeface="Carlito"/>
              </a:rPr>
              <a:t>of the </a:t>
            </a:r>
            <a:r>
              <a:rPr sz="2400" spc="-10" dirty="0">
                <a:latin typeface="Carlito"/>
                <a:cs typeface="Carlito"/>
              </a:rPr>
              <a:t>start-up operation.  </a:t>
            </a:r>
            <a:r>
              <a:rPr sz="2400" spc="-25" dirty="0">
                <a:latin typeface="Carlito"/>
                <a:cs typeface="Carlito"/>
              </a:rPr>
              <a:t>Even </a:t>
            </a:r>
            <a:r>
              <a:rPr sz="2400" dirty="0">
                <a:latin typeface="Carlito"/>
                <a:cs typeface="Carlito"/>
              </a:rPr>
              <a:t>though </a:t>
            </a:r>
            <a:r>
              <a:rPr sz="2400" spc="-5" dirty="0">
                <a:latin typeface="Carlito"/>
                <a:cs typeface="Carlito"/>
              </a:rPr>
              <a:t>they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serve </a:t>
            </a:r>
            <a:r>
              <a:rPr sz="2400" spc="-15" dirty="0">
                <a:latin typeface="Carlito"/>
                <a:cs typeface="Carlito"/>
              </a:rPr>
              <a:t>different </a:t>
            </a:r>
            <a:r>
              <a:rPr sz="2400" spc="-5" dirty="0">
                <a:latin typeface="Carlito"/>
                <a:cs typeface="Carlito"/>
              </a:rPr>
              <a:t>functions, </a:t>
            </a:r>
            <a:r>
              <a:rPr sz="2400" dirty="0">
                <a:latin typeface="Carlito"/>
                <a:cs typeface="Carlito"/>
              </a:rPr>
              <a:t>all these </a:t>
            </a:r>
            <a:r>
              <a:rPr sz="2400" spc="-5" dirty="0">
                <a:latin typeface="Carlito"/>
                <a:cs typeface="Carlito"/>
              </a:rPr>
              <a:t>plans  </a:t>
            </a:r>
            <a:r>
              <a:rPr sz="2400" spc="-20" dirty="0">
                <a:latin typeface="Carlito"/>
                <a:cs typeface="Carlito"/>
              </a:rPr>
              <a:t>have </a:t>
            </a:r>
            <a:r>
              <a:rPr sz="2400" spc="-5" dirty="0">
                <a:latin typeface="Carlito"/>
                <a:cs typeface="Carlito"/>
              </a:rPr>
              <a:t>one </a:t>
            </a:r>
            <a:r>
              <a:rPr sz="2400" spc="-10" dirty="0">
                <a:latin typeface="Carlito"/>
                <a:cs typeface="Carlito"/>
              </a:rPr>
              <a:t>important </a:t>
            </a:r>
            <a:r>
              <a:rPr sz="2400" spc="-5" dirty="0">
                <a:latin typeface="Carlito"/>
                <a:cs typeface="Carlito"/>
              </a:rPr>
              <a:t>purpose: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provide </a:t>
            </a:r>
            <a:r>
              <a:rPr sz="2400" dirty="0">
                <a:latin typeface="Carlito"/>
                <a:cs typeface="Carlito"/>
              </a:rPr>
              <a:t>guideline and </a:t>
            </a:r>
            <a:r>
              <a:rPr sz="2400" spc="-10" dirty="0">
                <a:latin typeface="Carlito"/>
                <a:cs typeface="Carlito"/>
              </a:rPr>
              <a:t>structure 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management </a:t>
            </a:r>
            <a:r>
              <a:rPr sz="2400" dirty="0">
                <a:latin typeface="Carlito"/>
                <a:cs typeface="Carlito"/>
              </a:rPr>
              <a:t>in a </a:t>
            </a:r>
            <a:r>
              <a:rPr sz="2400" spc="-10" dirty="0">
                <a:latin typeface="Carlito"/>
                <a:cs typeface="Carlito"/>
              </a:rPr>
              <a:t>rapidly </a:t>
            </a:r>
            <a:r>
              <a:rPr sz="2400" spc="-5" dirty="0">
                <a:latin typeface="Carlito"/>
                <a:cs typeface="Carlito"/>
              </a:rPr>
              <a:t>changing </a:t>
            </a:r>
            <a:r>
              <a:rPr sz="2400" spc="-15" dirty="0">
                <a:latin typeface="Carlito"/>
                <a:cs typeface="Carlito"/>
              </a:rPr>
              <a:t>market</a:t>
            </a:r>
            <a:r>
              <a:rPr sz="2400" spc="-8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environment.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397509"/>
            <a:ext cx="7083425" cy="529336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spc="-10" dirty="0">
                <a:latin typeface="Carlito"/>
                <a:cs typeface="Carlito"/>
              </a:rPr>
              <a:t>VII. Marketing</a:t>
            </a:r>
            <a:r>
              <a:rPr sz="2400" spc="-21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Plan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dirty="0">
                <a:latin typeface="Carlito"/>
                <a:cs typeface="Carlito"/>
              </a:rPr>
              <a:t>Pricing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Distribution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Promotion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Product</a:t>
            </a:r>
            <a:r>
              <a:rPr sz="2400" spc="-20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forecasts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Controls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-10" dirty="0">
                <a:latin typeface="Carlito"/>
                <a:cs typeface="Carlito"/>
              </a:rPr>
              <a:t>VIII. </a:t>
            </a:r>
            <a:r>
              <a:rPr sz="2400" spc="-15" dirty="0">
                <a:latin typeface="Carlito"/>
                <a:cs typeface="Carlito"/>
              </a:rPr>
              <a:t>Organizational</a:t>
            </a:r>
            <a:r>
              <a:rPr sz="2400" spc="-254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Plan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Form </a:t>
            </a:r>
            <a:r>
              <a:rPr sz="2400" spc="-5" dirty="0">
                <a:latin typeface="Carlito"/>
                <a:cs typeface="Carlito"/>
              </a:rPr>
              <a:t>of</a:t>
            </a:r>
            <a:r>
              <a:rPr sz="240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ownership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Identification of </a:t>
            </a:r>
            <a:r>
              <a:rPr sz="2400" spc="-10" dirty="0">
                <a:latin typeface="Carlito"/>
                <a:cs typeface="Carlito"/>
              </a:rPr>
              <a:t>partners </a:t>
            </a:r>
            <a:r>
              <a:rPr sz="2400" spc="-5" dirty="0">
                <a:latin typeface="Carlito"/>
                <a:cs typeface="Carlito"/>
              </a:rPr>
              <a:t>or principal</a:t>
            </a:r>
            <a:r>
              <a:rPr sz="2400" spc="-10" dirty="0">
                <a:latin typeface="Carlito"/>
                <a:cs typeface="Carlito"/>
              </a:rPr>
              <a:t> shareholders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dirty="0">
                <a:latin typeface="Carlito"/>
                <a:cs typeface="Carlito"/>
              </a:rPr>
              <a:t>Authority </a:t>
            </a:r>
            <a:r>
              <a:rPr sz="2400" spc="-5" dirty="0">
                <a:latin typeface="Carlito"/>
                <a:cs typeface="Carlito"/>
              </a:rPr>
              <a:t>of</a:t>
            </a:r>
            <a:r>
              <a:rPr sz="2400" spc="-2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principles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Management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5" dirty="0">
                <a:latin typeface="Carlito"/>
                <a:cs typeface="Carlito"/>
              </a:rPr>
              <a:t>team</a:t>
            </a:r>
            <a:r>
              <a:rPr sz="2400" spc="-4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background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Roles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responsibilities of members of</a:t>
            </a:r>
            <a:r>
              <a:rPr sz="2400" spc="-35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organization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6002"/>
            <a:ext cx="5102225" cy="6610984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  <a:tabLst>
                <a:tab pos="527685" algn="l"/>
              </a:tabLst>
            </a:pPr>
            <a:r>
              <a:rPr sz="2400" dirty="0">
                <a:latin typeface="Carlito"/>
                <a:cs typeface="Carlito"/>
              </a:rPr>
              <a:t>IX.	</a:t>
            </a:r>
            <a:r>
              <a:rPr sz="2400" spc="-5" dirty="0">
                <a:latin typeface="Carlito"/>
                <a:cs typeface="Carlito"/>
              </a:rPr>
              <a:t>Assessment of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Risk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20" dirty="0">
                <a:latin typeface="Carlito"/>
                <a:cs typeface="Carlito"/>
              </a:rPr>
              <a:t>Evaluate </a:t>
            </a:r>
            <a:r>
              <a:rPr sz="2400" spc="-5" dirty="0">
                <a:latin typeface="Carlito"/>
                <a:cs typeface="Carlito"/>
              </a:rPr>
              <a:t>weakness of</a:t>
            </a:r>
            <a:r>
              <a:rPr sz="240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business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New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technologies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Contingency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plans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  <a:tabLst>
                <a:tab pos="527685" algn="l"/>
              </a:tabLst>
            </a:pPr>
            <a:r>
              <a:rPr sz="2400" dirty="0">
                <a:latin typeface="Carlito"/>
                <a:cs typeface="Carlito"/>
              </a:rPr>
              <a:t>X.	</a:t>
            </a:r>
            <a:r>
              <a:rPr sz="2400" spc="-5" dirty="0">
                <a:latin typeface="Carlito"/>
                <a:cs typeface="Carlito"/>
              </a:rPr>
              <a:t>Financial</a:t>
            </a:r>
            <a:r>
              <a:rPr sz="2400" spc="-2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Plan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Pro forma </a:t>
            </a:r>
            <a:r>
              <a:rPr sz="2400" spc="-5" dirty="0">
                <a:latin typeface="Carlito"/>
                <a:cs typeface="Carlito"/>
              </a:rPr>
              <a:t>income</a:t>
            </a:r>
            <a:r>
              <a:rPr sz="2400" spc="-15" dirty="0">
                <a:latin typeface="Carlito"/>
                <a:cs typeface="Carlito"/>
              </a:rPr>
              <a:t> statement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Cash </a:t>
            </a:r>
            <a:r>
              <a:rPr sz="2400" spc="-10" dirty="0">
                <a:latin typeface="Carlito"/>
                <a:cs typeface="Carlito"/>
              </a:rPr>
              <a:t>flow</a:t>
            </a:r>
            <a:r>
              <a:rPr sz="2400" spc="-2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projections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Pro forma </a:t>
            </a:r>
            <a:r>
              <a:rPr sz="2400" spc="-5" dirty="0">
                <a:latin typeface="Carlito"/>
                <a:cs typeface="Carlito"/>
              </a:rPr>
              <a:t>balance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sheet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Break-even</a:t>
            </a:r>
            <a:r>
              <a:rPr sz="2400" spc="-5" dirty="0">
                <a:latin typeface="Carlito"/>
                <a:cs typeface="Carlito"/>
              </a:rPr>
              <a:t> analysis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0" dirty="0">
                <a:latin typeface="Carlito"/>
                <a:cs typeface="Carlito"/>
              </a:rPr>
              <a:t>Sources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applications of</a:t>
            </a:r>
            <a:r>
              <a:rPr sz="2400" spc="-8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funds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80"/>
              </a:spcBef>
              <a:tabLst>
                <a:tab pos="527685" algn="l"/>
              </a:tabLst>
            </a:pPr>
            <a:r>
              <a:rPr sz="2400" spc="-5" dirty="0">
                <a:latin typeface="Carlito"/>
                <a:cs typeface="Carlito"/>
              </a:rPr>
              <a:t>XI.	</a:t>
            </a:r>
            <a:r>
              <a:rPr sz="2400" dirty="0">
                <a:latin typeface="Carlito"/>
                <a:cs typeface="Carlito"/>
              </a:rPr>
              <a:t>Appendix </a:t>
            </a:r>
            <a:r>
              <a:rPr sz="2400" spc="-10" dirty="0">
                <a:latin typeface="Carlito"/>
                <a:cs typeface="Carlito"/>
              </a:rPr>
              <a:t>(Contains Backup</a:t>
            </a:r>
            <a:r>
              <a:rPr sz="2400" spc="-8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material)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20" dirty="0">
                <a:latin typeface="Carlito"/>
                <a:cs typeface="Carlito"/>
              </a:rPr>
              <a:t>Letters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80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15" dirty="0">
                <a:latin typeface="Carlito"/>
                <a:cs typeface="Carlito"/>
              </a:rPr>
              <a:t>Market </a:t>
            </a:r>
            <a:r>
              <a:rPr sz="2400" spc="-10" dirty="0">
                <a:latin typeface="Carlito"/>
                <a:cs typeface="Carlito"/>
              </a:rPr>
              <a:t>research</a:t>
            </a:r>
            <a:r>
              <a:rPr sz="2400" spc="-35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data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spc="-5" dirty="0">
                <a:latin typeface="Carlito"/>
                <a:cs typeface="Carlito"/>
              </a:rPr>
              <a:t>Leases or</a:t>
            </a:r>
            <a:r>
              <a:rPr sz="2400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contracts</a:t>
            </a:r>
            <a:endParaRPr sz="2400">
              <a:latin typeface="Carlito"/>
              <a:cs typeface="Carlito"/>
            </a:endParaRPr>
          </a:p>
          <a:p>
            <a:pPr marL="469900" indent="-457834">
              <a:lnSpc>
                <a:spcPct val="100000"/>
              </a:lnSpc>
              <a:spcBef>
                <a:spcPts val="575"/>
              </a:spcBef>
              <a:buAutoNum type="alphaLcParenR"/>
              <a:tabLst>
                <a:tab pos="469900" algn="l"/>
                <a:tab pos="470534" algn="l"/>
              </a:tabLst>
            </a:pPr>
            <a:r>
              <a:rPr sz="2400" dirty="0">
                <a:latin typeface="Carlito"/>
                <a:cs typeface="Carlito"/>
              </a:rPr>
              <a:t>Price </a:t>
            </a:r>
            <a:r>
              <a:rPr sz="2400" spc="-10" dirty="0">
                <a:latin typeface="Carlito"/>
                <a:cs typeface="Carlito"/>
              </a:rPr>
              <a:t>lists </a:t>
            </a:r>
            <a:r>
              <a:rPr sz="2400" spc="-15" dirty="0">
                <a:latin typeface="Carlito"/>
                <a:cs typeface="Carlito"/>
              </a:rPr>
              <a:t>from</a:t>
            </a:r>
            <a:r>
              <a:rPr sz="2400" spc="-4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suppliers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0" y="383793"/>
            <a:ext cx="78486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Environmental </a:t>
            </a:r>
            <a:r>
              <a:rPr spc="-5" dirty="0"/>
              <a:t>and Industry</a:t>
            </a:r>
            <a:r>
              <a:rPr dirty="0"/>
              <a:t> </a:t>
            </a:r>
            <a:r>
              <a:rPr spc="-5" dirty="0"/>
              <a:t>Analysis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967485"/>
            <a:ext cx="8073390" cy="540321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12700" marR="6350" algn="just">
              <a:lnSpc>
                <a:spcPts val="2590"/>
              </a:lnSpc>
              <a:spcBef>
                <a:spcPts val="425"/>
              </a:spcBef>
            </a:pPr>
            <a:r>
              <a:rPr sz="2400" b="1" spc="-15" dirty="0">
                <a:latin typeface="Carlito"/>
                <a:cs typeface="Carlito"/>
              </a:rPr>
              <a:t>Environmental </a:t>
            </a:r>
            <a:r>
              <a:rPr sz="2400" b="1" dirty="0">
                <a:latin typeface="Carlito"/>
                <a:cs typeface="Carlito"/>
              </a:rPr>
              <a:t>Analysis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5" dirty="0">
                <a:latin typeface="Carlito"/>
                <a:cs typeface="Carlito"/>
              </a:rPr>
              <a:t>Assessment of </a:t>
            </a:r>
            <a:r>
              <a:rPr sz="2400" spc="-10" dirty="0">
                <a:latin typeface="Carlito"/>
                <a:cs typeface="Carlito"/>
              </a:rPr>
              <a:t>external uncontrollable  variables that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dirty="0">
                <a:latin typeface="Carlito"/>
                <a:cs typeface="Carlito"/>
              </a:rPr>
              <a:t>impact the </a:t>
            </a:r>
            <a:r>
              <a:rPr sz="2400" spc="-5" dirty="0">
                <a:latin typeface="Carlito"/>
                <a:cs typeface="Carlito"/>
              </a:rPr>
              <a:t>business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plan.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90100"/>
              </a:lnSpc>
              <a:spcBef>
                <a:spcPts val="540"/>
              </a:spcBef>
            </a:pPr>
            <a:r>
              <a:rPr sz="2400" spc="-114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introduce </a:t>
            </a:r>
            <a:r>
              <a:rPr sz="2400" spc="-5" dirty="0">
                <a:latin typeface="Carlito"/>
                <a:cs typeface="Carlito"/>
              </a:rPr>
              <a:t>the variables </a:t>
            </a:r>
            <a:r>
              <a:rPr sz="2400" spc="-10" dirty="0">
                <a:latin typeface="Carlito"/>
                <a:cs typeface="Carlito"/>
              </a:rPr>
              <a:t>you consider important you can </a:t>
            </a:r>
            <a:r>
              <a:rPr sz="2400" spc="-5" dirty="0">
                <a:latin typeface="Carlito"/>
                <a:cs typeface="Carlito"/>
              </a:rPr>
              <a:t>see  </a:t>
            </a:r>
            <a:r>
              <a:rPr sz="2400" spc="-10" dirty="0">
                <a:latin typeface="Carlito"/>
                <a:cs typeface="Carlito"/>
              </a:rPr>
              <a:t>how </a:t>
            </a:r>
            <a:r>
              <a:rPr sz="2400" spc="-5" dirty="0">
                <a:latin typeface="Carlito"/>
                <a:cs typeface="Carlito"/>
              </a:rPr>
              <a:t>they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5" dirty="0">
                <a:latin typeface="Carlito"/>
                <a:cs typeface="Carlito"/>
              </a:rPr>
              <a:t>influence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decisions </a:t>
            </a:r>
            <a:r>
              <a:rPr sz="2400" spc="-10" dirty="0">
                <a:latin typeface="Carlito"/>
                <a:cs typeface="Carlito"/>
              </a:rPr>
              <a:t>you </a:t>
            </a:r>
            <a:r>
              <a:rPr sz="2400" spc="-20" dirty="0">
                <a:latin typeface="Carlito"/>
                <a:cs typeface="Carlito"/>
              </a:rPr>
              <a:t>have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20" dirty="0">
                <a:latin typeface="Carlito"/>
                <a:cs typeface="Carlito"/>
              </a:rPr>
              <a:t>make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5" dirty="0">
                <a:latin typeface="Carlito"/>
                <a:cs typeface="Carlito"/>
              </a:rPr>
              <a:t>decisions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consumers</a:t>
            </a:r>
            <a:r>
              <a:rPr sz="2400" spc="-15" dirty="0">
                <a:latin typeface="Carlito"/>
                <a:cs typeface="Carlito"/>
              </a:rPr>
              <a:t> make.</a:t>
            </a:r>
            <a:endParaRPr sz="24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85"/>
              </a:spcBef>
            </a:pPr>
            <a:r>
              <a:rPr sz="2400" spc="-15" dirty="0">
                <a:latin typeface="Carlito"/>
                <a:cs typeface="Carlito"/>
              </a:rPr>
              <a:t>Environmental </a:t>
            </a:r>
            <a:r>
              <a:rPr sz="2400" spc="-10" dirty="0">
                <a:latin typeface="Carlito"/>
                <a:cs typeface="Carlito"/>
              </a:rPr>
              <a:t>conditions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consider: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5" dirty="0">
                <a:latin typeface="Carlito"/>
                <a:cs typeface="Carlito"/>
              </a:rPr>
              <a:t>Economic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Cultural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latin typeface="Carlito"/>
                <a:cs typeface="Carlito"/>
              </a:rPr>
              <a:t>Social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30" dirty="0">
                <a:latin typeface="Carlito"/>
                <a:cs typeface="Carlito"/>
              </a:rPr>
              <a:t>Technology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5" dirty="0">
                <a:latin typeface="Carlito"/>
                <a:cs typeface="Carlito"/>
              </a:rPr>
              <a:t>Legal</a:t>
            </a:r>
            <a:r>
              <a:rPr sz="2400" spc="-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concerns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Demographic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8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5" dirty="0">
                <a:latin typeface="Carlito"/>
                <a:cs typeface="Carlito"/>
              </a:rPr>
              <a:t>Political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9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Religious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108539"/>
            <a:ext cx="8075930" cy="5879465"/>
          </a:xfrm>
          <a:prstGeom prst="rect">
            <a:avLst/>
          </a:prstGeom>
        </p:spPr>
        <p:txBody>
          <a:bodyPr vert="horz" wrap="square" lIns="0" tIns="1962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5"/>
              </a:spcBef>
              <a:tabLst>
                <a:tab pos="1198245" algn="l"/>
                <a:tab pos="2327910" algn="l"/>
                <a:tab pos="2643505" algn="l"/>
                <a:tab pos="3811270" algn="l"/>
                <a:tab pos="4996815" algn="l"/>
                <a:tab pos="5956935" algn="l"/>
                <a:tab pos="6588125" algn="l"/>
              </a:tabLst>
            </a:pPr>
            <a:r>
              <a:rPr sz="2400" spc="-5" dirty="0">
                <a:latin typeface="Carlito"/>
                <a:cs typeface="Carlito"/>
              </a:rPr>
              <a:t>Industry	analysis	</a:t>
            </a:r>
            <a:r>
              <a:rPr sz="2400" dirty="0">
                <a:latin typeface="Carlito"/>
                <a:cs typeface="Carlito"/>
              </a:rPr>
              <a:t>–	</a:t>
            </a:r>
            <a:r>
              <a:rPr sz="2400" spc="-15" dirty="0">
                <a:latin typeface="Carlito"/>
                <a:cs typeface="Carlito"/>
              </a:rPr>
              <a:t>Reviews	</a:t>
            </a:r>
            <a:r>
              <a:rPr sz="2400" spc="-5" dirty="0">
                <a:latin typeface="Carlito"/>
                <a:cs typeface="Carlito"/>
              </a:rPr>
              <a:t>Industry	</a:t>
            </a:r>
            <a:r>
              <a:rPr sz="2400" spc="-10" dirty="0">
                <a:latin typeface="Carlito"/>
                <a:cs typeface="Carlito"/>
              </a:rPr>
              <a:t>trends	</a:t>
            </a:r>
            <a:r>
              <a:rPr sz="2400" dirty="0">
                <a:latin typeface="Carlito"/>
                <a:cs typeface="Carlito"/>
              </a:rPr>
              <a:t>and	</a:t>
            </a:r>
            <a:r>
              <a:rPr sz="2400" spc="-10" dirty="0">
                <a:latin typeface="Carlito"/>
                <a:cs typeface="Carlito"/>
              </a:rPr>
              <a:t>competitive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spc="-15" dirty="0">
                <a:latin typeface="Carlito"/>
                <a:cs typeface="Carlito"/>
              </a:rPr>
              <a:t>strategies.</a:t>
            </a:r>
            <a:endParaRPr sz="24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2014"/>
              </a:spcBef>
            </a:pPr>
            <a:r>
              <a:rPr sz="2400" dirty="0">
                <a:latin typeface="Carlito"/>
                <a:cs typeface="Carlito"/>
              </a:rPr>
              <a:t>2 </a:t>
            </a:r>
            <a:r>
              <a:rPr sz="2400" spc="-5" dirty="0">
                <a:latin typeface="Carlito"/>
                <a:cs typeface="Carlito"/>
              </a:rPr>
              <a:t>Industrial </a:t>
            </a:r>
            <a:r>
              <a:rPr sz="2400" spc="-20" dirty="0">
                <a:latin typeface="Carlito"/>
                <a:cs typeface="Carlito"/>
              </a:rPr>
              <a:t>factors </a:t>
            </a:r>
            <a:r>
              <a:rPr sz="2400" spc="-15" dirty="0">
                <a:latin typeface="Carlito"/>
                <a:cs typeface="Carlito"/>
              </a:rPr>
              <a:t>to</a:t>
            </a:r>
            <a:r>
              <a:rPr sz="2400" spc="-4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consider: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02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5" dirty="0">
                <a:latin typeface="Carlito"/>
                <a:cs typeface="Carlito"/>
              </a:rPr>
              <a:t>Industry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demand</a:t>
            </a:r>
            <a:endParaRPr sz="2400">
              <a:latin typeface="Carlito"/>
              <a:cs typeface="Carlito"/>
            </a:endParaRPr>
          </a:p>
          <a:p>
            <a:pPr marL="355600" indent="-343535">
              <a:lnSpc>
                <a:spcPct val="100000"/>
              </a:lnSpc>
              <a:spcBef>
                <a:spcPts val="2014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Competition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</a:pPr>
            <a:endParaRPr sz="270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  <a:spcBef>
                <a:spcPts val="2180"/>
              </a:spcBef>
            </a:pP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last </a:t>
            </a:r>
            <a:r>
              <a:rPr sz="2400" dirty="0">
                <a:latin typeface="Carlito"/>
                <a:cs typeface="Carlito"/>
              </a:rPr>
              <a:t>part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this section </a:t>
            </a:r>
            <a:r>
              <a:rPr sz="2400" spc="-5" dirty="0">
                <a:latin typeface="Carlito"/>
                <a:cs typeface="Carlito"/>
              </a:rPr>
              <a:t>should </a:t>
            </a:r>
            <a:r>
              <a:rPr sz="2400" spc="-15" dirty="0">
                <a:latin typeface="Carlito"/>
                <a:cs typeface="Carlito"/>
              </a:rPr>
              <a:t>focus </a:t>
            </a:r>
            <a:r>
              <a:rPr sz="2400" spc="-5" dirty="0">
                <a:latin typeface="Carlito"/>
                <a:cs typeface="Carlito"/>
              </a:rPr>
              <a:t>on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specific </a:t>
            </a:r>
            <a:r>
              <a:rPr sz="2400" spc="-15" dirty="0">
                <a:latin typeface="Carlito"/>
                <a:cs typeface="Carlito"/>
              </a:rPr>
              <a:t>market,  </a:t>
            </a:r>
            <a:r>
              <a:rPr sz="2400" dirty="0">
                <a:latin typeface="Carlito"/>
                <a:cs typeface="Carlito"/>
              </a:rPr>
              <a:t>which </a:t>
            </a:r>
            <a:r>
              <a:rPr sz="2400" spc="-15" dirty="0">
                <a:latin typeface="Carlito"/>
                <a:cs typeface="Carlito"/>
              </a:rPr>
              <a:t>would </a:t>
            </a:r>
            <a:r>
              <a:rPr sz="2400" dirty="0">
                <a:latin typeface="Carlito"/>
                <a:cs typeface="Carlito"/>
              </a:rPr>
              <a:t>include </a:t>
            </a:r>
            <a:r>
              <a:rPr sz="2400" spc="-5" dirty="0">
                <a:latin typeface="Carlito"/>
                <a:cs typeface="Carlito"/>
              </a:rPr>
              <a:t>such </a:t>
            </a:r>
            <a:r>
              <a:rPr sz="2400" spc="-15" dirty="0">
                <a:latin typeface="Carlito"/>
                <a:cs typeface="Carlito"/>
              </a:rPr>
              <a:t>information </a:t>
            </a:r>
            <a:r>
              <a:rPr sz="2400" dirty="0">
                <a:latin typeface="Carlito"/>
                <a:cs typeface="Carlito"/>
              </a:rPr>
              <a:t>as who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customer </a:t>
            </a:r>
            <a:r>
              <a:rPr sz="2400" dirty="0">
                <a:latin typeface="Carlito"/>
                <a:cs typeface="Carlito"/>
              </a:rPr>
              <a:t>is  and </a:t>
            </a:r>
            <a:r>
              <a:rPr sz="2400" spc="-10" dirty="0">
                <a:latin typeface="Carlito"/>
                <a:cs typeface="Carlito"/>
              </a:rPr>
              <a:t>what </a:t>
            </a:r>
            <a:r>
              <a:rPr sz="2400" spc="-5" dirty="0">
                <a:latin typeface="Carlito"/>
                <a:cs typeface="Carlito"/>
              </a:rPr>
              <a:t>the business </a:t>
            </a:r>
            <a:r>
              <a:rPr sz="2400" spc="-10" dirty="0">
                <a:latin typeface="Carlito"/>
                <a:cs typeface="Carlito"/>
              </a:rPr>
              <a:t>environment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20" dirty="0">
                <a:latin typeface="Carlito"/>
                <a:cs typeface="Carlito"/>
              </a:rPr>
              <a:t>like </a:t>
            </a:r>
            <a:r>
              <a:rPr sz="2400" dirty="0">
                <a:latin typeface="Carlito"/>
                <a:cs typeface="Carlito"/>
              </a:rPr>
              <a:t>in the </a:t>
            </a:r>
            <a:r>
              <a:rPr sz="2400" spc="-5" dirty="0">
                <a:latin typeface="Carlito"/>
                <a:cs typeface="Carlito"/>
              </a:rPr>
              <a:t>specific </a:t>
            </a:r>
            <a:r>
              <a:rPr sz="2400" spc="-15" dirty="0">
                <a:latin typeface="Carlito"/>
                <a:cs typeface="Carlito"/>
              </a:rPr>
              <a:t>market 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geographic area where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dirty="0">
                <a:latin typeface="Carlito"/>
                <a:cs typeface="Carlito"/>
              </a:rPr>
              <a:t>will</a:t>
            </a:r>
            <a:r>
              <a:rPr sz="2400" spc="1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compete.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383793"/>
            <a:ext cx="76962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Description </a:t>
            </a:r>
            <a:r>
              <a:rPr spc="-5" dirty="0"/>
              <a:t>of</a:t>
            </a:r>
            <a:r>
              <a:rPr spc="-10" dirty="0"/>
              <a:t> </a:t>
            </a:r>
            <a:r>
              <a:rPr spc="-30" dirty="0"/>
              <a:t>Venture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927861"/>
            <a:ext cx="8074659" cy="5293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525" algn="just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Carlito"/>
                <a:cs typeface="Carlito"/>
              </a:rPr>
              <a:t>Description </a:t>
            </a:r>
            <a:r>
              <a:rPr sz="2400" b="1" dirty="0">
                <a:latin typeface="Carlito"/>
                <a:cs typeface="Carlito"/>
              </a:rPr>
              <a:t>of </a:t>
            </a:r>
            <a:r>
              <a:rPr sz="2400" b="1" spc="-5" dirty="0">
                <a:latin typeface="Carlito"/>
                <a:cs typeface="Carlito"/>
              </a:rPr>
              <a:t>the </a:t>
            </a:r>
            <a:r>
              <a:rPr sz="2400" b="1" spc="-30" dirty="0">
                <a:latin typeface="Carlito"/>
                <a:cs typeface="Carlito"/>
              </a:rPr>
              <a:t>Venture </a:t>
            </a:r>
            <a:r>
              <a:rPr sz="2400" b="1" dirty="0">
                <a:latin typeface="Carlito"/>
                <a:cs typeface="Carlito"/>
              </a:rPr>
              <a:t>– </a:t>
            </a:r>
            <a:r>
              <a:rPr sz="2400" spc="-10" dirty="0">
                <a:latin typeface="Carlito"/>
                <a:cs typeface="Carlito"/>
              </a:rPr>
              <a:t>Provides complete </a:t>
            </a:r>
            <a:r>
              <a:rPr sz="2400" spc="-5" dirty="0">
                <a:latin typeface="Carlito"/>
                <a:cs typeface="Carlito"/>
              </a:rPr>
              <a:t>overview </a:t>
            </a:r>
            <a:r>
              <a:rPr sz="2400" spc="-10" dirty="0">
                <a:latin typeface="Carlito"/>
                <a:cs typeface="Carlito"/>
              </a:rPr>
              <a:t>of  product(s), </a:t>
            </a:r>
            <a:r>
              <a:rPr sz="2400" dirty="0">
                <a:latin typeface="Carlito"/>
                <a:cs typeface="Carlito"/>
              </a:rPr>
              <a:t>services, and </a:t>
            </a:r>
            <a:r>
              <a:rPr sz="2400" spc="-10" dirty="0">
                <a:latin typeface="Carlito"/>
                <a:cs typeface="Carlito"/>
              </a:rPr>
              <a:t>operations </a:t>
            </a:r>
            <a:r>
              <a:rPr sz="2400" spc="-5" dirty="0">
                <a:latin typeface="Carlito"/>
                <a:cs typeface="Carlito"/>
              </a:rPr>
              <a:t>of new</a:t>
            </a:r>
            <a:r>
              <a:rPr sz="2400" spc="-15" dirty="0">
                <a:latin typeface="Carlito"/>
                <a:cs typeface="Carlito"/>
              </a:rPr>
              <a:t> venture.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This section should begin </a:t>
            </a:r>
            <a:r>
              <a:rPr sz="2400" dirty="0">
                <a:latin typeface="Carlito"/>
                <a:cs typeface="Carlito"/>
              </a:rPr>
              <a:t>with </a:t>
            </a:r>
            <a:r>
              <a:rPr sz="2400" spc="-5" dirty="0">
                <a:latin typeface="Carlito"/>
                <a:cs typeface="Carlito"/>
              </a:rPr>
              <a:t>the mission </a:t>
            </a:r>
            <a:r>
              <a:rPr sz="2400" spc="-20" dirty="0">
                <a:latin typeface="Carlito"/>
                <a:cs typeface="Carlito"/>
              </a:rPr>
              <a:t>statement </a:t>
            </a:r>
            <a:r>
              <a:rPr sz="2400" spc="-10" dirty="0">
                <a:latin typeface="Carlito"/>
                <a:cs typeface="Carlito"/>
              </a:rPr>
              <a:t>or  </a:t>
            </a:r>
            <a:r>
              <a:rPr sz="2400" spc="-15" dirty="0">
                <a:latin typeface="Carlito"/>
                <a:cs typeface="Carlito"/>
              </a:rPr>
              <a:t>company </a:t>
            </a:r>
            <a:r>
              <a:rPr sz="2400" spc="-5" dirty="0">
                <a:latin typeface="Carlito"/>
                <a:cs typeface="Carlito"/>
              </a:rPr>
              <a:t>mission 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new </a:t>
            </a:r>
            <a:r>
              <a:rPr sz="2400" spc="-15" dirty="0">
                <a:latin typeface="Carlito"/>
                <a:cs typeface="Carlito"/>
              </a:rPr>
              <a:t>venture. </a:t>
            </a:r>
            <a:r>
              <a:rPr sz="2400" spc="-5" dirty="0">
                <a:latin typeface="Carlito"/>
                <a:cs typeface="Carlito"/>
              </a:rPr>
              <a:t>This </a:t>
            </a:r>
            <a:r>
              <a:rPr sz="2400" spc="-15" dirty="0">
                <a:latin typeface="Carlito"/>
                <a:cs typeface="Carlito"/>
              </a:rPr>
              <a:t>statement </a:t>
            </a:r>
            <a:r>
              <a:rPr sz="2400" spc="-10" dirty="0">
                <a:latin typeface="Carlito"/>
                <a:cs typeface="Carlito"/>
              </a:rPr>
              <a:t>basically  </a:t>
            </a:r>
            <a:r>
              <a:rPr sz="2400" spc="-5" dirty="0">
                <a:latin typeface="Carlito"/>
                <a:cs typeface="Carlito"/>
              </a:rPr>
              <a:t>describes the </a:t>
            </a:r>
            <a:r>
              <a:rPr sz="2400" spc="-15" dirty="0">
                <a:latin typeface="Carlito"/>
                <a:cs typeface="Carlito"/>
              </a:rPr>
              <a:t>nature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business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what the entrepreneur  </a:t>
            </a:r>
            <a:r>
              <a:rPr sz="2400" spc="-5" dirty="0">
                <a:latin typeface="Carlito"/>
                <a:cs typeface="Carlito"/>
              </a:rPr>
              <a:t>hopes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accomplish </a:t>
            </a:r>
            <a:r>
              <a:rPr sz="2400" dirty="0">
                <a:latin typeface="Carlito"/>
                <a:cs typeface="Carlito"/>
              </a:rPr>
              <a:t>with the </a:t>
            </a:r>
            <a:r>
              <a:rPr sz="2400" spc="-5" dirty="0">
                <a:latin typeface="Carlito"/>
                <a:cs typeface="Carlito"/>
              </a:rPr>
              <a:t>business. After </a:t>
            </a:r>
            <a:r>
              <a:rPr sz="2400" dirty="0">
                <a:latin typeface="Carlito"/>
                <a:cs typeface="Carlito"/>
              </a:rPr>
              <a:t>the mission  </a:t>
            </a:r>
            <a:r>
              <a:rPr sz="2400" spc="-15" dirty="0">
                <a:latin typeface="Carlito"/>
                <a:cs typeface="Carlito"/>
              </a:rPr>
              <a:t>statement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number of </a:t>
            </a:r>
            <a:r>
              <a:rPr sz="2400" spc="-10" dirty="0">
                <a:latin typeface="Carlito"/>
                <a:cs typeface="Carlito"/>
              </a:rPr>
              <a:t>important </a:t>
            </a:r>
            <a:r>
              <a:rPr sz="2400" spc="-20" dirty="0">
                <a:latin typeface="Carlito"/>
                <a:cs typeface="Carlito"/>
              </a:rPr>
              <a:t>factors </a:t>
            </a:r>
            <a:r>
              <a:rPr sz="2400" spc="-10" dirty="0">
                <a:latin typeface="Carlito"/>
                <a:cs typeface="Carlito"/>
              </a:rPr>
              <a:t>that provide </a:t>
            </a:r>
            <a:r>
              <a:rPr sz="2400" dirty="0">
                <a:latin typeface="Carlito"/>
                <a:cs typeface="Carlito"/>
              </a:rPr>
              <a:t>a clear  </a:t>
            </a:r>
            <a:r>
              <a:rPr sz="2400" spc="-5" dirty="0">
                <a:latin typeface="Carlito"/>
                <a:cs typeface="Carlito"/>
              </a:rPr>
              <a:t>description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understanding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business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spc="-5" dirty="0">
                <a:latin typeface="Carlito"/>
                <a:cs typeface="Carlito"/>
              </a:rPr>
              <a:t>should be  discussed. </a:t>
            </a:r>
            <a:r>
              <a:rPr sz="2400" spc="-20" dirty="0">
                <a:latin typeface="Carlito"/>
                <a:cs typeface="Carlito"/>
              </a:rPr>
              <a:t>Key </a:t>
            </a:r>
            <a:r>
              <a:rPr sz="2400" spc="-5" dirty="0">
                <a:latin typeface="Carlito"/>
                <a:cs typeface="Carlito"/>
              </a:rPr>
              <a:t>elements </a:t>
            </a:r>
            <a:r>
              <a:rPr sz="2400" spc="-15" dirty="0">
                <a:latin typeface="Carlito"/>
                <a:cs typeface="Carlito"/>
              </a:rPr>
              <a:t>are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product(s)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service(s), the  </a:t>
            </a:r>
            <a:r>
              <a:rPr sz="2400" spc="-10" dirty="0">
                <a:latin typeface="Carlito"/>
                <a:cs typeface="Carlito"/>
              </a:rPr>
              <a:t>location </a:t>
            </a:r>
            <a:r>
              <a:rPr sz="2400" spc="-5" dirty="0">
                <a:latin typeface="Carlito"/>
                <a:cs typeface="Carlito"/>
              </a:rPr>
              <a:t>and </a:t>
            </a:r>
            <a:r>
              <a:rPr sz="2400" spc="-20" dirty="0">
                <a:latin typeface="Carlito"/>
                <a:cs typeface="Carlito"/>
              </a:rPr>
              <a:t>size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business,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personnel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5" dirty="0">
                <a:latin typeface="Carlito"/>
                <a:cs typeface="Carlito"/>
              </a:rPr>
              <a:t>office  </a:t>
            </a:r>
            <a:r>
              <a:rPr sz="2400" spc="-5" dirty="0">
                <a:latin typeface="Carlito"/>
                <a:cs typeface="Carlito"/>
              </a:rPr>
              <a:t>equipment </a:t>
            </a:r>
            <a:r>
              <a:rPr sz="2400" spc="-10" dirty="0">
                <a:latin typeface="Carlito"/>
                <a:cs typeface="Carlito"/>
              </a:rPr>
              <a:t>that </a:t>
            </a:r>
            <a:r>
              <a:rPr sz="2400" spc="-5" dirty="0">
                <a:latin typeface="Carlito"/>
                <a:cs typeface="Carlito"/>
              </a:rPr>
              <a:t>will be needed, the </a:t>
            </a:r>
            <a:r>
              <a:rPr sz="2400" spc="-10" dirty="0">
                <a:latin typeface="Carlito"/>
                <a:cs typeface="Carlito"/>
              </a:rPr>
              <a:t>background </a:t>
            </a:r>
            <a:r>
              <a:rPr sz="2400" spc="-5" dirty="0">
                <a:latin typeface="Carlito"/>
                <a:cs typeface="Carlito"/>
              </a:rPr>
              <a:t>of the  </a:t>
            </a:r>
            <a:r>
              <a:rPr sz="2400" spc="-10" dirty="0">
                <a:latin typeface="Carlito"/>
                <a:cs typeface="Carlito"/>
              </a:rPr>
              <a:t>entrepreneur(s),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history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15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venture.</a:t>
            </a:r>
            <a:endParaRPr sz="2400">
              <a:latin typeface="Carlito"/>
              <a:cs typeface="Carlito"/>
            </a:endParaRPr>
          </a:p>
          <a:p>
            <a:pPr marL="12700" marR="6985" algn="just">
              <a:lnSpc>
                <a:spcPct val="100000"/>
              </a:lnSpc>
              <a:spcBef>
                <a:spcPts val="585"/>
              </a:spcBef>
            </a:pPr>
            <a:r>
              <a:rPr sz="2400" spc="-10" dirty="0">
                <a:latin typeface="Carlito"/>
                <a:cs typeface="Carlito"/>
              </a:rPr>
              <a:t>Location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5" dirty="0">
                <a:latin typeface="Carlito"/>
                <a:cs typeface="Carlito"/>
              </a:rPr>
              <a:t>business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dirty="0">
                <a:latin typeface="Carlito"/>
                <a:cs typeface="Carlito"/>
              </a:rPr>
              <a:t>be </a:t>
            </a:r>
            <a:r>
              <a:rPr sz="2400" spc="-15" dirty="0">
                <a:latin typeface="Carlito"/>
                <a:cs typeface="Carlito"/>
              </a:rPr>
              <a:t>vital to </a:t>
            </a:r>
            <a:r>
              <a:rPr sz="2400" spc="-5" dirty="0">
                <a:latin typeface="Carlito"/>
                <a:cs typeface="Carlito"/>
              </a:rPr>
              <a:t>its success, particularly </a:t>
            </a:r>
            <a:r>
              <a:rPr sz="2400" dirty="0">
                <a:latin typeface="Carlito"/>
                <a:cs typeface="Carlito"/>
              </a:rPr>
              <a:t>if  the </a:t>
            </a:r>
            <a:r>
              <a:rPr sz="2400" spc="-5" dirty="0">
                <a:latin typeface="Carlito"/>
                <a:cs typeface="Carlito"/>
              </a:rPr>
              <a:t>business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5" dirty="0">
                <a:latin typeface="Carlito"/>
                <a:cs typeface="Carlito"/>
              </a:rPr>
              <a:t>retail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15" dirty="0">
                <a:latin typeface="Carlito"/>
                <a:cs typeface="Carlito"/>
              </a:rPr>
              <a:t>involves </a:t>
            </a:r>
            <a:r>
              <a:rPr sz="2400" dirty="0">
                <a:latin typeface="Carlito"/>
                <a:cs typeface="Carlito"/>
              </a:rPr>
              <a:t>a service.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90138" y="421893"/>
            <a:ext cx="236283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Production</a:t>
            </a:r>
            <a:r>
              <a:rPr spc="-40" dirty="0"/>
              <a:t> </a:t>
            </a:r>
            <a:r>
              <a:rPr spc="-10" dirty="0"/>
              <a:t>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007110"/>
            <a:ext cx="8074659" cy="4927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255" algn="just">
              <a:lnSpc>
                <a:spcPct val="120000"/>
              </a:lnSpc>
              <a:spcBef>
                <a:spcPts val="100"/>
              </a:spcBef>
            </a:pPr>
            <a:r>
              <a:rPr sz="2400" b="1" spc="-5" dirty="0">
                <a:latin typeface="Carlito"/>
                <a:cs typeface="Carlito"/>
              </a:rPr>
              <a:t>Production Plan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10" dirty="0">
                <a:latin typeface="Carlito"/>
                <a:cs typeface="Carlito"/>
              </a:rPr>
              <a:t>Details how product(s)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0" dirty="0">
                <a:latin typeface="Carlito"/>
                <a:cs typeface="Carlito"/>
              </a:rPr>
              <a:t>manufactured.  </a:t>
            </a:r>
            <a:r>
              <a:rPr sz="2400" spc="-5" dirty="0">
                <a:latin typeface="Carlito"/>
                <a:cs typeface="Carlito"/>
              </a:rPr>
              <a:t>If</a:t>
            </a:r>
            <a:r>
              <a:rPr sz="2400" spc="360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36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new</a:t>
            </a:r>
            <a:r>
              <a:rPr sz="2400" spc="375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venture</a:t>
            </a:r>
            <a:r>
              <a:rPr sz="2400" spc="370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is</a:t>
            </a:r>
            <a:r>
              <a:rPr sz="2400" spc="35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a</a:t>
            </a:r>
            <a:r>
              <a:rPr sz="2400" spc="37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manufacturing</a:t>
            </a:r>
            <a:r>
              <a:rPr sz="2400" spc="36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operation,</a:t>
            </a:r>
            <a:r>
              <a:rPr sz="2400" spc="360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a</a:t>
            </a:r>
            <a:r>
              <a:rPr sz="2400" spc="360" dirty="0">
                <a:latin typeface="Carlito"/>
                <a:cs typeface="Carlito"/>
              </a:rPr>
              <a:t> </a:t>
            </a:r>
            <a:r>
              <a:rPr sz="2400" i="1" dirty="0">
                <a:latin typeface="Carlito"/>
                <a:cs typeface="Carlito"/>
              </a:rPr>
              <a:t>Production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400" i="1" spc="-5" dirty="0">
                <a:latin typeface="Carlito"/>
                <a:cs typeface="Carlito"/>
              </a:rPr>
              <a:t>plan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20" dirty="0">
                <a:latin typeface="Carlito"/>
                <a:cs typeface="Carlito"/>
              </a:rPr>
              <a:t>necessary. </a:t>
            </a:r>
            <a:r>
              <a:rPr sz="2400" spc="-5" dirty="0">
                <a:latin typeface="Carlito"/>
                <a:cs typeface="Carlito"/>
              </a:rPr>
              <a:t>This plan should describe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complete  manufacturing process. </a:t>
            </a:r>
            <a:r>
              <a:rPr sz="2400" spc="-5" dirty="0">
                <a:latin typeface="Carlito"/>
                <a:cs typeface="Carlito"/>
              </a:rPr>
              <a:t>If some </a:t>
            </a:r>
            <a:r>
              <a:rPr sz="2400" spc="-10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all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manufacturing  </a:t>
            </a:r>
            <a:r>
              <a:rPr sz="2400" spc="-10" dirty="0">
                <a:latin typeface="Carlito"/>
                <a:cs typeface="Carlito"/>
              </a:rPr>
              <a:t>process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5" dirty="0">
                <a:latin typeface="Carlito"/>
                <a:cs typeface="Carlito"/>
              </a:rPr>
              <a:t>subcontracted,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plan should describe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15" dirty="0">
                <a:latin typeface="Carlito"/>
                <a:cs typeface="Carlito"/>
              </a:rPr>
              <a:t>subcontractor(s), </a:t>
            </a:r>
            <a:r>
              <a:rPr sz="2400" spc="-5" dirty="0">
                <a:latin typeface="Carlito"/>
                <a:cs typeface="Carlito"/>
              </a:rPr>
              <a:t>including </a:t>
            </a:r>
            <a:r>
              <a:rPr sz="2400" spc="-10" dirty="0">
                <a:latin typeface="Carlito"/>
                <a:cs typeface="Carlito"/>
              </a:rPr>
              <a:t>location, reasons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5" dirty="0">
                <a:latin typeface="Carlito"/>
                <a:cs typeface="Carlito"/>
              </a:rPr>
              <a:t>selection, </a:t>
            </a:r>
            <a:r>
              <a:rPr sz="2400" spc="-15" dirty="0">
                <a:latin typeface="Carlito"/>
                <a:cs typeface="Carlito"/>
              </a:rPr>
              <a:t>costs, 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15" dirty="0">
                <a:latin typeface="Carlito"/>
                <a:cs typeface="Carlito"/>
              </a:rPr>
              <a:t>contracts that </a:t>
            </a:r>
            <a:r>
              <a:rPr sz="2400" spc="-20" dirty="0">
                <a:latin typeface="Carlito"/>
                <a:cs typeface="Carlito"/>
              </a:rPr>
              <a:t>have </a:t>
            </a:r>
            <a:r>
              <a:rPr sz="2400" spc="-5" dirty="0">
                <a:latin typeface="Carlito"/>
                <a:cs typeface="Carlito"/>
              </a:rPr>
              <a:t>been </a:t>
            </a:r>
            <a:r>
              <a:rPr sz="2400" spc="-10" dirty="0">
                <a:latin typeface="Carlito"/>
                <a:cs typeface="Carlito"/>
              </a:rPr>
              <a:t>completed. If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10" dirty="0">
                <a:latin typeface="Carlito"/>
                <a:cs typeface="Carlito"/>
              </a:rPr>
              <a:t>manufacturing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be carried out </a:t>
            </a:r>
            <a:r>
              <a:rPr sz="2400" dirty="0">
                <a:latin typeface="Carlito"/>
                <a:cs typeface="Carlito"/>
              </a:rPr>
              <a:t>in whole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5" dirty="0">
                <a:latin typeface="Carlito"/>
                <a:cs typeface="Carlito"/>
              </a:rPr>
              <a:t>part </a:t>
            </a:r>
            <a:r>
              <a:rPr sz="2400" spc="-15" dirty="0">
                <a:latin typeface="Carlito"/>
                <a:cs typeface="Carlito"/>
              </a:rPr>
              <a:t>by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25" dirty="0">
                <a:latin typeface="Carlito"/>
                <a:cs typeface="Carlito"/>
              </a:rPr>
              <a:t>entrepreneur, </a:t>
            </a:r>
            <a:r>
              <a:rPr sz="2400" spc="-5" dirty="0">
                <a:latin typeface="Carlito"/>
                <a:cs typeface="Carlito"/>
              </a:rPr>
              <a:t>he or she </a:t>
            </a:r>
            <a:r>
              <a:rPr sz="2400" dirty="0">
                <a:latin typeface="Carlito"/>
                <a:cs typeface="Carlito"/>
              </a:rPr>
              <a:t>will need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describe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physical </a:t>
            </a:r>
            <a:r>
              <a:rPr sz="2400" spc="-10" dirty="0">
                <a:latin typeface="Carlito"/>
                <a:cs typeface="Carlito"/>
              </a:rPr>
              <a:t>plant  </a:t>
            </a:r>
            <a:r>
              <a:rPr sz="2400" spc="-15" dirty="0">
                <a:latin typeface="Carlito"/>
                <a:cs typeface="Carlito"/>
              </a:rPr>
              <a:t>layout;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machinery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equipment needed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perform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10" dirty="0">
                <a:latin typeface="Carlito"/>
                <a:cs typeface="Carlito"/>
              </a:rPr>
              <a:t>manufacturing operations; </a:t>
            </a:r>
            <a:r>
              <a:rPr sz="2400" spc="-25" dirty="0">
                <a:latin typeface="Carlito"/>
                <a:cs typeface="Carlito"/>
              </a:rPr>
              <a:t>raw </a:t>
            </a:r>
            <a:r>
              <a:rPr sz="2400" spc="-10" dirty="0">
                <a:latin typeface="Carlito"/>
                <a:cs typeface="Carlito"/>
              </a:rPr>
              <a:t>materials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suppliers’ </a:t>
            </a:r>
            <a:r>
              <a:rPr sz="2400" spc="-5" dirty="0">
                <a:latin typeface="Carlito"/>
                <a:cs typeface="Carlito"/>
              </a:rPr>
              <a:t>names,  addresses,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terms, </a:t>
            </a:r>
            <a:r>
              <a:rPr sz="2400" spc="-15" dirty="0">
                <a:latin typeface="Carlito"/>
                <a:cs typeface="Carlito"/>
              </a:rPr>
              <a:t>costs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manufacturing;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10" dirty="0">
                <a:latin typeface="Carlito"/>
                <a:cs typeface="Carlito"/>
              </a:rPr>
              <a:t>future  capital </a:t>
            </a:r>
            <a:r>
              <a:rPr sz="2400" spc="-5" dirty="0">
                <a:latin typeface="Carlito"/>
                <a:cs typeface="Carlito"/>
              </a:rPr>
              <a:t>equipment</a:t>
            </a:r>
            <a:r>
              <a:rPr sz="2400" spc="-2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needs.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2000" y="345693"/>
            <a:ext cx="74676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Operation</a:t>
            </a:r>
            <a:r>
              <a:rPr spc="-35" dirty="0"/>
              <a:t> </a:t>
            </a:r>
            <a:r>
              <a:rPr spc="-10" dirty="0"/>
              <a:t>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871960"/>
            <a:ext cx="8075295" cy="44888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95"/>
              </a:spcBef>
            </a:pPr>
            <a:r>
              <a:rPr sz="2400" spc="-5" dirty="0">
                <a:latin typeface="Carlito"/>
                <a:cs typeface="Carlito"/>
              </a:rPr>
              <a:t>This section describes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flow of </a:t>
            </a:r>
            <a:r>
              <a:rPr sz="2400" spc="-10" dirty="0">
                <a:latin typeface="Carlito"/>
                <a:cs typeface="Carlito"/>
              </a:rPr>
              <a:t>goods </a:t>
            </a:r>
            <a:r>
              <a:rPr sz="2400" dirty="0">
                <a:latin typeface="Carlito"/>
                <a:cs typeface="Carlito"/>
              </a:rPr>
              <a:t>and services </a:t>
            </a:r>
            <a:r>
              <a:rPr sz="2400" spc="-15" dirty="0">
                <a:latin typeface="Carlito"/>
                <a:cs typeface="Carlito"/>
              </a:rPr>
              <a:t>from  </a:t>
            </a:r>
            <a:r>
              <a:rPr sz="2400" spc="-10" dirty="0">
                <a:latin typeface="Carlito"/>
                <a:cs typeface="Carlito"/>
              </a:rPr>
              <a:t>production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35" dirty="0">
                <a:latin typeface="Carlito"/>
                <a:cs typeface="Carlito"/>
              </a:rPr>
              <a:t>customer. </a:t>
            </a:r>
            <a:r>
              <a:rPr sz="2400" spc="-5" dirty="0">
                <a:latin typeface="Carlito"/>
                <a:cs typeface="Carlito"/>
              </a:rPr>
              <a:t>It </a:t>
            </a:r>
            <a:r>
              <a:rPr sz="2400" spc="-10" dirty="0">
                <a:latin typeface="Carlito"/>
                <a:cs typeface="Carlito"/>
              </a:rPr>
              <a:t>might </a:t>
            </a:r>
            <a:r>
              <a:rPr sz="2400" dirty="0">
                <a:latin typeface="Carlito"/>
                <a:cs typeface="Carlito"/>
              </a:rPr>
              <a:t>include </a:t>
            </a:r>
            <a:r>
              <a:rPr sz="2400" spc="-15" dirty="0">
                <a:latin typeface="Carlito"/>
                <a:cs typeface="Carlito"/>
              </a:rPr>
              <a:t>inventory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20" dirty="0">
                <a:latin typeface="Carlito"/>
                <a:cs typeface="Carlito"/>
              </a:rPr>
              <a:t>storage 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manufactured products, </a:t>
            </a:r>
            <a:r>
              <a:rPr sz="2400" spc="-5" dirty="0">
                <a:latin typeface="Carlito"/>
                <a:cs typeface="Carlito"/>
              </a:rPr>
              <a:t>shipping, </a:t>
            </a:r>
            <a:r>
              <a:rPr sz="2400" spc="-15" dirty="0">
                <a:latin typeface="Carlito"/>
                <a:cs typeface="Carlito"/>
              </a:rPr>
              <a:t>inventory control  </a:t>
            </a:r>
            <a:r>
              <a:rPr sz="2400" spc="-10" dirty="0">
                <a:latin typeface="Carlito"/>
                <a:cs typeface="Carlito"/>
              </a:rPr>
              <a:t>procedures,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customer </a:t>
            </a:r>
            <a:r>
              <a:rPr sz="2400" spc="-5" dirty="0">
                <a:latin typeface="Carlito"/>
                <a:cs typeface="Carlito"/>
              </a:rPr>
              <a:t>support </a:t>
            </a:r>
            <a:r>
              <a:rPr sz="2400" dirty="0">
                <a:latin typeface="Carlito"/>
                <a:cs typeface="Carlito"/>
              </a:rPr>
              <a:t>services.</a:t>
            </a:r>
            <a:endParaRPr sz="2400">
              <a:latin typeface="Carlito"/>
              <a:cs typeface="Carlito"/>
            </a:endParaRPr>
          </a:p>
          <a:p>
            <a:pPr marL="12700" marR="6985" algn="just">
              <a:lnSpc>
                <a:spcPct val="150000"/>
              </a:lnSpc>
              <a:spcBef>
                <a:spcPts val="580"/>
              </a:spcBef>
            </a:pPr>
            <a:r>
              <a:rPr sz="2400" spc="-5" dirty="0">
                <a:latin typeface="Carlito"/>
                <a:cs typeface="Carlito"/>
              </a:rPr>
              <a:t>It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0" dirty="0">
                <a:latin typeface="Carlito"/>
                <a:cs typeface="Carlito"/>
              </a:rPr>
              <a:t>important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note here </a:t>
            </a:r>
            <a:r>
              <a:rPr sz="2400" spc="-5" dirty="0">
                <a:latin typeface="Carlito"/>
                <a:cs typeface="Carlito"/>
              </a:rPr>
              <a:t>that the </a:t>
            </a:r>
            <a:r>
              <a:rPr sz="2400" dirty="0">
                <a:latin typeface="Carlito"/>
                <a:cs typeface="Carlito"/>
              </a:rPr>
              <a:t>major </a:t>
            </a:r>
            <a:r>
              <a:rPr sz="2400" spc="-5" dirty="0">
                <a:latin typeface="Carlito"/>
                <a:cs typeface="Carlito"/>
              </a:rPr>
              <a:t>distinction </a:t>
            </a:r>
            <a:r>
              <a:rPr sz="2400" spc="-10" dirty="0">
                <a:latin typeface="Carlito"/>
                <a:cs typeface="Carlito"/>
              </a:rPr>
              <a:t>between  </a:t>
            </a:r>
            <a:r>
              <a:rPr sz="2400" dirty="0">
                <a:latin typeface="Carlito"/>
                <a:cs typeface="Carlito"/>
              </a:rPr>
              <a:t>services </a:t>
            </a:r>
            <a:r>
              <a:rPr sz="2400" spc="-5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manufactured goods </a:t>
            </a:r>
            <a:r>
              <a:rPr sz="2400" dirty="0">
                <a:latin typeface="Carlito"/>
                <a:cs typeface="Carlito"/>
              </a:rPr>
              <a:t>is services </a:t>
            </a:r>
            <a:r>
              <a:rPr sz="2400" spc="-20" dirty="0">
                <a:latin typeface="Carlito"/>
                <a:cs typeface="Carlito"/>
              </a:rPr>
              <a:t>involve </a:t>
            </a:r>
            <a:r>
              <a:rPr sz="2400" spc="-5" dirty="0">
                <a:latin typeface="Carlito"/>
                <a:cs typeface="Carlito"/>
              </a:rPr>
              <a:t>intangible  </a:t>
            </a:r>
            <a:r>
              <a:rPr sz="2400" spc="-10" dirty="0">
                <a:latin typeface="Carlito"/>
                <a:cs typeface="Carlito"/>
              </a:rPr>
              <a:t>performances. </a:t>
            </a:r>
            <a:r>
              <a:rPr sz="2400" spc="-5" dirty="0">
                <a:latin typeface="Carlito"/>
                <a:cs typeface="Carlito"/>
              </a:rPr>
              <a:t>This </a:t>
            </a:r>
            <a:r>
              <a:rPr sz="2400" dirty="0">
                <a:latin typeface="Carlito"/>
                <a:cs typeface="Carlito"/>
              </a:rPr>
              <a:t>implies </a:t>
            </a:r>
            <a:r>
              <a:rPr sz="2400" spc="-5" dirty="0">
                <a:latin typeface="Carlito"/>
                <a:cs typeface="Carlito"/>
              </a:rPr>
              <a:t>they </a:t>
            </a:r>
            <a:r>
              <a:rPr sz="2400" spc="-10" dirty="0">
                <a:latin typeface="Carlito"/>
                <a:cs typeface="Carlito"/>
              </a:rPr>
              <a:t>cannot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0" dirty="0">
                <a:latin typeface="Carlito"/>
                <a:cs typeface="Carlito"/>
              </a:rPr>
              <a:t>touched </a:t>
            </a:r>
            <a:r>
              <a:rPr sz="2400" spc="-5" dirty="0">
                <a:latin typeface="Carlito"/>
                <a:cs typeface="Carlito"/>
              </a:rPr>
              <a:t>seen, </a:t>
            </a:r>
            <a:r>
              <a:rPr sz="2400" spc="-15" dirty="0">
                <a:latin typeface="Carlito"/>
                <a:cs typeface="Carlito"/>
              </a:rPr>
              <a:t>tasted,  </a:t>
            </a:r>
            <a:r>
              <a:rPr sz="2400" spc="-10" dirty="0">
                <a:latin typeface="Carlito"/>
                <a:cs typeface="Carlito"/>
              </a:rPr>
              <a:t>heard,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20" dirty="0">
                <a:latin typeface="Carlito"/>
                <a:cs typeface="Carlito"/>
              </a:rPr>
              <a:t>felt </a:t>
            </a:r>
            <a:r>
              <a:rPr sz="2400" dirty="0">
                <a:latin typeface="Carlito"/>
                <a:cs typeface="Carlito"/>
              </a:rPr>
              <a:t>in the </a:t>
            </a:r>
            <a:r>
              <a:rPr sz="2400" spc="-5" dirty="0">
                <a:latin typeface="Carlito"/>
                <a:cs typeface="Carlito"/>
              </a:rPr>
              <a:t>same </a:t>
            </a:r>
            <a:r>
              <a:rPr sz="2400" dirty="0">
                <a:latin typeface="Carlito"/>
                <a:cs typeface="Carlito"/>
              </a:rPr>
              <a:t>manner as </a:t>
            </a:r>
            <a:r>
              <a:rPr sz="2400" spc="-10" dirty="0">
                <a:latin typeface="Carlito"/>
                <a:cs typeface="Carlito"/>
              </a:rPr>
              <a:t>manufactured</a:t>
            </a:r>
            <a:r>
              <a:rPr sz="2400" spc="-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products.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1" y="207975"/>
            <a:ext cx="76962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Marketing</a:t>
            </a:r>
            <a:r>
              <a:rPr spc="-10" dirty="0"/>
              <a:t> 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719073"/>
            <a:ext cx="8074025" cy="44888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715" algn="just">
              <a:lnSpc>
                <a:spcPct val="150100"/>
              </a:lnSpc>
              <a:spcBef>
                <a:spcPts val="95"/>
              </a:spcBef>
            </a:pPr>
            <a:r>
              <a:rPr sz="2400" b="1" spc="-15" dirty="0">
                <a:latin typeface="Carlito"/>
                <a:cs typeface="Carlito"/>
              </a:rPr>
              <a:t>Marketing </a:t>
            </a:r>
            <a:r>
              <a:rPr sz="2400" b="1" spc="-5" dirty="0">
                <a:latin typeface="Carlito"/>
                <a:cs typeface="Carlito"/>
              </a:rPr>
              <a:t>plan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5" dirty="0">
                <a:latin typeface="Carlito"/>
                <a:cs typeface="Carlito"/>
              </a:rPr>
              <a:t>Describes </a:t>
            </a:r>
            <a:r>
              <a:rPr sz="2400" spc="-15" dirty="0">
                <a:latin typeface="Carlito"/>
                <a:cs typeface="Carlito"/>
              </a:rPr>
              <a:t>market </a:t>
            </a:r>
            <a:r>
              <a:rPr sz="2400" spc="-10" dirty="0">
                <a:latin typeface="Carlito"/>
                <a:cs typeface="Carlito"/>
              </a:rPr>
              <a:t>conditions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20" dirty="0">
                <a:latin typeface="Carlito"/>
                <a:cs typeface="Carlito"/>
              </a:rPr>
              <a:t>strategy  </a:t>
            </a:r>
            <a:r>
              <a:rPr sz="2400" spc="-15" dirty="0">
                <a:latin typeface="Carlito"/>
                <a:cs typeface="Carlito"/>
              </a:rPr>
              <a:t>related to </a:t>
            </a:r>
            <a:r>
              <a:rPr sz="2400" spc="-10" dirty="0">
                <a:latin typeface="Carlito"/>
                <a:cs typeface="Carlito"/>
              </a:rPr>
              <a:t>how products </a:t>
            </a:r>
            <a:r>
              <a:rPr sz="2400" dirty="0">
                <a:latin typeface="Carlito"/>
                <a:cs typeface="Carlito"/>
              </a:rPr>
              <a:t>and services will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0" dirty="0">
                <a:latin typeface="Carlito"/>
                <a:cs typeface="Carlito"/>
              </a:rPr>
              <a:t>distributed, </a:t>
            </a:r>
            <a:r>
              <a:rPr sz="2400" spc="-5" dirty="0">
                <a:latin typeface="Carlito"/>
                <a:cs typeface="Carlito"/>
              </a:rPr>
              <a:t>priced,  </a:t>
            </a:r>
            <a:r>
              <a:rPr sz="2400" dirty="0">
                <a:latin typeface="Carlito"/>
                <a:cs typeface="Carlito"/>
              </a:rPr>
              <a:t>and</a:t>
            </a:r>
            <a:r>
              <a:rPr sz="2400" spc="-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promoted.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50000"/>
              </a:lnSpc>
              <a:spcBef>
                <a:spcPts val="575"/>
              </a:spcBef>
            </a:pPr>
            <a:r>
              <a:rPr sz="2400" spc="-10" dirty="0">
                <a:latin typeface="Carlito"/>
                <a:cs typeface="Carlito"/>
              </a:rPr>
              <a:t>Marketing research </a:t>
            </a:r>
            <a:r>
              <a:rPr sz="2400" spc="-5" dirty="0">
                <a:latin typeface="Carlito"/>
                <a:cs typeface="Carlito"/>
              </a:rPr>
              <a:t>evidence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support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critical  </a:t>
            </a:r>
            <a:r>
              <a:rPr sz="2400" spc="-10" dirty="0">
                <a:latin typeface="Carlito"/>
                <a:cs typeface="Carlito"/>
              </a:rPr>
              <a:t>marketing </a:t>
            </a:r>
            <a:r>
              <a:rPr sz="2400" spc="-5" dirty="0">
                <a:latin typeface="Carlito"/>
                <a:cs typeface="Carlito"/>
              </a:rPr>
              <a:t>decision </a:t>
            </a:r>
            <a:r>
              <a:rPr sz="2400" spc="-15" dirty="0">
                <a:latin typeface="Carlito"/>
                <a:cs typeface="Carlito"/>
              </a:rPr>
              <a:t>strategies </a:t>
            </a:r>
            <a:r>
              <a:rPr sz="2400" dirty="0">
                <a:latin typeface="Carlito"/>
                <a:cs typeface="Carlito"/>
              </a:rPr>
              <a:t>as </a:t>
            </a:r>
            <a:r>
              <a:rPr sz="2400" spc="-10" dirty="0">
                <a:latin typeface="Carlito"/>
                <a:cs typeface="Carlito"/>
              </a:rPr>
              <a:t>well </a:t>
            </a:r>
            <a:r>
              <a:rPr sz="2400" dirty="0">
                <a:latin typeface="Carlito"/>
                <a:cs typeface="Carlito"/>
              </a:rPr>
              <a:t>as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15" dirty="0">
                <a:latin typeface="Carlito"/>
                <a:cs typeface="Carlito"/>
              </a:rPr>
              <a:t>forecasting </a:t>
            </a:r>
            <a:r>
              <a:rPr sz="2400" spc="-5" dirty="0">
                <a:latin typeface="Carlito"/>
                <a:cs typeface="Carlito"/>
              </a:rPr>
              <a:t>sales  should be described </a:t>
            </a:r>
            <a:r>
              <a:rPr sz="2400" dirty="0">
                <a:latin typeface="Carlito"/>
                <a:cs typeface="Carlito"/>
              </a:rPr>
              <a:t>in this </a:t>
            </a:r>
            <a:r>
              <a:rPr sz="2400" spc="-5" dirty="0">
                <a:latin typeface="Carlito"/>
                <a:cs typeface="Carlito"/>
              </a:rPr>
              <a:t>section. Specific </a:t>
            </a:r>
            <a:r>
              <a:rPr sz="2400" spc="-15" dirty="0">
                <a:latin typeface="Carlito"/>
                <a:cs typeface="Carlito"/>
              </a:rPr>
              <a:t>forecasts </a:t>
            </a:r>
            <a:r>
              <a:rPr sz="2400" spc="-20" dirty="0">
                <a:latin typeface="Carlito"/>
                <a:cs typeface="Carlito"/>
              </a:rPr>
              <a:t>for  </a:t>
            </a:r>
            <a:r>
              <a:rPr sz="2400" spc="-10" dirty="0">
                <a:latin typeface="Carlito"/>
                <a:cs typeface="Carlito"/>
              </a:rPr>
              <a:t>product(s)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service(s) </a:t>
            </a:r>
            <a:r>
              <a:rPr sz="2400" spc="-15" dirty="0">
                <a:latin typeface="Carlito"/>
                <a:cs typeface="Carlito"/>
              </a:rPr>
              <a:t>are </a:t>
            </a:r>
            <a:r>
              <a:rPr sz="2400" spc="-10" dirty="0">
                <a:latin typeface="Carlito"/>
                <a:cs typeface="Carlito"/>
              </a:rPr>
              <a:t>indicated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15" dirty="0">
                <a:latin typeface="Carlito"/>
                <a:cs typeface="Carlito"/>
              </a:rPr>
              <a:t>order to </a:t>
            </a:r>
            <a:r>
              <a:rPr sz="2400" spc="-10" dirty="0">
                <a:latin typeface="Carlito"/>
                <a:cs typeface="Carlito"/>
              </a:rPr>
              <a:t>project  profitability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-5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venture.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1" y="383793"/>
            <a:ext cx="7848600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Organizational</a:t>
            </a:r>
            <a:r>
              <a:rPr spc="-30" dirty="0"/>
              <a:t> </a:t>
            </a:r>
            <a:r>
              <a:rPr spc="-10" dirty="0"/>
              <a:t>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004061"/>
            <a:ext cx="8074025" cy="4196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100"/>
              </a:spcBef>
            </a:pPr>
            <a:r>
              <a:rPr sz="2400" b="1" spc="-15" dirty="0">
                <a:latin typeface="Carlito"/>
                <a:cs typeface="Carlito"/>
              </a:rPr>
              <a:t>Organizational </a:t>
            </a:r>
            <a:r>
              <a:rPr sz="2400" b="1" spc="-5" dirty="0">
                <a:latin typeface="Carlito"/>
                <a:cs typeface="Carlito"/>
              </a:rPr>
              <a:t>Plan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5" dirty="0">
                <a:latin typeface="Carlito"/>
                <a:cs typeface="Carlito"/>
              </a:rPr>
              <a:t>Describes </a:t>
            </a:r>
            <a:r>
              <a:rPr sz="2400" spc="-15" dirty="0">
                <a:latin typeface="Carlito"/>
                <a:cs typeface="Carlito"/>
              </a:rPr>
              <a:t>form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ownership </a:t>
            </a:r>
            <a:r>
              <a:rPr sz="2400" dirty="0">
                <a:latin typeface="Carlito"/>
                <a:cs typeface="Carlito"/>
              </a:rPr>
              <a:t>and lines </a:t>
            </a:r>
            <a:r>
              <a:rPr sz="2400" spc="5" dirty="0">
                <a:latin typeface="Carlito"/>
                <a:cs typeface="Carlito"/>
              </a:rPr>
              <a:t>of  </a:t>
            </a:r>
            <a:r>
              <a:rPr sz="2400" dirty="0">
                <a:latin typeface="Carlito"/>
                <a:cs typeface="Carlito"/>
              </a:rPr>
              <a:t>authority and </a:t>
            </a:r>
            <a:r>
              <a:rPr sz="2400" spc="-5" dirty="0">
                <a:latin typeface="Carlito"/>
                <a:cs typeface="Carlito"/>
              </a:rPr>
              <a:t>responsibility of members of new</a:t>
            </a:r>
            <a:r>
              <a:rPr sz="2400" spc="-60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venture.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It describe the </a:t>
            </a:r>
            <a:r>
              <a:rPr sz="2400" spc="-30" dirty="0">
                <a:latin typeface="Carlito"/>
                <a:cs typeface="Carlito"/>
              </a:rPr>
              <a:t>venture’s </a:t>
            </a:r>
            <a:r>
              <a:rPr sz="2400" spc="-15" dirty="0">
                <a:latin typeface="Carlito"/>
                <a:cs typeface="Carlito"/>
              </a:rPr>
              <a:t>form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ownership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10" dirty="0">
                <a:latin typeface="Carlito"/>
                <a:cs typeface="Carlito"/>
              </a:rPr>
              <a:t>that is,  </a:t>
            </a:r>
            <a:r>
              <a:rPr sz="2400" spc="-15" dirty="0">
                <a:latin typeface="Carlito"/>
                <a:cs typeface="Carlito"/>
              </a:rPr>
              <a:t>proprietorship, </a:t>
            </a:r>
            <a:r>
              <a:rPr sz="2400" spc="-5" dirty="0">
                <a:latin typeface="Carlito"/>
                <a:cs typeface="Carlito"/>
              </a:rPr>
              <a:t>partnership, or </a:t>
            </a:r>
            <a:r>
              <a:rPr sz="2400" spc="-10" dirty="0">
                <a:latin typeface="Carlito"/>
                <a:cs typeface="Carlito"/>
              </a:rPr>
              <a:t>corporation. </a:t>
            </a:r>
            <a:r>
              <a:rPr sz="2400" spc="-5" dirty="0">
                <a:latin typeface="Carlito"/>
                <a:cs typeface="Carlito"/>
              </a:rPr>
              <a:t>If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dirty="0">
                <a:latin typeface="Carlito"/>
                <a:cs typeface="Carlito"/>
              </a:rPr>
              <a:t>is a  </a:t>
            </a:r>
            <a:r>
              <a:rPr sz="2400" spc="-10" dirty="0">
                <a:latin typeface="Carlito"/>
                <a:cs typeface="Carlito"/>
              </a:rPr>
              <a:t>partnership,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term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partnership </a:t>
            </a:r>
            <a:r>
              <a:rPr sz="2400" spc="-5" dirty="0">
                <a:latin typeface="Carlito"/>
                <a:cs typeface="Carlito"/>
              </a:rPr>
              <a:t>should be </a:t>
            </a:r>
            <a:r>
              <a:rPr sz="2400" dirty="0">
                <a:latin typeface="Carlito"/>
                <a:cs typeface="Carlito"/>
              </a:rPr>
              <a:t>included. </a:t>
            </a:r>
            <a:r>
              <a:rPr sz="2400" spc="-5" dirty="0">
                <a:latin typeface="Carlito"/>
                <a:cs typeface="Carlito"/>
              </a:rPr>
              <a:t>If 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dirty="0">
                <a:latin typeface="Carlito"/>
                <a:cs typeface="Carlito"/>
              </a:rPr>
              <a:t>is a </a:t>
            </a:r>
            <a:r>
              <a:rPr sz="2400" spc="-15" dirty="0">
                <a:latin typeface="Carlito"/>
                <a:cs typeface="Carlito"/>
              </a:rPr>
              <a:t>corporation, </a:t>
            </a:r>
            <a:r>
              <a:rPr sz="2400" dirty="0">
                <a:latin typeface="Carlito"/>
                <a:cs typeface="Carlito"/>
              </a:rPr>
              <a:t>it is </a:t>
            </a:r>
            <a:r>
              <a:rPr sz="2400" spc="-10" dirty="0">
                <a:latin typeface="Carlito"/>
                <a:cs typeface="Carlito"/>
              </a:rPr>
              <a:t>important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detail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shares 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5" dirty="0">
                <a:latin typeface="Carlito"/>
                <a:cs typeface="Carlito"/>
              </a:rPr>
              <a:t>stock </a:t>
            </a:r>
            <a:r>
              <a:rPr sz="2400" spc="-10" dirty="0">
                <a:latin typeface="Carlito"/>
                <a:cs typeface="Carlito"/>
              </a:rPr>
              <a:t>authorized, </a:t>
            </a:r>
            <a:r>
              <a:rPr sz="2400" spc="-15" dirty="0">
                <a:latin typeface="Carlito"/>
                <a:cs typeface="Carlito"/>
              </a:rPr>
              <a:t>share </a:t>
            </a:r>
            <a:r>
              <a:rPr sz="2400" spc="-5" dirty="0">
                <a:latin typeface="Carlito"/>
                <a:cs typeface="Carlito"/>
              </a:rPr>
              <a:t>options, </a:t>
            </a:r>
            <a:r>
              <a:rPr sz="2400" dirty="0">
                <a:latin typeface="Carlito"/>
                <a:cs typeface="Carlito"/>
              </a:rPr>
              <a:t>as </a:t>
            </a:r>
            <a:r>
              <a:rPr sz="2400" spc="-10" dirty="0">
                <a:latin typeface="Carlito"/>
                <a:cs typeface="Carlito"/>
              </a:rPr>
              <a:t>well </a:t>
            </a:r>
            <a:r>
              <a:rPr sz="2400" dirty="0">
                <a:latin typeface="Carlito"/>
                <a:cs typeface="Carlito"/>
              </a:rPr>
              <a:t>as </a:t>
            </a:r>
            <a:r>
              <a:rPr sz="2400" spc="-5" dirty="0">
                <a:latin typeface="Carlito"/>
                <a:cs typeface="Carlito"/>
              </a:rPr>
              <a:t>names, </a:t>
            </a:r>
            <a:r>
              <a:rPr sz="2400" spc="-10" dirty="0">
                <a:latin typeface="Carlito"/>
                <a:cs typeface="Carlito"/>
              </a:rPr>
              <a:t>addresses, 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resumes of </a:t>
            </a:r>
            <a:r>
              <a:rPr sz="2400" spc="-15" dirty="0">
                <a:latin typeface="Carlito"/>
                <a:cs typeface="Carlito"/>
              </a:rPr>
              <a:t>directors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officers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-4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corporation.</a:t>
            </a:r>
            <a:endParaRPr sz="2400">
              <a:latin typeface="Carlito"/>
              <a:cs typeface="Carlito"/>
            </a:endParaRPr>
          </a:p>
          <a:p>
            <a:pPr marL="12700" marR="6985" algn="just">
              <a:lnSpc>
                <a:spcPct val="100000"/>
              </a:lnSpc>
              <a:spcBef>
                <a:spcPts val="580"/>
              </a:spcBef>
            </a:pPr>
            <a:r>
              <a:rPr sz="2400" spc="-5" dirty="0">
                <a:latin typeface="Carlito"/>
                <a:cs typeface="Carlito"/>
              </a:rPr>
              <a:t>It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0" dirty="0">
                <a:latin typeface="Carlito"/>
                <a:cs typeface="Carlito"/>
              </a:rPr>
              <a:t>helpful </a:t>
            </a:r>
            <a:r>
              <a:rPr sz="2400" spc="-20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provide </a:t>
            </a:r>
            <a:r>
              <a:rPr sz="2400" dirty="0">
                <a:latin typeface="Carlito"/>
                <a:cs typeface="Carlito"/>
              </a:rPr>
              <a:t>an </a:t>
            </a:r>
            <a:r>
              <a:rPr sz="2400" spc="-15" dirty="0">
                <a:latin typeface="Carlito"/>
                <a:cs typeface="Carlito"/>
              </a:rPr>
              <a:t>organization </a:t>
            </a:r>
            <a:r>
              <a:rPr sz="2400" dirty="0">
                <a:latin typeface="Carlito"/>
                <a:cs typeface="Carlito"/>
              </a:rPr>
              <a:t>chart </a:t>
            </a:r>
            <a:r>
              <a:rPr sz="2400" spc="-10" dirty="0">
                <a:latin typeface="Carlito"/>
                <a:cs typeface="Carlito"/>
              </a:rPr>
              <a:t>indicating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line </a:t>
            </a:r>
            <a:r>
              <a:rPr sz="2400" spc="-10" dirty="0">
                <a:latin typeface="Carlito"/>
                <a:cs typeface="Carlito"/>
              </a:rPr>
              <a:t>of  </a:t>
            </a:r>
            <a:r>
              <a:rPr sz="2400" dirty="0">
                <a:latin typeface="Carlito"/>
                <a:cs typeface="Carlito"/>
              </a:rPr>
              <a:t>authority </a:t>
            </a:r>
            <a:r>
              <a:rPr sz="2400" spc="-5" dirty="0">
                <a:latin typeface="Carlito"/>
                <a:cs typeface="Carlito"/>
              </a:rPr>
              <a:t>and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responsibilities 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members of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15" dirty="0">
                <a:latin typeface="Carlito"/>
                <a:cs typeface="Carlito"/>
              </a:rPr>
              <a:t>organization.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9600" y="383793"/>
            <a:ext cx="80010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Assessment of</a:t>
            </a:r>
            <a:r>
              <a:rPr spc="-60" dirty="0"/>
              <a:t> </a:t>
            </a:r>
            <a:r>
              <a:rPr spc="-5" dirty="0"/>
              <a:t>Risk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004061"/>
            <a:ext cx="8074659" cy="448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0160" algn="just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Carlito"/>
                <a:cs typeface="Carlito"/>
              </a:rPr>
              <a:t>Assessment </a:t>
            </a:r>
            <a:r>
              <a:rPr sz="2400" b="1" dirty="0">
                <a:latin typeface="Carlito"/>
                <a:cs typeface="Carlito"/>
              </a:rPr>
              <a:t>of </a:t>
            </a:r>
            <a:r>
              <a:rPr sz="2400" b="1" spc="-5" dirty="0">
                <a:latin typeface="Carlito"/>
                <a:cs typeface="Carlito"/>
              </a:rPr>
              <a:t>risk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5" dirty="0">
                <a:latin typeface="Carlito"/>
                <a:cs typeface="Carlito"/>
              </a:rPr>
              <a:t>identifies </a:t>
            </a:r>
            <a:r>
              <a:rPr sz="2400" spc="-10" dirty="0">
                <a:latin typeface="Carlito"/>
                <a:cs typeface="Carlito"/>
              </a:rPr>
              <a:t>potential </a:t>
            </a:r>
            <a:r>
              <a:rPr sz="2400" spc="-15" dirty="0">
                <a:latin typeface="Carlito"/>
                <a:cs typeface="Carlito"/>
              </a:rPr>
              <a:t>hazards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alternative  </a:t>
            </a:r>
            <a:r>
              <a:rPr sz="2400" spc="-15" dirty="0">
                <a:latin typeface="Carlito"/>
                <a:cs typeface="Carlito"/>
              </a:rPr>
              <a:t>strategies to </a:t>
            </a:r>
            <a:r>
              <a:rPr sz="2400" dirty="0">
                <a:latin typeface="Carlito"/>
                <a:cs typeface="Carlito"/>
              </a:rPr>
              <a:t>meet </a:t>
            </a:r>
            <a:r>
              <a:rPr sz="2400" spc="-5" dirty="0">
                <a:latin typeface="Carlito"/>
                <a:cs typeface="Carlito"/>
              </a:rPr>
              <a:t>business plan </a:t>
            </a:r>
            <a:r>
              <a:rPr sz="2400" spc="-10" dirty="0">
                <a:latin typeface="Carlito"/>
                <a:cs typeface="Carlito"/>
              </a:rPr>
              <a:t>goals </a:t>
            </a:r>
            <a:r>
              <a:rPr sz="2400" dirty="0">
                <a:latin typeface="Carlito"/>
                <a:cs typeface="Carlito"/>
              </a:rPr>
              <a:t>and</a:t>
            </a:r>
            <a:r>
              <a:rPr sz="2400" spc="-3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objectives.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It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0" dirty="0">
                <a:latin typeface="Carlito"/>
                <a:cs typeface="Carlito"/>
              </a:rPr>
              <a:t>important </a:t>
            </a:r>
            <a:r>
              <a:rPr sz="2400" spc="-5" dirty="0">
                <a:latin typeface="Carlito"/>
                <a:cs typeface="Carlito"/>
              </a:rPr>
              <a:t>that 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spc="-20" dirty="0">
                <a:latin typeface="Carlito"/>
                <a:cs typeface="Carlito"/>
              </a:rPr>
              <a:t>make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i="1" spc="-5" dirty="0">
                <a:latin typeface="Carlito"/>
                <a:cs typeface="Carlito"/>
              </a:rPr>
              <a:t>assessment </a:t>
            </a:r>
            <a:r>
              <a:rPr sz="2400" i="1" dirty="0">
                <a:latin typeface="Carlito"/>
                <a:cs typeface="Carlito"/>
              </a:rPr>
              <a:t>of risk  </a:t>
            </a:r>
            <a:r>
              <a:rPr sz="2400" dirty="0">
                <a:latin typeface="Carlito"/>
                <a:cs typeface="Carlito"/>
              </a:rPr>
              <a:t>in the </a:t>
            </a:r>
            <a:r>
              <a:rPr sz="2400" spc="-15" dirty="0">
                <a:latin typeface="Carlito"/>
                <a:cs typeface="Carlito"/>
              </a:rPr>
              <a:t>following </a:t>
            </a:r>
            <a:r>
              <a:rPr sz="2400" spc="-35" dirty="0">
                <a:latin typeface="Carlito"/>
                <a:cs typeface="Carlito"/>
              </a:rPr>
              <a:t>manner. </a:t>
            </a:r>
            <a:r>
              <a:rPr sz="2400" spc="-15" dirty="0">
                <a:latin typeface="Carlito"/>
                <a:cs typeface="Carlito"/>
              </a:rPr>
              <a:t>First,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spc="-5" dirty="0">
                <a:latin typeface="Carlito"/>
                <a:cs typeface="Carlito"/>
              </a:rPr>
              <a:t>should </a:t>
            </a:r>
            <a:r>
              <a:rPr sz="2400" spc="-10" dirty="0">
                <a:latin typeface="Carlito"/>
                <a:cs typeface="Carlito"/>
              </a:rPr>
              <a:t>indicate 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potential </a:t>
            </a:r>
            <a:r>
              <a:rPr sz="2400" spc="-5" dirty="0">
                <a:latin typeface="Carlito"/>
                <a:cs typeface="Carlito"/>
              </a:rPr>
              <a:t>risks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new </a:t>
            </a:r>
            <a:r>
              <a:rPr sz="2400" spc="-15" dirty="0">
                <a:latin typeface="Carlito"/>
                <a:cs typeface="Carlito"/>
              </a:rPr>
              <a:t>venture. </a:t>
            </a:r>
            <a:r>
              <a:rPr sz="2400" spc="-5" dirty="0">
                <a:latin typeface="Carlito"/>
                <a:cs typeface="Carlito"/>
              </a:rPr>
              <a:t>Next should be </a:t>
            </a:r>
            <a:r>
              <a:rPr sz="2400" dirty="0">
                <a:latin typeface="Carlito"/>
                <a:cs typeface="Carlito"/>
              </a:rPr>
              <a:t>a  </a:t>
            </a:r>
            <a:r>
              <a:rPr sz="2400" spc="-5" dirty="0">
                <a:latin typeface="Carlito"/>
                <a:cs typeface="Carlito"/>
              </a:rPr>
              <a:t>discussion </a:t>
            </a:r>
            <a:r>
              <a:rPr sz="2400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what </a:t>
            </a:r>
            <a:r>
              <a:rPr sz="2400" spc="-5" dirty="0">
                <a:latin typeface="Carlito"/>
                <a:cs typeface="Carlito"/>
              </a:rPr>
              <a:t>might happen </a:t>
            </a:r>
            <a:r>
              <a:rPr sz="2400" dirty="0">
                <a:latin typeface="Carlito"/>
                <a:cs typeface="Carlito"/>
              </a:rPr>
              <a:t>if these </a:t>
            </a:r>
            <a:r>
              <a:rPr sz="2400" spc="-5" dirty="0">
                <a:latin typeface="Carlito"/>
                <a:cs typeface="Carlito"/>
              </a:rPr>
              <a:t>risks </a:t>
            </a:r>
            <a:r>
              <a:rPr sz="2400" spc="-10" dirty="0">
                <a:latin typeface="Carlito"/>
                <a:cs typeface="Carlito"/>
              </a:rPr>
              <a:t>become </a:t>
            </a:r>
            <a:r>
              <a:rPr sz="2400" spc="-25" dirty="0">
                <a:latin typeface="Carlito"/>
                <a:cs typeface="Carlito"/>
              </a:rPr>
              <a:t>reality.  Finally,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spc="-5" dirty="0">
                <a:latin typeface="Carlito"/>
                <a:cs typeface="Carlito"/>
              </a:rPr>
              <a:t>should discuss the </a:t>
            </a:r>
            <a:r>
              <a:rPr sz="2400" spc="-20" dirty="0">
                <a:latin typeface="Carlito"/>
                <a:cs typeface="Carlito"/>
              </a:rPr>
              <a:t>strategy </a:t>
            </a:r>
            <a:r>
              <a:rPr sz="2400" spc="-10" dirty="0">
                <a:latin typeface="Carlito"/>
                <a:cs typeface="Carlito"/>
              </a:rPr>
              <a:t>that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5" dirty="0">
                <a:latin typeface="Carlito"/>
                <a:cs typeface="Carlito"/>
              </a:rPr>
              <a:t>be  employed </a:t>
            </a:r>
            <a:r>
              <a:rPr sz="2400" spc="-20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either </a:t>
            </a:r>
            <a:r>
              <a:rPr sz="2400" spc="-15" dirty="0">
                <a:latin typeface="Carlito"/>
                <a:cs typeface="Carlito"/>
              </a:rPr>
              <a:t>prevent, </a:t>
            </a:r>
            <a:r>
              <a:rPr sz="2400" spc="-10" dirty="0">
                <a:latin typeface="Carlito"/>
                <a:cs typeface="Carlito"/>
              </a:rPr>
              <a:t>minimize,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10" dirty="0">
                <a:latin typeface="Carlito"/>
                <a:cs typeface="Carlito"/>
              </a:rPr>
              <a:t>respond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risks  should they </a:t>
            </a:r>
            <a:r>
              <a:rPr sz="2400" spc="-45" dirty="0">
                <a:latin typeface="Carlito"/>
                <a:cs typeface="Carlito"/>
              </a:rPr>
              <a:t>occur. </a:t>
            </a:r>
            <a:r>
              <a:rPr sz="2400" spc="-5" dirty="0">
                <a:latin typeface="Carlito"/>
                <a:cs typeface="Carlito"/>
              </a:rPr>
              <a:t>Major risks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new </a:t>
            </a:r>
            <a:r>
              <a:rPr sz="2400" spc="-10" dirty="0">
                <a:latin typeface="Carlito"/>
                <a:cs typeface="Carlito"/>
              </a:rPr>
              <a:t>venture could </a:t>
            </a:r>
            <a:r>
              <a:rPr sz="2400" spc="-5" dirty="0">
                <a:latin typeface="Carlito"/>
                <a:cs typeface="Carlito"/>
              </a:rPr>
              <a:t>result  </a:t>
            </a:r>
            <a:r>
              <a:rPr sz="2400" spc="-15" dirty="0">
                <a:latin typeface="Carlito"/>
                <a:cs typeface="Carlito"/>
              </a:rPr>
              <a:t>from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5" dirty="0">
                <a:latin typeface="Carlito"/>
                <a:cs typeface="Carlito"/>
              </a:rPr>
              <a:t>competitor’s </a:t>
            </a:r>
            <a:r>
              <a:rPr sz="2400" spc="-5" dirty="0">
                <a:latin typeface="Carlito"/>
                <a:cs typeface="Carlito"/>
              </a:rPr>
              <a:t>reaction: weaknesses </a:t>
            </a:r>
            <a:r>
              <a:rPr sz="2400" dirty="0">
                <a:latin typeface="Carlito"/>
                <a:cs typeface="Carlito"/>
              </a:rPr>
              <a:t>in the </a:t>
            </a:r>
            <a:r>
              <a:rPr sz="2400" spc="-10" dirty="0">
                <a:latin typeface="Carlito"/>
                <a:cs typeface="Carlito"/>
              </a:rPr>
              <a:t>marketing,  production, </a:t>
            </a:r>
            <a:r>
              <a:rPr sz="2400" spc="-5" dirty="0">
                <a:latin typeface="Carlito"/>
                <a:cs typeface="Carlito"/>
              </a:rPr>
              <a:t>or management </a:t>
            </a:r>
            <a:r>
              <a:rPr sz="2400" spc="-10" dirty="0">
                <a:latin typeface="Carlito"/>
                <a:cs typeface="Carlito"/>
              </a:rPr>
              <a:t>team;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new </a:t>
            </a:r>
            <a:r>
              <a:rPr sz="2400" spc="-10" dirty="0">
                <a:latin typeface="Carlito"/>
                <a:cs typeface="Carlito"/>
              </a:rPr>
              <a:t>advance technology  that </a:t>
            </a:r>
            <a:r>
              <a:rPr sz="2400" spc="-5" dirty="0">
                <a:latin typeface="Carlito"/>
                <a:cs typeface="Carlito"/>
              </a:rPr>
              <a:t>might render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new </a:t>
            </a:r>
            <a:r>
              <a:rPr sz="2400" spc="-10" dirty="0">
                <a:latin typeface="Carlito"/>
                <a:cs typeface="Carlito"/>
              </a:rPr>
              <a:t>product</a:t>
            </a:r>
            <a:r>
              <a:rPr sz="2400" spc="-3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obsolete.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5400" y="383793"/>
            <a:ext cx="67056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What is the Business</a:t>
            </a:r>
            <a:r>
              <a:rPr spc="15" dirty="0"/>
              <a:t> </a:t>
            </a:r>
            <a:r>
              <a:rPr spc="-10" dirty="0"/>
              <a:t>Plan?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60730" rIns="0" bIns="0" rtlCol="0">
            <a:spAutoFit/>
          </a:bodyPr>
          <a:lstStyle/>
          <a:p>
            <a:pPr marL="12700" marR="5080" algn="just">
              <a:lnSpc>
                <a:spcPct val="150100"/>
              </a:lnSpc>
              <a:spcBef>
                <a:spcPts val="100"/>
              </a:spcBef>
            </a:pPr>
            <a:r>
              <a:rPr b="1" i="1" spc="-5" dirty="0">
                <a:latin typeface="Carlito"/>
                <a:cs typeface="Carlito"/>
              </a:rPr>
              <a:t>Business Plan </a:t>
            </a:r>
            <a:r>
              <a:rPr dirty="0"/>
              <a:t>– </a:t>
            </a:r>
            <a:r>
              <a:rPr spc="-25" dirty="0"/>
              <a:t>Written </a:t>
            </a:r>
            <a:r>
              <a:rPr spc="-10" dirty="0"/>
              <a:t>document </a:t>
            </a:r>
            <a:r>
              <a:rPr spc="-5" dirty="0"/>
              <a:t>describing </a:t>
            </a:r>
            <a:r>
              <a:rPr dirty="0"/>
              <a:t>all </a:t>
            </a:r>
            <a:r>
              <a:rPr spc="-15" dirty="0"/>
              <a:t>relevant  </a:t>
            </a:r>
            <a:r>
              <a:rPr spc="-10" dirty="0"/>
              <a:t>internal </a:t>
            </a:r>
            <a:r>
              <a:rPr dirty="0"/>
              <a:t>and </a:t>
            </a:r>
            <a:r>
              <a:rPr spc="-10" dirty="0"/>
              <a:t>external </a:t>
            </a:r>
            <a:r>
              <a:rPr spc="-5" dirty="0"/>
              <a:t>elements </a:t>
            </a:r>
            <a:r>
              <a:rPr dirty="0"/>
              <a:t>and </a:t>
            </a:r>
            <a:r>
              <a:rPr spc="-15" dirty="0"/>
              <a:t>strategies </a:t>
            </a:r>
            <a:r>
              <a:rPr spc="-20" dirty="0"/>
              <a:t>for </a:t>
            </a:r>
            <a:r>
              <a:rPr spc="-10" dirty="0"/>
              <a:t>starting </a:t>
            </a:r>
            <a:r>
              <a:rPr dirty="0"/>
              <a:t>a </a:t>
            </a:r>
            <a:r>
              <a:rPr spc="-5" dirty="0"/>
              <a:t>new  </a:t>
            </a:r>
            <a:r>
              <a:rPr spc="-10" dirty="0"/>
              <a:t>venture.</a:t>
            </a:r>
          </a:p>
          <a:p>
            <a:pPr marL="12700" algn="just">
              <a:lnSpc>
                <a:spcPct val="100000"/>
              </a:lnSpc>
              <a:spcBef>
                <a:spcPts val="2014"/>
              </a:spcBef>
            </a:pPr>
            <a:r>
              <a:rPr spc="-5" dirty="0"/>
              <a:t>It</a:t>
            </a:r>
            <a:r>
              <a:rPr spc="270" dirty="0"/>
              <a:t> </a:t>
            </a:r>
            <a:r>
              <a:rPr dirty="0"/>
              <a:t>is</a:t>
            </a:r>
            <a:r>
              <a:rPr spc="265" dirty="0"/>
              <a:t> </a:t>
            </a:r>
            <a:r>
              <a:rPr spc="-10" dirty="0"/>
              <a:t>often</a:t>
            </a:r>
            <a:r>
              <a:rPr spc="260" dirty="0"/>
              <a:t> </a:t>
            </a:r>
            <a:r>
              <a:rPr spc="-10" dirty="0"/>
              <a:t>an</a:t>
            </a:r>
            <a:r>
              <a:rPr spc="270" dirty="0"/>
              <a:t> </a:t>
            </a:r>
            <a:r>
              <a:rPr spc="-15" dirty="0"/>
              <a:t>integration</a:t>
            </a:r>
            <a:r>
              <a:rPr spc="270" dirty="0"/>
              <a:t> </a:t>
            </a:r>
            <a:r>
              <a:rPr spc="-5" dirty="0"/>
              <a:t>of</a:t>
            </a:r>
            <a:r>
              <a:rPr spc="265" dirty="0"/>
              <a:t> </a:t>
            </a:r>
            <a:r>
              <a:rPr spc="-5" dirty="0"/>
              <a:t>functional</a:t>
            </a:r>
            <a:r>
              <a:rPr spc="275" dirty="0"/>
              <a:t> </a:t>
            </a:r>
            <a:r>
              <a:rPr spc="-5" dirty="0"/>
              <a:t>plans</a:t>
            </a:r>
            <a:r>
              <a:rPr spc="270" dirty="0"/>
              <a:t> </a:t>
            </a:r>
            <a:r>
              <a:rPr spc="-10" dirty="0"/>
              <a:t>such</a:t>
            </a:r>
            <a:r>
              <a:rPr spc="275" dirty="0"/>
              <a:t> </a:t>
            </a:r>
            <a:r>
              <a:rPr dirty="0"/>
              <a:t>as</a:t>
            </a:r>
            <a:r>
              <a:rPr spc="254" dirty="0"/>
              <a:t> </a:t>
            </a:r>
            <a:r>
              <a:rPr spc="-10" dirty="0"/>
              <a:t>marketing,</a:t>
            </a:r>
          </a:p>
          <a:p>
            <a:pPr marL="12700" algn="just">
              <a:lnSpc>
                <a:spcPct val="100000"/>
              </a:lnSpc>
              <a:spcBef>
                <a:spcPts val="1440"/>
              </a:spcBef>
            </a:pPr>
            <a:r>
              <a:rPr spc="-5" dirty="0"/>
              <a:t>finance, manufacturing, </a:t>
            </a:r>
            <a:r>
              <a:rPr dirty="0"/>
              <a:t>and </a:t>
            </a:r>
            <a:r>
              <a:rPr spc="-5" dirty="0"/>
              <a:t>human</a:t>
            </a:r>
            <a:r>
              <a:rPr spc="-10" dirty="0"/>
              <a:t> resources.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7200" y="147319"/>
            <a:ext cx="82296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Financial</a:t>
            </a:r>
            <a:r>
              <a:rPr spc="-50" dirty="0"/>
              <a:t> </a:t>
            </a:r>
            <a:r>
              <a:rPr spc="-10" dirty="0"/>
              <a:t>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623061"/>
            <a:ext cx="8075295" cy="6025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latin typeface="Carlito"/>
                <a:cs typeface="Carlito"/>
              </a:rPr>
              <a:t>Financial plan </a:t>
            </a:r>
            <a:r>
              <a:rPr sz="2400" dirty="0">
                <a:latin typeface="Carlito"/>
                <a:cs typeface="Carlito"/>
              </a:rPr>
              <a:t>– </a:t>
            </a:r>
            <a:r>
              <a:rPr sz="2400" spc="-10" dirty="0">
                <a:latin typeface="Carlito"/>
                <a:cs typeface="Carlito"/>
              </a:rPr>
              <a:t>projections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25" dirty="0">
                <a:latin typeface="Carlito"/>
                <a:cs typeface="Carlito"/>
              </a:rPr>
              <a:t>key </a:t>
            </a:r>
            <a:r>
              <a:rPr sz="2400" dirty="0">
                <a:latin typeface="Carlito"/>
                <a:cs typeface="Carlito"/>
              </a:rPr>
              <a:t>financial </a:t>
            </a:r>
            <a:r>
              <a:rPr sz="2400" spc="-20" dirty="0">
                <a:latin typeface="Carlito"/>
                <a:cs typeface="Carlito"/>
              </a:rPr>
              <a:t>data </a:t>
            </a:r>
            <a:r>
              <a:rPr sz="2400" spc="-10" dirty="0">
                <a:latin typeface="Carlito"/>
                <a:cs typeface="Carlito"/>
              </a:rPr>
              <a:t>that determine  </a:t>
            </a:r>
            <a:r>
              <a:rPr sz="2400" spc="-5" dirty="0">
                <a:latin typeface="Carlito"/>
                <a:cs typeface="Carlito"/>
              </a:rPr>
              <a:t>economic </a:t>
            </a:r>
            <a:r>
              <a:rPr sz="2400" spc="-10" dirty="0">
                <a:latin typeface="Carlito"/>
                <a:cs typeface="Carlito"/>
              </a:rPr>
              <a:t>feasibility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necessary financial </a:t>
            </a:r>
            <a:r>
              <a:rPr sz="2400" spc="-15" dirty="0">
                <a:latin typeface="Carlito"/>
                <a:cs typeface="Carlito"/>
              </a:rPr>
              <a:t>investment  </a:t>
            </a:r>
            <a:r>
              <a:rPr sz="2400" spc="-10" dirty="0">
                <a:latin typeface="Carlito"/>
                <a:cs typeface="Carlito"/>
              </a:rPr>
              <a:t>commitment.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Generally </a:t>
            </a:r>
            <a:r>
              <a:rPr sz="2400" dirty="0">
                <a:latin typeface="Carlito"/>
                <a:cs typeface="Carlito"/>
              </a:rPr>
              <a:t>, </a:t>
            </a:r>
            <a:r>
              <a:rPr sz="2400" spc="-15" dirty="0">
                <a:latin typeface="Carlito"/>
                <a:cs typeface="Carlito"/>
              </a:rPr>
              <a:t>three </a:t>
            </a:r>
            <a:r>
              <a:rPr sz="2400" spc="-5" dirty="0">
                <a:latin typeface="Carlito"/>
                <a:cs typeface="Carlito"/>
              </a:rPr>
              <a:t>financial </a:t>
            </a:r>
            <a:r>
              <a:rPr sz="2400" spc="-10" dirty="0">
                <a:latin typeface="Carlito"/>
                <a:cs typeface="Carlito"/>
              </a:rPr>
              <a:t>areas </a:t>
            </a:r>
            <a:r>
              <a:rPr sz="2400" spc="-15" dirty="0">
                <a:latin typeface="Carlito"/>
                <a:cs typeface="Carlito"/>
              </a:rPr>
              <a:t>are </a:t>
            </a:r>
            <a:r>
              <a:rPr sz="2400" spc="-5" dirty="0">
                <a:latin typeface="Carlito"/>
                <a:cs typeface="Carlito"/>
              </a:rPr>
              <a:t>discussed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5" dirty="0">
                <a:latin typeface="Carlito"/>
                <a:cs typeface="Carlito"/>
              </a:rPr>
              <a:t>this section </a:t>
            </a:r>
            <a:r>
              <a:rPr sz="2400" spc="-10" dirty="0">
                <a:latin typeface="Carlito"/>
                <a:cs typeface="Carlito"/>
              </a:rPr>
              <a:t>of 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business plan. </a:t>
            </a:r>
            <a:r>
              <a:rPr sz="2400" spc="-15" dirty="0">
                <a:latin typeface="Carlito"/>
                <a:cs typeface="Carlito"/>
              </a:rPr>
              <a:t>First,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spc="-5" dirty="0">
                <a:latin typeface="Carlito"/>
                <a:cs typeface="Carlito"/>
              </a:rPr>
              <a:t>should </a:t>
            </a:r>
            <a:r>
              <a:rPr sz="2400" spc="-15" dirty="0">
                <a:latin typeface="Carlito"/>
                <a:cs typeface="Carlito"/>
              </a:rPr>
              <a:t>summarize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20" dirty="0">
                <a:latin typeface="Carlito"/>
                <a:cs typeface="Carlito"/>
              </a:rPr>
              <a:t>forecasted </a:t>
            </a:r>
            <a:r>
              <a:rPr sz="2400" spc="-5" dirty="0">
                <a:latin typeface="Carlito"/>
                <a:cs typeface="Carlito"/>
              </a:rPr>
              <a:t>sales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appropriate expenses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15" dirty="0">
                <a:latin typeface="Carlito"/>
                <a:cs typeface="Carlito"/>
              </a:rPr>
              <a:t>at </a:t>
            </a:r>
            <a:r>
              <a:rPr sz="2400" spc="-5" dirty="0">
                <a:latin typeface="Carlito"/>
                <a:cs typeface="Carlito"/>
              </a:rPr>
              <a:t>least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first  </a:t>
            </a:r>
            <a:r>
              <a:rPr sz="2400" spc="-10" dirty="0">
                <a:latin typeface="Carlito"/>
                <a:cs typeface="Carlito"/>
              </a:rPr>
              <a:t>three </a:t>
            </a:r>
            <a:r>
              <a:rPr sz="2400" spc="-15" dirty="0">
                <a:latin typeface="Carlito"/>
                <a:cs typeface="Carlito"/>
              </a:rPr>
              <a:t>years, </a:t>
            </a:r>
            <a:r>
              <a:rPr sz="2400" dirty="0">
                <a:latin typeface="Carlito"/>
                <a:cs typeface="Carlito"/>
              </a:rPr>
              <a:t>with the </a:t>
            </a:r>
            <a:r>
              <a:rPr sz="2400" spc="-20" dirty="0">
                <a:latin typeface="Carlito"/>
                <a:cs typeface="Carlito"/>
              </a:rPr>
              <a:t>first </a:t>
            </a:r>
            <a:r>
              <a:rPr sz="2400" spc="-15" dirty="0">
                <a:latin typeface="Carlito"/>
                <a:cs typeface="Carlito"/>
              </a:rPr>
              <a:t>year’s </a:t>
            </a:r>
            <a:r>
              <a:rPr sz="2400" spc="-10" dirty="0">
                <a:latin typeface="Carlito"/>
                <a:cs typeface="Carlito"/>
              </a:rPr>
              <a:t>projections provided </a:t>
            </a:r>
            <a:r>
              <a:rPr sz="2400" spc="-25" dirty="0">
                <a:latin typeface="Carlito"/>
                <a:cs typeface="Carlito"/>
              </a:rPr>
              <a:t>monthly. </a:t>
            </a:r>
            <a:r>
              <a:rPr sz="2400" spc="-20" dirty="0">
                <a:latin typeface="Carlito"/>
                <a:cs typeface="Carlito"/>
              </a:rPr>
              <a:t>It  </a:t>
            </a:r>
            <a:r>
              <a:rPr sz="2400" dirty="0">
                <a:latin typeface="Carlito"/>
                <a:cs typeface="Carlito"/>
              </a:rPr>
              <a:t>includes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forecasted </a:t>
            </a:r>
            <a:r>
              <a:rPr sz="2400" spc="-5" dirty="0">
                <a:latin typeface="Carlito"/>
                <a:cs typeface="Carlito"/>
              </a:rPr>
              <a:t>sales, </a:t>
            </a:r>
            <a:r>
              <a:rPr sz="2400" spc="-15" dirty="0">
                <a:latin typeface="Carlito"/>
                <a:cs typeface="Carlito"/>
              </a:rPr>
              <a:t>cost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goods </a:t>
            </a:r>
            <a:r>
              <a:rPr sz="2400" spc="-5" dirty="0">
                <a:latin typeface="Carlito"/>
                <a:cs typeface="Carlito"/>
              </a:rPr>
              <a:t>sold,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general 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administrative expenses. </a:t>
            </a:r>
            <a:r>
              <a:rPr sz="2400" spc="-5" dirty="0">
                <a:latin typeface="Carlito"/>
                <a:cs typeface="Carlito"/>
              </a:rPr>
              <a:t>Net </a:t>
            </a:r>
            <a:r>
              <a:rPr sz="2400" spc="-10" dirty="0">
                <a:latin typeface="Carlito"/>
                <a:cs typeface="Carlito"/>
              </a:rPr>
              <a:t>profit after </a:t>
            </a:r>
            <a:r>
              <a:rPr sz="2400" spc="-25" dirty="0">
                <a:latin typeface="Carlito"/>
                <a:cs typeface="Carlito"/>
              </a:rPr>
              <a:t>taxes </a:t>
            </a:r>
            <a:r>
              <a:rPr sz="2400" spc="-10" dirty="0">
                <a:latin typeface="Carlito"/>
                <a:cs typeface="Carlito"/>
              </a:rPr>
              <a:t>can </a:t>
            </a:r>
            <a:r>
              <a:rPr sz="2400" dirty="0">
                <a:latin typeface="Carlito"/>
                <a:cs typeface="Carlito"/>
              </a:rPr>
              <a:t>then </a:t>
            </a:r>
            <a:r>
              <a:rPr sz="2400" spc="-5" dirty="0">
                <a:latin typeface="Carlito"/>
                <a:cs typeface="Carlito"/>
              </a:rPr>
              <a:t>be  </a:t>
            </a:r>
            <a:r>
              <a:rPr sz="2400" spc="-10" dirty="0">
                <a:latin typeface="Carlito"/>
                <a:cs typeface="Carlito"/>
              </a:rPr>
              <a:t>projected by </a:t>
            </a:r>
            <a:r>
              <a:rPr sz="2400" spc="-5" dirty="0">
                <a:latin typeface="Carlito"/>
                <a:cs typeface="Carlito"/>
              </a:rPr>
              <a:t>estimating income</a:t>
            </a:r>
            <a:r>
              <a:rPr sz="2400" spc="-30" dirty="0">
                <a:latin typeface="Carlito"/>
                <a:cs typeface="Carlito"/>
              </a:rPr>
              <a:t> </a:t>
            </a:r>
            <a:r>
              <a:rPr sz="2400" spc="-20" dirty="0">
                <a:latin typeface="Carlito"/>
                <a:cs typeface="Carlito"/>
              </a:rPr>
              <a:t>taxes.</a:t>
            </a:r>
            <a:endParaRPr sz="24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  <a:spcBef>
                <a:spcPts val="580"/>
              </a:spcBef>
            </a:pP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second </a:t>
            </a:r>
            <a:r>
              <a:rPr sz="2400" dirty="0">
                <a:latin typeface="Carlito"/>
                <a:cs typeface="Carlito"/>
              </a:rPr>
              <a:t>major </a:t>
            </a:r>
            <a:r>
              <a:rPr sz="2400" spc="-10" dirty="0">
                <a:latin typeface="Carlito"/>
                <a:cs typeface="Carlito"/>
              </a:rPr>
              <a:t>area </a:t>
            </a:r>
            <a:r>
              <a:rPr sz="2400" spc="-5" dirty="0">
                <a:latin typeface="Carlito"/>
                <a:cs typeface="Carlito"/>
              </a:rPr>
              <a:t>of financial </a:t>
            </a:r>
            <a:r>
              <a:rPr sz="2400" spc="-15" dirty="0">
                <a:latin typeface="Carlito"/>
                <a:cs typeface="Carlito"/>
              </a:rPr>
              <a:t>information </a:t>
            </a:r>
            <a:r>
              <a:rPr sz="2400" spc="-5" dirty="0">
                <a:latin typeface="Carlito"/>
                <a:cs typeface="Carlito"/>
              </a:rPr>
              <a:t>needed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cash  </a:t>
            </a:r>
            <a:r>
              <a:rPr sz="2400" spc="-10" dirty="0">
                <a:latin typeface="Carlito"/>
                <a:cs typeface="Carlito"/>
              </a:rPr>
              <a:t>flow figures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10" dirty="0">
                <a:latin typeface="Carlito"/>
                <a:cs typeface="Carlito"/>
              </a:rPr>
              <a:t>three </a:t>
            </a:r>
            <a:r>
              <a:rPr sz="2400" spc="-15" dirty="0">
                <a:latin typeface="Carlito"/>
                <a:cs typeface="Carlito"/>
              </a:rPr>
              <a:t>years, </a:t>
            </a:r>
            <a:r>
              <a:rPr sz="2400" spc="-5" dirty="0">
                <a:latin typeface="Carlito"/>
                <a:cs typeface="Carlito"/>
              </a:rPr>
              <a:t>with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first </a:t>
            </a:r>
            <a:r>
              <a:rPr sz="2400" spc="-15" dirty="0">
                <a:latin typeface="Carlito"/>
                <a:cs typeface="Carlito"/>
              </a:rPr>
              <a:t>year’s </a:t>
            </a:r>
            <a:r>
              <a:rPr sz="2400" spc="-10" dirty="0">
                <a:latin typeface="Carlito"/>
                <a:cs typeface="Carlito"/>
              </a:rPr>
              <a:t>projections  provided </a:t>
            </a:r>
            <a:r>
              <a:rPr sz="2400" spc="-25" dirty="0">
                <a:latin typeface="Carlito"/>
                <a:cs typeface="Carlito"/>
              </a:rPr>
              <a:t>monthly. </a:t>
            </a:r>
            <a:r>
              <a:rPr sz="2400" spc="-10" dirty="0">
                <a:latin typeface="Carlito"/>
                <a:cs typeface="Carlito"/>
              </a:rPr>
              <a:t>Remember that </a:t>
            </a:r>
            <a:r>
              <a:rPr sz="2400" spc="-5" dirty="0">
                <a:latin typeface="Carlito"/>
                <a:cs typeface="Carlito"/>
              </a:rPr>
              <a:t>sales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25" dirty="0">
                <a:latin typeface="Carlito"/>
                <a:cs typeface="Carlito"/>
              </a:rPr>
              <a:t>irregular, </a:t>
            </a:r>
            <a:r>
              <a:rPr sz="2400" dirty="0">
                <a:latin typeface="Carlito"/>
                <a:cs typeface="Carlito"/>
              </a:rPr>
              <a:t>and  </a:t>
            </a:r>
            <a:r>
              <a:rPr sz="2400" spc="-5" dirty="0">
                <a:latin typeface="Carlito"/>
                <a:cs typeface="Carlito"/>
              </a:rPr>
              <a:t>receipts </a:t>
            </a:r>
            <a:r>
              <a:rPr sz="2400" spc="-15" dirty="0">
                <a:latin typeface="Carlito"/>
                <a:cs typeface="Carlito"/>
              </a:rPr>
              <a:t>from customers </a:t>
            </a:r>
            <a:r>
              <a:rPr sz="2400" spc="-20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also be spread out, </a:t>
            </a:r>
            <a:r>
              <a:rPr sz="2400" spc="-10" dirty="0">
                <a:latin typeface="Carlito"/>
                <a:cs typeface="Carlito"/>
              </a:rPr>
              <a:t>thus  </a:t>
            </a:r>
            <a:r>
              <a:rPr sz="2400" spc="-5" dirty="0">
                <a:latin typeface="Carlito"/>
                <a:cs typeface="Carlito"/>
              </a:rPr>
              <a:t>necessitating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borrowing </a:t>
            </a:r>
            <a:r>
              <a:rPr sz="2400" spc="-5" dirty="0">
                <a:latin typeface="Carlito"/>
                <a:cs typeface="Carlito"/>
              </a:rPr>
              <a:t>of short-term </a:t>
            </a:r>
            <a:r>
              <a:rPr sz="2400" spc="-10" dirty="0">
                <a:latin typeface="Carlito"/>
                <a:cs typeface="Carlito"/>
              </a:rPr>
              <a:t>capital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meet </a:t>
            </a:r>
            <a:r>
              <a:rPr sz="2400" spc="-15" dirty="0">
                <a:latin typeface="Carlito"/>
                <a:cs typeface="Carlito"/>
              </a:rPr>
              <a:t>fixed  </a:t>
            </a:r>
            <a:r>
              <a:rPr sz="2400" spc="-10" dirty="0">
                <a:latin typeface="Carlito"/>
                <a:cs typeface="Carlito"/>
              </a:rPr>
              <a:t>expenses </a:t>
            </a:r>
            <a:r>
              <a:rPr sz="2400" spc="-5" dirty="0">
                <a:latin typeface="Carlito"/>
                <a:cs typeface="Carlito"/>
              </a:rPr>
              <a:t>such </a:t>
            </a:r>
            <a:r>
              <a:rPr sz="2400" dirty="0">
                <a:latin typeface="Carlito"/>
                <a:cs typeface="Carlito"/>
              </a:rPr>
              <a:t>as </a:t>
            </a:r>
            <a:r>
              <a:rPr sz="2400" spc="-5" dirty="0">
                <a:latin typeface="Carlito"/>
                <a:cs typeface="Carlito"/>
              </a:rPr>
              <a:t>salaries </a:t>
            </a:r>
            <a:r>
              <a:rPr sz="2400" dirty="0">
                <a:latin typeface="Carlito"/>
                <a:cs typeface="Carlito"/>
              </a:rPr>
              <a:t>and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utilities.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642873"/>
            <a:ext cx="8072755" cy="2769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2400" b="0" i="0" spc="-5" dirty="0">
                <a:latin typeface="Carlito"/>
                <a:cs typeface="Carlito"/>
              </a:rPr>
              <a:t>The </a:t>
            </a:r>
            <a:r>
              <a:rPr sz="2400" b="0" i="0" spc="-10" dirty="0">
                <a:latin typeface="Carlito"/>
                <a:cs typeface="Carlito"/>
              </a:rPr>
              <a:t>last </a:t>
            </a:r>
            <a:r>
              <a:rPr sz="2400" b="0" i="0" spc="-5" dirty="0">
                <a:latin typeface="Carlito"/>
                <a:cs typeface="Carlito"/>
              </a:rPr>
              <a:t>financial </a:t>
            </a:r>
            <a:r>
              <a:rPr sz="2400" b="0" i="0" spc="-10" dirty="0">
                <a:latin typeface="Carlito"/>
                <a:cs typeface="Carlito"/>
              </a:rPr>
              <a:t>item </a:t>
            </a:r>
            <a:r>
              <a:rPr sz="2400" b="0" i="0" dirty="0">
                <a:latin typeface="Carlito"/>
                <a:cs typeface="Carlito"/>
              </a:rPr>
              <a:t>is the </a:t>
            </a:r>
            <a:r>
              <a:rPr sz="2400" b="0" i="0" spc="-10" dirty="0">
                <a:latin typeface="Carlito"/>
                <a:cs typeface="Carlito"/>
              </a:rPr>
              <a:t>projected </a:t>
            </a:r>
            <a:r>
              <a:rPr sz="2400" b="0" i="0" spc="-5" dirty="0">
                <a:latin typeface="Carlito"/>
                <a:cs typeface="Carlito"/>
              </a:rPr>
              <a:t>balance sheet. This </a:t>
            </a:r>
            <a:r>
              <a:rPr sz="2400" b="0" i="0" spc="-15" dirty="0">
                <a:latin typeface="Carlito"/>
                <a:cs typeface="Carlito"/>
              </a:rPr>
              <a:t>shows  </a:t>
            </a:r>
            <a:r>
              <a:rPr sz="2400" b="0" i="0" dirty="0">
                <a:latin typeface="Carlito"/>
                <a:cs typeface="Carlito"/>
              </a:rPr>
              <a:t>the </a:t>
            </a:r>
            <a:r>
              <a:rPr sz="2400" b="0" i="0" spc="-5" dirty="0">
                <a:latin typeface="Carlito"/>
                <a:cs typeface="Carlito"/>
              </a:rPr>
              <a:t>financial </a:t>
            </a:r>
            <a:r>
              <a:rPr sz="2400" b="0" i="0" spc="-10" dirty="0">
                <a:latin typeface="Carlito"/>
                <a:cs typeface="Carlito"/>
              </a:rPr>
              <a:t>condition </a:t>
            </a:r>
            <a:r>
              <a:rPr sz="2400" b="0" i="0" spc="-5" dirty="0">
                <a:latin typeface="Carlito"/>
                <a:cs typeface="Carlito"/>
              </a:rPr>
              <a:t>of </a:t>
            </a:r>
            <a:r>
              <a:rPr sz="2400" b="0" i="0" dirty="0">
                <a:latin typeface="Carlito"/>
                <a:cs typeface="Carlito"/>
              </a:rPr>
              <a:t>the </a:t>
            </a:r>
            <a:r>
              <a:rPr sz="2400" b="0" i="0" spc="-5" dirty="0">
                <a:latin typeface="Carlito"/>
                <a:cs typeface="Carlito"/>
              </a:rPr>
              <a:t>business </a:t>
            </a:r>
            <a:r>
              <a:rPr sz="2400" b="0" i="0" spc="-15" dirty="0">
                <a:latin typeface="Carlito"/>
                <a:cs typeface="Carlito"/>
              </a:rPr>
              <a:t>at </a:t>
            </a:r>
            <a:r>
              <a:rPr sz="2400" b="0" i="0" dirty="0">
                <a:latin typeface="Carlito"/>
                <a:cs typeface="Carlito"/>
              </a:rPr>
              <a:t>a </a:t>
            </a:r>
            <a:r>
              <a:rPr sz="2400" b="0" i="0" spc="-5" dirty="0">
                <a:latin typeface="Carlito"/>
                <a:cs typeface="Carlito"/>
              </a:rPr>
              <a:t>specific time. It  </a:t>
            </a:r>
            <a:r>
              <a:rPr sz="2400" b="0" i="0" spc="-10" dirty="0">
                <a:latin typeface="Carlito"/>
                <a:cs typeface="Carlito"/>
              </a:rPr>
              <a:t>summarizes </a:t>
            </a:r>
            <a:r>
              <a:rPr sz="2400" b="0" i="0" dirty="0">
                <a:latin typeface="Carlito"/>
                <a:cs typeface="Carlito"/>
              </a:rPr>
              <a:t>the </a:t>
            </a:r>
            <a:r>
              <a:rPr sz="2400" b="0" i="0" spc="-5" dirty="0">
                <a:latin typeface="Carlito"/>
                <a:cs typeface="Carlito"/>
              </a:rPr>
              <a:t>assets of </a:t>
            </a:r>
            <a:r>
              <a:rPr sz="2400" b="0" i="0" dirty="0">
                <a:latin typeface="Carlito"/>
                <a:cs typeface="Carlito"/>
              </a:rPr>
              <a:t>a </a:t>
            </a:r>
            <a:r>
              <a:rPr sz="2400" b="0" i="0" spc="-5" dirty="0">
                <a:latin typeface="Carlito"/>
                <a:cs typeface="Carlito"/>
              </a:rPr>
              <a:t>business, </a:t>
            </a:r>
            <a:r>
              <a:rPr sz="2400" b="0" i="0" dirty="0">
                <a:latin typeface="Carlito"/>
                <a:cs typeface="Carlito"/>
              </a:rPr>
              <a:t>its liabilities, the  </a:t>
            </a:r>
            <a:r>
              <a:rPr sz="2400" b="0" i="0" spc="-15" dirty="0">
                <a:latin typeface="Carlito"/>
                <a:cs typeface="Carlito"/>
              </a:rPr>
              <a:t>investment </a:t>
            </a:r>
            <a:r>
              <a:rPr sz="2400" b="0" i="0" spc="-5" dirty="0">
                <a:latin typeface="Carlito"/>
                <a:cs typeface="Carlito"/>
              </a:rPr>
              <a:t>of </a:t>
            </a:r>
            <a:r>
              <a:rPr sz="2400" b="0" i="0" dirty="0">
                <a:latin typeface="Carlito"/>
                <a:cs typeface="Carlito"/>
              </a:rPr>
              <a:t>the </a:t>
            </a:r>
            <a:r>
              <a:rPr sz="2400" b="0" i="0" spc="-10" dirty="0">
                <a:latin typeface="Carlito"/>
                <a:cs typeface="Carlito"/>
              </a:rPr>
              <a:t>entrepreneur </a:t>
            </a:r>
            <a:r>
              <a:rPr sz="2400" b="0" i="0" dirty="0">
                <a:latin typeface="Carlito"/>
                <a:cs typeface="Carlito"/>
              </a:rPr>
              <a:t>and </a:t>
            </a:r>
            <a:r>
              <a:rPr sz="2400" b="0" i="0" spc="-20" dirty="0">
                <a:latin typeface="Carlito"/>
                <a:cs typeface="Carlito"/>
              </a:rPr>
              <a:t>any </a:t>
            </a:r>
            <a:r>
              <a:rPr sz="2400" b="0" i="0" spc="-10" dirty="0">
                <a:latin typeface="Carlito"/>
                <a:cs typeface="Carlito"/>
              </a:rPr>
              <a:t>partners, </a:t>
            </a:r>
            <a:r>
              <a:rPr sz="2400" b="0" i="0" dirty="0">
                <a:latin typeface="Carlito"/>
                <a:cs typeface="Carlito"/>
              </a:rPr>
              <a:t>and </a:t>
            </a:r>
            <a:r>
              <a:rPr sz="2400" b="0" i="0" spc="-10" dirty="0">
                <a:latin typeface="Carlito"/>
                <a:cs typeface="Carlito"/>
              </a:rPr>
              <a:t>retained  </a:t>
            </a:r>
            <a:r>
              <a:rPr sz="2400" b="0" i="0" dirty="0">
                <a:latin typeface="Carlito"/>
                <a:cs typeface="Carlito"/>
              </a:rPr>
              <a:t>earnings(or </a:t>
            </a:r>
            <a:r>
              <a:rPr sz="2400" b="0" i="0" spc="-5" dirty="0">
                <a:latin typeface="Carlito"/>
                <a:cs typeface="Carlito"/>
              </a:rPr>
              <a:t>cumulative</a:t>
            </a:r>
            <a:r>
              <a:rPr sz="2400" b="0" i="0" spc="-45" dirty="0">
                <a:latin typeface="Carlito"/>
                <a:cs typeface="Carlito"/>
              </a:rPr>
              <a:t> </a:t>
            </a:r>
            <a:r>
              <a:rPr sz="2400" b="0" i="0" spc="-5" dirty="0">
                <a:latin typeface="Carlito"/>
                <a:cs typeface="Carlito"/>
              </a:rPr>
              <a:t>losses).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65626" y="383793"/>
            <a:ext cx="14141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Append</a:t>
            </a:r>
            <a:r>
              <a:rPr spc="-15" dirty="0"/>
              <a:t>i</a:t>
            </a:r>
            <a:r>
              <a:rPr spc="-5" dirty="0"/>
              <a:t>x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927861"/>
            <a:ext cx="8074025" cy="4269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rlito"/>
                <a:cs typeface="Carlito"/>
              </a:rPr>
              <a:t>It </a:t>
            </a:r>
            <a:r>
              <a:rPr sz="2400" spc="-10" dirty="0">
                <a:latin typeface="Carlito"/>
                <a:cs typeface="Carlito"/>
              </a:rPr>
              <a:t>generally contains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10" dirty="0">
                <a:latin typeface="Carlito"/>
                <a:cs typeface="Carlito"/>
              </a:rPr>
              <a:t>backup material that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not necessary </a:t>
            </a:r>
            <a:r>
              <a:rPr sz="2400" dirty="0">
                <a:latin typeface="Carlito"/>
                <a:cs typeface="Carlito"/>
              </a:rPr>
              <a:t>in  the </a:t>
            </a:r>
            <a:r>
              <a:rPr sz="2400" spc="-20" dirty="0">
                <a:latin typeface="Carlito"/>
                <a:cs typeface="Carlito"/>
              </a:rPr>
              <a:t>text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document. </a:t>
            </a:r>
            <a:r>
              <a:rPr sz="2400" spc="-20" dirty="0">
                <a:latin typeface="Carlito"/>
                <a:cs typeface="Carlito"/>
              </a:rPr>
              <a:t>Reference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dirty="0">
                <a:latin typeface="Carlito"/>
                <a:cs typeface="Carlito"/>
              </a:rPr>
              <a:t>of the </a:t>
            </a:r>
            <a:r>
              <a:rPr sz="2400" spc="-10" dirty="0">
                <a:latin typeface="Carlito"/>
                <a:cs typeface="Carlito"/>
              </a:rPr>
              <a:t>documents </a:t>
            </a:r>
            <a:r>
              <a:rPr sz="2400" dirty="0">
                <a:latin typeface="Carlito"/>
                <a:cs typeface="Carlito"/>
              </a:rPr>
              <a:t>in 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dirty="0">
                <a:latin typeface="Carlito"/>
                <a:cs typeface="Carlito"/>
              </a:rPr>
              <a:t>appendix </a:t>
            </a:r>
            <a:r>
              <a:rPr sz="2400" spc="-5" dirty="0">
                <a:latin typeface="Carlito"/>
                <a:cs typeface="Carlito"/>
              </a:rPr>
              <a:t>should be </a:t>
            </a:r>
            <a:r>
              <a:rPr sz="2400" dirty="0">
                <a:latin typeface="Carlito"/>
                <a:cs typeface="Carlito"/>
              </a:rPr>
              <a:t>made in </a:t>
            </a:r>
            <a:r>
              <a:rPr sz="2400" spc="-5" dirty="0">
                <a:latin typeface="Carlito"/>
                <a:cs typeface="Carlito"/>
              </a:rPr>
              <a:t>the plan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25" dirty="0">
                <a:latin typeface="Carlito"/>
                <a:cs typeface="Carlito"/>
              </a:rPr>
              <a:t>itself.</a:t>
            </a:r>
            <a:endParaRPr sz="2400">
              <a:latin typeface="Carlito"/>
              <a:cs typeface="Carlito"/>
            </a:endParaRPr>
          </a:p>
          <a:p>
            <a:pPr marL="12700" marR="5715" algn="just">
              <a:lnSpc>
                <a:spcPct val="100000"/>
              </a:lnSpc>
              <a:spcBef>
                <a:spcPts val="580"/>
              </a:spcBef>
            </a:pPr>
            <a:r>
              <a:rPr sz="2400" spc="-20" dirty="0">
                <a:latin typeface="Carlito"/>
                <a:cs typeface="Carlito"/>
              </a:rPr>
              <a:t>Letters </a:t>
            </a:r>
            <a:r>
              <a:rPr sz="2400" spc="-15" dirty="0">
                <a:latin typeface="Carlito"/>
                <a:cs typeface="Carlito"/>
              </a:rPr>
              <a:t>from customers, distributors,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15" dirty="0">
                <a:latin typeface="Carlito"/>
                <a:cs typeface="Carlito"/>
              </a:rPr>
              <a:t>subcontractors are  </a:t>
            </a:r>
            <a:r>
              <a:rPr sz="2400" spc="-10" dirty="0">
                <a:latin typeface="Carlito"/>
                <a:cs typeface="Carlito"/>
              </a:rPr>
              <a:t>examples of </a:t>
            </a:r>
            <a:r>
              <a:rPr sz="2400" spc="-15" dirty="0">
                <a:latin typeface="Carlito"/>
                <a:cs typeface="Carlito"/>
              </a:rPr>
              <a:t>information </a:t>
            </a:r>
            <a:r>
              <a:rPr sz="2400" spc="-10" dirty="0">
                <a:latin typeface="Carlito"/>
                <a:cs typeface="Carlito"/>
              </a:rPr>
              <a:t>that should </a:t>
            </a:r>
            <a:r>
              <a:rPr sz="2400" dirty="0">
                <a:latin typeface="Carlito"/>
                <a:cs typeface="Carlito"/>
              </a:rPr>
              <a:t>be included in the  </a:t>
            </a:r>
            <a:r>
              <a:rPr sz="2400" spc="-5" dirty="0">
                <a:latin typeface="Carlito"/>
                <a:cs typeface="Carlito"/>
              </a:rPr>
              <a:t>appendix.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10" dirty="0">
                <a:latin typeface="Carlito"/>
                <a:cs typeface="Carlito"/>
              </a:rPr>
              <a:t>documentation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information- </a:t>
            </a:r>
            <a:r>
              <a:rPr sz="2400" spc="-15" dirty="0">
                <a:latin typeface="Carlito"/>
                <a:cs typeface="Carlito"/>
              </a:rPr>
              <a:t>that </a:t>
            </a:r>
            <a:r>
              <a:rPr sz="2400" dirty="0">
                <a:latin typeface="Carlito"/>
                <a:cs typeface="Carlito"/>
              </a:rPr>
              <a:t>is, </a:t>
            </a:r>
            <a:r>
              <a:rPr sz="2400" spc="-10" dirty="0">
                <a:latin typeface="Carlito"/>
                <a:cs typeface="Carlito"/>
              </a:rPr>
              <a:t>secondary  </a:t>
            </a:r>
            <a:r>
              <a:rPr sz="2400" spc="-15" dirty="0">
                <a:latin typeface="Carlito"/>
                <a:cs typeface="Carlito"/>
              </a:rPr>
              <a:t>data </a:t>
            </a:r>
            <a:r>
              <a:rPr sz="2400" spc="-5" dirty="0">
                <a:latin typeface="Carlito"/>
                <a:cs typeface="Carlito"/>
              </a:rPr>
              <a:t>or primary </a:t>
            </a:r>
            <a:r>
              <a:rPr sz="2400" spc="-10" dirty="0">
                <a:latin typeface="Carlito"/>
                <a:cs typeface="Carlito"/>
              </a:rPr>
              <a:t>research </a:t>
            </a:r>
            <a:r>
              <a:rPr sz="2400" spc="-20" dirty="0">
                <a:latin typeface="Carlito"/>
                <a:cs typeface="Carlito"/>
              </a:rPr>
              <a:t>data </a:t>
            </a:r>
            <a:r>
              <a:rPr sz="2400" spc="-10" dirty="0">
                <a:latin typeface="Carlito"/>
                <a:cs typeface="Carlito"/>
              </a:rPr>
              <a:t>used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support plan </a:t>
            </a:r>
            <a:r>
              <a:rPr sz="2400" spc="-10" dirty="0">
                <a:latin typeface="Carlito"/>
                <a:cs typeface="Carlito"/>
              </a:rPr>
              <a:t>decisions </a:t>
            </a:r>
            <a:r>
              <a:rPr sz="2400" dirty="0">
                <a:latin typeface="Carlito"/>
                <a:cs typeface="Carlito"/>
              </a:rPr>
              <a:t>–  </a:t>
            </a:r>
            <a:r>
              <a:rPr sz="2400" spc="-5" dirty="0">
                <a:latin typeface="Carlito"/>
                <a:cs typeface="Carlito"/>
              </a:rPr>
              <a:t>should </a:t>
            </a:r>
            <a:r>
              <a:rPr sz="2400" dirty="0">
                <a:latin typeface="Carlito"/>
                <a:cs typeface="Carlito"/>
              </a:rPr>
              <a:t>also </a:t>
            </a:r>
            <a:r>
              <a:rPr sz="2400" spc="-5" dirty="0">
                <a:latin typeface="Carlito"/>
                <a:cs typeface="Carlito"/>
              </a:rPr>
              <a:t>be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included.</a:t>
            </a:r>
            <a:endParaRPr sz="2400">
              <a:latin typeface="Carlito"/>
              <a:cs typeface="Carlito"/>
            </a:endParaRPr>
          </a:p>
          <a:p>
            <a:pPr marL="12700" marR="8890" algn="just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Leases, </a:t>
            </a:r>
            <a:r>
              <a:rPr sz="2400" spc="-15" dirty="0">
                <a:latin typeface="Carlito"/>
                <a:cs typeface="Carlito"/>
              </a:rPr>
              <a:t>contracts,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dirty="0">
                <a:latin typeface="Carlito"/>
                <a:cs typeface="Carlito"/>
              </a:rPr>
              <a:t>types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agreements that </a:t>
            </a:r>
            <a:r>
              <a:rPr sz="2400" spc="-20" dirty="0">
                <a:latin typeface="Carlito"/>
                <a:cs typeface="Carlito"/>
              </a:rPr>
              <a:t>have </a:t>
            </a:r>
            <a:r>
              <a:rPr sz="2400" spc="-5" dirty="0">
                <a:latin typeface="Carlito"/>
                <a:cs typeface="Carlito"/>
              </a:rPr>
              <a:t>been  </a:t>
            </a:r>
            <a:r>
              <a:rPr sz="2400" spc="-10" dirty="0">
                <a:latin typeface="Carlito"/>
                <a:cs typeface="Carlito"/>
              </a:rPr>
              <a:t>initiated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dirty="0">
                <a:latin typeface="Carlito"/>
                <a:cs typeface="Carlito"/>
              </a:rPr>
              <a:t>also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dirty="0">
                <a:latin typeface="Carlito"/>
                <a:cs typeface="Carlito"/>
              </a:rPr>
              <a:t>included in the</a:t>
            </a:r>
            <a:r>
              <a:rPr sz="2400" spc="-3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appendix.</a:t>
            </a:r>
            <a:endParaRPr sz="24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580"/>
              </a:spcBef>
            </a:pPr>
            <a:r>
              <a:rPr sz="2400" spc="-25" dirty="0">
                <a:latin typeface="Carlito"/>
                <a:cs typeface="Carlito"/>
              </a:rPr>
              <a:t>Finally, </a:t>
            </a:r>
            <a:r>
              <a:rPr sz="2400" spc="-5" dirty="0">
                <a:latin typeface="Carlito"/>
                <a:cs typeface="Carlito"/>
              </a:rPr>
              <a:t>price </a:t>
            </a:r>
            <a:r>
              <a:rPr sz="2400" spc="-10" dirty="0">
                <a:latin typeface="Carlito"/>
                <a:cs typeface="Carlito"/>
              </a:rPr>
              <a:t>lists </a:t>
            </a:r>
            <a:r>
              <a:rPr sz="2400" spc="-15" dirty="0">
                <a:latin typeface="Carlito"/>
                <a:cs typeface="Carlito"/>
              </a:rPr>
              <a:t>from </a:t>
            </a:r>
            <a:r>
              <a:rPr sz="2400" spc="-10" dirty="0">
                <a:latin typeface="Carlito"/>
                <a:cs typeface="Carlito"/>
              </a:rPr>
              <a:t>suppliers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5" dirty="0">
                <a:latin typeface="Carlito"/>
                <a:cs typeface="Carlito"/>
              </a:rPr>
              <a:t>competitors may </a:t>
            </a:r>
            <a:r>
              <a:rPr sz="2400" spc="-5" dirty="0">
                <a:latin typeface="Carlito"/>
                <a:cs typeface="Carlito"/>
              </a:rPr>
              <a:t>be</a:t>
            </a:r>
            <a:r>
              <a:rPr sz="2400" spc="2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added.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25673" y="307593"/>
            <a:ext cx="369189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Measuring Plan</a:t>
            </a:r>
            <a:r>
              <a:rPr spc="-5" dirty="0"/>
              <a:t> </a:t>
            </a:r>
            <a:r>
              <a:rPr spc="-10" dirty="0"/>
              <a:t>Progress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891285"/>
            <a:ext cx="8073390" cy="5220335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385"/>
              </a:spcBef>
            </a:pPr>
            <a:r>
              <a:rPr sz="2400" spc="-5" dirty="0">
                <a:latin typeface="Carlito"/>
                <a:cs typeface="Carlito"/>
              </a:rPr>
              <a:t>During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introductory </a:t>
            </a:r>
            <a:r>
              <a:rPr sz="2400" spc="-5" dirty="0">
                <a:latin typeface="Carlito"/>
                <a:cs typeface="Carlito"/>
              </a:rPr>
              <a:t>phases 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start-up, the entrepreneur  </a:t>
            </a:r>
            <a:r>
              <a:rPr sz="2400" spc="-5" dirty="0">
                <a:latin typeface="Carlito"/>
                <a:cs typeface="Carlito"/>
              </a:rPr>
              <a:t>should determine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points at </a:t>
            </a:r>
            <a:r>
              <a:rPr sz="2400" spc="-5" dirty="0">
                <a:latin typeface="Carlito"/>
                <a:cs typeface="Carlito"/>
              </a:rPr>
              <a:t>which decisions should be </a:t>
            </a:r>
            <a:r>
              <a:rPr sz="2400" dirty="0">
                <a:latin typeface="Carlito"/>
                <a:cs typeface="Carlito"/>
              </a:rPr>
              <a:t>made  as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whether the goals or </a:t>
            </a:r>
            <a:r>
              <a:rPr sz="2400" spc="-10" dirty="0">
                <a:latin typeface="Carlito"/>
                <a:cs typeface="Carlito"/>
              </a:rPr>
              <a:t>objectives </a:t>
            </a:r>
            <a:r>
              <a:rPr sz="2400" spc="-15" dirty="0">
                <a:latin typeface="Carlito"/>
                <a:cs typeface="Carlito"/>
              </a:rPr>
              <a:t>are </a:t>
            </a:r>
            <a:r>
              <a:rPr sz="2400" spc="-5" dirty="0">
                <a:latin typeface="Carlito"/>
                <a:cs typeface="Carlito"/>
              </a:rPr>
              <a:t>on schedule. </a:t>
            </a:r>
            <a:r>
              <a:rPr sz="2400" spc="-30" dirty="0">
                <a:latin typeface="Carlito"/>
                <a:cs typeface="Carlito"/>
              </a:rPr>
              <a:t>Typically, 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business plan </a:t>
            </a:r>
            <a:r>
              <a:rPr sz="2400" spc="-10" dirty="0">
                <a:latin typeface="Carlito"/>
                <a:cs typeface="Carlito"/>
              </a:rPr>
              <a:t>projections </a:t>
            </a:r>
            <a:r>
              <a:rPr sz="2400" spc="-5" dirty="0">
                <a:latin typeface="Carlito"/>
                <a:cs typeface="Carlito"/>
              </a:rPr>
              <a:t>will be made on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12 </a:t>
            </a:r>
            <a:r>
              <a:rPr sz="2400" spc="-10" dirty="0">
                <a:latin typeface="Carlito"/>
                <a:cs typeface="Carlito"/>
              </a:rPr>
              <a:t>month  </a:t>
            </a:r>
            <a:r>
              <a:rPr sz="2400" spc="-5" dirty="0">
                <a:latin typeface="Carlito"/>
                <a:cs typeface="Carlito"/>
              </a:rPr>
              <a:t>schedule.</a:t>
            </a:r>
            <a:endParaRPr sz="2400">
              <a:latin typeface="Carlito"/>
              <a:cs typeface="Carlito"/>
            </a:endParaRPr>
          </a:p>
          <a:p>
            <a:pPr marL="12700" algn="just">
              <a:lnSpc>
                <a:spcPct val="100000"/>
              </a:lnSpc>
              <a:spcBef>
                <a:spcPts val="290"/>
              </a:spcBef>
            </a:pP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brief description of </a:t>
            </a:r>
            <a:r>
              <a:rPr sz="2400" dirty="0">
                <a:latin typeface="Carlito"/>
                <a:cs typeface="Carlito"/>
              </a:rPr>
              <a:t>each </a:t>
            </a:r>
            <a:r>
              <a:rPr sz="2400" spc="-15" dirty="0">
                <a:latin typeface="Carlito"/>
                <a:cs typeface="Carlito"/>
              </a:rPr>
              <a:t>control </a:t>
            </a:r>
            <a:r>
              <a:rPr sz="2400" spc="-5" dirty="0">
                <a:latin typeface="Carlito"/>
                <a:cs typeface="Carlito"/>
              </a:rPr>
              <a:t>elements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0" dirty="0">
                <a:latin typeface="Carlito"/>
                <a:cs typeface="Carlito"/>
              </a:rPr>
              <a:t>given</a:t>
            </a:r>
            <a:r>
              <a:rPr sz="2400" spc="-4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below: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9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10" dirty="0">
                <a:latin typeface="Carlito"/>
                <a:cs typeface="Carlito"/>
              </a:rPr>
              <a:t>Inventory control. </a:t>
            </a:r>
            <a:r>
              <a:rPr sz="2400" spc="-20" dirty="0">
                <a:latin typeface="Carlito"/>
                <a:cs typeface="Carlito"/>
              </a:rPr>
              <a:t>By </a:t>
            </a:r>
            <a:r>
              <a:rPr sz="2400" spc="-15" dirty="0">
                <a:latin typeface="Carlito"/>
                <a:cs typeface="Carlito"/>
              </a:rPr>
              <a:t>controlling </a:t>
            </a:r>
            <a:r>
              <a:rPr sz="2400" spc="-30" dirty="0">
                <a:latin typeface="Carlito"/>
                <a:cs typeface="Carlito"/>
              </a:rPr>
              <a:t>inventory, </a:t>
            </a:r>
            <a:r>
              <a:rPr sz="2400" spc="-1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firm </a:t>
            </a:r>
            <a:r>
              <a:rPr sz="2400" spc="-10" dirty="0">
                <a:latin typeface="Carlito"/>
                <a:cs typeface="Carlito"/>
              </a:rPr>
              <a:t>can  ensure </a:t>
            </a:r>
            <a:r>
              <a:rPr sz="2400" spc="-5" dirty="0">
                <a:latin typeface="Carlito"/>
                <a:cs typeface="Carlito"/>
              </a:rPr>
              <a:t>maximum </a:t>
            </a:r>
            <a:r>
              <a:rPr sz="2400" dirty="0">
                <a:latin typeface="Carlito"/>
                <a:cs typeface="Carlito"/>
              </a:rPr>
              <a:t>service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35" dirty="0">
                <a:latin typeface="Carlito"/>
                <a:cs typeface="Carlito"/>
              </a:rPr>
              <a:t>customer.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faster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firm  </a:t>
            </a:r>
            <a:r>
              <a:rPr sz="2400" spc="-10" dirty="0">
                <a:latin typeface="Carlito"/>
                <a:cs typeface="Carlito"/>
              </a:rPr>
              <a:t>gets </a:t>
            </a:r>
            <a:r>
              <a:rPr sz="2400" spc="-5" dirty="0">
                <a:latin typeface="Carlito"/>
                <a:cs typeface="Carlito"/>
              </a:rPr>
              <a:t>back its </a:t>
            </a:r>
            <a:r>
              <a:rPr sz="2400" spc="-15" dirty="0">
                <a:latin typeface="Carlito"/>
                <a:cs typeface="Carlito"/>
              </a:rPr>
              <a:t>investment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25" dirty="0">
                <a:latin typeface="Carlito"/>
                <a:cs typeface="Carlito"/>
              </a:rPr>
              <a:t>raw </a:t>
            </a:r>
            <a:r>
              <a:rPr sz="2400" spc="-10" dirty="0">
                <a:latin typeface="Carlito"/>
                <a:cs typeface="Carlito"/>
              </a:rPr>
              <a:t>materials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finished </a:t>
            </a:r>
            <a:r>
              <a:rPr sz="2400" spc="-10" dirty="0">
                <a:latin typeface="Carlito"/>
                <a:cs typeface="Carlito"/>
              </a:rPr>
              <a:t>goods, 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faster </a:t>
            </a:r>
            <a:r>
              <a:rPr sz="2400" spc="-15" dirty="0">
                <a:latin typeface="Carlito"/>
                <a:cs typeface="Carlito"/>
              </a:rPr>
              <a:t>that </a:t>
            </a:r>
            <a:r>
              <a:rPr sz="2400" spc="-10" dirty="0">
                <a:latin typeface="Carlito"/>
                <a:cs typeface="Carlito"/>
              </a:rPr>
              <a:t>capital can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5" dirty="0">
                <a:latin typeface="Carlito"/>
                <a:cs typeface="Carlito"/>
              </a:rPr>
              <a:t>reinvested to </a:t>
            </a:r>
            <a:r>
              <a:rPr sz="2400" spc="-5" dirty="0">
                <a:latin typeface="Carlito"/>
                <a:cs typeface="Carlito"/>
              </a:rPr>
              <a:t>meet additional  </a:t>
            </a:r>
            <a:r>
              <a:rPr sz="2400" spc="-10" dirty="0">
                <a:latin typeface="Carlito"/>
                <a:cs typeface="Carlito"/>
              </a:rPr>
              <a:t>customer</a:t>
            </a:r>
            <a:r>
              <a:rPr sz="2400" spc="-3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needs.</a:t>
            </a:r>
            <a:endParaRPr sz="2400">
              <a:latin typeface="Carlito"/>
              <a:cs typeface="Carlito"/>
            </a:endParaRPr>
          </a:p>
          <a:p>
            <a:pPr marL="355600" marR="5715" indent="-343535" algn="just">
              <a:lnSpc>
                <a:spcPts val="2590"/>
              </a:lnSpc>
              <a:spcBef>
                <a:spcPts val="620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dirty="0">
                <a:latin typeface="Carlito"/>
                <a:cs typeface="Carlito"/>
              </a:rPr>
              <a:t>Production </a:t>
            </a:r>
            <a:r>
              <a:rPr sz="2400" i="1" spc="-5" dirty="0">
                <a:latin typeface="Carlito"/>
                <a:cs typeface="Carlito"/>
              </a:rPr>
              <a:t>control</a:t>
            </a:r>
            <a:r>
              <a:rPr sz="2400" spc="-5" dirty="0">
                <a:latin typeface="Carlito"/>
                <a:cs typeface="Carlito"/>
              </a:rPr>
              <a:t>. </a:t>
            </a:r>
            <a:r>
              <a:rPr sz="2400" spc="-15" dirty="0">
                <a:latin typeface="Carlito"/>
                <a:cs typeface="Carlito"/>
              </a:rPr>
              <a:t>Compare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cost </a:t>
            </a:r>
            <a:r>
              <a:rPr sz="2400" spc="-10" dirty="0">
                <a:latin typeface="Carlito"/>
                <a:cs typeface="Carlito"/>
              </a:rPr>
              <a:t>figures estimated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5" dirty="0">
                <a:latin typeface="Carlito"/>
                <a:cs typeface="Carlito"/>
              </a:rPr>
              <a:t>the  business </a:t>
            </a:r>
            <a:r>
              <a:rPr sz="2400" dirty="0">
                <a:latin typeface="Carlito"/>
                <a:cs typeface="Carlito"/>
              </a:rPr>
              <a:t>plan with </a:t>
            </a:r>
            <a:r>
              <a:rPr sz="2400" spc="-15" dirty="0">
                <a:latin typeface="Carlito"/>
                <a:cs typeface="Carlito"/>
              </a:rPr>
              <a:t>day-to-day </a:t>
            </a:r>
            <a:r>
              <a:rPr sz="2400" spc="-10" dirty="0">
                <a:latin typeface="Carlito"/>
                <a:cs typeface="Carlito"/>
              </a:rPr>
              <a:t>operation </a:t>
            </a:r>
            <a:r>
              <a:rPr sz="2400" spc="-15" dirty="0">
                <a:latin typeface="Carlito"/>
                <a:cs typeface="Carlito"/>
              </a:rPr>
              <a:t>costs. </a:t>
            </a:r>
            <a:r>
              <a:rPr sz="2400" spc="-5" dirty="0">
                <a:latin typeface="Carlito"/>
                <a:cs typeface="Carlito"/>
              </a:rPr>
              <a:t>This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5" dirty="0">
                <a:latin typeface="Carlito"/>
                <a:cs typeface="Carlito"/>
              </a:rPr>
              <a:t>help  </a:t>
            </a:r>
            <a:r>
              <a:rPr sz="2400" spc="-15" dirty="0">
                <a:latin typeface="Carlito"/>
                <a:cs typeface="Carlito"/>
              </a:rPr>
              <a:t>to control </a:t>
            </a:r>
            <a:r>
              <a:rPr sz="2400" spc="-1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machine </a:t>
            </a:r>
            <a:r>
              <a:rPr sz="2400" dirty="0">
                <a:latin typeface="Carlito"/>
                <a:cs typeface="Carlito"/>
              </a:rPr>
              <a:t>time, </a:t>
            </a:r>
            <a:r>
              <a:rPr sz="2400" spc="-25" dirty="0">
                <a:latin typeface="Carlito"/>
                <a:cs typeface="Carlito"/>
              </a:rPr>
              <a:t>worker </a:t>
            </a:r>
            <a:r>
              <a:rPr sz="2400" spc="-10" dirty="0">
                <a:latin typeface="Carlito"/>
                <a:cs typeface="Carlito"/>
              </a:rPr>
              <a:t>hours, process </a:t>
            </a:r>
            <a:r>
              <a:rPr sz="2400" spc="-5" dirty="0">
                <a:latin typeface="Carlito"/>
                <a:cs typeface="Carlito"/>
              </a:rPr>
              <a:t>time,  </a:t>
            </a:r>
            <a:r>
              <a:rPr sz="2400" spc="-15" dirty="0">
                <a:latin typeface="Carlito"/>
                <a:cs typeface="Carlito"/>
              </a:rPr>
              <a:t>delay </a:t>
            </a:r>
            <a:r>
              <a:rPr sz="2400" dirty="0">
                <a:latin typeface="Carlito"/>
                <a:cs typeface="Carlito"/>
              </a:rPr>
              <a:t>time, and </a:t>
            </a:r>
            <a:r>
              <a:rPr sz="2400" spc="-10" dirty="0">
                <a:latin typeface="Carlito"/>
                <a:cs typeface="Carlito"/>
              </a:rPr>
              <a:t>downtime</a:t>
            </a:r>
            <a:r>
              <a:rPr sz="2400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cost.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394461"/>
            <a:ext cx="8074025" cy="4927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6985" indent="-343535" algn="just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5" dirty="0">
                <a:latin typeface="Carlito"/>
                <a:cs typeface="Carlito"/>
              </a:rPr>
              <a:t>Quality Control</a:t>
            </a:r>
            <a:r>
              <a:rPr sz="2400" spc="-5" dirty="0">
                <a:latin typeface="Carlito"/>
                <a:cs typeface="Carlito"/>
              </a:rPr>
              <a:t>. This will depend on </a:t>
            </a:r>
            <a:r>
              <a:rPr sz="2400" dirty="0">
                <a:latin typeface="Carlito"/>
                <a:cs typeface="Carlito"/>
              </a:rPr>
              <a:t>the type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production  </a:t>
            </a:r>
            <a:r>
              <a:rPr sz="2400" spc="-25" dirty="0">
                <a:latin typeface="Carlito"/>
                <a:cs typeface="Carlito"/>
              </a:rPr>
              <a:t>system </a:t>
            </a:r>
            <a:r>
              <a:rPr sz="2400" spc="-5" dirty="0">
                <a:latin typeface="Carlito"/>
                <a:cs typeface="Carlito"/>
              </a:rPr>
              <a:t>but </a:t>
            </a:r>
            <a:r>
              <a:rPr sz="2400" spc="-1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designed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20" dirty="0">
                <a:latin typeface="Carlito"/>
                <a:cs typeface="Carlito"/>
              </a:rPr>
              <a:t>make </a:t>
            </a:r>
            <a:r>
              <a:rPr sz="2400" spc="-15" dirty="0">
                <a:latin typeface="Carlito"/>
                <a:cs typeface="Carlito"/>
              </a:rPr>
              <a:t>sure </a:t>
            </a:r>
            <a:r>
              <a:rPr sz="2400" spc="-10" dirty="0">
                <a:latin typeface="Carlito"/>
                <a:cs typeface="Carlito"/>
              </a:rPr>
              <a:t>that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product </a:t>
            </a:r>
            <a:r>
              <a:rPr sz="2400" spc="-20" dirty="0">
                <a:latin typeface="Carlito"/>
                <a:cs typeface="Carlito"/>
              </a:rPr>
              <a:t>preform  satisfactorily.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5" dirty="0">
                <a:latin typeface="Carlito"/>
                <a:cs typeface="Carlito"/>
              </a:rPr>
              <a:t>Sales Control. </a:t>
            </a:r>
            <a:r>
              <a:rPr sz="2400" spc="-15" dirty="0">
                <a:latin typeface="Carlito"/>
                <a:cs typeface="Carlito"/>
              </a:rPr>
              <a:t>Information </a:t>
            </a:r>
            <a:r>
              <a:rPr sz="2400" spc="-5" dirty="0">
                <a:latin typeface="Carlito"/>
                <a:cs typeface="Carlito"/>
              </a:rPr>
              <a:t>on units, specific </a:t>
            </a:r>
            <a:r>
              <a:rPr sz="2400" spc="-10" dirty="0">
                <a:latin typeface="Carlito"/>
                <a:cs typeface="Carlito"/>
              </a:rPr>
              <a:t>product sold,  </a:t>
            </a:r>
            <a:r>
              <a:rPr sz="2400" spc="-5" dirty="0">
                <a:latin typeface="Carlito"/>
                <a:cs typeface="Carlito"/>
              </a:rPr>
              <a:t>price of sales, </a:t>
            </a:r>
            <a:r>
              <a:rPr sz="2400" dirty="0">
                <a:latin typeface="Carlito"/>
                <a:cs typeface="Carlito"/>
              </a:rPr>
              <a:t>meeting </a:t>
            </a:r>
            <a:r>
              <a:rPr sz="2400" spc="-5" dirty="0">
                <a:latin typeface="Carlito"/>
                <a:cs typeface="Carlito"/>
              </a:rPr>
              <a:t>of delivery </a:t>
            </a:r>
            <a:r>
              <a:rPr sz="2400" spc="-10" dirty="0">
                <a:latin typeface="Carlito"/>
                <a:cs typeface="Carlito"/>
              </a:rPr>
              <a:t>dates,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credit </a:t>
            </a:r>
            <a:r>
              <a:rPr sz="2400" spc="-5" dirty="0">
                <a:latin typeface="Carlito"/>
                <a:cs typeface="Carlito"/>
              </a:rPr>
              <a:t>terms </a:t>
            </a:r>
            <a:r>
              <a:rPr sz="2400" dirty="0">
                <a:latin typeface="Carlito"/>
                <a:cs typeface="Carlito"/>
              </a:rPr>
              <a:t>is  </a:t>
            </a:r>
            <a:r>
              <a:rPr sz="2400" spc="-10" dirty="0">
                <a:latin typeface="Carlito"/>
                <a:cs typeface="Carlito"/>
              </a:rPr>
              <a:t>useful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get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good perspective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sales of </a:t>
            </a:r>
            <a:r>
              <a:rPr sz="2400" dirty="0">
                <a:latin typeface="Carlito"/>
                <a:cs typeface="Carlito"/>
              </a:rPr>
              <a:t>the new  </a:t>
            </a:r>
            <a:r>
              <a:rPr sz="2400" spc="-15" dirty="0">
                <a:latin typeface="Carlito"/>
                <a:cs typeface="Carlito"/>
              </a:rPr>
              <a:t>venture. </a:t>
            </a:r>
            <a:r>
              <a:rPr sz="2400" dirty="0">
                <a:latin typeface="Carlito"/>
                <a:cs typeface="Carlito"/>
              </a:rPr>
              <a:t>In addition, an </a:t>
            </a:r>
            <a:r>
              <a:rPr sz="2400" spc="-15" dirty="0">
                <a:latin typeface="Carlito"/>
                <a:cs typeface="Carlito"/>
              </a:rPr>
              <a:t>effective </a:t>
            </a:r>
            <a:r>
              <a:rPr sz="2400" spc="-10" dirty="0">
                <a:latin typeface="Carlito"/>
                <a:cs typeface="Carlito"/>
              </a:rPr>
              <a:t>collection </a:t>
            </a:r>
            <a:r>
              <a:rPr sz="2400" spc="-25" dirty="0">
                <a:latin typeface="Carlito"/>
                <a:cs typeface="Carlito"/>
              </a:rPr>
              <a:t>system </a:t>
            </a:r>
            <a:r>
              <a:rPr sz="2400" spc="-20" dirty="0">
                <a:latin typeface="Carlito"/>
                <a:cs typeface="Carlito"/>
              </a:rPr>
              <a:t>for  </a:t>
            </a:r>
            <a:r>
              <a:rPr sz="2400" spc="-10" dirty="0">
                <a:latin typeface="Carlito"/>
                <a:cs typeface="Carlito"/>
              </a:rPr>
              <a:t>accounts receivable </a:t>
            </a:r>
            <a:r>
              <a:rPr sz="2400" spc="-5" dirty="0">
                <a:latin typeface="Carlito"/>
                <a:cs typeface="Carlito"/>
              </a:rPr>
              <a:t>should be set up </a:t>
            </a:r>
            <a:r>
              <a:rPr sz="2400" spc="-15" dirty="0">
                <a:latin typeface="Carlito"/>
                <a:cs typeface="Carlito"/>
              </a:rPr>
              <a:t>to avoid </a:t>
            </a:r>
            <a:r>
              <a:rPr sz="2400" dirty="0">
                <a:latin typeface="Carlito"/>
                <a:cs typeface="Carlito"/>
              </a:rPr>
              <a:t>aging </a:t>
            </a:r>
            <a:r>
              <a:rPr sz="2400" spc="-10" dirty="0">
                <a:latin typeface="Carlito"/>
                <a:cs typeface="Carlito"/>
              </a:rPr>
              <a:t>of  accounts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bad</a:t>
            </a:r>
            <a:r>
              <a:rPr sz="2400" spc="-2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debts.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235" algn="l"/>
              </a:tabLst>
            </a:pPr>
            <a:r>
              <a:rPr sz="2400" i="1" spc="-5" dirty="0">
                <a:latin typeface="Carlito"/>
                <a:cs typeface="Carlito"/>
              </a:rPr>
              <a:t>Disbursements.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dirty="0">
                <a:latin typeface="Carlito"/>
                <a:cs typeface="Carlito"/>
              </a:rPr>
              <a:t>new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spc="-5" dirty="0">
                <a:latin typeface="Carlito"/>
                <a:cs typeface="Carlito"/>
              </a:rPr>
              <a:t>should </a:t>
            </a:r>
            <a:r>
              <a:rPr sz="2400" dirty="0">
                <a:latin typeface="Carlito"/>
                <a:cs typeface="Carlito"/>
              </a:rPr>
              <a:t>also </a:t>
            </a:r>
            <a:r>
              <a:rPr sz="2400" spc="-15" dirty="0">
                <a:latin typeface="Carlito"/>
                <a:cs typeface="Carlito"/>
              </a:rPr>
              <a:t>control </a:t>
            </a:r>
            <a:r>
              <a:rPr sz="2400" spc="-10" dirty="0">
                <a:latin typeface="Carlito"/>
                <a:cs typeface="Carlito"/>
              </a:rPr>
              <a:t>the  </a:t>
            </a:r>
            <a:r>
              <a:rPr sz="2400" spc="-5" dirty="0">
                <a:latin typeface="Carlito"/>
                <a:cs typeface="Carlito"/>
              </a:rPr>
              <a:t>amount of money paid out. </a:t>
            </a:r>
            <a:r>
              <a:rPr sz="2400" dirty="0">
                <a:latin typeface="Carlito"/>
                <a:cs typeface="Carlito"/>
              </a:rPr>
              <a:t>All </a:t>
            </a:r>
            <a:r>
              <a:rPr sz="2400" spc="-10" dirty="0">
                <a:latin typeface="Carlito"/>
                <a:cs typeface="Carlito"/>
              </a:rPr>
              <a:t>bills </a:t>
            </a:r>
            <a:r>
              <a:rPr sz="2400" spc="-5" dirty="0">
                <a:latin typeface="Carlito"/>
                <a:cs typeface="Carlito"/>
              </a:rPr>
              <a:t>should be </a:t>
            </a:r>
            <a:r>
              <a:rPr sz="2400" spc="-10" dirty="0">
                <a:latin typeface="Carlito"/>
                <a:cs typeface="Carlito"/>
              </a:rPr>
              <a:t>reviewed </a:t>
            </a:r>
            <a:r>
              <a:rPr sz="2400" spc="-25" dirty="0">
                <a:latin typeface="Carlito"/>
                <a:cs typeface="Carlito"/>
              </a:rPr>
              <a:t>to  </a:t>
            </a:r>
            <a:r>
              <a:rPr sz="2400" spc="-5" dirty="0">
                <a:latin typeface="Carlito"/>
                <a:cs typeface="Carlito"/>
              </a:rPr>
              <a:t>determine </a:t>
            </a:r>
            <a:r>
              <a:rPr sz="2400" spc="-10" dirty="0">
                <a:latin typeface="Carlito"/>
                <a:cs typeface="Carlito"/>
              </a:rPr>
              <a:t>how </a:t>
            </a:r>
            <a:r>
              <a:rPr sz="2400" dirty="0">
                <a:latin typeface="Carlito"/>
                <a:cs typeface="Carlito"/>
              </a:rPr>
              <a:t>much is </a:t>
            </a:r>
            <a:r>
              <a:rPr sz="2400" spc="-5" dirty="0">
                <a:latin typeface="Carlito"/>
                <a:cs typeface="Carlito"/>
              </a:rPr>
              <a:t>being </a:t>
            </a:r>
            <a:r>
              <a:rPr sz="2400" spc="-10" dirty="0">
                <a:latin typeface="Carlito"/>
                <a:cs typeface="Carlito"/>
              </a:rPr>
              <a:t>disbursed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5" dirty="0">
                <a:latin typeface="Carlito"/>
                <a:cs typeface="Carlito"/>
              </a:rPr>
              <a:t>what  purpose.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145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Why </a:t>
            </a:r>
            <a:r>
              <a:rPr spc="-10" dirty="0"/>
              <a:t>Some </a:t>
            </a:r>
            <a:r>
              <a:rPr spc="-5" dirty="0"/>
              <a:t>Business Plans</a:t>
            </a:r>
            <a:r>
              <a:rPr spc="40" dirty="0"/>
              <a:t> </a:t>
            </a:r>
            <a:r>
              <a:rPr spc="-15" dirty="0"/>
              <a:t>Fail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Generally </a:t>
            </a:r>
            <a:r>
              <a:rPr dirty="0"/>
              <a:t>a </a:t>
            </a:r>
            <a:r>
              <a:rPr spc="-5" dirty="0"/>
              <a:t>poorly </a:t>
            </a:r>
            <a:r>
              <a:rPr spc="-10" dirty="0"/>
              <a:t>prepared </a:t>
            </a:r>
            <a:r>
              <a:rPr spc="-5" dirty="0"/>
              <a:t>business plan </a:t>
            </a:r>
            <a:r>
              <a:rPr spc="-10" dirty="0"/>
              <a:t>can </a:t>
            </a:r>
            <a:r>
              <a:rPr spc="-5" dirty="0"/>
              <a:t>be blamed on one  or </a:t>
            </a:r>
            <a:r>
              <a:rPr spc="-10" dirty="0"/>
              <a:t>more </a:t>
            </a:r>
            <a:r>
              <a:rPr spc="-5" dirty="0"/>
              <a:t>of </a:t>
            </a:r>
            <a:r>
              <a:rPr dirty="0"/>
              <a:t>the </a:t>
            </a:r>
            <a:r>
              <a:rPr spc="-10" dirty="0"/>
              <a:t>following</a:t>
            </a:r>
            <a:r>
              <a:rPr spc="-5" dirty="0"/>
              <a:t> </a:t>
            </a:r>
            <a:r>
              <a:rPr spc="-15" dirty="0"/>
              <a:t>factors:</a:t>
            </a:r>
          </a:p>
          <a:p>
            <a:pPr marL="355600" indent="-343535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Goals set </a:t>
            </a:r>
            <a:r>
              <a:rPr spc="-10" dirty="0"/>
              <a:t>by entrepreneur are</a:t>
            </a:r>
            <a:r>
              <a:rPr spc="-25" dirty="0"/>
              <a:t> </a:t>
            </a:r>
            <a:r>
              <a:rPr spc="-5" dirty="0"/>
              <a:t>unreasonable.</a:t>
            </a:r>
          </a:p>
          <a:p>
            <a:pPr marL="355600" indent="-34353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Goals </a:t>
            </a:r>
            <a:r>
              <a:rPr spc="-15" dirty="0"/>
              <a:t>are </a:t>
            </a:r>
            <a:r>
              <a:rPr spc="-5" dirty="0"/>
              <a:t>not</a:t>
            </a:r>
            <a:r>
              <a:rPr spc="5" dirty="0"/>
              <a:t> </a:t>
            </a:r>
            <a:r>
              <a:rPr spc="-5" dirty="0"/>
              <a:t>measurable.</a:t>
            </a:r>
          </a:p>
          <a:p>
            <a:pPr marL="355600" marR="5080" indent="-34353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The </a:t>
            </a:r>
            <a:r>
              <a:rPr spc="-10" dirty="0"/>
              <a:t>entrepreneur </a:t>
            </a:r>
            <a:r>
              <a:rPr spc="-5" dirty="0"/>
              <a:t>has not </a:t>
            </a:r>
            <a:r>
              <a:rPr dirty="0"/>
              <a:t>made a </a:t>
            </a:r>
            <a:r>
              <a:rPr spc="-15" dirty="0"/>
              <a:t>total </a:t>
            </a:r>
            <a:r>
              <a:rPr spc="-10" dirty="0"/>
              <a:t>commitment </a:t>
            </a:r>
            <a:r>
              <a:rPr spc="-15" dirty="0"/>
              <a:t>to </a:t>
            </a:r>
            <a:r>
              <a:rPr dirty="0"/>
              <a:t>the  </a:t>
            </a:r>
            <a:r>
              <a:rPr spc="-5" dirty="0"/>
              <a:t>business or </a:t>
            </a:r>
            <a:r>
              <a:rPr spc="-15" dirty="0"/>
              <a:t>to </a:t>
            </a:r>
            <a:r>
              <a:rPr spc="-5" dirty="0"/>
              <a:t>the</a:t>
            </a:r>
            <a:r>
              <a:rPr dirty="0"/>
              <a:t> </a:t>
            </a:r>
            <a:r>
              <a:rPr spc="-30" dirty="0"/>
              <a:t>family.</a:t>
            </a:r>
          </a:p>
          <a:p>
            <a:pPr marL="355600" indent="-34353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The </a:t>
            </a:r>
            <a:r>
              <a:rPr spc="-10" dirty="0"/>
              <a:t>entrepreneur </a:t>
            </a:r>
            <a:r>
              <a:rPr spc="-5" dirty="0"/>
              <a:t>has no experience </a:t>
            </a:r>
            <a:r>
              <a:rPr dirty="0"/>
              <a:t>in the </a:t>
            </a:r>
            <a:r>
              <a:rPr spc="-5" dirty="0"/>
              <a:t>planned</a:t>
            </a:r>
            <a:r>
              <a:rPr dirty="0"/>
              <a:t> </a:t>
            </a:r>
            <a:r>
              <a:rPr spc="-5" dirty="0"/>
              <a:t>business.</a:t>
            </a:r>
          </a:p>
          <a:p>
            <a:pPr marL="355600" marR="5080" indent="-343535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5600" algn="l"/>
                <a:tab pos="356235" algn="l"/>
                <a:tab pos="1018540" algn="l"/>
                <a:tab pos="2880995" algn="l"/>
                <a:tab pos="3509010" algn="l"/>
                <a:tab pos="4030345" algn="l"/>
                <a:tab pos="4935855" algn="l"/>
                <a:tab pos="5389880" algn="l"/>
                <a:tab pos="6710045" algn="l"/>
                <a:tab pos="7792084" algn="l"/>
              </a:tabLst>
            </a:pPr>
            <a:r>
              <a:rPr spc="-5" dirty="0"/>
              <a:t>Th</a:t>
            </a:r>
            <a:r>
              <a:rPr dirty="0"/>
              <a:t>e	e</a:t>
            </a:r>
            <a:r>
              <a:rPr spc="-20" dirty="0"/>
              <a:t>n</a:t>
            </a:r>
            <a:r>
              <a:rPr dirty="0"/>
              <a:t>t</a:t>
            </a:r>
            <a:r>
              <a:rPr spc="-35" dirty="0"/>
              <a:t>r</a:t>
            </a:r>
            <a:r>
              <a:rPr dirty="0"/>
              <a:t>e</a:t>
            </a:r>
            <a:r>
              <a:rPr spc="15" dirty="0"/>
              <a:t>p</a:t>
            </a:r>
            <a:r>
              <a:rPr spc="-35" dirty="0"/>
              <a:t>r</a:t>
            </a:r>
            <a:r>
              <a:rPr dirty="0"/>
              <a:t>en</a:t>
            </a:r>
            <a:r>
              <a:rPr spc="5" dirty="0"/>
              <a:t>e</a:t>
            </a:r>
            <a:r>
              <a:rPr spc="-5" dirty="0"/>
              <a:t>u</a:t>
            </a:r>
            <a:r>
              <a:rPr dirty="0"/>
              <a:t>r	</a:t>
            </a:r>
            <a:r>
              <a:rPr spc="-5" dirty="0"/>
              <a:t>ha</a:t>
            </a:r>
            <a:r>
              <a:rPr dirty="0"/>
              <a:t>s	</a:t>
            </a:r>
            <a:r>
              <a:rPr spc="-5" dirty="0"/>
              <a:t>n</a:t>
            </a:r>
            <a:r>
              <a:rPr dirty="0"/>
              <a:t>o	</a:t>
            </a:r>
            <a:r>
              <a:rPr spc="-5" dirty="0"/>
              <a:t>sens</a:t>
            </a:r>
            <a:r>
              <a:rPr dirty="0"/>
              <a:t>e	</a:t>
            </a:r>
            <a:r>
              <a:rPr spc="-10" dirty="0"/>
              <a:t>o</a:t>
            </a:r>
            <a:r>
              <a:rPr dirty="0"/>
              <a:t>f	</a:t>
            </a:r>
            <a:r>
              <a:rPr spc="10" dirty="0"/>
              <a:t>p</a:t>
            </a:r>
            <a:r>
              <a:rPr spc="-5" dirty="0"/>
              <a:t>o</a:t>
            </a:r>
            <a:r>
              <a:rPr spc="-25" dirty="0"/>
              <a:t>t</a:t>
            </a:r>
            <a:r>
              <a:rPr dirty="0"/>
              <a:t>e</a:t>
            </a:r>
            <a:r>
              <a:rPr spc="-15" dirty="0"/>
              <a:t>n</a:t>
            </a:r>
            <a:r>
              <a:rPr dirty="0"/>
              <a:t>ti</a:t>
            </a:r>
            <a:r>
              <a:rPr spc="5" dirty="0"/>
              <a:t>a</a:t>
            </a:r>
            <a:r>
              <a:rPr dirty="0"/>
              <a:t>l	th</a:t>
            </a:r>
            <a:r>
              <a:rPr spc="-35" dirty="0"/>
              <a:t>r</a:t>
            </a:r>
            <a:r>
              <a:rPr dirty="0"/>
              <a:t>e</a:t>
            </a:r>
            <a:r>
              <a:rPr spc="-20" dirty="0"/>
              <a:t>a</a:t>
            </a:r>
            <a:r>
              <a:rPr dirty="0"/>
              <a:t>ts	</a:t>
            </a:r>
            <a:r>
              <a:rPr spc="-10" dirty="0"/>
              <a:t>or  </a:t>
            </a:r>
            <a:r>
              <a:rPr spc="-5" dirty="0"/>
              <a:t>weaknesses </a:t>
            </a:r>
            <a:r>
              <a:rPr spc="-15" dirty="0"/>
              <a:t>to </a:t>
            </a:r>
            <a:r>
              <a:rPr dirty="0"/>
              <a:t>the</a:t>
            </a:r>
            <a:r>
              <a:rPr spc="-10" dirty="0"/>
              <a:t> </a:t>
            </a:r>
            <a:r>
              <a:rPr spc="-5" dirty="0"/>
              <a:t>business.</a:t>
            </a:r>
          </a:p>
          <a:p>
            <a:pPr marL="355600" marR="6350" indent="-343535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5600" algn="l"/>
                <a:tab pos="356235" algn="l"/>
              </a:tabLst>
            </a:pPr>
            <a:r>
              <a:rPr spc="-5" dirty="0"/>
              <a:t>No </a:t>
            </a:r>
            <a:r>
              <a:rPr spc="-10" dirty="0"/>
              <a:t>customer </a:t>
            </a:r>
            <a:r>
              <a:rPr spc="-5" dirty="0"/>
              <a:t>need </a:t>
            </a:r>
            <a:r>
              <a:rPr spc="-10" dirty="0"/>
              <a:t>was </a:t>
            </a:r>
            <a:r>
              <a:rPr spc="-5" dirty="0"/>
              <a:t>established </a:t>
            </a:r>
            <a:r>
              <a:rPr spc="-20" dirty="0"/>
              <a:t>for </a:t>
            </a:r>
            <a:r>
              <a:rPr dirty="0"/>
              <a:t>the </a:t>
            </a:r>
            <a:r>
              <a:rPr spc="-10" dirty="0"/>
              <a:t>proposed product  </a:t>
            </a:r>
            <a:r>
              <a:rPr spc="-5" dirty="0"/>
              <a:t>or </a:t>
            </a:r>
            <a:r>
              <a:rPr dirty="0"/>
              <a:t>service.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62762" y="170434"/>
            <a:ext cx="8276438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01720" marR="5080" indent="-3589654" algn="l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Scope </a:t>
            </a:r>
            <a:r>
              <a:rPr spc="-5" dirty="0"/>
              <a:t>and </a:t>
            </a:r>
            <a:r>
              <a:rPr spc="-30" dirty="0"/>
              <a:t>Value </a:t>
            </a:r>
            <a:r>
              <a:rPr spc="-5" dirty="0"/>
              <a:t>of the Business </a:t>
            </a:r>
            <a:r>
              <a:rPr spc="-10" dirty="0"/>
              <a:t>Plan </a:t>
            </a:r>
            <a:r>
              <a:rPr spc="-5" dirty="0"/>
              <a:t>– Who </a:t>
            </a:r>
            <a:r>
              <a:rPr spc="-15" dirty="0"/>
              <a:t>Reads </a:t>
            </a:r>
            <a:r>
              <a:rPr spc="-10" dirty="0"/>
              <a:t>the  </a:t>
            </a:r>
            <a:r>
              <a:rPr i="1" spc="-10" dirty="0"/>
              <a:t>Plan?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232661"/>
            <a:ext cx="8074025" cy="4708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dirty="0">
                <a:latin typeface="Carlito"/>
                <a:cs typeface="Carlito"/>
              </a:rPr>
              <a:t>Business Plan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0" dirty="0">
                <a:latin typeface="Carlito"/>
                <a:cs typeface="Carlito"/>
              </a:rPr>
              <a:t>read by </a:t>
            </a:r>
            <a:r>
              <a:rPr sz="2400" spc="-5" dirty="0">
                <a:latin typeface="Carlito"/>
                <a:cs typeface="Carlito"/>
              </a:rPr>
              <a:t>employees, </a:t>
            </a:r>
            <a:r>
              <a:rPr sz="2400" spc="-20" dirty="0">
                <a:latin typeface="Carlito"/>
                <a:cs typeface="Carlito"/>
              </a:rPr>
              <a:t>investors, bankers, 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spc="-10" dirty="0">
                <a:latin typeface="Carlito"/>
                <a:cs typeface="Carlito"/>
              </a:rPr>
              <a:t>capitalists, suppliers, </a:t>
            </a:r>
            <a:r>
              <a:rPr sz="2400" spc="-15" dirty="0">
                <a:latin typeface="Carlito"/>
                <a:cs typeface="Carlito"/>
              </a:rPr>
              <a:t>customers, </a:t>
            </a:r>
            <a:r>
              <a:rPr sz="2400" spc="-10" dirty="0">
                <a:latin typeface="Carlito"/>
                <a:cs typeface="Carlito"/>
              </a:rPr>
              <a:t>advisors, </a:t>
            </a:r>
            <a:r>
              <a:rPr sz="2400" dirty="0">
                <a:latin typeface="Carlito"/>
                <a:cs typeface="Carlito"/>
              </a:rPr>
              <a:t>and  </a:t>
            </a:r>
            <a:r>
              <a:rPr sz="2400" spc="-10" dirty="0">
                <a:latin typeface="Carlito"/>
                <a:cs typeface="Carlito"/>
              </a:rPr>
              <a:t>consultants.</a:t>
            </a:r>
            <a:endParaRPr sz="2400">
              <a:latin typeface="Carlito"/>
              <a:cs typeface="Carlito"/>
            </a:endParaRPr>
          </a:p>
          <a:p>
            <a:pPr marL="12700" marR="6350" algn="just">
              <a:lnSpc>
                <a:spcPct val="100000"/>
              </a:lnSpc>
              <a:spcBef>
                <a:spcPts val="580"/>
              </a:spcBef>
            </a:pPr>
            <a:r>
              <a:rPr sz="2400" spc="-10" dirty="0">
                <a:latin typeface="Carlito"/>
                <a:cs typeface="Carlito"/>
              </a:rPr>
              <a:t>There </a:t>
            </a:r>
            <a:r>
              <a:rPr sz="2400" spc="-15" dirty="0">
                <a:latin typeface="Carlito"/>
                <a:cs typeface="Carlito"/>
              </a:rPr>
              <a:t>are </a:t>
            </a:r>
            <a:r>
              <a:rPr sz="2400" spc="-10" dirty="0">
                <a:latin typeface="Carlito"/>
                <a:cs typeface="Carlito"/>
              </a:rPr>
              <a:t>three perspectives that </a:t>
            </a:r>
            <a:r>
              <a:rPr sz="2400" spc="-5" dirty="0">
                <a:latin typeface="Carlito"/>
                <a:cs typeface="Carlito"/>
              </a:rPr>
              <a:t>should be </a:t>
            </a:r>
            <a:r>
              <a:rPr sz="2400" spc="-10" dirty="0">
                <a:latin typeface="Carlito"/>
                <a:cs typeface="Carlito"/>
              </a:rPr>
              <a:t>considered </a:t>
            </a:r>
            <a:r>
              <a:rPr sz="2400" dirty="0">
                <a:latin typeface="Carlito"/>
                <a:cs typeface="Carlito"/>
              </a:rPr>
              <a:t>in  </a:t>
            </a:r>
            <a:r>
              <a:rPr sz="2400" spc="-5" dirty="0">
                <a:latin typeface="Carlito"/>
                <a:cs typeface="Carlito"/>
              </a:rPr>
              <a:t>preparing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plan.</a:t>
            </a:r>
            <a:endParaRPr sz="2400">
              <a:latin typeface="Carlito"/>
              <a:cs typeface="Carlito"/>
            </a:endParaRPr>
          </a:p>
          <a:p>
            <a:pPr marL="355600" marR="5080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20" dirty="0">
                <a:latin typeface="Carlito"/>
                <a:cs typeface="Carlito"/>
              </a:rPr>
              <a:t>First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perspective of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30" dirty="0">
                <a:latin typeface="Carlito"/>
                <a:cs typeface="Carlito"/>
              </a:rPr>
              <a:t>entrepreneur.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entrepreneur  must </a:t>
            </a:r>
            <a:r>
              <a:rPr sz="2400" spc="-5" dirty="0">
                <a:latin typeface="Carlito"/>
                <a:cs typeface="Carlito"/>
              </a:rPr>
              <a:t>be able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clearly articulate </a:t>
            </a:r>
            <a:r>
              <a:rPr sz="2400" spc="-10" dirty="0">
                <a:latin typeface="Carlito"/>
                <a:cs typeface="Carlito"/>
              </a:rPr>
              <a:t>what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dirty="0">
                <a:latin typeface="Carlito"/>
                <a:cs typeface="Carlito"/>
              </a:rPr>
              <a:t>is all  </a:t>
            </a:r>
            <a:r>
              <a:rPr sz="2400" spc="-5" dirty="0">
                <a:latin typeface="Carlito"/>
                <a:cs typeface="Carlito"/>
              </a:rPr>
              <a:t>about.</a:t>
            </a:r>
            <a:endParaRPr sz="2400">
              <a:latin typeface="Carlito"/>
              <a:cs typeface="Carlito"/>
            </a:endParaRPr>
          </a:p>
          <a:p>
            <a:pPr marL="355600" marR="12065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Second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marketing </a:t>
            </a:r>
            <a:r>
              <a:rPr sz="2400" spc="-10" dirty="0">
                <a:latin typeface="Carlito"/>
                <a:cs typeface="Carlito"/>
              </a:rPr>
              <a:t>perspective. Entrepreneur must </a:t>
            </a:r>
            <a:r>
              <a:rPr sz="2400" dirty="0">
                <a:latin typeface="Carlito"/>
                <a:cs typeface="Carlito"/>
              </a:rPr>
              <a:t>try </a:t>
            </a:r>
            <a:r>
              <a:rPr sz="2400" spc="-40" dirty="0">
                <a:latin typeface="Carlito"/>
                <a:cs typeface="Carlito"/>
              </a:rPr>
              <a:t>to  </a:t>
            </a:r>
            <a:r>
              <a:rPr sz="2400" spc="-5" dirty="0">
                <a:latin typeface="Carlito"/>
                <a:cs typeface="Carlito"/>
              </a:rPr>
              <a:t>view </a:t>
            </a:r>
            <a:r>
              <a:rPr sz="2400" dirty="0">
                <a:latin typeface="Carlito"/>
                <a:cs typeface="Carlito"/>
              </a:rPr>
              <a:t>their </a:t>
            </a:r>
            <a:r>
              <a:rPr sz="2400" spc="-5" dirty="0">
                <a:latin typeface="Carlito"/>
                <a:cs typeface="Carlito"/>
              </a:rPr>
              <a:t>business </a:t>
            </a:r>
            <a:r>
              <a:rPr sz="2400" spc="-10" dirty="0">
                <a:latin typeface="Carlito"/>
                <a:cs typeface="Carlito"/>
              </a:rPr>
              <a:t>through eyes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their</a:t>
            </a:r>
            <a:r>
              <a:rPr sz="2400" spc="-15" dirty="0">
                <a:latin typeface="Carlito"/>
                <a:cs typeface="Carlito"/>
              </a:rPr>
              <a:t> </a:t>
            </a:r>
            <a:r>
              <a:rPr sz="2400" spc="-35" dirty="0">
                <a:latin typeface="Carlito"/>
                <a:cs typeface="Carlito"/>
              </a:rPr>
              <a:t>customer.</a:t>
            </a:r>
            <a:endParaRPr sz="2400">
              <a:latin typeface="Carlito"/>
              <a:cs typeface="Carlito"/>
            </a:endParaRPr>
          </a:p>
          <a:p>
            <a:pPr marL="355600" marR="8255" indent="-343535" algn="just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10" dirty="0">
                <a:latin typeface="Carlito"/>
                <a:cs typeface="Carlito"/>
              </a:rPr>
              <a:t>Third,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entrepreneur </a:t>
            </a:r>
            <a:r>
              <a:rPr sz="2400" spc="-5" dirty="0">
                <a:latin typeface="Carlito"/>
                <a:cs typeface="Carlito"/>
              </a:rPr>
              <a:t>should </a:t>
            </a:r>
            <a:r>
              <a:rPr sz="2400" dirty="0">
                <a:latin typeface="Carlito"/>
                <a:cs typeface="Carlito"/>
              </a:rPr>
              <a:t>try </a:t>
            </a:r>
            <a:r>
              <a:rPr sz="2400" spc="-20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view his </a:t>
            </a:r>
            <a:r>
              <a:rPr sz="2400" spc="-10" dirty="0">
                <a:latin typeface="Carlito"/>
                <a:cs typeface="Carlito"/>
              </a:rPr>
              <a:t>or </a:t>
            </a:r>
            <a:r>
              <a:rPr sz="2400" spc="-5" dirty="0">
                <a:latin typeface="Carlito"/>
                <a:cs typeface="Carlito"/>
              </a:rPr>
              <a:t>her </a:t>
            </a:r>
            <a:r>
              <a:rPr sz="2400" spc="-10" dirty="0">
                <a:latin typeface="Carlito"/>
                <a:cs typeface="Carlito"/>
              </a:rPr>
              <a:t>business  through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eyes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spc="-45" dirty="0">
                <a:latin typeface="Carlito"/>
                <a:cs typeface="Carlito"/>
              </a:rPr>
              <a:t>investor.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516763"/>
            <a:ext cx="8074659" cy="5147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rlito"/>
                <a:cs typeface="Carlito"/>
              </a:rPr>
              <a:t>The depth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detail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1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business plan depend on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size </a:t>
            </a:r>
            <a:r>
              <a:rPr sz="2400" dirty="0">
                <a:latin typeface="Carlito"/>
                <a:cs typeface="Carlito"/>
              </a:rPr>
              <a:t>and  </a:t>
            </a:r>
            <a:r>
              <a:rPr sz="2400" spc="-10" dirty="0">
                <a:latin typeface="Carlito"/>
                <a:cs typeface="Carlito"/>
              </a:rPr>
              <a:t>scope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proposed </a:t>
            </a:r>
            <a:r>
              <a:rPr sz="2400" spc="-5" dirty="0">
                <a:latin typeface="Carlito"/>
                <a:cs typeface="Carlito"/>
              </a:rPr>
              <a:t>new</a:t>
            </a:r>
            <a:r>
              <a:rPr sz="2400" spc="1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venture.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size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market, </a:t>
            </a:r>
            <a:r>
              <a:rPr sz="2400" spc="-10" dirty="0">
                <a:latin typeface="Carlito"/>
                <a:cs typeface="Carlito"/>
              </a:rPr>
              <a:t>competition,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potential </a:t>
            </a:r>
            <a:r>
              <a:rPr sz="2400" spc="-15" dirty="0">
                <a:latin typeface="Carlito"/>
                <a:cs typeface="Carlito"/>
              </a:rPr>
              <a:t>growth </a:t>
            </a:r>
            <a:r>
              <a:rPr sz="2400" dirty="0">
                <a:latin typeface="Carlito"/>
                <a:cs typeface="Carlito"/>
              </a:rPr>
              <a:t>also  </a:t>
            </a:r>
            <a:r>
              <a:rPr sz="2400" spc="-15" dirty="0">
                <a:latin typeface="Carlito"/>
                <a:cs typeface="Carlito"/>
              </a:rPr>
              <a:t>affect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scope </a:t>
            </a:r>
            <a:r>
              <a:rPr sz="2400" spc="-5" dirty="0">
                <a:latin typeface="Carlito"/>
                <a:cs typeface="Carlito"/>
              </a:rPr>
              <a:t>of the business</a:t>
            </a:r>
            <a:r>
              <a:rPr sz="2400" spc="2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plan.</a:t>
            </a:r>
            <a:endParaRPr sz="2400">
              <a:latin typeface="Carlito"/>
              <a:cs typeface="Carlito"/>
            </a:endParaRPr>
          </a:p>
          <a:p>
            <a:pPr marL="12700" marR="6350" algn="just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latin typeface="Carlito"/>
                <a:cs typeface="Carlito"/>
              </a:rPr>
              <a:t>The business plan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valuable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25" dirty="0">
                <a:latin typeface="Carlito"/>
                <a:cs typeface="Carlito"/>
              </a:rPr>
              <a:t>entrepreneur, </a:t>
            </a:r>
            <a:r>
              <a:rPr sz="2400" spc="-10" dirty="0">
                <a:latin typeface="Carlito"/>
                <a:cs typeface="Carlito"/>
              </a:rPr>
              <a:t>potential  </a:t>
            </a:r>
            <a:r>
              <a:rPr sz="2400" spc="-20" dirty="0">
                <a:latin typeface="Carlito"/>
                <a:cs typeface="Carlito"/>
              </a:rPr>
              <a:t>investors,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10" dirty="0">
                <a:latin typeface="Carlito"/>
                <a:cs typeface="Carlito"/>
              </a:rPr>
              <a:t>even </a:t>
            </a:r>
            <a:r>
              <a:rPr sz="2400" spc="-5" dirty="0">
                <a:latin typeface="Carlito"/>
                <a:cs typeface="Carlito"/>
              </a:rPr>
              <a:t>new </a:t>
            </a:r>
            <a:r>
              <a:rPr sz="2400" spc="-10" dirty="0">
                <a:latin typeface="Carlito"/>
                <a:cs typeface="Carlito"/>
              </a:rPr>
              <a:t>personnel, who </a:t>
            </a:r>
            <a:r>
              <a:rPr sz="2400" spc="-15" dirty="0">
                <a:latin typeface="Carlito"/>
                <a:cs typeface="Carlito"/>
              </a:rPr>
              <a:t>are </a:t>
            </a:r>
            <a:r>
              <a:rPr sz="2400" dirty="0">
                <a:latin typeface="Carlito"/>
                <a:cs typeface="Carlito"/>
              </a:rPr>
              <a:t>trying </a:t>
            </a:r>
            <a:r>
              <a:rPr sz="2400" spc="-15" dirty="0">
                <a:latin typeface="Carlito"/>
                <a:cs typeface="Carlito"/>
              </a:rPr>
              <a:t>to familiarized  </a:t>
            </a:r>
            <a:r>
              <a:rPr sz="2400" spc="-5" dirty="0">
                <a:latin typeface="Carlito"/>
                <a:cs typeface="Carlito"/>
              </a:rPr>
              <a:t>themselves </a:t>
            </a:r>
            <a:r>
              <a:rPr sz="2400" dirty="0">
                <a:latin typeface="Carlito"/>
                <a:cs typeface="Carlito"/>
              </a:rPr>
              <a:t>with the </a:t>
            </a:r>
            <a:r>
              <a:rPr sz="2400" spc="-15" dirty="0">
                <a:latin typeface="Carlito"/>
                <a:cs typeface="Carlito"/>
              </a:rPr>
              <a:t>venture, </a:t>
            </a:r>
            <a:r>
              <a:rPr sz="2400" dirty="0">
                <a:latin typeface="Carlito"/>
                <a:cs typeface="Carlito"/>
              </a:rPr>
              <a:t>its </a:t>
            </a:r>
            <a:r>
              <a:rPr sz="2400" spc="-10" dirty="0">
                <a:latin typeface="Carlito"/>
                <a:cs typeface="Carlito"/>
              </a:rPr>
              <a:t>goals,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objectives. The  business plan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5" dirty="0">
                <a:latin typeface="Carlito"/>
                <a:cs typeface="Carlito"/>
              </a:rPr>
              <a:t>important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these </a:t>
            </a:r>
            <a:r>
              <a:rPr sz="2400" spc="-5" dirty="0">
                <a:latin typeface="Carlito"/>
                <a:cs typeface="Carlito"/>
              </a:rPr>
              <a:t>people</a:t>
            </a:r>
            <a:r>
              <a:rPr sz="2400" spc="-5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because:</a:t>
            </a:r>
            <a:endParaRPr sz="2400">
              <a:latin typeface="Carlito"/>
              <a:cs typeface="Carlito"/>
            </a:endParaRPr>
          </a:p>
          <a:p>
            <a:pPr marL="355600" marR="8255" indent="-343535" algn="just">
              <a:lnSpc>
                <a:spcPct val="100000"/>
              </a:lnSpc>
              <a:spcBef>
                <a:spcPts val="580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latin typeface="Carlito"/>
                <a:cs typeface="Carlito"/>
              </a:rPr>
              <a:t>It helps determine </a:t>
            </a:r>
            <a:r>
              <a:rPr sz="2400" dirty="0">
                <a:latin typeface="Carlito"/>
                <a:cs typeface="Carlito"/>
              </a:rPr>
              <a:t>the viability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spc="5" dirty="0">
                <a:latin typeface="Carlito"/>
                <a:cs typeface="Carlito"/>
              </a:rPr>
              <a:t>in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designated  </a:t>
            </a:r>
            <a:r>
              <a:rPr sz="2400" spc="-15" dirty="0">
                <a:latin typeface="Carlito"/>
                <a:cs typeface="Carlito"/>
              </a:rPr>
              <a:t>market.</a:t>
            </a:r>
            <a:endParaRPr sz="2400">
              <a:latin typeface="Carlito"/>
              <a:cs typeface="Carlito"/>
            </a:endParaRPr>
          </a:p>
          <a:p>
            <a:pPr marL="355600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latin typeface="Carlito"/>
                <a:cs typeface="Carlito"/>
              </a:rPr>
              <a:t>It</a:t>
            </a:r>
            <a:r>
              <a:rPr sz="2400" spc="23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provides</a:t>
            </a:r>
            <a:r>
              <a:rPr sz="2400" spc="254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guidance</a:t>
            </a:r>
            <a:r>
              <a:rPr sz="2400" spc="235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to</a:t>
            </a:r>
            <a:r>
              <a:rPr sz="2400" spc="22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the</a:t>
            </a:r>
            <a:r>
              <a:rPr sz="2400" spc="24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entrepreneur</a:t>
            </a:r>
            <a:r>
              <a:rPr sz="2400" spc="245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in</a:t>
            </a:r>
            <a:r>
              <a:rPr sz="2400" spc="23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organizing</a:t>
            </a:r>
            <a:r>
              <a:rPr sz="2400" spc="23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his</a:t>
            </a:r>
            <a:r>
              <a:rPr sz="2400" spc="235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or</a:t>
            </a:r>
            <a:endParaRPr sz="2400">
              <a:latin typeface="Carlito"/>
              <a:cs typeface="Carlito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latin typeface="Carlito"/>
                <a:cs typeface="Carlito"/>
              </a:rPr>
              <a:t>her planning</a:t>
            </a:r>
            <a:r>
              <a:rPr sz="2400" spc="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activities.</a:t>
            </a:r>
            <a:endParaRPr sz="2400">
              <a:latin typeface="Carlito"/>
              <a:cs typeface="Carlito"/>
            </a:endParaRPr>
          </a:p>
          <a:p>
            <a:pPr marL="355600" indent="-343535" algn="just">
              <a:lnSpc>
                <a:spcPct val="100000"/>
              </a:lnSpc>
              <a:spcBef>
                <a:spcPts val="575"/>
              </a:spcBef>
              <a:buFont typeface="Arial"/>
              <a:buChar char="•"/>
              <a:tabLst>
                <a:tab pos="356235" algn="l"/>
              </a:tabLst>
            </a:pPr>
            <a:r>
              <a:rPr sz="2400" spc="-5" dirty="0">
                <a:latin typeface="Carlito"/>
                <a:cs typeface="Carlito"/>
              </a:rPr>
              <a:t>It serves </a:t>
            </a:r>
            <a:r>
              <a:rPr sz="2400" dirty="0">
                <a:latin typeface="Carlito"/>
                <a:cs typeface="Carlito"/>
              </a:rPr>
              <a:t>as an </a:t>
            </a:r>
            <a:r>
              <a:rPr sz="2400" spc="-10" dirty="0">
                <a:latin typeface="Carlito"/>
                <a:cs typeface="Carlito"/>
              </a:rPr>
              <a:t>important </a:t>
            </a:r>
            <a:r>
              <a:rPr sz="2400" spc="-15" dirty="0">
                <a:latin typeface="Carlito"/>
                <a:cs typeface="Carlito"/>
              </a:rPr>
              <a:t>tool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5" dirty="0">
                <a:latin typeface="Carlito"/>
                <a:cs typeface="Carlito"/>
              </a:rPr>
              <a:t>helping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obtain</a:t>
            </a:r>
            <a:r>
              <a:rPr sz="2400" spc="-25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financing.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7529" y="383793"/>
            <a:ext cx="295021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Presenting The Plan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004061"/>
            <a:ext cx="8074025" cy="5293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rlito"/>
                <a:cs typeface="Carlito"/>
              </a:rPr>
              <a:t>It doesn't </a:t>
            </a:r>
            <a:r>
              <a:rPr sz="2400" spc="-15" dirty="0">
                <a:latin typeface="Carlito"/>
                <a:cs typeface="Carlito"/>
              </a:rPr>
              <a:t>matter </a:t>
            </a:r>
            <a:r>
              <a:rPr sz="2400" spc="-10" dirty="0">
                <a:latin typeface="Carlito"/>
                <a:cs typeface="Carlito"/>
              </a:rPr>
              <a:t>how compelling your </a:t>
            </a:r>
            <a:r>
              <a:rPr sz="2400" spc="-5" dirty="0">
                <a:latin typeface="Carlito"/>
                <a:cs typeface="Carlito"/>
              </a:rPr>
              <a:t>business plan </a:t>
            </a:r>
            <a:r>
              <a:rPr sz="2400" dirty="0">
                <a:latin typeface="Carlito"/>
                <a:cs typeface="Carlito"/>
              </a:rPr>
              <a:t>is if the  </a:t>
            </a:r>
            <a:r>
              <a:rPr sz="2400" spc="-10" dirty="0">
                <a:latin typeface="Carlito"/>
                <a:cs typeface="Carlito"/>
              </a:rPr>
              <a:t>reader </a:t>
            </a:r>
            <a:r>
              <a:rPr sz="2400" spc="-15" dirty="0">
                <a:latin typeface="Carlito"/>
                <a:cs typeface="Carlito"/>
              </a:rPr>
              <a:t>starts </a:t>
            </a:r>
            <a:r>
              <a:rPr sz="2400" dirty="0">
                <a:latin typeface="Carlito"/>
                <a:cs typeface="Carlito"/>
              </a:rPr>
              <a:t>with a </a:t>
            </a:r>
            <a:r>
              <a:rPr sz="2400" spc="-15" dirty="0">
                <a:latin typeface="Carlito"/>
                <a:cs typeface="Carlito"/>
              </a:rPr>
              <a:t>negative </a:t>
            </a:r>
            <a:r>
              <a:rPr sz="2400" spc="-5" dirty="0">
                <a:latin typeface="Carlito"/>
                <a:cs typeface="Carlito"/>
              </a:rPr>
              <a:t>impression.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shopworn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spc="-10" dirty="0">
                <a:latin typeface="Carlito"/>
                <a:cs typeface="Carlito"/>
              </a:rPr>
              <a:t>reeks 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5" dirty="0">
                <a:latin typeface="Carlito"/>
                <a:cs typeface="Carlito"/>
              </a:rPr>
              <a:t>failure from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get-go. </a:t>
            </a:r>
            <a:r>
              <a:rPr sz="2400" spc="-20" dirty="0">
                <a:latin typeface="Carlito"/>
                <a:cs typeface="Carlito"/>
              </a:rPr>
              <a:t>Make </a:t>
            </a:r>
            <a:r>
              <a:rPr sz="2400" spc="-15" dirty="0">
                <a:latin typeface="Carlito"/>
                <a:cs typeface="Carlito"/>
              </a:rPr>
              <a:t>sure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cosmetics </a:t>
            </a:r>
            <a:r>
              <a:rPr sz="2400" spc="-15" dirty="0">
                <a:latin typeface="Carlito"/>
                <a:cs typeface="Carlito"/>
              </a:rPr>
              <a:t>are </a:t>
            </a:r>
            <a:r>
              <a:rPr sz="2400" spc="-10" dirty="0">
                <a:latin typeface="Carlito"/>
                <a:cs typeface="Carlito"/>
              </a:rPr>
              <a:t>right:  </a:t>
            </a:r>
            <a:r>
              <a:rPr sz="2400" spc="-5" dirty="0">
                <a:latin typeface="Carlito"/>
                <a:cs typeface="Carlito"/>
              </a:rPr>
              <a:t>Clean </a:t>
            </a:r>
            <a:r>
              <a:rPr sz="2400" spc="-40" dirty="0">
                <a:latin typeface="Carlito"/>
                <a:cs typeface="Carlito"/>
              </a:rPr>
              <a:t>paper, </a:t>
            </a:r>
            <a:r>
              <a:rPr sz="2400" dirty="0">
                <a:latin typeface="Carlito"/>
                <a:cs typeface="Carlito"/>
              </a:rPr>
              <a:t>crisp </a:t>
            </a:r>
            <a:r>
              <a:rPr sz="2400" spc="-20" dirty="0">
                <a:latin typeface="Carlito"/>
                <a:cs typeface="Carlito"/>
              </a:rPr>
              <a:t>font, </a:t>
            </a:r>
            <a:r>
              <a:rPr sz="2400" spc="-5" dirty="0">
                <a:latin typeface="Carlito"/>
                <a:cs typeface="Carlito"/>
              </a:rPr>
              <a:t>clear </a:t>
            </a:r>
            <a:r>
              <a:rPr sz="2400" spc="-10" dirty="0">
                <a:latin typeface="Carlito"/>
                <a:cs typeface="Carlito"/>
              </a:rPr>
              <a:t>pictures </a:t>
            </a:r>
            <a:r>
              <a:rPr sz="2400" dirty="0">
                <a:latin typeface="Carlito"/>
                <a:cs typeface="Carlito"/>
              </a:rPr>
              <a:t>and a </a:t>
            </a:r>
            <a:r>
              <a:rPr sz="2400" spc="-10" dirty="0">
                <a:latin typeface="Carlito"/>
                <a:cs typeface="Carlito"/>
              </a:rPr>
              <a:t>professional </a:t>
            </a:r>
            <a:r>
              <a:rPr sz="2400" spc="-5" dirty="0">
                <a:latin typeface="Carlito"/>
                <a:cs typeface="Carlito"/>
              </a:rPr>
              <a:t>(no  </a:t>
            </a:r>
            <a:r>
              <a:rPr sz="2400" spc="-10" dirty="0">
                <a:latin typeface="Carlito"/>
                <a:cs typeface="Carlito"/>
              </a:rPr>
              <a:t>colloquial) presentation go </a:t>
            </a:r>
            <a:r>
              <a:rPr sz="2400" dirty="0">
                <a:latin typeface="Carlito"/>
                <a:cs typeface="Carlito"/>
              </a:rPr>
              <a:t>a long </a:t>
            </a:r>
            <a:r>
              <a:rPr sz="2400" spc="-25" dirty="0">
                <a:latin typeface="Carlito"/>
                <a:cs typeface="Carlito"/>
              </a:rPr>
              <a:t>way </a:t>
            </a:r>
            <a:r>
              <a:rPr sz="2400" spc="-20" dirty="0">
                <a:latin typeface="Carlito"/>
                <a:cs typeface="Carlito"/>
              </a:rPr>
              <a:t>toward </a:t>
            </a:r>
            <a:r>
              <a:rPr sz="2400" spc="-5" dirty="0">
                <a:latin typeface="Carlito"/>
                <a:cs typeface="Carlito"/>
              </a:rPr>
              <a:t>securing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5" dirty="0">
                <a:latin typeface="Carlito"/>
                <a:cs typeface="Carlito"/>
              </a:rPr>
              <a:t>fair  </a:t>
            </a:r>
            <a:r>
              <a:rPr sz="2400" spc="-10" dirty="0">
                <a:latin typeface="Carlito"/>
                <a:cs typeface="Carlito"/>
              </a:rPr>
              <a:t>reading </a:t>
            </a:r>
            <a:r>
              <a:rPr sz="2400" spc="-5" dirty="0">
                <a:latin typeface="Carlito"/>
                <a:cs typeface="Carlito"/>
              </a:rPr>
              <a:t>or hearing of </a:t>
            </a:r>
            <a:r>
              <a:rPr sz="2400" spc="-10" dirty="0">
                <a:latin typeface="Carlito"/>
                <a:cs typeface="Carlito"/>
              </a:rPr>
              <a:t>your </a:t>
            </a:r>
            <a:r>
              <a:rPr sz="2400" spc="-5" dirty="0">
                <a:latin typeface="Carlito"/>
                <a:cs typeface="Carlito"/>
              </a:rPr>
              <a:t>business</a:t>
            </a:r>
            <a:r>
              <a:rPr sz="2400" spc="1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plan.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75"/>
              </a:spcBef>
            </a:pPr>
            <a:r>
              <a:rPr sz="2400" dirty="0">
                <a:latin typeface="Carlito"/>
                <a:cs typeface="Carlito"/>
              </a:rPr>
              <a:t>As </a:t>
            </a:r>
            <a:r>
              <a:rPr sz="2400" spc="-20" dirty="0">
                <a:latin typeface="Carlito"/>
                <a:cs typeface="Carlito"/>
              </a:rPr>
              <a:t>always, </a:t>
            </a:r>
            <a:r>
              <a:rPr sz="2400" dirty="0">
                <a:latin typeface="Carlito"/>
                <a:cs typeface="Carlito"/>
              </a:rPr>
              <a:t>when </a:t>
            </a:r>
            <a:r>
              <a:rPr sz="2400" spc="-5" dirty="0">
                <a:latin typeface="Carlito"/>
                <a:cs typeface="Carlito"/>
              </a:rPr>
              <a:t>preparing </a:t>
            </a:r>
            <a:r>
              <a:rPr sz="2400" spc="-10" dirty="0">
                <a:latin typeface="Carlito"/>
                <a:cs typeface="Carlito"/>
              </a:rPr>
              <a:t>your </a:t>
            </a:r>
            <a:r>
              <a:rPr sz="2400" spc="-5" dirty="0">
                <a:latin typeface="Carlito"/>
                <a:cs typeface="Carlito"/>
              </a:rPr>
              <a:t>plan, </a:t>
            </a:r>
            <a:r>
              <a:rPr sz="2400" spc="-20" dirty="0">
                <a:latin typeface="Carlito"/>
                <a:cs typeface="Carlito"/>
              </a:rPr>
              <a:t>keep </a:t>
            </a:r>
            <a:r>
              <a:rPr sz="2400" spc="-15" dirty="0">
                <a:latin typeface="Carlito"/>
                <a:cs typeface="Carlito"/>
              </a:rPr>
              <a:t>your </a:t>
            </a:r>
            <a:r>
              <a:rPr sz="2400" dirty="0">
                <a:latin typeface="Carlito"/>
                <a:cs typeface="Carlito"/>
              </a:rPr>
              <a:t>audience in  mind. </a:t>
            </a:r>
            <a:r>
              <a:rPr sz="2400" spc="-10" dirty="0">
                <a:latin typeface="Carlito"/>
                <a:cs typeface="Carlito"/>
              </a:rPr>
              <a:t>Businesslike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0" dirty="0">
                <a:latin typeface="Carlito"/>
                <a:cs typeface="Carlito"/>
              </a:rPr>
              <a:t>almost </a:t>
            </a:r>
            <a:r>
              <a:rPr sz="2400" spc="-20" dirty="0">
                <a:latin typeface="Carlito"/>
                <a:cs typeface="Carlito"/>
              </a:rPr>
              <a:t>always </a:t>
            </a:r>
            <a:r>
              <a:rPr sz="2400" spc="-10" dirty="0">
                <a:latin typeface="Carlito"/>
                <a:cs typeface="Carlito"/>
              </a:rPr>
              <a:t>best </a:t>
            </a:r>
            <a:r>
              <a:rPr sz="2400" dirty="0">
                <a:latin typeface="Carlito"/>
                <a:cs typeface="Carlito"/>
              </a:rPr>
              <a:t>as a </a:t>
            </a:r>
            <a:r>
              <a:rPr sz="2400" spc="-10" dirty="0">
                <a:latin typeface="Carlito"/>
                <a:cs typeface="Carlito"/>
              </a:rPr>
              <a:t>fallback </a:t>
            </a:r>
            <a:r>
              <a:rPr sz="2400" spc="-5" dirty="0">
                <a:latin typeface="Carlito"/>
                <a:cs typeface="Carlito"/>
              </a:rPr>
              <a:t>decision </a:t>
            </a:r>
            <a:r>
              <a:rPr sz="2400" spc="-10" dirty="0">
                <a:latin typeface="Carlito"/>
                <a:cs typeface="Carlito"/>
              </a:rPr>
              <a:t>on  how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20" dirty="0">
                <a:latin typeface="Carlito"/>
                <a:cs typeface="Carlito"/>
              </a:rPr>
              <a:t>make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good </a:t>
            </a:r>
            <a:r>
              <a:rPr sz="2400" spc="-20" dirty="0">
                <a:latin typeface="Carlito"/>
                <a:cs typeface="Carlito"/>
              </a:rPr>
              <a:t>first </a:t>
            </a:r>
            <a:r>
              <a:rPr sz="2400" spc="-10" dirty="0">
                <a:latin typeface="Carlito"/>
                <a:cs typeface="Carlito"/>
              </a:rPr>
              <a:t>impression. </a:t>
            </a:r>
            <a:r>
              <a:rPr sz="2400" dirty="0">
                <a:latin typeface="Carlito"/>
                <a:cs typeface="Carlito"/>
              </a:rPr>
              <a:t>Also ask </a:t>
            </a:r>
            <a:r>
              <a:rPr sz="2400" spc="-10" dirty="0">
                <a:latin typeface="Carlito"/>
                <a:cs typeface="Carlito"/>
              </a:rPr>
              <a:t>in advance </a:t>
            </a:r>
            <a:r>
              <a:rPr sz="2400" dirty="0">
                <a:latin typeface="Carlito"/>
                <a:cs typeface="Carlito"/>
              </a:rPr>
              <a:t>if the  </a:t>
            </a:r>
            <a:r>
              <a:rPr sz="2400" spc="-10" dirty="0">
                <a:latin typeface="Carlito"/>
                <a:cs typeface="Carlito"/>
              </a:rPr>
              <a:t>recipient </a:t>
            </a:r>
            <a:r>
              <a:rPr sz="2400" spc="-15" dirty="0">
                <a:latin typeface="Carlito"/>
                <a:cs typeface="Carlito"/>
              </a:rPr>
              <a:t>wants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5" dirty="0">
                <a:latin typeface="Carlito"/>
                <a:cs typeface="Carlito"/>
              </a:rPr>
              <a:t>hard copy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an </a:t>
            </a:r>
            <a:r>
              <a:rPr sz="2400" spc="-10" dirty="0">
                <a:latin typeface="Carlito"/>
                <a:cs typeface="Carlito"/>
              </a:rPr>
              <a:t>e-copy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your </a:t>
            </a:r>
            <a:r>
              <a:rPr sz="2400" spc="-5" dirty="0">
                <a:latin typeface="Carlito"/>
                <a:cs typeface="Carlito"/>
              </a:rPr>
              <a:t>plan. </a:t>
            </a:r>
            <a:r>
              <a:rPr sz="2400" spc="-10" dirty="0">
                <a:latin typeface="Carlito"/>
                <a:cs typeface="Carlito"/>
              </a:rPr>
              <a:t>In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10" dirty="0">
                <a:latin typeface="Carlito"/>
                <a:cs typeface="Carlito"/>
              </a:rPr>
              <a:t>digital age, </a:t>
            </a:r>
            <a:r>
              <a:rPr sz="2400" spc="-15" dirty="0">
                <a:latin typeface="Carlito"/>
                <a:cs typeface="Carlito"/>
              </a:rPr>
              <a:t>we want to </a:t>
            </a:r>
            <a:r>
              <a:rPr sz="2400" spc="-10" dirty="0">
                <a:latin typeface="Carlito"/>
                <a:cs typeface="Carlito"/>
              </a:rPr>
              <a:t>give </a:t>
            </a:r>
            <a:r>
              <a:rPr sz="2400" spc="-5" dirty="0">
                <a:latin typeface="Carlito"/>
                <a:cs typeface="Carlito"/>
              </a:rPr>
              <a:t>people </a:t>
            </a:r>
            <a:r>
              <a:rPr sz="2400" spc="-10" dirty="0">
                <a:latin typeface="Carlito"/>
                <a:cs typeface="Carlito"/>
              </a:rPr>
              <a:t>what </a:t>
            </a:r>
            <a:r>
              <a:rPr sz="2400" spc="-5" dirty="0">
                <a:latin typeface="Carlito"/>
                <a:cs typeface="Carlito"/>
              </a:rPr>
              <a:t>they</a:t>
            </a:r>
            <a:r>
              <a:rPr sz="2400" spc="25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want.</a:t>
            </a:r>
            <a:endParaRPr sz="2400">
              <a:latin typeface="Carlito"/>
              <a:cs typeface="Carlito"/>
            </a:endParaRPr>
          </a:p>
          <a:p>
            <a:pPr marL="12700" marR="6350" algn="just">
              <a:lnSpc>
                <a:spcPct val="100000"/>
              </a:lnSpc>
              <a:spcBef>
                <a:spcPts val="585"/>
              </a:spcBef>
            </a:pPr>
            <a:r>
              <a:rPr sz="2400" spc="-5" dirty="0">
                <a:latin typeface="Carlito"/>
                <a:cs typeface="Carlito"/>
              </a:rPr>
              <a:t>Once </a:t>
            </a:r>
            <a:r>
              <a:rPr sz="2400" spc="-20" dirty="0">
                <a:latin typeface="Carlito"/>
                <a:cs typeface="Carlito"/>
              </a:rPr>
              <a:t>you’ve </a:t>
            </a:r>
            <a:r>
              <a:rPr sz="2400" spc="-10" dirty="0">
                <a:latin typeface="Carlito"/>
                <a:cs typeface="Carlito"/>
              </a:rPr>
              <a:t>prepared your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spc="-25" dirty="0">
                <a:latin typeface="Carlito"/>
                <a:cs typeface="Carlito"/>
              </a:rPr>
              <a:t>for </a:t>
            </a:r>
            <a:r>
              <a:rPr sz="2400" spc="-10" dirty="0">
                <a:latin typeface="Carlito"/>
                <a:cs typeface="Carlito"/>
              </a:rPr>
              <a:t>presentation, you </a:t>
            </a:r>
            <a:r>
              <a:rPr sz="2400" spc="-5" dirty="0">
                <a:latin typeface="Carlito"/>
                <a:cs typeface="Carlito"/>
              </a:rPr>
              <a:t>need </a:t>
            </a:r>
            <a:r>
              <a:rPr sz="2400" spc="-25" dirty="0">
                <a:latin typeface="Carlito"/>
                <a:cs typeface="Carlito"/>
              </a:rPr>
              <a:t>to  </a:t>
            </a:r>
            <a:r>
              <a:rPr sz="2400" spc="-5" dirty="0">
                <a:latin typeface="Carlito"/>
                <a:cs typeface="Carlito"/>
              </a:rPr>
              <a:t>put </a:t>
            </a:r>
            <a:r>
              <a:rPr sz="2400" dirty="0">
                <a:latin typeface="Carlito"/>
                <a:cs typeface="Carlito"/>
              </a:rPr>
              <a:t>it in </a:t>
            </a:r>
            <a:r>
              <a:rPr sz="2400" spc="-20" dirty="0">
                <a:latin typeface="Carlito"/>
                <a:cs typeface="Carlito"/>
              </a:rPr>
              <a:t>front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right </a:t>
            </a:r>
            <a:r>
              <a:rPr sz="2400" spc="-5" dirty="0">
                <a:latin typeface="Carlito"/>
                <a:cs typeface="Carlito"/>
              </a:rPr>
              <a:t>people. </a:t>
            </a:r>
            <a:r>
              <a:rPr sz="2400" spc="-10" dirty="0">
                <a:latin typeface="Carlito"/>
                <a:cs typeface="Carlito"/>
              </a:rPr>
              <a:t>There </a:t>
            </a:r>
            <a:r>
              <a:rPr sz="2400" spc="-15" dirty="0">
                <a:latin typeface="Carlito"/>
                <a:cs typeface="Carlito"/>
              </a:rPr>
              <a:t>are </a:t>
            </a:r>
            <a:r>
              <a:rPr sz="2400" spc="-5" dirty="0">
                <a:latin typeface="Carlito"/>
                <a:cs typeface="Carlito"/>
              </a:rPr>
              <a:t>six </a:t>
            </a:r>
            <a:r>
              <a:rPr sz="2400" spc="-15" dirty="0">
                <a:latin typeface="Carlito"/>
                <a:cs typeface="Carlito"/>
              </a:rPr>
              <a:t>steps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10" dirty="0">
                <a:latin typeface="Carlito"/>
                <a:cs typeface="Carlito"/>
              </a:rPr>
              <a:t>doing  </a:t>
            </a:r>
            <a:r>
              <a:rPr sz="2400" spc="-5" dirty="0">
                <a:latin typeface="Carlito"/>
                <a:cs typeface="Carlito"/>
              </a:rPr>
              <a:t>so: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89408"/>
            <a:ext cx="8074025" cy="6171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332105" algn="l"/>
              </a:tabLst>
            </a:pPr>
            <a:r>
              <a:rPr sz="2400" b="1" spc="-10" dirty="0">
                <a:latin typeface="Carlito"/>
                <a:cs typeface="Carlito"/>
              </a:rPr>
              <a:t>Obtain </a:t>
            </a:r>
            <a:r>
              <a:rPr sz="2400" b="1" dirty="0">
                <a:latin typeface="Carlito"/>
                <a:cs typeface="Carlito"/>
              </a:rPr>
              <a:t>leads and </a:t>
            </a:r>
            <a:r>
              <a:rPr sz="2400" b="1" spc="-15" dirty="0">
                <a:latin typeface="Carlito"/>
                <a:cs typeface="Carlito"/>
              </a:rPr>
              <a:t>referrals</a:t>
            </a:r>
            <a:r>
              <a:rPr sz="2400" spc="-15" dirty="0">
                <a:latin typeface="Carlito"/>
                <a:cs typeface="Carlito"/>
              </a:rPr>
              <a:t>. </a:t>
            </a:r>
            <a:r>
              <a:rPr sz="2400" spc="-5" dirty="0">
                <a:latin typeface="Carlito"/>
                <a:cs typeface="Carlito"/>
              </a:rPr>
              <a:t>Find names, addresses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phone  </a:t>
            </a:r>
            <a:r>
              <a:rPr sz="2400" spc="-10" dirty="0">
                <a:latin typeface="Carlito"/>
                <a:cs typeface="Carlito"/>
              </a:rPr>
              <a:t>numbers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the type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20" dirty="0">
                <a:latin typeface="Carlito"/>
                <a:cs typeface="Carlito"/>
              </a:rPr>
              <a:t>investors </a:t>
            </a:r>
            <a:r>
              <a:rPr sz="2400" spc="-15" dirty="0">
                <a:latin typeface="Carlito"/>
                <a:cs typeface="Carlito"/>
              </a:rPr>
              <a:t>you </a:t>
            </a:r>
            <a:r>
              <a:rPr sz="2400" dirty="0">
                <a:latin typeface="Carlito"/>
                <a:cs typeface="Carlito"/>
              </a:rPr>
              <a:t>wish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20" dirty="0">
                <a:latin typeface="Carlito"/>
                <a:cs typeface="Carlito"/>
              </a:rPr>
              <a:t>target. </a:t>
            </a:r>
            <a:r>
              <a:rPr sz="2400" dirty="0">
                <a:latin typeface="Carlito"/>
                <a:cs typeface="Carlito"/>
              </a:rPr>
              <a:t>Ask </a:t>
            </a:r>
            <a:r>
              <a:rPr sz="2400" spc="-10" dirty="0">
                <a:latin typeface="Carlito"/>
                <a:cs typeface="Carlito"/>
              </a:rPr>
              <a:t>people  you </a:t>
            </a:r>
            <a:r>
              <a:rPr sz="2400" spc="-5" dirty="0">
                <a:latin typeface="Carlito"/>
                <a:cs typeface="Carlito"/>
              </a:rPr>
              <a:t>know </a:t>
            </a:r>
            <a:r>
              <a:rPr sz="2400" spc="-20" dirty="0">
                <a:latin typeface="Carlito"/>
                <a:cs typeface="Carlito"/>
              </a:rPr>
              <a:t>for referrals. </a:t>
            </a:r>
            <a:r>
              <a:rPr sz="2400" spc="-10" dirty="0">
                <a:latin typeface="Carlito"/>
                <a:cs typeface="Carlito"/>
              </a:rPr>
              <a:t>Network </a:t>
            </a:r>
            <a:r>
              <a:rPr sz="2400" dirty="0">
                <a:latin typeface="Carlito"/>
                <a:cs typeface="Carlito"/>
              </a:rPr>
              <a:t>as much as</a:t>
            </a:r>
            <a:r>
              <a:rPr sz="2400" spc="-3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possible.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Carlito"/>
              <a:buAutoNum type="arabicPeriod"/>
            </a:pPr>
            <a:endParaRPr sz="3300">
              <a:latin typeface="Carlito"/>
              <a:cs typeface="Carlito"/>
            </a:endParaRPr>
          </a:p>
          <a:p>
            <a:pPr marL="12700" marR="6350" algn="just">
              <a:lnSpc>
                <a:spcPct val="100000"/>
              </a:lnSpc>
              <a:buAutoNum type="arabicPeriod"/>
              <a:tabLst>
                <a:tab pos="354965" algn="l"/>
              </a:tabLst>
            </a:pPr>
            <a:r>
              <a:rPr sz="2400" b="1" spc="-10" dirty="0">
                <a:latin typeface="Carlito"/>
                <a:cs typeface="Carlito"/>
              </a:rPr>
              <a:t>Research your </a:t>
            </a:r>
            <a:r>
              <a:rPr sz="2400" b="1" spc="-15" dirty="0">
                <a:latin typeface="Carlito"/>
                <a:cs typeface="Carlito"/>
              </a:rPr>
              <a:t>target</a:t>
            </a:r>
            <a:r>
              <a:rPr sz="2400" spc="-15" dirty="0">
                <a:latin typeface="Carlito"/>
                <a:cs typeface="Carlito"/>
              </a:rPr>
              <a:t>. </a:t>
            </a:r>
            <a:r>
              <a:rPr sz="2400" spc="-5" dirty="0">
                <a:latin typeface="Carlito"/>
                <a:cs typeface="Carlito"/>
              </a:rPr>
              <a:t>Learn </a:t>
            </a:r>
            <a:r>
              <a:rPr sz="2400" dirty="0">
                <a:latin typeface="Carlito"/>
                <a:cs typeface="Carlito"/>
              </a:rPr>
              <a:t>as much as </a:t>
            </a:r>
            <a:r>
              <a:rPr sz="2400" spc="-10" dirty="0">
                <a:latin typeface="Carlito"/>
                <a:cs typeface="Carlito"/>
              </a:rPr>
              <a:t>possible </a:t>
            </a:r>
            <a:r>
              <a:rPr sz="2400" spc="-5" dirty="0">
                <a:latin typeface="Carlito"/>
                <a:cs typeface="Carlito"/>
              </a:rPr>
              <a:t>about </a:t>
            </a:r>
            <a:r>
              <a:rPr sz="2400" spc="-10" dirty="0">
                <a:latin typeface="Carlito"/>
                <a:cs typeface="Carlito"/>
              </a:rPr>
              <a:t>how  </a:t>
            </a:r>
            <a:r>
              <a:rPr sz="2400" dirty="0">
                <a:latin typeface="Carlito"/>
                <a:cs typeface="Carlito"/>
              </a:rPr>
              <a:t>much </a:t>
            </a:r>
            <a:r>
              <a:rPr sz="2400" spc="-5" dirty="0">
                <a:latin typeface="Carlito"/>
                <a:cs typeface="Carlito"/>
              </a:rPr>
              <a:t>money people </a:t>
            </a:r>
            <a:r>
              <a:rPr sz="2400" spc="-25" dirty="0">
                <a:latin typeface="Carlito"/>
                <a:cs typeface="Carlito"/>
              </a:rPr>
              <a:t>have </a:t>
            </a:r>
            <a:r>
              <a:rPr sz="2400" spc="-15" dirty="0">
                <a:latin typeface="Carlito"/>
                <a:cs typeface="Carlito"/>
              </a:rPr>
              <a:t>to invest, </a:t>
            </a:r>
            <a:r>
              <a:rPr sz="2400" spc="-5" dirty="0">
                <a:latin typeface="Carlito"/>
                <a:cs typeface="Carlito"/>
              </a:rPr>
              <a:t>industries </a:t>
            </a:r>
            <a:r>
              <a:rPr sz="2400" spc="-10" dirty="0">
                <a:latin typeface="Carlito"/>
                <a:cs typeface="Carlito"/>
              </a:rPr>
              <a:t>they’re </a:t>
            </a:r>
            <a:r>
              <a:rPr sz="2400" spc="-15" dirty="0">
                <a:latin typeface="Carlito"/>
                <a:cs typeface="Carlito"/>
              </a:rPr>
              <a:t>interested  </a:t>
            </a:r>
            <a:r>
              <a:rPr sz="2400" dirty="0">
                <a:latin typeface="Carlito"/>
                <a:cs typeface="Carlito"/>
              </a:rPr>
              <a:t>in and </a:t>
            </a:r>
            <a:r>
              <a:rPr sz="2400" spc="-5" dirty="0">
                <a:latin typeface="Carlito"/>
                <a:cs typeface="Carlito"/>
              </a:rPr>
              <a:t>other </a:t>
            </a:r>
            <a:r>
              <a:rPr sz="2400" spc="-10" dirty="0">
                <a:latin typeface="Carlito"/>
                <a:cs typeface="Carlito"/>
              </a:rPr>
              <a:t>requirements. </a:t>
            </a:r>
            <a:r>
              <a:rPr sz="2400" spc="-5" dirty="0">
                <a:latin typeface="Carlito"/>
                <a:cs typeface="Carlito"/>
              </a:rPr>
              <a:t>Search </a:t>
            </a:r>
            <a:r>
              <a:rPr sz="2400" spc="-15" dirty="0">
                <a:latin typeface="Carlito"/>
                <a:cs typeface="Carlito"/>
              </a:rPr>
              <a:t>venture </a:t>
            </a:r>
            <a:r>
              <a:rPr sz="2400" spc="-5" dirty="0">
                <a:latin typeface="Carlito"/>
                <a:cs typeface="Carlito"/>
              </a:rPr>
              <a:t>capital </a:t>
            </a:r>
            <a:r>
              <a:rPr sz="2400" spc="-10" dirty="0">
                <a:latin typeface="Carlito"/>
                <a:cs typeface="Carlito"/>
              </a:rPr>
              <a:t>directories,  </a:t>
            </a:r>
            <a:r>
              <a:rPr sz="2400" spc="-30" dirty="0">
                <a:latin typeface="Carlito"/>
                <a:cs typeface="Carlito"/>
              </a:rPr>
              <a:t>Who’s </a:t>
            </a:r>
            <a:r>
              <a:rPr sz="2400" spc="-15" dirty="0">
                <a:latin typeface="Carlito"/>
                <a:cs typeface="Carlito"/>
              </a:rPr>
              <a:t>Who, </a:t>
            </a:r>
            <a:r>
              <a:rPr sz="2400" spc="-10" dirty="0">
                <a:latin typeface="Carlito"/>
                <a:cs typeface="Carlito"/>
              </a:rPr>
              <a:t>news </a:t>
            </a:r>
            <a:r>
              <a:rPr sz="2400" dirty="0">
                <a:latin typeface="Carlito"/>
                <a:cs typeface="Carlito"/>
              </a:rPr>
              <a:t>articles, </a:t>
            </a:r>
            <a:r>
              <a:rPr sz="2400" spc="-10" dirty="0">
                <a:latin typeface="Carlito"/>
                <a:cs typeface="Carlito"/>
              </a:rPr>
              <a:t>websites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similar</a:t>
            </a:r>
            <a:r>
              <a:rPr sz="2400" dirty="0">
                <a:latin typeface="Carlito"/>
                <a:cs typeface="Carlito"/>
              </a:rPr>
              <a:t> </a:t>
            </a:r>
            <a:r>
              <a:rPr sz="2400" spc="-10" dirty="0">
                <a:latin typeface="Carlito"/>
                <a:cs typeface="Carlito"/>
              </a:rPr>
              <a:t>sources.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Carlito"/>
              <a:buAutoNum type="arabicPeriod"/>
            </a:pPr>
            <a:endParaRPr sz="33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334645" algn="l"/>
              </a:tabLst>
            </a:pPr>
            <a:r>
              <a:rPr sz="2400" b="1" spc="-20" dirty="0">
                <a:latin typeface="Carlito"/>
                <a:cs typeface="Carlito"/>
              </a:rPr>
              <a:t>Make </a:t>
            </a:r>
            <a:r>
              <a:rPr sz="2400" b="1" spc="-15" dirty="0">
                <a:latin typeface="Carlito"/>
                <a:cs typeface="Carlito"/>
              </a:rPr>
              <a:t>your </a:t>
            </a:r>
            <a:r>
              <a:rPr sz="2400" b="1" spc="-10" dirty="0">
                <a:latin typeface="Carlito"/>
                <a:cs typeface="Carlito"/>
              </a:rPr>
              <a:t>pitch</a:t>
            </a:r>
            <a:r>
              <a:rPr sz="2400" spc="-10" dirty="0">
                <a:latin typeface="Carlito"/>
                <a:cs typeface="Carlito"/>
              </a:rPr>
              <a:t>. </a:t>
            </a:r>
            <a:r>
              <a:rPr sz="2400" spc="-15" dirty="0">
                <a:latin typeface="Carlito"/>
                <a:cs typeface="Carlito"/>
              </a:rPr>
              <a:t>First, </a:t>
            </a:r>
            <a:r>
              <a:rPr sz="2400" dirty="0">
                <a:latin typeface="Carlito"/>
                <a:cs typeface="Carlito"/>
              </a:rPr>
              <a:t>email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mail an </a:t>
            </a:r>
            <a:r>
              <a:rPr sz="2400" spc="-10" dirty="0">
                <a:latin typeface="Carlito"/>
                <a:cs typeface="Carlito"/>
              </a:rPr>
              <a:t>introductory </a:t>
            </a:r>
            <a:r>
              <a:rPr sz="2400" spc="-15" dirty="0">
                <a:latin typeface="Carlito"/>
                <a:cs typeface="Carlito"/>
              </a:rPr>
              <a:t>letter </a:t>
            </a:r>
            <a:r>
              <a:rPr sz="2400" spc="-40" dirty="0">
                <a:latin typeface="Carlito"/>
                <a:cs typeface="Carlito"/>
              </a:rPr>
              <a:t>to  </a:t>
            </a:r>
            <a:r>
              <a:rPr sz="2400" spc="-10" dirty="0">
                <a:latin typeface="Carlito"/>
                <a:cs typeface="Carlito"/>
              </a:rPr>
              <a:t>your </a:t>
            </a:r>
            <a:r>
              <a:rPr sz="2400" spc="-20" dirty="0">
                <a:latin typeface="Carlito"/>
                <a:cs typeface="Carlito"/>
              </a:rPr>
              <a:t>target </a:t>
            </a:r>
            <a:r>
              <a:rPr sz="2400" spc="-10" dirty="0">
                <a:latin typeface="Carlito"/>
                <a:cs typeface="Carlito"/>
              </a:rPr>
              <a:t>letting </a:t>
            </a:r>
            <a:r>
              <a:rPr sz="2400" dirty="0">
                <a:latin typeface="Carlito"/>
                <a:cs typeface="Carlito"/>
              </a:rPr>
              <a:t>them </a:t>
            </a:r>
            <a:r>
              <a:rPr sz="2400" spc="-5" dirty="0">
                <a:latin typeface="Carlito"/>
                <a:cs typeface="Carlito"/>
              </a:rPr>
              <a:t>know </a:t>
            </a:r>
            <a:r>
              <a:rPr sz="2400" spc="-10" dirty="0">
                <a:latin typeface="Carlito"/>
                <a:cs typeface="Carlito"/>
              </a:rPr>
              <a:t>you </a:t>
            </a:r>
            <a:r>
              <a:rPr sz="2400" spc="-20" dirty="0">
                <a:latin typeface="Carlito"/>
                <a:cs typeface="Carlito"/>
              </a:rPr>
              <a:t>have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spc="-10" dirty="0">
                <a:latin typeface="Carlito"/>
                <a:cs typeface="Carlito"/>
              </a:rPr>
              <a:t>you'd </a:t>
            </a:r>
            <a:r>
              <a:rPr sz="2400" spc="-20" dirty="0">
                <a:latin typeface="Carlito"/>
                <a:cs typeface="Carlito"/>
              </a:rPr>
              <a:t>like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send.  Sending unsolicited, </a:t>
            </a:r>
            <a:r>
              <a:rPr sz="2400" spc="-10" dirty="0">
                <a:latin typeface="Carlito"/>
                <a:cs typeface="Carlito"/>
              </a:rPr>
              <a:t>unanticipated </a:t>
            </a:r>
            <a:r>
              <a:rPr sz="2400" spc="-5" dirty="0">
                <a:latin typeface="Carlito"/>
                <a:cs typeface="Carlito"/>
              </a:rPr>
              <a:t>business </a:t>
            </a:r>
            <a:r>
              <a:rPr sz="2400" dirty="0">
                <a:latin typeface="Carlito"/>
                <a:cs typeface="Carlito"/>
              </a:rPr>
              <a:t>plans with a </a:t>
            </a:r>
            <a:r>
              <a:rPr sz="2400" spc="-10" dirty="0">
                <a:latin typeface="Carlito"/>
                <a:cs typeface="Carlito"/>
              </a:rPr>
              <a:t>mere  </a:t>
            </a:r>
            <a:r>
              <a:rPr sz="2400" spc="-15" dirty="0">
                <a:latin typeface="Carlito"/>
                <a:cs typeface="Carlito"/>
              </a:rPr>
              <a:t>cover letter </a:t>
            </a:r>
            <a:r>
              <a:rPr sz="2400" spc="-10" dirty="0">
                <a:latin typeface="Carlito"/>
                <a:cs typeface="Carlito"/>
              </a:rPr>
              <a:t>won't </a:t>
            </a:r>
            <a:r>
              <a:rPr sz="2400" spc="-5" dirty="0">
                <a:latin typeface="Carlito"/>
                <a:cs typeface="Carlito"/>
              </a:rPr>
              <a:t>typically </a:t>
            </a:r>
            <a:r>
              <a:rPr sz="2400" spc="-10" dirty="0">
                <a:latin typeface="Carlito"/>
                <a:cs typeface="Carlito"/>
              </a:rPr>
              <a:t>get your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spc="-10" dirty="0">
                <a:latin typeface="Carlito"/>
                <a:cs typeface="Carlito"/>
              </a:rPr>
              <a:t>read. </a:t>
            </a:r>
            <a:r>
              <a:rPr sz="2400" spc="-5" dirty="0">
                <a:latin typeface="Carlito"/>
                <a:cs typeface="Carlito"/>
              </a:rPr>
              <a:t>Not only </a:t>
            </a:r>
            <a:r>
              <a:rPr sz="2400" spc="-15" dirty="0">
                <a:latin typeface="Carlito"/>
                <a:cs typeface="Carlito"/>
              </a:rPr>
              <a:t>are most  </a:t>
            </a:r>
            <a:r>
              <a:rPr sz="2400" spc="-5" dirty="0">
                <a:latin typeface="Carlito"/>
                <a:cs typeface="Carlito"/>
              </a:rPr>
              <a:t>people </a:t>
            </a:r>
            <a:r>
              <a:rPr sz="2400" spc="-10" dirty="0">
                <a:latin typeface="Carlito"/>
                <a:cs typeface="Carlito"/>
              </a:rPr>
              <a:t>too </a:t>
            </a:r>
            <a:r>
              <a:rPr sz="2400" spc="-20" dirty="0">
                <a:latin typeface="Carlito"/>
                <a:cs typeface="Carlito"/>
              </a:rPr>
              <a:t>busy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read </a:t>
            </a:r>
            <a:r>
              <a:rPr sz="2400" spc="-15" dirty="0">
                <a:latin typeface="Carlito"/>
                <a:cs typeface="Carlito"/>
              </a:rPr>
              <a:t>whatever </a:t>
            </a:r>
            <a:r>
              <a:rPr sz="2400" spc="-10" dirty="0">
                <a:latin typeface="Carlito"/>
                <a:cs typeface="Carlito"/>
              </a:rPr>
              <a:t>comes </a:t>
            </a:r>
            <a:r>
              <a:rPr sz="2400" spc="-15" dirty="0">
                <a:latin typeface="Carlito"/>
                <a:cs typeface="Carlito"/>
              </a:rPr>
              <a:t>across </a:t>
            </a:r>
            <a:r>
              <a:rPr sz="2400" dirty="0">
                <a:latin typeface="Carlito"/>
                <a:cs typeface="Carlito"/>
              </a:rPr>
              <a:t>their </a:t>
            </a:r>
            <a:r>
              <a:rPr sz="2400" spc="-5" dirty="0">
                <a:latin typeface="Carlito"/>
                <a:cs typeface="Carlito"/>
              </a:rPr>
              <a:t>desk </a:t>
            </a:r>
            <a:r>
              <a:rPr sz="2400" spc="-10" dirty="0">
                <a:latin typeface="Carlito"/>
                <a:cs typeface="Carlito"/>
              </a:rPr>
              <a:t>or  </a:t>
            </a:r>
            <a:r>
              <a:rPr sz="2400" dirty="0">
                <a:latin typeface="Carlito"/>
                <a:cs typeface="Carlito"/>
              </a:rPr>
              <a:t>lands in </a:t>
            </a:r>
            <a:r>
              <a:rPr sz="2400" spc="-5" dirty="0">
                <a:latin typeface="Carlito"/>
                <a:cs typeface="Carlito"/>
              </a:rPr>
              <a:t>their </a:t>
            </a:r>
            <a:r>
              <a:rPr sz="2400" spc="-15" dirty="0">
                <a:latin typeface="Carlito"/>
                <a:cs typeface="Carlito"/>
              </a:rPr>
              <a:t>inboxes, </a:t>
            </a:r>
            <a:r>
              <a:rPr sz="2400" spc="-5" dirty="0">
                <a:latin typeface="Carlito"/>
                <a:cs typeface="Carlito"/>
              </a:rPr>
              <a:t>they also </a:t>
            </a:r>
            <a:r>
              <a:rPr sz="2400" spc="-10" dirty="0">
                <a:latin typeface="Carlito"/>
                <a:cs typeface="Carlito"/>
              </a:rPr>
              <a:t>don't </a:t>
            </a:r>
            <a:r>
              <a:rPr sz="2400" spc="-15" dirty="0">
                <a:latin typeface="Carlito"/>
                <a:cs typeface="Carlito"/>
              </a:rPr>
              <a:t>want to </a:t>
            </a:r>
            <a:r>
              <a:rPr sz="2400" spc="-5" dirty="0">
                <a:latin typeface="Carlito"/>
                <a:cs typeface="Carlito"/>
              </a:rPr>
              <a:t>be sued </a:t>
            </a:r>
            <a:r>
              <a:rPr sz="2400" spc="-10" dirty="0">
                <a:latin typeface="Carlito"/>
                <a:cs typeface="Carlito"/>
              </a:rPr>
              <a:t>someday 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15" dirty="0">
                <a:latin typeface="Carlito"/>
                <a:cs typeface="Carlito"/>
              </a:rPr>
              <a:t>“stealing </a:t>
            </a:r>
            <a:r>
              <a:rPr sz="2400" spc="-10" dirty="0">
                <a:latin typeface="Carlito"/>
                <a:cs typeface="Carlito"/>
              </a:rPr>
              <a:t>your </a:t>
            </a:r>
            <a:r>
              <a:rPr sz="2400" spc="-25" dirty="0">
                <a:latin typeface="Carlito"/>
                <a:cs typeface="Carlito"/>
              </a:rPr>
              <a:t>ideas,” </a:t>
            </a:r>
            <a:r>
              <a:rPr sz="2400" spc="-10" dirty="0">
                <a:latin typeface="Carlito"/>
                <a:cs typeface="Carlito"/>
              </a:rPr>
              <a:t>even </a:t>
            </a:r>
            <a:r>
              <a:rPr sz="2400" dirty="0">
                <a:latin typeface="Carlito"/>
                <a:cs typeface="Carlito"/>
              </a:rPr>
              <a:t>if </a:t>
            </a:r>
            <a:r>
              <a:rPr sz="2400" spc="-5" dirty="0">
                <a:latin typeface="Carlito"/>
                <a:cs typeface="Carlito"/>
              </a:rPr>
              <a:t>they </a:t>
            </a:r>
            <a:r>
              <a:rPr sz="2400" spc="-10" dirty="0">
                <a:latin typeface="Carlito"/>
                <a:cs typeface="Carlito"/>
              </a:rPr>
              <a:t>never read your</a:t>
            </a:r>
            <a:r>
              <a:rPr sz="2400" spc="3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plan.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546861"/>
            <a:ext cx="8074659" cy="5293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Carlito"/>
                <a:cs typeface="Carlito"/>
              </a:rPr>
              <a:t>A </a:t>
            </a:r>
            <a:r>
              <a:rPr sz="2400" spc="-15" dirty="0">
                <a:latin typeface="Carlito"/>
                <a:cs typeface="Carlito"/>
              </a:rPr>
              <a:t>letter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introduction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0" dirty="0">
                <a:latin typeface="Carlito"/>
                <a:cs typeface="Carlito"/>
              </a:rPr>
              <a:t>your </a:t>
            </a:r>
            <a:r>
              <a:rPr sz="2400" spc="-30" dirty="0">
                <a:latin typeface="Carlito"/>
                <a:cs typeface="Carlito"/>
              </a:rPr>
              <a:t>way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asking </a:t>
            </a:r>
            <a:r>
              <a:rPr sz="2400" spc="-10" dirty="0">
                <a:latin typeface="Carlito"/>
                <a:cs typeface="Carlito"/>
              </a:rPr>
              <a:t>them </a:t>
            </a:r>
            <a:r>
              <a:rPr sz="2400" dirty="0">
                <a:latin typeface="Carlito"/>
                <a:cs typeface="Carlito"/>
              </a:rPr>
              <a:t>if </a:t>
            </a:r>
            <a:r>
              <a:rPr sz="2400" spc="-5" dirty="0">
                <a:latin typeface="Carlito"/>
                <a:cs typeface="Carlito"/>
              </a:rPr>
              <a:t>they'd be  </a:t>
            </a:r>
            <a:r>
              <a:rPr sz="2400" spc="-15" dirty="0">
                <a:latin typeface="Carlito"/>
                <a:cs typeface="Carlito"/>
              </a:rPr>
              <a:t>interested </a:t>
            </a:r>
            <a:r>
              <a:rPr sz="2400" spc="-10" dirty="0">
                <a:latin typeface="Carlito"/>
                <a:cs typeface="Carlito"/>
              </a:rPr>
              <a:t>in reading your </a:t>
            </a:r>
            <a:r>
              <a:rPr sz="2400" spc="-5" dirty="0">
                <a:latin typeface="Carlito"/>
                <a:cs typeface="Carlito"/>
              </a:rPr>
              <a:t>business plan. </a:t>
            </a:r>
            <a:r>
              <a:rPr sz="2400" dirty="0">
                <a:latin typeface="Carlito"/>
                <a:cs typeface="Carlito"/>
              </a:rPr>
              <a:t>Within the </a:t>
            </a:r>
            <a:r>
              <a:rPr sz="2400" spc="-40" dirty="0">
                <a:latin typeface="Carlito"/>
                <a:cs typeface="Carlito"/>
              </a:rPr>
              <a:t>letter,  </a:t>
            </a:r>
            <a:r>
              <a:rPr sz="2400" spc="-10" dirty="0">
                <a:latin typeface="Carlito"/>
                <a:cs typeface="Carlito"/>
              </a:rPr>
              <a:t>explain </a:t>
            </a:r>
            <a:r>
              <a:rPr sz="2400" spc="-20" dirty="0">
                <a:latin typeface="Carlito"/>
                <a:cs typeface="Carlito"/>
              </a:rPr>
              <a:t>why </a:t>
            </a:r>
            <a:r>
              <a:rPr sz="2400" spc="-15" dirty="0">
                <a:latin typeface="Carlito"/>
                <a:cs typeface="Carlito"/>
              </a:rPr>
              <a:t>you've </a:t>
            </a:r>
            <a:r>
              <a:rPr sz="2400" spc="-10" dirty="0">
                <a:latin typeface="Carlito"/>
                <a:cs typeface="Carlito"/>
              </a:rPr>
              <a:t>selected </a:t>
            </a:r>
            <a:r>
              <a:rPr sz="2400" spc="-5" dirty="0">
                <a:latin typeface="Carlito"/>
                <a:cs typeface="Carlito"/>
              </a:rPr>
              <a:t>them and </a:t>
            </a:r>
            <a:r>
              <a:rPr sz="2400" spc="-10" dirty="0">
                <a:latin typeface="Carlito"/>
                <a:cs typeface="Carlito"/>
              </a:rPr>
              <a:t>what you </a:t>
            </a:r>
            <a:r>
              <a:rPr sz="2400" spc="-20" dirty="0">
                <a:latin typeface="Carlito"/>
                <a:cs typeface="Carlito"/>
              </a:rPr>
              <a:t>have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0" dirty="0">
                <a:latin typeface="Carlito"/>
                <a:cs typeface="Carlito"/>
              </a:rPr>
              <a:t>offer, </a:t>
            </a:r>
            <a:r>
              <a:rPr sz="2400" dirty="0">
                <a:latin typeface="Carlito"/>
                <a:cs typeface="Carlito"/>
              </a:rPr>
              <a:t>in  a </a:t>
            </a:r>
            <a:r>
              <a:rPr sz="2400" spc="-10" dirty="0">
                <a:latin typeface="Carlito"/>
                <a:cs typeface="Carlito"/>
              </a:rPr>
              <a:t>brief </a:t>
            </a:r>
            <a:r>
              <a:rPr sz="2400" spc="-5" dirty="0">
                <a:latin typeface="Carlito"/>
                <a:cs typeface="Carlito"/>
              </a:rPr>
              <a:t>compelling</a:t>
            </a:r>
            <a:r>
              <a:rPr sz="2400" spc="-20" dirty="0">
                <a:latin typeface="Carlito"/>
                <a:cs typeface="Carlito"/>
              </a:rPr>
              <a:t> </a:t>
            </a:r>
            <a:r>
              <a:rPr sz="2400" spc="-35" dirty="0">
                <a:latin typeface="Carlito"/>
                <a:cs typeface="Carlito"/>
              </a:rPr>
              <a:t>manner.</a:t>
            </a:r>
            <a:endParaRPr sz="24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300">
              <a:latin typeface="Carlito"/>
              <a:cs typeface="Carlito"/>
            </a:endParaRPr>
          </a:p>
          <a:p>
            <a:pPr marL="12700" marR="5080" algn="just">
              <a:lnSpc>
                <a:spcPct val="100000"/>
              </a:lnSpc>
            </a:pPr>
            <a:r>
              <a:rPr sz="2400" spc="-65" dirty="0">
                <a:latin typeface="Carlito"/>
                <a:cs typeface="Carlito"/>
              </a:rPr>
              <a:t>You </a:t>
            </a:r>
            <a:r>
              <a:rPr sz="2400" spc="-5" dirty="0">
                <a:latin typeface="Carlito"/>
                <a:cs typeface="Carlito"/>
              </a:rPr>
              <a:t>should </a:t>
            </a:r>
            <a:r>
              <a:rPr sz="2400" dirty="0">
                <a:latin typeface="Carlito"/>
                <a:cs typeface="Carlito"/>
              </a:rPr>
              <a:t>also </a:t>
            </a:r>
            <a:r>
              <a:rPr sz="2400" spc="-10" dirty="0">
                <a:latin typeface="Carlito"/>
                <a:cs typeface="Carlito"/>
              </a:rPr>
              <a:t>explain generally what </a:t>
            </a:r>
            <a:r>
              <a:rPr sz="2400" spc="-20" dirty="0">
                <a:latin typeface="Carlito"/>
                <a:cs typeface="Carlito"/>
              </a:rPr>
              <a:t>you’re </a:t>
            </a:r>
            <a:r>
              <a:rPr sz="2400" spc="-5" dirty="0">
                <a:latin typeface="Carlito"/>
                <a:cs typeface="Carlito"/>
              </a:rPr>
              <a:t>looking </a:t>
            </a:r>
            <a:r>
              <a:rPr sz="2400" spc="-15" dirty="0">
                <a:latin typeface="Carlito"/>
                <a:cs typeface="Carlito"/>
              </a:rPr>
              <a:t>for—an  </a:t>
            </a:r>
            <a:r>
              <a:rPr sz="2400" spc="-40" dirty="0">
                <a:latin typeface="Carlito"/>
                <a:cs typeface="Carlito"/>
              </a:rPr>
              <a:t>investor,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loan,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long-term supplier </a:t>
            </a:r>
            <a:r>
              <a:rPr sz="2400" spc="-10" dirty="0">
                <a:latin typeface="Carlito"/>
                <a:cs typeface="Carlito"/>
              </a:rPr>
              <a:t>relationship </a:t>
            </a:r>
            <a:r>
              <a:rPr sz="2400" spc="-5" dirty="0">
                <a:latin typeface="Carlito"/>
                <a:cs typeface="Carlito"/>
              </a:rPr>
              <a:t>or something  </a:t>
            </a:r>
            <a:r>
              <a:rPr sz="2400" dirty="0">
                <a:latin typeface="Carlito"/>
                <a:cs typeface="Carlito"/>
              </a:rPr>
              <a:t>else. </a:t>
            </a:r>
            <a:r>
              <a:rPr sz="2400" spc="-10" dirty="0">
                <a:latin typeface="Carlito"/>
                <a:cs typeface="Carlito"/>
              </a:rPr>
              <a:t>Often this </a:t>
            </a:r>
            <a:r>
              <a:rPr sz="2400" dirty="0">
                <a:latin typeface="Carlito"/>
                <a:cs typeface="Carlito"/>
              </a:rPr>
              <a:t>will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0" dirty="0">
                <a:latin typeface="Carlito"/>
                <a:cs typeface="Carlito"/>
              </a:rPr>
              <a:t>obvious </a:t>
            </a:r>
            <a:r>
              <a:rPr sz="2400" spc="-15" dirty="0">
                <a:latin typeface="Carlito"/>
                <a:cs typeface="Carlito"/>
              </a:rPr>
              <a:t>from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circumstances. </a:t>
            </a:r>
            <a:r>
              <a:rPr sz="2400" spc="-5" dirty="0">
                <a:latin typeface="Carlito"/>
                <a:cs typeface="Carlito"/>
              </a:rPr>
              <a:t>If </a:t>
            </a:r>
            <a:r>
              <a:rPr sz="2400" spc="-20" dirty="0">
                <a:latin typeface="Carlito"/>
                <a:cs typeface="Carlito"/>
              </a:rPr>
              <a:t>you’ve  </a:t>
            </a:r>
            <a:r>
              <a:rPr sz="2400" spc="-10" dirty="0">
                <a:latin typeface="Carlito"/>
                <a:cs typeface="Carlito"/>
              </a:rPr>
              <a:t>received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personal </a:t>
            </a:r>
            <a:r>
              <a:rPr sz="2400" spc="-20" dirty="0">
                <a:latin typeface="Carlito"/>
                <a:cs typeface="Carlito"/>
              </a:rPr>
              <a:t>referral, </a:t>
            </a:r>
            <a:r>
              <a:rPr sz="2400" spc="-10" dirty="0">
                <a:latin typeface="Carlito"/>
                <a:cs typeface="Carlito"/>
              </a:rPr>
              <a:t>you’ll </a:t>
            </a:r>
            <a:r>
              <a:rPr sz="2400" spc="-20" dirty="0">
                <a:latin typeface="Carlito"/>
                <a:cs typeface="Carlito"/>
              </a:rPr>
              <a:t>want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include who </a:t>
            </a:r>
            <a:r>
              <a:rPr sz="2400" spc="-30" dirty="0">
                <a:latin typeface="Carlito"/>
                <a:cs typeface="Carlito"/>
              </a:rPr>
              <a:t>gave </a:t>
            </a:r>
            <a:r>
              <a:rPr sz="2400" spc="-10" dirty="0">
                <a:latin typeface="Carlito"/>
                <a:cs typeface="Carlito"/>
              </a:rPr>
              <a:t>you 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referral </a:t>
            </a:r>
            <a:r>
              <a:rPr sz="2400" spc="-5" dirty="0">
                <a:latin typeface="Carlito"/>
                <a:cs typeface="Carlito"/>
              </a:rPr>
              <a:t>very </a:t>
            </a:r>
            <a:r>
              <a:rPr sz="2400" dirty="0">
                <a:latin typeface="Carlito"/>
                <a:cs typeface="Carlito"/>
              </a:rPr>
              <a:t>early </a:t>
            </a:r>
            <a:r>
              <a:rPr sz="2400" spc="-10" dirty="0">
                <a:latin typeface="Carlito"/>
                <a:cs typeface="Carlito"/>
              </a:rPr>
              <a:t>on, probably in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first </a:t>
            </a:r>
            <a:r>
              <a:rPr sz="2400" spc="-10" dirty="0">
                <a:latin typeface="Carlito"/>
                <a:cs typeface="Carlito"/>
              </a:rPr>
              <a:t>sentence </a:t>
            </a:r>
            <a:r>
              <a:rPr sz="2400" spc="-15" dirty="0">
                <a:latin typeface="Carlito"/>
                <a:cs typeface="Carlito"/>
              </a:rPr>
              <a:t>following 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salutation. Never underestimate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power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personal  </a:t>
            </a:r>
            <a:r>
              <a:rPr sz="2400" spc="-20" dirty="0">
                <a:latin typeface="Carlito"/>
                <a:cs typeface="Carlito"/>
              </a:rPr>
              <a:t>referral </a:t>
            </a:r>
            <a:r>
              <a:rPr sz="2400" spc="-15" dirty="0">
                <a:latin typeface="Carlito"/>
                <a:cs typeface="Carlito"/>
              </a:rPr>
              <a:t>from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friend, </a:t>
            </a:r>
            <a:r>
              <a:rPr sz="2400" spc="-10" dirty="0">
                <a:latin typeface="Carlito"/>
                <a:cs typeface="Carlito"/>
              </a:rPr>
              <a:t>colleague </a:t>
            </a:r>
            <a:r>
              <a:rPr sz="2400" spc="-5" dirty="0">
                <a:latin typeface="Carlito"/>
                <a:cs typeface="Carlito"/>
              </a:rPr>
              <a:t>or acquaintance. It </a:t>
            </a:r>
            <a:r>
              <a:rPr sz="2400" spc="-20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not </a:t>
            </a:r>
            <a:r>
              <a:rPr sz="2400" dirty="0">
                <a:latin typeface="Carlito"/>
                <a:cs typeface="Carlito"/>
              </a:rPr>
              <a:t>land  </a:t>
            </a:r>
            <a:r>
              <a:rPr sz="2400" spc="-10" dirty="0">
                <a:latin typeface="Carlito"/>
                <a:cs typeface="Carlito"/>
              </a:rPr>
              <a:t>you </a:t>
            </a:r>
            <a:r>
              <a:rPr sz="2400" dirty="0">
                <a:latin typeface="Carlito"/>
                <a:cs typeface="Carlito"/>
              </a:rPr>
              <a:t>an </a:t>
            </a:r>
            <a:r>
              <a:rPr sz="2400" spc="-40" dirty="0">
                <a:latin typeface="Carlito"/>
                <a:cs typeface="Carlito"/>
              </a:rPr>
              <a:t>investor, </a:t>
            </a:r>
            <a:r>
              <a:rPr sz="2400" spc="-5" dirty="0">
                <a:latin typeface="Carlito"/>
                <a:cs typeface="Carlito"/>
              </a:rPr>
              <a:t>but </a:t>
            </a:r>
            <a:r>
              <a:rPr sz="2400" dirty="0">
                <a:latin typeface="Carlito"/>
                <a:cs typeface="Carlito"/>
              </a:rPr>
              <a:t>it </a:t>
            </a:r>
            <a:r>
              <a:rPr sz="2400" spc="-15" dirty="0">
                <a:latin typeface="Carlito"/>
                <a:cs typeface="Carlito"/>
              </a:rPr>
              <a:t>gets </a:t>
            </a:r>
            <a:r>
              <a:rPr sz="2400" spc="-10" dirty="0">
                <a:latin typeface="Carlito"/>
                <a:cs typeface="Carlito"/>
              </a:rPr>
              <a:t>your </a:t>
            </a:r>
            <a:r>
              <a:rPr sz="2400" spc="-20" dirty="0">
                <a:latin typeface="Carlito"/>
                <a:cs typeface="Carlito"/>
              </a:rPr>
              <a:t>foot </a:t>
            </a:r>
            <a:r>
              <a:rPr sz="2400" dirty="0">
                <a:latin typeface="Carlito"/>
                <a:cs typeface="Carlito"/>
              </a:rPr>
              <a:t>in the </a:t>
            </a:r>
            <a:r>
              <a:rPr sz="2400" spc="-55" dirty="0">
                <a:latin typeface="Carlito"/>
                <a:cs typeface="Carlito"/>
              </a:rPr>
              <a:t>door. </a:t>
            </a:r>
            <a:r>
              <a:rPr sz="2400" dirty="0">
                <a:latin typeface="Carlito"/>
                <a:cs typeface="Carlito"/>
              </a:rPr>
              <a:t>When </a:t>
            </a:r>
            <a:r>
              <a:rPr sz="2400" spc="-5" dirty="0">
                <a:latin typeface="Carlito"/>
                <a:cs typeface="Carlito"/>
              </a:rPr>
              <a:t>emailing  </a:t>
            </a:r>
            <a:r>
              <a:rPr sz="2400" dirty="0">
                <a:latin typeface="Carlito"/>
                <a:cs typeface="Carlito"/>
              </a:rPr>
              <a:t>the individual, </a:t>
            </a:r>
            <a:r>
              <a:rPr sz="2400" spc="-10" dirty="0">
                <a:latin typeface="Carlito"/>
                <a:cs typeface="Carlito"/>
              </a:rPr>
              <a:t>you </a:t>
            </a:r>
            <a:r>
              <a:rPr sz="2400" spc="-5" dirty="0">
                <a:latin typeface="Carlito"/>
                <a:cs typeface="Carlito"/>
              </a:rPr>
              <a:t>might put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20" dirty="0">
                <a:latin typeface="Carlito"/>
                <a:cs typeface="Carlito"/>
              </a:rPr>
              <a:t>referral </a:t>
            </a:r>
            <a:r>
              <a:rPr sz="2400" dirty="0">
                <a:latin typeface="Carlito"/>
                <a:cs typeface="Carlito"/>
              </a:rPr>
              <a:t>in the </a:t>
            </a:r>
            <a:r>
              <a:rPr sz="2400" spc="-5" dirty="0">
                <a:latin typeface="Carlito"/>
                <a:cs typeface="Carlito"/>
              </a:rPr>
              <a:t>subject</a:t>
            </a:r>
            <a:r>
              <a:rPr sz="2400" spc="-80" dirty="0">
                <a:latin typeface="Carlito"/>
                <a:cs typeface="Carlito"/>
              </a:rPr>
              <a:t> </a:t>
            </a:r>
            <a:r>
              <a:rPr sz="2400" dirty="0">
                <a:latin typeface="Carlito"/>
                <a:cs typeface="Carlito"/>
              </a:rPr>
              <a:t>line.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5940" y="204927"/>
            <a:ext cx="8074025" cy="606234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 marR="5080" algn="just">
              <a:lnSpc>
                <a:spcPct val="90000"/>
              </a:lnSpc>
              <a:spcBef>
                <a:spcPts val="390"/>
              </a:spcBef>
            </a:pPr>
            <a:r>
              <a:rPr sz="2400" spc="-5" dirty="0">
                <a:latin typeface="Carlito"/>
                <a:cs typeface="Carlito"/>
              </a:rPr>
              <a:t>In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0" dirty="0">
                <a:latin typeface="Carlito"/>
                <a:cs typeface="Carlito"/>
              </a:rPr>
              <a:t>world </a:t>
            </a:r>
            <a:r>
              <a:rPr sz="2400" spc="-5" dirty="0">
                <a:latin typeface="Carlito"/>
                <a:cs typeface="Carlito"/>
              </a:rPr>
              <a:t>of “who </a:t>
            </a:r>
            <a:r>
              <a:rPr sz="2400" spc="-15" dirty="0">
                <a:latin typeface="Carlito"/>
                <a:cs typeface="Carlito"/>
              </a:rPr>
              <a:t>you </a:t>
            </a:r>
            <a:r>
              <a:rPr sz="2400" spc="10" dirty="0">
                <a:latin typeface="Carlito"/>
                <a:cs typeface="Carlito"/>
              </a:rPr>
              <a:t>know” </a:t>
            </a:r>
            <a:r>
              <a:rPr sz="2400" spc="-5" dirty="0">
                <a:latin typeface="Carlito"/>
                <a:cs typeface="Carlito"/>
              </a:rPr>
              <a:t>and the </a:t>
            </a:r>
            <a:r>
              <a:rPr sz="2400" spc="-10" dirty="0">
                <a:latin typeface="Carlito"/>
                <a:cs typeface="Carlito"/>
              </a:rPr>
              <a:t>power </a:t>
            </a:r>
            <a:r>
              <a:rPr sz="2400" spc="-5" dirty="0">
                <a:latin typeface="Carlito"/>
                <a:cs typeface="Carlito"/>
              </a:rPr>
              <a:t>of networking,  </a:t>
            </a:r>
            <a:r>
              <a:rPr sz="2400" spc="-15" dirty="0">
                <a:latin typeface="Carlito"/>
                <a:cs typeface="Carlito"/>
              </a:rPr>
              <a:t>many </a:t>
            </a:r>
            <a:r>
              <a:rPr sz="2400" spc="-5" dirty="0">
                <a:latin typeface="Carlito"/>
                <a:cs typeface="Carlito"/>
              </a:rPr>
              <a:t>of the people </a:t>
            </a:r>
            <a:r>
              <a:rPr sz="2400" spc="-10" dirty="0">
                <a:latin typeface="Carlito"/>
                <a:cs typeface="Carlito"/>
              </a:rPr>
              <a:t>you'll </a:t>
            </a:r>
            <a:r>
              <a:rPr sz="2400" dirty="0">
                <a:latin typeface="Carlito"/>
                <a:cs typeface="Carlito"/>
              </a:rPr>
              <a:t>be </a:t>
            </a:r>
            <a:r>
              <a:rPr sz="2400" spc="-5" dirty="0">
                <a:latin typeface="Carlito"/>
                <a:cs typeface="Carlito"/>
              </a:rPr>
              <a:t>sending </a:t>
            </a:r>
            <a:r>
              <a:rPr sz="2400" spc="-10" dirty="0">
                <a:latin typeface="Carlito"/>
                <a:cs typeface="Carlito"/>
              </a:rPr>
              <a:t>your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will be  </a:t>
            </a:r>
            <a:r>
              <a:rPr sz="2400" spc="-20" dirty="0">
                <a:latin typeface="Carlito"/>
                <a:cs typeface="Carlito"/>
              </a:rPr>
              <a:t>referred </a:t>
            </a:r>
            <a:r>
              <a:rPr sz="2400" spc="-10" dirty="0">
                <a:latin typeface="Carlito"/>
                <a:cs typeface="Carlito"/>
              </a:rPr>
              <a:t>by others. </a:t>
            </a:r>
            <a:r>
              <a:rPr sz="2400" spc="-5" dirty="0">
                <a:latin typeface="Carlito"/>
                <a:cs typeface="Carlito"/>
              </a:rPr>
              <a:t>In some cases, </a:t>
            </a:r>
            <a:r>
              <a:rPr sz="2400" spc="-10" dirty="0">
                <a:latin typeface="Carlito"/>
                <a:cs typeface="Carlito"/>
              </a:rPr>
              <a:t>you </a:t>
            </a:r>
            <a:r>
              <a:rPr sz="2400" spc="-20" dirty="0">
                <a:latin typeface="Carlito"/>
                <a:cs typeface="Carlito"/>
              </a:rPr>
              <a:t>may </a:t>
            </a:r>
            <a:r>
              <a:rPr sz="2400" spc="-15" dirty="0">
                <a:latin typeface="Carlito"/>
                <a:cs typeface="Carlito"/>
              </a:rPr>
              <a:t>even </a:t>
            </a:r>
            <a:r>
              <a:rPr sz="2400" spc="-20" dirty="0">
                <a:latin typeface="Carlito"/>
                <a:cs typeface="Carlito"/>
              </a:rPr>
              <a:t>have </a:t>
            </a:r>
            <a:r>
              <a:rPr sz="2400" spc="-5" dirty="0">
                <a:latin typeface="Carlito"/>
                <a:cs typeface="Carlito"/>
              </a:rPr>
              <a:t>some  </a:t>
            </a:r>
            <a:r>
              <a:rPr sz="2400" spc="-10" dirty="0">
                <a:latin typeface="Carlito"/>
                <a:cs typeface="Carlito"/>
              </a:rPr>
              <a:t>personal </a:t>
            </a:r>
            <a:r>
              <a:rPr sz="2400" spc="-5" dirty="0">
                <a:latin typeface="Carlito"/>
                <a:cs typeface="Carlito"/>
              </a:rPr>
              <a:t>connection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person </a:t>
            </a:r>
            <a:r>
              <a:rPr sz="2400" spc="-5" dirty="0">
                <a:latin typeface="Carlito"/>
                <a:cs typeface="Carlito"/>
              </a:rPr>
              <a:t>other </a:t>
            </a:r>
            <a:r>
              <a:rPr sz="2400" dirty="0">
                <a:latin typeface="Carlito"/>
                <a:cs typeface="Carlito"/>
              </a:rPr>
              <a:t>than a </a:t>
            </a:r>
            <a:r>
              <a:rPr sz="2400" spc="-20" dirty="0">
                <a:latin typeface="Carlito"/>
                <a:cs typeface="Carlito"/>
              </a:rPr>
              <a:t>referral. </a:t>
            </a:r>
            <a:r>
              <a:rPr sz="2400" spc="-15" dirty="0">
                <a:latin typeface="Carlito"/>
                <a:cs typeface="Carlito"/>
              </a:rPr>
              <a:t>For  </a:t>
            </a:r>
            <a:r>
              <a:rPr sz="2400" spc="-10" dirty="0">
                <a:latin typeface="Carlito"/>
                <a:cs typeface="Carlito"/>
              </a:rPr>
              <a:t>instance, </a:t>
            </a:r>
            <a:r>
              <a:rPr sz="2400" spc="-5" dirty="0">
                <a:latin typeface="Carlito"/>
                <a:cs typeface="Carlito"/>
              </a:rPr>
              <a:t>perhaps </a:t>
            </a:r>
            <a:r>
              <a:rPr sz="2400" spc="-10" dirty="0">
                <a:latin typeface="Carlito"/>
                <a:cs typeface="Carlito"/>
              </a:rPr>
              <a:t>you once </a:t>
            </a:r>
            <a:r>
              <a:rPr sz="2400" dirty="0">
                <a:latin typeface="Carlito"/>
                <a:cs typeface="Carlito"/>
              </a:rPr>
              <a:t>met this individual while </a:t>
            </a:r>
            <a:r>
              <a:rPr sz="2400" spc="-10" dirty="0">
                <a:latin typeface="Carlito"/>
                <a:cs typeface="Carlito"/>
              </a:rPr>
              <a:t>networking 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20" dirty="0">
                <a:latin typeface="Carlito"/>
                <a:cs typeface="Carlito"/>
              </a:rPr>
              <a:t>worked </a:t>
            </a:r>
            <a:r>
              <a:rPr sz="2400" spc="-10" dirty="0">
                <a:latin typeface="Carlito"/>
                <a:cs typeface="Carlito"/>
              </a:rPr>
              <a:t>together </a:t>
            </a:r>
            <a:r>
              <a:rPr sz="2400" spc="-15" dirty="0">
                <a:latin typeface="Carlito"/>
                <a:cs typeface="Carlito"/>
              </a:rPr>
              <a:t>at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15" dirty="0">
                <a:latin typeface="Carlito"/>
                <a:cs typeface="Carlito"/>
              </a:rPr>
              <a:t>company </a:t>
            </a:r>
            <a:r>
              <a:rPr sz="2400" spc="-5" dirty="0">
                <a:latin typeface="Carlito"/>
                <a:cs typeface="Carlito"/>
              </a:rPr>
              <a:t>or</a:t>
            </a:r>
            <a:r>
              <a:rPr sz="2400" spc="10" dirty="0">
                <a:latin typeface="Carlito"/>
                <a:cs typeface="Carlito"/>
              </a:rPr>
              <a:t> </a:t>
            </a:r>
            <a:r>
              <a:rPr sz="2400" spc="-15" dirty="0">
                <a:latin typeface="Carlito"/>
                <a:cs typeface="Carlito"/>
              </a:rPr>
              <a:t>organization.</a:t>
            </a:r>
            <a:endParaRPr sz="2400">
              <a:latin typeface="Carlito"/>
              <a:cs typeface="Carlito"/>
            </a:endParaRPr>
          </a:p>
          <a:p>
            <a:pPr marL="12700" marR="5080" algn="just">
              <a:lnSpc>
                <a:spcPct val="90000"/>
              </a:lnSpc>
              <a:spcBef>
                <a:spcPts val="575"/>
              </a:spcBef>
            </a:pPr>
            <a:r>
              <a:rPr sz="2400" spc="-25" dirty="0">
                <a:latin typeface="Carlito"/>
                <a:cs typeface="Carlito"/>
              </a:rPr>
              <a:t>Finally, </a:t>
            </a:r>
            <a:r>
              <a:rPr sz="2400" dirty="0">
                <a:latin typeface="Carlito"/>
                <a:cs typeface="Carlito"/>
              </a:rPr>
              <a:t>in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5" dirty="0">
                <a:latin typeface="Carlito"/>
                <a:cs typeface="Carlito"/>
              </a:rPr>
              <a:t>letter </a:t>
            </a:r>
            <a:r>
              <a:rPr sz="2400" spc="-5" dirty="0">
                <a:latin typeface="Carlito"/>
                <a:cs typeface="Carlito"/>
              </a:rPr>
              <a:t>of </a:t>
            </a:r>
            <a:r>
              <a:rPr sz="2400" spc="-10" dirty="0">
                <a:latin typeface="Carlito"/>
                <a:cs typeface="Carlito"/>
              </a:rPr>
              <a:t>introduction, you </a:t>
            </a:r>
            <a:r>
              <a:rPr sz="2400" spc="-20" dirty="0">
                <a:latin typeface="Carlito"/>
                <a:cs typeface="Carlito"/>
              </a:rPr>
              <a:t>may want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detail </a:t>
            </a:r>
            <a:r>
              <a:rPr sz="2400" dirty="0">
                <a:latin typeface="Carlito"/>
                <a:cs typeface="Carlito"/>
              </a:rPr>
              <a:t>the  </a:t>
            </a:r>
            <a:r>
              <a:rPr sz="2400" spc="-5" dirty="0">
                <a:latin typeface="Carlito"/>
                <a:cs typeface="Carlito"/>
              </a:rPr>
              <a:t>terms under </a:t>
            </a:r>
            <a:r>
              <a:rPr sz="2400" dirty="0">
                <a:latin typeface="Carlito"/>
                <a:cs typeface="Carlito"/>
              </a:rPr>
              <a:t>which </a:t>
            </a:r>
            <a:r>
              <a:rPr sz="2400" spc="-15" dirty="0">
                <a:latin typeface="Carlito"/>
                <a:cs typeface="Carlito"/>
              </a:rPr>
              <a:t>you're </a:t>
            </a:r>
            <a:r>
              <a:rPr sz="2400" spc="-10" dirty="0">
                <a:latin typeface="Carlito"/>
                <a:cs typeface="Carlito"/>
              </a:rPr>
              <a:t>presenting your </a:t>
            </a:r>
            <a:r>
              <a:rPr sz="2400" spc="-5" dirty="0">
                <a:latin typeface="Carlito"/>
                <a:cs typeface="Carlito"/>
              </a:rPr>
              <a:t>plan.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10" dirty="0">
                <a:latin typeface="Carlito"/>
                <a:cs typeface="Carlito"/>
              </a:rPr>
              <a:t>instance, you 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20" dirty="0">
                <a:latin typeface="Carlito"/>
                <a:cs typeface="Carlito"/>
              </a:rPr>
              <a:t>say </a:t>
            </a:r>
            <a:r>
              <a:rPr sz="2400" spc="-10" dirty="0">
                <a:latin typeface="Carlito"/>
                <a:cs typeface="Carlito"/>
              </a:rPr>
              <a:t>that </a:t>
            </a:r>
            <a:r>
              <a:rPr sz="2400" spc="-15" dirty="0">
                <a:latin typeface="Carlito"/>
                <a:cs typeface="Carlito"/>
              </a:rPr>
              <a:t>you're </a:t>
            </a:r>
            <a:r>
              <a:rPr sz="2400" spc="-10" dirty="0">
                <a:latin typeface="Carlito"/>
                <a:cs typeface="Carlito"/>
              </a:rPr>
              <a:t>not submitting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20" dirty="0">
                <a:latin typeface="Carlito"/>
                <a:cs typeface="Carlito"/>
              </a:rPr>
              <a:t>any </a:t>
            </a:r>
            <a:r>
              <a:rPr sz="2400" spc="-5" dirty="0">
                <a:latin typeface="Carlito"/>
                <a:cs typeface="Carlito"/>
              </a:rPr>
              <a:t>other  </a:t>
            </a:r>
            <a:r>
              <a:rPr sz="2400" spc="-45" dirty="0">
                <a:latin typeface="Carlito"/>
                <a:cs typeface="Carlito"/>
              </a:rPr>
              <a:t>investor.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spc="-10" dirty="0">
                <a:latin typeface="Carlito"/>
                <a:cs typeface="Carlito"/>
              </a:rPr>
              <a:t>you </a:t>
            </a:r>
            <a:r>
              <a:rPr sz="2400" spc="-20" dirty="0">
                <a:latin typeface="Carlito"/>
                <a:cs typeface="Carlito"/>
              </a:rPr>
              <a:t>may </a:t>
            </a:r>
            <a:r>
              <a:rPr sz="2400" spc="-10" dirty="0">
                <a:latin typeface="Carlito"/>
                <a:cs typeface="Carlito"/>
              </a:rPr>
              <a:t>explicitly point </a:t>
            </a:r>
            <a:r>
              <a:rPr sz="2400" spc="-5" dirty="0">
                <a:latin typeface="Carlito"/>
                <a:cs typeface="Carlito"/>
              </a:rPr>
              <a:t>out that </a:t>
            </a:r>
            <a:r>
              <a:rPr sz="2400" spc="-15" dirty="0">
                <a:latin typeface="Carlito"/>
                <a:cs typeface="Carlito"/>
              </a:rPr>
              <a:t>you're </a:t>
            </a:r>
            <a:r>
              <a:rPr sz="2400" spc="-10" dirty="0">
                <a:latin typeface="Carlito"/>
                <a:cs typeface="Carlito"/>
              </a:rPr>
              <a:t>currently  </a:t>
            </a:r>
            <a:r>
              <a:rPr sz="2400" spc="-5" dirty="0">
                <a:latin typeface="Carlito"/>
                <a:cs typeface="Carlito"/>
              </a:rPr>
              <a:t>seeking financing </a:t>
            </a:r>
            <a:r>
              <a:rPr sz="2400" spc="-15" dirty="0">
                <a:latin typeface="Carlito"/>
                <a:cs typeface="Carlito"/>
              </a:rPr>
              <a:t>from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number of </a:t>
            </a:r>
            <a:r>
              <a:rPr sz="2400" spc="-10" dirty="0">
                <a:latin typeface="Carlito"/>
                <a:cs typeface="Carlito"/>
              </a:rPr>
              <a:t>sources, </a:t>
            </a:r>
            <a:r>
              <a:rPr sz="2400" spc="-5" dirty="0">
                <a:latin typeface="Carlito"/>
                <a:cs typeface="Carlito"/>
              </a:rPr>
              <a:t>including </a:t>
            </a:r>
            <a:r>
              <a:rPr sz="2400" dirty="0">
                <a:latin typeface="Carlito"/>
                <a:cs typeface="Carlito"/>
              </a:rPr>
              <a:t>this </a:t>
            </a:r>
            <a:r>
              <a:rPr sz="2400" spc="-5" dirty="0">
                <a:latin typeface="Carlito"/>
                <a:cs typeface="Carlito"/>
              </a:rPr>
              <a:t>one. If  there's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deadline </a:t>
            </a:r>
            <a:r>
              <a:rPr sz="2400" spc="-20" dirty="0">
                <a:latin typeface="Carlito"/>
                <a:cs typeface="Carlito"/>
              </a:rPr>
              <a:t>for </a:t>
            </a:r>
            <a:r>
              <a:rPr sz="2400" spc="-5" dirty="0">
                <a:latin typeface="Carlito"/>
                <a:cs typeface="Carlito"/>
              </a:rPr>
              <a:t>responding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your plan, </a:t>
            </a:r>
            <a:r>
              <a:rPr sz="2400" dirty="0">
                <a:latin typeface="Carlito"/>
                <a:cs typeface="Carlito"/>
              </a:rPr>
              <a:t>if </a:t>
            </a:r>
            <a:r>
              <a:rPr sz="2400" spc="-10" dirty="0">
                <a:latin typeface="Carlito"/>
                <a:cs typeface="Carlito"/>
              </a:rPr>
              <a:t>you </a:t>
            </a:r>
            <a:r>
              <a:rPr sz="2400" dirty="0">
                <a:latin typeface="Carlito"/>
                <a:cs typeface="Carlito"/>
              </a:rPr>
              <a:t>wish </a:t>
            </a:r>
            <a:r>
              <a:rPr sz="2400" spc="-25" dirty="0">
                <a:latin typeface="Carlito"/>
                <a:cs typeface="Carlito"/>
              </a:rPr>
              <a:t>to  </a:t>
            </a:r>
            <a:r>
              <a:rPr sz="2400" spc="-15" dirty="0">
                <a:latin typeface="Carlito"/>
                <a:cs typeface="Carlito"/>
              </a:rPr>
              <a:t>stress </a:t>
            </a:r>
            <a:r>
              <a:rPr sz="2400" spc="-10" dirty="0">
                <a:latin typeface="Carlito"/>
                <a:cs typeface="Carlito"/>
              </a:rPr>
              <a:t>that the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dirty="0">
                <a:latin typeface="Carlito"/>
                <a:cs typeface="Carlito"/>
              </a:rPr>
              <a:t>is </a:t>
            </a:r>
            <a:r>
              <a:rPr sz="2400" spc="-10" dirty="0">
                <a:latin typeface="Carlito"/>
                <a:cs typeface="Carlito"/>
              </a:rPr>
              <a:t>confidential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10" dirty="0">
                <a:latin typeface="Carlito"/>
                <a:cs typeface="Carlito"/>
              </a:rPr>
              <a:t>must be </a:t>
            </a:r>
            <a:r>
              <a:rPr sz="2400" spc="-5" dirty="0">
                <a:latin typeface="Carlito"/>
                <a:cs typeface="Carlito"/>
              </a:rPr>
              <a:t>returned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you,  </a:t>
            </a:r>
            <a:r>
              <a:rPr sz="2400" spc="-5" dirty="0">
                <a:latin typeface="Carlito"/>
                <a:cs typeface="Carlito"/>
              </a:rPr>
              <a:t>or </a:t>
            </a:r>
            <a:r>
              <a:rPr sz="2400" dirty="0">
                <a:latin typeface="Carlito"/>
                <a:cs typeface="Carlito"/>
              </a:rPr>
              <a:t>if </a:t>
            </a:r>
            <a:r>
              <a:rPr sz="2400" spc="-10" dirty="0">
                <a:latin typeface="Carlito"/>
                <a:cs typeface="Carlito"/>
              </a:rPr>
              <a:t>you'd </a:t>
            </a:r>
            <a:r>
              <a:rPr sz="2400" spc="-25" dirty="0">
                <a:latin typeface="Carlito"/>
                <a:cs typeface="Carlito"/>
              </a:rPr>
              <a:t>like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ask </a:t>
            </a:r>
            <a:r>
              <a:rPr sz="2400" spc="-5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recipient </a:t>
            </a:r>
            <a:r>
              <a:rPr sz="2400" spc="-20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pass </a:t>
            </a:r>
            <a:r>
              <a:rPr sz="2400" dirty="0">
                <a:latin typeface="Carlito"/>
                <a:cs typeface="Carlito"/>
              </a:rPr>
              <a:t>it </a:t>
            </a:r>
            <a:r>
              <a:rPr sz="2400" spc="-5" dirty="0">
                <a:latin typeface="Carlito"/>
                <a:cs typeface="Carlito"/>
              </a:rPr>
              <a:t>on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someone </a:t>
            </a:r>
            <a:r>
              <a:rPr sz="2400" dirty="0">
                <a:latin typeface="Carlito"/>
                <a:cs typeface="Carlito"/>
              </a:rPr>
              <a:t>else  who </a:t>
            </a:r>
            <a:r>
              <a:rPr sz="2400" spc="-15" dirty="0">
                <a:latin typeface="Carlito"/>
                <a:cs typeface="Carlito"/>
              </a:rPr>
              <a:t>may </a:t>
            </a:r>
            <a:r>
              <a:rPr sz="2400" spc="-5" dirty="0">
                <a:latin typeface="Carlito"/>
                <a:cs typeface="Carlito"/>
              </a:rPr>
              <a:t>be </a:t>
            </a:r>
            <a:r>
              <a:rPr sz="2400" spc="-15" dirty="0">
                <a:latin typeface="Carlito"/>
                <a:cs typeface="Carlito"/>
              </a:rPr>
              <a:t>interested, </a:t>
            </a:r>
            <a:r>
              <a:rPr sz="2400" dirty="0">
                <a:latin typeface="Carlito"/>
                <a:cs typeface="Carlito"/>
              </a:rPr>
              <a:t>this is the </a:t>
            </a:r>
            <a:r>
              <a:rPr sz="2400" spc="-5" dirty="0">
                <a:latin typeface="Carlito"/>
                <a:cs typeface="Carlito"/>
              </a:rPr>
              <a:t>place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10" dirty="0">
                <a:latin typeface="Carlito"/>
                <a:cs typeface="Carlito"/>
              </a:rPr>
              <a:t>do </a:t>
            </a:r>
            <a:r>
              <a:rPr sz="2400" spc="-5" dirty="0">
                <a:latin typeface="Carlito"/>
                <a:cs typeface="Carlito"/>
              </a:rPr>
              <a:t>so. </a:t>
            </a:r>
            <a:r>
              <a:rPr sz="2400" spc="-10" dirty="0">
                <a:latin typeface="Carlito"/>
                <a:cs typeface="Carlito"/>
              </a:rPr>
              <a:t>Somewhere  </a:t>
            </a:r>
            <a:r>
              <a:rPr sz="2400" spc="-5" dirty="0">
                <a:latin typeface="Carlito"/>
                <a:cs typeface="Carlito"/>
              </a:rPr>
              <a:t>between sending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10" dirty="0">
                <a:latin typeface="Carlito"/>
                <a:cs typeface="Carlito"/>
              </a:rPr>
              <a:t>introductory </a:t>
            </a:r>
            <a:r>
              <a:rPr sz="2400" spc="-15" dirty="0">
                <a:latin typeface="Carlito"/>
                <a:cs typeface="Carlito"/>
              </a:rPr>
              <a:t>letter </a:t>
            </a:r>
            <a:r>
              <a:rPr sz="2400" dirty="0">
                <a:latin typeface="Carlito"/>
                <a:cs typeface="Carlito"/>
              </a:rPr>
              <a:t>and </a:t>
            </a:r>
            <a:r>
              <a:rPr sz="2400" spc="-5" dirty="0">
                <a:latin typeface="Carlito"/>
                <a:cs typeface="Carlito"/>
              </a:rPr>
              <a:t>sending </a:t>
            </a:r>
            <a:r>
              <a:rPr sz="2400" dirty="0">
                <a:latin typeface="Carlito"/>
                <a:cs typeface="Carlito"/>
              </a:rPr>
              <a:t>the </a:t>
            </a:r>
            <a:r>
              <a:rPr sz="2400" spc="-5" dirty="0">
                <a:latin typeface="Carlito"/>
                <a:cs typeface="Carlito"/>
              </a:rPr>
              <a:t>plan—  </a:t>
            </a:r>
            <a:r>
              <a:rPr sz="2400" dirty="0">
                <a:latin typeface="Carlito"/>
                <a:cs typeface="Carlito"/>
              </a:rPr>
              <a:t>if the </a:t>
            </a:r>
            <a:r>
              <a:rPr sz="2400" spc="-10" dirty="0">
                <a:latin typeface="Carlito"/>
                <a:cs typeface="Carlito"/>
              </a:rPr>
              <a:t>person </a:t>
            </a:r>
            <a:r>
              <a:rPr sz="2400" spc="-5" dirty="0">
                <a:latin typeface="Carlito"/>
                <a:cs typeface="Carlito"/>
              </a:rPr>
              <a:t>agrees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spc="-5" dirty="0">
                <a:latin typeface="Carlito"/>
                <a:cs typeface="Carlito"/>
              </a:rPr>
              <a:t>see it—is </a:t>
            </a:r>
            <a:r>
              <a:rPr sz="2400" spc="-10" dirty="0">
                <a:latin typeface="Carlito"/>
                <a:cs typeface="Carlito"/>
              </a:rPr>
              <a:t>where you can </a:t>
            </a:r>
            <a:r>
              <a:rPr sz="2400" spc="-5" dirty="0">
                <a:latin typeface="Carlito"/>
                <a:cs typeface="Carlito"/>
              </a:rPr>
              <a:t>email </a:t>
            </a:r>
            <a:r>
              <a:rPr sz="2400" dirty="0">
                <a:latin typeface="Carlito"/>
                <a:cs typeface="Carlito"/>
              </a:rPr>
              <a:t>a </a:t>
            </a:r>
            <a:r>
              <a:rPr sz="2400" spc="-5" dirty="0">
                <a:latin typeface="Carlito"/>
                <a:cs typeface="Carlito"/>
              </a:rPr>
              <a:t>non-  </a:t>
            </a:r>
            <a:r>
              <a:rPr sz="2400" spc="-10" dirty="0">
                <a:latin typeface="Carlito"/>
                <a:cs typeface="Carlito"/>
              </a:rPr>
              <a:t>disclosure agreement </a:t>
            </a:r>
            <a:r>
              <a:rPr sz="2400" dirty="0">
                <a:latin typeface="Carlito"/>
                <a:cs typeface="Carlito"/>
              </a:rPr>
              <a:t>if </a:t>
            </a:r>
            <a:r>
              <a:rPr sz="2400" spc="-10" dirty="0">
                <a:latin typeface="Carlito"/>
                <a:cs typeface="Carlito"/>
              </a:rPr>
              <a:t>you </a:t>
            </a:r>
            <a:r>
              <a:rPr sz="2400" spc="-5" dirty="0">
                <a:latin typeface="Carlito"/>
                <a:cs typeface="Carlito"/>
              </a:rPr>
              <a:t>plan </a:t>
            </a:r>
            <a:r>
              <a:rPr sz="2400" spc="-15" dirty="0">
                <a:latin typeface="Carlito"/>
                <a:cs typeface="Carlito"/>
              </a:rPr>
              <a:t>to </a:t>
            </a:r>
            <a:r>
              <a:rPr sz="2400" dirty="0">
                <a:latin typeface="Carlito"/>
                <a:cs typeface="Carlito"/>
              </a:rPr>
              <a:t>include</a:t>
            </a:r>
            <a:r>
              <a:rPr sz="2400" spc="-10" dirty="0">
                <a:latin typeface="Carlito"/>
                <a:cs typeface="Carlito"/>
              </a:rPr>
              <a:t> </a:t>
            </a:r>
            <a:r>
              <a:rPr sz="2400" spc="-5" dirty="0">
                <a:latin typeface="Carlito"/>
                <a:cs typeface="Carlito"/>
              </a:rPr>
              <a:t>one.</a:t>
            </a:r>
            <a:endParaRPr sz="2400">
              <a:latin typeface="Carlito"/>
              <a:cs typeface="Carli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3462</Words>
  <Application>Microsoft Office PowerPoint</Application>
  <PresentationFormat>On-screen Show (4:3)</PresentationFormat>
  <Paragraphs>194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  Business Plan</vt:lpstr>
      <vt:lpstr>Planning As Part of the Business Operation</vt:lpstr>
      <vt:lpstr>What is the Business Plan?</vt:lpstr>
      <vt:lpstr>Scope and Value of the Business Plan – Who Reads the  Plan?</vt:lpstr>
      <vt:lpstr>Slide 5</vt:lpstr>
      <vt:lpstr>Presenting The Plan</vt:lpstr>
      <vt:lpstr>Slide 7</vt:lpstr>
      <vt:lpstr>Slide 8</vt:lpstr>
      <vt:lpstr>Slide 9</vt:lpstr>
      <vt:lpstr>If you don't hear from them within a week or so, send a follow-  up email, and try once more about two weeks later (in case they  were out of town or swamped with other work). If this doesn’t  produce a meeting, look elsewhere.</vt:lpstr>
      <vt:lpstr>Slide 11</vt:lpstr>
      <vt:lpstr>Operations Information Needs</vt:lpstr>
      <vt:lpstr>Slide 13</vt:lpstr>
      <vt:lpstr>Writing The Business Plan</vt:lpstr>
      <vt:lpstr>Introductory Page</vt:lpstr>
      <vt:lpstr>Executive Summary</vt:lpstr>
      <vt:lpstr>If the new venture has a strong growth plan and in five years  expects to be positioned for an initial public offering then the  executive summary should also include an exit strategy.</vt:lpstr>
      <vt:lpstr>Outline of a Business Plan</vt:lpstr>
      <vt:lpstr>Slide 19</vt:lpstr>
      <vt:lpstr>Slide 20</vt:lpstr>
      <vt:lpstr>Slide 21</vt:lpstr>
      <vt:lpstr>Environmental and Industry Analysis</vt:lpstr>
      <vt:lpstr>Slide 23</vt:lpstr>
      <vt:lpstr>Description of Venture</vt:lpstr>
      <vt:lpstr>Production Plan</vt:lpstr>
      <vt:lpstr>Operation Plan</vt:lpstr>
      <vt:lpstr>Marketing Plan</vt:lpstr>
      <vt:lpstr>Organizational Plan</vt:lpstr>
      <vt:lpstr>Assessment of Risk</vt:lpstr>
      <vt:lpstr>Financial Plan</vt:lpstr>
      <vt:lpstr>The last financial item is the projected balance sheet. This shows  the financial condition of the business at a specific time. It  summarizes the assets of a business, its liabilities, the  investment of the entrepreneur and any partners, and retained  earnings(or cumulative losses).</vt:lpstr>
      <vt:lpstr>Appendix</vt:lpstr>
      <vt:lpstr>Measuring Plan Progress</vt:lpstr>
      <vt:lpstr>Slide 34</vt:lpstr>
      <vt:lpstr>Why Some Business Plans Fail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Creating and Starting the  Venture</dc:title>
  <cp:lastModifiedBy>ali</cp:lastModifiedBy>
  <cp:revision>7</cp:revision>
  <dcterms:created xsi:type="dcterms:W3CDTF">2020-04-10T06:29:46Z</dcterms:created>
  <dcterms:modified xsi:type="dcterms:W3CDTF">2020-04-10T06:39:57Z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2015-09-09T00:00:00Z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2020-04-10T00:00:00Z</vt:filetime>
  </property>
</Properties>
</file>