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05534" y="2181859"/>
            <a:ext cx="6932930" cy="13665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47974" y="497840"/>
            <a:ext cx="3448050" cy="695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18869" y="2122170"/>
            <a:ext cx="5525770" cy="2381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1105534" y="2181859"/>
            <a:ext cx="693293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31314" marR="5080" indent="-1615440">
              <a:lnSpc>
                <a:spcPct val="100000"/>
              </a:lnSpc>
              <a:spcBef>
                <a:spcPts val="100"/>
              </a:spcBef>
              <a:tabLst>
                <a:tab pos="2719705" algn="l"/>
              </a:tabLst>
            </a:pP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2339339" y="3920490"/>
            <a:ext cx="446405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smtClean="0">
                <a:latin typeface="Arial"/>
                <a:cs typeface="Arial"/>
              </a:rPr>
              <a:t> </a:t>
            </a:r>
            <a:r>
              <a:rPr sz="3200" spc="-5">
                <a:latin typeface="Arial"/>
                <a:cs typeface="Arial"/>
              </a:rPr>
              <a:t>Financing </a:t>
            </a:r>
            <a:r>
              <a:rPr lang="en-US" sz="3200" spc="-5" dirty="0" smtClean="0">
                <a:latin typeface="Arial"/>
                <a:cs typeface="Arial"/>
              </a:rPr>
              <a:t>&amp; Managing </a:t>
            </a:r>
            <a:r>
              <a:rPr sz="3200" spc="-5" smtClean="0">
                <a:latin typeface="Arial"/>
                <a:cs typeface="Arial"/>
              </a:rPr>
              <a:t>the</a:t>
            </a:r>
            <a:r>
              <a:rPr sz="3200" spc="-15" smtClean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Venture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20950" y="497840"/>
            <a:ext cx="410210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Business</a:t>
            </a:r>
            <a:r>
              <a:rPr spc="-55" dirty="0"/>
              <a:t> </a:t>
            </a:r>
            <a:r>
              <a:rPr spc="-5" dirty="0"/>
              <a:t>angels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911465" cy="38442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61594" indent="-3429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Important </a:t>
            </a:r>
            <a:r>
              <a:rPr sz="3200" spc="-5" dirty="0">
                <a:latin typeface="Arial"/>
                <a:cs typeface="Arial"/>
              </a:rPr>
              <a:t>‘informal’ start-up </a:t>
            </a:r>
            <a:r>
              <a:rPr sz="3200" dirty="0">
                <a:latin typeface="Arial"/>
                <a:cs typeface="Arial"/>
              </a:rPr>
              <a:t>investors, often  </a:t>
            </a:r>
            <a:r>
              <a:rPr sz="3200" spc="-5" dirty="0">
                <a:latin typeface="Arial"/>
                <a:cs typeface="Arial"/>
              </a:rPr>
              <a:t>wealthy </a:t>
            </a:r>
            <a:r>
              <a:rPr sz="3200" dirty="0">
                <a:latin typeface="Arial"/>
                <a:cs typeface="Arial"/>
              </a:rPr>
              <a:t>&amp; experienced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ex-entrepreneurs: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US, 250,000 angels investing $10bn.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p.a.</a:t>
            </a:r>
            <a:endParaRPr sz="3200">
              <a:latin typeface="Arial"/>
              <a:cs typeface="Arial"/>
            </a:endParaRPr>
          </a:p>
          <a:p>
            <a:pPr marL="354965" marR="121285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UK, 18,000 investing £500m. p.a. with an  average deal of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£57,000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US </a:t>
            </a:r>
            <a:r>
              <a:rPr sz="3200" dirty="0">
                <a:latin typeface="Arial"/>
                <a:cs typeface="Arial"/>
              </a:rPr>
              <a:t>angels accept 32% p.a. return on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avg.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Over 80% take an active role </a:t>
            </a:r>
            <a:r>
              <a:rPr sz="3200" spc="-5" dirty="0">
                <a:latin typeface="Arial"/>
                <a:cs typeface="Arial"/>
              </a:rPr>
              <a:t>in</a:t>
            </a:r>
            <a:r>
              <a:rPr sz="3200" spc="-5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ventures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1670" y="497840"/>
            <a:ext cx="528129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5980" algn="l"/>
              </a:tabLst>
            </a:pPr>
            <a:r>
              <a:rPr spc="-5" dirty="0"/>
              <a:t>Venture	</a:t>
            </a:r>
            <a:r>
              <a:rPr dirty="0"/>
              <a:t>capital</a:t>
            </a:r>
            <a:r>
              <a:rPr spc="-65" dirty="0"/>
              <a:t> </a:t>
            </a:r>
            <a:r>
              <a:rPr spc="-5" dirty="0"/>
              <a:t>funds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707630" cy="4331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Partnerships (e.g. Atlas) or </a:t>
            </a:r>
            <a:r>
              <a:rPr sz="3200" spc="-5" dirty="0">
                <a:latin typeface="Arial"/>
                <a:cs typeface="Arial"/>
              </a:rPr>
              <a:t>VC </a:t>
            </a:r>
            <a:r>
              <a:rPr sz="3200" dirty="0">
                <a:latin typeface="Arial"/>
                <a:cs typeface="Arial"/>
              </a:rPr>
              <a:t>funds (e.g.  </a:t>
            </a:r>
            <a:r>
              <a:rPr sz="3200" spc="-5" dirty="0">
                <a:latin typeface="Arial"/>
                <a:cs typeface="Arial"/>
              </a:rPr>
              <a:t>3i) </a:t>
            </a:r>
            <a:r>
              <a:rPr sz="3200" dirty="0">
                <a:latin typeface="Arial"/>
                <a:cs typeface="Arial"/>
              </a:rPr>
              <a:t>arrange &amp; manage early-round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funds: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European VCs invested £7.8bn. </a:t>
            </a:r>
            <a:r>
              <a:rPr sz="3200" spc="-5" dirty="0">
                <a:latin typeface="Arial"/>
                <a:cs typeface="Arial"/>
              </a:rPr>
              <a:t>in</a:t>
            </a:r>
            <a:r>
              <a:rPr sz="3200" spc="-4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1999,</a:t>
            </a:r>
            <a:endParaRPr sz="3200">
              <a:latin typeface="Arial"/>
              <a:cs typeface="Arial"/>
            </a:endParaRPr>
          </a:p>
          <a:p>
            <a:pPr marL="354965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£6.1bn. to </a:t>
            </a:r>
            <a:r>
              <a:rPr sz="3200" spc="-5" dirty="0">
                <a:latin typeface="Arial"/>
                <a:cs typeface="Arial"/>
              </a:rPr>
              <a:t>UK</a:t>
            </a:r>
            <a:r>
              <a:rPr sz="320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firms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50% </a:t>
            </a:r>
            <a:r>
              <a:rPr sz="3200" spc="-5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UK for management</a:t>
            </a:r>
            <a:r>
              <a:rPr sz="3200" spc="-8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buy-outs/ins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£1m.+ deals for </a:t>
            </a:r>
            <a:r>
              <a:rPr sz="3200" spc="-5" dirty="0">
                <a:latin typeface="Arial"/>
                <a:cs typeface="Arial"/>
              </a:rPr>
              <a:t>early-round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funding</a:t>
            </a:r>
            <a:endParaRPr sz="3200">
              <a:latin typeface="Arial"/>
              <a:cs typeface="Arial"/>
            </a:endParaRPr>
          </a:p>
          <a:p>
            <a:pPr marL="354965" marR="59436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less involvement </a:t>
            </a:r>
            <a:r>
              <a:rPr sz="3200" i="1" dirty="0">
                <a:latin typeface="Arial"/>
                <a:cs typeface="Arial"/>
              </a:rPr>
              <a:t>but </a:t>
            </a:r>
            <a:r>
              <a:rPr sz="3200" dirty="0">
                <a:latin typeface="Arial"/>
                <a:cs typeface="Arial"/>
              </a:rPr>
              <a:t>higher &amp; quicker  </a:t>
            </a:r>
            <a:r>
              <a:rPr sz="3200" spc="-5" dirty="0">
                <a:latin typeface="Arial"/>
                <a:cs typeface="Arial"/>
              </a:rPr>
              <a:t>returns </a:t>
            </a:r>
            <a:r>
              <a:rPr sz="3200" dirty="0">
                <a:latin typeface="Arial"/>
                <a:cs typeface="Arial"/>
              </a:rPr>
              <a:t>(40%p.a.) than angels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59789" y="497840"/>
            <a:ext cx="742569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29810" algn="l"/>
                <a:tab pos="6759575" algn="l"/>
              </a:tabLst>
            </a:pPr>
            <a:r>
              <a:rPr spc="-5" dirty="0"/>
              <a:t>W</a:t>
            </a:r>
            <a:r>
              <a:rPr spc="-10" dirty="0"/>
              <a:t>h</a:t>
            </a:r>
            <a:r>
              <a:rPr dirty="0"/>
              <a:t>at</a:t>
            </a:r>
            <a:r>
              <a:rPr spc="5" dirty="0"/>
              <a:t> </a:t>
            </a:r>
            <a:r>
              <a:rPr spc="10" dirty="0"/>
              <a:t>i</a:t>
            </a:r>
            <a:r>
              <a:rPr spc="-10" dirty="0"/>
              <a:t>n</a:t>
            </a:r>
            <a:r>
              <a:rPr spc="5" dirty="0"/>
              <a:t>v</a:t>
            </a:r>
            <a:r>
              <a:rPr dirty="0"/>
              <a:t>e</a:t>
            </a:r>
            <a:r>
              <a:rPr spc="5" dirty="0"/>
              <a:t>s</a:t>
            </a:r>
            <a:r>
              <a:rPr spc="-5" dirty="0"/>
              <a:t>t</a:t>
            </a:r>
            <a:r>
              <a:rPr dirty="0"/>
              <a:t>o</a:t>
            </a:r>
            <a:r>
              <a:rPr spc="-5" dirty="0"/>
              <a:t>r</a:t>
            </a:r>
            <a:r>
              <a:rPr dirty="0"/>
              <a:t>s</a:t>
            </a:r>
            <a:r>
              <a:rPr spc="5" dirty="0"/>
              <a:t> </a:t>
            </a:r>
            <a:r>
              <a:rPr dirty="0"/>
              <a:t>are	loo</a:t>
            </a:r>
            <a:r>
              <a:rPr spc="5" dirty="0"/>
              <a:t>k</a:t>
            </a:r>
            <a:r>
              <a:rPr dirty="0"/>
              <a:t>ing	</a:t>
            </a:r>
            <a:r>
              <a:rPr spc="5" dirty="0"/>
              <a:t>f</a:t>
            </a:r>
            <a:r>
              <a:rPr spc="-10" dirty="0"/>
              <a:t>o</a:t>
            </a:r>
            <a:r>
              <a:rPr dirty="0"/>
              <a:t>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532890"/>
            <a:ext cx="8042275" cy="414909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product/market </a:t>
            </a:r>
            <a:r>
              <a:rPr sz="3200" spc="-5" dirty="0">
                <a:latin typeface="Arial"/>
                <a:cs typeface="Arial"/>
              </a:rPr>
              <a:t>info. </a:t>
            </a:r>
            <a:r>
              <a:rPr sz="3200" dirty="0">
                <a:latin typeface="Arial"/>
                <a:cs typeface="Arial"/>
              </a:rPr>
              <a:t>&amp; size, growth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rates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strategic/competitive </a:t>
            </a:r>
            <a:r>
              <a:rPr sz="3200" dirty="0">
                <a:latin typeface="Arial"/>
                <a:cs typeface="Arial"/>
              </a:rPr>
              <a:t>dynamics &amp;</a:t>
            </a:r>
            <a:r>
              <a:rPr sz="3200" spc="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barriers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management </a:t>
            </a:r>
            <a:r>
              <a:rPr sz="3200" spc="-5" dirty="0">
                <a:latin typeface="Arial"/>
                <a:cs typeface="Arial"/>
              </a:rPr>
              <a:t>team, </a:t>
            </a:r>
            <a:r>
              <a:rPr sz="3200" dirty="0">
                <a:latin typeface="Arial"/>
                <a:cs typeface="Arial"/>
              </a:rPr>
              <a:t>leadership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capabilities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management competence &amp;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ability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financials, time </a:t>
            </a:r>
            <a:r>
              <a:rPr sz="3200" dirty="0">
                <a:latin typeface="Arial"/>
                <a:cs typeface="Arial"/>
              </a:rPr>
              <a:t>to break-even &amp; return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rate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fund </a:t>
            </a:r>
            <a:r>
              <a:rPr sz="3200" spc="-5" dirty="0">
                <a:latin typeface="Arial"/>
                <a:cs typeface="Arial"/>
              </a:rPr>
              <a:t>portfolio </a:t>
            </a:r>
            <a:r>
              <a:rPr sz="3200" dirty="0">
                <a:latin typeface="Arial"/>
                <a:cs typeface="Arial"/>
              </a:rPr>
              <a:t>&amp; relevance to fund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strategy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deal structure &amp; stage of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investment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71370" y="497840"/>
            <a:ext cx="500380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72740" algn="l"/>
              </a:tabLst>
            </a:pPr>
            <a:r>
              <a:rPr spc="-5" dirty="0"/>
              <a:t>Structuring	</a:t>
            </a:r>
            <a:r>
              <a:rPr dirty="0"/>
              <a:t>finance</a:t>
            </a:r>
            <a:r>
              <a:rPr spc="-80" dirty="0"/>
              <a:t> </a:t>
            </a:r>
            <a:r>
              <a:rPr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3647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Like </a:t>
            </a:r>
            <a:r>
              <a:rPr sz="3200" dirty="0">
                <a:latin typeface="Arial"/>
                <a:cs typeface="Arial"/>
              </a:rPr>
              <a:t>the venture, finance has a </a:t>
            </a:r>
            <a:r>
              <a:rPr sz="3200" spc="-5" dirty="0">
                <a:latin typeface="Arial"/>
                <a:cs typeface="Arial"/>
              </a:rPr>
              <a:t>life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cycle: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669" y="2100579"/>
            <a:ext cx="168275" cy="238125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1606550">
              <a:lnSpc>
                <a:spcPct val="120800"/>
              </a:lnSpc>
              <a:spcBef>
                <a:spcPts val="100"/>
              </a:spcBef>
            </a:pPr>
            <a:r>
              <a:rPr dirty="0"/>
              <a:t>Seed/start-up</a:t>
            </a:r>
            <a:r>
              <a:rPr spc="-75" dirty="0"/>
              <a:t> </a:t>
            </a:r>
            <a:r>
              <a:rPr dirty="0"/>
              <a:t>finance  1</a:t>
            </a:r>
            <a:r>
              <a:rPr sz="2775" baseline="28528" dirty="0"/>
              <a:t>st </a:t>
            </a:r>
            <a:r>
              <a:rPr sz="3200" dirty="0"/>
              <a:t>round</a:t>
            </a:r>
            <a:r>
              <a:rPr sz="3200" spc="-170" dirty="0"/>
              <a:t> </a:t>
            </a:r>
            <a:r>
              <a:rPr sz="3200" dirty="0"/>
              <a:t>funding</a:t>
            </a:r>
            <a:endParaRPr sz="3200"/>
          </a:p>
          <a:p>
            <a:pPr marL="38100" marR="30480">
              <a:lnSpc>
                <a:spcPts val="4640"/>
              </a:lnSpc>
              <a:spcBef>
                <a:spcPts val="280"/>
              </a:spcBef>
            </a:pPr>
            <a:r>
              <a:rPr dirty="0"/>
              <a:t>2</a:t>
            </a:r>
            <a:r>
              <a:rPr sz="2775" baseline="28528" dirty="0"/>
              <a:t>nd </a:t>
            </a:r>
            <a:r>
              <a:rPr sz="3200" dirty="0"/>
              <a:t>round (mezzanine) funding  Late-stage</a:t>
            </a:r>
            <a:r>
              <a:rPr sz="3200" spc="-5" dirty="0"/>
              <a:t> </a:t>
            </a:r>
            <a:r>
              <a:rPr sz="3200" dirty="0"/>
              <a:t>funding</a:t>
            </a:r>
            <a:endParaRPr sz="3200"/>
          </a:p>
        </p:txBody>
      </p:sp>
      <p:sp>
        <p:nvSpPr>
          <p:cNvPr id="6" name="object 6"/>
          <p:cNvSpPr txBox="1"/>
          <p:nvPr/>
        </p:nvSpPr>
        <p:spPr>
          <a:xfrm>
            <a:off x="534669" y="4579620"/>
            <a:ext cx="7744459" cy="197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The ‘informal’ </a:t>
            </a:r>
            <a:r>
              <a:rPr sz="3200" dirty="0">
                <a:latin typeface="Arial"/>
                <a:cs typeface="Arial"/>
              </a:rPr>
              <a:t>sector tends </a:t>
            </a:r>
            <a:r>
              <a:rPr sz="3200" spc="-5" dirty="0">
                <a:latin typeface="Arial"/>
                <a:cs typeface="Arial"/>
              </a:rPr>
              <a:t>to </a:t>
            </a:r>
            <a:r>
              <a:rPr sz="3200" dirty="0">
                <a:latin typeface="Arial"/>
                <a:cs typeface="Arial"/>
              </a:rPr>
              <a:t>focus on 1.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&amp;</a:t>
            </a:r>
            <a:endParaRPr sz="3200">
              <a:latin typeface="Arial"/>
              <a:cs typeface="Arial"/>
            </a:endParaRPr>
          </a:p>
          <a:p>
            <a:pPr marL="621665" marR="29845">
              <a:lnSpc>
                <a:spcPct val="99900"/>
              </a:lnSpc>
            </a:pPr>
            <a:r>
              <a:rPr sz="3200" dirty="0">
                <a:latin typeface="Arial"/>
                <a:cs typeface="Arial"/>
              </a:rPr>
              <a:t>2. </a:t>
            </a:r>
            <a:r>
              <a:rPr sz="3200" spc="-5" dirty="0">
                <a:latin typeface="Arial"/>
                <a:cs typeface="Arial"/>
              </a:rPr>
              <a:t>while the ‘formal’ </a:t>
            </a:r>
            <a:r>
              <a:rPr sz="3200" dirty="0">
                <a:latin typeface="Arial"/>
                <a:cs typeface="Arial"/>
              </a:rPr>
              <a:t>funds </a:t>
            </a:r>
            <a:r>
              <a:rPr sz="3200" spc="-5" dirty="0">
                <a:latin typeface="Arial"/>
                <a:cs typeface="Arial"/>
              </a:rPr>
              <a:t>will </a:t>
            </a:r>
            <a:r>
              <a:rPr sz="3200" dirty="0">
                <a:latin typeface="Arial"/>
                <a:cs typeface="Arial"/>
              </a:rPr>
              <a:t>be  involved </a:t>
            </a:r>
            <a:r>
              <a:rPr sz="3200" spc="-5" dirty="0">
                <a:latin typeface="Arial"/>
                <a:cs typeface="Arial"/>
              </a:rPr>
              <a:t>from </a:t>
            </a:r>
            <a:r>
              <a:rPr sz="3200" dirty="0">
                <a:latin typeface="Arial"/>
                <a:cs typeface="Arial"/>
              </a:rPr>
              <a:t>2. to 4., often through </a:t>
            </a:r>
            <a:r>
              <a:rPr sz="3200" spc="-5" dirty="0">
                <a:latin typeface="Arial"/>
                <a:cs typeface="Arial"/>
              </a:rPr>
              <a:t>the  life</a:t>
            </a:r>
            <a:r>
              <a:rPr sz="3200" dirty="0">
                <a:latin typeface="Arial"/>
                <a:cs typeface="Arial"/>
              </a:rPr>
              <a:t> cycle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93900" y="497840"/>
            <a:ext cx="515747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72105" algn="l"/>
                <a:tab pos="4832350" algn="l"/>
              </a:tabLst>
            </a:pPr>
            <a:r>
              <a:rPr dirty="0"/>
              <a:t>S</a:t>
            </a:r>
            <a:r>
              <a:rPr spc="-5" dirty="0"/>
              <a:t>t</a:t>
            </a:r>
            <a:r>
              <a:rPr spc="-10" dirty="0"/>
              <a:t>r</a:t>
            </a:r>
            <a:r>
              <a:rPr dirty="0"/>
              <a:t>u</a:t>
            </a:r>
            <a:r>
              <a:rPr spc="5" dirty="0"/>
              <a:t>ct</a:t>
            </a:r>
            <a:r>
              <a:rPr spc="-10" dirty="0"/>
              <a:t>u</a:t>
            </a:r>
            <a:r>
              <a:rPr dirty="0"/>
              <a:t>ring	</a:t>
            </a:r>
            <a:r>
              <a:rPr spc="5" dirty="0"/>
              <a:t>f</a:t>
            </a:r>
            <a:r>
              <a:rPr dirty="0"/>
              <a:t>ina</a:t>
            </a:r>
            <a:r>
              <a:rPr spc="-10" dirty="0"/>
              <a:t>n</a:t>
            </a:r>
            <a:r>
              <a:rPr spc="5" dirty="0"/>
              <a:t>c</a:t>
            </a:r>
            <a:r>
              <a:rPr dirty="0"/>
              <a:t>e	</a:t>
            </a:r>
            <a:r>
              <a:rPr spc="5" dirty="0"/>
              <a:t>I</a:t>
            </a:r>
            <a:r>
              <a:rPr dirty="0"/>
              <a:t>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953375" cy="4230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345440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Investors buy equity &amp; appoint board  </a:t>
            </a:r>
            <a:r>
              <a:rPr sz="3200" spc="-5" dirty="0">
                <a:latin typeface="Arial"/>
                <a:cs typeface="Arial"/>
              </a:rPr>
              <a:t>members </a:t>
            </a:r>
            <a:r>
              <a:rPr sz="3200" dirty="0">
                <a:latin typeface="Arial"/>
                <a:cs typeface="Arial"/>
              </a:rPr>
              <a:t>to exercise control &amp;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influence</a:t>
            </a:r>
            <a:endParaRPr sz="3200">
              <a:latin typeface="Arial"/>
              <a:cs typeface="Arial"/>
            </a:endParaRPr>
          </a:p>
          <a:p>
            <a:pPr marL="354965" marR="508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Teams (of </a:t>
            </a:r>
            <a:r>
              <a:rPr sz="3200" dirty="0">
                <a:latin typeface="Arial"/>
                <a:cs typeface="Arial"/>
              </a:rPr>
              <a:t>angels) or syndicates </a:t>
            </a:r>
            <a:r>
              <a:rPr sz="3200" spc="-5" dirty="0">
                <a:latin typeface="Arial"/>
                <a:cs typeface="Arial"/>
              </a:rPr>
              <a:t>(via </a:t>
            </a:r>
            <a:r>
              <a:rPr sz="3200" dirty="0">
                <a:latin typeface="Arial"/>
                <a:cs typeface="Arial"/>
              </a:rPr>
              <a:t>VCs)  spread the risks &amp; share the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gains</a:t>
            </a:r>
            <a:endParaRPr sz="3200">
              <a:latin typeface="Arial"/>
              <a:cs typeface="Arial"/>
            </a:endParaRPr>
          </a:p>
          <a:p>
            <a:pPr marL="354965" marR="43307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Investments staggered </a:t>
            </a:r>
            <a:r>
              <a:rPr sz="3200" spc="-5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rounds </a:t>
            </a:r>
            <a:r>
              <a:rPr sz="3200" spc="-5" dirty="0">
                <a:latin typeface="Arial"/>
                <a:cs typeface="Arial"/>
              </a:rPr>
              <a:t>permit  </a:t>
            </a:r>
            <a:r>
              <a:rPr sz="3200" dirty="0">
                <a:latin typeface="Arial"/>
                <a:cs typeface="Arial"/>
              </a:rPr>
              <a:t>growth </a:t>
            </a:r>
            <a:r>
              <a:rPr sz="3200" spc="-5" dirty="0">
                <a:latin typeface="Arial"/>
                <a:cs typeface="Arial"/>
              </a:rPr>
              <a:t>milestones </a:t>
            </a:r>
            <a:r>
              <a:rPr sz="3200" dirty="0">
                <a:latin typeface="Arial"/>
                <a:cs typeface="Arial"/>
              </a:rPr>
              <a:t>&amp; hedge </a:t>
            </a:r>
            <a:r>
              <a:rPr sz="3200" spc="-5" dirty="0">
                <a:latin typeface="Arial"/>
                <a:cs typeface="Arial"/>
              </a:rPr>
              <a:t>the</a:t>
            </a:r>
            <a:r>
              <a:rPr sz="3200" spc="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risks</a:t>
            </a:r>
            <a:endParaRPr sz="3200">
              <a:latin typeface="Arial"/>
              <a:cs typeface="Arial"/>
            </a:endParaRPr>
          </a:p>
          <a:p>
            <a:pPr marL="354965" marR="50419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Planned exit strategies (e.g. trade sale,  IPO) </a:t>
            </a:r>
            <a:r>
              <a:rPr sz="3200" spc="-5" dirty="0">
                <a:latin typeface="Arial"/>
                <a:cs typeface="Arial"/>
              </a:rPr>
              <a:t>allow </a:t>
            </a:r>
            <a:r>
              <a:rPr sz="3200" dirty="0">
                <a:latin typeface="Arial"/>
                <a:cs typeface="Arial"/>
              </a:rPr>
              <a:t>investors to harvest </a:t>
            </a:r>
            <a:r>
              <a:rPr sz="3200" spc="-5" dirty="0">
                <a:latin typeface="Arial"/>
                <a:cs typeface="Arial"/>
              </a:rPr>
              <a:t>the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gain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5000" y="497840"/>
            <a:ext cx="279463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</a:t>
            </a:r>
            <a:r>
              <a:rPr spc="-10" dirty="0"/>
              <a:t>o</a:t>
            </a:r>
            <a:r>
              <a:rPr dirty="0"/>
              <a:t>n</a:t>
            </a:r>
            <a:r>
              <a:rPr spc="5" dirty="0"/>
              <a:t>c</a:t>
            </a:r>
            <a:r>
              <a:rPr spc="10" dirty="0"/>
              <a:t>l</a:t>
            </a:r>
            <a:r>
              <a:rPr spc="-10" dirty="0"/>
              <a:t>u</a:t>
            </a:r>
            <a:r>
              <a:rPr spc="5" dirty="0"/>
              <a:t>s</a:t>
            </a:r>
            <a:r>
              <a:rPr spc="10" dirty="0"/>
              <a:t>i</a:t>
            </a:r>
            <a:r>
              <a:rPr spc="-10" dirty="0"/>
              <a:t>o</a:t>
            </a:r>
            <a:r>
              <a:rPr dirty="0"/>
              <a:t>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532890"/>
            <a:ext cx="8069580" cy="414909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latin typeface="Arial"/>
                <a:cs typeface="Arial"/>
              </a:rPr>
              <a:t>Finance </a:t>
            </a:r>
            <a:r>
              <a:rPr sz="3200" spc="-5" dirty="0">
                <a:latin typeface="Arial"/>
                <a:cs typeface="Arial"/>
              </a:rPr>
              <a:t>is </a:t>
            </a:r>
            <a:r>
              <a:rPr sz="3200" dirty="0">
                <a:latin typeface="Arial"/>
                <a:cs typeface="Arial"/>
              </a:rPr>
              <a:t>central to new venture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formation: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Cash </a:t>
            </a:r>
            <a:r>
              <a:rPr sz="3200" spc="-5" dirty="0">
                <a:latin typeface="Arial"/>
                <a:cs typeface="Arial"/>
              </a:rPr>
              <a:t>is </a:t>
            </a:r>
            <a:r>
              <a:rPr sz="3200" dirty="0">
                <a:latin typeface="Arial"/>
                <a:cs typeface="Arial"/>
              </a:rPr>
              <a:t>cornerstone </a:t>
            </a:r>
            <a:r>
              <a:rPr sz="3200" spc="-5" dirty="0">
                <a:latin typeface="Arial"/>
                <a:cs typeface="Arial"/>
              </a:rPr>
              <a:t>to strategic</a:t>
            </a:r>
            <a:r>
              <a:rPr sz="3200" spc="3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planning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Investment </a:t>
            </a:r>
            <a:r>
              <a:rPr sz="3200" spc="-5" dirty="0">
                <a:latin typeface="Arial"/>
                <a:cs typeface="Arial"/>
              </a:rPr>
              <a:t>is </a:t>
            </a:r>
            <a:r>
              <a:rPr sz="3200" dirty="0">
                <a:latin typeface="Arial"/>
                <a:cs typeface="Arial"/>
              </a:rPr>
              <a:t>needed to start up &amp;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grow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Investors provide ideas &amp; experience</a:t>
            </a:r>
            <a:r>
              <a:rPr sz="3200" spc="-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too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Sources depend upon scale and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stage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Debt/equity </a:t>
            </a:r>
            <a:r>
              <a:rPr sz="3200" dirty="0">
                <a:latin typeface="Arial"/>
                <a:cs typeface="Arial"/>
              </a:rPr>
              <a:t>balance affects costs &amp;</a:t>
            </a:r>
            <a:r>
              <a:rPr sz="3200" spc="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control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Understanding </a:t>
            </a:r>
            <a:r>
              <a:rPr sz="3200" spc="-5" dirty="0">
                <a:latin typeface="Arial"/>
                <a:cs typeface="Arial"/>
              </a:rPr>
              <a:t>risk </a:t>
            </a:r>
            <a:r>
              <a:rPr sz="3200" dirty="0">
                <a:latin typeface="Arial"/>
                <a:cs typeface="Arial"/>
              </a:rPr>
              <a:t>&amp; return </a:t>
            </a:r>
            <a:r>
              <a:rPr sz="3200" spc="-5" dirty="0">
                <a:latin typeface="Arial"/>
                <a:cs typeface="Arial"/>
              </a:rPr>
              <a:t>is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essential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1739" y="497840"/>
            <a:ext cx="416052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33270" algn="l"/>
              </a:tabLst>
            </a:pPr>
            <a:r>
              <a:rPr spc="-5" dirty="0"/>
              <a:t>Lecture	contents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532890"/>
            <a:ext cx="7999095" cy="44335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spc="-5" dirty="0">
                <a:latin typeface="Arial"/>
                <a:cs typeface="Arial"/>
              </a:rPr>
              <a:t>This </a:t>
            </a:r>
            <a:r>
              <a:rPr sz="3200" dirty="0">
                <a:latin typeface="Arial"/>
                <a:cs typeface="Arial"/>
              </a:rPr>
              <a:t>lecture </a:t>
            </a:r>
            <a:r>
              <a:rPr sz="3200" spc="-5" dirty="0">
                <a:latin typeface="Arial"/>
                <a:cs typeface="Arial"/>
              </a:rPr>
              <a:t>will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examine:</a:t>
            </a:r>
            <a:endParaRPr sz="3200">
              <a:latin typeface="Arial"/>
              <a:cs typeface="Arial"/>
            </a:endParaRPr>
          </a:p>
          <a:p>
            <a:pPr marL="354965" marR="14605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Guiding principles: </a:t>
            </a:r>
            <a:r>
              <a:rPr sz="3200" dirty="0">
                <a:latin typeface="Arial"/>
                <a:cs typeface="Arial"/>
              </a:rPr>
              <a:t>4Fs &amp; 3 </a:t>
            </a:r>
            <a:r>
              <a:rPr sz="3200" spc="-5" dirty="0">
                <a:latin typeface="Arial"/>
                <a:cs typeface="Arial"/>
              </a:rPr>
              <a:t>forms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initial  </a:t>
            </a:r>
            <a:r>
              <a:rPr sz="3200" dirty="0">
                <a:latin typeface="Arial"/>
                <a:cs typeface="Arial"/>
              </a:rPr>
              <a:t>finance, scale, and capital &amp;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risk</a:t>
            </a:r>
            <a:endParaRPr sz="3200">
              <a:latin typeface="Arial"/>
              <a:cs typeface="Arial"/>
            </a:endParaRPr>
          </a:p>
          <a:p>
            <a:pPr marL="354965" marR="499109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Sources of new venture finance: banks,  business angels &amp; venture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capitalists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What investors are </a:t>
            </a:r>
            <a:r>
              <a:rPr sz="3200" spc="-5" dirty="0">
                <a:latin typeface="Arial"/>
                <a:cs typeface="Arial"/>
              </a:rPr>
              <a:t>looking </a:t>
            </a:r>
            <a:r>
              <a:rPr sz="3200" dirty="0">
                <a:latin typeface="Arial"/>
                <a:cs typeface="Arial"/>
              </a:rPr>
              <a:t>for </a:t>
            </a:r>
            <a:r>
              <a:rPr sz="3200" spc="-5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a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venture</a:t>
            </a:r>
            <a:endParaRPr sz="3200">
              <a:latin typeface="Arial"/>
              <a:cs typeface="Arial"/>
            </a:endParaRPr>
          </a:p>
          <a:p>
            <a:pPr marL="354965" marR="34417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Structuring new venture finance: </a:t>
            </a:r>
            <a:r>
              <a:rPr sz="3200" spc="-5" dirty="0">
                <a:latin typeface="Arial"/>
                <a:cs typeface="Arial"/>
              </a:rPr>
              <a:t>funding  life </a:t>
            </a:r>
            <a:r>
              <a:rPr sz="3200" dirty="0">
                <a:latin typeface="Arial"/>
                <a:cs typeface="Arial"/>
              </a:rPr>
              <a:t>cycle, control, </a:t>
            </a:r>
            <a:r>
              <a:rPr sz="3200" spc="-5" dirty="0">
                <a:latin typeface="Arial"/>
                <a:cs typeface="Arial"/>
              </a:rPr>
              <a:t>risk </a:t>
            </a:r>
            <a:r>
              <a:rPr sz="3200" dirty="0">
                <a:latin typeface="Arial"/>
                <a:cs typeface="Arial"/>
              </a:rPr>
              <a:t>&amp;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harvest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9069" y="497840"/>
            <a:ext cx="624840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97660" algn="l"/>
                <a:tab pos="4428490" algn="l"/>
              </a:tabLst>
            </a:pPr>
            <a:r>
              <a:rPr dirty="0"/>
              <a:t>The 4	Fs</a:t>
            </a:r>
            <a:r>
              <a:rPr spc="5" dirty="0"/>
              <a:t> </a:t>
            </a:r>
            <a:r>
              <a:rPr dirty="0"/>
              <a:t>of ini</a:t>
            </a:r>
            <a:r>
              <a:rPr spc="5" dirty="0"/>
              <a:t>t</a:t>
            </a:r>
            <a:r>
              <a:rPr dirty="0"/>
              <a:t>ial	</a:t>
            </a:r>
            <a:r>
              <a:rPr spc="5" dirty="0"/>
              <a:t>f</a:t>
            </a:r>
            <a:r>
              <a:rPr dirty="0"/>
              <a:t>inan</a:t>
            </a:r>
            <a:r>
              <a:rPr spc="5" dirty="0"/>
              <a:t>c</a:t>
            </a:r>
            <a:r>
              <a:rPr dirty="0"/>
              <a:t>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861934" cy="3945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Arial"/>
                <a:cs typeface="Arial"/>
              </a:rPr>
              <a:t>Initial </a:t>
            </a:r>
            <a:r>
              <a:rPr sz="3200" dirty="0">
                <a:latin typeface="Arial"/>
                <a:cs typeface="Arial"/>
              </a:rPr>
              <a:t>investment usually arises </a:t>
            </a:r>
            <a:r>
              <a:rPr sz="3200" spc="-5" dirty="0">
                <a:latin typeface="Arial"/>
                <a:cs typeface="Arial"/>
              </a:rPr>
              <a:t>from </a:t>
            </a:r>
            <a:r>
              <a:rPr sz="3200" dirty="0">
                <a:latin typeface="Arial"/>
                <a:cs typeface="Arial"/>
              </a:rPr>
              <a:t>4</a:t>
            </a:r>
            <a:r>
              <a:rPr sz="3200" spc="-35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Fs: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7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buAutoNum type="arabicPeriod" startAt="3"/>
              <a:tabLst>
                <a:tab pos="621665" algn="l"/>
                <a:tab pos="622300" algn="l"/>
              </a:tabLst>
            </a:pPr>
            <a:r>
              <a:rPr sz="3200" dirty="0">
                <a:latin typeface="Arial"/>
                <a:cs typeface="Arial"/>
              </a:rPr>
              <a:t>Founders’ own savings and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assets</a:t>
            </a:r>
            <a:endParaRPr sz="32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790"/>
              </a:spcBef>
              <a:buAutoNum type="arabicPeriod" startAt="3"/>
              <a:tabLst>
                <a:tab pos="621665" algn="l"/>
                <a:tab pos="622300" algn="l"/>
              </a:tabLst>
            </a:pPr>
            <a:r>
              <a:rPr sz="3200" spc="-5" dirty="0">
                <a:latin typeface="Arial"/>
                <a:cs typeface="Arial"/>
              </a:rPr>
              <a:t>Family </a:t>
            </a:r>
            <a:r>
              <a:rPr sz="3200" dirty="0">
                <a:latin typeface="Arial"/>
                <a:cs typeface="Arial"/>
              </a:rPr>
              <a:t>money and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contributions</a:t>
            </a:r>
            <a:endParaRPr sz="3200">
              <a:latin typeface="Arial"/>
              <a:cs typeface="Arial"/>
            </a:endParaRPr>
          </a:p>
          <a:p>
            <a:pPr marL="622300" indent="-609600">
              <a:lnSpc>
                <a:spcPct val="100000"/>
              </a:lnSpc>
              <a:spcBef>
                <a:spcPts val="800"/>
              </a:spcBef>
              <a:buAutoNum type="arabicPeriod" startAt="3"/>
              <a:tabLst>
                <a:tab pos="621665" algn="l"/>
                <a:tab pos="622300" algn="l"/>
              </a:tabLst>
            </a:pPr>
            <a:r>
              <a:rPr sz="3200" spc="-5" dirty="0">
                <a:latin typeface="Arial"/>
                <a:cs typeface="Arial"/>
              </a:rPr>
              <a:t>Friends’ money </a:t>
            </a:r>
            <a:r>
              <a:rPr sz="3200" dirty="0">
                <a:latin typeface="Arial"/>
                <a:cs typeface="Arial"/>
              </a:rPr>
              <a:t>or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assets</a:t>
            </a:r>
            <a:endParaRPr sz="3200">
              <a:latin typeface="Arial"/>
              <a:cs typeface="Arial"/>
            </a:endParaRPr>
          </a:p>
          <a:p>
            <a:pPr marL="621665" marR="5080" indent="-609600">
              <a:lnSpc>
                <a:spcPct val="100000"/>
              </a:lnSpc>
              <a:spcBef>
                <a:spcPts val="800"/>
              </a:spcBef>
              <a:buAutoNum type="arabicPeriod" startAt="3"/>
              <a:tabLst>
                <a:tab pos="621665" algn="l"/>
                <a:tab pos="622300" algn="l"/>
              </a:tabLst>
            </a:pPr>
            <a:r>
              <a:rPr sz="3200" dirty="0">
                <a:latin typeface="Arial"/>
                <a:cs typeface="Arial"/>
              </a:rPr>
              <a:t>Foolhardy investors’ sums handed over  as a result of silver-tongued</a:t>
            </a:r>
            <a:r>
              <a:rPr sz="3200" spc="-6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persuasion!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45210" y="497840"/>
            <a:ext cx="705421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27505" algn="l"/>
                <a:tab pos="5234940" algn="l"/>
              </a:tabLst>
            </a:pPr>
            <a:r>
              <a:rPr dirty="0"/>
              <a:t>T</a:t>
            </a:r>
            <a:r>
              <a:rPr spc="-10" dirty="0"/>
              <a:t>h</a:t>
            </a:r>
            <a:r>
              <a:rPr dirty="0"/>
              <a:t>ree	</a:t>
            </a:r>
            <a:r>
              <a:rPr spc="-5" dirty="0"/>
              <a:t>f</a:t>
            </a:r>
            <a:r>
              <a:rPr dirty="0"/>
              <a:t>o</a:t>
            </a:r>
            <a:r>
              <a:rPr spc="-5" dirty="0"/>
              <a:t>r</a:t>
            </a:r>
            <a:r>
              <a:rPr spc="10" dirty="0"/>
              <a:t>m</a:t>
            </a:r>
            <a:r>
              <a:rPr dirty="0"/>
              <a:t>s</a:t>
            </a:r>
            <a:r>
              <a:rPr spc="5" dirty="0"/>
              <a:t> </a:t>
            </a:r>
            <a:r>
              <a:rPr dirty="0"/>
              <a:t>of ini</a:t>
            </a:r>
            <a:r>
              <a:rPr spc="-5" dirty="0"/>
              <a:t>t</a:t>
            </a:r>
            <a:r>
              <a:rPr spc="5" dirty="0"/>
              <a:t>i</a:t>
            </a:r>
            <a:r>
              <a:rPr dirty="0"/>
              <a:t>al	</a:t>
            </a:r>
            <a:r>
              <a:rPr spc="5" dirty="0"/>
              <a:t>f</a:t>
            </a:r>
            <a:r>
              <a:rPr dirty="0"/>
              <a:t>inan</a:t>
            </a:r>
            <a:r>
              <a:rPr spc="5" dirty="0"/>
              <a:t>c</a:t>
            </a:r>
            <a:r>
              <a:rPr dirty="0"/>
              <a:t>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99401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1665" marR="5080" indent="-6096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That start-up capital takes one of three </a:t>
            </a:r>
            <a:r>
              <a:rPr sz="3200" spc="-5" dirty="0">
                <a:latin typeface="Arial"/>
                <a:cs typeface="Arial"/>
              </a:rPr>
              <a:t>main  forms: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669" y="3765550"/>
            <a:ext cx="1682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4669" y="4842509"/>
            <a:ext cx="1682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•</a:t>
            </a:r>
            <a:endParaRPr sz="3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4669" y="2711450"/>
            <a:ext cx="7676515" cy="3153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1665" marR="278765" indent="-609600">
              <a:lnSpc>
                <a:spcPct val="100000"/>
              </a:lnSpc>
              <a:spcBef>
                <a:spcPts val="100"/>
              </a:spcBef>
              <a:buChar char="•"/>
              <a:tabLst>
                <a:tab pos="621665" algn="l"/>
                <a:tab pos="622300" algn="l"/>
              </a:tabLst>
            </a:pPr>
            <a:r>
              <a:rPr sz="3200" dirty="0">
                <a:latin typeface="Arial"/>
                <a:cs typeface="Arial"/>
              </a:rPr>
              <a:t>Personal savings – </a:t>
            </a:r>
            <a:r>
              <a:rPr sz="3200" spc="-5" dirty="0">
                <a:latin typeface="Arial"/>
                <a:cs typeface="Arial"/>
              </a:rPr>
              <a:t>the simplest form,  their </a:t>
            </a:r>
            <a:r>
              <a:rPr sz="3200" dirty="0">
                <a:latin typeface="Arial"/>
                <a:cs typeface="Arial"/>
              </a:rPr>
              <a:t>own cash reserves </a:t>
            </a:r>
            <a:r>
              <a:rPr sz="3200" spc="-5" dirty="0">
                <a:latin typeface="Arial"/>
                <a:cs typeface="Arial"/>
              </a:rPr>
              <a:t>or</a:t>
            </a:r>
            <a:r>
              <a:rPr sz="3200" dirty="0">
                <a:latin typeface="Arial"/>
                <a:cs typeface="Arial"/>
              </a:rPr>
              <a:t> assets</a:t>
            </a:r>
            <a:endParaRPr sz="3200">
              <a:latin typeface="Arial"/>
              <a:cs typeface="Arial"/>
            </a:endParaRPr>
          </a:p>
          <a:p>
            <a:pPr marL="621665" marR="5080">
              <a:lnSpc>
                <a:spcPct val="100000"/>
              </a:lnSpc>
              <a:spcBef>
                <a:spcPts val="790"/>
              </a:spcBef>
            </a:pPr>
            <a:r>
              <a:rPr sz="3200" dirty="0">
                <a:latin typeface="Arial"/>
                <a:cs typeface="Arial"/>
              </a:rPr>
              <a:t>Debt – borrowing </a:t>
            </a:r>
            <a:r>
              <a:rPr sz="3200" spc="-5" dirty="0">
                <a:latin typeface="Arial"/>
                <a:cs typeface="Arial"/>
              </a:rPr>
              <a:t>from </a:t>
            </a:r>
            <a:r>
              <a:rPr sz="3200" dirty="0">
                <a:latin typeface="Arial"/>
                <a:cs typeface="Arial"/>
              </a:rPr>
              <a:t>a lender, paying  interest </a:t>
            </a:r>
            <a:r>
              <a:rPr sz="3200" i="1" dirty="0">
                <a:latin typeface="Arial"/>
                <a:cs typeface="Arial"/>
              </a:rPr>
              <a:t>but </a:t>
            </a:r>
            <a:r>
              <a:rPr sz="3200" dirty="0">
                <a:latin typeface="Arial"/>
                <a:cs typeface="Arial"/>
              </a:rPr>
              <a:t>retaining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control</a:t>
            </a:r>
            <a:endParaRPr sz="3200">
              <a:latin typeface="Arial"/>
              <a:cs typeface="Arial"/>
            </a:endParaRPr>
          </a:p>
          <a:p>
            <a:pPr marL="621665" marR="412115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latin typeface="Arial"/>
                <a:cs typeface="Arial"/>
              </a:rPr>
              <a:t>Equity – </a:t>
            </a:r>
            <a:r>
              <a:rPr sz="3200" spc="-5" dirty="0">
                <a:latin typeface="Arial"/>
                <a:cs typeface="Arial"/>
              </a:rPr>
              <a:t>selling </a:t>
            </a:r>
            <a:r>
              <a:rPr sz="3200" dirty="0">
                <a:latin typeface="Arial"/>
                <a:cs typeface="Arial"/>
              </a:rPr>
              <a:t>shares </a:t>
            </a:r>
            <a:r>
              <a:rPr sz="3200" spc="-5" dirty="0">
                <a:latin typeface="Arial"/>
                <a:cs typeface="Arial"/>
              </a:rPr>
              <a:t>for </a:t>
            </a:r>
            <a:r>
              <a:rPr sz="3200" dirty="0">
                <a:latin typeface="Arial"/>
                <a:cs typeface="Arial"/>
              </a:rPr>
              <a:t>capital, no  interest </a:t>
            </a:r>
            <a:r>
              <a:rPr sz="3200" i="1" dirty="0">
                <a:latin typeface="Arial"/>
                <a:cs typeface="Arial"/>
              </a:rPr>
              <a:t>but </a:t>
            </a:r>
            <a:r>
              <a:rPr sz="3200" spc="-5" dirty="0">
                <a:latin typeface="Arial"/>
                <a:cs typeface="Arial"/>
              </a:rPr>
              <a:t>losing </a:t>
            </a:r>
            <a:r>
              <a:rPr sz="3200" dirty="0">
                <a:latin typeface="Arial"/>
                <a:cs typeface="Arial"/>
              </a:rPr>
              <a:t>partial</a:t>
            </a:r>
            <a:r>
              <a:rPr sz="3200" spc="-3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control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22220" y="497840"/>
            <a:ext cx="409956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67815" algn="l"/>
              </a:tabLst>
            </a:pPr>
            <a:r>
              <a:rPr dirty="0"/>
              <a:t>Scale	at</a:t>
            </a:r>
            <a:r>
              <a:rPr spc="-55" dirty="0"/>
              <a:t> </a:t>
            </a:r>
            <a:r>
              <a:rPr spc="-5" dirty="0"/>
              <a:t>start-up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790815" cy="4433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USA </a:t>
            </a:r>
            <a:r>
              <a:rPr sz="3200" i="1" dirty="0">
                <a:latin typeface="Arial"/>
                <a:cs typeface="Arial"/>
              </a:rPr>
              <a:t>Inc. </a:t>
            </a:r>
            <a:r>
              <a:rPr sz="3200" dirty="0">
                <a:latin typeface="Arial"/>
                <a:cs typeface="Arial"/>
              </a:rPr>
              <a:t>magazine’s annual </a:t>
            </a:r>
            <a:r>
              <a:rPr sz="3200" spc="-5" dirty="0">
                <a:latin typeface="Arial"/>
                <a:cs typeface="Arial"/>
              </a:rPr>
              <a:t>list </a:t>
            </a:r>
            <a:r>
              <a:rPr sz="3200" dirty="0">
                <a:latin typeface="Arial"/>
                <a:cs typeface="Arial"/>
              </a:rPr>
              <a:t>of 500 star  small businesses shows that: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25% began </a:t>
            </a:r>
            <a:r>
              <a:rPr sz="3200" spc="-5" dirty="0">
                <a:latin typeface="Arial"/>
                <a:cs typeface="Arial"/>
              </a:rPr>
              <a:t>with </a:t>
            </a:r>
            <a:r>
              <a:rPr sz="3200" dirty="0">
                <a:latin typeface="Arial"/>
                <a:cs typeface="Arial"/>
              </a:rPr>
              <a:t>under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$5,000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50% began </a:t>
            </a:r>
            <a:r>
              <a:rPr sz="3200" spc="-5" dirty="0">
                <a:latin typeface="Arial"/>
                <a:cs typeface="Arial"/>
              </a:rPr>
              <a:t>with </a:t>
            </a:r>
            <a:r>
              <a:rPr sz="3200" dirty="0">
                <a:latin typeface="Arial"/>
                <a:cs typeface="Arial"/>
              </a:rPr>
              <a:t>under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$25,000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75% began </a:t>
            </a:r>
            <a:r>
              <a:rPr sz="3200" spc="-5" dirty="0">
                <a:latin typeface="Arial"/>
                <a:cs typeface="Arial"/>
              </a:rPr>
              <a:t>with </a:t>
            </a:r>
            <a:r>
              <a:rPr sz="3200" dirty="0">
                <a:latin typeface="Arial"/>
                <a:cs typeface="Arial"/>
              </a:rPr>
              <a:t>under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$100,000</a:t>
            </a:r>
            <a:endParaRPr sz="3200">
              <a:latin typeface="Arial"/>
              <a:cs typeface="Arial"/>
            </a:endParaRPr>
          </a:p>
          <a:p>
            <a:pPr marL="12700" marR="526415">
              <a:lnSpc>
                <a:spcPct val="1208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Only </a:t>
            </a:r>
            <a:r>
              <a:rPr sz="3200" spc="-5" dirty="0">
                <a:latin typeface="Arial"/>
                <a:cs typeface="Arial"/>
              </a:rPr>
              <a:t>5% </a:t>
            </a:r>
            <a:r>
              <a:rPr sz="3200" dirty="0">
                <a:latin typeface="Arial"/>
                <a:cs typeface="Arial"/>
              </a:rPr>
              <a:t>started </a:t>
            </a:r>
            <a:r>
              <a:rPr sz="3200" spc="-5" dirty="0">
                <a:latin typeface="Arial"/>
                <a:cs typeface="Arial"/>
              </a:rPr>
              <a:t>with </a:t>
            </a:r>
            <a:r>
              <a:rPr sz="3200" dirty="0">
                <a:latin typeface="Arial"/>
                <a:cs typeface="Arial"/>
              </a:rPr>
              <a:t>over $1 </a:t>
            </a:r>
            <a:r>
              <a:rPr sz="3200" spc="-10" dirty="0">
                <a:latin typeface="Arial"/>
                <a:cs typeface="Arial"/>
              </a:rPr>
              <a:t>million  </a:t>
            </a:r>
            <a:r>
              <a:rPr sz="3200" dirty="0">
                <a:latin typeface="Arial"/>
                <a:cs typeface="Arial"/>
              </a:rPr>
              <a:t>So </a:t>
            </a:r>
            <a:r>
              <a:rPr sz="3200" spc="-5" dirty="0">
                <a:latin typeface="Arial"/>
                <a:cs typeface="Arial"/>
              </a:rPr>
              <a:t>small </a:t>
            </a:r>
            <a:r>
              <a:rPr sz="3200" dirty="0">
                <a:latin typeface="Arial"/>
                <a:cs typeface="Arial"/>
              </a:rPr>
              <a:t>contributions, savings &amp;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‘sweat</a:t>
            </a:r>
            <a:endParaRPr sz="3200">
              <a:latin typeface="Arial"/>
              <a:cs typeface="Arial"/>
            </a:endParaRPr>
          </a:p>
          <a:p>
            <a:pPr marL="354965">
              <a:lnSpc>
                <a:spcPct val="100000"/>
              </a:lnSpc>
            </a:pPr>
            <a:r>
              <a:rPr sz="3200" dirty="0">
                <a:latin typeface="Arial"/>
                <a:cs typeface="Arial"/>
              </a:rPr>
              <a:t>equity’ are </a:t>
            </a:r>
            <a:r>
              <a:rPr sz="3200" spc="-5" dirty="0">
                <a:latin typeface="Arial"/>
                <a:cs typeface="Arial"/>
              </a:rPr>
              <a:t>vital </a:t>
            </a:r>
            <a:r>
              <a:rPr sz="3200" dirty="0">
                <a:latin typeface="Arial"/>
                <a:cs typeface="Arial"/>
              </a:rPr>
              <a:t>to get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going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30170" y="497840"/>
            <a:ext cx="388429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99740" algn="l"/>
              </a:tabLst>
            </a:pPr>
            <a:r>
              <a:rPr spc="10" dirty="0"/>
              <a:t>C</a:t>
            </a:r>
            <a:r>
              <a:rPr spc="-10" dirty="0"/>
              <a:t>a</a:t>
            </a:r>
            <a:r>
              <a:rPr dirty="0"/>
              <a:t>pi</a:t>
            </a:r>
            <a:r>
              <a:rPr spc="5" dirty="0"/>
              <a:t>t</a:t>
            </a:r>
            <a:r>
              <a:rPr dirty="0"/>
              <a:t>al</a:t>
            </a:r>
            <a:r>
              <a:rPr spc="10" dirty="0"/>
              <a:t> </a:t>
            </a:r>
            <a:r>
              <a:rPr spc="-10" dirty="0"/>
              <a:t>a</a:t>
            </a:r>
            <a:r>
              <a:rPr dirty="0"/>
              <a:t>nd	ri</a:t>
            </a:r>
            <a:r>
              <a:rPr spc="5" dirty="0"/>
              <a:t>s</a:t>
            </a:r>
            <a:r>
              <a:rPr dirty="0"/>
              <a:t>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1969" y="1532890"/>
            <a:ext cx="7914005" cy="43319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900"/>
              </a:spcBef>
            </a:pPr>
            <a:r>
              <a:rPr sz="3200" spc="-5" dirty="0">
                <a:latin typeface="Arial"/>
                <a:cs typeface="Arial"/>
              </a:rPr>
              <a:t>The </a:t>
            </a:r>
            <a:r>
              <a:rPr sz="3200" dirty="0">
                <a:latin typeface="Arial"/>
                <a:cs typeface="Arial"/>
              </a:rPr>
              <a:t>2</a:t>
            </a:r>
            <a:r>
              <a:rPr sz="2775" baseline="28528" dirty="0">
                <a:latin typeface="Arial"/>
                <a:cs typeface="Arial"/>
              </a:rPr>
              <a:t>nd</a:t>
            </a:r>
            <a:r>
              <a:rPr sz="3200" dirty="0">
                <a:latin typeface="Arial"/>
                <a:cs typeface="Arial"/>
              </a:rPr>
              <a:t>, 3</a:t>
            </a:r>
            <a:r>
              <a:rPr sz="2775" baseline="28528" dirty="0">
                <a:latin typeface="Arial"/>
                <a:cs typeface="Arial"/>
              </a:rPr>
              <a:t>rd </a:t>
            </a:r>
            <a:r>
              <a:rPr sz="3200" dirty="0">
                <a:latin typeface="Arial"/>
                <a:cs typeface="Arial"/>
              </a:rPr>
              <a:t>&amp; </a:t>
            </a:r>
            <a:r>
              <a:rPr sz="3200" spc="5" dirty="0">
                <a:latin typeface="Arial"/>
                <a:cs typeface="Arial"/>
              </a:rPr>
              <a:t>4</a:t>
            </a:r>
            <a:r>
              <a:rPr sz="2775" spc="7" baseline="28528" dirty="0">
                <a:latin typeface="Arial"/>
                <a:cs typeface="Arial"/>
              </a:rPr>
              <a:t>th </a:t>
            </a:r>
            <a:r>
              <a:rPr sz="3200" dirty="0">
                <a:latin typeface="Arial"/>
                <a:cs typeface="Arial"/>
              </a:rPr>
              <a:t>of </a:t>
            </a:r>
            <a:r>
              <a:rPr sz="3200" spc="-5" dirty="0">
                <a:latin typeface="Arial"/>
                <a:cs typeface="Arial"/>
              </a:rPr>
              <a:t>4Fs will </a:t>
            </a:r>
            <a:r>
              <a:rPr sz="3200" dirty="0">
                <a:latin typeface="Arial"/>
                <a:cs typeface="Arial"/>
              </a:rPr>
              <a:t>expect</a:t>
            </a:r>
            <a:r>
              <a:rPr sz="3200" spc="-32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returns:</a:t>
            </a:r>
            <a:endParaRPr sz="3200">
              <a:latin typeface="Arial"/>
              <a:cs typeface="Arial"/>
            </a:endParaRPr>
          </a:p>
          <a:p>
            <a:pPr marL="367665" marR="1778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67665" algn="l"/>
                <a:tab pos="368300" algn="l"/>
              </a:tabLst>
            </a:pPr>
            <a:r>
              <a:rPr sz="3200" dirty="0">
                <a:latin typeface="Arial"/>
                <a:cs typeface="Arial"/>
              </a:rPr>
              <a:t>Supply and demand operate </a:t>
            </a:r>
            <a:r>
              <a:rPr sz="3200" spc="-5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the capital  </a:t>
            </a:r>
            <a:r>
              <a:rPr sz="3200" spc="-5" dirty="0">
                <a:latin typeface="Arial"/>
                <a:cs typeface="Arial"/>
              </a:rPr>
              <a:t>market </a:t>
            </a:r>
            <a:r>
              <a:rPr sz="3200" dirty="0">
                <a:latin typeface="Arial"/>
                <a:cs typeface="Arial"/>
              </a:rPr>
              <a:t>as </a:t>
            </a:r>
            <a:r>
              <a:rPr sz="3200" spc="-5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any other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market</a:t>
            </a:r>
            <a:endParaRPr sz="3200">
              <a:latin typeface="Arial"/>
              <a:cs typeface="Arial"/>
            </a:endParaRPr>
          </a:p>
          <a:p>
            <a:pPr marL="367665" marR="4191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67665" algn="l"/>
                <a:tab pos="368300" algn="l"/>
              </a:tabLst>
            </a:pPr>
            <a:r>
              <a:rPr sz="3200" spc="-5" dirty="0">
                <a:latin typeface="Arial"/>
                <a:cs typeface="Arial"/>
              </a:rPr>
              <a:t>The price </a:t>
            </a:r>
            <a:r>
              <a:rPr sz="3200" dirty="0">
                <a:latin typeface="Arial"/>
                <a:cs typeface="Arial"/>
              </a:rPr>
              <a:t>(cost) of capital depends on </a:t>
            </a:r>
            <a:r>
              <a:rPr sz="3200" spc="-5" dirty="0">
                <a:latin typeface="Arial"/>
                <a:cs typeface="Arial"/>
              </a:rPr>
              <a:t>the  </a:t>
            </a:r>
            <a:r>
              <a:rPr sz="3200" dirty="0">
                <a:latin typeface="Arial"/>
                <a:cs typeface="Arial"/>
              </a:rPr>
              <a:t>expected </a:t>
            </a:r>
            <a:r>
              <a:rPr sz="3200" spc="-5" dirty="0">
                <a:latin typeface="Arial"/>
                <a:cs typeface="Arial"/>
              </a:rPr>
              <a:t>rate </a:t>
            </a:r>
            <a:r>
              <a:rPr sz="3200" dirty="0">
                <a:latin typeface="Arial"/>
                <a:cs typeface="Arial"/>
              </a:rPr>
              <a:t>of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return</a:t>
            </a:r>
            <a:endParaRPr sz="3200">
              <a:latin typeface="Arial"/>
              <a:cs typeface="Arial"/>
            </a:endParaRPr>
          </a:p>
          <a:p>
            <a:pPr marL="367665" marR="33782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67665" algn="l"/>
                <a:tab pos="368300" algn="l"/>
              </a:tabLst>
            </a:pPr>
            <a:r>
              <a:rPr sz="3200" spc="-5" dirty="0">
                <a:latin typeface="Arial"/>
                <a:cs typeface="Arial"/>
              </a:rPr>
              <a:t>The </a:t>
            </a:r>
            <a:r>
              <a:rPr sz="3200" dirty="0">
                <a:latin typeface="Arial"/>
                <a:cs typeface="Arial"/>
              </a:rPr>
              <a:t>ERR </a:t>
            </a:r>
            <a:r>
              <a:rPr sz="3200" spc="-5" dirty="0">
                <a:latin typeface="Arial"/>
                <a:cs typeface="Arial"/>
              </a:rPr>
              <a:t>is </a:t>
            </a:r>
            <a:r>
              <a:rPr sz="3200" dirty="0">
                <a:latin typeface="Arial"/>
                <a:cs typeface="Arial"/>
              </a:rPr>
              <a:t>a function </a:t>
            </a:r>
            <a:r>
              <a:rPr sz="3200" spc="-5" dirty="0">
                <a:latin typeface="Arial"/>
                <a:cs typeface="Arial"/>
              </a:rPr>
              <a:t>of </a:t>
            </a:r>
            <a:r>
              <a:rPr sz="3200" dirty="0">
                <a:latin typeface="Arial"/>
                <a:cs typeface="Arial"/>
              </a:rPr>
              <a:t>both perceived  </a:t>
            </a:r>
            <a:r>
              <a:rPr sz="3200" i="1" spc="-5" dirty="0">
                <a:latin typeface="Arial"/>
                <a:cs typeface="Arial"/>
              </a:rPr>
              <a:t>risk </a:t>
            </a:r>
            <a:r>
              <a:rPr sz="3200" dirty="0">
                <a:latin typeface="Arial"/>
                <a:cs typeface="Arial"/>
              </a:rPr>
              <a:t>&amp; the </a:t>
            </a:r>
            <a:r>
              <a:rPr sz="3200" i="1" dirty="0">
                <a:latin typeface="Arial"/>
                <a:cs typeface="Arial"/>
              </a:rPr>
              <a:t>opportunity cost </a:t>
            </a:r>
            <a:r>
              <a:rPr sz="3200" dirty="0">
                <a:latin typeface="Arial"/>
                <a:cs typeface="Arial"/>
              </a:rPr>
              <a:t>of placing  </a:t>
            </a:r>
            <a:r>
              <a:rPr sz="3200" spc="-5" dirty="0">
                <a:latin typeface="Arial"/>
                <a:cs typeface="Arial"/>
              </a:rPr>
              <a:t>money with this </a:t>
            </a:r>
            <a:r>
              <a:rPr sz="3200" dirty="0">
                <a:latin typeface="Arial"/>
                <a:cs typeface="Arial"/>
              </a:rPr>
              <a:t>venture, not</a:t>
            </a:r>
            <a:r>
              <a:rPr sz="3200" spc="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another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1350" y="497840"/>
            <a:ext cx="786320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23995" algn="l"/>
              </a:tabLst>
            </a:pPr>
            <a:r>
              <a:rPr spc="-5" dirty="0"/>
              <a:t>Sources</a:t>
            </a:r>
            <a:r>
              <a:rPr spc="20" dirty="0"/>
              <a:t> </a:t>
            </a:r>
            <a:r>
              <a:rPr spc="-5" dirty="0"/>
              <a:t>of</a:t>
            </a:r>
            <a:r>
              <a:rPr spc="10" dirty="0"/>
              <a:t> </a:t>
            </a:r>
            <a:r>
              <a:rPr dirty="0"/>
              <a:t>new	</a:t>
            </a:r>
            <a:r>
              <a:rPr spc="-5" dirty="0"/>
              <a:t>venture</a:t>
            </a:r>
            <a:r>
              <a:rPr spc="-30" dirty="0"/>
              <a:t> </a:t>
            </a:r>
            <a:r>
              <a:rPr spc="-5" dirty="0"/>
              <a:t>finance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586229"/>
            <a:ext cx="7724775" cy="419100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354965" marR="5080" indent="-342900">
              <a:lnSpc>
                <a:spcPts val="3450"/>
              </a:lnSpc>
              <a:spcBef>
                <a:spcPts val="540"/>
              </a:spcBef>
            </a:pPr>
            <a:r>
              <a:rPr sz="3200" dirty="0">
                <a:latin typeface="Arial"/>
                <a:cs typeface="Arial"/>
              </a:rPr>
              <a:t>Beyond </a:t>
            </a:r>
            <a:r>
              <a:rPr sz="3200" spc="-5" dirty="0">
                <a:latin typeface="Arial"/>
                <a:cs typeface="Arial"/>
              </a:rPr>
              <a:t>initial </a:t>
            </a:r>
            <a:r>
              <a:rPr sz="3200" dirty="0">
                <a:latin typeface="Arial"/>
                <a:cs typeface="Arial"/>
              </a:rPr>
              <a:t>start-up, entrepreneurs often  </a:t>
            </a:r>
            <a:r>
              <a:rPr sz="3200" spc="-5" dirty="0">
                <a:latin typeface="Arial"/>
                <a:cs typeface="Arial"/>
              </a:rPr>
              <a:t>gain </a:t>
            </a:r>
            <a:r>
              <a:rPr sz="3200" dirty="0">
                <a:latin typeface="Arial"/>
                <a:cs typeface="Arial"/>
              </a:rPr>
              <a:t>access to finance</a:t>
            </a:r>
            <a:r>
              <a:rPr sz="3200" spc="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through: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0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Banks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Char char="•"/>
            </a:pPr>
            <a:endParaRPr sz="405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Business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angels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405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Venture capital</a:t>
            </a:r>
            <a:r>
              <a:rPr sz="3200" spc="-1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funds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03120" y="497840"/>
            <a:ext cx="493903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57730" algn="l"/>
              </a:tabLst>
            </a:pPr>
            <a:r>
              <a:rPr spc="-5" dirty="0"/>
              <a:t>Finance	</a:t>
            </a:r>
            <a:r>
              <a:rPr dirty="0"/>
              <a:t>from</a:t>
            </a:r>
            <a:r>
              <a:rPr spc="-65" dirty="0"/>
              <a:t> </a:t>
            </a:r>
            <a:r>
              <a:rPr spc="-5" dirty="0"/>
              <a:t>banks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884159" cy="4230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65849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Banks don’t </a:t>
            </a:r>
            <a:r>
              <a:rPr sz="3200" spc="-5" dirty="0">
                <a:latin typeface="Arial"/>
                <a:cs typeface="Arial"/>
              </a:rPr>
              <a:t>like risk </a:t>
            </a:r>
            <a:r>
              <a:rPr sz="3200" dirty="0">
                <a:latin typeface="Arial"/>
                <a:cs typeface="Arial"/>
              </a:rPr>
              <a:t>so demand tough  searches &amp; real collateral as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security</a:t>
            </a:r>
            <a:endParaRPr sz="3200">
              <a:latin typeface="Arial"/>
              <a:cs typeface="Arial"/>
            </a:endParaRPr>
          </a:p>
          <a:p>
            <a:pPr marL="354965" marR="508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They want to see </a:t>
            </a:r>
            <a:r>
              <a:rPr sz="3200" spc="-5" dirty="0">
                <a:latin typeface="Arial"/>
                <a:cs typeface="Arial"/>
              </a:rPr>
              <a:t>financial literacy </a:t>
            </a:r>
            <a:r>
              <a:rPr sz="3200" dirty="0">
                <a:latin typeface="Arial"/>
                <a:cs typeface="Arial"/>
              </a:rPr>
              <a:t>&amp; to be  kept </a:t>
            </a:r>
            <a:r>
              <a:rPr sz="3200" spc="-10" dirty="0">
                <a:latin typeface="Arial"/>
                <a:cs typeface="Arial"/>
              </a:rPr>
              <a:t>in </a:t>
            </a:r>
            <a:r>
              <a:rPr sz="3200" dirty="0">
                <a:latin typeface="Arial"/>
                <a:cs typeface="Arial"/>
              </a:rPr>
              <a:t>touch </a:t>
            </a:r>
            <a:r>
              <a:rPr sz="3200" spc="-5" dirty="0">
                <a:latin typeface="Arial"/>
                <a:cs typeface="Arial"/>
              </a:rPr>
              <a:t>with </a:t>
            </a:r>
            <a:r>
              <a:rPr sz="3200" dirty="0">
                <a:latin typeface="Arial"/>
                <a:cs typeface="Arial"/>
              </a:rPr>
              <a:t>venture</a:t>
            </a:r>
            <a:r>
              <a:rPr sz="3200" spc="-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developments</a:t>
            </a:r>
            <a:endParaRPr sz="3200">
              <a:latin typeface="Arial"/>
              <a:cs typeface="Arial"/>
            </a:endParaRPr>
          </a:p>
          <a:p>
            <a:pPr marL="354965" marR="1177290" indent="-342900">
              <a:lnSpc>
                <a:spcPct val="100000"/>
              </a:lnSpc>
              <a:spcBef>
                <a:spcPts val="7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i="1" dirty="0">
                <a:latin typeface="Arial"/>
                <a:cs typeface="Arial"/>
              </a:rPr>
              <a:t>But </a:t>
            </a:r>
            <a:r>
              <a:rPr sz="3200" dirty="0">
                <a:latin typeface="Arial"/>
                <a:cs typeface="Arial"/>
              </a:rPr>
              <a:t>debt finance has </a:t>
            </a:r>
            <a:r>
              <a:rPr sz="3200" spc="-5" dirty="0">
                <a:latin typeface="Arial"/>
                <a:cs typeface="Arial"/>
              </a:rPr>
              <a:t>benefits </a:t>
            </a:r>
            <a:r>
              <a:rPr sz="3200" dirty="0">
                <a:latin typeface="Arial"/>
                <a:cs typeface="Arial"/>
              </a:rPr>
              <a:t>when  </a:t>
            </a:r>
            <a:r>
              <a:rPr sz="3200" spc="-5" dirty="0">
                <a:latin typeface="Arial"/>
                <a:cs typeface="Arial"/>
              </a:rPr>
              <a:t>interest is written </a:t>
            </a:r>
            <a:r>
              <a:rPr sz="3200" dirty="0">
                <a:latin typeface="Arial"/>
                <a:cs typeface="Arial"/>
              </a:rPr>
              <a:t>off against tax</a:t>
            </a:r>
            <a:endParaRPr sz="3200">
              <a:latin typeface="Arial"/>
              <a:cs typeface="Arial"/>
            </a:endParaRPr>
          </a:p>
          <a:p>
            <a:pPr marL="354965" marR="794385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Building relations with </a:t>
            </a:r>
            <a:r>
              <a:rPr sz="3200" dirty="0">
                <a:latin typeface="Arial"/>
                <a:cs typeface="Arial"/>
              </a:rPr>
              <a:t>bankers gives  access to local &amp; </a:t>
            </a:r>
            <a:r>
              <a:rPr sz="3200" spc="-5" dirty="0">
                <a:latin typeface="Arial"/>
                <a:cs typeface="Arial"/>
              </a:rPr>
              <a:t>financial</a:t>
            </a:r>
            <a:r>
              <a:rPr sz="3200" spc="-4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knowledge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7279" y="497840"/>
            <a:ext cx="440944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 banker’s</a:t>
            </a:r>
            <a:r>
              <a:rPr spc="-85" dirty="0"/>
              <a:t> </a:t>
            </a:r>
            <a:r>
              <a:rPr spc="-5" dirty="0"/>
              <a:t>5Cs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4669" y="1634490"/>
            <a:ext cx="7569834" cy="404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Arial"/>
                <a:cs typeface="Arial"/>
              </a:rPr>
              <a:t>A </a:t>
            </a:r>
            <a:r>
              <a:rPr sz="3200" spc="-5" dirty="0">
                <a:latin typeface="Arial"/>
                <a:cs typeface="Arial"/>
              </a:rPr>
              <a:t>common </a:t>
            </a:r>
            <a:r>
              <a:rPr sz="3200" dirty="0">
                <a:latin typeface="Arial"/>
                <a:cs typeface="Arial"/>
              </a:rPr>
              <a:t>banker’s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checklist:</a:t>
            </a:r>
            <a:endParaRPr sz="3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7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Character of</a:t>
            </a:r>
            <a:r>
              <a:rPr sz="3200" spc="-20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borrower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Capacity </a:t>
            </a:r>
            <a:r>
              <a:rPr sz="3200" spc="-5" dirty="0">
                <a:latin typeface="Arial"/>
                <a:cs typeface="Arial"/>
              </a:rPr>
              <a:t>to</a:t>
            </a:r>
            <a:r>
              <a:rPr sz="3200" spc="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repay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Arial"/>
                <a:cs typeface="Arial"/>
              </a:rPr>
              <a:t>Conditions (product, industry,</a:t>
            </a:r>
            <a:r>
              <a:rPr sz="3200" spc="-75" dirty="0">
                <a:latin typeface="Arial"/>
                <a:cs typeface="Arial"/>
              </a:rPr>
              <a:t> </a:t>
            </a:r>
            <a:r>
              <a:rPr sz="3200" dirty="0">
                <a:latin typeface="Arial"/>
                <a:cs typeface="Arial"/>
              </a:rPr>
              <a:t>economy)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Capital </a:t>
            </a:r>
            <a:r>
              <a:rPr sz="3200" dirty="0">
                <a:latin typeface="Arial"/>
                <a:cs typeface="Arial"/>
              </a:rPr>
              <a:t>provided (debt/equity </a:t>
            </a:r>
            <a:r>
              <a:rPr sz="3200" spc="-5" dirty="0">
                <a:latin typeface="Arial"/>
                <a:cs typeface="Arial"/>
              </a:rPr>
              <a:t>ratio)</a:t>
            </a:r>
            <a:endParaRPr sz="32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Arial"/>
                <a:cs typeface="Arial"/>
              </a:rPr>
              <a:t>Collateral </a:t>
            </a:r>
            <a:r>
              <a:rPr sz="3200" dirty="0">
                <a:latin typeface="Arial"/>
                <a:cs typeface="Arial"/>
              </a:rPr>
              <a:t>or</a:t>
            </a:r>
            <a:r>
              <a:rPr sz="3200" spc="-10" dirty="0">
                <a:latin typeface="Arial"/>
                <a:cs typeface="Arial"/>
              </a:rPr>
              <a:t> </a:t>
            </a:r>
            <a:r>
              <a:rPr sz="3200" spc="-5" dirty="0">
                <a:latin typeface="Arial"/>
                <a:cs typeface="Arial"/>
              </a:rPr>
              <a:t>security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716</Words>
  <Application>Microsoft Office PowerPoint</Application>
  <PresentationFormat>On-screen Show 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Lecture contents</vt:lpstr>
      <vt:lpstr>The 4 Fs of initial finance</vt:lpstr>
      <vt:lpstr>Three forms of initial finance</vt:lpstr>
      <vt:lpstr>Scale at start-up</vt:lpstr>
      <vt:lpstr>Capital and risk</vt:lpstr>
      <vt:lpstr>Sources of new venture finance</vt:lpstr>
      <vt:lpstr>Finance from banks</vt:lpstr>
      <vt:lpstr>The banker’s 5Cs</vt:lpstr>
      <vt:lpstr>Business angels</vt:lpstr>
      <vt:lpstr>Venture capital funds</vt:lpstr>
      <vt:lpstr>What investors are looking for</vt:lpstr>
      <vt:lpstr>Structuring finance I</vt:lpstr>
      <vt:lpstr>Structuring finance II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Entrepreneurship and Innovation</dc:title>
  <dc:subject>Lecture 5 - Financing the Venture: Business Angels and Venture Capitalists</dc:subject>
  <dc:creator>mt32</dc:creator>
  <cp:lastModifiedBy>ali</cp:lastModifiedBy>
  <cp:revision>1</cp:revision>
  <dcterms:created xsi:type="dcterms:W3CDTF">2020-04-10T07:03:16Z</dcterms:created>
  <dcterms:modified xsi:type="dcterms:W3CDTF">2020-04-10T07:05:53Z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2010-06-10T00:00:00Z</vt:filetime>
  </property>
  <property fmtid="{D5CDD505-2E9C-101B-9397-08002B2CF9AE}" pid="3" name="Creator">
    <vt:lpwstr>Impress</vt:lpwstr>
  </property>
  <property fmtid="{D5CDD505-2E9C-101B-9397-08002B2CF9AE}" pid="4" name="LastSaved">
    <vt:filetime>2010-06-10T00:00:00Z</vt:filetime>
  </property>
</Properties>
</file>