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27710" y="1580210"/>
            <a:ext cx="8088579" cy="51435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rgbClr val="FFC000"/>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700" b="1" i="0">
                <a:solidFill>
                  <a:schemeClr val="bg1"/>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rgbClr val="FFC000"/>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200" b="0" i="0">
                <a:solidFill>
                  <a:srgbClr val="FFC000"/>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7998"/>
          </a:xfrm>
          <a:prstGeom prst="rect">
            <a:avLst/>
          </a:prstGeom>
          <a:blipFill>
            <a:blip r:embed="rId2" cstate="print"/>
            <a:stretch>
              <a:fillRect/>
            </a:stretch>
          </a:blipFill>
        </p:spPr>
        <p:txBody>
          <a:bodyPr wrap="square" lIns="0" tIns="0" rIns="0" bIns="0" rtlCol="0"/>
          <a:lstStyle/>
          <a:p>
            <a:endParaRPr/>
          </a:p>
        </p:txBody>
      </p:sp>
      <p:sp>
        <p:nvSpPr>
          <p:cNvPr id="17" name="bg object 17"/>
          <p:cNvSpPr/>
          <p:nvPr/>
        </p:nvSpPr>
        <p:spPr>
          <a:xfrm>
            <a:off x="1339596" y="4090415"/>
            <a:ext cx="7720583" cy="1615440"/>
          </a:xfrm>
          <a:prstGeom prst="rect">
            <a:avLst/>
          </a:prstGeom>
          <a:blipFill>
            <a:blip r:embed="rId3" cstate="print"/>
            <a:stretch>
              <a:fillRect/>
            </a:stretch>
          </a:blip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6857998"/>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527710" y="1336675"/>
            <a:ext cx="8088579" cy="1002030"/>
          </a:xfrm>
          <a:prstGeom prst="rect">
            <a:avLst/>
          </a:prstGeom>
        </p:spPr>
        <p:txBody>
          <a:bodyPr wrap="square" lIns="0" tIns="0" rIns="0" bIns="0">
            <a:spAutoFit/>
          </a:bodyPr>
          <a:lstStyle>
            <a:lvl1pPr>
              <a:defRPr sz="3200" b="0" i="0">
                <a:solidFill>
                  <a:srgbClr val="FFC000"/>
                </a:solidFill>
                <a:latin typeface="Calibri"/>
                <a:cs typeface="Calibri"/>
              </a:defRPr>
            </a:lvl1pPr>
          </a:lstStyle>
          <a:p>
            <a:endParaRPr/>
          </a:p>
        </p:txBody>
      </p:sp>
      <p:sp>
        <p:nvSpPr>
          <p:cNvPr id="3" name="Holder 3"/>
          <p:cNvSpPr>
            <a:spLocks noGrp="1"/>
          </p:cNvSpPr>
          <p:nvPr>
            <p:ph type="body" idx="1"/>
          </p:nvPr>
        </p:nvSpPr>
        <p:spPr>
          <a:xfrm>
            <a:off x="463397" y="2421127"/>
            <a:ext cx="8051165" cy="2054225"/>
          </a:xfrm>
          <a:prstGeom prst="rect">
            <a:avLst/>
          </a:prstGeom>
        </p:spPr>
        <p:txBody>
          <a:bodyPr wrap="square" lIns="0" tIns="0" rIns="0" bIns="0">
            <a:spAutoFit/>
          </a:bodyPr>
          <a:lstStyle>
            <a:lvl1pPr>
              <a:defRPr sz="1700" b="1" i="0">
                <a:solidFill>
                  <a:schemeClr val="bg1"/>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20/04/12</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28394" y="4213986"/>
            <a:ext cx="6990080" cy="1748789"/>
          </a:xfrm>
          <a:prstGeom prst="rect">
            <a:avLst/>
          </a:prstGeom>
        </p:spPr>
        <p:txBody>
          <a:bodyPr vert="horz" wrap="square" lIns="0" tIns="12700" rIns="0" bIns="0" rtlCol="0">
            <a:spAutoFit/>
          </a:bodyPr>
          <a:lstStyle/>
          <a:p>
            <a:pPr marR="8890" algn="r">
              <a:lnSpc>
                <a:spcPct val="100000"/>
              </a:lnSpc>
              <a:spcBef>
                <a:spcPts val="100"/>
              </a:spcBef>
            </a:pPr>
            <a:r>
              <a:rPr sz="3600" spc="-20" dirty="0">
                <a:solidFill>
                  <a:srgbClr val="FFC000"/>
                </a:solidFill>
                <a:latin typeface="Calibri"/>
                <a:cs typeface="Calibri"/>
              </a:rPr>
              <a:t>Potential </a:t>
            </a:r>
            <a:r>
              <a:rPr sz="3600" spc="-5" dirty="0">
                <a:solidFill>
                  <a:srgbClr val="FFC000"/>
                </a:solidFill>
                <a:latin typeface="Calibri"/>
                <a:cs typeface="Calibri"/>
              </a:rPr>
              <a:t>Funding </a:t>
            </a:r>
            <a:r>
              <a:rPr sz="3600" spc="-10" dirty="0">
                <a:solidFill>
                  <a:srgbClr val="FFC000"/>
                </a:solidFill>
                <a:latin typeface="Calibri"/>
                <a:cs typeface="Calibri"/>
              </a:rPr>
              <a:t>sources </a:t>
            </a:r>
            <a:r>
              <a:rPr sz="3600" dirty="0">
                <a:solidFill>
                  <a:srgbClr val="FFC000"/>
                </a:solidFill>
                <a:latin typeface="Calibri"/>
                <a:cs typeface="Calibri"/>
              </a:rPr>
              <a:t>in</a:t>
            </a:r>
            <a:r>
              <a:rPr sz="3600" spc="-80" dirty="0">
                <a:solidFill>
                  <a:srgbClr val="FFC000"/>
                </a:solidFill>
                <a:latin typeface="Calibri"/>
                <a:cs typeface="Calibri"/>
              </a:rPr>
              <a:t> </a:t>
            </a:r>
            <a:r>
              <a:rPr sz="3600" spc="-20" dirty="0">
                <a:solidFill>
                  <a:srgbClr val="FFC000"/>
                </a:solidFill>
                <a:latin typeface="Calibri"/>
                <a:cs typeface="Calibri"/>
              </a:rPr>
              <a:t>Pakistani</a:t>
            </a:r>
            <a:endParaRPr sz="3600">
              <a:latin typeface="Calibri"/>
              <a:cs typeface="Calibri"/>
            </a:endParaRPr>
          </a:p>
          <a:p>
            <a:pPr marR="5080" algn="r">
              <a:lnSpc>
                <a:spcPct val="100000"/>
              </a:lnSpc>
            </a:pPr>
            <a:r>
              <a:rPr sz="3600" dirty="0">
                <a:solidFill>
                  <a:srgbClr val="FFC000"/>
                </a:solidFill>
                <a:latin typeface="Calibri"/>
                <a:cs typeface="Calibri"/>
              </a:rPr>
              <a:t>Mar</a:t>
            </a:r>
            <a:r>
              <a:rPr sz="3600" spc="-120" dirty="0">
                <a:solidFill>
                  <a:srgbClr val="FFC000"/>
                </a:solidFill>
                <a:latin typeface="Calibri"/>
                <a:cs typeface="Calibri"/>
              </a:rPr>
              <a:t>k</a:t>
            </a:r>
            <a:r>
              <a:rPr sz="3600" spc="-30" dirty="0">
                <a:solidFill>
                  <a:srgbClr val="FFC000"/>
                </a:solidFill>
                <a:latin typeface="Calibri"/>
                <a:cs typeface="Calibri"/>
              </a:rPr>
              <a:t>e</a:t>
            </a:r>
            <a:r>
              <a:rPr sz="3600" dirty="0">
                <a:solidFill>
                  <a:srgbClr val="FFC000"/>
                </a:solidFill>
                <a:latin typeface="Calibri"/>
                <a:cs typeface="Calibri"/>
              </a:rPr>
              <a:t>t</a:t>
            </a:r>
            <a:endParaRPr sz="3600">
              <a:latin typeface="Calibri"/>
              <a:cs typeface="Calibri"/>
            </a:endParaRPr>
          </a:p>
          <a:p>
            <a:pPr marL="2966085">
              <a:lnSpc>
                <a:spcPct val="100000"/>
              </a:lnSpc>
              <a:spcBef>
                <a:spcPts val="1805"/>
              </a:spcBef>
            </a:pPr>
            <a:endParaRPr sz="2600">
              <a:latin typeface="Calibri"/>
              <a:cs typeface="Calibri"/>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2385695" cy="514350"/>
          </a:xfrm>
          <a:prstGeom prst="rect">
            <a:avLst/>
          </a:prstGeom>
        </p:spPr>
        <p:txBody>
          <a:bodyPr vert="horz" wrap="square" lIns="0" tIns="13335" rIns="0" bIns="0" rtlCol="0">
            <a:spAutoFit/>
          </a:bodyPr>
          <a:lstStyle/>
          <a:p>
            <a:pPr marL="12700">
              <a:lnSpc>
                <a:spcPct val="100000"/>
              </a:lnSpc>
              <a:spcBef>
                <a:spcPts val="105"/>
              </a:spcBef>
            </a:pPr>
            <a:r>
              <a:rPr spc="-10" dirty="0"/>
              <a:t>Angel</a:t>
            </a:r>
            <a:r>
              <a:rPr spc="-40" dirty="0"/>
              <a:t> </a:t>
            </a:r>
            <a:r>
              <a:rPr spc="-25" dirty="0"/>
              <a:t>Investor</a:t>
            </a:r>
          </a:p>
        </p:txBody>
      </p:sp>
      <p:sp>
        <p:nvSpPr>
          <p:cNvPr id="3" name="object 3"/>
          <p:cNvSpPr txBox="1"/>
          <p:nvPr/>
        </p:nvSpPr>
        <p:spPr>
          <a:xfrm>
            <a:off x="527710" y="4494657"/>
            <a:ext cx="3800475" cy="2110740"/>
          </a:xfrm>
          <a:prstGeom prst="rect">
            <a:avLst/>
          </a:prstGeom>
        </p:spPr>
        <p:txBody>
          <a:bodyPr vert="horz" wrap="square" lIns="0" tIns="53975" rIns="0" bIns="0" rtlCol="0">
            <a:spAutoFit/>
          </a:bodyPr>
          <a:lstStyle/>
          <a:p>
            <a:pPr marL="355600" marR="5080" indent="-342900">
              <a:lnSpc>
                <a:spcPts val="2590"/>
              </a:lnSpc>
              <a:spcBef>
                <a:spcPts val="425"/>
              </a:spcBef>
              <a:buFont typeface="Arial"/>
              <a:buChar char="•"/>
              <a:tabLst>
                <a:tab pos="354965" algn="l"/>
                <a:tab pos="355600" algn="l"/>
              </a:tabLst>
            </a:pPr>
            <a:r>
              <a:rPr sz="2400" spc="-5" dirty="0">
                <a:solidFill>
                  <a:srgbClr val="FFFFFF"/>
                </a:solidFill>
                <a:latin typeface="Calibri"/>
                <a:cs typeface="Calibri"/>
              </a:rPr>
              <a:t>Angel </a:t>
            </a:r>
            <a:r>
              <a:rPr sz="2400" spc="-20" dirty="0">
                <a:solidFill>
                  <a:srgbClr val="FFFFFF"/>
                </a:solidFill>
                <a:latin typeface="Calibri"/>
                <a:cs typeface="Calibri"/>
              </a:rPr>
              <a:t>investors have </a:t>
            </a:r>
            <a:r>
              <a:rPr sz="2400" dirty="0">
                <a:solidFill>
                  <a:srgbClr val="FFFFFF"/>
                </a:solidFill>
                <a:latin typeface="Calibri"/>
                <a:cs typeface="Calibri"/>
              </a:rPr>
              <a:t>a  </a:t>
            </a:r>
            <a:r>
              <a:rPr sz="2400" spc="-5" dirty="0">
                <a:solidFill>
                  <a:srgbClr val="FFFFFF"/>
                </a:solidFill>
                <a:latin typeface="Calibri"/>
                <a:cs typeface="Calibri"/>
              </a:rPr>
              <a:t>higher </a:t>
            </a:r>
            <a:r>
              <a:rPr sz="2400" spc="-10" dirty="0">
                <a:solidFill>
                  <a:srgbClr val="FFFFFF"/>
                </a:solidFill>
                <a:latin typeface="Calibri"/>
                <a:cs typeface="Calibri"/>
              </a:rPr>
              <a:t>level </a:t>
            </a:r>
            <a:r>
              <a:rPr sz="2400" spc="-5" dirty="0">
                <a:solidFill>
                  <a:srgbClr val="FFFFFF"/>
                </a:solidFill>
                <a:latin typeface="Calibri"/>
                <a:cs typeface="Calibri"/>
              </a:rPr>
              <a:t>of </a:t>
            </a:r>
            <a:r>
              <a:rPr sz="2400" spc="-15" dirty="0">
                <a:solidFill>
                  <a:srgbClr val="FFFFFF"/>
                </a:solidFill>
                <a:latin typeface="Calibri"/>
                <a:cs typeface="Calibri"/>
              </a:rPr>
              <a:t>comfort </a:t>
            </a:r>
            <a:r>
              <a:rPr sz="2400" dirty="0">
                <a:solidFill>
                  <a:srgbClr val="FFFFFF"/>
                </a:solidFill>
                <a:latin typeface="Calibri"/>
                <a:cs typeface="Calibri"/>
              </a:rPr>
              <a:t>with  </a:t>
            </a:r>
            <a:r>
              <a:rPr sz="2400" spc="-5" dirty="0">
                <a:solidFill>
                  <a:srgbClr val="FFFFFF"/>
                </a:solidFill>
                <a:latin typeface="Calibri"/>
                <a:cs typeface="Calibri"/>
              </a:rPr>
              <a:t>new</a:t>
            </a:r>
            <a:r>
              <a:rPr sz="2400" spc="-10" dirty="0">
                <a:solidFill>
                  <a:srgbClr val="FFFFFF"/>
                </a:solidFill>
                <a:latin typeface="Calibri"/>
                <a:cs typeface="Calibri"/>
              </a:rPr>
              <a:t> </a:t>
            </a:r>
            <a:r>
              <a:rPr sz="2400" dirty="0">
                <a:solidFill>
                  <a:srgbClr val="FFFFFF"/>
                </a:solidFill>
                <a:latin typeface="Calibri"/>
                <a:cs typeface="Calibri"/>
              </a:rPr>
              <a:t>ideas.</a:t>
            </a:r>
            <a:endParaRPr sz="2400">
              <a:latin typeface="Calibri"/>
              <a:cs typeface="Calibri"/>
            </a:endParaRPr>
          </a:p>
          <a:p>
            <a:pPr marL="355600" marR="397510" indent="-342900">
              <a:lnSpc>
                <a:spcPct val="90000"/>
              </a:lnSpc>
              <a:spcBef>
                <a:spcPts val="545"/>
              </a:spcBef>
              <a:buFont typeface="Arial"/>
              <a:buChar char="•"/>
              <a:tabLst>
                <a:tab pos="354965" algn="l"/>
                <a:tab pos="355600" algn="l"/>
              </a:tabLst>
            </a:pPr>
            <a:r>
              <a:rPr sz="2400" spc="-10" dirty="0">
                <a:solidFill>
                  <a:srgbClr val="FFFFFF"/>
                </a:solidFill>
                <a:latin typeface="Calibri"/>
                <a:cs typeface="Calibri"/>
              </a:rPr>
              <a:t>There are lowest level </a:t>
            </a:r>
            <a:r>
              <a:rPr sz="2400" spc="-5" dirty="0">
                <a:solidFill>
                  <a:srgbClr val="FFFFFF"/>
                </a:solidFill>
                <a:latin typeface="Calibri"/>
                <a:cs typeface="Calibri"/>
              </a:rPr>
              <a:t>of  regulations </a:t>
            </a:r>
            <a:r>
              <a:rPr sz="2400" dirty="0">
                <a:solidFill>
                  <a:srgbClr val="FFFFFF"/>
                </a:solidFill>
                <a:latin typeface="Calibri"/>
                <a:cs typeface="Calibri"/>
              </a:rPr>
              <a:t>and </a:t>
            </a:r>
            <a:r>
              <a:rPr sz="2400" spc="-15" dirty="0">
                <a:solidFill>
                  <a:srgbClr val="FFFFFF"/>
                </a:solidFill>
                <a:latin typeface="Calibri"/>
                <a:cs typeface="Calibri"/>
              </a:rPr>
              <a:t>control  </a:t>
            </a:r>
            <a:r>
              <a:rPr sz="2400" spc="-5" dirty="0">
                <a:solidFill>
                  <a:srgbClr val="FFFFFF"/>
                </a:solidFill>
                <a:latin typeface="Calibri"/>
                <a:cs typeface="Calibri"/>
              </a:rPr>
              <a:t>implemented</a:t>
            </a:r>
            <a:endParaRPr sz="2400">
              <a:latin typeface="Calibri"/>
              <a:cs typeface="Calibri"/>
            </a:endParaRPr>
          </a:p>
        </p:txBody>
      </p:sp>
      <p:sp>
        <p:nvSpPr>
          <p:cNvPr id="4" name="object 4"/>
          <p:cNvSpPr txBox="1"/>
          <p:nvPr/>
        </p:nvSpPr>
        <p:spPr>
          <a:xfrm>
            <a:off x="4716271" y="4531232"/>
            <a:ext cx="3766820" cy="1927860"/>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2400" spc="-5" dirty="0">
                <a:solidFill>
                  <a:srgbClr val="FFFFFF"/>
                </a:solidFill>
                <a:latin typeface="Calibri"/>
                <a:cs typeface="Calibri"/>
              </a:rPr>
              <a:t>The </a:t>
            </a:r>
            <a:r>
              <a:rPr sz="2400" spc="-25" dirty="0">
                <a:solidFill>
                  <a:srgbClr val="FFFFFF"/>
                </a:solidFill>
                <a:latin typeface="Calibri"/>
                <a:cs typeface="Calibri"/>
              </a:rPr>
              <a:t>rate </a:t>
            </a:r>
            <a:r>
              <a:rPr sz="2400" spc="-5" dirty="0">
                <a:solidFill>
                  <a:srgbClr val="FFFFFF"/>
                </a:solidFill>
                <a:latin typeface="Calibri"/>
                <a:cs typeface="Calibri"/>
              </a:rPr>
              <a:t>of </a:t>
            </a:r>
            <a:r>
              <a:rPr sz="2400" spc="-10" dirty="0">
                <a:solidFill>
                  <a:srgbClr val="FFFFFF"/>
                </a:solidFill>
                <a:latin typeface="Calibri"/>
                <a:cs typeface="Calibri"/>
              </a:rPr>
              <a:t>return expected  </a:t>
            </a:r>
            <a:r>
              <a:rPr sz="2400" dirty="0">
                <a:solidFill>
                  <a:srgbClr val="FFFFFF"/>
                </a:solidFill>
                <a:latin typeface="Calibri"/>
                <a:cs typeface="Calibri"/>
              </a:rPr>
              <a:t>is </a:t>
            </a:r>
            <a:r>
              <a:rPr sz="2400" spc="-5" dirty="0">
                <a:solidFill>
                  <a:srgbClr val="FFFFFF"/>
                </a:solidFill>
                <a:latin typeface="Calibri"/>
                <a:cs typeface="Calibri"/>
              </a:rPr>
              <a:t>very</a:t>
            </a:r>
            <a:r>
              <a:rPr sz="2400" spc="-10" dirty="0">
                <a:solidFill>
                  <a:srgbClr val="FFFFFF"/>
                </a:solidFill>
                <a:latin typeface="Calibri"/>
                <a:cs typeface="Calibri"/>
              </a:rPr>
              <a:t> </a:t>
            </a:r>
            <a:r>
              <a:rPr sz="2400" spc="-5" dirty="0">
                <a:solidFill>
                  <a:srgbClr val="FFFFFF"/>
                </a:solidFill>
                <a:latin typeface="Calibri"/>
                <a:cs typeface="Calibri"/>
              </a:rPr>
              <a:t>high.</a:t>
            </a:r>
            <a:endParaRPr sz="2400">
              <a:latin typeface="Calibri"/>
              <a:cs typeface="Calibri"/>
            </a:endParaRPr>
          </a:p>
          <a:p>
            <a:pPr marL="355600" marR="33655" indent="-342900">
              <a:lnSpc>
                <a:spcPct val="100000"/>
              </a:lnSpc>
              <a:spcBef>
                <a:spcPts val="575"/>
              </a:spcBef>
              <a:buFont typeface="Arial"/>
              <a:buChar char="•"/>
              <a:tabLst>
                <a:tab pos="354965" algn="l"/>
                <a:tab pos="355600" algn="l"/>
              </a:tabLst>
            </a:pPr>
            <a:r>
              <a:rPr sz="2400" spc="-5" dirty="0">
                <a:solidFill>
                  <a:srgbClr val="FFFFFF"/>
                </a:solidFill>
                <a:latin typeface="Calibri"/>
                <a:cs typeface="Calibri"/>
              </a:rPr>
              <a:t>The cash </a:t>
            </a:r>
            <a:r>
              <a:rPr sz="2400" spc="-10" dirty="0">
                <a:solidFill>
                  <a:srgbClr val="FFFFFF"/>
                </a:solidFill>
                <a:latin typeface="Calibri"/>
                <a:cs typeface="Calibri"/>
              </a:rPr>
              <a:t>flow </a:t>
            </a:r>
            <a:r>
              <a:rPr sz="2400" dirty="0">
                <a:solidFill>
                  <a:srgbClr val="FFFFFF"/>
                </a:solidFill>
                <a:latin typeface="Calibri"/>
                <a:cs typeface="Calibri"/>
              </a:rPr>
              <a:t>injection</a:t>
            </a:r>
            <a:r>
              <a:rPr sz="2400" spc="-80" dirty="0">
                <a:solidFill>
                  <a:srgbClr val="FFFFFF"/>
                </a:solidFill>
                <a:latin typeface="Calibri"/>
                <a:cs typeface="Calibri"/>
              </a:rPr>
              <a:t> </a:t>
            </a:r>
            <a:r>
              <a:rPr sz="2400" dirty="0">
                <a:solidFill>
                  <a:srgbClr val="FFFFFF"/>
                </a:solidFill>
                <a:latin typeface="Calibri"/>
                <a:cs typeface="Calibri"/>
              </a:rPr>
              <a:t>and  </a:t>
            </a:r>
            <a:r>
              <a:rPr sz="2400" spc="-10" dirty="0">
                <a:solidFill>
                  <a:srgbClr val="FFFFFF"/>
                </a:solidFill>
                <a:latin typeface="Calibri"/>
                <a:cs typeface="Calibri"/>
              </a:rPr>
              <a:t>withdrawal can </a:t>
            </a:r>
            <a:r>
              <a:rPr sz="2400" spc="-5" dirty="0">
                <a:solidFill>
                  <a:srgbClr val="FFFFFF"/>
                </a:solidFill>
                <a:latin typeface="Calibri"/>
                <a:cs typeface="Calibri"/>
              </a:rPr>
              <a:t>be  unpredictable.</a:t>
            </a:r>
            <a:endParaRPr sz="2400">
              <a:latin typeface="Calibri"/>
              <a:cs typeface="Calibri"/>
            </a:endParaRPr>
          </a:p>
        </p:txBody>
      </p:sp>
      <p:sp>
        <p:nvSpPr>
          <p:cNvPr id="5" name="object 5"/>
          <p:cNvSpPr txBox="1"/>
          <p:nvPr/>
        </p:nvSpPr>
        <p:spPr>
          <a:xfrm>
            <a:off x="511555" y="3050286"/>
            <a:ext cx="8013065" cy="1424940"/>
          </a:xfrm>
          <a:prstGeom prst="rect">
            <a:avLst/>
          </a:prstGeom>
        </p:spPr>
        <p:txBody>
          <a:bodyPr vert="horz" wrap="square" lIns="0" tIns="13335" rIns="0" bIns="0" rtlCol="0">
            <a:spAutoFit/>
          </a:bodyPr>
          <a:lstStyle/>
          <a:p>
            <a:pPr marL="12700" marR="5080">
              <a:lnSpc>
                <a:spcPct val="100000"/>
              </a:lnSpc>
              <a:spcBef>
                <a:spcPts val="105"/>
              </a:spcBef>
            </a:pPr>
            <a:r>
              <a:rPr sz="2000" b="1" spc="-10" dirty="0">
                <a:solidFill>
                  <a:srgbClr val="FFFFFF"/>
                </a:solidFill>
                <a:latin typeface="Calibri"/>
                <a:cs typeface="Calibri"/>
              </a:rPr>
              <a:t>Pakistan </a:t>
            </a:r>
            <a:r>
              <a:rPr sz="2000" b="1" spc="-5" dirty="0">
                <a:solidFill>
                  <a:srgbClr val="FFFFFF"/>
                </a:solidFill>
                <a:latin typeface="Calibri"/>
                <a:cs typeface="Calibri"/>
              </a:rPr>
              <a:t>with </a:t>
            </a:r>
            <a:r>
              <a:rPr sz="2000" b="1" dirty="0">
                <a:solidFill>
                  <a:srgbClr val="FFFFFF"/>
                </a:solidFill>
                <a:latin typeface="Calibri"/>
                <a:cs typeface="Calibri"/>
              </a:rPr>
              <a:t>the </a:t>
            </a:r>
            <a:r>
              <a:rPr sz="2000" b="1" spc="-10" dirty="0">
                <a:solidFill>
                  <a:srgbClr val="FFFFFF"/>
                </a:solidFill>
                <a:latin typeface="Calibri"/>
                <a:cs typeface="Calibri"/>
              </a:rPr>
              <a:t>advent </a:t>
            </a:r>
            <a:r>
              <a:rPr sz="2000" b="1" dirty="0">
                <a:solidFill>
                  <a:srgbClr val="FFFFFF"/>
                </a:solidFill>
                <a:latin typeface="Calibri"/>
                <a:cs typeface="Calibri"/>
              </a:rPr>
              <a:t>of </a:t>
            </a:r>
            <a:r>
              <a:rPr sz="2000" b="1" spc="-5" dirty="0">
                <a:solidFill>
                  <a:srgbClr val="FFFFFF"/>
                </a:solidFill>
                <a:latin typeface="Calibri"/>
                <a:cs typeface="Calibri"/>
              </a:rPr>
              <a:t>inflow </a:t>
            </a:r>
            <a:r>
              <a:rPr sz="2000" b="1" dirty="0">
                <a:solidFill>
                  <a:srgbClr val="FFFFFF"/>
                </a:solidFill>
                <a:latin typeface="Calibri"/>
                <a:cs typeface="Calibri"/>
              </a:rPr>
              <a:t>of </a:t>
            </a:r>
            <a:r>
              <a:rPr sz="2000" b="1" spc="-10" dirty="0">
                <a:solidFill>
                  <a:srgbClr val="FFFFFF"/>
                </a:solidFill>
                <a:latin typeface="Calibri"/>
                <a:cs typeface="Calibri"/>
              </a:rPr>
              <a:t>CPEC </a:t>
            </a:r>
            <a:r>
              <a:rPr sz="2000" b="1" spc="-5" dirty="0">
                <a:solidFill>
                  <a:srgbClr val="FFFFFF"/>
                </a:solidFill>
                <a:latin typeface="Calibri"/>
                <a:cs typeface="Calibri"/>
              </a:rPr>
              <a:t>money </a:t>
            </a:r>
            <a:r>
              <a:rPr sz="2000" b="1" dirty="0">
                <a:solidFill>
                  <a:srgbClr val="FFFFFF"/>
                </a:solidFill>
                <a:latin typeface="Calibri"/>
                <a:cs typeface="Calibri"/>
              </a:rPr>
              <a:t>has seen a </a:t>
            </a:r>
            <a:r>
              <a:rPr sz="2000" b="1" spc="-5" dirty="0">
                <a:solidFill>
                  <a:srgbClr val="FFFFFF"/>
                </a:solidFill>
                <a:latin typeface="Calibri"/>
                <a:cs typeface="Calibri"/>
              </a:rPr>
              <a:t>growth </a:t>
            </a:r>
            <a:r>
              <a:rPr sz="2000" b="1" dirty="0">
                <a:solidFill>
                  <a:srgbClr val="FFFFFF"/>
                </a:solidFill>
                <a:latin typeface="Calibri"/>
                <a:cs typeface="Calibri"/>
              </a:rPr>
              <a:t>in  </a:t>
            </a:r>
            <a:r>
              <a:rPr sz="2000" b="1" spc="-10" dirty="0">
                <a:solidFill>
                  <a:srgbClr val="FFFFFF"/>
                </a:solidFill>
                <a:latin typeface="Calibri"/>
                <a:cs typeface="Calibri"/>
              </a:rPr>
              <a:t>angel </a:t>
            </a:r>
            <a:r>
              <a:rPr sz="2000" b="1" spc="-15" dirty="0">
                <a:solidFill>
                  <a:srgbClr val="FFFFFF"/>
                </a:solidFill>
                <a:latin typeface="Calibri"/>
                <a:cs typeface="Calibri"/>
              </a:rPr>
              <a:t>investors for </a:t>
            </a:r>
            <a:r>
              <a:rPr sz="2000" b="1" dirty="0">
                <a:solidFill>
                  <a:srgbClr val="FFFFFF"/>
                </a:solidFill>
                <a:latin typeface="Calibri"/>
                <a:cs typeface="Calibri"/>
              </a:rPr>
              <a:t>funding of </a:t>
            </a:r>
            <a:r>
              <a:rPr sz="2000" b="1" spc="-5" dirty="0">
                <a:solidFill>
                  <a:srgbClr val="FFFFFF"/>
                </a:solidFill>
                <a:latin typeface="Calibri"/>
                <a:cs typeface="Calibri"/>
              </a:rPr>
              <a:t>projects. Most </a:t>
            </a:r>
            <a:r>
              <a:rPr sz="2000" b="1" dirty="0">
                <a:solidFill>
                  <a:srgbClr val="FFFFFF"/>
                </a:solidFill>
                <a:latin typeface="Calibri"/>
                <a:cs typeface="Calibri"/>
              </a:rPr>
              <a:t>of this funding is </a:t>
            </a:r>
            <a:r>
              <a:rPr sz="2000" b="1" spc="-10" dirty="0">
                <a:solidFill>
                  <a:srgbClr val="FFFFFF"/>
                </a:solidFill>
                <a:latin typeface="Calibri"/>
                <a:cs typeface="Calibri"/>
              </a:rPr>
              <a:t>contact</a:t>
            </a:r>
            <a:r>
              <a:rPr sz="2000" b="1" spc="-50" dirty="0">
                <a:solidFill>
                  <a:srgbClr val="FFFFFF"/>
                </a:solidFill>
                <a:latin typeface="Calibri"/>
                <a:cs typeface="Calibri"/>
              </a:rPr>
              <a:t> </a:t>
            </a:r>
            <a:r>
              <a:rPr sz="2000" b="1" dirty="0">
                <a:solidFill>
                  <a:srgbClr val="FFFFFF"/>
                </a:solidFill>
                <a:latin typeface="Calibri"/>
                <a:cs typeface="Calibri"/>
              </a:rPr>
              <a:t>based</a:t>
            </a:r>
            <a:endParaRPr sz="2000">
              <a:latin typeface="Calibri"/>
              <a:cs typeface="Calibri"/>
            </a:endParaRPr>
          </a:p>
          <a:p>
            <a:pPr>
              <a:lnSpc>
                <a:spcPct val="100000"/>
              </a:lnSpc>
              <a:spcBef>
                <a:spcPts val="35"/>
              </a:spcBef>
            </a:pPr>
            <a:endParaRPr sz="2700">
              <a:latin typeface="Calibri"/>
              <a:cs typeface="Calibri"/>
            </a:endParaRPr>
          </a:p>
          <a:p>
            <a:pPr marL="28575">
              <a:lnSpc>
                <a:spcPct val="100000"/>
              </a:lnSpc>
              <a:tabLst>
                <a:tab pos="421703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2310130" cy="514350"/>
          </a:xfrm>
          <a:prstGeom prst="rect">
            <a:avLst/>
          </a:prstGeom>
        </p:spPr>
        <p:txBody>
          <a:bodyPr vert="horz" wrap="square" lIns="0" tIns="13335" rIns="0" bIns="0" rtlCol="0">
            <a:spAutoFit/>
          </a:bodyPr>
          <a:lstStyle/>
          <a:p>
            <a:pPr marL="12700">
              <a:lnSpc>
                <a:spcPct val="100000"/>
              </a:lnSpc>
              <a:spcBef>
                <a:spcPts val="105"/>
              </a:spcBef>
            </a:pPr>
            <a:r>
              <a:rPr spc="-20" dirty="0"/>
              <a:t>Private</a:t>
            </a:r>
            <a:r>
              <a:rPr spc="-45" dirty="0"/>
              <a:t> </a:t>
            </a:r>
            <a:r>
              <a:rPr spc="-5" dirty="0"/>
              <a:t>equity</a:t>
            </a:r>
          </a:p>
        </p:txBody>
      </p:sp>
      <p:sp>
        <p:nvSpPr>
          <p:cNvPr id="3" name="object 3"/>
          <p:cNvSpPr txBox="1"/>
          <p:nvPr/>
        </p:nvSpPr>
        <p:spPr>
          <a:xfrm>
            <a:off x="527710" y="4494657"/>
            <a:ext cx="3800475" cy="2110740"/>
          </a:xfrm>
          <a:prstGeom prst="rect">
            <a:avLst/>
          </a:prstGeom>
        </p:spPr>
        <p:txBody>
          <a:bodyPr vert="horz" wrap="square" lIns="0" tIns="53975" rIns="0" bIns="0" rtlCol="0">
            <a:spAutoFit/>
          </a:bodyPr>
          <a:lstStyle/>
          <a:p>
            <a:pPr marL="355600" marR="5080" indent="-342900">
              <a:lnSpc>
                <a:spcPts val="2590"/>
              </a:lnSpc>
              <a:spcBef>
                <a:spcPts val="425"/>
              </a:spcBef>
              <a:buFont typeface="Arial"/>
              <a:buChar char="•"/>
              <a:tabLst>
                <a:tab pos="354965" algn="l"/>
                <a:tab pos="355600" algn="l"/>
              </a:tabLst>
            </a:pPr>
            <a:r>
              <a:rPr sz="2400" spc="-5" dirty="0">
                <a:solidFill>
                  <a:srgbClr val="FFFFFF"/>
                </a:solidFill>
                <a:latin typeface="Calibri"/>
                <a:cs typeface="Calibri"/>
              </a:rPr>
              <a:t>Angel </a:t>
            </a:r>
            <a:r>
              <a:rPr sz="2400" spc="-20" dirty="0">
                <a:solidFill>
                  <a:srgbClr val="FFFFFF"/>
                </a:solidFill>
                <a:latin typeface="Calibri"/>
                <a:cs typeface="Calibri"/>
              </a:rPr>
              <a:t>investors have </a:t>
            </a:r>
            <a:r>
              <a:rPr sz="2400" dirty="0">
                <a:solidFill>
                  <a:srgbClr val="FFFFFF"/>
                </a:solidFill>
                <a:latin typeface="Calibri"/>
                <a:cs typeface="Calibri"/>
              </a:rPr>
              <a:t>a  </a:t>
            </a:r>
            <a:r>
              <a:rPr sz="2400" spc="-5" dirty="0">
                <a:solidFill>
                  <a:srgbClr val="FFFFFF"/>
                </a:solidFill>
                <a:latin typeface="Calibri"/>
                <a:cs typeface="Calibri"/>
              </a:rPr>
              <a:t>higher </a:t>
            </a:r>
            <a:r>
              <a:rPr sz="2400" spc="-10" dirty="0">
                <a:solidFill>
                  <a:srgbClr val="FFFFFF"/>
                </a:solidFill>
                <a:latin typeface="Calibri"/>
                <a:cs typeface="Calibri"/>
              </a:rPr>
              <a:t>level </a:t>
            </a:r>
            <a:r>
              <a:rPr sz="2400" spc="-5" dirty="0">
                <a:solidFill>
                  <a:srgbClr val="FFFFFF"/>
                </a:solidFill>
                <a:latin typeface="Calibri"/>
                <a:cs typeface="Calibri"/>
              </a:rPr>
              <a:t>of </a:t>
            </a:r>
            <a:r>
              <a:rPr sz="2400" spc="-15" dirty="0">
                <a:solidFill>
                  <a:srgbClr val="FFFFFF"/>
                </a:solidFill>
                <a:latin typeface="Calibri"/>
                <a:cs typeface="Calibri"/>
              </a:rPr>
              <a:t>comfort </a:t>
            </a:r>
            <a:r>
              <a:rPr sz="2400" dirty="0">
                <a:solidFill>
                  <a:srgbClr val="FFFFFF"/>
                </a:solidFill>
                <a:latin typeface="Calibri"/>
                <a:cs typeface="Calibri"/>
              </a:rPr>
              <a:t>with  </a:t>
            </a:r>
            <a:r>
              <a:rPr sz="2400" spc="-5" dirty="0">
                <a:solidFill>
                  <a:srgbClr val="FFFFFF"/>
                </a:solidFill>
                <a:latin typeface="Calibri"/>
                <a:cs typeface="Calibri"/>
              </a:rPr>
              <a:t>new</a:t>
            </a:r>
            <a:r>
              <a:rPr sz="2400" spc="-10" dirty="0">
                <a:solidFill>
                  <a:srgbClr val="FFFFFF"/>
                </a:solidFill>
                <a:latin typeface="Calibri"/>
                <a:cs typeface="Calibri"/>
              </a:rPr>
              <a:t> </a:t>
            </a:r>
            <a:r>
              <a:rPr sz="2400" dirty="0">
                <a:solidFill>
                  <a:srgbClr val="FFFFFF"/>
                </a:solidFill>
                <a:latin typeface="Calibri"/>
                <a:cs typeface="Calibri"/>
              </a:rPr>
              <a:t>ideas.</a:t>
            </a:r>
            <a:endParaRPr sz="2400">
              <a:latin typeface="Calibri"/>
              <a:cs typeface="Calibri"/>
            </a:endParaRPr>
          </a:p>
          <a:p>
            <a:pPr marL="355600" marR="397510" indent="-342900">
              <a:lnSpc>
                <a:spcPct val="90000"/>
              </a:lnSpc>
              <a:spcBef>
                <a:spcPts val="545"/>
              </a:spcBef>
              <a:buFont typeface="Arial"/>
              <a:buChar char="•"/>
              <a:tabLst>
                <a:tab pos="354965" algn="l"/>
                <a:tab pos="355600" algn="l"/>
              </a:tabLst>
            </a:pPr>
            <a:r>
              <a:rPr sz="2400" spc="-10" dirty="0">
                <a:solidFill>
                  <a:srgbClr val="FFFFFF"/>
                </a:solidFill>
                <a:latin typeface="Calibri"/>
                <a:cs typeface="Calibri"/>
              </a:rPr>
              <a:t>There are lowest level </a:t>
            </a:r>
            <a:r>
              <a:rPr sz="2400" spc="-5" dirty="0">
                <a:solidFill>
                  <a:srgbClr val="FFFFFF"/>
                </a:solidFill>
                <a:latin typeface="Calibri"/>
                <a:cs typeface="Calibri"/>
              </a:rPr>
              <a:t>of  regulations </a:t>
            </a:r>
            <a:r>
              <a:rPr sz="2400" dirty="0">
                <a:solidFill>
                  <a:srgbClr val="FFFFFF"/>
                </a:solidFill>
                <a:latin typeface="Calibri"/>
                <a:cs typeface="Calibri"/>
              </a:rPr>
              <a:t>and </a:t>
            </a:r>
            <a:r>
              <a:rPr sz="2400" spc="-15" dirty="0">
                <a:solidFill>
                  <a:srgbClr val="FFFFFF"/>
                </a:solidFill>
                <a:latin typeface="Calibri"/>
                <a:cs typeface="Calibri"/>
              </a:rPr>
              <a:t>control  </a:t>
            </a:r>
            <a:r>
              <a:rPr sz="2400" spc="-5" dirty="0">
                <a:solidFill>
                  <a:srgbClr val="FFFFFF"/>
                </a:solidFill>
                <a:latin typeface="Calibri"/>
                <a:cs typeface="Calibri"/>
              </a:rPr>
              <a:t>implemented</a:t>
            </a:r>
            <a:endParaRPr sz="2400">
              <a:latin typeface="Calibri"/>
              <a:cs typeface="Calibri"/>
            </a:endParaRPr>
          </a:p>
        </p:txBody>
      </p:sp>
      <p:sp>
        <p:nvSpPr>
          <p:cNvPr id="4" name="object 4"/>
          <p:cNvSpPr txBox="1"/>
          <p:nvPr/>
        </p:nvSpPr>
        <p:spPr>
          <a:xfrm>
            <a:off x="4716271" y="4531232"/>
            <a:ext cx="3766820" cy="1927860"/>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2400" spc="-5" dirty="0">
                <a:solidFill>
                  <a:srgbClr val="FFFFFF"/>
                </a:solidFill>
                <a:latin typeface="Calibri"/>
                <a:cs typeface="Calibri"/>
              </a:rPr>
              <a:t>The </a:t>
            </a:r>
            <a:r>
              <a:rPr sz="2400" spc="-25" dirty="0">
                <a:solidFill>
                  <a:srgbClr val="FFFFFF"/>
                </a:solidFill>
                <a:latin typeface="Calibri"/>
                <a:cs typeface="Calibri"/>
              </a:rPr>
              <a:t>rate </a:t>
            </a:r>
            <a:r>
              <a:rPr sz="2400" spc="-5" dirty="0">
                <a:solidFill>
                  <a:srgbClr val="FFFFFF"/>
                </a:solidFill>
                <a:latin typeface="Calibri"/>
                <a:cs typeface="Calibri"/>
              </a:rPr>
              <a:t>of </a:t>
            </a:r>
            <a:r>
              <a:rPr sz="2400" spc="-10" dirty="0">
                <a:solidFill>
                  <a:srgbClr val="FFFFFF"/>
                </a:solidFill>
                <a:latin typeface="Calibri"/>
                <a:cs typeface="Calibri"/>
              </a:rPr>
              <a:t>return expected  </a:t>
            </a:r>
            <a:r>
              <a:rPr sz="2400" dirty="0">
                <a:solidFill>
                  <a:srgbClr val="FFFFFF"/>
                </a:solidFill>
                <a:latin typeface="Calibri"/>
                <a:cs typeface="Calibri"/>
              </a:rPr>
              <a:t>is </a:t>
            </a:r>
            <a:r>
              <a:rPr sz="2400" spc="-5" dirty="0">
                <a:solidFill>
                  <a:srgbClr val="FFFFFF"/>
                </a:solidFill>
                <a:latin typeface="Calibri"/>
                <a:cs typeface="Calibri"/>
              </a:rPr>
              <a:t>very</a:t>
            </a:r>
            <a:r>
              <a:rPr sz="2400" spc="-10" dirty="0">
                <a:solidFill>
                  <a:srgbClr val="FFFFFF"/>
                </a:solidFill>
                <a:latin typeface="Calibri"/>
                <a:cs typeface="Calibri"/>
              </a:rPr>
              <a:t> </a:t>
            </a:r>
            <a:r>
              <a:rPr sz="2400" spc="-5" dirty="0">
                <a:solidFill>
                  <a:srgbClr val="FFFFFF"/>
                </a:solidFill>
                <a:latin typeface="Calibri"/>
                <a:cs typeface="Calibri"/>
              </a:rPr>
              <a:t>high.</a:t>
            </a:r>
            <a:endParaRPr sz="2400">
              <a:latin typeface="Calibri"/>
              <a:cs typeface="Calibri"/>
            </a:endParaRPr>
          </a:p>
          <a:p>
            <a:pPr marL="355600" marR="33655" indent="-342900">
              <a:lnSpc>
                <a:spcPct val="100000"/>
              </a:lnSpc>
              <a:spcBef>
                <a:spcPts val="575"/>
              </a:spcBef>
              <a:buFont typeface="Arial"/>
              <a:buChar char="•"/>
              <a:tabLst>
                <a:tab pos="354965" algn="l"/>
                <a:tab pos="355600" algn="l"/>
              </a:tabLst>
            </a:pPr>
            <a:r>
              <a:rPr sz="2400" spc="-5" dirty="0">
                <a:solidFill>
                  <a:srgbClr val="FFFFFF"/>
                </a:solidFill>
                <a:latin typeface="Calibri"/>
                <a:cs typeface="Calibri"/>
              </a:rPr>
              <a:t>The cash </a:t>
            </a:r>
            <a:r>
              <a:rPr sz="2400" spc="-10" dirty="0">
                <a:solidFill>
                  <a:srgbClr val="FFFFFF"/>
                </a:solidFill>
                <a:latin typeface="Calibri"/>
                <a:cs typeface="Calibri"/>
              </a:rPr>
              <a:t>flow </a:t>
            </a:r>
            <a:r>
              <a:rPr sz="2400" dirty="0">
                <a:solidFill>
                  <a:srgbClr val="FFFFFF"/>
                </a:solidFill>
                <a:latin typeface="Calibri"/>
                <a:cs typeface="Calibri"/>
              </a:rPr>
              <a:t>injection</a:t>
            </a:r>
            <a:r>
              <a:rPr sz="2400" spc="-80" dirty="0">
                <a:solidFill>
                  <a:srgbClr val="FFFFFF"/>
                </a:solidFill>
                <a:latin typeface="Calibri"/>
                <a:cs typeface="Calibri"/>
              </a:rPr>
              <a:t> </a:t>
            </a:r>
            <a:r>
              <a:rPr sz="2400" dirty="0">
                <a:solidFill>
                  <a:srgbClr val="FFFFFF"/>
                </a:solidFill>
                <a:latin typeface="Calibri"/>
                <a:cs typeface="Calibri"/>
              </a:rPr>
              <a:t>and  </a:t>
            </a:r>
            <a:r>
              <a:rPr sz="2400" spc="-10" dirty="0">
                <a:solidFill>
                  <a:srgbClr val="FFFFFF"/>
                </a:solidFill>
                <a:latin typeface="Calibri"/>
                <a:cs typeface="Calibri"/>
              </a:rPr>
              <a:t>withdrawal can </a:t>
            </a:r>
            <a:r>
              <a:rPr sz="2400" spc="-5" dirty="0">
                <a:solidFill>
                  <a:srgbClr val="FFFFFF"/>
                </a:solidFill>
                <a:latin typeface="Calibri"/>
                <a:cs typeface="Calibri"/>
              </a:rPr>
              <a:t>be  unpredictable.</a:t>
            </a:r>
            <a:endParaRPr sz="2400">
              <a:latin typeface="Calibri"/>
              <a:cs typeface="Calibri"/>
            </a:endParaRPr>
          </a:p>
        </p:txBody>
      </p:sp>
      <p:sp>
        <p:nvSpPr>
          <p:cNvPr id="5" name="object 5"/>
          <p:cNvSpPr txBox="1"/>
          <p:nvPr/>
        </p:nvSpPr>
        <p:spPr>
          <a:xfrm>
            <a:off x="463397" y="3202939"/>
            <a:ext cx="8014334" cy="1272540"/>
          </a:xfrm>
          <a:prstGeom prst="rect">
            <a:avLst/>
          </a:prstGeom>
        </p:spPr>
        <p:txBody>
          <a:bodyPr vert="horz" wrap="square" lIns="0" tIns="13335" rIns="0" bIns="0" rtlCol="0">
            <a:spAutoFit/>
          </a:bodyPr>
          <a:lstStyle/>
          <a:p>
            <a:pPr marL="12700">
              <a:lnSpc>
                <a:spcPct val="100000"/>
              </a:lnSpc>
              <a:spcBef>
                <a:spcPts val="105"/>
              </a:spcBef>
            </a:pPr>
            <a:r>
              <a:rPr sz="2000" b="1" spc="-10" dirty="0">
                <a:solidFill>
                  <a:srgbClr val="FFFFFF"/>
                </a:solidFill>
                <a:latin typeface="Calibri"/>
                <a:cs typeface="Calibri"/>
              </a:rPr>
              <a:t>Pakistan </a:t>
            </a:r>
            <a:r>
              <a:rPr sz="2000" b="1" spc="-5" dirty="0">
                <a:solidFill>
                  <a:srgbClr val="FFFFFF"/>
                </a:solidFill>
                <a:latin typeface="Calibri"/>
                <a:cs typeface="Calibri"/>
              </a:rPr>
              <a:t>with </a:t>
            </a:r>
            <a:r>
              <a:rPr sz="2000" b="1" dirty="0">
                <a:solidFill>
                  <a:srgbClr val="FFFFFF"/>
                </a:solidFill>
                <a:latin typeface="Calibri"/>
                <a:cs typeface="Calibri"/>
              </a:rPr>
              <a:t>the </a:t>
            </a:r>
            <a:r>
              <a:rPr sz="2000" b="1" spc="-10" dirty="0">
                <a:solidFill>
                  <a:srgbClr val="FFFFFF"/>
                </a:solidFill>
                <a:latin typeface="Calibri"/>
                <a:cs typeface="Calibri"/>
              </a:rPr>
              <a:t>advent </a:t>
            </a:r>
            <a:r>
              <a:rPr sz="2000" b="1" dirty="0">
                <a:solidFill>
                  <a:srgbClr val="FFFFFF"/>
                </a:solidFill>
                <a:latin typeface="Calibri"/>
                <a:cs typeface="Calibri"/>
              </a:rPr>
              <a:t>of </a:t>
            </a:r>
            <a:r>
              <a:rPr sz="2000" b="1" spc="-5" dirty="0">
                <a:solidFill>
                  <a:srgbClr val="FFFFFF"/>
                </a:solidFill>
                <a:latin typeface="Calibri"/>
                <a:cs typeface="Calibri"/>
              </a:rPr>
              <a:t>inflow </a:t>
            </a:r>
            <a:r>
              <a:rPr sz="2000" b="1" dirty="0">
                <a:solidFill>
                  <a:srgbClr val="FFFFFF"/>
                </a:solidFill>
                <a:latin typeface="Calibri"/>
                <a:cs typeface="Calibri"/>
              </a:rPr>
              <a:t>of </a:t>
            </a:r>
            <a:r>
              <a:rPr sz="2000" b="1" spc="-10" dirty="0">
                <a:solidFill>
                  <a:srgbClr val="FFFFFF"/>
                </a:solidFill>
                <a:latin typeface="Calibri"/>
                <a:cs typeface="Calibri"/>
              </a:rPr>
              <a:t>CPEC </a:t>
            </a:r>
            <a:r>
              <a:rPr sz="2000" b="1" spc="-5" dirty="0">
                <a:solidFill>
                  <a:srgbClr val="FFFFFF"/>
                </a:solidFill>
                <a:latin typeface="Calibri"/>
                <a:cs typeface="Calibri"/>
              </a:rPr>
              <a:t>money </a:t>
            </a:r>
            <a:r>
              <a:rPr sz="2000" b="1" dirty="0">
                <a:solidFill>
                  <a:srgbClr val="FFFFFF"/>
                </a:solidFill>
                <a:latin typeface="Calibri"/>
                <a:cs typeface="Calibri"/>
              </a:rPr>
              <a:t>has seen a </a:t>
            </a:r>
            <a:r>
              <a:rPr sz="2000" b="1" spc="-5" dirty="0">
                <a:solidFill>
                  <a:srgbClr val="FFFFFF"/>
                </a:solidFill>
                <a:latin typeface="Calibri"/>
                <a:cs typeface="Calibri"/>
              </a:rPr>
              <a:t>growth</a:t>
            </a:r>
            <a:r>
              <a:rPr sz="2000" b="1" spc="-75" dirty="0">
                <a:solidFill>
                  <a:srgbClr val="FFFFFF"/>
                </a:solidFill>
                <a:latin typeface="Calibri"/>
                <a:cs typeface="Calibri"/>
              </a:rPr>
              <a:t> </a:t>
            </a:r>
            <a:r>
              <a:rPr sz="2000" b="1" dirty="0">
                <a:solidFill>
                  <a:srgbClr val="FFFFFF"/>
                </a:solidFill>
                <a:latin typeface="Calibri"/>
                <a:cs typeface="Calibri"/>
              </a:rPr>
              <a:t>in</a:t>
            </a:r>
            <a:endParaRPr sz="2000">
              <a:latin typeface="Calibri"/>
              <a:cs typeface="Calibri"/>
            </a:endParaRPr>
          </a:p>
          <a:p>
            <a:pPr marL="12700">
              <a:lnSpc>
                <a:spcPct val="100000"/>
              </a:lnSpc>
            </a:pPr>
            <a:r>
              <a:rPr sz="2000" b="1" spc="-10" dirty="0">
                <a:solidFill>
                  <a:srgbClr val="FFFFFF"/>
                </a:solidFill>
                <a:latin typeface="Calibri"/>
                <a:cs typeface="Calibri"/>
              </a:rPr>
              <a:t>angel </a:t>
            </a:r>
            <a:r>
              <a:rPr sz="2000" b="1" spc="-15" dirty="0">
                <a:solidFill>
                  <a:srgbClr val="FFFFFF"/>
                </a:solidFill>
                <a:latin typeface="Calibri"/>
                <a:cs typeface="Calibri"/>
              </a:rPr>
              <a:t>investors </a:t>
            </a:r>
            <a:r>
              <a:rPr sz="2000" b="1" spc="-10" dirty="0">
                <a:solidFill>
                  <a:srgbClr val="FFFFFF"/>
                </a:solidFill>
                <a:latin typeface="Calibri"/>
                <a:cs typeface="Calibri"/>
              </a:rPr>
              <a:t>for </a:t>
            </a:r>
            <a:r>
              <a:rPr sz="2000" b="1" dirty="0">
                <a:solidFill>
                  <a:srgbClr val="FFFFFF"/>
                </a:solidFill>
                <a:latin typeface="Calibri"/>
                <a:cs typeface="Calibri"/>
              </a:rPr>
              <a:t>funding of </a:t>
            </a:r>
            <a:r>
              <a:rPr sz="2000" b="1" spc="-5" dirty="0">
                <a:solidFill>
                  <a:srgbClr val="FFFFFF"/>
                </a:solidFill>
                <a:latin typeface="Calibri"/>
                <a:cs typeface="Calibri"/>
              </a:rPr>
              <a:t>projects. Most </a:t>
            </a:r>
            <a:r>
              <a:rPr sz="2000" b="1" dirty="0">
                <a:solidFill>
                  <a:srgbClr val="FFFFFF"/>
                </a:solidFill>
                <a:latin typeface="Calibri"/>
                <a:cs typeface="Calibri"/>
              </a:rPr>
              <a:t>of this funding is </a:t>
            </a:r>
            <a:r>
              <a:rPr sz="2000" b="1" spc="-10" dirty="0">
                <a:solidFill>
                  <a:srgbClr val="FFFFFF"/>
                </a:solidFill>
                <a:latin typeface="Calibri"/>
                <a:cs typeface="Calibri"/>
              </a:rPr>
              <a:t>contact</a:t>
            </a:r>
            <a:r>
              <a:rPr sz="2000" b="1" spc="-60" dirty="0">
                <a:solidFill>
                  <a:srgbClr val="FFFFFF"/>
                </a:solidFill>
                <a:latin typeface="Calibri"/>
                <a:cs typeface="Calibri"/>
              </a:rPr>
              <a:t> </a:t>
            </a:r>
            <a:r>
              <a:rPr sz="2000" b="1" dirty="0">
                <a:solidFill>
                  <a:srgbClr val="FFFFFF"/>
                </a:solidFill>
                <a:latin typeface="Calibri"/>
                <a:cs typeface="Calibri"/>
              </a:rPr>
              <a:t>based</a:t>
            </a:r>
            <a:endParaRPr sz="2000">
              <a:latin typeface="Calibri"/>
              <a:cs typeface="Calibri"/>
            </a:endParaRPr>
          </a:p>
          <a:p>
            <a:pPr>
              <a:lnSpc>
                <a:spcPct val="100000"/>
              </a:lnSpc>
              <a:spcBef>
                <a:spcPts val="55"/>
              </a:spcBef>
            </a:pPr>
            <a:endParaRPr sz="1700">
              <a:latin typeface="Calibri"/>
              <a:cs typeface="Calibri"/>
            </a:endParaRPr>
          </a:p>
          <a:p>
            <a:pPr marL="76835">
              <a:lnSpc>
                <a:spcPct val="100000"/>
              </a:lnSpc>
              <a:tabLst>
                <a:tab pos="426529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696338"/>
            <a:ext cx="4083050" cy="513715"/>
          </a:xfrm>
          <a:prstGeom prst="rect">
            <a:avLst/>
          </a:prstGeom>
        </p:spPr>
        <p:txBody>
          <a:bodyPr vert="horz" wrap="square" lIns="0" tIns="13335" rIns="0" bIns="0" rtlCol="0">
            <a:spAutoFit/>
          </a:bodyPr>
          <a:lstStyle/>
          <a:p>
            <a:pPr marL="12700">
              <a:lnSpc>
                <a:spcPct val="100000"/>
              </a:lnSpc>
              <a:spcBef>
                <a:spcPts val="105"/>
              </a:spcBef>
            </a:pPr>
            <a:r>
              <a:rPr spc="-15" dirty="0"/>
              <a:t>Potential </a:t>
            </a:r>
            <a:r>
              <a:rPr spc="-5" dirty="0"/>
              <a:t>money</a:t>
            </a:r>
            <a:r>
              <a:rPr spc="-45" dirty="0"/>
              <a:t> </a:t>
            </a:r>
            <a:r>
              <a:rPr spc="-10" dirty="0"/>
              <a:t>sources</a:t>
            </a:r>
          </a:p>
        </p:txBody>
      </p:sp>
      <p:sp>
        <p:nvSpPr>
          <p:cNvPr id="3" name="object 3"/>
          <p:cNvSpPr txBox="1"/>
          <p:nvPr/>
        </p:nvSpPr>
        <p:spPr>
          <a:xfrm>
            <a:off x="527710" y="2368677"/>
            <a:ext cx="5084445" cy="3317875"/>
          </a:xfrm>
          <a:prstGeom prst="rect">
            <a:avLst/>
          </a:prstGeom>
        </p:spPr>
        <p:txBody>
          <a:bodyPr vert="horz" wrap="square" lIns="0" tIns="12700" rIns="0" bIns="0" rtlCol="0">
            <a:spAutoFit/>
          </a:bodyPr>
          <a:lstStyle/>
          <a:p>
            <a:pPr marL="355600" indent="-342900">
              <a:lnSpc>
                <a:spcPct val="100000"/>
              </a:lnSpc>
              <a:spcBef>
                <a:spcPts val="100"/>
              </a:spcBef>
              <a:buFont typeface="Arial"/>
              <a:buChar char="•"/>
              <a:tabLst>
                <a:tab pos="354965" algn="l"/>
                <a:tab pos="355600" algn="l"/>
              </a:tabLst>
            </a:pPr>
            <a:r>
              <a:rPr sz="2400" spc="-10" dirty="0">
                <a:solidFill>
                  <a:srgbClr val="FFFFFF"/>
                </a:solidFill>
                <a:latin typeface="Calibri"/>
                <a:cs typeface="Calibri"/>
              </a:rPr>
              <a:t>Conventional</a:t>
            </a:r>
            <a:r>
              <a:rPr sz="2400" spc="-5" dirty="0">
                <a:solidFill>
                  <a:srgbClr val="FFFFFF"/>
                </a:solidFill>
                <a:latin typeface="Calibri"/>
                <a:cs typeface="Calibri"/>
              </a:rPr>
              <a:t> Financing</a:t>
            </a:r>
            <a:endParaRPr sz="2400">
              <a:latin typeface="Calibri"/>
              <a:cs typeface="Calibri"/>
            </a:endParaRPr>
          </a:p>
          <a:p>
            <a:pPr marL="355600" indent="-342900">
              <a:lnSpc>
                <a:spcPct val="100000"/>
              </a:lnSpc>
              <a:buFont typeface="Arial"/>
              <a:buChar char="•"/>
              <a:tabLst>
                <a:tab pos="354965" algn="l"/>
                <a:tab pos="355600" algn="l"/>
              </a:tabLst>
            </a:pPr>
            <a:r>
              <a:rPr sz="2400" spc="-5" dirty="0">
                <a:solidFill>
                  <a:srgbClr val="FFFFFF"/>
                </a:solidFill>
                <a:latin typeface="Calibri"/>
                <a:cs typeface="Calibri"/>
              </a:rPr>
              <a:t>Islamic</a:t>
            </a:r>
            <a:r>
              <a:rPr sz="2400" spc="-30" dirty="0">
                <a:solidFill>
                  <a:srgbClr val="FFFFFF"/>
                </a:solidFill>
                <a:latin typeface="Calibri"/>
                <a:cs typeface="Calibri"/>
              </a:rPr>
              <a:t> </a:t>
            </a:r>
            <a:r>
              <a:rPr sz="2400" spc="-5" dirty="0">
                <a:solidFill>
                  <a:srgbClr val="FFFFFF"/>
                </a:solidFill>
                <a:latin typeface="Calibri"/>
                <a:cs typeface="Calibri"/>
              </a:rPr>
              <a:t>Financing</a:t>
            </a:r>
            <a:endParaRPr sz="2400">
              <a:latin typeface="Calibri"/>
              <a:cs typeface="Calibri"/>
            </a:endParaRPr>
          </a:p>
          <a:p>
            <a:pPr marL="355600" indent="-342900">
              <a:lnSpc>
                <a:spcPct val="100000"/>
              </a:lnSpc>
              <a:buFont typeface="Arial"/>
              <a:buChar char="•"/>
              <a:tabLst>
                <a:tab pos="354965" algn="l"/>
                <a:tab pos="355600" algn="l"/>
              </a:tabLst>
            </a:pPr>
            <a:r>
              <a:rPr sz="2400" spc="-10" dirty="0">
                <a:solidFill>
                  <a:srgbClr val="FFFFFF"/>
                </a:solidFill>
                <a:latin typeface="Calibri"/>
                <a:cs typeface="Calibri"/>
              </a:rPr>
              <a:t>Micro </a:t>
            </a:r>
            <a:r>
              <a:rPr sz="2400" spc="-5" dirty="0">
                <a:solidFill>
                  <a:srgbClr val="FFFFFF"/>
                </a:solidFill>
                <a:latin typeface="Calibri"/>
                <a:cs typeface="Calibri"/>
              </a:rPr>
              <a:t>Finance</a:t>
            </a:r>
            <a:r>
              <a:rPr sz="2400" spc="-20" dirty="0">
                <a:solidFill>
                  <a:srgbClr val="FFFFFF"/>
                </a:solidFill>
                <a:latin typeface="Calibri"/>
                <a:cs typeface="Calibri"/>
              </a:rPr>
              <a:t> </a:t>
            </a:r>
            <a:r>
              <a:rPr sz="2400" spc="-5" dirty="0">
                <a:solidFill>
                  <a:srgbClr val="FFFFFF"/>
                </a:solidFill>
                <a:latin typeface="Calibri"/>
                <a:cs typeface="Calibri"/>
              </a:rPr>
              <a:t>institutions</a:t>
            </a:r>
            <a:endParaRPr sz="2400">
              <a:latin typeface="Calibri"/>
              <a:cs typeface="Calibri"/>
            </a:endParaRPr>
          </a:p>
          <a:p>
            <a:pPr marL="355600" indent="-342900">
              <a:lnSpc>
                <a:spcPct val="100000"/>
              </a:lnSpc>
              <a:buFont typeface="Arial"/>
              <a:buChar char="•"/>
              <a:tabLst>
                <a:tab pos="354965" algn="l"/>
                <a:tab pos="355600" algn="l"/>
              </a:tabLst>
            </a:pPr>
            <a:r>
              <a:rPr sz="2400" spc="-10" dirty="0">
                <a:solidFill>
                  <a:srgbClr val="FFFFFF"/>
                </a:solidFill>
                <a:latin typeface="Calibri"/>
                <a:cs typeface="Calibri"/>
              </a:rPr>
              <a:t>Share</a:t>
            </a:r>
            <a:r>
              <a:rPr sz="2400" spc="-5" dirty="0">
                <a:solidFill>
                  <a:srgbClr val="FFFFFF"/>
                </a:solidFill>
                <a:latin typeface="Calibri"/>
                <a:cs typeface="Calibri"/>
              </a:rPr>
              <a:t> </a:t>
            </a:r>
            <a:r>
              <a:rPr sz="2400" spc="-10" dirty="0">
                <a:solidFill>
                  <a:srgbClr val="FFFFFF"/>
                </a:solidFill>
                <a:latin typeface="Calibri"/>
                <a:cs typeface="Calibri"/>
              </a:rPr>
              <a:t>capital</a:t>
            </a:r>
            <a:endParaRPr sz="2400">
              <a:latin typeface="Calibri"/>
              <a:cs typeface="Calibri"/>
            </a:endParaRPr>
          </a:p>
          <a:p>
            <a:pPr marL="355600" indent="-342900">
              <a:lnSpc>
                <a:spcPct val="100000"/>
              </a:lnSpc>
              <a:buFont typeface="Arial"/>
              <a:buChar char="•"/>
              <a:tabLst>
                <a:tab pos="354965" algn="l"/>
                <a:tab pos="355600" algn="l"/>
              </a:tabLst>
            </a:pPr>
            <a:r>
              <a:rPr sz="2400" spc="-5" dirty="0">
                <a:solidFill>
                  <a:srgbClr val="FFFFFF"/>
                </a:solidFill>
                <a:latin typeface="Calibri"/>
                <a:cs typeface="Calibri"/>
              </a:rPr>
              <a:t>Issuance of Bonds/Commercial</a:t>
            </a:r>
            <a:r>
              <a:rPr sz="2400" spc="-60" dirty="0">
                <a:solidFill>
                  <a:srgbClr val="FFFFFF"/>
                </a:solidFill>
                <a:latin typeface="Calibri"/>
                <a:cs typeface="Calibri"/>
              </a:rPr>
              <a:t> </a:t>
            </a:r>
            <a:r>
              <a:rPr sz="2400" spc="-15" dirty="0">
                <a:solidFill>
                  <a:srgbClr val="FFFFFF"/>
                </a:solidFill>
                <a:latin typeface="Calibri"/>
                <a:cs typeface="Calibri"/>
              </a:rPr>
              <a:t>Papers</a:t>
            </a:r>
            <a:endParaRPr sz="2400">
              <a:latin typeface="Calibri"/>
              <a:cs typeface="Calibri"/>
            </a:endParaRPr>
          </a:p>
          <a:p>
            <a:pPr marL="355600" indent="-342900">
              <a:lnSpc>
                <a:spcPct val="100000"/>
              </a:lnSpc>
              <a:buFont typeface="Arial"/>
              <a:buChar char="•"/>
              <a:tabLst>
                <a:tab pos="354965" algn="l"/>
                <a:tab pos="355600" algn="l"/>
              </a:tabLst>
            </a:pPr>
            <a:r>
              <a:rPr sz="2400" spc="-40" dirty="0">
                <a:solidFill>
                  <a:srgbClr val="FFFFFF"/>
                </a:solidFill>
                <a:latin typeface="Calibri"/>
                <a:cs typeface="Calibri"/>
              </a:rPr>
              <a:t>Trade</a:t>
            </a:r>
            <a:r>
              <a:rPr sz="2400" spc="-5" dirty="0">
                <a:solidFill>
                  <a:srgbClr val="FFFFFF"/>
                </a:solidFill>
                <a:latin typeface="Calibri"/>
                <a:cs typeface="Calibri"/>
              </a:rPr>
              <a:t> credit</a:t>
            </a:r>
            <a:endParaRPr sz="2400">
              <a:latin typeface="Calibri"/>
              <a:cs typeface="Calibri"/>
            </a:endParaRPr>
          </a:p>
          <a:p>
            <a:pPr marL="355600" indent="-342900">
              <a:lnSpc>
                <a:spcPct val="100000"/>
              </a:lnSpc>
              <a:buFont typeface="Arial"/>
              <a:buChar char="•"/>
              <a:tabLst>
                <a:tab pos="354965" algn="l"/>
                <a:tab pos="355600" algn="l"/>
              </a:tabLst>
            </a:pPr>
            <a:r>
              <a:rPr sz="2400" spc="-20" dirty="0">
                <a:solidFill>
                  <a:srgbClr val="FFFFFF"/>
                </a:solidFill>
                <a:latin typeface="Calibri"/>
                <a:cs typeface="Calibri"/>
              </a:rPr>
              <a:t>Crowd</a:t>
            </a:r>
            <a:r>
              <a:rPr sz="2400" spc="-80" dirty="0">
                <a:solidFill>
                  <a:srgbClr val="FFFFFF"/>
                </a:solidFill>
                <a:latin typeface="Calibri"/>
                <a:cs typeface="Calibri"/>
              </a:rPr>
              <a:t> </a:t>
            </a:r>
            <a:r>
              <a:rPr sz="2400" spc="-5" dirty="0">
                <a:solidFill>
                  <a:srgbClr val="FFFFFF"/>
                </a:solidFill>
                <a:latin typeface="Calibri"/>
                <a:cs typeface="Calibri"/>
              </a:rPr>
              <a:t>Funding</a:t>
            </a:r>
            <a:endParaRPr sz="2400">
              <a:latin typeface="Calibri"/>
              <a:cs typeface="Calibri"/>
            </a:endParaRPr>
          </a:p>
          <a:p>
            <a:pPr marL="355600" indent="-342900">
              <a:lnSpc>
                <a:spcPct val="100000"/>
              </a:lnSpc>
              <a:buFont typeface="Arial"/>
              <a:buChar char="•"/>
              <a:tabLst>
                <a:tab pos="354965" algn="l"/>
                <a:tab pos="355600" algn="l"/>
              </a:tabLst>
            </a:pPr>
            <a:r>
              <a:rPr sz="2400" spc="-5" dirty="0">
                <a:solidFill>
                  <a:srgbClr val="FFFFFF"/>
                </a:solidFill>
                <a:latin typeface="Calibri"/>
                <a:cs typeface="Calibri"/>
              </a:rPr>
              <a:t>Angel</a:t>
            </a:r>
            <a:r>
              <a:rPr sz="2400" spc="-70" dirty="0">
                <a:solidFill>
                  <a:srgbClr val="FFFFFF"/>
                </a:solidFill>
                <a:latin typeface="Calibri"/>
                <a:cs typeface="Calibri"/>
              </a:rPr>
              <a:t> </a:t>
            </a:r>
            <a:r>
              <a:rPr sz="2400" spc="-20" dirty="0">
                <a:solidFill>
                  <a:srgbClr val="FFFFFF"/>
                </a:solidFill>
                <a:latin typeface="Calibri"/>
                <a:cs typeface="Calibri"/>
              </a:rPr>
              <a:t>investors</a:t>
            </a:r>
            <a:endParaRPr sz="2400">
              <a:latin typeface="Calibri"/>
              <a:cs typeface="Calibri"/>
            </a:endParaRPr>
          </a:p>
          <a:p>
            <a:pPr marL="355600" indent="-342900">
              <a:lnSpc>
                <a:spcPct val="100000"/>
              </a:lnSpc>
              <a:spcBef>
                <a:spcPts val="5"/>
              </a:spcBef>
              <a:buFont typeface="Arial"/>
              <a:buChar char="•"/>
              <a:tabLst>
                <a:tab pos="354965" algn="l"/>
                <a:tab pos="355600" algn="l"/>
              </a:tabLst>
            </a:pPr>
            <a:r>
              <a:rPr sz="2400" spc="-15" dirty="0">
                <a:solidFill>
                  <a:srgbClr val="FFFFFF"/>
                </a:solidFill>
                <a:latin typeface="Calibri"/>
                <a:cs typeface="Calibri"/>
              </a:rPr>
              <a:t>Private</a:t>
            </a:r>
            <a:r>
              <a:rPr sz="2400" spc="-5" dirty="0">
                <a:solidFill>
                  <a:srgbClr val="FFFFFF"/>
                </a:solidFill>
                <a:latin typeface="Calibri"/>
                <a:cs typeface="Calibri"/>
              </a:rPr>
              <a:t> equity</a:t>
            </a:r>
            <a:endParaRPr sz="2400">
              <a:latin typeface="Calibri"/>
              <a:cs typeface="Calibri"/>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3868420" cy="514350"/>
          </a:xfrm>
          <a:prstGeom prst="rect">
            <a:avLst/>
          </a:prstGeom>
        </p:spPr>
        <p:txBody>
          <a:bodyPr vert="horz" wrap="square" lIns="0" tIns="13335" rIns="0" bIns="0" rtlCol="0">
            <a:spAutoFit/>
          </a:bodyPr>
          <a:lstStyle/>
          <a:p>
            <a:pPr marL="12700">
              <a:lnSpc>
                <a:spcPct val="100000"/>
              </a:lnSpc>
              <a:spcBef>
                <a:spcPts val="105"/>
              </a:spcBef>
            </a:pPr>
            <a:r>
              <a:rPr spc="-15" dirty="0"/>
              <a:t>Conventional</a:t>
            </a:r>
            <a:r>
              <a:rPr spc="-10" dirty="0"/>
              <a:t> </a:t>
            </a:r>
            <a:r>
              <a:rPr spc="-5" dirty="0"/>
              <a:t>Financing</a:t>
            </a:r>
          </a:p>
        </p:txBody>
      </p:sp>
      <p:sp>
        <p:nvSpPr>
          <p:cNvPr id="3" name="object 3"/>
          <p:cNvSpPr txBox="1"/>
          <p:nvPr/>
        </p:nvSpPr>
        <p:spPr>
          <a:xfrm>
            <a:off x="527710" y="4458080"/>
            <a:ext cx="3825875" cy="2220595"/>
          </a:xfrm>
          <a:prstGeom prst="rect">
            <a:avLst/>
          </a:prstGeom>
        </p:spPr>
        <p:txBody>
          <a:bodyPr vert="horz" wrap="square" lIns="0" tIns="48895" rIns="0" bIns="0" rtlCol="0">
            <a:spAutoFit/>
          </a:bodyPr>
          <a:lstStyle/>
          <a:p>
            <a:pPr marL="355600" indent="-342900">
              <a:lnSpc>
                <a:spcPct val="100000"/>
              </a:lnSpc>
              <a:spcBef>
                <a:spcPts val="385"/>
              </a:spcBef>
              <a:buFont typeface="Arial"/>
              <a:buChar char="•"/>
              <a:tabLst>
                <a:tab pos="354965" algn="l"/>
                <a:tab pos="355600" algn="l"/>
              </a:tabLst>
            </a:pPr>
            <a:r>
              <a:rPr sz="2400" spc="-10" dirty="0">
                <a:solidFill>
                  <a:srgbClr val="FFFFFF"/>
                </a:solidFill>
                <a:latin typeface="Calibri"/>
                <a:cs typeface="Calibri"/>
              </a:rPr>
              <a:t>Quickest </a:t>
            </a:r>
            <a:r>
              <a:rPr sz="2400" dirty="0">
                <a:solidFill>
                  <a:srgbClr val="FFFFFF"/>
                </a:solidFill>
                <a:latin typeface="Calibri"/>
                <a:cs typeface="Calibri"/>
              </a:rPr>
              <a:t>mode </a:t>
            </a:r>
            <a:r>
              <a:rPr sz="2400" spc="-5" dirty="0">
                <a:solidFill>
                  <a:srgbClr val="FFFFFF"/>
                </a:solidFill>
                <a:latin typeface="Calibri"/>
                <a:cs typeface="Calibri"/>
              </a:rPr>
              <a:t>of</a:t>
            </a:r>
            <a:r>
              <a:rPr sz="2400" spc="-75" dirty="0">
                <a:solidFill>
                  <a:srgbClr val="FFFFFF"/>
                </a:solidFill>
                <a:latin typeface="Calibri"/>
                <a:cs typeface="Calibri"/>
              </a:rPr>
              <a:t> </a:t>
            </a:r>
            <a:r>
              <a:rPr sz="2400" spc="-5" dirty="0">
                <a:solidFill>
                  <a:srgbClr val="FFFFFF"/>
                </a:solidFill>
                <a:latin typeface="Calibri"/>
                <a:cs typeface="Calibri"/>
              </a:rPr>
              <a:t>Funding</a:t>
            </a:r>
            <a:endParaRPr sz="2400">
              <a:latin typeface="Calibri"/>
              <a:cs typeface="Calibri"/>
            </a:endParaRPr>
          </a:p>
          <a:p>
            <a:pPr marL="355600" marR="5080" indent="-342900">
              <a:lnSpc>
                <a:spcPts val="2590"/>
              </a:lnSpc>
              <a:spcBef>
                <a:spcPts val="615"/>
              </a:spcBef>
              <a:buFont typeface="Arial"/>
              <a:buChar char="•"/>
              <a:tabLst>
                <a:tab pos="354965" algn="l"/>
                <a:tab pos="355600" algn="l"/>
              </a:tabLst>
            </a:pPr>
            <a:r>
              <a:rPr sz="2400" dirty="0">
                <a:solidFill>
                  <a:srgbClr val="FFFFFF"/>
                </a:solidFill>
                <a:latin typeface="Calibri"/>
                <a:cs typeface="Calibri"/>
              </a:rPr>
              <a:t>Cheaper </a:t>
            </a:r>
            <a:r>
              <a:rPr sz="2400" spc="-15" dirty="0">
                <a:solidFill>
                  <a:srgbClr val="FFFFFF"/>
                </a:solidFill>
                <a:latin typeface="Calibri"/>
                <a:cs typeface="Calibri"/>
              </a:rPr>
              <a:t>cost </a:t>
            </a:r>
            <a:r>
              <a:rPr sz="2400" spc="-5" dirty="0">
                <a:solidFill>
                  <a:srgbClr val="FFFFFF"/>
                </a:solidFill>
                <a:latin typeface="Calibri"/>
                <a:cs typeface="Calibri"/>
              </a:rPr>
              <a:t>of </a:t>
            </a:r>
            <a:r>
              <a:rPr sz="2400" spc="-10" dirty="0">
                <a:solidFill>
                  <a:srgbClr val="FFFFFF"/>
                </a:solidFill>
                <a:latin typeface="Calibri"/>
                <a:cs typeface="Calibri"/>
              </a:rPr>
              <a:t>borrowing  </a:t>
            </a:r>
            <a:r>
              <a:rPr sz="2400" dirty="0">
                <a:solidFill>
                  <a:srgbClr val="FFFFFF"/>
                </a:solidFill>
                <a:latin typeface="Calibri"/>
                <a:cs typeface="Calibri"/>
              </a:rPr>
              <a:t>than </a:t>
            </a:r>
            <a:r>
              <a:rPr sz="2400" spc="-30" dirty="0">
                <a:solidFill>
                  <a:srgbClr val="FFFFFF"/>
                </a:solidFill>
                <a:latin typeface="Calibri"/>
                <a:cs typeface="Calibri"/>
              </a:rPr>
              <a:t>Equity. </a:t>
            </a:r>
            <a:r>
              <a:rPr sz="2400" dirty="0">
                <a:solidFill>
                  <a:srgbClr val="FFFFFF"/>
                </a:solidFill>
                <a:latin typeface="Calibri"/>
                <a:cs typeface="Calibri"/>
              </a:rPr>
              <a:t>i.e. Kibor + 1%</a:t>
            </a:r>
            <a:r>
              <a:rPr sz="2400" spc="-140" dirty="0">
                <a:solidFill>
                  <a:srgbClr val="FFFFFF"/>
                </a:solidFill>
                <a:latin typeface="Calibri"/>
                <a:cs typeface="Calibri"/>
              </a:rPr>
              <a:t> </a:t>
            </a:r>
            <a:r>
              <a:rPr sz="2400" dirty="0">
                <a:solidFill>
                  <a:srgbClr val="FFFFFF"/>
                </a:solidFill>
                <a:latin typeface="Calibri"/>
                <a:cs typeface="Calibri"/>
              </a:rPr>
              <a:t>-  </a:t>
            </a:r>
            <a:r>
              <a:rPr sz="2400" spc="-5" dirty="0">
                <a:solidFill>
                  <a:srgbClr val="FFFFFF"/>
                </a:solidFill>
                <a:latin typeface="Calibri"/>
                <a:cs typeface="Calibri"/>
              </a:rPr>
              <a:t>4%</a:t>
            </a:r>
            <a:endParaRPr sz="2400">
              <a:latin typeface="Calibri"/>
              <a:cs typeface="Calibri"/>
            </a:endParaRPr>
          </a:p>
          <a:p>
            <a:pPr marL="355600" marR="5715" indent="-342900">
              <a:lnSpc>
                <a:spcPts val="2590"/>
              </a:lnSpc>
              <a:spcBef>
                <a:spcPts val="585"/>
              </a:spcBef>
              <a:buFont typeface="Arial"/>
              <a:buChar char="•"/>
              <a:tabLst>
                <a:tab pos="354965" algn="l"/>
                <a:tab pos="355600" algn="l"/>
              </a:tabLst>
            </a:pPr>
            <a:r>
              <a:rPr sz="2400" spc="-10" dirty="0">
                <a:solidFill>
                  <a:srgbClr val="FFFFFF"/>
                </a:solidFill>
                <a:latin typeface="Calibri"/>
                <a:cs typeface="Calibri"/>
              </a:rPr>
              <a:t>Least amount </a:t>
            </a:r>
            <a:r>
              <a:rPr sz="2400" spc="-5" dirty="0">
                <a:solidFill>
                  <a:srgbClr val="FFFFFF"/>
                </a:solidFill>
                <a:latin typeface="Calibri"/>
                <a:cs typeface="Calibri"/>
              </a:rPr>
              <a:t>of </a:t>
            </a:r>
            <a:r>
              <a:rPr sz="2400" spc="-10" dirty="0">
                <a:solidFill>
                  <a:srgbClr val="FFFFFF"/>
                </a:solidFill>
                <a:latin typeface="Calibri"/>
                <a:cs typeface="Calibri"/>
              </a:rPr>
              <a:t>regulations  </a:t>
            </a:r>
            <a:r>
              <a:rPr sz="2400" spc="-15" dirty="0">
                <a:solidFill>
                  <a:srgbClr val="FFFFFF"/>
                </a:solidFill>
                <a:latin typeface="Calibri"/>
                <a:cs typeface="Calibri"/>
              </a:rPr>
              <a:t>to </a:t>
            </a:r>
            <a:r>
              <a:rPr sz="2400" spc="-10" dirty="0">
                <a:solidFill>
                  <a:srgbClr val="FFFFFF"/>
                </a:solidFill>
                <a:latin typeface="Calibri"/>
                <a:cs typeface="Calibri"/>
              </a:rPr>
              <a:t>comply</a:t>
            </a:r>
            <a:r>
              <a:rPr sz="2400" spc="-20" dirty="0">
                <a:solidFill>
                  <a:srgbClr val="FFFFFF"/>
                </a:solidFill>
                <a:latin typeface="Calibri"/>
                <a:cs typeface="Calibri"/>
              </a:rPr>
              <a:t> </a:t>
            </a:r>
            <a:r>
              <a:rPr sz="2400" dirty="0">
                <a:solidFill>
                  <a:srgbClr val="FFFFFF"/>
                </a:solidFill>
                <a:latin typeface="Calibri"/>
                <a:cs typeface="Calibri"/>
              </a:rPr>
              <a:t>with.</a:t>
            </a:r>
            <a:endParaRPr sz="2400">
              <a:latin typeface="Calibri"/>
              <a:cs typeface="Calibri"/>
            </a:endParaRPr>
          </a:p>
        </p:txBody>
      </p:sp>
      <p:sp>
        <p:nvSpPr>
          <p:cNvPr id="4" name="object 4"/>
          <p:cNvSpPr txBox="1"/>
          <p:nvPr/>
        </p:nvSpPr>
        <p:spPr>
          <a:xfrm>
            <a:off x="4716271" y="4494657"/>
            <a:ext cx="3793490" cy="2110740"/>
          </a:xfrm>
          <a:prstGeom prst="rect">
            <a:avLst/>
          </a:prstGeom>
        </p:spPr>
        <p:txBody>
          <a:bodyPr vert="horz" wrap="square" lIns="0" tIns="53975" rIns="0" bIns="0" rtlCol="0">
            <a:spAutoFit/>
          </a:bodyPr>
          <a:lstStyle/>
          <a:p>
            <a:pPr marL="355600" marR="513080" indent="-342900">
              <a:lnSpc>
                <a:spcPts val="2590"/>
              </a:lnSpc>
              <a:spcBef>
                <a:spcPts val="425"/>
              </a:spcBef>
              <a:buFont typeface="Arial"/>
              <a:buChar char="•"/>
              <a:tabLst>
                <a:tab pos="354965" algn="l"/>
                <a:tab pos="355600" algn="l"/>
              </a:tabLst>
            </a:pPr>
            <a:r>
              <a:rPr sz="2400" dirty="0">
                <a:solidFill>
                  <a:srgbClr val="FFFFFF"/>
                </a:solidFill>
                <a:latin typeface="Calibri"/>
                <a:cs typeface="Calibri"/>
              </a:rPr>
              <a:t>Needs </a:t>
            </a:r>
            <a:r>
              <a:rPr sz="2400" spc="-15" dirty="0">
                <a:solidFill>
                  <a:srgbClr val="FFFFFF"/>
                </a:solidFill>
                <a:latin typeface="Calibri"/>
                <a:cs typeface="Calibri"/>
              </a:rPr>
              <a:t>collateral </a:t>
            </a:r>
            <a:r>
              <a:rPr sz="2400" dirty="0">
                <a:solidFill>
                  <a:srgbClr val="FFFFFF"/>
                </a:solidFill>
                <a:latin typeface="Calibri"/>
                <a:cs typeface="Calibri"/>
              </a:rPr>
              <a:t>with</a:t>
            </a:r>
            <a:r>
              <a:rPr sz="2400" spc="-95" dirty="0">
                <a:solidFill>
                  <a:srgbClr val="FFFFFF"/>
                </a:solidFill>
                <a:latin typeface="Calibri"/>
                <a:cs typeface="Calibri"/>
              </a:rPr>
              <a:t> </a:t>
            </a:r>
            <a:r>
              <a:rPr sz="2400" spc="-15" dirty="0">
                <a:solidFill>
                  <a:srgbClr val="FFFFFF"/>
                </a:solidFill>
                <a:latin typeface="Calibri"/>
                <a:cs typeface="Calibri"/>
              </a:rPr>
              <a:t>at  </a:t>
            </a:r>
            <a:r>
              <a:rPr sz="2400" spc="-5" dirty="0">
                <a:solidFill>
                  <a:srgbClr val="FFFFFF"/>
                </a:solidFill>
                <a:latin typeface="Calibri"/>
                <a:cs typeface="Calibri"/>
              </a:rPr>
              <a:t>least 25%</a:t>
            </a:r>
            <a:r>
              <a:rPr sz="2400" spc="-25" dirty="0">
                <a:solidFill>
                  <a:srgbClr val="FFFFFF"/>
                </a:solidFill>
                <a:latin typeface="Calibri"/>
                <a:cs typeface="Calibri"/>
              </a:rPr>
              <a:t> </a:t>
            </a:r>
            <a:r>
              <a:rPr sz="2400" spc="-10" dirty="0">
                <a:solidFill>
                  <a:srgbClr val="FFFFFF"/>
                </a:solidFill>
                <a:latin typeface="Calibri"/>
                <a:cs typeface="Calibri"/>
              </a:rPr>
              <a:t>margin</a:t>
            </a:r>
            <a:endParaRPr sz="2400">
              <a:latin typeface="Calibri"/>
              <a:cs typeface="Calibri"/>
            </a:endParaRPr>
          </a:p>
          <a:p>
            <a:pPr marL="355600" marR="5080" indent="-342900">
              <a:lnSpc>
                <a:spcPct val="90000"/>
              </a:lnSpc>
              <a:spcBef>
                <a:spcPts val="540"/>
              </a:spcBef>
              <a:buFont typeface="Arial"/>
              <a:buChar char="•"/>
              <a:tabLst>
                <a:tab pos="354965" algn="l"/>
                <a:tab pos="355600" algn="l"/>
              </a:tabLst>
            </a:pPr>
            <a:r>
              <a:rPr sz="2400" spc="-5" dirty="0">
                <a:solidFill>
                  <a:srgbClr val="FFFFFF"/>
                </a:solidFill>
                <a:latin typeface="Calibri"/>
                <a:cs typeface="Calibri"/>
              </a:rPr>
              <a:t>Enhances </a:t>
            </a:r>
            <a:r>
              <a:rPr sz="2400" dirty="0">
                <a:solidFill>
                  <a:srgbClr val="FFFFFF"/>
                </a:solidFill>
                <a:latin typeface="Calibri"/>
                <a:cs typeface="Calibri"/>
              </a:rPr>
              <a:t>the risk </a:t>
            </a:r>
            <a:r>
              <a:rPr sz="2400" spc="-5" dirty="0">
                <a:solidFill>
                  <a:srgbClr val="FFFFFF"/>
                </a:solidFill>
                <a:latin typeface="Calibri"/>
                <a:cs typeface="Calibri"/>
              </a:rPr>
              <a:t>of</a:t>
            </a:r>
            <a:r>
              <a:rPr sz="2400" spc="-75" dirty="0">
                <a:solidFill>
                  <a:srgbClr val="FFFFFF"/>
                </a:solidFill>
                <a:latin typeface="Calibri"/>
                <a:cs typeface="Calibri"/>
              </a:rPr>
              <a:t> </a:t>
            </a:r>
            <a:r>
              <a:rPr sz="2400" spc="-15" dirty="0">
                <a:solidFill>
                  <a:srgbClr val="FFFFFF"/>
                </a:solidFill>
                <a:latin typeface="Calibri"/>
                <a:cs typeface="Calibri"/>
              </a:rPr>
              <a:t>default  </a:t>
            </a:r>
            <a:r>
              <a:rPr sz="2400" dirty="0">
                <a:solidFill>
                  <a:srgbClr val="FFFFFF"/>
                </a:solidFill>
                <a:latin typeface="Calibri"/>
                <a:cs typeface="Calibri"/>
              </a:rPr>
              <a:t>especially in </a:t>
            </a:r>
            <a:r>
              <a:rPr sz="2400" spc="-10" dirty="0">
                <a:solidFill>
                  <a:srgbClr val="FFFFFF"/>
                </a:solidFill>
                <a:latin typeface="Calibri"/>
                <a:cs typeface="Calibri"/>
              </a:rPr>
              <a:t>case </a:t>
            </a:r>
            <a:r>
              <a:rPr sz="2400" spc="-5" dirty="0">
                <a:solidFill>
                  <a:srgbClr val="FFFFFF"/>
                </a:solidFill>
                <a:latin typeface="Calibri"/>
                <a:cs typeface="Calibri"/>
              </a:rPr>
              <a:t>of  </a:t>
            </a:r>
            <a:r>
              <a:rPr sz="2400" spc="-15" dirty="0">
                <a:solidFill>
                  <a:srgbClr val="FFFFFF"/>
                </a:solidFill>
                <a:latin typeface="Calibri"/>
                <a:cs typeface="Calibri"/>
              </a:rPr>
              <a:t>innovative </a:t>
            </a:r>
            <a:r>
              <a:rPr sz="2400" spc="-5" dirty="0">
                <a:solidFill>
                  <a:srgbClr val="FFFFFF"/>
                </a:solidFill>
                <a:latin typeface="Calibri"/>
                <a:cs typeface="Calibri"/>
              </a:rPr>
              <a:t>businesses due  </a:t>
            </a:r>
            <a:r>
              <a:rPr sz="2400" spc="-15" dirty="0">
                <a:solidFill>
                  <a:srgbClr val="FFFFFF"/>
                </a:solidFill>
                <a:latin typeface="Calibri"/>
                <a:cs typeface="Calibri"/>
              </a:rPr>
              <a:t>to </a:t>
            </a:r>
            <a:r>
              <a:rPr sz="2400" spc="-5" dirty="0">
                <a:solidFill>
                  <a:srgbClr val="FFFFFF"/>
                </a:solidFill>
                <a:latin typeface="Calibri"/>
                <a:cs typeface="Calibri"/>
              </a:rPr>
              <a:t>unreliable cash</a:t>
            </a:r>
            <a:r>
              <a:rPr sz="2400" spc="-35" dirty="0">
                <a:solidFill>
                  <a:srgbClr val="FFFFFF"/>
                </a:solidFill>
                <a:latin typeface="Calibri"/>
                <a:cs typeface="Calibri"/>
              </a:rPr>
              <a:t> </a:t>
            </a:r>
            <a:r>
              <a:rPr sz="2400" spc="-15" dirty="0">
                <a:solidFill>
                  <a:srgbClr val="FFFFFF"/>
                </a:solidFill>
                <a:latin typeface="Calibri"/>
                <a:cs typeface="Calibri"/>
              </a:rPr>
              <a:t>flows</a:t>
            </a:r>
            <a:endParaRPr sz="2400">
              <a:latin typeface="Calibri"/>
              <a:cs typeface="Calibri"/>
            </a:endParaRPr>
          </a:p>
        </p:txBody>
      </p:sp>
      <p:sp>
        <p:nvSpPr>
          <p:cNvPr id="5" name="object 5"/>
          <p:cNvSpPr txBox="1"/>
          <p:nvPr/>
        </p:nvSpPr>
        <p:spPr>
          <a:xfrm>
            <a:off x="463397" y="2421127"/>
            <a:ext cx="8068945" cy="1795363"/>
          </a:xfrm>
          <a:prstGeom prst="rect">
            <a:avLst/>
          </a:prstGeom>
        </p:spPr>
        <p:txBody>
          <a:bodyPr vert="horz" wrap="square" lIns="0" tIns="63500" rIns="0" bIns="0" rtlCol="0">
            <a:spAutoFit/>
          </a:bodyPr>
          <a:lstStyle/>
          <a:p>
            <a:pPr marL="12700" marR="5080">
              <a:lnSpc>
                <a:spcPts val="1630"/>
              </a:lnSpc>
              <a:spcBef>
                <a:spcPts val="500"/>
              </a:spcBef>
            </a:pPr>
            <a:r>
              <a:rPr sz="1700" b="1" spc="-10" dirty="0">
                <a:solidFill>
                  <a:srgbClr val="FFFFFF"/>
                </a:solidFill>
                <a:latin typeface="Calibri"/>
                <a:cs typeface="Calibri"/>
              </a:rPr>
              <a:t>Conventional </a:t>
            </a:r>
            <a:r>
              <a:rPr sz="1700" b="1" spc="-5" dirty="0">
                <a:solidFill>
                  <a:srgbClr val="FFFFFF"/>
                </a:solidFill>
                <a:latin typeface="Calibri"/>
                <a:cs typeface="Calibri"/>
              </a:rPr>
              <a:t>Borrowing includes borrowing </a:t>
            </a:r>
            <a:r>
              <a:rPr sz="1700" b="1" spc="-10" dirty="0">
                <a:solidFill>
                  <a:srgbClr val="FFFFFF"/>
                </a:solidFill>
                <a:latin typeface="Calibri"/>
                <a:cs typeface="Calibri"/>
              </a:rPr>
              <a:t>from </a:t>
            </a:r>
            <a:r>
              <a:rPr sz="1700" b="1" dirty="0">
                <a:solidFill>
                  <a:srgbClr val="FFFFFF"/>
                </a:solidFill>
                <a:latin typeface="Calibri"/>
                <a:cs typeface="Calibri"/>
              </a:rPr>
              <a:t>the </a:t>
            </a:r>
            <a:r>
              <a:rPr sz="1700" b="1" spc="-10" dirty="0">
                <a:solidFill>
                  <a:srgbClr val="FFFFFF"/>
                </a:solidFill>
                <a:latin typeface="Calibri"/>
                <a:cs typeface="Calibri"/>
              </a:rPr>
              <a:t>conventional </a:t>
            </a:r>
            <a:r>
              <a:rPr sz="1700" b="1" spc="-5" dirty="0">
                <a:solidFill>
                  <a:srgbClr val="FFFFFF"/>
                </a:solidFill>
                <a:latin typeface="Calibri"/>
                <a:cs typeface="Calibri"/>
              </a:rPr>
              <a:t>Banks </a:t>
            </a:r>
            <a:r>
              <a:rPr sz="1700" b="1" dirty="0">
                <a:solidFill>
                  <a:srgbClr val="FFFFFF"/>
                </a:solidFill>
                <a:latin typeface="Calibri"/>
                <a:cs typeface="Calibri"/>
              </a:rPr>
              <a:t>in </a:t>
            </a:r>
            <a:r>
              <a:rPr sz="1700" b="1" spc="-10" dirty="0">
                <a:solidFill>
                  <a:srgbClr val="FFFFFF"/>
                </a:solidFill>
                <a:latin typeface="Calibri"/>
                <a:cs typeface="Calibri"/>
              </a:rPr>
              <a:t>terms </a:t>
            </a:r>
            <a:r>
              <a:rPr sz="1700" b="1" spc="-5" dirty="0">
                <a:solidFill>
                  <a:srgbClr val="FFFFFF"/>
                </a:solidFill>
                <a:latin typeface="Calibri"/>
                <a:cs typeface="Calibri"/>
              </a:rPr>
              <a:t>of </a:t>
            </a:r>
            <a:r>
              <a:rPr sz="1700" b="1" spc="-15" dirty="0">
                <a:solidFill>
                  <a:srgbClr val="FFFFFF"/>
                </a:solidFill>
                <a:latin typeface="Calibri"/>
                <a:cs typeface="Calibri"/>
              </a:rPr>
              <a:t>term  </a:t>
            </a:r>
            <a:r>
              <a:rPr sz="1700" b="1" dirty="0">
                <a:solidFill>
                  <a:srgbClr val="FFFFFF"/>
                </a:solidFill>
                <a:latin typeface="Calibri"/>
                <a:cs typeface="Calibri"/>
              </a:rPr>
              <a:t>loans and </a:t>
            </a:r>
            <a:r>
              <a:rPr sz="1700" b="1" spc="-65" dirty="0">
                <a:solidFill>
                  <a:srgbClr val="FFFFFF"/>
                </a:solidFill>
                <a:latin typeface="Calibri"/>
                <a:cs typeface="Calibri"/>
              </a:rPr>
              <a:t>LT </a:t>
            </a:r>
            <a:r>
              <a:rPr sz="1700" b="1" dirty="0">
                <a:solidFill>
                  <a:srgbClr val="FFFFFF"/>
                </a:solidFill>
                <a:latin typeface="Calibri"/>
                <a:cs typeface="Calibri"/>
              </a:rPr>
              <a:t>loans. </a:t>
            </a:r>
            <a:r>
              <a:rPr sz="1700" b="1" spc="-5" dirty="0">
                <a:solidFill>
                  <a:srgbClr val="FFFFFF"/>
                </a:solidFill>
                <a:latin typeface="Calibri"/>
                <a:cs typeface="Calibri"/>
              </a:rPr>
              <a:t>This </a:t>
            </a:r>
            <a:r>
              <a:rPr sz="1700" b="1" dirty="0">
                <a:solidFill>
                  <a:srgbClr val="FFFFFF"/>
                </a:solidFill>
                <a:latin typeface="Calibri"/>
                <a:cs typeface="Calibri"/>
              </a:rPr>
              <a:t>is </a:t>
            </a:r>
            <a:r>
              <a:rPr sz="1700" b="1" spc="-5" dirty="0">
                <a:solidFill>
                  <a:srgbClr val="FFFFFF"/>
                </a:solidFill>
                <a:latin typeface="Calibri"/>
                <a:cs typeface="Calibri"/>
              </a:rPr>
              <a:t>the </a:t>
            </a:r>
            <a:r>
              <a:rPr sz="1700" b="1" spc="-15" dirty="0">
                <a:solidFill>
                  <a:srgbClr val="FFFFFF"/>
                </a:solidFill>
                <a:latin typeface="Calibri"/>
                <a:cs typeface="Calibri"/>
              </a:rPr>
              <a:t>quickest </a:t>
            </a:r>
            <a:r>
              <a:rPr sz="1700" b="1" spc="-5" dirty="0">
                <a:solidFill>
                  <a:srgbClr val="FFFFFF"/>
                </a:solidFill>
                <a:latin typeface="Calibri"/>
                <a:cs typeface="Calibri"/>
              </a:rPr>
              <a:t>options </a:t>
            </a:r>
            <a:r>
              <a:rPr sz="1700" b="1" dirty="0">
                <a:solidFill>
                  <a:srgbClr val="FFFFFF"/>
                </a:solidFill>
                <a:latin typeface="Calibri"/>
                <a:cs typeface="Calibri"/>
              </a:rPr>
              <a:t>of </a:t>
            </a:r>
            <a:r>
              <a:rPr sz="1700" b="1" spc="-5" dirty="0">
                <a:solidFill>
                  <a:srgbClr val="FFFFFF"/>
                </a:solidFill>
                <a:latin typeface="Calibri"/>
                <a:cs typeface="Calibri"/>
              </a:rPr>
              <a:t>all. This </a:t>
            </a:r>
            <a:r>
              <a:rPr sz="1700" b="1" dirty="0">
                <a:solidFill>
                  <a:srgbClr val="FFFFFF"/>
                </a:solidFill>
                <a:latin typeface="Calibri"/>
                <a:cs typeface="Calibri"/>
              </a:rPr>
              <a:t>has </a:t>
            </a:r>
            <a:r>
              <a:rPr sz="1700" b="1" spc="-5" dirty="0">
                <a:solidFill>
                  <a:srgbClr val="FFFFFF"/>
                </a:solidFill>
                <a:latin typeface="Calibri"/>
                <a:cs typeface="Calibri"/>
              </a:rPr>
              <a:t>been the </a:t>
            </a:r>
            <a:r>
              <a:rPr sz="1700" b="1" spc="-10" dirty="0">
                <a:solidFill>
                  <a:srgbClr val="FFFFFF"/>
                </a:solidFill>
                <a:latin typeface="Calibri"/>
                <a:cs typeface="Calibri"/>
              </a:rPr>
              <a:t>biggest </a:t>
            </a:r>
            <a:r>
              <a:rPr sz="1700" b="1" spc="-5" dirty="0">
                <a:solidFill>
                  <a:srgbClr val="FFFFFF"/>
                </a:solidFill>
                <a:latin typeface="Calibri"/>
                <a:cs typeface="Calibri"/>
              </a:rPr>
              <a:t>source of  funding </a:t>
            </a:r>
            <a:r>
              <a:rPr sz="1700" b="1" spc="-10" dirty="0">
                <a:solidFill>
                  <a:srgbClr val="FFFFFF"/>
                </a:solidFill>
                <a:latin typeface="Calibri"/>
                <a:cs typeface="Calibri"/>
              </a:rPr>
              <a:t>for </a:t>
            </a:r>
            <a:r>
              <a:rPr sz="1700" b="1" spc="-5" dirty="0">
                <a:solidFill>
                  <a:srgbClr val="FFFFFF"/>
                </a:solidFill>
                <a:latin typeface="Calibri"/>
                <a:cs typeface="Calibri"/>
              </a:rPr>
              <a:t>the local companies </a:t>
            </a:r>
            <a:r>
              <a:rPr sz="1700" b="1" dirty="0">
                <a:solidFill>
                  <a:srgbClr val="FFFFFF"/>
                </a:solidFill>
                <a:latin typeface="Calibri"/>
                <a:cs typeface="Calibri"/>
              </a:rPr>
              <a:t>since </a:t>
            </a:r>
            <a:r>
              <a:rPr sz="1700" b="1" spc="-5" dirty="0">
                <a:solidFill>
                  <a:srgbClr val="FFFFFF"/>
                </a:solidFill>
                <a:latin typeface="Calibri"/>
                <a:cs typeface="Calibri"/>
              </a:rPr>
              <a:t>the last </a:t>
            </a:r>
            <a:r>
              <a:rPr sz="1700" b="1" dirty="0">
                <a:solidFill>
                  <a:srgbClr val="FFFFFF"/>
                </a:solidFill>
                <a:latin typeface="Calibri"/>
                <a:cs typeface="Calibri"/>
              </a:rPr>
              <a:t>10</a:t>
            </a:r>
            <a:r>
              <a:rPr sz="1700" b="1" spc="-55" dirty="0">
                <a:solidFill>
                  <a:srgbClr val="FFFFFF"/>
                </a:solidFill>
                <a:latin typeface="Calibri"/>
                <a:cs typeface="Calibri"/>
              </a:rPr>
              <a:t> </a:t>
            </a:r>
            <a:r>
              <a:rPr sz="1700" b="1" spc="-15" dirty="0">
                <a:solidFill>
                  <a:srgbClr val="FFFFFF"/>
                </a:solidFill>
                <a:latin typeface="Calibri"/>
                <a:cs typeface="Calibri"/>
              </a:rPr>
              <a:t>years.</a:t>
            </a:r>
            <a:endParaRPr sz="1700">
              <a:latin typeface="Calibri"/>
              <a:cs typeface="Calibri"/>
            </a:endParaRPr>
          </a:p>
          <a:p>
            <a:pPr>
              <a:lnSpc>
                <a:spcPct val="100000"/>
              </a:lnSpc>
              <a:spcBef>
                <a:spcPts val="40"/>
              </a:spcBef>
            </a:pPr>
            <a:endParaRPr sz="1650">
              <a:latin typeface="Calibri"/>
              <a:cs typeface="Calibri"/>
            </a:endParaRPr>
          </a:p>
          <a:p>
            <a:pPr marL="12700">
              <a:lnSpc>
                <a:spcPts val="1835"/>
              </a:lnSpc>
            </a:pPr>
            <a:endParaRPr sz="1700">
              <a:latin typeface="Calibri"/>
              <a:cs typeface="Calibri"/>
            </a:endParaRPr>
          </a:p>
          <a:p>
            <a:pPr>
              <a:lnSpc>
                <a:spcPct val="100000"/>
              </a:lnSpc>
            </a:pPr>
            <a:endParaRPr sz="1700">
              <a:latin typeface="Calibri"/>
              <a:cs typeface="Calibri"/>
            </a:endParaRPr>
          </a:p>
          <a:p>
            <a:pPr marL="76835">
              <a:lnSpc>
                <a:spcPct val="100000"/>
              </a:lnSpc>
              <a:tabLst>
                <a:tab pos="426529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2830195" cy="514350"/>
          </a:xfrm>
          <a:prstGeom prst="rect">
            <a:avLst/>
          </a:prstGeom>
        </p:spPr>
        <p:txBody>
          <a:bodyPr vert="horz" wrap="square" lIns="0" tIns="13335" rIns="0" bIns="0" rtlCol="0">
            <a:spAutoFit/>
          </a:bodyPr>
          <a:lstStyle/>
          <a:p>
            <a:pPr marL="12700">
              <a:lnSpc>
                <a:spcPct val="100000"/>
              </a:lnSpc>
              <a:spcBef>
                <a:spcPts val="105"/>
              </a:spcBef>
            </a:pPr>
            <a:r>
              <a:rPr spc="-5" dirty="0"/>
              <a:t>Islamic</a:t>
            </a:r>
            <a:r>
              <a:rPr spc="-40" dirty="0"/>
              <a:t> </a:t>
            </a:r>
            <a:r>
              <a:rPr spc="-5" dirty="0"/>
              <a:t>Financing</a:t>
            </a:r>
          </a:p>
        </p:txBody>
      </p:sp>
      <p:sp>
        <p:nvSpPr>
          <p:cNvPr id="3" name="object 3"/>
          <p:cNvSpPr txBox="1"/>
          <p:nvPr/>
        </p:nvSpPr>
        <p:spPr>
          <a:xfrm>
            <a:off x="527710" y="4479416"/>
            <a:ext cx="3725545" cy="2221230"/>
          </a:xfrm>
          <a:prstGeom prst="rect">
            <a:avLst/>
          </a:prstGeom>
        </p:spPr>
        <p:txBody>
          <a:bodyPr vert="horz" wrap="square" lIns="0" tIns="12700" rIns="0" bIns="0" rtlCol="0">
            <a:spAutoFit/>
          </a:bodyPr>
          <a:lstStyle/>
          <a:p>
            <a:pPr marL="355600" indent="-342900">
              <a:lnSpc>
                <a:spcPct val="100000"/>
              </a:lnSpc>
              <a:spcBef>
                <a:spcPts val="100"/>
              </a:spcBef>
              <a:buFont typeface="Arial"/>
              <a:buChar char="•"/>
              <a:tabLst>
                <a:tab pos="354965" algn="l"/>
                <a:tab pos="355600" algn="l"/>
              </a:tabLst>
            </a:pPr>
            <a:r>
              <a:rPr sz="2000" spc="-10" dirty="0">
                <a:solidFill>
                  <a:srgbClr val="FFFFFF"/>
                </a:solidFill>
                <a:latin typeface="Calibri"/>
                <a:cs typeface="Calibri"/>
              </a:rPr>
              <a:t>Quickest </a:t>
            </a:r>
            <a:r>
              <a:rPr sz="2000" dirty="0">
                <a:solidFill>
                  <a:srgbClr val="FFFFFF"/>
                </a:solidFill>
                <a:latin typeface="Calibri"/>
                <a:cs typeface="Calibri"/>
              </a:rPr>
              <a:t>mode </a:t>
            </a:r>
            <a:r>
              <a:rPr sz="2000" spc="-5" dirty="0">
                <a:solidFill>
                  <a:srgbClr val="FFFFFF"/>
                </a:solidFill>
                <a:latin typeface="Calibri"/>
                <a:cs typeface="Calibri"/>
              </a:rPr>
              <a:t>of</a:t>
            </a:r>
            <a:r>
              <a:rPr sz="2000" spc="-10" dirty="0">
                <a:solidFill>
                  <a:srgbClr val="FFFFFF"/>
                </a:solidFill>
                <a:latin typeface="Calibri"/>
                <a:cs typeface="Calibri"/>
              </a:rPr>
              <a:t> </a:t>
            </a:r>
            <a:r>
              <a:rPr sz="2000" dirty="0">
                <a:solidFill>
                  <a:srgbClr val="FFFFFF"/>
                </a:solidFill>
                <a:latin typeface="Calibri"/>
                <a:cs typeface="Calibri"/>
              </a:rPr>
              <a:t>Funding</a:t>
            </a:r>
            <a:endParaRPr sz="2000">
              <a:latin typeface="Calibri"/>
              <a:cs typeface="Calibri"/>
            </a:endParaRPr>
          </a:p>
          <a:p>
            <a:pPr marL="355600" marR="5080" indent="-342900">
              <a:lnSpc>
                <a:spcPts val="1920"/>
              </a:lnSpc>
              <a:spcBef>
                <a:spcPts val="465"/>
              </a:spcBef>
              <a:buFont typeface="Arial"/>
              <a:buChar char="•"/>
              <a:tabLst>
                <a:tab pos="354965" algn="l"/>
                <a:tab pos="355600" algn="l"/>
              </a:tabLst>
            </a:pPr>
            <a:r>
              <a:rPr sz="2000" dirty="0">
                <a:solidFill>
                  <a:srgbClr val="FFFFFF"/>
                </a:solidFill>
                <a:latin typeface="Calibri"/>
                <a:cs typeface="Calibri"/>
              </a:rPr>
              <a:t>Cheaper </a:t>
            </a:r>
            <a:r>
              <a:rPr sz="2000" spc="-10" dirty="0">
                <a:solidFill>
                  <a:srgbClr val="FFFFFF"/>
                </a:solidFill>
                <a:latin typeface="Calibri"/>
                <a:cs typeface="Calibri"/>
              </a:rPr>
              <a:t>cost </a:t>
            </a:r>
            <a:r>
              <a:rPr sz="2000" dirty="0">
                <a:solidFill>
                  <a:srgbClr val="FFFFFF"/>
                </a:solidFill>
                <a:latin typeface="Calibri"/>
                <a:cs typeface="Calibri"/>
              </a:rPr>
              <a:t>of </a:t>
            </a:r>
            <a:r>
              <a:rPr sz="2000" spc="-10" dirty="0">
                <a:solidFill>
                  <a:srgbClr val="FFFFFF"/>
                </a:solidFill>
                <a:latin typeface="Calibri"/>
                <a:cs typeface="Calibri"/>
              </a:rPr>
              <a:t>borrowing </a:t>
            </a:r>
            <a:r>
              <a:rPr sz="2000" dirty="0">
                <a:solidFill>
                  <a:srgbClr val="FFFFFF"/>
                </a:solidFill>
                <a:latin typeface="Calibri"/>
                <a:cs typeface="Calibri"/>
              </a:rPr>
              <a:t>as  </a:t>
            </a:r>
            <a:r>
              <a:rPr sz="2000" spc="-5" dirty="0">
                <a:solidFill>
                  <a:srgbClr val="FFFFFF"/>
                </a:solidFill>
                <a:latin typeface="Calibri"/>
                <a:cs typeface="Calibri"/>
              </a:rPr>
              <a:t>compared </a:t>
            </a:r>
            <a:r>
              <a:rPr sz="2000" spc="-15" dirty="0">
                <a:solidFill>
                  <a:srgbClr val="FFFFFF"/>
                </a:solidFill>
                <a:latin typeface="Calibri"/>
                <a:cs typeface="Calibri"/>
              </a:rPr>
              <a:t>to </a:t>
            </a:r>
            <a:r>
              <a:rPr sz="2000" spc="-20" dirty="0">
                <a:solidFill>
                  <a:srgbClr val="FFFFFF"/>
                </a:solidFill>
                <a:latin typeface="Calibri"/>
                <a:cs typeface="Calibri"/>
              </a:rPr>
              <a:t>Equity. </a:t>
            </a:r>
            <a:r>
              <a:rPr sz="2000" dirty="0">
                <a:solidFill>
                  <a:srgbClr val="FFFFFF"/>
                </a:solidFill>
                <a:latin typeface="Calibri"/>
                <a:cs typeface="Calibri"/>
              </a:rPr>
              <a:t>Kibor + 2%</a:t>
            </a:r>
            <a:r>
              <a:rPr sz="2000" spc="-135" dirty="0">
                <a:solidFill>
                  <a:srgbClr val="FFFFFF"/>
                </a:solidFill>
                <a:latin typeface="Calibri"/>
                <a:cs typeface="Calibri"/>
              </a:rPr>
              <a:t> </a:t>
            </a:r>
            <a:r>
              <a:rPr sz="2000" dirty="0">
                <a:solidFill>
                  <a:srgbClr val="FFFFFF"/>
                </a:solidFill>
                <a:latin typeface="Calibri"/>
                <a:cs typeface="Calibri"/>
              </a:rPr>
              <a:t>-  </a:t>
            </a:r>
            <a:r>
              <a:rPr sz="2000" spc="5" dirty="0">
                <a:solidFill>
                  <a:srgbClr val="FFFFFF"/>
                </a:solidFill>
                <a:latin typeface="Calibri"/>
                <a:cs typeface="Calibri"/>
              </a:rPr>
              <a:t>6%</a:t>
            </a:r>
            <a:endParaRPr sz="2000">
              <a:latin typeface="Calibri"/>
              <a:cs typeface="Calibri"/>
            </a:endParaRPr>
          </a:p>
          <a:p>
            <a:pPr marL="355600" indent="-342900">
              <a:lnSpc>
                <a:spcPct val="100000"/>
              </a:lnSpc>
              <a:spcBef>
                <a:spcPts val="20"/>
              </a:spcBef>
              <a:buFont typeface="Arial"/>
              <a:buChar char="•"/>
              <a:tabLst>
                <a:tab pos="354965" algn="l"/>
                <a:tab pos="355600" algn="l"/>
              </a:tabLst>
            </a:pPr>
            <a:r>
              <a:rPr sz="2000" dirty="0">
                <a:solidFill>
                  <a:srgbClr val="FFFFFF"/>
                </a:solidFill>
                <a:latin typeface="Calibri"/>
                <a:cs typeface="Calibri"/>
              </a:rPr>
              <a:t>Sharia</a:t>
            </a:r>
            <a:r>
              <a:rPr sz="2000" spc="-5" dirty="0">
                <a:solidFill>
                  <a:srgbClr val="FFFFFF"/>
                </a:solidFill>
                <a:latin typeface="Calibri"/>
                <a:cs typeface="Calibri"/>
              </a:rPr>
              <a:t> compliant</a:t>
            </a:r>
            <a:endParaRPr sz="2000">
              <a:latin typeface="Calibri"/>
              <a:cs typeface="Calibri"/>
            </a:endParaRPr>
          </a:p>
          <a:p>
            <a:pPr marL="355600" marR="48895" indent="-342900">
              <a:lnSpc>
                <a:spcPct val="80000"/>
              </a:lnSpc>
              <a:spcBef>
                <a:spcPts val="480"/>
              </a:spcBef>
              <a:buFont typeface="Arial"/>
              <a:buChar char="•"/>
              <a:tabLst>
                <a:tab pos="354965" algn="l"/>
                <a:tab pos="355600" algn="l"/>
              </a:tabLst>
            </a:pPr>
            <a:r>
              <a:rPr sz="2000" dirty="0">
                <a:solidFill>
                  <a:srgbClr val="FFFFFF"/>
                </a:solidFill>
                <a:latin typeface="Calibri"/>
                <a:cs typeface="Calibri"/>
              </a:rPr>
              <a:t>Liquidity in the </a:t>
            </a:r>
            <a:r>
              <a:rPr sz="2000" spc="-5" dirty="0">
                <a:solidFill>
                  <a:srgbClr val="FFFFFF"/>
                </a:solidFill>
                <a:latin typeface="Calibri"/>
                <a:cs typeface="Calibri"/>
              </a:rPr>
              <a:t>Islamic financing  </a:t>
            </a:r>
            <a:r>
              <a:rPr sz="2000" spc="-15" dirty="0">
                <a:solidFill>
                  <a:srgbClr val="FFFFFF"/>
                </a:solidFill>
                <a:latin typeface="Calibri"/>
                <a:cs typeface="Calibri"/>
              </a:rPr>
              <a:t>market </a:t>
            </a:r>
            <a:r>
              <a:rPr sz="2000" dirty="0">
                <a:solidFill>
                  <a:srgbClr val="FFFFFF"/>
                </a:solidFill>
                <a:latin typeface="Calibri"/>
                <a:cs typeface="Calibri"/>
              </a:rPr>
              <a:t>is much higher than  </a:t>
            </a:r>
            <a:r>
              <a:rPr sz="2000" spc="-10" dirty="0">
                <a:solidFill>
                  <a:srgbClr val="FFFFFF"/>
                </a:solidFill>
                <a:latin typeface="Calibri"/>
                <a:cs typeface="Calibri"/>
              </a:rPr>
              <a:t>conventional</a:t>
            </a:r>
            <a:r>
              <a:rPr sz="2000" spc="-15" dirty="0">
                <a:solidFill>
                  <a:srgbClr val="FFFFFF"/>
                </a:solidFill>
                <a:latin typeface="Calibri"/>
                <a:cs typeface="Calibri"/>
              </a:rPr>
              <a:t> market</a:t>
            </a:r>
            <a:endParaRPr sz="2000">
              <a:latin typeface="Calibri"/>
              <a:cs typeface="Calibri"/>
            </a:endParaRPr>
          </a:p>
        </p:txBody>
      </p:sp>
      <p:sp>
        <p:nvSpPr>
          <p:cNvPr id="4" name="object 4"/>
          <p:cNvSpPr txBox="1"/>
          <p:nvPr/>
        </p:nvSpPr>
        <p:spPr>
          <a:xfrm>
            <a:off x="4716271" y="4535804"/>
            <a:ext cx="3825875" cy="2056130"/>
          </a:xfrm>
          <a:prstGeom prst="rect">
            <a:avLst/>
          </a:prstGeom>
        </p:spPr>
        <p:txBody>
          <a:bodyPr vert="horz" wrap="square" lIns="0" tIns="12700" rIns="0" bIns="0" rtlCol="0">
            <a:spAutoFit/>
          </a:bodyPr>
          <a:lstStyle/>
          <a:p>
            <a:pPr marL="355600" marR="332105" indent="-342900">
              <a:lnSpc>
                <a:spcPct val="100000"/>
              </a:lnSpc>
              <a:spcBef>
                <a:spcPts val="100"/>
              </a:spcBef>
              <a:buFont typeface="Arial"/>
              <a:buChar char="•"/>
              <a:tabLst>
                <a:tab pos="354965" algn="l"/>
                <a:tab pos="355600" algn="l"/>
              </a:tabLst>
            </a:pPr>
            <a:r>
              <a:rPr sz="1800" dirty="0">
                <a:solidFill>
                  <a:srgbClr val="FFFFFF"/>
                </a:solidFill>
                <a:latin typeface="Calibri"/>
                <a:cs typeface="Calibri"/>
              </a:rPr>
              <a:t>Needs </a:t>
            </a:r>
            <a:r>
              <a:rPr sz="1800" spc="-15" dirty="0">
                <a:solidFill>
                  <a:srgbClr val="FFFFFF"/>
                </a:solidFill>
                <a:latin typeface="Calibri"/>
                <a:cs typeface="Calibri"/>
              </a:rPr>
              <a:t>collateral </a:t>
            </a:r>
            <a:r>
              <a:rPr sz="1800" spc="-5" dirty="0">
                <a:solidFill>
                  <a:srgbClr val="FFFFFF"/>
                </a:solidFill>
                <a:latin typeface="Calibri"/>
                <a:cs typeface="Calibri"/>
              </a:rPr>
              <a:t>with </a:t>
            </a:r>
            <a:r>
              <a:rPr sz="1800" spc="-10" dirty="0">
                <a:solidFill>
                  <a:srgbClr val="FFFFFF"/>
                </a:solidFill>
                <a:latin typeface="Calibri"/>
                <a:cs typeface="Calibri"/>
              </a:rPr>
              <a:t>at </a:t>
            </a:r>
            <a:r>
              <a:rPr sz="1800" spc="-5" dirty="0">
                <a:solidFill>
                  <a:srgbClr val="FFFFFF"/>
                </a:solidFill>
                <a:latin typeface="Calibri"/>
                <a:cs typeface="Calibri"/>
              </a:rPr>
              <a:t>least </a:t>
            </a:r>
            <a:r>
              <a:rPr sz="1800" dirty="0">
                <a:solidFill>
                  <a:srgbClr val="FFFFFF"/>
                </a:solidFill>
                <a:latin typeface="Calibri"/>
                <a:cs typeface="Calibri"/>
              </a:rPr>
              <a:t>25%  </a:t>
            </a:r>
            <a:r>
              <a:rPr sz="1800" spc="-5" dirty="0">
                <a:solidFill>
                  <a:srgbClr val="FFFFFF"/>
                </a:solidFill>
                <a:latin typeface="Calibri"/>
                <a:cs typeface="Calibri"/>
              </a:rPr>
              <a:t>margin</a:t>
            </a:r>
            <a:endParaRPr sz="1800">
              <a:latin typeface="Calibri"/>
              <a:cs typeface="Calibri"/>
            </a:endParaRPr>
          </a:p>
          <a:p>
            <a:pPr marL="355600" marR="5080" indent="-342900">
              <a:lnSpc>
                <a:spcPct val="100000"/>
              </a:lnSpc>
              <a:spcBef>
                <a:spcPts val="430"/>
              </a:spcBef>
              <a:buFont typeface="Arial"/>
              <a:buChar char="•"/>
              <a:tabLst>
                <a:tab pos="354965" algn="l"/>
                <a:tab pos="355600" algn="l"/>
              </a:tabLst>
            </a:pPr>
            <a:r>
              <a:rPr sz="1800" spc="-5" dirty="0">
                <a:solidFill>
                  <a:srgbClr val="FFFFFF"/>
                </a:solidFill>
                <a:latin typeface="Calibri"/>
                <a:cs typeface="Calibri"/>
              </a:rPr>
              <a:t>Enhances </a:t>
            </a:r>
            <a:r>
              <a:rPr sz="1800" dirty="0">
                <a:solidFill>
                  <a:srgbClr val="FFFFFF"/>
                </a:solidFill>
                <a:latin typeface="Calibri"/>
                <a:cs typeface="Calibri"/>
              </a:rPr>
              <a:t>the risk </a:t>
            </a:r>
            <a:r>
              <a:rPr sz="1800" spc="-5" dirty="0">
                <a:solidFill>
                  <a:srgbClr val="FFFFFF"/>
                </a:solidFill>
                <a:latin typeface="Calibri"/>
                <a:cs typeface="Calibri"/>
              </a:rPr>
              <a:t>of </a:t>
            </a:r>
            <a:r>
              <a:rPr sz="1800" spc="-10" dirty="0">
                <a:solidFill>
                  <a:srgbClr val="FFFFFF"/>
                </a:solidFill>
                <a:latin typeface="Calibri"/>
                <a:cs typeface="Calibri"/>
              </a:rPr>
              <a:t>default  </a:t>
            </a:r>
            <a:r>
              <a:rPr sz="1800" spc="-5" dirty="0">
                <a:solidFill>
                  <a:srgbClr val="FFFFFF"/>
                </a:solidFill>
                <a:latin typeface="Calibri"/>
                <a:cs typeface="Calibri"/>
              </a:rPr>
              <a:t>especially in case of </a:t>
            </a:r>
            <a:r>
              <a:rPr sz="1800" spc="-10" dirty="0">
                <a:solidFill>
                  <a:srgbClr val="FFFFFF"/>
                </a:solidFill>
                <a:latin typeface="Calibri"/>
                <a:cs typeface="Calibri"/>
              </a:rPr>
              <a:t>innovative  </a:t>
            </a:r>
            <a:r>
              <a:rPr sz="1800" spc="-5" dirty="0">
                <a:solidFill>
                  <a:srgbClr val="FFFFFF"/>
                </a:solidFill>
                <a:latin typeface="Calibri"/>
                <a:cs typeface="Calibri"/>
              </a:rPr>
              <a:t>businesses with unreliable cash</a:t>
            </a:r>
            <a:r>
              <a:rPr sz="1800" dirty="0">
                <a:solidFill>
                  <a:srgbClr val="FFFFFF"/>
                </a:solidFill>
                <a:latin typeface="Calibri"/>
                <a:cs typeface="Calibri"/>
              </a:rPr>
              <a:t> </a:t>
            </a:r>
            <a:r>
              <a:rPr sz="1800" spc="-10" dirty="0">
                <a:solidFill>
                  <a:srgbClr val="FFFFFF"/>
                </a:solidFill>
                <a:latin typeface="Calibri"/>
                <a:cs typeface="Calibri"/>
              </a:rPr>
              <a:t>flows</a:t>
            </a:r>
            <a:endParaRPr sz="1800">
              <a:latin typeface="Calibri"/>
              <a:cs typeface="Calibri"/>
            </a:endParaRPr>
          </a:p>
          <a:p>
            <a:pPr marL="355600" marR="59690" indent="-342900">
              <a:lnSpc>
                <a:spcPct val="100000"/>
              </a:lnSpc>
              <a:spcBef>
                <a:spcPts val="434"/>
              </a:spcBef>
              <a:buFont typeface="Arial"/>
              <a:buChar char="•"/>
              <a:tabLst>
                <a:tab pos="354965" algn="l"/>
                <a:tab pos="355600" algn="l"/>
              </a:tabLst>
            </a:pPr>
            <a:r>
              <a:rPr sz="1800" spc="-5" dirty="0">
                <a:solidFill>
                  <a:srgbClr val="FFFFFF"/>
                </a:solidFill>
                <a:latin typeface="Calibri"/>
                <a:cs typeface="Calibri"/>
              </a:rPr>
              <a:t>The amount of </a:t>
            </a:r>
            <a:r>
              <a:rPr sz="1800" spc="-10" dirty="0">
                <a:solidFill>
                  <a:srgbClr val="FFFFFF"/>
                </a:solidFill>
                <a:latin typeface="Calibri"/>
                <a:cs typeface="Calibri"/>
              </a:rPr>
              <a:t>regulations </a:t>
            </a:r>
            <a:r>
              <a:rPr sz="1800" spc="-5" dirty="0">
                <a:solidFill>
                  <a:srgbClr val="FFFFFF"/>
                </a:solidFill>
                <a:latin typeface="Calibri"/>
                <a:cs typeface="Calibri"/>
              </a:rPr>
              <a:t>increased  due </a:t>
            </a:r>
            <a:r>
              <a:rPr sz="1800" spc="-10" dirty="0">
                <a:solidFill>
                  <a:srgbClr val="FFFFFF"/>
                </a:solidFill>
                <a:latin typeface="Calibri"/>
                <a:cs typeface="Calibri"/>
              </a:rPr>
              <a:t>to </a:t>
            </a:r>
            <a:r>
              <a:rPr sz="1800" spc="-5" dirty="0">
                <a:solidFill>
                  <a:srgbClr val="FFFFFF"/>
                </a:solidFill>
                <a:latin typeface="Calibri"/>
                <a:cs typeface="Calibri"/>
              </a:rPr>
              <a:t>compliance with sharia</a:t>
            </a:r>
            <a:r>
              <a:rPr sz="1800" spc="35" dirty="0">
                <a:solidFill>
                  <a:srgbClr val="FFFFFF"/>
                </a:solidFill>
                <a:latin typeface="Calibri"/>
                <a:cs typeface="Calibri"/>
              </a:rPr>
              <a:t> </a:t>
            </a:r>
            <a:r>
              <a:rPr sz="1800" spc="-10" dirty="0">
                <a:solidFill>
                  <a:srgbClr val="FFFFFF"/>
                </a:solidFill>
                <a:latin typeface="Calibri"/>
                <a:cs typeface="Calibri"/>
              </a:rPr>
              <a:t>laws</a:t>
            </a:r>
            <a:endParaRPr sz="1800">
              <a:latin typeface="Calibri"/>
              <a:cs typeface="Calibri"/>
            </a:endParaRPr>
          </a:p>
        </p:txBody>
      </p:sp>
      <p:sp>
        <p:nvSpPr>
          <p:cNvPr id="5" name="object 5"/>
          <p:cNvSpPr txBox="1"/>
          <p:nvPr/>
        </p:nvSpPr>
        <p:spPr>
          <a:xfrm>
            <a:off x="463397" y="2366263"/>
            <a:ext cx="7834630" cy="1848583"/>
          </a:xfrm>
          <a:prstGeom prst="rect">
            <a:avLst/>
          </a:prstGeom>
        </p:spPr>
        <p:txBody>
          <a:bodyPr vert="horz" wrap="square" lIns="0" tIns="45085" rIns="0" bIns="0" rtlCol="0">
            <a:spAutoFit/>
          </a:bodyPr>
          <a:lstStyle/>
          <a:p>
            <a:pPr marL="12700" marR="5080">
              <a:lnSpc>
                <a:spcPts val="2050"/>
              </a:lnSpc>
              <a:spcBef>
                <a:spcPts val="355"/>
              </a:spcBef>
            </a:pPr>
            <a:r>
              <a:rPr sz="1900" b="1" spc="-5" dirty="0">
                <a:solidFill>
                  <a:srgbClr val="FFFFFF"/>
                </a:solidFill>
                <a:latin typeface="Calibri"/>
                <a:cs typeface="Calibri"/>
              </a:rPr>
              <a:t>Islamic financing includes borrowing </a:t>
            </a:r>
            <a:r>
              <a:rPr sz="1900" b="1" spc="-15" dirty="0">
                <a:solidFill>
                  <a:srgbClr val="FFFFFF"/>
                </a:solidFill>
                <a:latin typeface="Calibri"/>
                <a:cs typeface="Calibri"/>
              </a:rPr>
              <a:t>from </a:t>
            </a:r>
            <a:r>
              <a:rPr sz="1900" b="1" spc="-5" dirty="0">
                <a:solidFill>
                  <a:srgbClr val="FFFFFF"/>
                </a:solidFill>
                <a:latin typeface="Calibri"/>
                <a:cs typeface="Calibri"/>
              </a:rPr>
              <a:t>the Islamic windows </a:t>
            </a:r>
            <a:r>
              <a:rPr sz="1900" b="1" spc="-10" dirty="0">
                <a:solidFill>
                  <a:srgbClr val="FFFFFF"/>
                </a:solidFill>
                <a:latin typeface="Calibri"/>
                <a:cs typeface="Calibri"/>
              </a:rPr>
              <a:t>predominately  </a:t>
            </a:r>
            <a:r>
              <a:rPr sz="1900" b="1" spc="-5" dirty="0">
                <a:solidFill>
                  <a:srgbClr val="FFFFFF"/>
                </a:solidFill>
                <a:latin typeface="Calibri"/>
                <a:cs typeface="Calibri"/>
              </a:rPr>
              <a:t>in </a:t>
            </a:r>
            <a:r>
              <a:rPr sz="1900" b="1" spc="-10" dirty="0">
                <a:solidFill>
                  <a:srgbClr val="FFFFFF"/>
                </a:solidFill>
                <a:latin typeface="Calibri"/>
                <a:cs typeface="Calibri"/>
              </a:rPr>
              <a:t>terms </a:t>
            </a:r>
            <a:r>
              <a:rPr sz="1900" b="1" spc="-5" dirty="0">
                <a:solidFill>
                  <a:srgbClr val="FFFFFF"/>
                </a:solidFill>
                <a:latin typeface="Calibri"/>
                <a:cs typeface="Calibri"/>
              </a:rPr>
              <a:t>of diminishing </a:t>
            </a:r>
            <a:r>
              <a:rPr sz="1900" b="1" spc="-10" dirty="0">
                <a:solidFill>
                  <a:srgbClr val="FFFFFF"/>
                </a:solidFill>
                <a:latin typeface="Calibri"/>
                <a:cs typeface="Calibri"/>
              </a:rPr>
              <a:t>Musharaka </a:t>
            </a:r>
            <a:r>
              <a:rPr sz="1900" b="1" spc="-5" dirty="0">
                <a:solidFill>
                  <a:srgbClr val="FFFFFF"/>
                </a:solidFill>
                <a:latin typeface="Calibri"/>
                <a:cs typeface="Calibri"/>
              </a:rPr>
              <a:t>or</a:t>
            </a:r>
            <a:r>
              <a:rPr sz="1900" b="1" spc="85" dirty="0">
                <a:solidFill>
                  <a:srgbClr val="FFFFFF"/>
                </a:solidFill>
                <a:latin typeface="Calibri"/>
                <a:cs typeface="Calibri"/>
              </a:rPr>
              <a:t> </a:t>
            </a:r>
            <a:r>
              <a:rPr sz="1900" b="1" spc="-10" dirty="0">
                <a:solidFill>
                  <a:srgbClr val="FFFFFF"/>
                </a:solidFill>
                <a:latin typeface="Calibri"/>
                <a:cs typeface="Calibri"/>
              </a:rPr>
              <a:t>Mudaraba.</a:t>
            </a:r>
            <a:endParaRPr sz="1900">
              <a:latin typeface="Calibri"/>
              <a:cs typeface="Calibri"/>
            </a:endParaRPr>
          </a:p>
          <a:p>
            <a:pPr>
              <a:lnSpc>
                <a:spcPct val="100000"/>
              </a:lnSpc>
              <a:spcBef>
                <a:spcPts val="20"/>
              </a:spcBef>
            </a:pPr>
            <a:endParaRPr sz="2200">
              <a:latin typeface="Calibri"/>
              <a:cs typeface="Calibri"/>
            </a:endParaRPr>
          </a:p>
          <a:p>
            <a:pPr marL="12700">
              <a:lnSpc>
                <a:spcPts val="2165"/>
              </a:lnSpc>
            </a:pPr>
            <a:endParaRPr sz="1900">
              <a:latin typeface="Calibri"/>
              <a:cs typeface="Calibri"/>
            </a:endParaRPr>
          </a:p>
          <a:p>
            <a:pPr>
              <a:lnSpc>
                <a:spcPct val="100000"/>
              </a:lnSpc>
              <a:spcBef>
                <a:spcPts val="55"/>
              </a:spcBef>
            </a:pPr>
            <a:endParaRPr sz="1700">
              <a:latin typeface="Calibri"/>
              <a:cs typeface="Calibri"/>
            </a:endParaRPr>
          </a:p>
          <a:p>
            <a:pPr marL="76835">
              <a:lnSpc>
                <a:spcPct val="100000"/>
              </a:lnSpc>
              <a:tabLst>
                <a:tab pos="426529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2653030" cy="514350"/>
          </a:xfrm>
          <a:prstGeom prst="rect">
            <a:avLst/>
          </a:prstGeom>
        </p:spPr>
        <p:txBody>
          <a:bodyPr vert="horz" wrap="square" lIns="0" tIns="13335" rIns="0" bIns="0" rtlCol="0">
            <a:spAutoFit/>
          </a:bodyPr>
          <a:lstStyle/>
          <a:p>
            <a:pPr marL="12700">
              <a:lnSpc>
                <a:spcPct val="100000"/>
              </a:lnSpc>
              <a:spcBef>
                <a:spcPts val="105"/>
              </a:spcBef>
            </a:pPr>
            <a:r>
              <a:rPr spc="-10" dirty="0"/>
              <a:t>Micro</a:t>
            </a:r>
            <a:r>
              <a:rPr spc="-60" dirty="0"/>
              <a:t> </a:t>
            </a:r>
            <a:r>
              <a:rPr spc="-5" dirty="0"/>
              <a:t>Financing</a:t>
            </a:r>
          </a:p>
        </p:txBody>
      </p:sp>
      <p:sp>
        <p:nvSpPr>
          <p:cNvPr id="3" name="object 3"/>
          <p:cNvSpPr txBox="1"/>
          <p:nvPr/>
        </p:nvSpPr>
        <p:spPr>
          <a:xfrm>
            <a:off x="527710" y="4083811"/>
            <a:ext cx="1493520" cy="391160"/>
          </a:xfrm>
          <a:prstGeom prst="rect">
            <a:avLst/>
          </a:prstGeom>
        </p:spPr>
        <p:txBody>
          <a:bodyPr vert="horz" wrap="square" lIns="0" tIns="12700" rIns="0" bIns="0" rtlCol="0">
            <a:spAutoFit/>
          </a:bodyPr>
          <a:lstStyle/>
          <a:p>
            <a:pPr marL="12700">
              <a:lnSpc>
                <a:spcPct val="100000"/>
              </a:lnSpc>
              <a:spcBef>
                <a:spcPts val="100"/>
              </a:spcBef>
            </a:pPr>
            <a:r>
              <a:rPr sz="2400" b="1" dirty="0">
                <a:solidFill>
                  <a:srgbClr val="FFC000"/>
                </a:solidFill>
                <a:latin typeface="Calibri"/>
                <a:cs typeface="Calibri"/>
              </a:rPr>
              <a:t>A</a:t>
            </a:r>
            <a:r>
              <a:rPr sz="2400" b="1" spc="-10" dirty="0">
                <a:solidFill>
                  <a:srgbClr val="FFC000"/>
                </a:solidFill>
                <a:latin typeface="Calibri"/>
                <a:cs typeface="Calibri"/>
              </a:rPr>
              <a:t>d</a:t>
            </a:r>
            <a:r>
              <a:rPr sz="2400" b="1" spc="-35" dirty="0">
                <a:solidFill>
                  <a:srgbClr val="FFC000"/>
                </a:solidFill>
                <a:latin typeface="Calibri"/>
                <a:cs typeface="Calibri"/>
              </a:rPr>
              <a:t>v</a:t>
            </a:r>
            <a:r>
              <a:rPr sz="2400" b="1" dirty="0">
                <a:solidFill>
                  <a:srgbClr val="FFC000"/>
                </a:solidFill>
                <a:latin typeface="Calibri"/>
                <a:cs typeface="Calibri"/>
              </a:rPr>
              <a:t>a</a:t>
            </a:r>
            <a:r>
              <a:rPr sz="2400" b="1" spc="-30" dirty="0">
                <a:solidFill>
                  <a:srgbClr val="FFC000"/>
                </a:solidFill>
                <a:latin typeface="Calibri"/>
                <a:cs typeface="Calibri"/>
              </a:rPr>
              <a:t>nt</a:t>
            </a:r>
            <a:r>
              <a:rPr sz="2400" b="1" dirty="0">
                <a:solidFill>
                  <a:srgbClr val="FFC000"/>
                </a:solidFill>
                <a:latin typeface="Calibri"/>
                <a:cs typeface="Calibri"/>
              </a:rPr>
              <a:t>a</a:t>
            </a:r>
            <a:r>
              <a:rPr sz="2400" b="1" spc="-20" dirty="0">
                <a:solidFill>
                  <a:srgbClr val="FFC000"/>
                </a:solidFill>
                <a:latin typeface="Calibri"/>
                <a:cs typeface="Calibri"/>
              </a:rPr>
              <a:t>g</a:t>
            </a:r>
            <a:r>
              <a:rPr sz="2400" b="1" spc="-5" dirty="0">
                <a:solidFill>
                  <a:srgbClr val="FFC000"/>
                </a:solidFill>
                <a:latin typeface="Calibri"/>
                <a:cs typeface="Calibri"/>
              </a:rPr>
              <a:t>es</a:t>
            </a:r>
            <a:endParaRPr sz="2400">
              <a:latin typeface="Calibri"/>
              <a:cs typeface="Calibri"/>
            </a:endParaRPr>
          </a:p>
        </p:txBody>
      </p:sp>
      <p:sp>
        <p:nvSpPr>
          <p:cNvPr id="4" name="object 4"/>
          <p:cNvSpPr txBox="1"/>
          <p:nvPr/>
        </p:nvSpPr>
        <p:spPr>
          <a:xfrm>
            <a:off x="527710" y="4458080"/>
            <a:ext cx="3663950" cy="2000885"/>
          </a:xfrm>
          <a:prstGeom prst="rect">
            <a:avLst/>
          </a:prstGeom>
        </p:spPr>
        <p:txBody>
          <a:bodyPr vert="horz" wrap="square" lIns="0" tIns="85725" rIns="0" bIns="0" rtlCol="0">
            <a:spAutoFit/>
          </a:bodyPr>
          <a:lstStyle/>
          <a:p>
            <a:pPr marL="355600" indent="-342900">
              <a:lnSpc>
                <a:spcPct val="100000"/>
              </a:lnSpc>
              <a:spcBef>
                <a:spcPts val="675"/>
              </a:spcBef>
              <a:buFont typeface="Arial"/>
              <a:buChar char="•"/>
              <a:tabLst>
                <a:tab pos="354965" algn="l"/>
                <a:tab pos="355600" algn="l"/>
              </a:tabLst>
            </a:pPr>
            <a:r>
              <a:rPr sz="2400" spc="-10" dirty="0">
                <a:solidFill>
                  <a:srgbClr val="FFFFFF"/>
                </a:solidFill>
                <a:latin typeface="Calibri"/>
                <a:cs typeface="Calibri"/>
              </a:rPr>
              <a:t>Quickest </a:t>
            </a:r>
            <a:r>
              <a:rPr sz="2400" dirty="0">
                <a:solidFill>
                  <a:srgbClr val="FFFFFF"/>
                </a:solidFill>
                <a:latin typeface="Calibri"/>
                <a:cs typeface="Calibri"/>
              </a:rPr>
              <a:t>mode </a:t>
            </a:r>
            <a:r>
              <a:rPr sz="2400" spc="-5" dirty="0">
                <a:solidFill>
                  <a:srgbClr val="FFFFFF"/>
                </a:solidFill>
                <a:latin typeface="Calibri"/>
                <a:cs typeface="Calibri"/>
              </a:rPr>
              <a:t>of</a:t>
            </a:r>
            <a:r>
              <a:rPr sz="2400" spc="-95" dirty="0">
                <a:solidFill>
                  <a:srgbClr val="FFFFFF"/>
                </a:solidFill>
                <a:latin typeface="Calibri"/>
                <a:cs typeface="Calibri"/>
              </a:rPr>
              <a:t> </a:t>
            </a:r>
            <a:r>
              <a:rPr sz="2400" spc="-5" dirty="0">
                <a:solidFill>
                  <a:srgbClr val="FFFFFF"/>
                </a:solidFill>
                <a:latin typeface="Calibri"/>
                <a:cs typeface="Calibri"/>
              </a:rPr>
              <a:t>Funding</a:t>
            </a:r>
            <a:endParaRPr sz="2400">
              <a:latin typeface="Calibri"/>
              <a:cs typeface="Calibri"/>
            </a:endParaRPr>
          </a:p>
          <a:p>
            <a:pPr marL="355600" marR="5080" indent="-342900">
              <a:lnSpc>
                <a:spcPct val="100000"/>
              </a:lnSpc>
              <a:spcBef>
                <a:spcPts val="575"/>
              </a:spcBef>
              <a:buFont typeface="Arial"/>
              <a:buChar char="•"/>
              <a:tabLst>
                <a:tab pos="354965" algn="l"/>
                <a:tab pos="355600" algn="l"/>
              </a:tabLst>
            </a:pPr>
            <a:r>
              <a:rPr sz="2400" spc="-15" dirty="0">
                <a:solidFill>
                  <a:srgbClr val="FFFFFF"/>
                </a:solidFill>
                <a:latin typeface="Calibri"/>
                <a:cs typeface="Calibri"/>
              </a:rPr>
              <a:t>Lowest </a:t>
            </a:r>
            <a:r>
              <a:rPr sz="2400" spc="-10" dirty="0">
                <a:solidFill>
                  <a:srgbClr val="FFFFFF"/>
                </a:solidFill>
                <a:latin typeface="Calibri"/>
                <a:cs typeface="Calibri"/>
              </a:rPr>
              <a:t>amount </a:t>
            </a:r>
            <a:r>
              <a:rPr sz="2400" spc="-5" dirty="0">
                <a:solidFill>
                  <a:srgbClr val="FFFFFF"/>
                </a:solidFill>
                <a:latin typeface="Calibri"/>
                <a:cs typeface="Calibri"/>
              </a:rPr>
              <a:t>of  </a:t>
            </a:r>
            <a:r>
              <a:rPr sz="2400" spc="-10" dirty="0">
                <a:solidFill>
                  <a:srgbClr val="FFFFFF"/>
                </a:solidFill>
                <a:latin typeface="Calibri"/>
                <a:cs typeface="Calibri"/>
              </a:rPr>
              <a:t>regulations </a:t>
            </a:r>
            <a:r>
              <a:rPr sz="2400" spc="-15" dirty="0">
                <a:solidFill>
                  <a:srgbClr val="FFFFFF"/>
                </a:solidFill>
                <a:latin typeface="Calibri"/>
                <a:cs typeface="Calibri"/>
              </a:rPr>
              <a:t>to </a:t>
            </a:r>
            <a:r>
              <a:rPr sz="2400" spc="-10" dirty="0">
                <a:solidFill>
                  <a:srgbClr val="FFFFFF"/>
                </a:solidFill>
                <a:latin typeface="Calibri"/>
                <a:cs typeface="Calibri"/>
              </a:rPr>
              <a:t>comply </a:t>
            </a:r>
            <a:r>
              <a:rPr sz="2400" dirty="0">
                <a:solidFill>
                  <a:srgbClr val="FFFFFF"/>
                </a:solidFill>
                <a:latin typeface="Calibri"/>
                <a:cs typeface="Calibri"/>
              </a:rPr>
              <a:t>with  as </a:t>
            </a:r>
            <a:r>
              <a:rPr sz="2400" spc="-10" dirty="0">
                <a:solidFill>
                  <a:srgbClr val="FFFFFF"/>
                </a:solidFill>
                <a:latin typeface="Calibri"/>
                <a:cs typeface="Calibri"/>
              </a:rPr>
              <a:t>compared </a:t>
            </a:r>
            <a:r>
              <a:rPr sz="2400" spc="-15" dirty="0">
                <a:solidFill>
                  <a:srgbClr val="FFFFFF"/>
                </a:solidFill>
                <a:latin typeface="Calibri"/>
                <a:cs typeface="Calibri"/>
              </a:rPr>
              <a:t>to </a:t>
            </a:r>
            <a:r>
              <a:rPr sz="2400" dirty="0">
                <a:solidFill>
                  <a:srgbClr val="FFFFFF"/>
                </a:solidFill>
                <a:latin typeface="Calibri"/>
                <a:cs typeface="Calibri"/>
              </a:rPr>
              <a:t>equity  </a:t>
            </a:r>
            <a:r>
              <a:rPr sz="2400" spc="-5" dirty="0">
                <a:solidFill>
                  <a:srgbClr val="FFFFFF"/>
                </a:solidFill>
                <a:latin typeface="Calibri"/>
                <a:cs typeface="Calibri"/>
              </a:rPr>
              <a:t>options</a:t>
            </a:r>
            <a:endParaRPr sz="2400">
              <a:latin typeface="Calibri"/>
              <a:cs typeface="Calibri"/>
            </a:endParaRPr>
          </a:p>
        </p:txBody>
      </p:sp>
      <p:sp>
        <p:nvSpPr>
          <p:cNvPr id="5" name="object 5"/>
          <p:cNvSpPr txBox="1"/>
          <p:nvPr/>
        </p:nvSpPr>
        <p:spPr>
          <a:xfrm>
            <a:off x="4716271" y="4083811"/>
            <a:ext cx="1847850" cy="391160"/>
          </a:xfrm>
          <a:prstGeom prst="rect">
            <a:avLst/>
          </a:prstGeom>
        </p:spPr>
        <p:txBody>
          <a:bodyPr vert="horz" wrap="square" lIns="0" tIns="12700" rIns="0" bIns="0" rtlCol="0">
            <a:spAutoFit/>
          </a:bodyPr>
          <a:lstStyle/>
          <a:p>
            <a:pPr marL="12700">
              <a:lnSpc>
                <a:spcPct val="100000"/>
              </a:lnSpc>
              <a:spcBef>
                <a:spcPts val="100"/>
              </a:spcBef>
            </a:pPr>
            <a:r>
              <a:rPr sz="2400" b="1" spc="-15" dirty="0">
                <a:solidFill>
                  <a:srgbClr val="FFC000"/>
                </a:solidFill>
                <a:latin typeface="Calibri"/>
                <a:cs typeface="Calibri"/>
              </a:rPr>
              <a:t>Disadvantages</a:t>
            </a:r>
            <a:endParaRPr sz="2400">
              <a:latin typeface="Calibri"/>
              <a:cs typeface="Calibri"/>
            </a:endParaRPr>
          </a:p>
        </p:txBody>
      </p:sp>
      <p:sp>
        <p:nvSpPr>
          <p:cNvPr id="6" name="object 6"/>
          <p:cNvSpPr txBox="1"/>
          <p:nvPr/>
        </p:nvSpPr>
        <p:spPr>
          <a:xfrm>
            <a:off x="4716271" y="4479416"/>
            <a:ext cx="3858260" cy="2221230"/>
          </a:xfrm>
          <a:prstGeom prst="rect">
            <a:avLst/>
          </a:prstGeom>
        </p:spPr>
        <p:txBody>
          <a:bodyPr vert="horz" wrap="square" lIns="0" tIns="74295" rIns="0" bIns="0" rtlCol="0">
            <a:spAutoFit/>
          </a:bodyPr>
          <a:lstStyle/>
          <a:p>
            <a:pPr marL="355600" marR="511809" indent="-342900">
              <a:lnSpc>
                <a:spcPct val="80000"/>
              </a:lnSpc>
              <a:spcBef>
                <a:spcPts val="585"/>
              </a:spcBef>
              <a:buFont typeface="Arial"/>
              <a:buChar char="•"/>
              <a:tabLst>
                <a:tab pos="354965" algn="l"/>
                <a:tab pos="355600" algn="l"/>
              </a:tabLst>
            </a:pPr>
            <a:r>
              <a:rPr sz="2000" dirty="0">
                <a:solidFill>
                  <a:srgbClr val="FFFFFF"/>
                </a:solidFill>
                <a:latin typeface="Calibri"/>
                <a:cs typeface="Calibri"/>
              </a:rPr>
              <a:t>Needs </a:t>
            </a:r>
            <a:r>
              <a:rPr sz="2000" spc="-15" dirty="0">
                <a:solidFill>
                  <a:srgbClr val="FFFFFF"/>
                </a:solidFill>
                <a:latin typeface="Calibri"/>
                <a:cs typeface="Calibri"/>
              </a:rPr>
              <a:t>collateral </a:t>
            </a:r>
            <a:r>
              <a:rPr sz="2000" spc="-5" dirty="0">
                <a:solidFill>
                  <a:srgbClr val="FFFFFF"/>
                </a:solidFill>
                <a:latin typeface="Calibri"/>
                <a:cs typeface="Calibri"/>
              </a:rPr>
              <a:t>with </a:t>
            </a:r>
            <a:r>
              <a:rPr sz="2000" spc="-15" dirty="0">
                <a:solidFill>
                  <a:srgbClr val="FFFFFF"/>
                </a:solidFill>
                <a:latin typeface="Calibri"/>
                <a:cs typeface="Calibri"/>
              </a:rPr>
              <a:t>at </a:t>
            </a:r>
            <a:r>
              <a:rPr sz="2000" spc="-5" dirty="0">
                <a:solidFill>
                  <a:srgbClr val="FFFFFF"/>
                </a:solidFill>
                <a:latin typeface="Calibri"/>
                <a:cs typeface="Calibri"/>
              </a:rPr>
              <a:t>least  </a:t>
            </a:r>
            <a:r>
              <a:rPr sz="2000" dirty="0">
                <a:solidFill>
                  <a:srgbClr val="FFFFFF"/>
                </a:solidFill>
                <a:latin typeface="Calibri"/>
                <a:cs typeface="Calibri"/>
              </a:rPr>
              <a:t>25%-40%</a:t>
            </a:r>
            <a:r>
              <a:rPr sz="2000" spc="-45" dirty="0">
                <a:solidFill>
                  <a:srgbClr val="FFFFFF"/>
                </a:solidFill>
                <a:latin typeface="Calibri"/>
                <a:cs typeface="Calibri"/>
              </a:rPr>
              <a:t> </a:t>
            </a:r>
            <a:r>
              <a:rPr sz="2000" spc="-5" dirty="0">
                <a:solidFill>
                  <a:srgbClr val="FFFFFF"/>
                </a:solidFill>
                <a:latin typeface="Calibri"/>
                <a:cs typeface="Calibri"/>
              </a:rPr>
              <a:t>margin</a:t>
            </a:r>
            <a:endParaRPr sz="2000">
              <a:latin typeface="Calibri"/>
              <a:cs typeface="Calibri"/>
            </a:endParaRPr>
          </a:p>
          <a:p>
            <a:pPr marL="355600" marR="252729" indent="-342900">
              <a:lnSpc>
                <a:spcPts val="1920"/>
              </a:lnSpc>
              <a:spcBef>
                <a:spcPts val="459"/>
              </a:spcBef>
              <a:buFont typeface="Arial"/>
              <a:buChar char="•"/>
              <a:tabLst>
                <a:tab pos="354965" algn="l"/>
                <a:tab pos="355600" algn="l"/>
              </a:tabLst>
            </a:pPr>
            <a:r>
              <a:rPr sz="2000" dirty="0">
                <a:solidFill>
                  <a:srgbClr val="FFFFFF"/>
                </a:solidFill>
                <a:latin typeface="Calibri"/>
                <a:cs typeface="Calibri"/>
              </a:rPr>
              <a:t>Enhances the </a:t>
            </a:r>
            <a:r>
              <a:rPr sz="2000" spc="-5" dirty="0">
                <a:solidFill>
                  <a:srgbClr val="FFFFFF"/>
                </a:solidFill>
                <a:latin typeface="Calibri"/>
                <a:cs typeface="Calibri"/>
              </a:rPr>
              <a:t>risk of </a:t>
            </a:r>
            <a:r>
              <a:rPr sz="2000" spc="-10" dirty="0">
                <a:solidFill>
                  <a:srgbClr val="FFFFFF"/>
                </a:solidFill>
                <a:latin typeface="Calibri"/>
                <a:cs typeface="Calibri"/>
              </a:rPr>
              <a:t>default  </a:t>
            </a:r>
            <a:r>
              <a:rPr sz="2000" dirty="0">
                <a:solidFill>
                  <a:srgbClr val="FFFFFF"/>
                </a:solidFill>
                <a:latin typeface="Calibri"/>
                <a:cs typeface="Calibri"/>
              </a:rPr>
              <a:t>especially in </a:t>
            </a:r>
            <a:r>
              <a:rPr sz="2000" spc="-5" dirty="0">
                <a:solidFill>
                  <a:srgbClr val="FFFFFF"/>
                </a:solidFill>
                <a:latin typeface="Calibri"/>
                <a:cs typeface="Calibri"/>
              </a:rPr>
              <a:t>case of </a:t>
            </a:r>
            <a:r>
              <a:rPr sz="2000" spc="-10" dirty="0">
                <a:solidFill>
                  <a:srgbClr val="FFFFFF"/>
                </a:solidFill>
                <a:latin typeface="Calibri"/>
                <a:cs typeface="Calibri"/>
              </a:rPr>
              <a:t>innovative  </a:t>
            </a:r>
            <a:r>
              <a:rPr sz="2000" spc="-5" dirty="0">
                <a:solidFill>
                  <a:srgbClr val="FFFFFF"/>
                </a:solidFill>
                <a:latin typeface="Calibri"/>
                <a:cs typeface="Calibri"/>
              </a:rPr>
              <a:t>businesses with unreliable cash  </a:t>
            </a:r>
            <a:r>
              <a:rPr sz="2000" spc="-10" dirty="0">
                <a:solidFill>
                  <a:srgbClr val="FFFFFF"/>
                </a:solidFill>
                <a:latin typeface="Calibri"/>
                <a:cs typeface="Calibri"/>
              </a:rPr>
              <a:t>flows</a:t>
            </a:r>
            <a:endParaRPr sz="2000">
              <a:latin typeface="Calibri"/>
              <a:cs typeface="Calibri"/>
            </a:endParaRPr>
          </a:p>
          <a:p>
            <a:pPr marL="355600" indent="-342900">
              <a:lnSpc>
                <a:spcPct val="100000"/>
              </a:lnSpc>
              <a:spcBef>
                <a:spcPts val="20"/>
              </a:spcBef>
              <a:buFont typeface="Arial"/>
              <a:buChar char="•"/>
              <a:tabLst>
                <a:tab pos="354965" algn="l"/>
                <a:tab pos="355600" algn="l"/>
              </a:tabLst>
            </a:pPr>
            <a:r>
              <a:rPr sz="2000" spc="-5" dirty="0">
                <a:solidFill>
                  <a:srgbClr val="FFFFFF"/>
                </a:solidFill>
                <a:latin typeface="Calibri"/>
                <a:cs typeface="Calibri"/>
              </a:rPr>
              <a:t>The </a:t>
            </a:r>
            <a:r>
              <a:rPr sz="2000" spc="-10" dirty="0">
                <a:solidFill>
                  <a:srgbClr val="FFFFFF"/>
                </a:solidFill>
                <a:latin typeface="Calibri"/>
                <a:cs typeface="Calibri"/>
              </a:rPr>
              <a:t>cost </a:t>
            </a:r>
            <a:r>
              <a:rPr sz="2000" spc="-5" dirty="0">
                <a:solidFill>
                  <a:srgbClr val="FFFFFF"/>
                </a:solidFill>
                <a:latin typeface="Calibri"/>
                <a:cs typeface="Calibri"/>
              </a:rPr>
              <a:t>of </a:t>
            </a:r>
            <a:r>
              <a:rPr sz="2000" spc="-10" dirty="0">
                <a:solidFill>
                  <a:srgbClr val="FFFFFF"/>
                </a:solidFill>
                <a:latin typeface="Calibri"/>
                <a:cs typeface="Calibri"/>
              </a:rPr>
              <a:t>borrowing </a:t>
            </a:r>
            <a:r>
              <a:rPr sz="2000" dirty="0">
                <a:solidFill>
                  <a:srgbClr val="FFFFFF"/>
                </a:solidFill>
                <a:latin typeface="Calibri"/>
                <a:cs typeface="Calibri"/>
              </a:rPr>
              <a:t>is</a:t>
            </a:r>
            <a:r>
              <a:rPr sz="2000" spc="-25" dirty="0">
                <a:solidFill>
                  <a:srgbClr val="FFFFFF"/>
                </a:solidFill>
                <a:latin typeface="Calibri"/>
                <a:cs typeface="Calibri"/>
              </a:rPr>
              <a:t> </a:t>
            </a:r>
            <a:r>
              <a:rPr sz="2000" spc="-5" dirty="0">
                <a:solidFill>
                  <a:srgbClr val="FFFFFF"/>
                </a:solidFill>
                <a:latin typeface="Calibri"/>
                <a:cs typeface="Calibri"/>
              </a:rPr>
              <a:t>high</a:t>
            </a:r>
            <a:endParaRPr sz="2000">
              <a:latin typeface="Calibri"/>
              <a:cs typeface="Calibri"/>
            </a:endParaRPr>
          </a:p>
          <a:p>
            <a:pPr marL="355600" indent="-342900">
              <a:lnSpc>
                <a:spcPct val="100000"/>
              </a:lnSpc>
              <a:buFont typeface="Arial"/>
              <a:buChar char="•"/>
              <a:tabLst>
                <a:tab pos="354965" algn="l"/>
                <a:tab pos="355600" algn="l"/>
              </a:tabLst>
            </a:pPr>
            <a:r>
              <a:rPr sz="2000" spc="-5" dirty="0">
                <a:solidFill>
                  <a:srgbClr val="FFFFFF"/>
                </a:solidFill>
                <a:latin typeface="Calibri"/>
                <a:cs typeface="Calibri"/>
              </a:rPr>
              <a:t>The transaction </a:t>
            </a:r>
            <a:r>
              <a:rPr sz="2000" spc="-15" dirty="0">
                <a:solidFill>
                  <a:srgbClr val="FFFFFF"/>
                </a:solidFill>
                <a:latin typeface="Calibri"/>
                <a:cs typeface="Calibri"/>
              </a:rPr>
              <a:t>ticker size </a:t>
            </a:r>
            <a:r>
              <a:rPr sz="2000" dirty="0">
                <a:solidFill>
                  <a:srgbClr val="FFFFFF"/>
                </a:solidFill>
                <a:latin typeface="Calibri"/>
                <a:cs typeface="Calibri"/>
              </a:rPr>
              <a:t>is</a:t>
            </a:r>
            <a:r>
              <a:rPr sz="2000" spc="25" dirty="0">
                <a:solidFill>
                  <a:srgbClr val="FFFFFF"/>
                </a:solidFill>
                <a:latin typeface="Calibri"/>
                <a:cs typeface="Calibri"/>
              </a:rPr>
              <a:t> </a:t>
            </a:r>
            <a:r>
              <a:rPr sz="2000" spc="-5" dirty="0">
                <a:solidFill>
                  <a:srgbClr val="FFFFFF"/>
                </a:solidFill>
                <a:latin typeface="Calibri"/>
                <a:cs typeface="Calibri"/>
              </a:rPr>
              <a:t>small</a:t>
            </a:r>
            <a:endParaRPr sz="2000">
              <a:latin typeface="Calibri"/>
              <a:cs typeface="Calibri"/>
            </a:endParaRPr>
          </a:p>
        </p:txBody>
      </p:sp>
      <p:sp>
        <p:nvSpPr>
          <p:cNvPr id="7" name="object 7"/>
          <p:cNvSpPr txBox="1"/>
          <p:nvPr/>
        </p:nvSpPr>
        <p:spPr>
          <a:xfrm>
            <a:off x="458216" y="2896616"/>
            <a:ext cx="7900670" cy="635635"/>
          </a:xfrm>
          <a:prstGeom prst="rect">
            <a:avLst/>
          </a:prstGeom>
        </p:spPr>
        <p:txBody>
          <a:bodyPr vert="horz" wrap="square" lIns="0" tIns="13335" rIns="0" bIns="0" rtlCol="0">
            <a:spAutoFit/>
          </a:bodyPr>
          <a:lstStyle/>
          <a:p>
            <a:pPr marL="12700" marR="5080">
              <a:lnSpc>
                <a:spcPct val="100000"/>
              </a:lnSpc>
              <a:spcBef>
                <a:spcPts val="105"/>
              </a:spcBef>
            </a:pPr>
            <a:r>
              <a:rPr sz="2000" b="1" spc="-5" dirty="0">
                <a:solidFill>
                  <a:srgbClr val="FFFFFF"/>
                </a:solidFill>
                <a:latin typeface="Calibri"/>
                <a:cs typeface="Calibri"/>
              </a:rPr>
              <a:t>Micro </a:t>
            </a:r>
            <a:r>
              <a:rPr sz="2000" b="1" dirty="0">
                <a:solidFill>
                  <a:srgbClr val="FFFFFF"/>
                </a:solidFill>
                <a:latin typeface="Calibri"/>
                <a:cs typeface="Calibri"/>
              </a:rPr>
              <a:t>Financing has </a:t>
            </a:r>
            <a:r>
              <a:rPr sz="2000" b="1" spc="-10" dirty="0">
                <a:solidFill>
                  <a:srgbClr val="FFFFFF"/>
                </a:solidFill>
                <a:latin typeface="Calibri"/>
                <a:cs typeface="Calibri"/>
              </a:rPr>
              <a:t>emerged </a:t>
            </a:r>
            <a:r>
              <a:rPr sz="2000" b="1" dirty="0">
                <a:solidFill>
                  <a:srgbClr val="FFFFFF"/>
                </a:solidFill>
                <a:latin typeface="Calibri"/>
                <a:cs typeface="Calibri"/>
              </a:rPr>
              <a:t>as a </a:t>
            </a:r>
            <a:r>
              <a:rPr sz="2000" b="1" spc="-5" dirty="0">
                <a:solidFill>
                  <a:srgbClr val="FFFFFF"/>
                </a:solidFill>
                <a:latin typeface="Calibri"/>
                <a:cs typeface="Calibri"/>
              </a:rPr>
              <a:t>new </a:t>
            </a:r>
            <a:r>
              <a:rPr sz="2000" b="1" dirty="0">
                <a:solidFill>
                  <a:srgbClr val="FFFFFF"/>
                </a:solidFill>
                <a:latin typeface="Calibri"/>
                <a:cs typeface="Calibri"/>
              </a:rPr>
              <a:t>small </a:t>
            </a:r>
            <a:r>
              <a:rPr sz="2000" b="1" spc="-15" dirty="0">
                <a:solidFill>
                  <a:srgbClr val="FFFFFF"/>
                </a:solidFill>
                <a:latin typeface="Calibri"/>
                <a:cs typeface="Calibri"/>
              </a:rPr>
              <a:t>ticket </a:t>
            </a:r>
            <a:r>
              <a:rPr sz="2000" b="1" spc="-10" dirty="0">
                <a:solidFill>
                  <a:srgbClr val="FFFFFF"/>
                </a:solidFill>
                <a:latin typeface="Calibri"/>
                <a:cs typeface="Calibri"/>
              </a:rPr>
              <a:t>size </a:t>
            </a:r>
            <a:r>
              <a:rPr sz="2000" b="1" dirty="0">
                <a:solidFill>
                  <a:srgbClr val="FFFFFF"/>
                </a:solidFill>
                <a:latin typeface="Calibri"/>
                <a:cs typeface="Calibri"/>
              </a:rPr>
              <a:t>lending mechanism  </a:t>
            </a:r>
            <a:r>
              <a:rPr sz="2000" b="1" spc="-15" dirty="0">
                <a:solidFill>
                  <a:srgbClr val="FFFFFF"/>
                </a:solidFill>
                <a:latin typeface="Calibri"/>
                <a:cs typeface="Calibri"/>
              </a:rPr>
              <a:t>for </a:t>
            </a:r>
            <a:r>
              <a:rPr sz="2000" b="1" dirty="0">
                <a:solidFill>
                  <a:srgbClr val="FFFFFF"/>
                </a:solidFill>
                <a:latin typeface="Calibri"/>
                <a:cs typeface="Calibri"/>
              </a:rPr>
              <a:t>small business </a:t>
            </a:r>
            <a:r>
              <a:rPr sz="2000" b="1" spc="-10" dirty="0">
                <a:solidFill>
                  <a:srgbClr val="FFFFFF"/>
                </a:solidFill>
                <a:latin typeface="Calibri"/>
                <a:cs typeface="Calibri"/>
              </a:rPr>
              <a:t>however </a:t>
            </a:r>
            <a:r>
              <a:rPr sz="2000" b="1" dirty="0">
                <a:solidFill>
                  <a:srgbClr val="FFFFFF"/>
                </a:solidFill>
                <a:latin typeface="Calibri"/>
                <a:cs typeface="Calibri"/>
              </a:rPr>
              <a:t>the </a:t>
            </a:r>
            <a:r>
              <a:rPr sz="2000" b="1" spc="-10" dirty="0">
                <a:solidFill>
                  <a:srgbClr val="FFFFFF"/>
                </a:solidFill>
                <a:latin typeface="Calibri"/>
                <a:cs typeface="Calibri"/>
              </a:rPr>
              <a:t>cost </a:t>
            </a:r>
            <a:r>
              <a:rPr sz="2000" b="1" dirty="0">
                <a:solidFill>
                  <a:srgbClr val="FFFFFF"/>
                </a:solidFill>
                <a:latin typeface="Calibri"/>
                <a:cs typeface="Calibri"/>
              </a:rPr>
              <a:t>of </a:t>
            </a:r>
            <a:r>
              <a:rPr sz="2000" b="1" spc="-5" dirty="0">
                <a:solidFill>
                  <a:srgbClr val="FFFFFF"/>
                </a:solidFill>
                <a:latin typeface="Calibri"/>
                <a:cs typeface="Calibri"/>
              </a:rPr>
              <a:t>borrowing </a:t>
            </a:r>
            <a:r>
              <a:rPr sz="2000" b="1" dirty="0">
                <a:solidFill>
                  <a:srgbClr val="FFFFFF"/>
                </a:solidFill>
                <a:latin typeface="Calibri"/>
                <a:cs typeface="Calibri"/>
              </a:rPr>
              <a:t>is </a:t>
            </a:r>
            <a:r>
              <a:rPr sz="2000" b="1" spc="-5" dirty="0">
                <a:solidFill>
                  <a:srgbClr val="FFFFFF"/>
                </a:solidFill>
                <a:latin typeface="Calibri"/>
                <a:cs typeface="Calibri"/>
              </a:rPr>
              <a:t>significantly</a:t>
            </a:r>
            <a:r>
              <a:rPr sz="2000" b="1" spc="-60" dirty="0">
                <a:solidFill>
                  <a:srgbClr val="FFFFFF"/>
                </a:solidFill>
                <a:latin typeface="Calibri"/>
                <a:cs typeface="Calibri"/>
              </a:rPr>
              <a:t> </a:t>
            </a:r>
            <a:r>
              <a:rPr sz="2000" b="1" spc="-25" dirty="0">
                <a:solidFill>
                  <a:srgbClr val="FFFFFF"/>
                </a:solidFill>
                <a:latin typeface="Calibri"/>
                <a:cs typeface="Calibri"/>
              </a:rPr>
              <a:t>higher.</a:t>
            </a:r>
            <a:endParaRPr sz="2000">
              <a:latin typeface="Calibri"/>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27710" y="1580210"/>
            <a:ext cx="2142490" cy="514350"/>
          </a:xfrm>
          <a:prstGeom prst="rect">
            <a:avLst/>
          </a:prstGeom>
        </p:spPr>
        <p:txBody>
          <a:bodyPr vert="horz" wrap="square" lIns="0" tIns="13335" rIns="0" bIns="0" rtlCol="0">
            <a:spAutoFit/>
          </a:bodyPr>
          <a:lstStyle/>
          <a:p>
            <a:pPr marL="12700">
              <a:lnSpc>
                <a:spcPct val="100000"/>
              </a:lnSpc>
              <a:spcBef>
                <a:spcPts val="105"/>
              </a:spcBef>
            </a:pPr>
            <a:r>
              <a:rPr spc="-10" dirty="0"/>
              <a:t>Share</a:t>
            </a:r>
            <a:r>
              <a:rPr spc="-80" dirty="0"/>
              <a:t> </a:t>
            </a:r>
            <a:r>
              <a:rPr spc="-10" dirty="0"/>
              <a:t>capital</a:t>
            </a:r>
          </a:p>
        </p:txBody>
      </p:sp>
      <p:sp>
        <p:nvSpPr>
          <p:cNvPr id="3" name="object 3"/>
          <p:cNvSpPr txBox="1"/>
          <p:nvPr/>
        </p:nvSpPr>
        <p:spPr>
          <a:xfrm>
            <a:off x="527710" y="4458080"/>
            <a:ext cx="3343910" cy="903605"/>
          </a:xfrm>
          <a:prstGeom prst="rect">
            <a:avLst/>
          </a:prstGeom>
        </p:spPr>
        <p:txBody>
          <a:bodyPr vert="horz" wrap="square" lIns="0" tIns="85725" rIns="0" bIns="0" rtlCol="0">
            <a:spAutoFit/>
          </a:bodyPr>
          <a:lstStyle/>
          <a:p>
            <a:pPr marL="355600" indent="-342900">
              <a:lnSpc>
                <a:spcPct val="100000"/>
              </a:lnSpc>
              <a:spcBef>
                <a:spcPts val="675"/>
              </a:spcBef>
              <a:buFont typeface="Arial"/>
              <a:buChar char="•"/>
              <a:tabLst>
                <a:tab pos="354965" algn="l"/>
                <a:tab pos="355600" algn="l"/>
              </a:tabLst>
            </a:pPr>
            <a:r>
              <a:rPr sz="2400" dirty="0">
                <a:solidFill>
                  <a:srgbClr val="FFFFFF"/>
                </a:solidFill>
                <a:latin typeface="Calibri"/>
                <a:cs typeface="Calibri"/>
              </a:rPr>
              <a:t>No </a:t>
            </a:r>
            <a:r>
              <a:rPr sz="2400" spc="-15" dirty="0">
                <a:solidFill>
                  <a:srgbClr val="FFFFFF"/>
                </a:solidFill>
                <a:latin typeface="Calibri"/>
                <a:cs typeface="Calibri"/>
              </a:rPr>
              <a:t>collateral</a:t>
            </a:r>
            <a:r>
              <a:rPr sz="2400" spc="-50" dirty="0">
                <a:solidFill>
                  <a:srgbClr val="FFFFFF"/>
                </a:solidFill>
                <a:latin typeface="Calibri"/>
                <a:cs typeface="Calibri"/>
              </a:rPr>
              <a:t> </a:t>
            </a:r>
            <a:r>
              <a:rPr sz="2400" spc="-10" dirty="0">
                <a:solidFill>
                  <a:srgbClr val="FFFFFF"/>
                </a:solidFill>
                <a:latin typeface="Calibri"/>
                <a:cs typeface="Calibri"/>
              </a:rPr>
              <a:t>required</a:t>
            </a:r>
            <a:endParaRPr sz="2400">
              <a:latin typeface="Calibri"/>
              <a:cs typeface="Calibri"/>
            </a:endParaRPr>
          </a:p>
          <a:p>
            <a:pPr marL="355600" indent="-342900">
              <a:lnSpc>
                <a:spcPct val="100000"/>
              </a:lnSpc>
              <a:spcBef>
                <a:spcPts val="575"/>
              </a:spcBef>
              <a:buFont typeface="Arial"/>
              <a:buChar char="•"/>
              <a:tabLst>
                <a:tab pos="354965" algn="l"/>
                <a:tab pos="355600" algn="l"/>
              </a:tabLst>
            </a:pPr>
            <a:r>
              <a:rPr sz="2400" dirty="0">
                <a:solidFill>
                  <a:srgbClr val="FFFFFF"/>
                </a:solidFill>
                <a:latin typeface="Calibri"/>
                <a:cs typeface="Calibri"/>
              </a:rPr>
              <a:t>No risk </a:t>
            </a:r>
            <a:r>
              <a:rPr sz="2400" spc="-5" dirty="0">
                <a:solidFill>
                  <a:srgbClr val="FFFFFF"/>
                </a:solidFill>
                <a:latin typeface="Calibri"/>
                <a:cs typeface="Calibri"/>
              </a:rPr>
              <a:t>of </a:t>
            </a:r>
            <a:r>
              <a:rPr sz="2400" spc="-15" dirty="0">
                <a:solidFill>
                  <a:srgbClr val="FFFFFF"/>
                </a:solidFill>
                <a:latin typeface="Calibri"/>
                <a:cs typeface="Calibri"/>
              </a:rPr>
              <a:t>default</a:t>
            </a:r>
            <a:r>
              <a:rPr sz="2400" spc="-80" dirty="0">
                <a:solidFill>
                  <a:srgbClr val="FFFFFF"/>
                </a:solidFill>
                <a:latin typeface="Calibri"/>
                <a:cs typeface="Calibri"/>
              </a:rPr>
              <a:t> </a:t>
            </a:r>
            <a:r>
              <a:rPr sz="2400" dirty="0">
                <a:solidFill>
                  <a:srgbClr val="FFFFFF"/>
                </a:solidFill>
                <a:latin typeface="Calibri"/>
                <a:cs typeface="Calibri"/>
              </a:rPr>
              <a:t>added</a:t>
            </a:r>
            <a:endParaRPr sz="2400">
              <a:latin typeface="Calibri"/>
              <a:cs typeface="Calibri"/>
            </a:endParaRPr>
          </a:p>
        </p:txBody>
      </p:sp>
      <p:sp>
        <p:nvSpPr>
          <p:cNvPr id="4" name="object 4"/>
          <p:cNvSpPr txBox="1"/>
          <p:nvPr/>
        </p:nvSpPr>
        <p:spPr>
          <a:xfrm>
            <a:off x="4716271" y="4473321"/>
            <a:ext cx="3806825" cy="2104390"/>
          </a:xfrm>
          <a:prstGeom prst="rect">
            <a:avLst/>
          </a:prstGeom>
        </p:spPr>
        <p:txBody>
          <a:bodyPr vert="horz" wrap="square" lIns="0" tIns="79375" rIns="0" bIns="0" rtlCol="0">
            <a:spAutoFit/>
          </a:bodyPr>
          <a:lstStyle/>
          <a:p>
            <a:pPr marL="355600" marR="124460" indent="-342900">
              <a:lnSpc>
                <a:spcPct val="80000"/>
              </a:lnSpc>
              <a:spcBef>
                <a:spcPts val="625"/>
              </a:spcBef>
              <a:buFont typeface="Arial"/>
              <a:buChar char="•"/>
              <a:tabLst>
                <a:tab pos="354965" algn="l"/>
                <a:tab pos="355600" algn="l"/>
              </a:tabLst>
            </a:pPr>
            <a:r>
              <a:rPr sz="2200" spc="-10" dirty="0">
                <a:solidFill>
                  <a:srgbClr val="FFFFFF"/>
                </a:solidFill>
                <a:latin typeface="Calibri"/>
                <a:cs typeface="Calibri"/>
              </a:rPr>
              <a:t>Cost </a:t>
            </a:r>
            <a:r>
              <a:rPr sz="2200" dirty="0">
                <a:solidFill>
                  <a:srgbClr val="FFFFFF"/>
                </a:solidFill>
                <a:latin typeface="Calibri"/>
                <a:cs typeface="Calibri"/>
              </a:rPr>
              <a:t>of </a:t>
            </a:r>
            <a:r>
              <a:rPr sz="2200" spc="-10" dirty="0">
                <a:solidFill>
                  <a:srgbClr val="FFFFFF"/>
                </a:solidFill>
                <a:latin typeface="Calibri"/>
                <a:cs typeface="Calibri"/>
              </a:rPr>
              <a:t>borrowing </a:t>
            </a:r>
            <a:r>
              <a:rPr sz="2200" spc="-5" dirty="0">
                <a:solidFill>
                  <a:srgbClr val="FFFFFF"/>
                </a:solidFill>
                <a:latin typeface="Calibri"/>
                <a:cs typeface="Calibri"/>
              </a:rPr>
              <a:t>up </a:t>
            </a:r>
            <a:r>
              <a:rPr sz="2200" spc="-15" dirty="0">
                <a:solidFill>
                  <a:srgbClr val="FFFFFF"/>
                </a:solidFill>
                <a:latin typeface="Calibri"/>
                <a:cs typeface="Calibri"/>
              </a:rPr>
              <a:t>to </a:t>
            </a:r>
            <a:r>
              <a:rPr sz="2200" spc="5" dirty="0">
                <a:solidFill>
                  <a:srgbClr val="FFFFFF"/>
                </a:solidFill>
                <a:latin typeface="Calibri"/>
                <a:cs typeface="Calibri"/>
              </a:rPr>
              <a:t>17%-  </a:t>
            </a:r>
            <a:r>
              <a:rPr sz="2200" spc="-5" dirty="0">
                <a:solidFill>
                  <a:srgbClr val="FFFFFF"/>
                </a:solidFill>
                <a:latin typeface="Calibri"/>
                <a:cs typeface="Calibri"/>
              </a:rPr>
              <a:t>20%</a:t>
            </a:r>
            <a:endParaRPr sz="2200">
              <a:latin typeface="Calibri"/>
              <a:cs typeface="Calibri"/>
            </a:endParaRPr>
          </a:p>
          <a:p>
            <a:pPr marL="355600" marR="5080" indent="-342900">
              <a:lnSpc>
                <a:spcPts val="2110"/>
              </a:lnSpc>
              <a:spcBef>
                <a:spcPts val="509"/>
              </a:spcBef>
              <a:buFont typeface="Arial"/>
              <a:buChar char="•"/>
              <a:tabLst>
                <a:tab pos="354965" algn="l"/>
                <a:tab pos="355600" algn="l"/>
              </a:tabLst>
            </a:pPr>
            <a:r>
              <a:rPr sz="2200" spc="-15" dirty="0">
                <a:solidFill>
                  <a:srgbClr val="FFFFFF"/>
                </a:solidFill>
                <a:latin typeface="Calibri"/>
                <a:cs typeface="Calibri"/>
              </a:rPr>
              <a:t>Greater </a:t>
            </a:r>
            <a:r>
              <a:rPr sz="2200" spc="-10" dirty="0">
                <a:solidFill>
                  <a:srgbClr val="FFFFFF"/>
                </a:solidFill>
                <a:latin typeface="Calibri"/>
                <a:cs typeface="Calibri"/>
              </a:rPr>
              <a:t>regulatory  requirements because </a:t>
            </a:r>
            <a:r>
              <a:rPr sz="2200" dirty="0">
                <a:solidFill>
                  <a:srgbClr val="FFFFFF"/>
                </a:solidFill>
                <a:latin typeface="Calibri"/>
                <a:cs typeface="Calibri"/>
              </a:rPr>
              <a:t>of </a:t>
            </a:r>
            <a:r>
              <a:rPr sz="2200" spc="-15" dirty="0">
                <a:solidFill>
                  <a:srgbClr val="FFFFFF"/>
                </a:solidFill>
                <a:latin typeface="Calibri"/>
                <a:cs typeface="Calibri"/>
              </a:rPr>
              <a:t>SECP  </a:t>
            </a:r>
            <a:r>
              <a:rPr sz="2200" spc="-10" dirty="0">
                <a:solidFill>
                  <a:srgbClr val="FFFFFF"/>
                </a:solidFill>
                <a:latin typeface="Calibri"/>
                <a:cs typeface="Calibri"/>
              </a:rPr>
              <a:t>law</a:t>
            </a:r>
            <a:endParaRPr sz="2200">
              <a:latin typeface="Calibri"/>
              <a:cs typeface="Calibri"/>
            </a:endParaRPr>
          </a:p>
          <a:p>
            <a:pPr marL="355600" marR="385445" indent="-342900">
              <a:lnSpc>
                <a:spcPts val="2110"/>
              </a:lnSpc>
              <a:spcBef>
                <a:spcPts val="535"/>
              </a:spcBef>
              <a:buFont typeface="Arial"/>
              <a:buChar char="•"/>
              <a:tabLst>
                <a:tab pos="354965" algn="l"/>
                <a:tab pos="355600" algn="l"/>
              </a:tabLst>
            </a:pPr>
            <a:r>
              <a:rPr sz="2200" spc="-10" dirty="0">
                <a:solidFill>
                  <a:srgbClr val="FFFFFF"/>
                </a:solidFill>
                <a:latin typeface="Calibri"/>
                <a:cs typeface="Calibri"/>
              </a:rPr>
              <a:t>Higher </a:t>
            </a:r>
            <a:r>
              <a:rPr sz="2200" spc="-5" dirty="0">
                <a:solidFill>
                  <a:srgbClr val="FFFFFF"/>
                </a:solidFill>
                <a:latin typeface="Calibri"/>
                <a:cs typeface="Calibri"/>
              </a:rPr>
              <a:t>initial </a:t>
            </a:r>
            <a:r>
              <a:rPr sz="2200" spc="-15" dirty="0">
                <a:solidFill>
                  <a:srgbClr val="FFFFFF"/>
                </a:solidFill>
                <a:latin typeface="Calibri"/>
                <a:cs typeface="Calibri"/>
              </a:rPr>
              <a:t>capital </a:t>
            </a:r>
            <a:r>
              <a:rPr sz="2200" spc="-10" dirty="0">
                <a:solidFill>
                  <a:srgbClr val="FFFFFF"/>
                </a:solidFill>
                <a:latin typeface="Calibri"/>
                <a:cs typeface="Calibri"/>
              </a:rPr>
              <a:t>raising  </a:t>
            </a:r>
            <a:r>
              <a:rPr sz="2200" spc="-15" dirty="0">
                <a:solidFill>
                  <a:srgbClr val="FFFFFF"/>
                </a:solidFill>
                <a:latin typeface="Calibri"/>
                <a:cs typeface="Calibri"/>
              </a:rPr>
              <a:t>cost.</a:t>
            </a:r>
            <a:endParaRPr sz="2200">
              <a:latin typeface="Calibri"/>
              <a:cs typeface="Calibri"/>
            </a:endParaRPr>
          </a:p>
        </p:txBody>
      </p:sp>
      <p:sp>
        <p:nvSpPr>
          <p:cNvPr id="5" name="object 5"/>
          <p:cNvSpPr txBox="1"/>
          <p:nvPr/>
        </p:nvSpPr>
        <p:spPr>
          <a:xfrm>
            <a:off x="437997" y="2366263"/>
            <a:ext cx="8084820" cy="2108835"/>
          </a:xfrm>
          <a:prstGeom prst="rect">
            <a:avLst/>
          </a:prstGeom>
        </p:spPr>
        <p:txBody>
          <a:bodyPr vert="horz" wrap="square" lIns="0" tIns="45085" rIns="0" bIns="0" rtlCol="0">
            <a:spAutoFit/>
          </a:bodyPr>
          <a:lstStyle/>
          <a:p>
            <a:pPr marL="38100" marR="30480">
              <a:lnSpc>
                <a:spcPts val="2050"/>
              </a:lnSpc>
              <a:spcBef>
                <a:spcPts val="355"/>
              </a:spcBef>
            </a:pPr>
            <a:r>
              <a:rPr sz="1900" b="1" spc="-10" dirty="0">
                <a:solidFill>
                  <a:srgbClr val="FFFFFF"/>
                </a:solidFill>
                <a:latin typeface="Calibri"/>
                <a:cs typeface="Calibri"/>
              </a:rPr>
              <a:t>This </a:t>
            </a:r>
            <a:r>
              <a:rPr sz="1900" b="1" spc="-5" dirty="0">
                <a:solidFill>
                  <a:srgbClr val="FFFFFF"/>
                </a:solidFill>
                <a:latin typeface="Calibri"/>
                <a:cs typeface="Calibri"/>
              </a:rPr>
              <a:t>is the </a:t>
            </a:r>
            <a:r>
              <a:rPr sz="1900" b="1" spc="5" dirty="0">
                <a:solidFill>
                  <a:srgbClr val="FFFFFF"/>
                </a:solidFill>
                <a:latin typeface="Calibri"/>
                <a:cs typeface="Calibri"/>
              </a:rPr>
              <a:t>2</a:t>
            </a:r>
            <a:r>
              <a:rPr sz="1875" b="1" spc="7" baseline="26666" dirty="0">
                <a:solidFill>
                  <a:srgbClr val="FFFFFF"/>
                </a:solidFill>
                <a:latin typeface="Calibri"/>
                <a:cs typeface="Calibri"/>
              </a:rPr>
              <a:t>nd </a:t>
            </a:r>
            <a:r>
              <a:rPr sz="1900" b="1" spc="-10" dirty="0">
                <a:solidFill>
                  <a:srgbClr val="FFFFFF"/>
                </a:solidFill>
                <a:latin typeface="Calibri"/>
                <a:cs typeface="Calibri"/>
              </a:rPr>
              <a:t>biggest source </a:t>
            </a:r>
            <a:r>
              <a:rPr sz="1900" b="1" spc="-5" dirty="0">
                <a:solidFill>
                  <a:srgbClr val="FFFFFF"/>
                </a:solidFill>
                <a:latin typeface="Calibri"/>
                <a:cs typeface="Calibri"/>
              </a:rPr>
              <a:t>of funding in </a:t>
            </a:r>
            <a:r>
              <a:rPr sz="1900" b="1" spc="-15" dirty="0">
                <a:solidFill>
                  <a:srgbClr val="FFFFFF"/>
                </a:solidFill>
                <a:latin typeface="Calibri"/>
                <a:cs typeface="Calibri"/>
              </a:rPr>
              <a:t>Pakistan </a:t>
            </a:r>
            <a:r>
              <a:rPr sz="1900" b="1" spc="-5" dirty="0">
                <a:solidFill>
                  <a:srgbClr val="FFFFFF"/>
                </a:solidFill>
                <a:latin typeface="Calibri"/>
                <a:cs typeface="Calibri"/>
              </a:rPr>
              <a:t>as </a:t>
            </a:r>
            <a:r>
              <a:rPr sz="1900" b="1" dirty="0">
                <a:solidFill>
                  <a:srgbClr val="FFFFFF"/>
                </a:solidFill>
                <a:latin typeface="Calibri"/>
                <a:cs typeface="Calibri"/>
              </a:rPr>
              <a:t>per </a:t>
            </a:r>
            <a:r>
              <a:rPr sz="1900" b="1" spc="-5" dirty="0">
                <a:solidFill>
                  <a:srgbClr val="FFFFFF"/>
                </a:solidFill>
                <a:latin typeface="Calibri"/>
                <a:cs typeface="Calibri"/>
              </a:rPr>
              <a:t>the numbers provided  </a:t>
            </a:r>
            <a:r>
              <a:rPr sz="1900" b="1" spc="-10" dirty="0">
                <a:solidFill>
                  <a:srgbClr val="FFFFFF"/>
                </a:solidFill>
                <a:latin typeface="Calibri"/>
                <a:cs typeface="Calibri"/>
              </a:rPr>
              <a:t>by </a:t>
            </a:r>
            <a:r>
              <a:rPr sz="1900" b="1" spc="-15" dirty="0">
                <a:solidFill>
                  <a:srgbClr val="FFFFFF"/>
                </a:solidFill>
                <a:latin typeface="Calibri"/>
                <a:cs typeface="Calibri"/>
              </a:rPr>
              <a:t>State </a:t>
            </a:r>
            <a:r>
              <a:rPr sz="1900" b="1" spc="-5" dirty="0">
                <a:solidFill>
                  <a:srgbClr val="FFFFFF"/>
                </a:solidFill>
                <a:latin typeface="Calibri"/>
                <a:cs typeface="Calibri"/>
              </a:rPr>
              <a:t>bank of</a:t>
            </a:r>
            <a:r>
              <a:rPr sz="1900" b="1" spc="35" dirty="0">
                <a:solidFill>
                  <a:srgbClr val="FFFFFF"/>
                </a:solidFill>
                <a:latin typeface="Calibri"/>
                <a:cs typeface="Calibri"/>
              </a:rPr>
              <a:t> </a:t>
            </a:r>
            <a:r>
              <a:rPr sz="1900" b="1" spc="-15" dirty="0">
                <a:solidFill>
                  <a:srgbClr val="FFFFFF"/>
                </a:solidFill>
                <a:latin typeface="Calibri"/>
                <a:cs typeface="Calibri"/>
              </a:rPr>
              <a:t>Pakistan.</a:t>
            </a:r>
            <a:endParaRPr sz="1900">
              <a:latin typeface="Calibri"/>
              <a:cs typeface="Calibri"/>
            </a:endParaRPr>
          </a:p>
          <a:p>
            <a:pPr>
              <a:lnSpc>
                <a:spcPct val="100000"/>
              </a:lnSpc>
              <a:spcBef>
                <a:spcPts val="20"/>
              </a:spcBef>
            </a:pPr>
            <a:endParaRPr sz="2200">
              <a:latin typeface="Calibri"/>
              <a:cs typeface="Calibri"/>
            </a:endParaRPr>
          </a:p>
          <a:p>
            <a:pPr marL="38100">
              <a:lnSpc>
                <a:spcPts val="2165"/>
              </a:lnSpc>
            </a:pPr>
            <a:r>
              <a:rPr sz="1900" b="1" spc="-20" dirty="0">
                <a:solidFill>
                  <a:srgbClr val="FFFFFF"/>
                </a:solidFill>
                <a:latin typeface="Calibri"/>
                <a:cs typeface="Calibri"/>
              </a:rPr>
              <a:t>Recently, </a:t>
            </a:r>
            <a:r>
              <a:rPr sz="1900" b="1" spc="-10" dirty="0">
                <a:solidFill>
                  <a:srgbClr val="FFFFFF"/>
                </a:solidFill>
                <a:latin typeface="Calibri"/>
                <a:cs typeface="Calibri"/>
              </a:rPr>
              <a:t>The </a:t>
            </a:r>
            <a:r>
              <a:rPr sz="1900" b="1" spc="-5" dirty="0">
                <a:solidFill>
                  <a:srgbClr val="FFFFFF"/>
                </a:solidFill>
                <a:latin typeface="Calibri"/>
                <a:cs typeface="Calibri"/>
              </a:rPr>
              <a:t>number of IPOs </a:t>
            </a:r>
            <a:r>
              <a:rPr sz="1900" b="1" spc="-15" dirty="0">
                <a:solidFill>
                  <a:srgbClr val="FFFFFF"/>
                </a:solidFill>
                <a:latin typeface="Calibri"/>
                <a:cs typeface="Calibri"/>
              </a:rPr>
              <a:t>have </a:t>
            </a:r>
            <a:r>
              <a:rPr sz="1900" b="1" spc="-5" dirty="0">
                <a:solidFill>
                  <a:srgbClr val="FFFFFF"/>
                </a:solidFill>
                <a:latin typeface="Calibri"/>
                <a:cs typeface="Calibri"/>
              </a:rPr>
              <a:t>significantly </a:t>
            </a:r>
            <a:r>
              <a:rPr sz="1900" b="1" spc="-10" dirty="0">
                <a:solidFill>
                  <a:srgbClr val="FFFFFF"/>
                </a:solidFill>
                <a:latin typeface="Calibri"/>
                <a:cs typeface="Calibri"/>
              </a:rPr>
              <a:t>gone </a:t>
            </a:r>
            <a:r>
              <a:rPr sz="1900" b="1" spc="-5" dirty="0">
                <a:solidFill>
                  <a:srgbClr val="FFFFFF"/>
                </a:solidFill>
                <a:latin typeface="Calibri"/>
                <a:cs typeface="Calibri"/>
              </a:rPr>
              <a:t>down considering</a:t>
            </a:r>
            <a:r>
              <a:rPr sz="1900" b="1" spc="180" dirty="0">
                <a:solidFill>
                  <a:srgbClr val="FFFFFF"/>
                </a:solidFill>
                <a:latin typeface="Calibri"/>
                <a:cs typeface="Calibri"/>
              </a:rPr>
              <a:t> </a:t>
            </a:r>
            <a:r>
              <a:rPr sz="1900" b="1" spc="-5" dirty="0">
                <a:solidFill>
                  <a:srgbClr val="FFFFFF"/>
                </a:solidFill>
                <a:latin typeface="Calibri"/>
                <a:cs typeface="Calibri"/>
              </a:rPr>
              <a:t>the</a:t>
            </a:r>
            <a:endParaRPr sz="1900">
              <a:latin typeface="Calibri"/>
              <a:cs typeface="Calibri"/>
            </a:endParaRPr>
          </a:p>
          <a:p>
            <a:pPr marL="38100">
              <a:lnSpc>
                <a:spcPts val="2165"/>
              </a:lnSpc>
            </a:pPr>
            <a:r>
              <a:rPr sz="1900" b="1" spc="-10" dirty="0">
                <a:solidFill>
                  <a:srgbClr val="FFFFFF"/>
                </a:solidFill>
                <a:latin typeface="Calibri"/>
                <a:cs typeface="Calibri"/>
              </a:rPr>
              <a:t>unstable </a:t>
            </a:r>
            <a:r>
              <a:rPr sz="1900" b="1" spc="-5" dirty="0">
                <a:solidFill>
                  <a:srgbClr val="FFFFFF"/>
                </a:solidFill>
                <a:latin typeface="Calibri"/>
                <a:cs typeface="Calibri"/>
              </a:rPr>
              <a:t>political situation and </a:t>
            </a:r>
            <a:r>
              <a:rPr sz="1900" b="1" spc="-10" dirty="0">
                <a:solidFill>
                  <a:srgbClr val="FFFFFF"/>
                </a:solidFill>
                <a:latin typeface="Calibri"/>
                <a:cs typeface="Calibri"/>
              </a:rPr>
              <a:t>unstable</a:t>
            </a:r>
            <a:r>
              <a:rPr sz="1900" b="1" spc="90" dirty="0">
                <a:solidFill>
                  <a:srgbClr val="FFFFFF"/>
                </a:solidFill>
                <a:latin typeface="Calibri"/>
                <a:cs typeface="Calibri"/>
              </a:rPr>
              <a:t> </a:t>
            </a:r>
            <a:r>
              <a:rPr sz="1900" b="1" spc="-15" dirty="0">
                <a:solidFill>
                  <a:srgbClr val="FFFFFF"/>
                </a:solidFill>
                <a:latin typeface="Calibri"/>
                <a:cs typeface="Calibri"/>
              </a:rPr>
              <a:t>market</a:t>
            </a:r>
            <a:endParaRPr sz="1900">
              <a:latin typeface="Calibri"/>
              <a:cs typeface="Calibri"/>
            </a:endParaRPr>
          </a:p>
          <a:p>
            <a:pPr>
              <a:lnSpc>
                <a:spcPct val="100000"/>
              </a:lnSpc>
              <a:spcBef>
                <a:spcPts val="55"/>
              </a:spcBef>
            </a:pPr>
            <a:endParaRPr sz="1700">
              <a:latin typeface="Calibri"/>
              <a:cs typeface="Calibri"/>
            </a:endParaRPr>
          </a:p>
          <a:p>
            <a:pPr marL="102235">
              <a:lnSpc>
                <a:spcPct val="100000"/>
              </a:lnSpc>
              <a:tabLst>
                <a:tab pos="429069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335" rIns="0" bIns="0" rtlCol="0">
            <a:spAutoFit/>
          </a:bodyPr>
          <a:lstStyle/>
          <a:p>
            <a:pPr marL="12700" marR="5080">
              <a:lnSpc>
                <a:spcPct val="100000"/>
              </a:lnSpc>
              <a:spcBef>
                <a:spcPts val="105"/>
              </a:spcBef>
            </a:pPr>
            <a:r>
              <a:rPr spc="-5" dirty="0"/>
              <a:t>Issuance of </a:t>
            </a:r>
            <a:r>
              <a:rPr spc="-10" dirty="0"/>
              <a:t>local/International  </a:t>
            </a:r>
            <a:r>
              <a:rPr spc="-5" dirty="0"/>
              <a:t>Bonds/Commercial paper</a:t>
            </a:r>
          </a:p>
        </p:txBody>
      </p:sp>
      <p:sp>
        <p:nvSpPr>
          <p:cNvPr id="3" name="object 3"/>
          <p:cNvSpPr txBox="1"/>
          <p:nvPr/>
        </p:nvSpPr>
        <p:spPr>
          <a:xfrm>
            <a:off x="527710" y="4531232"/>
            <a:ext cx="3372485" cy="756920"/>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2400" spc="-10" dirty="0">
                <a:solidFill>
                  <a:srgbClr val="FFFFFF"/>
                </a:solidFill>
                <a:latin typeface="Calibri"/>
                <a:cs typeface="Calibri"/>
              </a:rPr>
              <a:t>Lower </a:t>
            </a:r>
            <a:r>
              <a:rPr sz="2400" spc="-15" dirty="0">
                <a:solidFill>
                  <a:srgbClr val="FFFFFF"/>
                </a:solidFill>
                <a:latin typeface="Calibri"/>
                <a:cs typeface="Calibri"/>
              </a:rPr>
              <a:t>cost </a:t>
            </a:r>
            <a:r>
              <a:rPr sz="2400" spc="-5" dirty="0">
                <a:solidFill>
                  <a:srgbClr val="FFFFFF"/>
                </a:solidFill>
                <a:latin typeface="Calibri"/>
                <a:cs typeface="Calibri"/>
              </a:rPr>
              <a:t>of </a:t>
            </a:r>
            <a:r>
              <a:rPr sz="2400" spc="-10" dirty="0">
                <a:solidFill>
                  <a:srgbClr val="FFFFFF"/>
                </a:solidFill>
                <a:latin typeface="Calibri"/>
                <a:cs typeface="Calibri"/>
              </a:rPr>
              <a:t>borrowing  </a:t>
            </a:r>
            <a:r>
              <a:rPr sz="2400" spc="-5" dirty="0">
                <a:solidFill>
                  <a:srgbClr val="FFFFFF"/>
                </a:solidFill>
                <a:latin typeface="Calibri"/>
                <a:cs typeface="Calibri"/>
              </a:rPr>
              <a:t>Kibor+</a:t>
            </a:r>
            <a:r>
              <a:rPr sz="2400" spc="-10" dirty="0">
                <a:solidFill>
                  <a:srgbClr val="FFFFFF"/>
                </a:solidFill>
                <a:latin typeface="Calibri"/>
                <a:cs typeface="Calibri"/>
              </a:rPr>
              <a:t> </a:t>
            </a:r>
            <a:r>
              <a:rPr sz="2400" spc="-5" dirty="0">
                <a:solidFill>
                  <a:srgbClr val="FFFFFF"/>
                </a:solidFill>
                <a:latin typeface="Calibri"/>
                <a:cs typeface="Calibri"/>
              </a:rPr>
              <a:t>2%-4%</a:t>
            </a:r>
            <a:endParaRPr sz="2400">
              <a:latin typeface="Calibri"/>
              <a:cs typeface="Calibri"/>
            </a:endParaRPr>
          </a:p>
        </p:txBody>
      </p:sp>
      <p:sp>
        <p:nvSpPr>
          <p:cNvPr id="4" name="object 4"/>
          <p:cNvSpPr txBox="1"/>
          <p:nvPr/>
        </p:nvSpPr>
        <p:spPr>
          <a:xfrm>
            <a:off x="4716271" y="4466615"/>
            <a:ext cx="3425825" cy="2105025"/>
          </a:xfrm>
          <a:prstGeom prst="rect">
            <a:avLst/>
          </a:prstGeom>
        </p:spPr>
        <p:txBody>
          <a:bodyPr vert="horz" wrap="square" lIns="0" tIns="46355" rIns="0" bIns="0" rtlCol="0">
            <a:spAutoFit/>
          </a:bodyPr>
          <a:lstStyle/>
          <a:p>
            <a:pPr marL="355600" indent="-342900">
              <a:lnSpc>
                <a:spcPct val="100000"/>
              </a:lnSpc>
              <a:spcBef>
                <a:spcPts val="365"/>
              </a:spcBef>
              <a:buFont typeface="Arial"/>
              <a:buChar char="•"/>
              <a:tabLst>
                <a:tab pos="354965" algn="l"/>
                <a:tab pos="355600" algn="l"/>
              </a:tabLst>
            </a:pPr>
            <a:r>
              <a:rPr sz="2200" spc="-15" dirty="0">
                <a:solidFill>
                  <a:srgbClr val="FFFFFF"/>
                </a:solidFill>
                <a:latin typeface="Calibri"/>
                <a:cs typeface="Calibri"/>
              </a:rPr>
              <a:t>Default </a:t>
            </a:r>
            <a:r>
              <a:rPr sz="2200" spc="-5" dirty="0">
                <a:solidFill>
                  <a:srgbClr val="FFFFFF"/>
                </a:solidFill>
                <a:latin typeface="Calibri"/>
                <a:cs typeface="Calibri"/>
              </a:rPr>
              <a:t>risk</a:t>
            </a:r>
            <a:r>
              <a:rPr sz="2200" dirty="0">
                <a:solidFill>
                  <a:srgbClr val="FFFFFF"/>
                </a:solidFill>
                <a:latin typeface="Calibri"/>
                <a:cs typeface="Calibri"/>
              </a:rPr>
              <a:t> </a:t>
            </a:r>
            <a:r>
              <a:rPr sz="2200" spc="-5" dirty="0">
                <a:solidFill>
                  <a:srgbClr val="FFFFFF"/>
                </a:solidFill>
                <a:latin typeface="Calibri"/>
                <a:cs typeface="Calibri"/>
              </a:rPr>
              <a:t>enhanced.</a:t>
            </a:r>
            <a:endParaRPr sz="2200">
              <a:latin typeface="Calibri"/>
              <a:cs typeface="Calibri"/>
            </a:endParaRPr>
          </a:p>
          <a:p>
            <a:pPr marL="355600" marR="962660" indent="-342900">
              <a:lnSpc>
                <a:spcPts val="2380"/>
              </a:lnSpc>
              <a:spcBef>
                <a:spcPts val="560"/>
              </a:spcBef>
              <a:buFont typeface="Arial"/>
              <a:buChar char="•"/>
              <a:tabLst>
                <a:tab pos="354965" algn="l"/>
                <a:tab pos="355600" algn="l"/>
              </a:tabLst>
            </a:pPr>
            <a:r>
              <a:rPr sz="2200" spc="-15" dirty="0">
                <a:solidFill>
                  <a:srgbClr val="FFFFFF"/>
                </a:solidFill>
                <a:latin typeface="Calibri"/>
                <a:cs typeface="Calibri"/>
              </a:rPr>
              <a:t>Greater</a:t>
            </a:r>
            <a:r>
              <a:rPr sz="2200" spc="-65" dirty="0">
                <a:solidFill>
                  <a:srgbClr val="FFFFFF"/>
                </a:solidFill>
                <a:latin typeface="Calibri"/>
                <a:cs typeface="Calibri"/>
              </a:rPr>
              <a:t> </a:t>
            </a:r>
            <a:r>
              <a:rPr sz="2200" spc="-10" dirty="0">
                <a:solidFill>
                  <a:srgbClr val="FFFFFF"/>
                </a:solidFill>
                <a:latin typeface="Calibri"/>
                <a:cs typeface="Calibri"/>
              </a:rPr>
              <a:t>regulatory  requirements</a:t>
            </a:r>
            <a:endParaRPr sz="2200">
              <a:latin typeface="Calibri"/>
              <a:cs typeface="Calibri"/>
            </a:endParaRPr>
          </a:p>
          <a:p>
            <a:pPr marL="355600" indent="-342900">
              <a:lnSpc>
                <a:spcPts val="2510"/>
              </a:lnSpc>
              <a:spcBef>
                <a:spcPts val="220"/>
              </a:spcBef>
              <a:buFont typeface="Arial"/>
              <a:buChar char="•"/>
              <a:tabLst>
                <a:tab pos="354965" algn="l"/>
                <a:tab pos="355600" algn="l"/>
              </a:tabLst>
            </a:pPr>
            <a:r>
              <a:rPr sz="2200" spc="-10" dirty="0">
                <a:solidFill>
                  <a:srgbClr val="FFFFFF"/>
                </a:solidFill>
                <a:latin typeface="Calibri"/>
                <a:cs typeface="Calibri"/>
              </a:rPr>
              <a:t>Higher </a:t>
            </a:r>
            <a:r>
              <a:rPr sz="2200" spc="-5" dirty="0">
                <a:solidFill>
                  <a:srgbClr val="FFFFFF"/>
                </a:solidFill>
                <a:latin typeface="Calibri"/>
                <a:cs typeface="Calibri"/>
              </a:rPr>
              <a:t>initial </a:t>
            </a:r>
            <a:r>
              <a:rPr sz="2200" spc="-15" dirty="0">
                <a:solidFill>
                  <a:srgbClr val="FFFFFF"/>
                </a:solidFill>
                <a:latin typeface="Calibri"/>
                <a:cs typeface="Calibri"/>
              </a:rPr>
              <a:t>capital </a:t>
            </a:r>
            <a:r>
              <a:rPr sz="2200" spc="-10" dirty="0">
                <a:solidFill>
                  <a:srgbClr val="FFFFFF"/>
                </a:solidFill>
                <a:latin typeface="Calibri"/>
                <a:cs typeface="Calibri"/>
              </a:rPr>
              <a:t>raising</a:t>
            </a:r>
            <a:endParaRPr sz="2200">
              <a:latin typeface="Calibri"/>
              <a:cs typeface="Calibri"/>
            </a:endParaRPr>
          </a:p>
          <a:p>
            <a:pPr marL="355600">
              <a:lnSpc>
                <a:spcPts val="2510"/>
              </a:lnSpc>
            </a:pPr>
            <a:r>
              <a:rPr sz="2200" spc="-15" dirty="0">
                <a:solidFill>
                  <a:srgbClr val="FFFFFF"/>
                </a:solidFill>
                <a:latin typeface="Calibri"/>
                <a:cs typeface="Calibri"/>
              </a:rPr>
              <a:t>cost.</a:t>
            </a:r>
            <a:endParaRPr sz="2200">
              <a:latin typeface="Calibri"/>
              <a:cs typeface="Calibri"/>
            </a:endParaRPr>
          </a:p>
          <a:p>
            <a:pPr marL="355600" indent="-342900">
              <a:lnSpc>
                <a:spcPct val="100000"/>
              </a:lnSpc>
              <a:spcBef>
                <a:spcPts val="270"/>
              </a:spcBef>
              <a:buFont typeface="Arial"/>
              <a:buChar char="•"/>
              <a:tabLst>
                <a:tab pos="354965" algn="l"/>
                <a:tab pos="355600" algn="l"/>
              </a:tabLst>
            </a:pPr>
            <a:r>
              <a:rPr sz="2200" spc="-10" dirty="0">
                <a:solidFill>
                  <a:srgbClr val="FFFFFF"/>
                </a:solidFill>
                <a:latin typeface="Calibri"/>
                <a:cs typeface="Calibri"/>
              </a:rPr>
              <a:t>Time</a:t>
            </a:r>
            <a:r>
              <a:rPr sz="2200" dirty="0">
                <a:solidFill>
                  <a:srgbClr val="FFFFFF"/>
                </a:solidFill>
                <a:latin typeface="Calibri"/>
                <a:cs typeface="Calibri"/>
              </a:rPr>
              <a:t> </a:t>
            </a:r>
            <a:r>
              <a:rPr sz="2200" spc="-10" dirty="0">
                <a:solidFill>
                  <a:srgbClr val="FFFFFF"/>
                </a:solidFill>
                <a:latin typeface="Calibri"/>
                <a:cs typeface="Calibri"/>
              </a:rPr>
              <a:t>Consuming</a:t>
            </a:r>
            <a:endParaRPr sz="2200">
              <a:latin typeface="Calibri"/>
              <a:cs typeface="Calibri"/>
            </a:endParaRPr>
          </a:p>
        </p:txBody>
      </p:sp>
      <p:sp>
        <p:nvSpPr>
          <p:cNvPr id="5" name="object 5"/>
          <p:cNvSpPr txBox="1">
            <a:spLocks noGrp="1"/>
          </p:cNvSpPr>
          <p:nvPr>
            <p:ph type="body" idx="1"/>
          </p:nvPr>
        </p:nvSpPr>
        <p:spPr>
          <a:xfrm>
            <a:off x="463397" y="2421127"/>
            <a:ext cx="8051165" cy="1795363"/>
          </a:xfrm>
          <a:prstGeom prst="rect">
            <a:avLst/>
          </a:prstGeom>
        </p:spPr>
        <p:txBody>
          <a:bodyPr vert="horz" wrap="square" lIns="0" tIns="63500" rIns="0" bIns="0" rtlCol="0">
            <a:spAutoFit/>
          </a:bodyPr>
          <a:lstStyle/>
          <a:p>
            <a:pPr marL="12700" marR="177165">
              <a:lnSpc>
                <a:spcPts val="1630"/>
              </a:lnSpc>
              <a:spcBef>
                <a:spcPts val="500"/>
              </a:spcBef>
            </a:pPr>
            <a:r>
              <a:rPr spc="-5" dirty="0"/>
              <a:t>This </a:t>
            </a:r>
            <a:r>
              <a:rPr dirty="0"/>
              <a:t>is </a:t>
            </a:r>
            <a:r>
              <a:rPr spc="-5" dirty="0"/>
              <a:t>one of </a:t>
            </a:r>
            <a:r>
              <a:rPr dirty="0"/>
              <a:t>the </a:t>
            </a:r>
            <a:r>
              <a:rPr spc="-5" dirty="0"/>
              <a:t>least </a:t>
            </a:r>
            <a:r>
              <a:rPr dirty="0"/>
              <a:t>used </a:t>
            </a:r>
            <a:r>
              <a:rPr spc="-10" dirty="0"/>
              <a:t>sources </a:t>
            </a:r>
            <a:r>
              <a:rPr dirty="0"/>
              <a:t>of </a:t>
            </a:r>
            <a:r>
              <a:rPr spc="-5" dirty="0"/>
              <a:t>funding </a:t>
            </a:r>
            <a:r>
              <a:rPr dirty="0"/>
              <a:t>in </a:t>
            </a:r>
            <a:r>
              <a:rPr spc="-10" dirty="0"/>
              <a:t>Pakistan. </a:t>
            </a:r>
            <a:r>
              <a:rPr spc="-5" dirty="0"/>
              <a:t>The last significant bond  </a:t>
            </a:r>
            <a:r>
              <a:rPr dirty="0"/>
              <a:t>Issuance </a:t>
            </a:r>
            <a:r>
              <a:rPr spc="-10" dirty="0"/>
              <a:t>was for Engro </a:t>
            </a:r>
            <a:r>
              <a:rPr spc="-15" dirty="0"/>
              <a:t>rupaya </a:t>
            </a:r>
            <a:r>
              <a:rPr spc="-10" dirty="0"/>
              <a:t>however </a:t>
            </a:r>
            <a:r>
              <a:rPr spc="-5" dirty="0"/>
              <a:t>the </a:t>
            </a:r>
            <a:r>
              <a:rPr dirty="0"/>
              <a:t>initial </a:t>
            </a:r>
            <a:r>
              <a:rPr spc="-10" dirty="0"/>
              <a:t>cost </a:t>
            </a:r>
            <a:r>
              <a:rPr spc="-5" dirty="0"/>
              <a:t>of raising capital </a:t>
            </a:r>
            <a:r>
              <a:rPr spc="-10" dirty="0"/>
              <a:t>was around </a:t>
            </a:r>
            <a:r>
              <a:rPr dirty="0"/>
              <a:t>PKR  40 million </a:t>
            </a:r>
            <a:r>
              <a:rPr spc="-5" dirty="0"/>
              <a:t>which </a:t>
            </a:r>
            <a:r>
              <a:rPr dirty="0"/>
              <a:t>is </a:t>
            </a:r>
            <a:r>
              <a:rPr spc="-5" dirty="0"/>
              <a:t>much higher </a:t>
            </a:r>
            <a:r>
              <a:rPr dirty="0"/>
              <a:t>as </a:t>
            </a:r>
            <a:r>
              <a:rPr spc="-10" dirty="0"/>
              <a:t>compared to </a:t>
            </a:r>
            <a:r>
              <a:rPr spc="-5" dirty="0"/>
              <a:t>other</a:t>
            </a:r>
            <a:r>
              <a:rPr spc="-50" dirty="0"/>
              <a:t> </a:t>
            </a:r>
            <a:r>
              <a:rPr spc="-10" dirty="0"/>
              <a:t>avenues.</a:t>
            </a:r>
          </a:p>
          <a:p>
            <a:pPr>
              <a:lnSpc>
                <a:spcPct val="100000"/>
              </a:lnSpc>
              <a:spcBef>
                <a:spcPts val="40"/>
              </a:spcBef>
            </a:pPr>
            <a:endParaRPr sz="1650"/>
          </a:p>
          <a:p>
            <a:pPr marL="12700">
              <a:lnSpc>
                <a:spcPts val="1835"/>
              </a:lnSpc>
            </a:pPr>
            <a:endParaRPr spc="-10" dirty="0"/>
          </a:p>
          <a:p>
            <a:pPr>
              <a:lnSpc>
                <a:spcPct val="100000"/>
              </a:lnSpc>
            </a:pPr>
            <a:endParaRPr/>
          </a:p>
          <a:p>
            <a:pPr marL="76835">
              <a:lnSpc>
                <a:spcPct val="100000"/>
              </a:lnSpc>
              <a:tabLst>
                <a:tab pos="4265295" algn="l"/>
              </a:tabLst>
            </a:pPr>
            <a:r>
              <a:rPr sz="2400" spc="-15" dirty="0">
                <a:solidFill>
                  <a:srgbClr val="FFC000"/>
                </a:solidFill>
              </a:rPr>
              <a:t>Advantages	Disadvantages</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27710" y="4531232"/>
            <a:ext cx="3814445" cy="1635125"/>
          </a:xfrm>
          <a:prstGeom prst="rect">
            <a:avLst/>
          </a:prstGeom>
        </p:spPr>
        <p:txBody>
          <a:bodyPr vert="horz" wrap="square" lIns="0" tIns="12700" rIns="0" bIns="0" rtlCol="0">
            <a:spAutoFit/>
          </a:bodyPr>
          <a:lstStyle/>
          <a:p>
            <a:pPr marL="355600" marR="5080" indent="-342900">
              <a:lnSpc>
                <a:spcPct val="100000"/>
              </a:lnSpc>
              <a:spcBef>
                <a:spcPts val="100"/>
              </a:spcBef>
              <a:buFont typeface="Arial"/>
              <a:buChar char="•"/>
              <a:tabLst>
                <a:tab pos="354965" algn="l"/>
                <a:tab pos="355600" algn="l"/>
              </a:tabLst>
            </a:pPr>
            <a:r>
              <a:rPr sz="2400" spc="-10" dirty="0">
                <a:solidFill>
                  <a:srgbClr val="FFFFFF"/>
                </a:solidFill>
                <a:latin typeface="Calibri"/>
                <a:cs typeface="Calibri"/>
              </a:rPr>
              <a:t>Lower </a:t>
            </a:r>
            <a:r>
              <a:rPr sz="2400" spc="-15" dirty="0">
                <a:solidFill>
                  <a:srgbClr val="FFFFFF"/>
                </a:solidFill>
                <a:latin typeface="Calibri"/>
                <a:cs typeface="Calibri"/>
              </a:rPr>
              <a:t>cost </a:t>
            </a:r>
            <a:r>
              <a:rPr sz="2400" spc="-5" dirty="0">
                <a:solidFill>
                  <a:srgbClr val="FFFFFF"/>
                </a:solidFill>
                <a:latin typeface="Calibri"/>
                <a:cs typeface="Calibri"/>
              </a:rPr>
              <a:t>of </a:t>
            </a:r>
            <a:r>
              <a:rPr sz="2400" spc="-10" dirty="0">
                <a:solidFill>
                  <a:srgbClr val="FFFFFF"/>
                </a:solidFill>
                <a:latin typeface="Calibri"/>
                <a:cs typeface="Calibri"/>
              </a:rPr>
              <a:t>borrowing </a:t>
            </a:r>
            <a:r>
              <a:rPr sz="2400" dirty="0">
                <a:solidFill>
                  <a:srgbClr val="FFFFFF"/>
                </a:solidFill>
                <a:latin typeface="Calibri"/>
                <a:cs typeface="Calibri"/>
              </a:rPr>
              <a:t>0%  </a:t>
            </a:r>
            <a:r>
              <a:rPr sz="2400" spc="-15" dirty="0">
                <a:solidFill>
                  <a:srgbClr val="FFFFFF"/>
                </a:solidFill>
                <a:latin typeface="Calibri"/>
                <a:cs typeface="Calibri"/>
              </a:rPr>
              <a:t>to</a:t>
            </a:r>
            <a:r>
              <a:rPr sz="2400" spc="-10" dirty="0">
                <a:solidFill>
                  <a:srgbClr val="FFFFFF"/>
                </a:solidFill>
                <a:latin typeface="Calibri"/>
                <a:cs typeface="Calibri"/>
              </a:rPr>
              <a:t> 1-2%</a:t>
            </a:r>
            <a:endParaRPr sz="2400">
              <a:latin typeface="Calibri"/>
              <a:cs typeface="Calibri"/>
            </a:endParaRPr>
          </a:p>
          <a:p>
            <a:pPr marL="355600" indent="-342900">
              <a:lnSpc>
                <a:spcPct val="100000"/>
              </a:lnSpc>
              <a:spcBef>
                <a:spcPts val="575"/>
              </a:spcBef>
              <a:buFont typeface="Arial"/>
              <a:buChar char="•"/>
              <a:tabLst>
                <a:tab pos="354965" algn="l"/>
                <a:tab pos="355600" algn="l"/>
              </a:tabLst>
            </a:pPr>
            <a:r>
              <a:rPr sz="2400" dirty="0">
                <a:solidFill>
                  <a:srgbClr val="FFFFFF"/>
                </a:solidFill>
                <a:latin typeface="Calibri"/>
                <a:cs typeface="Calibri"/>
              </a:rPr>
              <a:t>No </a:t>
            </a:r>
            <a:r>
              <a:rPr sz="2400" spc="-15" dirty="0">
                <a:solidFill>
                  <a:srgbClr val="FFFFFF"/>
                </a:solidFill>
                <a:latin typeface="Calibri"/>
                <a:cs typeface="Calibri"/>
              </a:rPr>
              <a:t>default</a:t>
            </a:r>
            <a:r>
              <a:rPr sz="2400" spc="-10" dirty="0">
                <a:solidFill>
                  <a:srgbClr val="FFFFFF"/>
                </a:solidFill>
                <a:latin typeface="Calibri"/>
                <a:cs typeface="Calibri"/>
              </a:rPr>
              <a:t> </a:t>
            </a:r>
            <a:r>
              <a:rPr sz="2400" dirty="0">
                <a:solidFill>
                  <a:srgbClr val="FFFFFF"/>
                </a:solidFill>
                <a:latin typeface="Calibri"/>
                <a:cs typeface="Calibri"/>
              </a:rPr>
              <a:t>risk</a:t>
            </a:r>
            <a:endParaRPr sz="2400">
              <a:latin typeface="Calibri"/>
              <a:cs typeface="Calibri"/>
            </a:endParaRPr>
          </a:p>
          <a:p>
            <a:pPr marL="355600" indent="-342900">
              <a:lnSpc>
                <a:spcPct val="100000"/>
              </a:lnSpc>
              <a:spcBef>
                <a:spcPts val="575"/>
              </a:spcBef>
              <a:buFont typeface="Arial"/>
              <a:buChar char="•"/>
              <a:tabLst>
                <a:tab pos="354965" algn="l"/>
                <a:tab pos="355600" algn="l"/>
              </a:tabLst>
            </a:pPr>
            <a:r>
              <a:rPr sz="2400" dirty="0">
                <a:solidFill>
                  <a:srgbClr val="FFFFFF"/>
                </a:solidFill>
                <a:latin typeface="Calibri"/>
                <a:cs typeface="Calibri"/>
              </a:rPr>
              <a:t>No </a:t>
            </a:r>
            <a:r>
              <a:rPr sz="2400" spc="-15" dirty="0">
                <a:solidFill>
                  <a:srgbClr val="FFFFFF"/>
                </a:solidFill>
                <a:latin typeface="Calibri"/>
                <a:cs typeface="Calibri"/>
              </a:rPr>
              <a:t>collateral</a:t>
            </a:r>
            <a:r>
              <a:rPr sz="2400" spc="-40" dirty="0">
                <a:solidFill>
                  <a:srgbClr val="FFFFFF"/>
                </a:solidFill>
                <a:latin typeface="Calibri"/>
                <a:cs typeface="Calibri"/>
              </a:rPr>
              <a:t> </a:t>
            </a:r>
            <a:r>
              <a:rPr sz="2400" spc="-10" dirty="0">
                <a:solidFill>
                  <a:srgbClr val="FFFFFF"/>
                </a:solidFill>
                <a:latin typeface="Calibri"/>
                <a:cs typeface="Calibri"/>
              </a:rPr>
              <a:t>required</a:t>
            </a:r>
            <a:endParaRPr sz="2400">
              <a:latin typeface="Calibri"/>
              <a:cs typeface="Calibri"/>
            </a:endParaRPr>
          </a:p>
        </p:txBody>
      </p:sp>
      <p:sp>
        <p:nvSpPr>
          <p:cNvPr id="3" name="object 3"/>
          <p:cNvSpPr txBox="1"/>
          <p:nvPr/>
        </p:nvSpPr>
        <p:spPr>
          <a:xfrm>
            <a:off x="4716271" y="4494657"/>
            <a:ext cx="3439160" cy="2110740"/>
          </a:xfrm>
          <a:prstGeom prst="rect">
            <a:avLst/>
          </a:prstGeom>
        </p:spPr>
        <p:txBody>
          <a:bodyPr vert="horz" wrap="square" lIns="0" tIns="53975" rIns="0" bIns="0" rtlCol="0">
            <a:spAutoFit/>
          </a:bodyPr>
          <a:lstStyle/>
          <a:p>
            <a:pPr marL="355600" marR="116839" indent="-342900">
              <a:lnSpc>
                <a:spcPts val="2590"/>
              </a:lnSpc>
              <a:spcBef>
                <a:spcPts val="425"/>
              </a:spcBef>
              <a:buFont typeface="Arial"/>
              <a:buChar char="•"/>
              <a:tabLst>
                <a:tab pos="354965" algn="l"/>
                <a:tab pos="355600" algn="l"/>
              </a:tabLst>
            </a:pPr>
            <a:r>
              <a:rPr sz="2400" dirty="0">
                <a:solidFill>
                  <a:srgbClr val="FFFFFF"/>
                </a:solidFill>
                <a:latin typeface="Calibri"/>
                <a:cs typeface="Calibri"/>
              </a:rPr>
              <a:t>USD </a:t>
            </a:r>
            <a:r>
              <a:rPr sz="2400" spc="-10" dirty="0">
                <a:solidFill>
                  <a:srgbClr val="FFFFFF"/>
                </a:solidFill>
                <a:latin typeface="Calibri"/>
                <a:cs typeface="Calibri"/>
              </a:rPr>
              <a:t>Exposure </a:t>
            </a:r>
            <a:r>
              <a:rPr sz="2400" dirty="0">
                <a:solidFill>
                  <a:srgbClr val="FFFFFF"/>
                </a:solidFill>
                <a:latin typeface="Calibri"/>
                <a:cs typeface="Calibri"/>
              </a:rPr>
              <a:t>in </a:t>
            </a:r>
            <a:r>
              <a:rPr sz="2400" spc="-5" dirty="0">
                <a:solidFill>
                  <a:srgbClr val="FFFFFF"/>
                </a:solidFill>
                <a:latin typeface="Calibri"/>
                <a:cs typeface="Calibri"/>
              </a:rPr>
              <a:t>case</a:t>
            </a:r>
            <a:r>
              <a:rPr sz="2400" spc="-100" dirty="0">
                <a:solidFill>
                  <a:srgbClr val="FFFFFF"/>
                </a:solidFill>
                <a:latin typeface="Calibri"/>
                <a:cs typeface="Calibri"/>
              </a:rPr>
              <a:t> </a:t>
            </a:r>
            <a:r>
              <a:rPr sz="2400" spc="-5" dirty="0">
                <a:solidFill>
                  <a:srgbClr val="FFFFFF"/>
                </a:solidFill>
                <a:latin typeface="Calibri"/>
                <a:cs typeface="Calibri"/>
              </a:rPr>
              <a:t>of  </a:t>
            </a:r>
            <a:r>
              <a:rPr sz="2400" spc="-10" dirty="0">
                <a:solidFill>
                  <a:srgbClr val="FFFFFF"/>
                </a:solidFill>
                <a:latin typeface="Calibri"/>
                <a:cs typeface="Calibri"/>
              </a:rPr>
              <a:t>international</a:t>
            </a:r>
            <a:r>
              <a:rPr sz="2400" spc="-30" dirty="0">
                <a:solidFill>
                  <a:srgbClr val="FFFFFF"/>
                </a:solidFill>
                <a:latin typeface="Calibri"/>
                <a:cs typeface="Calibri"/>
              </a:rPr>
              <a:t> </a:t>
            </a:r>
            <a:r>
              <a:rPr sz="2400" spc="-5" dirty="0">
                <a:solidFill>
                  <a:srgbClr val="FFFFFF"/>
                </a:solidFill>
                <a:latin typeface="Calibri"/>
                <a:cs typeface="Calibri"/>
              </a:rPr>
              <a:t>vendor</a:t>
            </a:r>
            <a:endParaRPr sz="2400">
              <a:latin typeface="Calibri"/>
              <a:cs typeface="Calibri"/>
            </a:endParaRPr>
          </a:p>
          <a:p>
            <a:pPr marL="355600" marR="5080" indent="-342900">
              <a:lnSpc>
                <a:spcPct val="90000"/>
              </a:lnSpc>
              <a:spcBef>
                <a:spcPts val="540"/>
              </a:spcBef>
              <a:buFont typeface="Arial"/>
              <a:buChar char="•"/>
              <a:tabLst>
                <a:tab pos="354965" algn="l"/>
                <a:tab pos="355600" algn="l"/>
              </a:tabLst>
            </a:pPr>
            <a:r>
              <a:rPr sz="2400" spc="-15" dirty="0">
                <a:solidFill>
                  <a:srgbClr val="FFFFFF"/>
                </a:solidFill>
                <a:latin typeface="Calibri"/>
                <a:cs typeface="Calibri"/>
              </a:rPr>
              <a:t>Foreign exchange  </a:t>
            </a:r>
            <a:r>
              <a:rPr sz="2400" spc="-5" dirty="0">
                <a:solidFill>
                  <a:srgbClr val="FFFFFF"/>
                </a:solidFill>
                <a:latin typeface="Calibri"/>
                <a:cs typeface="Calibri"/>
              </a:rPr>
              <a:t>regulations </a:t>
            </a:r>
            <a:r>
              <a:rPr sz="2400" spc="-20" dirty="0">
                <a:solidFill>
                  <a:srgbClr val="FFFFFF"/>
                </a:solidFill>
                <a:latin typeface="Calibri"/>
                <a:cs typeface="Calibri"/>
              </a:rPr>
              <a:t>for </a:t>
            </a:r>
            <a:r>
              <a:rPr sz="2400" spc="-15" dirty="0">
                <a:solidFill>
                  <a:srgbClr val="FFFFFF"/>
                </a:solidFill>
                <a:latin typeface="Calibri"/>
                <a:cs typeface="Calibri"/>
              </a:rPr>
              <a:t>control</a:t>
            </a:r>
            <a:r>
              <a:rPr sz="2400" spc="-110" dirty="0">
                <a:solidFill>
                  <a:srgbClr val="FFFFFF"/>
                </a:solidFill>
                <a:latin typeface="Calibri"/>
                <a:cs typeface="Calibri"/>
              </a:rPr>
              <a:t> </a:t>
            </a:r>
            <a:r>
              <a:rPr sz="2400" spc="-5" dirty="0">
                <a:solidFill>
                  <a:srgbClr val="FFFFFF"/>
                </a:solidFill>
                <a:latin typeface="Calibri"/>
                <a:cs typeface="Calibri"/>
              </a:rPr>
              <a:t>of  </a:t>
            </a:r>
            <a:r>
              <a:rPr sz="2400" dirty="0">
                <a:solidFill>
                  <a:srgbClr val="FFFFFF"/>
                </a:solidFill>
                <a:latin typeface="Calibri"/>
                <a:cs typeface="Calibri"/>
              </a:rPr>
              <a:t>USD </a:t>
            </a:r>
            <a:r>
              <a:rPr sz="2400" spc="-10" dirty="0">
                <a:solidFill>
                  <a:srgbClr val="FFFFFF"/>
                </a:solidFill>
                <a:latin typeface="Calibri"/>
                <a:cs typeface="Calibri"/>
              </a:rPr>
              <a:t>inflow/outflow </a:t>
            </a:r>
            <a:r>
              <a:rPr sz="2400" spc="-15" dirty="0">
                <a:solidFill>
                  <a:srgbClr val="FFFFFF"/>
                </a:solidFill>
                <a:latin typeface="Calibri"/>
                <a:cs typeface="Calibri"/>
              </a:rPr>
              <a:t>are  </a:t>
            </a:r>
            <a:r>
              <a:rPr sz="2400" spc="-5" dirty="0">
                <a:solidFill>
                  <a:srgbClr val="FFFFFF"/>
                </a:solidFill>
                <a:latin typeface="Calibri"/>
                <a:cs typeface="Calibri"/>
              </a:rPr>
              <a:t>applicable.</a:t>
            </a:r>
            <a:endParaRPr sz="2400">
              <a:latin typeface="Calibri"/>
              <a:cs typeface="Calibri"/>
            </a:endParaRPr>
          </a:p>
        </p:txBody>
      </p:sp>
      <p:sp>
        <p:nvSpPr>
          <p:cNvPr id="4" name="object 4"/>
          <p:cNvSpPr txBox="1">
            <a:spLocks noGrp="1"/>
          </p:cNvSpPr>
          <p:nvPr>
            <p:ph type="title"/>
          </p:nvPr>
        </p:nvSpPr>
        <p:spPr>
          <a:xfrm>
            <a:off x="437997" y="1459208"/>
            <a:ext cx="7900034" cy="1606550"/>
          </a:xfrm>
          <a:prstGeom prst="rect">
            <a:avLst/>
          </a:prstGeom>
        </p:spPr>
        <p:txBody>
          <a:bodyPr vert="horz" wrap="square" lIns="0" tIns="134620" rIns="0" bIns="0" rtlCol="0">
            <a:spAutoFit/>
          </a:bodyPr>
          <a:lstStyle/>
          <a:p>
            <a:pPr marL="102235">
              <a:lnSpc>
                <a:spcPct val="100000"/>
              </a:lnSpc>
              <a:spcBef>
                <a:spcPts val="1060"/>
              </a:spcBef>
            </a:pPr>
            <a:r>
              <a:rPr spc="-55" dirty="0"/>
              <a:t>Trade</a:t>
            </a:r>
            <a:r>
              <a:rPr spc="-5" dirty="0"/>
              <a:t> </a:t>
            </a:r>
            <a:r>
              <a:rPr spc="-10" dirty="0"/>
              <a:t>Credit</a:t>
            </a:r>
          </a:p>
          <a:p>
            <a:pPr marL="38100" marR="30480">
              <a:lnSpc>
                <a:spcPct val="100000"/>
              </a:lnSpc>
              <a:spcBef>
                <a:spcPts val="445"/>
              </a:spcBef>
            </a:pPr>
            <a:r>
              <a:rPr sz="1500" b="1" spc="-5" dirty="0">
                <a:solidFill>
                  <a:srgbClr val="FFFFFF"/>
                </a:solidFill>
                <a:latin typeface="Calibri"/>
                <a:cs typeface="Calibri"/>
              </a:rPr>
              <a:t>This </a:t>
            </a:r>
            <a:r>
              <a:rPr sz="1500" b="1" dirty="0">
                <a:solidFill>
                  <a:srgbClr val="FFFFFF"/>
                </a:solidFill>
                <a:latin typeface="Calibri"/>
                <a:cs typeface="Calibri"/>
              </a:rPr>
              <a:t>is </a:t>
            </a:r>
            <a:r>
              <a:rPr sz="1500" b="1" spc="-5" dirty="0">
                <a:solidFill>
                  <a:srgbClr val="FFFFFF"/>
                </a:solidFill>
                <a:latin typeface="Calibri"/>
                <a:cs typeface="Calibri"/>
              </a:rPr>
              <a:t>the cheapest </a:t>
            </a:r>
            <a:r>
              <a:rPr sz="1500" b="1" spc="-10" dirty="0">
                <a:solidFill>
                  <a:srgbClr val="FFFFFF"/>
                </a:solidFill>
                <a:latin typeface="Calibri"/>
                <a:cs typeface="Calibri"/>
              </a:rPr>
              <a:t>source </a:t>
            </a:r>
            <a:r>
              <a:rPr sz="1500" b="1" dirty="0">
                <a:solidFill>
                  <a:srgbClr val="FFFFFF"/>
                </a:solidFill>
                <a:latin typeface="Calibri"/>
                <a:cs typeface="Calibri"/>
              </a:rPr>
              <a:t>of </a:t>
            </a:r>
            <a:r>
              <a:rPr sz="1500" b="1" spc="-5" dirty="0">
                <a:solidFill>
                  <a:srgbClr val="FFFFFF"/>
                </a:solidFill>
                <a:latin typeface="Calibri"/>
                <a:cs typeface="Calibri"/>
              </a:rPr>
              <a:t>financing </a:t>
            </a:r>
            <a:r>
              <a:rPr sz="1500" b="1" spc="-10" dirty="0">
                <a:solidFill>
                  <a:srgbClr val="FFFFFF"/>
                </a:solidFill>
                <a:latin typeface="Calibri"/>
                <a:cs typeface="Calibri"/>
              </a:rPr>
              <a:t>for any </a:t>
            </a:r>
            <a:r>
              <a:rPr sz="1500" b="1" spc="-20" dirty="0">
                <a:solidFill>
                  <a:srgbClr val="FFFFFF"/>
                </a:solidFill>
                <a:latin typeface="Calibri"/>
                <a:cs typeface="Calibri"/>
              </a:rPr>
              <a:t>company. </a:t>
            </a:r>
            <a:r>
              <a:rPr sz="1500" b="1" spc="-5" dirty="0">
                <a:solidFill>
                  <a:srgbClr val="FFFFFF"/>
                </a:solidFill>
                <a:latin typeface="Calibri"/>
                <a:cs typeface="Calibri"/>
              </a:rPr>
              <a:t>This helps </a:t>
            </a:r>
            <a:r>
              <a:rPr sz="1500" b="1" dirty="0">
                <a:solidFill>
                  <a:srgbClr val="FFFFFF"/>
                </a:solidFill>
                <a:latin typeface="Calibri"/>
                <a:cs typeface="Calibri"/>
              </a:rPr>
              <a:t>in </a:t>
            </a:r>
            <a:r>
              <a:rPr sz="1500" b="1" spc="-10" dirty="0">
                <a:solidFill>
                  <a:srgbClr val="FFFFFF"/>
                </a:solidFill>
                <a:latin typeface="Calibri"/>
                <a:cs typeface="Calibri"/>
              </a:rPr>
              <a:t>procuring capital </a:t>
            </a:r>
            <a:r>
              <a:rPr sz="1500" b="1" spc="-5" dirty="0">
                <a:solidFill>
                  <a:srgbClr val="FFFFFF"/>
                </a:solidFill>
                <a:latin typeface="Calibri"/>
                <a:cs typeface="Calibri"/>
              </a:rPr>
              <a:t>not only </a:t>
            </a:r>
            <a:r>
              <a:rPr sz="1500" b="1" spc="-10" dirty="0">
                <a:solidFill>
                  <a:srgbClr val="FFFFFF"/>
                </a:solidFill>
                <a:latin typeface="Calibri"/>
                <a:cs typeface="Calibri"/>
              </a:rPr>
              <a:t>for  </a:t>
            </a:r>
            <a:r>
              <a:rPr sz="1500" b="1" spc="-5" dirty="0">
                <a:solidFill>
                  <a:srgbClr val="FFFFFF"/>
                </a:solidFill>
                <a:latin typeface="Calibri"/>
                <a:cs typeface="Calibri"/>
              </a:rPr>
              <a:t>CAPEX </a:t>
            </a:r>
            <a:r>
              <a:rPr sz="1500" b="1" dirty="0">
                <a:solidFill>
                  <a:srgbClr val="FFFFFF"/>
                </a:solidFill>
                <a:latin typeface="Calibri"/>
                <a:cs typeface="Calibri"/>
              </a:rPr>
              <a:t>but also </a:t>
            </a:r>
            <a:r>
              <a:rPr sz="1500" b="1" spc="-10" dirty="0">
                <a:solidFill>
                  <a:srgbClr val="FFFFFF"/>
                </a:solidFill>
                <a:latin typeface="Calibri"/>
                <a:cs typeface="Calibri"/>
              </a:rPr>
              <a:t>for </a:t>
            </a:r>
            <a:r>
              <a:rPr sz="1500" b="1" spc="-5" dirty="0">
                <a:solidFill>
                  <a:srgbClr val="FFFFFF"/>
                </a:solidFill>
                <a:latin typeface="Calibri"/>
                <a:cs typeface="Calibri"/>
              </a:rPr>
              <a:t>working capital. This </a:t>
            </a:r>
            <a:r>
              <a:rPr sz="1500" b="1" dirty="0">
                <a:solidFill>
                  <a:srgbClr val="FFFFFF"/>
                </a:solidFill>
                <a:latin typeface="Calibri"/>
                <a:cs typeface="Calibri"/>
              </a:rPr>
              <a:t>has </a:t>
            </a:r>
            <a:r>
              <a:rPr sz="1500" b="1" spc="-10" dirty="0">
                <a:solidFill>
                  <a:srgbClr val="FFFFFF"/>
                </a:solidFill>
                <a:latin typeface="Calibri"/>
                <a:cs typeface="Calibri"/>
              </a:rPr>
              <a:t>emerged </a:t>
            </a:r>
            <a:r>
              <a:rPr sz="1500" b="1" dirty="0">
                <a:solidFill>
                  <a:srgbClr val="FFFFFF"/>
                </a:solidFill>
                <a:latin typeface="Calibri"/>
                <a:cs typeface="Calibri"/>
              </a:rPr>
              <a:t>as </a:t>
            </a:r>
            <a:r>
              <a:rPr sz="1500" b="1" spc="-5" dirty="0">
                <a:solidFill>
                  <a:srgbClr val="FFFFFF"/>
                </a:solidFill>
                <a:latin typeface="Calibri"/>
                <a:cs typeface="Calibri"/>
              </a:rPr>
              <a:t>the </a:t>
            </a:r>
            <a:r>
              <a:rPr sz="1500" b="1" dirty="0">
                <a:solidFill>
                  <a:srgbClr val="FFFFFF"/>
                </a:solidFill>
                <a:latin typeface="Calibri"/>
                <a:cs typeface="Calibri"/>
              </a:rPr>
              <a:t>4</a:t>
            </a:r>
            <a:r>
              <a:rPr sz="1500" b="1" baseline="25000" dirty="0">
                <a:solidFill>
                  <a:srgbClr val="FFFFFF"/>
                </a:solidFill>
                <a:latin typeface="Calibri"/>
                <a:cs typeface="Calibri"/>
              </a:rPr>
              <a:t>th </a:t>
            </a:r>
            <a:r>
              <a:rPr sz="1500" b="1" spc="-5" dirty="0">
                <a:solidFill>
                  <a:srgbClr val="FFFFFF"/>
                </a:solidFill>
                <a:latin typeface="Calibri"/>
                <a:cs typeface="Calibri"/>
              </a:rPr>
              <a:t>biggest </a:t>
            </a:r>
            <a:r>
              <a:rPr sz="1500" b="1" spc="-10" dirty="0">
                <a:solidFill>
                  <a:srgbClr val="FFFFFF"/>
                </a:solidFill>
                <a:latin typeface="Calibri"/>
                <a:cs typeface="Calibri"/>
              </a:rPr>
              <a:t>source </a:t>
            </a:r>
            <a:r>
              <a:rPr sz="1500" b="1" dirty="0">
                <a:solidFill>
                  <a:srgbClr val="FFFFFF"/>
                </a:solidFill>
                <a:latin typeface="Calibri"/>
                <a:cs typeface="Calibri"/>
              </a:rPr>
              <a:t>of </a:t>
            </a:r>
            <a:r>
              <a:rPr sz="1500" b="1" spc="-5" dirty="0">
                <a:solidFill>
                  <a:srgbClr val="FFFFFF"/>
                </a:solidFill>
                <a:latin typeface="Calibri"/>
                <a:cs typeface="Calibri"/>
              </a:rPr>
              <a:t>financing </a:t>
            </a:r>
            <a:r>
              <a:rPr sz="1500" b="1" spc="-10" dirty="0">
                <a:solidFill>
                  <a:srgbClr val="FFFFFF"/>
                </a:solidFill>
                <a:latin typeface="Calibri"/>
                <a:cs typeface="Calibri"/>
              </a:rPr>
              <a:t>for  Pakistani </a:t>
            </a:r>
            <a:r>
              <a:rPr sz="1500" b="1" spc="-5" dirty="0">
                <a:solidFill>
                  <a:srgbClr val="FFFFFF"/>
                </a:solidFill>
                <a:latin typeface="Calibri"/>
                <a:cs typeface="Calibri"/>
              </a:rPr>
              <a:t>companies. </a:t>
            </a:r>
            <a:r>
              <a:rPr sz="1500" b="1" dirty="0">
                <a:solidFill>
                  <a:srgbClr val="FFFFFF"/>
                </a:solidFill>
                <a:latin typeface="Calibri"/>
                <a:cs typeface="Calibri"/>
              </a:rPr>
              <a:t>It </a:t>
            </a:r>
            <a:r>
              <a:rPr sz="1500" b="1" spc="-5" dirty="0">
                <a:solidFill>
                  <a:srgbClr val="FFFFFF"/>
                </a:solidFill>
                <a:latin typeface="Calibri"/>
                <a:cs typeface="Calibri"/>
              </a:rPr>
              <a:t>relies </a:t>
            </a:r>
            <a:r>
              <a:rPr sz="1500" b="1" dirty="0">
                <a:solidFill>
                  <a:srgbClr val="FFFFFF"/>
                </a:solidFill>
                <a:latin typeface="Calibri"/>
                <a:cs typeface="Calibri"/>
              </a:rPr>
              <a:t>on </a:t>
            </a:r>
            <a:r>
              <a:rPr sz="1500" b="1" spc="-5" dirty="0">
                <a:solidFill>
                  <a:srgbClr val="FFFFFF"/>
                </a:solidFill>
                <a:latin typeface="Calibri"/>
                <a:cs typeface="Calibri"/>
              </a:rPr>
              <a:t>the companies historic </a:t>
            </a:r>
            <a:r>
              <a:rPr sz="1500" b="1" spc="-10" dirty="0">
                <a:solidFill>
                  <a:srgbClr val="FFFFFF"/>
                </a:solidFill>
                <a:latin typeface="Calibri"/>
                <a:cs typeface="Calibri"/>
              </a:rPr>
              <a:t>credit </a:t>
            </a:r>
            <a:r>
              <a:rPr sz="1500" b="1" spc="-5" dirty="0">
                <a:solidFill>
                  <a:srgbClr val="FFFFFF"/>
                </a:solidFill>
                <a:latin typeface="Calibri"/>
                <a:cs typeface="Calibri"/>
              </a:rPr>
              <a:t>worthiness </a:t>
            </a:r>
            <a:r>
              <a:rPr sz="1500" b="1" dirty="0">
                <a:solidFill>
                  <a:srgbClr val="FFFFFF"/>
                </a:solidFill>
                <a:latin typeface="Calibri"/>
                <a:cs typeface="Calibri"/>
              </a:rPr>
              <a:t>and </a:t>
            </a:r>
            <a:r>
              <a:rPr sz="1500" b="1" spc="-15" dirty="0">
                <a:solidFill>
                  <a:srgbClr val="FFFFFF"/>
                </a:solidFill>
                <a:latin typeface="Calibri"/>
                <a:cs typeface="Calibri"/>
              </a:rPr>
              <a:t>control </a:t>
            </a:r>
            <a:r>
              <a:rPr sz="1500" b="1" spc="-10" dirty="0">
                <a:solidFill>
                  <a:srgbClr val="FFFFFF"/>
                </a:solidFill>
                <a:latin typeface="Calibri"/>
                <a:cs typeface="Calibri"/>
              </a:rPr>
              <a:t>over </a:t>
            </a:r>
            <a:r>
              <a:rPr sz="1500" b="1" spc="-5" dirty="0">
                <a:solidFill>
                  <a:srgbClr val="FFFFFF"/>
                </a:solidFill>
                <a:latin typeface="Calibri"/>
                <a:cs typeface="Calibri"/>
              </a:rPr>
              <a:t>cash  </a:t>
            </a:r>
            <a:r>
              <a:rPr sz="1500" b="1" spc="-10" dirty="0">
                <a:solidFill>
                  <a:srgbClr val="FFFFFF"/>
                </a:solidFill>
                <a:latin typeface="Calibri"/>
                <a:cs typeface="Calibri"/>
              </a:rPr>
              <a:t>conversion</a:t>
            </a:r>
            <a:r>
              <a:rPr sz="1500" b="1" spc="10" dirty="0">
                <a:solidFill>
                  <a:srgbClr val="FFFFFF"/>
                </a:solidFill>
                <a:latin typeface="Calibri"/>
                <a:cs typeface="Calibri"/>
              </a:rPr>
              <a:t> </a:t>
            </a:r>
            <a:r>
              <a:rPr sz="1500" b="1" spc="-10" dirty="0">
                <a:solidFill>
                  <a:srgbClr val="FFFFFF"/>
                </a:solidFill>
                <a:latin typeface="Calibri"/>
                <a:cs typeface="Calibri"/>
              </a:rPr>
              <a:t>cycle.</a:t>
            </a:r>
            <a:endParaRPr sz="1500">
              <a:latin typeface="Calibri"/>
              <a:cs typeface="Calibri"/>
            </a:endParaRPr>
          </a:p>
        </p:txBody>
      </p:sp>
      <p:sp>
        <p:nvSpPr>
          <p:cNvPr id="5" name="object 5"/>
          <p:cNvSpPr txBox="1"/>
          <p:nvPr/>
        </p:nvSpPr>
        <p:spPr>
          <a:xfrm>
            <a:off x="463397" y="3359911"/>
            <a:ext cx="7552055" cy="874598"/>
          </a:xfrm>
          <a:prstGeom prst="rect">
            <a:avLst/>
          </a:prstGeom>
        </p:spPr>
        <p:txBody>
          <a:bodyPr vert="horz" wrap="square" lIns="0" tIns="12700" rIns="0" bIns="0" rtlCol="0">
            <a:spAutoFit/>
          </a:bodyPr>
          <a:lstStyle/>
          <a:p>
            <a:pPr marL="12700">
              <a:lnSpc>
                <a:spcPct val="100000"/>
              </a:lnSpc>
              <a:spcBef>
                <a:spcPts val="100"/>
              </a:spcBef>
            </a:pPr>
            <a:endParaRPr sz="1500">
              <a:latin typeface="Calibri"/>
              <a:cs typeface="Calibri"/>
            </a:endParaRPr>
          </a:p>
          <a:p>
            <a:pPr>
              <a:lnSpc>
                <a:spcPct val="100000"/>
              </a:lnSpc>
              <a:spcBef>
                <a:spcPts val="20"/>
              </a:spcBef>
            </a:pPr>
            <a:endParaRPr sz="1700">
              <a:latin typeface="Calibri"/>
              <a:cs typeface="Calibri"/>
            </a:endParaRPr>
          </a:p>
          <a:p>
            <a:pPr marL="76835">
              <a:lnSpc>
                <a:spcPct val="100000"/>
              </a:lnSpc>
              <a:spcBef>
                <a:spcPts val="5"/>
              </a:spcBef>
              <a:tabLst>
                <a:tab pos="4265295" algn="l"/>
              </a:tabLst>
            </a:pPr>
            <a:r>
              <a:rPr sz="2400" b="1" spc="-15" dirty="0">
                <a:solidFill>
                  <a:srgbClr val="FFC000"/>
                </a:solidFill>
                <a:latin typeface="Calibri"/>
                <a:cs typeface="Calibri"/>
              </a:rPr>
              <a:t>Advantages	Disadvantages</a:t>
            </a:r>
            <a:endParaRPr sz="2400">
              <a:latin typeface="Calibri"/>
              <a:cs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27710" y="1580210"/>
            <a:ext cx="2508885" cy="514350"/>
          </a:xfrm>
          <a:prstGeom prst="rect">
            <a:avLst/>
          </a:prstGeom>
        </p:spPr>
        <p:txBody>
          <a:bodyPr vert="horz" wrap="square" lIns="0" tIns="13335" rIns="0" bIns="0" rtlCol="0">
            <a:spAutoFit/>
          </a:bodyPr>
          <a:lstStyle/>
          <a:p>
            <a:pPr marL="12700">
              <a:lnSpc>
                <a:spcPct val="100000"/>
              </a:lnSpc>
              <a:spcBef>
                <a:spcPts val="105"/>
              </a:spcBef>
            </a:pPr>
            <a:r>
              <a:rPr sz="3200" spc="-20" dirty="0">
                <a:solidFill>
                  <a:srgbClr val="FFC000"/>
                </a:solidFill>
                <a:latin typeface="Calibri"/>
                <a:cs typeface="Calibri"/>
              </a:rPr>
              <a:t>Crowd</a:t>
            </a:r>
            <a:r>
              <a:rPr sz="3200" spc="-80" dirty="0">
                <a:solidFill>
                  <a:srgbClr val="FFC000"/>
                </a:solidFill>
                <a:latin typeface="Calibri"/>
                <a:cs typeface="Calibri"/>
              </a:rPr>
              <a:t> </a:t>
            </a:r>
            <a:r>
              <a:rPr sz="3200" spc="-5" dirty="0">
                <a:solidFill>
                  <a:srgbClr val="FFC000"/>
                </a:solidFill>
                <a:latin typeface="Calibri"/>
                <a:cs typeface="Calibri"/>
              </a:rPr>
              <a:t>Funding</a:t>
            </a:r>
            <a:endParaRPr sz="3200">
              <a:latin typeface="Calibri"/>
              <a:cs typeface="Calibri"/>
            </a:endParaRPr>
          </a:p>
        </p:txBody>
      </p:sp>
      <p:sp>
        <p:nvSpPr>
          <p:cNvPr id="3" name="object 3"/>
          <p:cNvSpPr txBox="1"/>
          <p:nvPr/>
        </p:nvSpPr>
        <p:spPr>
          <a:xfrm>
            <a:off x="463397" y="2898139"/>
            <a:ext cx="7961630" cy="941069"/>
          </a:xfrm>
          <a:prstGeom prst="rect">
            <a:avLst/>
          </a:prstGeom>
        </p:spPr>
        <p:txBody>
          <a:bodyPr vert="horz" wrap="square" lIns="0" tIns="13335" rIns="0" bIns="0" rtlCol="0">
            <a:spAutoFit/>
          </a:bodyPr>
          <a:lstStyle/>
          <a:p>
            <a:pPr marL="12700" marR="5080">
              <a:lnSpc>
                <a:spcPct val="100000"/>
              </a:lnSpc>
              <a:spcBef>
                <a:spcPts val="105"/>
              </a:spcBef>
            </a:pPr>
            <a:r>
              <a:rPr sz="2000" b="1" dirty="0">
                <a:solidFill>
                  <a:srgbClr val="FFFFFF"/>
                </a:solidFill>
                <a:latin typeface="Calibri"/>
                <a:cs typeface="Calibri"/>
              </a:rPr>
              <a:t>This type of </a:t>
            </a:r>
            <a:r>
              <a:rPr sz="2000" b="1" spc="-5" dirty="0">
                <a:solidFill>
                  <a:srgbClr val="FFFFFF"/>
                </a:solidFill>
                <a:latin typeface="Calibri"/>
                <a:cs typeface="Calibri"/>
              </a:rPr>
              <a:t>financing </a:t>
            </a:r>
            <a:r>
              <a:rPr sz="2000" b="1" dirty="0">
                <a:solidFill>
                  <a:srgbClr val="FFFFFF"/>
                </a:solidFill>
                <a:latin typeface="Calibri"/>
                <a:cs typeface="Calibri"/>
              </a:rPr>
              <a:t>is </a:t>
            </a:r>
            <a:r>
              <a:rPr sz="2000" b="1" spc="-5" dirty="0">
                <a:solidFill>
                  <a:srgbClr val="FFFFFF"/>
                </a:solidFill>
                <a:latin typeface="Calibri"/>
                <a:cs typeface="Calibri"/>
              </a:rPr>
              <a:t>still </a:t>
            </a:r>
            <a:r>
              <a:rPr sz="2000" b="1" dirty="0">
                <a:solidFill>
                  <a:srgbClr val="FFFFFF"/>
                </a:solidFill>
                <a:latin typeface="Calibri"/>
                <a:cs typeface="Calibri"/>
              </a:rPr>
              <a:t>in </a:t>
            </a:r>
            <a:r>
              <a:rPr sz="2000" b="1" spc="-10" dirty="0">
                <a:solidFill>
                  <a:srgbClr val="FFFFFF"/>
                </a:solidFill>
                <a:latin typeface="Calibri"/>
                <a:cs typeface="Calibri"/>
              </a:rPr>
              <a:t>consideration </a:t>
            </a:r>
            <a:r>
              <a:rPr sz="2000" b="1" spc="-5" dirty="0">
                <a:solidFill>
                  <a:srgbClr val="FFFFFF"/>
                </a:solidFill>
                <a:latin typeface="Calibri"/>
                <a:cs typeface="Calibri"/>
              </a:rPr>
              <a:t>by </a:t>
            </a:r>
            <a:r>
              <a:rPr sz="2000" b="1" spc="-10" dirty="0">
                <a:solidFill>
                  <a:srgbClr val="FFFFFF"/>
                </a:solidFill>
                <a:latin typeface="Calibri"/>
                <a:cs typeface="Calibri"/>
              </a:rPr>
              <a:t>SECP however </a:t>
            </a:r>
            <a:r>
              <a:rPr sz="2000" b="1" spc="-5" dirty="0">
                <a:solidFill>
                  <a:srgbClr val="FFFFFF"/>
                </a:solidFill>
                <a:latin typeface="Calibri"/>
                <a:cs typeface="Calibri"/>
              </a:rPr>
              <a:t>as </a:t>
            </a:r>
            <a:r>
              <a:rPr sz="2000" b="1" dirty="0">
                <a:solidFill>
                  <a:srgbClr val="FFFFFF"/>
                </a:solidFill>
                <a:latin typeface="Calibri"/>
                <a:cs typeface="Calibri"/>
              </a:rPr>
              <a:t>per  </a:t>
            </a:r>
            <a:r>
              <a:rPr sz="2000" b="1" spc="-10" dirty="0">
                <a:solidFill>
                  <a:srgbClr val="FFFFFF"/>
                </a:solidFill>
                <a:latin typeface="Calibri"/>
                <a:cs typeface="Calibri"/>
              </a:rPr>
              <a:t>Pakistani </a:t>
            </a:r>
            <a:r>
              <a:rPr sz="2000" b="1" spc="-5" dirty="0">
                <a:solidFill>
                  <a:srgbClr val="FFFFFF"/>
                </a:solidFill>
                <a:latin typeface="Calibri"/>
                <a:cs typeface="Calibri"/>
              </a:rPr>
              <a:t>Law </a:t>
            </a:r>
            <a:r>
              <a:rPr sz="2000" b="1" dirty="0">
                <a:solidFill>
                  <a:srgbClr val="FFFFFF"/>
                </a:solidFill>
                <a:latin typeface="Calibri"/>
                <a:cs typeface="Calibri"/>
              </a:rPr>
              <a:t>it is not </a:t>
            </a:r>
            <a:r>
              <a:rPr sz="2000" b="1" spc="-5" dirty="0">
                <a:solidFill>
                  <a:srgbClr val="FFFFFF"/>
                </a:solidFill>
                <a:latin typeface="Calibri"/>
                <a:cs typeface="Calibri"/>
              </a:rPr>
              <a:t>allowed </a:t>
            </a:r>
            <a:r>
              <a:rPr sz="2000" b="1" spc="-10" dirty="0">
                <a:solidFill>
                  <a:srgbClr val="FFFFFF"/>
                </a:solidFill>
                <a:latin typeface="Calibri"/>
                <a:cs typeface="Calibri"/>
              </a:rPr>
              <a:t>therefore </a:t>
            </a:r>
            <a:r>
              <a:rPr sz="2000" b="1" dirty="0">
                <a:solidFill>
                  <a:srgbClr val="FFFFFF"/>
                </a:solidFill>
                <a:latin typeface="Calibri"/>
                <a:cs typeface="Calibri"/>
              </a:rPr>
              <a:t>limiting it as an option </a:t>
            </a:r>
            <a:r>
              <a:rPr sz="2000" b="1" spc="-15" dirty="0">
                <a:solidFill>
                  <a:srgbClr val="FFFFFF"/>
                </a:solidFill>
                <a:latin typeface="Calibri"/>
                <a:cs typeface="Calibri"/>
              </a:rPr>
              <a:t>for</a:t>
            </a:r>
            <a:r>
              <a:rPr sz="2000" b="1" spc="-155" dirty="0">
                <a:solidFill>
                  <a:srgbClr val="FFFFFF"/>
                </a:solidFill>
                <a:latin typeface="Calibri"/>
                <a:cs typeface="Calibri"/>
              </a:rPr>
              <a:t> </a:t>
            </a:r>
            <a:r>
              <a:rPr sz="2000" b="1" dirty="0">
                <a:solidFill>
                  <a:srgbClr val="FFFFFF"/>
                </a:solidFill>
                <a:latin typeface="Calibri"/>
                <a:cs typeface="Calibri"/>
              </a:rPr>
              <a:t>funding.  </a:t>
            </a:r>
            <a:r>
              <a:rPr sz="2000" b="1" spc="-5" dirty="0">
                <a:solidFill>
                  <a:srgbClr val="FFFFFF"/>
                </a:solidFill>
                <a:latin typeface="Calibri"/>
                <a:cs typeface="Calibri"/>
              </a:rPr>
              <a:t>Most </a:t>
            </a:r>
            <a:r>
              <a:rPr sz="2000" b="1" dirty="0">
                <a:solidFill>
                  <a:srgbClr val="FFFFFF"/>
                </a:solidFill>
                <a:latin typeface="Calibri"/>
                <a:cs typeface="Calibri"/>
              </a:rPr>
              <a:t>of the funding </a:t>
            </a:r>
            <a:r>
              <a:rPr sz="2000" b="1" spc="-5" dirty="0">
                <a:solidFill>
                  <a:srgbClr val="FFFFFF"/>
                </a:solidFill>
                <a:latin typeface="Calibri"/>
                <a:cs typeface="Calibri"/>
              </a:rPr>
              <a:t>previously </a:t>
            </a:r>
            <a:r>
              <a:rPr sz="2000" b="1" dirty="0">
                <a:solidFill>
                  <a:srgbClr val="FFFFFF"/>
                </a:solidFill>
                <a:latin typeface="Calibri"/>
                <a:cs typeface="Calibri"/>
              </a:rPr>
              <a:t>used </a:t>
            </a:r>
            <a:r>
              <a:rPr sz="2000" b="1" spc="-15" dirty="0">
                <a:solidFill>
                  <a:srgbClr val="FFFFFF"/>
                </a:solidFill>
                <a:latin typeface="Calibri"/>
                <a:cs typeface="Calibri"/>
              </a:rPr>
              <a:t>were </a:t>
            </a:r>
            <a:r>
              <a:rPr sz="2000" b="1" spc="-5" dirty="0">
                <a:solidFill>
                  <a:srgbClr val="FFFFFF"/>
                </a:solidFill>
                <a:latin typeface="Calibri"/>
                <a:cs typeface="Calibri"/>
              </a:rPr>
              <a:t>Ponzi</a:t>
            </a:r>
            <a:r>
              <a:rPr sz="2000" b="1" spc="-80" dirty="0">
                <a:solidFill>
                  <a:srgbClr val="FFFFFF"/>
                </a:solidFill>
                <a:latin typeface="Calibri"/>
                <a:cs typeface="Calibri"/>
              </a:rPr>
              <a:t> </a:t>
            </a:r>
            <a:r>
              <a:rPr sz="2000" b="1" dirty="0">
                <a:solidFill>
                  <a:srgbClr val="FFFFFF"/>
                </a:solidFill>
                <a:latin typeface="Calibri"/>
                <a:cs typeface="Calibri"/>
              </a:rPr>
              <a:t>schemes</a:t>
            </a:r>
            <a:endParaRPr sz="2000">
              <a:latin typeface="Calibri"/>
              <a:cs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Words>716</Words>
  <Application>Microsoft Office PowerPoint</Application>
  <PresentationFormat>On-screen Show (4:3)</PresentationFormat>
  <Paragraphs>99</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Slide 1</vt:lpstr>
      <vt:lpstr>Potential money sources</vt:lpstr>
      <vt:lpstr>Conventional Financing</vt:lpstr>
      <vt:lpstr>Islamic Financing</vt:lpstr>
      <vt:lpstr>Micro Financing</vt:lpstr>
      <vt:lpstr>Share capital</vt:lpstr>
      <vt:lpstr>Issuance of local/International  Bonds/Commercial paper</vt:lpstr>
      <vt:lpstr>Trade Credit This is the cheapest source of financing for any company. This helps in procuring capital not only for  CAPEX but also for working capital. This has emerged as the 4th biggest source of financing for  Pakistani companies. It relies on the companies historic credit worthiness and control over cash  conversion cycle.</vt:lpstr>
      <vt:lpstr>Slide 9</vt:lpstr>
      <vt:lpstr>Angel Investor</vt:lpstr>
      <vt:lpstr>Private equity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ali</cp:lastModifiedBy>
  <cp:revision>2</cp:revision>
  <dcterms:created xsi:type="dcterms:W3CDTF">2020-04-12T05:04:17Z</dcterms:created>
  <dcterms:modified xsi:type="dcterms:W3CDTF">2020-04-12T05:14:19Z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2017-12-12T00:00:00Z</vt:filetime>
  </property>
  <property fmtid="{D5CDD505-2E9C-101B-9397-08002B2CF9AE}" pid="3" name="Creator">
    <vt:lpwstr>Microsoft® PowerPoint® 2013</vt:lpwstr>
  </property>
  <property fmtid="{D5CDD505-2E9C-101B-9397-08002B2CF9AE}" pid="4" name="LastSaved">
    <vt:filetime>2020-04-12T00:00:00Z</vt:filetime>
  </property>
</Properties>
</file>