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en.wikipedia.org/wiki/Pakistan" TargetMode="External"/><Relationship Id="rId5" Type="http://schemas.openxmlformats.org/officeDocument/2006/relationships/hyperlink" Target="http://en.wikipedia.org/wiki/Muslim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0" y="4664710"/>
            <a:ext cx="63242" cy="0"/>
          </a:xfrm>
          <a:custGeom>
            <a:avLst/>
            <a:gdLst/>
            <a:ahLst/>
            <a:cxnLst/>
            <a:rect l="l" t="t" r="r" b="b"/>
            <a:pathLst>
              <a:path w="63242">
                <a:moveTo>
                  <a:pt x="63242" y="0"/>
                </a:moveTo>
                <a:lnTo>
                  <a:pt x="0" y="0"/>
                </a:lnTo>
                <a:lnTo>
                  <a:pt x="63242" y="0"/>
                </a:lnTo>
                <a:close/>
              </a:path>
            </a:pathLst>
          </a:custGeom>
          <a:solidFill>
            <a:srgbClr val="00779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860" y="186690"/>
            <a:ext cx="5400040" cy="4540249"/>
          </a:xfrm>
          <a:custGeom>
            <a:avLst/>
            <a:gdLst/>
            <a:ahLst/>
            <a:cxnLst/>
            <a:rect l="l" t="t" r="r" b="b"/>
            <a:pathLst>
              <a:path w="5400040" h="4540249">
                <a:moveTo>
                  <a:pt x="0" y="4507230"/>
                </a:moveTo>
                <a:lnTo>
                  <a:pt x="27940" y="4540249"/>
                </a:lnTo>
                <a:lnTo>
                  <a:pt x="5400040" y="33019"/>
                </a:lnTo>
                <a:lnTo>
                  <a:pt x="537337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00779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260" y="21590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00789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3660" y="24637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337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017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9060" y="27685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027A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4460" y="30734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499"/>
                </a:moveTo>
                <a:lnTo>
                  <a:pt x="27939" y="4541520"/>
                </a:lnTo>
                <a:lnTo>
                  <a:pt x="5400040" y="33019"/>
                </a:lnTo>
                <a:lnTo>
                  <a:pt x="5373370" y="0"/>
                </a:lnTo>
                <a:lnTo>
                  <a:pt x="0" y="4508499"/>
                </a:lnTo>
                <a:close/>
              </a:path>
            </a:pathLst>
          </a:custGeom>
          <a:solidFill>
            <a:srgbClr val="037B9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9860" y="33782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39" y="454025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047C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5260" y="36702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39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057D9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00660" y="398779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39" y="4540250"/>
                </a:lnTo>
                <a:lnTo>
                  <a:pt x="5400040" y="3175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067E9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26060" y="42798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39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077E9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51460" y="45847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8500"/>
                </a:moveTo>
                <a:lnTo>
                  <a:pt x="27939" y="4540250"/>
                </a:lnTo>
                <a:lnTo>
                  <a:pt x="5400040" y="33019"/>
                </a:lnTo>
                <a:lnTo>
                  <a:pt x="537337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087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6860" y="48895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7230"/>
                </a:moveTo>
                <a:lnTo>
                  <a:pt x="27939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0980A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02260" y="519429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39" y="454025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0A81A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27660" y="54991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39" y="4540250"/>
                </a:lnTo>
                <a:lnTo>
                  <a:pt x="5400040" y="3175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0B82A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53060" y="57912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39" y="454152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0C83A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78460" y="60960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39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0D84A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03860" y="64007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39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0E85A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29259" y="67056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8500"/>
                </a:moveTo>
                <a:lnTo>
                  <a:pt x="27940" y="454025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0F86A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54659" y="701039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1086A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80059" y="73025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4289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1187A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05459" y="76072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1288A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30860" y="79121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1389A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56260" y="821689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148AA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81660" y="85217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158BA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07060" y="88265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168CA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32460" y="91186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178DA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57860" y="94233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188EA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83260" y="97282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198EB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708660" y="100330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1A8FB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34060" y="1033779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1B90B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59460" y="106426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1C91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84860" y="109347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1D92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810260" y="112395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1E93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835660" y="115442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1F94B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861060" y="118491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2095B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886460" y="1215389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175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2196B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911860" y="124587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2296B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937260" y="127507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2397B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962660" y="130556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2499B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988060" y="133603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723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2599B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013460" y="136652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269A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038860" y="139700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279BB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064260" y="142621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289CB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089660" y="145668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299DB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115060" y="148717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19"/>
                </a:lnTo>
                <a:lnTo>
                  <a:pt x="537210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2A9EC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140460" y="151765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8500"/>
                </a:moveTo>
                <a:lnTo>
                  <a:pt x="27940" y="454025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2B9EC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165860" y="1548129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2C9FC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191260" y="157733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4289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2DA0C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216660" y="1609089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1750"/>
                </a:lnTo>
                <a:lnTo>
                  <a:pt x="5372099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2EA1C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242060" y="163830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6670" y="454152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2FA2C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267460" y="166877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0A3C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292860" y="169926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6670" y="4540250"/>
                </a:lnTo>
                <a:lnTo>
                  <a:pt x="5400040" y="33019"/>
                </a:lnTo>
                <a:lnTo>
                  <a:pt x="5372099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30A4C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318260" y="172847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4289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1A5C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343660" y="176022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1750"/>
                </a:lnTo>
                <a:lnTo>
                  <a:pt x="5372099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33A6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369060" y="178942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3A6C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394460" y="181991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6670" y="4541520"/>
                </a:lnTo>
                <a:lnTo>
                  <a:pt x="5400040" y="33019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4A7C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419860" y="185038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5A8C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445260" y="188087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19"/>
                </a:lnTo>
                <a:lnTo>
                  <a:pt x="5372099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36A9C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470660" y="191135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6670" y="4540250"/>
                </a:lnTo>
                <a:lnTo>
                  <a:pt x="5400040" y="31750"/>
                </a:lnTo>
                <a:lnTo>
                  <a:pt x="5372099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37AAC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496060" y="194056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6670" y="4541520"/>
                </a:lnTo>
                <a:lnTo>
                  <a:pt x="5400040" y="33019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8ABC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521460" y="197103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6670" y="454152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9ACD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546860" y="200152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7940" y="4541520"/>
                </a:lnTo>
                <a:lnTo>
                  <a:pt x="5400040" y="33019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AADD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572260" y="203200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8500"/>
                </a:moveTo>
                <a:lnTo>
                  <a:pt x="26670" y="454025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BAED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597660" y="2062479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7940" y="454025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3CAED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623060" y="209168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6670" y="4541520"/>
                </a:lnTo>
                <a:lnTo>
                  <a:pt x="5400040" y="34289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DAFD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648460" y="212217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6669" y="4541520"/>
                </a:lnTo>
                <a:lnTo>
                  <a:pt x="5400040" y="33019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EB0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673860" y="2152650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6669" y="454152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3FB1D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699260" y="218312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7230"/>
                </a:moveTo>
                <a:lnTo>
                  <a:pt x="26669" y="454152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40B2D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724660" y="221361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49">
                <a:moveTo>
                  <a:pt x="0" y="4508500"/>
                </a:moveTo>
                <a:lnTo>
                  <a:pt x="27939" y="4540250"/>
                </a:lnTo>
                <a:lnTo>
                  <a:pt x="5400040" y="33019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41B3D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1750060" y="2244090"/>
            <a:ext cx="5400040" cy="4540250"/>
          </a:xfrm>
          <a:custGeom>
            <a:avLst/>
            <a:gdLst/>
            <a:ahLst/>
            <a:cxnLst/>
            <a:rect l="l" t="t" r="r" b="b"/>
            <a:pathLst>
              <a:path w="5400040" h="4540250">
                <a:moveTo>
                  <a:pt x="0" y="4507230"/>
                </a:moveTo>
                <a:lnTo>
                  <a:pt x="26669" y="454025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7230"/>
                </a:lnTo>
                <a:close/>
              </a:path>
            </a:pathLst>
          </a:custGeom>
          <a:solidFill>
            <a:srgbClr val="42B4D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1774189" y="2273300"/>
            <a:ext cx="5401310" cy="4541520"/>
          </a:xfrm>
          <a:custGeom>
            <a:avLst/>
            <a:gdLst/>
            <a:ahLst/>
            <a:cxnLst/>
            <a:rect l="l" t="t" r="r" b="b"/>
            <a:pathLst>
              <a:path w="5401310" h="4541520">
                <a:moveTo>
                  <a:pt x="0" y="4508500"/>
                </a:moveTo>
                <a:lnTo>
                  <a:pt x="27940" y="4541520"/>
                </a:lnTo>
                <a:lnTo>
                  <a:pt x="5401310" y="33020"/>
                </a:lnTo>
                <a:lnTo>
                  <a:pt x="5373370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43B5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800860" y="2303779"/>
            <a:ext cx="5400040" cy="4541520"/>
          </a:xfrm>
          <a:custGeom>
            <a:avLst/>
            <a:gdLst/>
            <a:ahLst/>
            <a:cxnLst/>
            <a:rect l="l" t="t" r="r" b="b"/>
            <a:pathLst>
              <a:path w="5400040" h="4541520">
                <a:moveTo>
                  <a:pt x="0" y="4508500"/>
                </a:moveTo>
                <a:lnTo>
                  <a:pt x="26669" y="4541520"/>
                </a:lnTo>
                <a:lnTo>
                  <a:pt x="5400040" y="33020"/>
                </a:lnTo>
                <a:lnTo>
                  <a:pt x="5372099" y="0"/>
                </a:lnTo>
                <a:lnTo>
                  <a:pt x="0" y="4508500"/>
                </a:lnTo>
                <a:close/>
              </a:path>
            </a:pathLst>
          </a:custGeom>
          <a:solidFill>
            <a:srgbClr val="44B6D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1826260" y="2334260"/>
            <a:ext cx="5398770" cy="4523740"/>
          </a:xfrm>
          <a:custGeom>
            <a:avLst/>
            <a:gdLst/>
            <a:ahLst/>
            <a:cxnLst/>
            <a:rect l="l" t="t" r="r" b="b"/>
            <a:pathLst>
              <a:path w="5398770" h="4523740">
                <a:moveTo>
                  <a:pt x="5398770" y="33019"/>
                </a:moveTo>
                <a:lnTo>
                  <a:pt x="5372099" y="0"/>
                </a:lnTo>
                <a:lnTo>
                  <a:pt x="0" y="4508500"/>
                </a:lnTo>
                <a:lnTo>
                  <a:pt x="12309" y="4523740"/>
                </a:lnTo>
                <a:lnTo>
                  <a:pt x="47855" y="4523740"/>
                </a:lnTo>
                <a:lnTo>
                  <a:pt x="5398770" y="33019"/>
                </a:lnTo>
                <a:close/>
              </a:path>
            </a:pathLst>
          </a:custGeom>
          <a:solidFill>
            <a:srgbClr val="45B6D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1868310" y="2364740"/>
            <a:ext cx="5383389" cy="4493260"/>
          </a:xfrm>
          <a:custGeom>
            <a:avLst/>
            <a:gdLst/>
            <a:ahLst/>
            <a:cxnLst/>
            <a:rect l="l" t="t" r="r" b="b"/>
            <a:pathLst>
              <a:path w="5383389" h="4493260">
                <a:moveTo>
                  <a:pt x="5383389" y="33020"/>
                </a:moveTo>
                <a:lnTo>
                  <a:pt x="5355449" y="0"/>
                </a:lnTo>
                <a:lnTo>
                  <a:pt x="0" y="4493260"/>
                </a:lnTo>
                <a:lnTo>
                  <a:pt x="66039" y="4493260"/>
                </a:lnTo>
                <a:lnTo>
                  <a:pt x="5383389" y="33020"/>
                </a:lnTo>
                <a:close/>
              </a:path>
            </a:pathLst>
          </a:custGeom>
          <a:solidFill>
            <a:srgbClr val="46B7D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1928781" y="2395220"/>
            <a:ext cx="5348318" cy="4462780"/>
          </a:xfrm>
          <a:custGeom>
            <a:avLst/>
            <a:gdLst/>
            <a:ahLst/>
            <a:cxnLst/>
            <a:rect l="l" t="t" r="r" b="b"/>
            <a:pathLst>
              <a:path w="5348318" h="4462780">
                <a:moveTo>
                  <a:pt x="5348318" y="33019"/>
                </a:moveTo>
                <a:lnTo>
                  <a:pt x="5320378" y="0"/>
                </a:lnTo>
                <a:lnTo>
                  <a:pt x="0" y="4462780"/>
                </a:lnTo>
                <a:lnTo>
                  <a:pt x="70040" y="4462780"/>
                </a:lnTo>
                <a:lnTo>
                  <a:pt x="5348318" y="33019"/>
                </a:lnTo>
                <a:close/>
              </a:path>
            </a:pathLst>
          </a:custGeom>
          <a:solidFill>
            <a:srgbClr val="47B8D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991767" y="2425700"/>
            <a:ext cx="5310732" cy="4432300"/>
          </a:xfrm>
          <a:custGeom>
            <a:avLst/>
            <a:gdLst/>
            <a:ahLst/>
            <a:cxnLst/>
            <a:rect l="l" t="t" r="r" b="b"/>
            <a:pathLst>
              <a:path w="5310732" h="4432300">
                <a:moveTo>
                  <a:pt x="5310732" y="33020"/>
                </a:moveTo>
                <a:lnTo>
                  <a:pt x="5282792" y="0"/>
                </a:lnTo>
                <a:lnTo>
                  <a:pt x="0" y="4432300"/>
                </a:lnTo>
                <a:lnTo>
                  <a:pt x="66056" y="4432300"/>
                </a:lnTo>
                <a:lnTo>
                  <a:pt x="5310732" y="33020"/>
                </a:lnTo>
                <a:close/>
              </a:path>
            </a:pathLst>
          </a:custGeom>
          <a:solidFill>
            <a:srgbClr val="49BAD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053496" y="2456179"/>
            <a:ext cx="5274403" cy="4401820"/>
          </a:xfrm>
          <a:custGeom>
            <a:avLst/>
            <a:gdLst/>
            <a:ahLst/>
            <a:cxnLst/>
            <a:rect l="l" t="t" r="r" b="b"/>
            <a:pathLst>
              <a:path w="5274403" h="4401820">
                <a:moveTo>
                  <a:pt x="5274403" y="31750"/>
                </a:moveTo>
                <a:lnTo>
                  <a:pt x="5246463" y="0"/>
                </a:lnTo>
                <a:lnTo>
                  <a:pt x="0" y="4401820"/>
                </a:lnTo>
                <a:lnTo>
                  <a:pt x="66018" y="4401820"/>
                </a:lnTo>
                <a:lnTo>
                  <a:pt x="5274403" y="31750"/>
                </a:lnTo>
                <a:close/>
              </a:path>
            </a:pathLst>
          </a:custGeom>
          <a:solidFill>
            <a:srgbClr val="48B9D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115179" y="2485390"/>
            <a:ext cx="5236850" cy="4372610"/>
          </a:xfrm>
          <a:custGeom>
            <a:avLst/>
            <a:gdLst/>
            <a:ahLst/>
            <a:cxnLst/>
            <a:rect l="l" t="t" r="r" b="b"/>
            <a:pathLst>
              <a:path w="5236850" h="4372610">
                <a:moveTo>
                  <a:pt x="5236850" y="33020"/>
                </a:moveTo>
                <a:lnTo>
                  <a:pt x="5210180" y="0"/>
                </a:lnTo>
                <a:lnTo>
                  <a:pt x="0" y="4372610"/>
                </a:lnTo>
                <a:lnTo>
                  <a:pt x="66014" y="4372610"/>
                </a:lnTo>
                <a:lnTo>
                  <a:pt x="5236850" y="33020"/>
                </a:lnTo>
                <a:close/>
              </a:path>
            </a:pathLst>
          </a:custGeom>
          <a:solidFill>
            <a:srgbClr val="47B8D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176898" y="2515870"/>
            <a:ext cx="5201801" cy="4342130"/>
          </a:xfrm>
          <a:custGeom>
            <a:avLst/>
            <a:gdLst/>
            <a:ahLst/>
            <a:cxnLst/>
            <a:rect l="l" t="t" r="r" b="b"/>
            <a:pathLst>
              <a:path w="5201801" h="4342130">
                <a:moveTo>
                  <a:pt x="5201801" y="33019"/>
                </a:moveTo>
                <a:lnTo>
                  <a:pt x="5173861" y="0"/>
                </a:lnTo>
                <a:lnTo>
                  <a:pt x="0" y="4342130"/>
                </a:lnTo>
                <a:lnTo>
                  <a:pt x="66071" y="4342130"/>
                </a:lnTo>
                <a:lnTo>
                  <a:pt x="5201801" y="33019"/>
                </a:lnTo>
                <a:close/>
              </a:path>
            </a:pathLst>
          </a:custGeom>
          <a:solidFill>
            <a:srgbClr val="46B7D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2235953" y="2546350"/>
            <a:ext cx="5166876" cy="4311650"/>
          </a:xfrm>
          <a:custGeom>
            <a:avLst/>
            <a:gdLst/>
            <a:ahLst/>
            <a:cxnLst/>
            <a:rect l="l" t="t" r="r" b="b"/>
            <a:pathLst>
              <a:path w="5166876" h="4311650">
                <a:moveTo>
                  <a:pt x="5166876" y="33020"/>
                </a:moveTo>
                <a:lnTo>
                  <a:pt x="5140206" y="0"/>
                </a:lnTo>
                <a:lnTo>
                  <a:pt x="0" y="4311650"/>
                </a:lnTo>
                <a:lnTo>
                  <a:pt x="67240" y="4311650"/>
                </a:lnTo>
                <a:lnTo>
                  <a:pt x="5166876" y="33020"/>
                </a:lnTo>
                <a:close/>
              </a:path>
            </a:pathLst>
          </a:custGeom>
          <a:solidFill>
            <a:srgbClr val="45B6D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2297691" y="2576829"/>
            <a:ext cx="5131808" cy="4281170"/>
          </a:xfrm>
          <a:custGeom>
            <a:avLst/>
            <a:gdLst/>
            <a:ahLst/>
            <a:cxnLst/>
            <a:rect l="l" t="t" r="r" b="b"/>
            <a:pathLst>
              <a:path w="5131808" h="4281170">
                <a:moveTo>
                  <a:pt x="5131808" y="33020"/>
                </a:moveTo>
                <a:lnTo>
                  <a:pt x="5103868" y="0"/>
                </a:lnTo>
                <a:lnTo>
                  <a:pt x="0" y="4281170"/>
                </a:lnTo>
                <a:lnTo>
                  <a:pt x="67305" y="4281170"/>
                </a:lnTo>
                <a:lnTo>
                  <a:pt x="5131808" y="33020"/>
                </a:lnTo>
                <a:close/>
              </a:path>
            </a:pathLst>
          </a:custGeom>
          <a:solidFill>
            <a:srgbClr val="44B5D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2359428" y="2607310"/>
            <a:ext cx="5094201" cy="4250690"/>
          </a:xfrm>
          <a:custGeom>
            <a:avLst/>
            <a:gdLst/>
            <a:ahLst/>
            <a:cxnLst/>
            <a:rect l="l" t="t" r="r" b="b"/>
            <a:pathLst>
              <a:path w="5094201" h="4250690">
                <a:moveTo>
                  <a:pt x="5094201" y="33019"/>
                </a:moveTo>
                <a:lnTo>
                  <a:pt x="5067531" y="0"/>
                </a:lnTo>
                <a:lnTo>
                  <a:pt x="0" y="4250690"/>
                </a:lnTo>
                <a:lnTo>
                  <a:pt x="67223" y="4250690"/>
                </a:lnTo>
                <a:lnTo>
                  <a:pt x="5094201" y="33019"/>
                </a:lnTo>
                <a:close/>
              </a:path>
            </a:pathLst>
          </a:custGeom>
          <a:solidFill>
            <a:srgbClr val="43B4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2422258" y="2636520"/>
            <a:ext cx="5058041" cy="4221480"/>
          </a:xfrm>
          <a:custGeom>
            <a:avLst/>
            <a:gdLst/>
            <a:ahLst/>
            <a:cxnLst/>
            <a:rect l="l" t="t" r="r" b="b"/>
            <a:pathLst>
              <a:path w="5058041" h="4221480">
                <a:moveTo>
                  <a:pt x="5058041" y="33019"/>
                </a:moveTo>
                <a:lnTo>
                  <a:pt x="5030101" y="0"/>
                </a:lnTo>
                <a:lnTo>
                  <a:pt x="0" y="4221480"/>
                </a:lnTo>
                <a:lnTo>
                  <a:pt x="66105" y="4221480"/>
                </a:lnTo>
                <a:lnTo>
                  <a:pt x="5058041" y="33019"/>
                </a:lnTo>
                <a:close/>
              </a:path>
            </a:pathLst>
          </a:custGeom>
          <a:solidFill>
            <a:srgbClr val="42B3D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2482796" y="2667000"/>
            <a:ext cx="5021633" cy="4191000"/>
          </a:xfrm>
          <a:custGeom>
            <a:avLst/>
            <a:gdLst/>
            <a:ahLst/>
            <a:cxnLst/>
            <a:rect l="l" t="t" r="r" b="b"/>
            <a:pathLst>
              <a:path w="5021633" h="4191000">
                <a:moveTo>
                  <a:pt x="5021633" y="33020"/>
                </a:moveTo>
                <a:lnTo>
                  <a:pt x="4994963" y="0"/>
                </a:lnTo>
                <a:lnTo>
                  <a:pt x="0" y="4191000"/>
                </a:lnTo>
                <a:lnTo>
                  <a:pt x="67195" y="4191000"/>
                </a:lnTo>
                <a:lnTo>
                  <a:pt x="5021633" y="33020"/>
                </a:lnTo>
                <a:close/>
              </a:path>
            </a:pathLst>
          </a:custGeom>
          <a:solidFill>
            <a:srgbClr val="41B3D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2545695" y="2697479"/>
            <a:ext cx="4985404" cy="4160520"/>
          </a:xfrm>
          <a:custGeom>
            <a:avLst/>
            <a:gdLst/>
            <a:ahLst/>
            <a:cxnLst/>
            <a:rect l="l" t="t" r="r" b="b"/>
            <a:pathLst>
              <a:path w="4985404" h="4160520">
                <a:moveTo>
                  <a:pt x="4985404" y="33020"/>
                </a:moveTo>
                <a:lnTo>
                  <a:pt x="4957464" y="0"/>
                </a:lnTo>
                <a:lnTo>
                  <a:pt x="0" y="4160520"/>
                </a:lnTo>
                <a:lnTo>
                  <a:pt x="66122" y="4160520"/>
                </a:lnTo>
                <a:lnTo>
                  <a:pt x="4985404" y="33020"/>
                </a:lnTo>
                <a:close/>
              </a:path>
            </a:pathLst>
          </a:custGeom>
          <a:solidFill>
            <a:srgbClr val="40B2D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2604863" y="2727960"/>
            <a:ext cx="4951636" cy="4130040"/>
          </a:xfrm>
          <a:custGeom>
            <a:avLst/>
            <a:gdLst/>
            <a:ahLst/>
            <a:cxnLst/>
            <a:rect l="l" t="t" r="r" b="b"/>
            <a:pathLst>
              <a:path w="4951636" h="4130040">
                <a:moveTo>
                  <a:pt x="4951636" y="33019"/>
                </a:moveTo>
                <a:lnTo>
                  <a:pt x="4923696" y="0"/>
                </a:lnTo>
                <a:lnTo>
                  <a:pt x="0" y="4130040"/>
                </a:lnTo>
                <a:lnTo>
                  <a:pt x="67305" y="4130040"/>
                </a:lnTo>
                <a:lnTo>
                  <a:pt x="4951636" y="33019"/>
                </a:lnTo>
                <a:close/>
              </a:path>
            </a:pathLst>
          </a:custGeom>
          <a:solidFill>
            <a:srgbClr val="3FB1D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2667755" y="2758440"/>
            <a:ext cx="4912874" cy="4099560"/>
          </a:xfrm>
          <a:custGeom>
            <a:avLst/>
            <a:gdLst/>
            <a:ahLst/>
            <a:cxnLst/>
            <a:rect l="l" t="t" r="r" b="b"/>
            <a:pathLst>
              <a:path w="4912874" h="4099560">
                <a:moveTo>
                  <a:pt x="4912874" y="33020"/>
                </a:moveTo>
                <a:lnTo>
                  <a:pt x="4886204" y="0"/>
                </a:lnTo>
                <a:lnTo>
                  <a:pt x="0" y="4099560"/>
                </a:lnTo>
                <a:lnTo>
                  <a:pt x="66026" y="4099560"/>
                </a:lnTo>
                <a:lnTo>
                  <a:pt x="4912874" y="33020"/>
                </a:lnTo>
                <a:close/>
              </a:path>
            </a:pathLst>
          </a:custGeom>
          <a:solidFill>
            <a:srgbClr val="3EB0D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2728067" y="2787650"/>
            <a:ext cx="4877962" cy="4070350"/>
          </a:xfrm>
          <a:custGeom>
            <a:avLst/>
            <a:gdLst/>
            <a:ahLst/>
            <a:cxnLst/>
            <a:rect l="l" t="t" r="r" b="b"/>
            <a:pathLst>
              <a:path w="4877962" h="4070350">
                <a:moveTo>
                  <a:pt x="4877962" y="34289"/>
                </a:moveTo>
                <a:lnTo>
                  <a:pt x="4850022" y="0"/>
                </a:lnTo>
                <a:lnTo>
                  <a:pt x="0" y="4070350"/>
                </a:lnTo>
                <a:lnTo>
                  <a:pt x="67443" y="4070350"/>
                </a:lnTo>
                <a:lnTo>
                  <a:pt x="4877962" y="34289"/>
                </a:lnTo>
                <a:close/>
              </a:path>
            </a:pathLst>
          </a:custGeom>
          <a:solidFill>
            <a:srgbClr val="3DAFD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2789917" y="2818129"/>
            <a:ext cx="4841512" cy="4039870"/>
          </a:xfrm>
          <a:custGeom>
            <a:avLst/>
            <a:gdLst/>
            <a:ahLst/>
            <a:cxnLst/>
            <a:rect l="l" t="t" r="r" b="b"/>
            <a:pathLst>
              <a:path w="4841512" h="4039870">
                <a:moveTo>
                  <a:pt x="4841512" y="33020"/>
                </a:moveTo>
                <a:lnTo>
                  <a:pt x="4814842" y="0"/>
                </a:lnTo>
                <a:lnTo>
                  <a:pt x="0" y="4039870"/>
                </a:lnTo>
                <a:lnTo>
                  <a:pt x="67152" y="4039870"/>
                </a:lnTo>
                <a:lnTo>
                  <a:pt x="4841512" y="33020"/>
                </a:lnTo>
                <a:close/>
              </a:path>
            </a:pathLst>
          </a:custGeom>
          <a:solidFill>
            <a:srgbClr val="3CAED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2851644" y="2848610"/>
            <a:ext cx="4806455" cy="4009390"/>
          </a:xfrm>
          <a:custGeom>
            <a:avLst/>
            <a:gdLst/>
            <a:ahLst/>
            <a:cxnLst/>
            <a:rect l="l" t="t" r="r" b="b"/>
            <a:pathLst>
              <a:path w="4806455" h="4009390">
                <a:moveTo>
                  <a:pt x="4806455" y="33019"/>
                </a:moveTo>
                <a:lnTo>
                  <a:pt x="4778515" y="0"/>
                </a:lnTo>
                <a:lnTo>
                  <a:pt x="0" y="4009390"/>
                </a:lnTo>
                <a:lnTo>
                  <a:pt x="67294" y="4009390"/>
                </a:lnTo>
                <a:lnTo>
                  <a:pt x="4806455" y="33019"/>
                </a:lnTo>
                <a:close/>
              </a:path>
            </a:pathLst>
          </a:custGeom>
          <a:solidFill>
            <a:srgbClr val="3BADD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913371" y="2879090"/>
            <a:ext cx="4768858" cy="3978910"/>
          </a:xfrm>
          <a:custGeom>
            <a:avLst/>
            <a:gdLst/>
            <a:ahLst/>
            <a:cxnLst/>
            <a:rect l="l" t="t" r="r" b="b"/>
            <a:pathLst>
              <a:path w="4768858" h="3978910">
                <a:moveTo>
                  <a:pt x="4768858" y="33020"/>
                </a:moveTo>
                <a:lnTo>
                  <a:pt x="4742188" y="0"/>
                </a:lnTo>
                <a:lnTo>
                  <a:pt x="0" y="3978910"/>
                </a:lnTo>
                <a:lnTo>
                  <a:pt x="65810" y="3978910"/>
                </a:lnTo>
                <a:lnTo>
                  <a:pt x="4768858" y="33020"/>
                </a:lnTo>
                <a:close/>
              </a:path>
            </a:pathLst>
          </a:custGeom>
          <a:solidFill>
            <a:srgbClr val="3AACD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973615" y="2909570"/>
            <a:ext cx="4735284" cy="3948429"/>
          </a:xfrm>
          <a:custGeom>
            <a:avLst/>
            <a:gdLst/>
            <a:ahLst/>
            <a:cxnLst/>
            <a:rect l="l" t="t" r="r" b="b"/>
            <a:pathLst>
              <a:path w="4735284" h="3948429">
                <a:moveTo>
                  <a:pt x="4735284" y="33019"/>
                </a:moveTo>
                <a:lnTo>
                  <a:pt x="4706074" y="0"/>
                </a:lnTo>
                <a:lnTo>
                  <a:pt x="0" y="3948429"/>
                </a:lnTo>
                <a:lnTo>
                  <a:pt x="67462" y="3948429"/>
                </a:lnTo>
                <a:lnTo>
                  <a:pt x="4735284" y="33019"/>
                </a:lnTo>
                <a:close/>
              </a:path>
            </a:pathLst>
          </a:custGeom>
          <a:solidFill>
            <a:srgbClr val="39ABC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3035312" y="2938779"/>
            <a:ext cx="4697717" cy="3919220"/>
          </a:xfrm>
          <a:custGeom>
            <a:avLst/>
            <a:gdLst/>
            <a:ahLst/>
            <a:cxnLst/>
            <a:rect l="l" t="t" r="r" b="b"/>
            <a:pathLst>
              <a:path w="4697717" h="3919220">
                <a:moveTo>
                  <a:pt x="4697717" y="34290"/>
                </a:moveTo>
                <a:lnTo>
                  <a:pt x="4671047" y="0"/>
                </a:lnTo>
                <a:lnTo>
                  <a:pt x="0" y="3919220"/>
                </a:lnTo>
                <a:lnTo>
                  <a:pt x="67327" y="3919220"/>
                </a:lnTo>
                <a:lnTo>
                  <a:pt x="4697717" y="34290"/>
                </a:lnTo>
                <a:close/>
              </a:path>
            </a:pathLst>
          </a:custGeom>
          <a:solidFill>
            <a:srgbClr val="38ABC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3098342" y="2970529"/>
            <a:ext cx="4660087" cy="3887470"/>
          </a:xfrm>
          <a:custGeom>
            <a:avLst/>
            <a:gdLst/>
            <a:ahLst/>
            <a:cxnLst/>
            <a:rect l="l" t="t" r="r" b="b"/>
            <a:pathLst>
              <a:path w="4660087" h="3887470">
                <a:moveTo>
                  <a:pt x="4660087" y="31750"/>
                </a:moveTo>
                <a:lnTo>
                  <a:pt x="4633417" y="0"/>
                </a:lnTo>
                <a:lnTo>
                  <a:pt x="0" y="3887470"/>
                </a:lnTo>
                <a:lnTo>
                  <a:pt x="65806" y="3887470"/>
                </a:lnTo>
                <a:lnTo>
                  <a:pt x="4660087" y="31750"/>
                </a:lnTo>
                <a:close/>
              </a:path>
            </a:pathLst>
          </a:custGeom>
          <a:solidFill>
            <a:srgbClr val="37AAC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3158766" y="2999740"/>
            <a:ext cx="4625063" cy="3858260"/>
          </a:xfrm>
          <a:custGeom>
            <a:avLst/>
            <a:gdLst/>
            <a:ahLst/>
            <a:cxnLst/>
            <a:rect l="l" t="t" r="r" b="b"/>
            <a:pathLst>
              <a:path w="4625063" h="3858260">
                <a:moveTo>
                  <a:pt x="4625063" y="33020"/>
                </a:moveTo>
                <a:lnTo>
                  <a:pt x="4598393" y="0"/>
                </a:lnTo>
                <a:lnTo>
                  <a:pt x="0" y="3858260"/>
                </a:lnTo>
                <a:lnTo>
                  <a:pt x="67101" y="3858260"/>
                </a:lnTo>
                <a:lnTo>
                  <a:pt x="4625063" y="33020"/>
                </a:lnTo>
                <a:close/>
              </a:path>
            </a:pathLst>
          </a:custGeom>
          <a:solidFill>
            <a:srgbClr val="36A9C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3220493" y="3030220"/>
            <a:ext cx="4588736" cy="3827779"/>
          </a:xfrm>
          <a:custGeom>
            <a:avLst/>
            <a:gdLst/>
            <a:ahLst/>
            <a:cxnLst/>
            <a:rect l="l" t="t" r="r" b="b"/>
            <a:pathLst>
              <a:path w="4588736" h="3827779">
                <a:moveTo>
                  <a:pt x="4588736" y="33019"/>
                </a:moveTo>
                <a:lnTo>
                  <a:pt x="4562066" y="0"/>
                </a:lnTo>
                <a:lnTo>
                  <a:pt x="0" y="3827779"/>
                </a:lnTo>
                <a:lnTo>
                  <a:pt x="67093" y="3827779"/>
                </a:lnTo>
                <a:lnTo>
                  <a:pt x="4588736" y="33019"/>
                </a:lnTo>
                <a:close/>
              </a:path>
            </a:pathLst>
          </a:custGeom>
          <a:solidFill>
            <a:srgbClr val="35A8C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3282019" y="3060700"/>
            <a:ext cx="4553880" cy="3797300"/>
          </a:xfrm>
          <a:custGeom>
            <a:avLst/>
            <a:gdLst/>
            <a:ahLst/>
            <a:cxnLst/>
            <a:rect l="l" t="t" r="r" b="b"/>
            <a:pathLst>
              <a:path w="4553880" h="3797300">
                <a:moveTo>
                  <a:pt x="4553880" y="33020"/>
                </a:moveTo>
                <a:lnTo>
                  <a:pt x="4524670" y="0"/>
                </a:lnTo>
                <a:lnTo>
                  <a:pt x="0" y="3797300"/>
                </a:lnTo>
                <a:lnTo>
                  <a:pt x="67494" y="3797300"/>
                </a:lnTo>
                <a:lnTo>
                  <a:pt x="4553880" y="33020"/>
                </a:lnTo>
                <a:close/>
              </a:path>
            </a:pathLst>
          </a:custGeom>
          <a:solidFill>
            <a:srgbClr val="34A7C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3342682" y="3091179"/>
            <a:ext cx="4517347" cy="3766820"/>
          </a:xfrm>
          <a:custGeom>
            <a:avLst/>
            <a:gdLst/>
            <a:ahLst/>
            <a:cxnLst/>
            <a:rect l="l" t="t" r="r" b="b"/>
            <a:pathLst>
              <a:path w="4517347" h="3766820">
                <a:moveTo>
                  <a:pt x="4517347" y="33020"/>
                </a:moveTo>
                <a:lnTo>
                  <a:pt x="4490677" y="0"/>
                </a:lnTo>
                <a:lnTo>
                  <a:pt x="0" y="3766820"/>
                </a:lnTo>
                <a:lnTo>
                  <a:pt x="67087" y="3766820"/>
                </a:lnTo>
                <a:lnTo>
                  <a:pt x="4517347" y="33020"/>
                </a:lnTo>
                <a:close/>
              </a:path>
            </a:pathLst>
          </a:custGeom>
          <a:solidFill>
            <a:srgbClr val="33A6C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3403943" y="3120390"/>
            <a:ext cx="4481486" cy="3737610"/>
          </a:xfrm>
          <a:custGeom>
            <a:avLst/>
            <a:gdLst/>
            <a:ahLst/>
            <a:cxnLst/>
            <a:rect l="l" t="t" r="r" b="b"/>
            <a:pathLst>
              <a:path w="4481486" h="3737610">
                <a:moveTo>
                  <a:pt x="4481486" y="33020"/>
                </a:moveTo>
                <a:lnTo>
                  <a:pt x="4453546" y="0"/>
                </a:lnTo>
                <a:lnTo>
                  <a:pt x="0" y="3737610"/>
                </a:lnTo>
                <a:lnTo>
                  <a:pt x="67284" y="3737610"/>
                </a:lnTo>
                <a:lnTo>
                  <a:pt x="4481486" y="33020"/>
                </a:lnTo>
                <a:close/>
              </a:path>
            </a:pathLst>
          </a:custGeom>
          <a:solidFill>
            <a:srgbClr val="33A5C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465887" y="3150870"/>
            <a:ext cx="4444942" cy="3707129"/>
          </a:xfrm>
          <a:custGeom>
            <a:avLst/>
            <a:gdLst/>
            <a:ahLst/>
            <a:cxnLst/>
            <a:rect l="l" t="t" r="r" b="b"/>
            <a:pathLst>
              <a:path w="4444942" h="3707129">
                <a:moveTo>
                  <a:pt x="4444942" y="34289"/>
                </a:moveTo>
                <a:lnTo>
                  <a:pt x="4418272" y="0"/>
                </a:lnTo>
                <a:lnTo>
                  <a:pt x="0" y="3707129"/>
                </a:lnTo>
                <a:lnTo>
                  <a:pt x="67339" y="3707129"/>
                </a:lnTo>
                <a:lnTo>
                  <a:pt x="4444942" y="34289"/>
                </a:lnTo>
                <a:close/>
              </a:path>
            </a:pathLst>
          </a:custGeom>
          <a:solidFill>
            <a:srgbClr val="31A4C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3527614" y="3181350"/>
            <a:ext cx="4408615" cy="3676650"/>
          </a:xfrm>
          <a:custGeom>
            <a:avLst/>
            <a:gdLst/>
            <a:ahLst/>
            <a:cxnLst/>
            <a:rect l="l" t="t" r="r" b="b"/>
            <a:pathLst>
              <a:path w="4408615" h="3676650">
                <a:moveTo>
                  <a:pt x="4408615" y="33020"/>
                </a:moveTo>
                <a:lnTo>
                  <a:pt x="4381945" y="0"/>
                </a:lnTo>
                <a:lnTo>
                  <a:pt x="0" y="3676650"/>
                </a:lnTo>
                <a:lnTo>
                  <a:pt x="67050" y="3676650"/>
                </a:lnTo>
                <a:lnTo>
                  <a:pt x="4408615" y="33020"/>
                </a:lnTo>
                <a:close/>
              </a:path>
            </a:pathLst>
          </a:custGeom>
          <a:solidFill>
            <a:srgbClr val="30A3C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3589341" y="3211829"/>
            <a:ext cx="4372288" cy="3646170"/>
          </a:xfrm>
          <a:custGeom>
            <a:avLst/>
            <a:gdLst/>
            <a:ahLst/>
            <a:cxnLst/>
            <a:rect l="l" t="t" r="r" b="b"/>
            <a:pathLst>
              <a:path w="4372288" h="3646170">
                <a:moveTo>
                  <a:pt x="4372288" y="33020"/>
                </a:moveTo>
                <a:lnTo>
                  <a:pt x="4345618" y="0"/>
                </a:lnTo>
                <a:lnTo>
                  <a:pt x="0" y="3646170"/>
                </a:lnTo>
                <a:lnTo>
                  <a:pt x="67042" y="3646170"/>
                </a:lnTo>
                <a:lnTo>
                  <a:pt x="4372288" y="33020"/>
                </a:lnTo>
                <a:close/>
              </a:path>
            </a:pathLst>
          </a:custGeom>
          <a:solidFill>
            <a:srgbClr val="2FA3C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3649603" y="3242310"/>
            <a:ext cx="4337426" cy="3615690"/>
          </a:xfrm>
          <a:custGeom>
            <a:avLst/>
            <a:gdLst/>
            <a:ahLst/>
            <a:cxnLst/>
            <a:rect l="l" t="t" r="r" b="b"/>
            <a:pathLst>
              <a:path w="4337426" h="3615690">
                <a:moveTo>
                  <a:pt x="4337426" y="33019"/>
                </a:moveTo>
                <a:lnTo>
                  <a:pt x="4309486" y="0"/>
                </a:lnTo>
                <a:lnTo>
                  <a:pt x="0" y="3615690"/>
                </a:lnTo>
                <a:lnTo>
                  <a:pt x="68498" y="3615690"/>
                </a:lnTo>
                <a:lnTo>
                  <a:pt x="4337426" y="33019"/>
                </a:lnTo>
                <a:close/>
              </a:path>
            </a:pathLst>
          </a:custGeom>
          <a:solidFill>
            <a:srgbClr val="2EA2C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3711591" y="3272790"/>
            <a:ext cx="4300838" cy="3585210"/>
          </a:xfrm>
          <a:custGeom>
            <a:avLst/>
            <a:gdLst/>
            <a:ahLst/>
            <a:cxnLst/>
            <a:rect l="l" t="t" r="r" b="b"/>
            <a:pathLst>
              <a:path w="4300838" h="3585210">
                <a:moveTo>
                  <a:pt x="4300838" y="31750"/>
                </a:moveTo>
                <a:lnTo>
                  <a:pt x="4274168" y="0"/>
                </a:lnTo>
                <a:lnTo>
                  <a:pt x="0" y="3585210"/>
                </a:lnTo>
                <a:lnTo>
                  <a:pt x="66715" y="3585210"/>
                </a:lnTo>
                <a:lnTo>
                  <a:pt x="4300838" y="31750"/>
                </a:lnTo>
                <a:close/>
              </a:path>
            </a:pathLst>
          </a:custGeom>
          <a:solidFill>
            <a:srgbClr val="2DA1C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3773060" y="3303270"/>
            <a:ext cx="4264769" cy="3554729"/>
          </a:xfrm>
          <a:custGeom>
            <a:avLst/>
            <a:gdLst/>
            <a:ahLst/>
            <a:cxnLst/>
            <a:rect l="l" t="t" r="r" b="b"/>
            <a:pathLst>
              <a:path w="4264769" h="3554729">
                <a:moveTo>
                  <a:pt x="4264769" y="31750"/>
                </a:moveTo>
                <a:lnTo>
                  <a:pt x="4236829" y="0"/>
                </a:lnTo>
                <a:lnTo>
                  <a:pt x="0" y="3554729"/>
                </a:lnTo>
                <a:lnTo>
                  <a:pt x="66965" y="3554729"/>
                </a:lnTo>
                <a:lnTo>
                  <a:pt x="4264769" y="31750"/>
                </a:lnTo>
                <a:close/>
              </a:path>
            </a:pathLst>
          </a:custGeom>
          <a:solidFill>
            <a:srgbClr val="2CA0C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3834459" y="3332479"/>
            <a:ext cx="4228770" cy="3525520"/>
          </a:xfrm>
          <a:custGeom>
            <a:avLst/>
            <a:gdLst/>
            <a:ahLst/>
            <a:cxnLst/>
            <a:rect l="l" t="t" r="r" b="b"/>
            <a:pathLst>
              <a:path w="4228770" h="3525520">
                <a:moveTo>
                  <a:pt x="4228770" y="33020"/>
                </a:moveTo>
                <a:lnTo>
                  <a:pt x="4200830" y="0"/>
                </a:lnTo>
                <a:lnTo>
                  <a:pt x="0" y="3525520"/>
                </a:lnTo>
                <a:lnTo>
                  <a:pt x="67284" y="3525520"/>
                </a:lnTo>
                <a:lnTo>
                  <a:pt x="4228770" y="33020"/>
                </a:lnTo>
                <a:close/>
              </a:path>
            </a:pathLst>
          </a:custGeom>
          <a:solidFill>
            <a:srgbClr val="2B9FC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3896463" y="3362960"/>
            <a:ext cx="4192166" cy="3495040"/>
          </a:xfrm>
          <a:custGeom>
            <a:avLst/>
            <a:gdLst/>
            <a:ahLst/>
            <a:cxnLst/>
            <a:rect l="l" t="t" r="r" b="b"/>
            <a:pathLst>
              <a:path w="4192166" h="3495040">
                <a:moveTo>
                  <a:pt x="4192166" y="33019"/>
                </a:moveTo>
                <a:lnTo>
                  <a:pt x="4165496" y="0"/>
                </a:lnTo>
                <a:lnTo>
                  <a:pt x="0" y="3495040"/>
                </a:lnTo>
                <a:lnTo>
                  <a:pt x="66999" y="3495040"/>
                </a:lnTo>
                <a:lnTo>
                  <a:pt x="4192166" y="33019"/>
                </a:lnTo>
                <a:close/>
              </a:path>
            </a:pathLst>
          </a:custGeom>
          <a:solidFill>
            <a:srgbClr val="2A9EC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3956732" y="3393440"/>
            <a:ext cx="4157297" cy="3464560"/>
          </a:xfrm>
          <a:custGeom>
            <a:avLst/>
            <a:gdLst/>
            <a:ahLst/>
            <a:cxnLst/>
            <a:rect l="l" t="t" r="r" b="b"/>
            <a:pathLst>
              <a:path w="4157297" h="3464560">
                <a:moveTo>
                  <a:pt x="4157297" y="33020"/>
                </a:moveTo>
                <a:lnTo>
                  <a:pt x="4129357" y="0"/>
                </a:lnTo>
                <a:lnTo>
                  <a:pt x="0" y="3464560"/>
                </a:lnTo>
                <a:lnTo>
                  <a:pt x="68448" y="3464560"/>
                </a:lnTo>
                <a:lnTo>
                  <a:pt x="4157297" y="33020"/>
                </a:lnTo>
                <a:close/>
              </a:path>
            </a:pathLst>
          </a:custGeom>
          <a:solidFill>
            <a:srgbClr val="299DC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4018461" y="3423920"/>
            <a:ext cx="4120968" cy="3434079"/>
          </a:xfrm>
          <a:custGeom>
            <a:avLst/>
            <a:gdLst/>
            <a:ahLst/>
            <a:cxnLst/>
            <a:rect l="l" t="t" r="r" b="b"/>
            <a:pathLst>
              <a:path w="4120968" h="3434079">
                <a:moveTo>
                  <a:pt x="4120968" y="33019"/>
                </a:moveTo>
                <a:lnTo>
                  <a:pt x="4093028" y="0"/>
                </a:lnTo>
                <a:lnTo>
                  <a:pt x="0" y="3434079"/>
                </a:lnTo>
                <a:lnTo>
                  <a:pt x="67296" y="3434079"/>
                </a:lnTo>
                <a:lnTo>
                  <a:pt x="4120968" y="33019"/>
                </a:lnTo>
                <a:close/>
              </a:path>
            </a:pathLst>
          </a:custGeom>
          <a:solidFill>
            <a:srgbClr val="289CB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4080190" y="3454400"/>
            <a:ext cx="4084639" cy="3403600"/>
          </a:xfrm>
          <a:custGeom>
            <a:avLst/>
            <a:gdLst/>
            <a:ahLst/>
            <a:cxnLst/>
            <a:rect l="l" t="t" r="r" b="b"/>
            <a:pathLst>
              <a:path w="4084639" h="3403600">
                <a:moveTo>
                  <a:pt x="4084639" y="33020"/>
                </a:moveTo>
                <a:lnTo>
                  <a:pt x="4056699" y="0"/>
                </a:lnTo>
                <a:lnTo>
                  <a:pt x="0" y="3403600"/>
                </a:lnTo>
                <a:lnTo>
                  <a:pt x="67296" y="3403600"/>
                </a:lnTo>
                <a:lnTo>
                  <a:pt x="4084639" y="33020"/>
                </a:lnTo>
                <a:close/>
              </a:path>
            </a:pathLst>
          </a:custGeom>
          <a:solidFill>
            <a:srgbClr val="279BB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4141857" y="3483610"/>
            <a:ext cx="4048372" cy="3374390"/>
          </a:xfrm>
          <a:custGeom>
            <a:avLst/>
            <a:gdLst/>
            <a:ahLst/>
            <a:cxnLst/>
            <a:rect l="l" t="t" r="r" b="b"/>
            <a:pathLst>
              <a:path w="4048372" h="3374390">
                <a:moveTo>
                  <a:pt x="4048372" y="33019"/>
                </a:moveTo>
                <a:lnTo>
                  <a:pt x="4021702" y="0"/>
                </a:lnTo>
                <a:lnTo>
                  <a:pt x="0" y="3374390"/>
                </a:lnTo>
                <a:lnTo>
                  <a:pt x="66965" y="3374390"/>
                </a:lnTo>
                <a:lnTo>
                  <a:pt x="4048372" y="33019"/>
                </a:lnTo>
                <a:close/>
              </a:path>
            </a:pathLst>
          </a:custGeom>
          <a:solidFill>
            <a:srgbClr val="269BB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4203256" y="3514090"/>
            <a:ext cx="4012373" cy="3343910"/>
          </a:xfrm>
          <a:custGeom>
            <a:avLst/>
            <a:gdLst/>
            <a:ahLst/>
            <a:cxnLst/>
            <a:rect l="l" t="t" r="r" b="b"/>
            <a:pathLst>
              <a:path w="4012373" h="3343910">
                <a:moveTo>
                  <a:pt x="4012373" y="33020"/>
                </a:moveTo>
                <a:lnTo>
                  <a:pt x="3984433" y="0"/>
                </a:lnTo>
                <a:lnTo>
                  <a:pt x="0" y="3343910"/>
                </a:lnTo>
                <a:lnTo>
                  <a:pt x="67284" y="3343910"/>
                </a:lnTo>
                <a:lnTo>
                  <a:pt x="4012373" y="33020"/>
                </a:lnTo>
                <a:close/>
              </a:path>
            </a:pathLst>
          </a:custGeom>
          <a:solidFill>
            <a:srgbClr val="259AB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264974" y="3544570"/>
            <a:ext cx="3976055" cy="3313429"/>
          </a:xfrm>
          <a:custGeom>
            <a:avLst/>
            <a:gdLst/>
            <a:ahLst/>
            <a:cxnLst/>
            <a:rect l="l" t="t" r="r" b="b"/>
            <a:pathLst>
              <a:path w="3976055" h="3313429">
                <a:moveTo>
                  <a:pt x="3976055" y="33019"/>
                </a:moveTo>
                <a:lnTo>
                  <a:pt x="3948115" y="0"/>
                </a:lnTo>
                <a:lnTo>
                  <a:pt x="0" y="3313429"/>
                </a:lnTo>
                <a:lnTo>
                  <a:pt x="67284" y="3313429"/>
                </a:lnTo>
                <a:lnTo>
                  <a:pt x="3976055" y="33019"/>
                </a:lnTo>
                <a:close/>
              </a:path>
            </a:pathLst>
          </a:custGeom>
          <a:solidFill>
            <a:srgbClr val="2499B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4326693" y="3575050"/>
            <a:ext cx="3939736" cy="3282950"/>
          </a:xfrm>
          <a:custGeom>
            <a:avLst/>
            <a:gdLst/>
            <a:ahLst/>
            <a:cxnLst/>
            <a:rect l="l" t="t" r="r" b="b"/>
            <a:pathLst>
              <a:path w="3939736" h="3282950">
                <a:moveTo>
                  <a:pt x="3939736" y="33019"/>
                </a:moveTo>
                <a:lnTo>
                  <a:pt x="3911796" y="0"/>
                </a:lnTo>
                <a:lnTo>
                  <a:pt x="0" y="3282950"/>
                </a:lnTo>
                <a:lnTo>
                  <a:pt x="66193" y="3282950"/>
                </a:lnTo>
                <a:lnTo>
                  <a:pt x="3939736" y="33019"/>
                </a:lnTo>
                <a:close/>
              </a:path>
            </a:pathLst>
          </a:custGeom>
          <a:solidFill>
            <a:srgbClr val="2399B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4387319" y="3605529"/>
            <a:ext cx="3904510" cy="3252470"/>
          </a:xfrm>
          <a:custGeom>
            <a:avLst/>
            <a:gdLst/>
            <a:ahLst/>
            <a:cxnLst/>
            <a:rect l="l" t="t" r="r" b="b"/>
            <a:pathLst>
              <a:path w="3904510" h="3252470">
                <a:moveTo>
                  <a:pt x="3904510" y="33020"/>
                </a:moveTo>
                <a:lnTo>
                  <a:pt x="3876570" y="0"/>
                </a:lnTo>
                <a:lnTo>
                  <a:pt x="0" y="3252470"/>
                </a:lnTo>
                <a:lnTo>
                  <a:pt x="67296" y="3252470"/>
                </a:lnTo>
                <a:lnTo>
                  <a:pt x="3904510" y="33020"/>
                </a:lnTo>
                <a:close/>
              </a:path>
            </a:pathLst>
          </a:custGeom>
          <a:solidFill>
            <a:srgbClr val="2297B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4448616" y="3634740"/>
            <a:ext cx="3868613" cy="3223260"/>
          </a:xfrm>
          <a:custGeom>
            <a:avLst/>
            <a:gdLst/>
            <a:ahLst/>
            <a:cxnLst/>
            <a:rect l="l" t="t" r="r" b="b"/>
            <a:pathLst>
              <a:path w="3868613" h="3223260">
                <a:moveTo>
                  <a:pt x="3868613" y="34290"/>
                </a:moveTo>
                <a:lnTo>
                  <a:pt x="3840673" y="0"/>
                </a:lnTo>
                <a:lnTo>
                  <a:pt x="0" y="3223260"/>
                </a:lnTo>
                <a:lnTo>
                  <a:pt x="67727" y="3223260"/>
                </a:lnTo>
                <a:lnTo>
                  <a:pt x="3868613" y="34290"/>
                </a:lnTo>
                <a:close/>
              </a:path>
            </a:pathLst>
          </a:custGeom>
          <a:solidFill>
            <a:srgbClr val="2196B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4510335" y="3665220"/>
            <a:ext cx="3832294" cy="3192780"/>
          </a:xfrm>
          <a:custGeom>
            <a:avLst/>
            <a:gdLst/>
            <a:ahLst/>
            <a:cxnLst/>
            <a:rect l="l" t="t" r="r" b="b"/>
            <a:pathLst>
              <a:path w="3832294" h="3192779">
                <a:moveTo>
                  <a:pt x="3832294" y="33019"/>
                </a:moveTo>
                <a:lnTo>
                  <a:pt x="3804354" y="0"/>
                </a:lnTo>
                <a:lnTo>
                  <a:pt x="0" y="3192779"/>
                </a:lnTo>
                <a:lnTo>
                  <a:pt x="67284" y="3192779"/>
                </a:lnTo>
                <a:lnTo>
                  <a:pt x="3832294" y="33019"/>
                </a:lnTo>
                <a:close/>
              </a:path>
            </a:pathLst>
          </a:custGeom>
          <a:solidFill>
            <a:srgbClr val="2095B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4572053" y="3695700"/>
            <a:ext cx="3795976" cy="3162300"/>
          </a:xfrm>
          <a:custGeom>
            <a:avLst/>
            <a:gdLst/>
            <a:ahLst/>
            <a:cxnLst/>
            <a:rect l="l" t="t" r="r" b="b"/>
            <a:pathLst>
              <a:path w="3795976" h="3162300">
                <a:moveTo>
                  <a:pt x="3795976" y="33019"/>
                </a:moveTo>
                <a:lnTo>
                  <a:pt x="3768036" y="0"/>
                </a:lnTo>
                <a:lnTo>
                  <a:pt x="0" y="3162300"/>
                </a:lnTo>
                <a:lnTo>
                  <a:pt x="67284" y="3162300"/>
                </a:lnTo>
                <a:lnTo>
                  <a:pt x="3795976" y="33019"/>
                </a:lnTo>
                <a:close/>
              </a:path>
            </a:pathLst>
          </a:custGeom>
          <a:solidFill>
            <a:srgbClr val="1F94B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4632720" y="3726179"/>
            <a:ext cx="3760709" cy="3131820"/>
          </a:xfrm>
          <a:custGeom>
            <a:avLst/>
            <a:gdLst/>
            <a:ahLst/>
            <a:cxnLst/>
            <a:rect l="l" t="t" r="r" b="b"/>
            <a:pathLst>
              <a:path w="3760709" h="3131820">
                <a:moveTo>
                  <a:pt x="3760709" y="33020"/>
                </a:moveTo>
                <a:lnTo>
                  <a:pt x="3732769" y="0"/>
                </a:lnTo>
                <a:lnTo>
                  <a:pt x="0" y="3131820"/>
                </a:lnTo>
                <a:lnTo>
                  <a:pt x="67296" y="3131820"/>
                </a:lnTo>
                <a:lnTo>
                  <a:pt x="3760709" y="33020"/>
                </a:lnTo>
                <a:close/>
              </a:path>
            </a:pathLst>
          </a:custGeom>
          <a:solidFill>
            <a:srgbClr val="1E93B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4694449" y="3756660"/>
            <a:ext cx="3724380" cy="3101340"/>
          </a:xfrm>
          <a:custGeom>
            <a:avLst/>
            <a:gdLst/>
            <a:ahLst/>
            <a:cxnLst/>
            <a:rect l="l" t="t" r="r" b="b"/>
            <a:pathLst>
              <a:path w="3724380" h="3101340">
                <a:moveTo>
                  <a:pt x="3724380" y="33019"/>
                </a:moveTo>
                <a:lnTo>
                  <a:pt x="3696440" y="0"/>
                </a:lnTo>
                <a:lnTo>
                  <a:pt x="0" y="3101340"/>
                </a:lnTo>
                <a:lnTo>
                  <a:pt x="68326" y="3101340"/>
                </a:lnTo>
                <a:lnTo>
                  <a:pt x="3724380" y="33019"/>
                </a:lnTo>
                <a:close/>
              </a:path>
            </a:pathLst>
          </a:custGeom>
          <a:solidFill>
            <a:srgbClr val="1D93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4756177" y="3787140"/>
            <a:ext cx="3688052" cy="3070860"/>
          </a:xfrm>
          <a:custGeom>
            <a:avLst/>
            <a:gdLst/>
            <a:ahLst/>
            <a:cxnLst/>
            <a:rect l="l" t="t" r="r" b="b"/>
            <a:pathLst>
              <a:path w="3688052" h="3070860">
                <a:moveTo>
                  <a:pt x="3688052" y="33020"/>
                </a:moveTo>
                <a:lnTo>
                  <a:pt x="3660112" y="0"/>
                </a:lnTo>
                <a:lnTo>
                  <a:pt x="0" y="3070860"/>
                </a:lnTo>
                <a:lnTo>
                  <a:pt x="67296" y="3070860"/>
                </a:lnTo>
                <a:lnTo>
                  <a:pt x="3688052" y="33020"/>
                </a:lnTo>
                <a:close/>
              </a:path>
            </a:pathLst>
          </a:custGeom>
          <a:solidFill>
            <a:srgbClr val="1C92B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4818319" y="3817620"/>
            <a:ext cx="3651310" cy="3040380"/>
          </a:xfrm>
          <a:custGeom>
            <a:avLst/>
            <a:gdLst/>
            <a:ahLst/>
            <a:cxnLst/>
            <a:rect l="l" t="t" r="r" b="b"/>
            <a:pathLst>
              <a:path w="3651310" h="3040379">
                <a:moveTo>
                  <a:pt x="3651310" y="31749"/>
                </a:moveTo>
                <a:lnTo>
                  <a:pt x="3624640" y="0"/>
                </a:lnTo>
                <a:lnTo>
                  <a:pt x="0" y="3040379"/>
                </a:lnTo>
                <a:lnTo>
                  <a:pt x="66379" y="3040379"/>
                </a:lnTo>
                <a:lnTo>
                  <a:pt x="3651310" y="31749"/>
                </a:lnTo>
                <a:close/>
              </a:path>
            </a:pathLst>
          </a:custGeom>
          <a:solidFill>
            <a:srgbClr val="1B91B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4879132" y="3846829"/>
            <a:ext cx="3615897" cy="3011170"/>
          </a:xfrm>
          <a:custGeom>
            <a:avLst/>
            <a:gdLst/>
            <a:ahLst/>
            <a:cxnLst/>
            <a:rect l="l" t="t" r="r" b="b"/>
            <a:pathLst>
              <a:path w="3615897" h="3011170">
                <a:moveTo>
                  <a:pt x="3615897" y="33020"/>
                </a:moveTo>
                <a:lnTo>
                  <a:pt x="3587957" y="0"/>
                </a:lnTo>
                <a:lnTo>
                  <a:pt x="0" y="3011170"/>
                </a:lnTo>
                <a:lnTo>
                  <a:pt x="67284" y="3011170"/>
                </a:lnTo>
                <a:lnTo>
                  <a:pt x="3615897" y="33020"/>
                </a:lnTo>
                <a:close/>
              </a:path>
            </a:pathLst>
          </a:custGeom>
          <a:solidFill>
            <a:srgbClr val="1A90B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940850" y="3877310"/>
            <a:ext cx="3579579" cy="2980690"/>
          </a:xfrm>
          <a:custGeom>
            <a:avLst/>
            <a:gdLst/>
            <a:ahLst/>
            <a:cxnLst/>
            <a:rect l="l" t="t" r="r" b="b"/>
            <a:pathLst>
              <a:path w="3579579" h="2980690">
                <a:moveTo>
                  <a:pt x="3579579" y="33019"/>
                </a:moveTo>
                <a:lnTo>
                  <a:pt x="3551639" y="0"/>
                </a:lnTo>
                <a:lnTo>
                  <a:pt x="0" y="2980690"/>
                </a:lnTo>
                <a:lnTo>
                  <a:pt x="67284" y="2980690"/>
                </a:lnTo>
                <a:lnTo>
                  <a:pt x="3579579" y="33019"/>
                </a:lnTo>
                <a:close/>
              </a:path>
            </a:pathLst>
          </a:custGeom>
          <a:solidFill>
            <a:srgbClr val="198FB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5002569" y="3907790"/>
            <a:ext cx="3543260" cy="2950210"/>
          </a:xfrm>
          <a:custGeom>
            <a:avLst/>
            <a:gdLst/>
            <a:ahLst/>
            <a:cxnLst/>
            <a:rect l="l" t="t" r="r" b="b"/>
            <a:pathLst>
              <a:path w="3543260" h="2950210">
                <a:moveTo>
                  <a:pt x="3543260" y="33020"/>
                </a:moveTo>
                <a:lnTo>
                  <a:pt x="3515320" y="0"/>
                </a:lnTo>
                <a:lnTo>
                  <a:pt x="0" y="2950210"/>
                </a:lnTo>
                <a:lnTo>
                  <a:pt x="66305" y="2950210"/>
                </a:lnTo>
                <a:lnTo>
                  <a:pt x="3543260" y="33020"/>
                </a:lnTo>
                <a:close/>
              </a:path>
            </a:pathLst>
          </a:custGeom>
          <a:solidFill>
            <a:srgbClr val="188EA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5063307" y="3938270"/>
            <a:ext cx="3507922" cy="2919730"/>
          </a:xfrm>
          <a:custGeom>
            <a:avLst/>
            <a:gdLst/>
            <a:ahLst/>
            <a:cxnLst/>
            <a:rect l="l" t="t" r="r" b="b"/>
            <a:pathLst>
              <a:path w="3507922" h="2919729">
                <a:moveTo>
                  <a:pt x="3507922" y="33019"/>
                </a:moveTo>
                <a:lnTo>
                  <a:pt x="3479982" y="0"/>
                </a:lnTo>
                <a:lnTo>
                  <a:pt x="0" y="2919729"/>
                </a:lnTo>
                <a:lnTo>
                  <a:pt x="67296" y="2919729"/>
                </a:lnTo>
                <a:lnTo>
                  <a:pt x="3507922" y="33019"/>
                </a:lnTo>
                <a:close/>
              </a:path>
            </a:pathLst>
          </a:custGeom>
          <a:solidFill>
            <a:srgbClr val="188DA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5125036" y="3968750"/>
            <a:ext cx="3471593" cy="2889250"/>
          </a:xfrm>
          <a:custGeom>
            <a:avLst/>
            <a:gdLst/>
            <a:ahLst/>
            <a:cxnLst/>
            <a:rect l="l" t="t" r="r" b="b"/>
            <a:pathLst>
              <a:path w="3471593" h="2889250">
                <a:moveTo>
                  <a:pt x="3471593" y="33019"/>
                </a:moveTo>
                <a:lnTo>
                  <a:pt x="3443653" y="0"/>
                </a:lnTo>
                <a:lnTo>
                  <a:pt x="0" y="2889250"/>
                </a:lnTo>
                <a:lnTo>
                  <a:pt x="67296" y="2889250"/>
                </a:lnTo>
                <a:lnTo>
                  <a:pt x="3471593" y="33019"/>
                </a:lnTo>
                <a:close/>
              </a:path>
            </a:pathLst>
          </a:custGeom>
          <a:solidFill>
            <a:srgbClr val="178CA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5186211" y="3997960"/>
            <a:ext cx="3435818" cy="2860040"/>
          </a:xfrm>
          <a:custGeom>
            <a:avLst/>
            <a:gdLst/>
            <a:ahLst/>
            <a:cxnLst/>
            <a:rect l="l" t="t" r="r" b="b"/>
            <a:pathLst>
              <a:path w="3435818" h="2860040">
                <a:moveTo>
                  <a:pt x="3435818" y="34289"/>
                </a:moveTo>
                <a:lnTo>
                  <a:pt x="3407878" y="0"/>
                </a:lnTo>
                <a:lnTo>
                  <a:pt x="0" y="2860040"/>
                </a:lnTo>
                <a:lnTo>
                  <a:pt x="67849" y="2860040"/>
                </a:lnTo>
                <a:lnTo>
                  <a:pt x="3435818" y="34289"/>
                </a:lnTo>
                <a:close/>
              </a:path>
            </a:pathLst>
          </a:custGeom>
          <a:solidFill>
            <a:srgbClr val="168BA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5247929" y="4028440"/>
            <a:ext cx="3399500" cy="2829560"/>
          </a:xfrm>
          <a:custGeom>
            <a:avLst/>
            <a:gdLst/>
            <a:ahLst/>
            <a:cxnLst/>
            <a:rect l="l" t="t" r="r" b="b"/>
            <a:pathLst>
              <a:path w="3399500" h="2829560">
                <a:moveTo>
                  <a:pt x="3399500" y="33020"/>
                </a:moveTo>
                <a:lnTo>
                  <a:pt x="3371560" y="0"/>
                </a:lnTo>
                <a:lnTo>
                  <a:pt x="0" y="2829560"/>
                </a:lnTo>
                <a:lnTo>
                  <a:pt x="67284" y="2829560"/>
                </a:lnTo>
                <a:lnTo>
                  <a:pt x="3399500" y="33020"/>
                </a:lnTo>
                <a:close/>
              </a:path>
            </a:pathLst>
          </a:custGeom>
          <a:solidFill>
            <a:srgbClr val="158BA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5309648" y="4058920"/>
            <a:ext cx="3363181" cy="2799080"/>
          </a:xfrm>
          <a:custGeom>
            <a:avLst/>
            <a:gdLst/>
            <a:ahLst/>
            <a:cxnLst/>
            <a:rect l="l" t="t" r="r" b="b"/>
            <a:pathLst>
              <a:path w="3363181" h="2799079">
                <a:moveTo>
                  <a:pt x="3363181" y="33019"/>
                </a:moveTo>
                <a:lnTo>
                  <a:pt x="3335241" y="0"/>
                </a:lnTo>
                <a:lnTo>
                  <a:pt x="0" y="2799079"/>
                </a:lnTo>
                <a:lnTo>
                  <a:pt x="67284" y="2799079"/>
                </a:lnTo>
                <a:lnTo>
                  <a:pt x="3363181" y="33019"/>
                </a:lnTo>
                <a:close/>
              </a:path>
            </a:pathLst>
          </a:custGeom>
          <a:solidFill>
            <a:srgbClr val="148AA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5370437" y="4089400"/>
            <a:ext cx="3327792" cy="2768600"/>
          </a:xfrm>
          <a:custGeom>
            <a:avLst/>
            <a:gdLst/>
            <a:ahLst/>
            <a:cxnLst/>
            <a:rect l="l" t="t" r="r" b="b"/>
            <a:pathLst>
              <a:path w="3327792" h="2768600">
                <a:moveTo>
                  <a:pt x="3327792" y="33019"/>
                </a:moveTo>
                <a:lnTo>
                  <a:pt x="3299852" y="0"/>
                </a:lnTo>
                <a:lnTo>
                  <a:pt x="0" y="2768600"/>
                </a:lnTo>
                <a:lnTo>
                  <a:pt x="67296" y="2768600"/>
                </a:lnTo>
                <a:lnTo>
                  <a:pt x="3327792" y="33019"/>
                </a:lnTo>
                <a:close/>
              </a:path>
            </a:pathLst>
          </a:custGeom>
          <a:solidFill>
            <a:srgbClr val="1389A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5432165" y="4119879"/>
            <a:ext cx="3291464" cy="2738120"/>
          </a:xfrm>
          <a:custGeom>
            <a:avLst/>
            <a:gdLst/>
            <a:ahLst/>
            <a:cxnLst/>
            <a:rect l="l" t="t" r="r" b="b"/>
            <a:pathLst>
              <a:path w="3291464" h="2738120">
                <a:moveTo>
                  <a:pt x="3291464" y="31750"/>
                </a:moveTo>
                <a:lnTo>
                  <a:pt x="3263524" y="0"/>
                </a:lnTo>
                <a:lnTo>
                  <a:pt x="0" y="2738120"/>
                </a:lnTo>
                <a:lnTo>
                  <a:pt x="66690" y="2738120"/>
                </a:lnTo>
                <a:lnTo>
                  <a:pt x="3291464" y="31750"/>
                </a:lnTo>
                <a:close/>
              </a:path>
            </a:pathLst>
          </a:custGeom>
          <a:solidFill>
            <a:srgbClr val="1288A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5493290" y="4149090"/>
            <a:ext cx="3255739" cy="2708910"/>
          </a:xfrm>
          <a:custGeom>
            <a:avLst/>
            <a:gdLst/>
            <a:ahLst/>
            <a:cxnLst/>
            <a:rect l="l" t="t" r="r" b="b"/>
            <a:pathLst>
              <a:path w="3255739" h="2708910">
                <a:moveTo>
                  <a:pt x="3255739" y="34290"/>
                </a:moveTo>
                <a:lnTo>
                  <a:pt x="3227799" y="0"/>
                </a:lnTo>
                <a:lnTo>
                  <a:pt x="0" y="2708910"/>
                </a:lnTo>
                <a:lnTo>
                  <a:pt x="67900" y="2708910"/>
                </a:lnTo>
                <a:lnTo>
                  <a:pt x="3255739" y="34290"/>
                </a:lnTo>
                <a:close/>
              </a:path>
            </a:pathLst>
          </a:custGeom>
          <a:solidFill>
            <a:srgbClr val="1187A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5555008" y="4179570"/>
            <a:ext cx="3219421" cy="2678430"/>
          </a:xfrm>
          <a:custGeom>
            <a:avLst/>
            <a:gdLst/>
            <a:ahLst/>
            <a:cxnLst/>
            <a:rect l="l" t="t" r="r" b="b"/>
            <a:pathLst>
              <a:path w="3219421" h="2678429">
                <a:moveTo>
                  <a:pt x="3219421" y="33019"/>
                </a:moveTo>
                <a:lnTo>
                  <a:pt x="3191481" y="0"/>
                </a:lnTo>
                <a:lnTo>
                  <a:pt x="0" y="2678429"/>
                </a:lnTo>
                <a:lnTo>
                  <a:pt x="67284" y="2678429"/>
                </a:lnTo>
                <a:lnTo>
                  <a:pt x="3219421" y="33019"/>
                </a:lnTo>
                <a:close/>
              </a:path>
            </a:pathLst>
          </a:custGeom>
          <a:solidFill>
            <a:srgbClr val="1086A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5616727" y="4210050"/>
            <a:ext cx="3183102" cy="2647950"/>
          </a:xfrm>
          <a:custGeom>
            <a:avLst/>
            <a:gdLst/>
            <a:ahLst/>
            <a:cxnLst/>
            <a:rect l="l" t="t" r="r" b="b"/>
            <a:pathLst>
              <a:path w="3183102" h="2647950">
                <a:moveTo>
                  <a:pt x="3183102" y="33019"/>
                </a:moveTo>
                <a:lnTo>
                  <a:pt x="3155162" y="0"/>
                </a:lnTo>
                <a:lnTo>
                  <a:pt x="0" y="2647950"/>
                </a:lnTo>
                <a:lnTo>
                  <a:pt x="67284" y="2647950"/>
                </a:lnTo>
                <a:lnTo>
                  <a:pt x="3183102" y="33019"/>
                </a:lnTo>
                <a:close/>
              </a:path>
            </a:pathLst>
          </a:custGeom>
          <a:solidFill>
            <a:srgbClr val="0F85A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5678445" y="4240530"/>
            <a:ext cx="3146784" cy="2617470"/>
          </a:xfrm>
          <a:custGeom>
            <a:avLst/>
            <a:gdLst/>
            <a:ahLst/>
            <a:cxnLst/>
            <a:rect l="l" t="t" r="r" b="b"/>
            <a:pathLst>
              <a:path w="3146784" h="2617470">
                <a:moveTo>
                  <a:pt x="3146784" y="33020"/>
                </a:moveTo>
                <a:lnTo>
                  <a:pt x="3118844" y="0"/>
                </a:lnTo>
                <a:lnTo>
                  <a:pt x="0" y="2617470"/>
                </a:lnTo>
                <a:lnTo>
                  <a:pt x="67284" y="2617470"/>
                </a:lnTo>
                <a:lnTo>
                  <a:pt x="3146784" y="33020"/>
                </a:lnTo>
                <a:close/>
              </a:path>
            </a:pathLst>
          </a:custGeom>
          <a:solidFill>
            <a:srgbClr val="0E84A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5739295" y="4271010"/>
            <a:ext cx="3111334" cy="2586990"/>
          </a:xfrm>
          <a:custGeom>
            <a:avLst/>
            <a:gdLst/>
            <a:ahLst/>
            <a:cxnLst/>
            <a:rect l="l" t="t" r="r" b="b"/>
            <a:pathLst>
              <a:path w="3111334" h="2586990">
                <a:moveTo>
                  <a:pt x="3111334" y="33019"/>
                </a:moveTo>
                <a:lnTo>
                  <a:pt x="3083394" y="0"/>
                </a:lnTo>
                <a:lnTo>
                  <a:pt x="0" y="2586990"/>
                </a:lnTo>
                <a:lnTo>
                  <a:pt x="67296" y="2586990"/>
                </a:lnTo>
                <a:lnTo>
                  <a:pt x="3111334" y="33019"/>
                </a:lnTo>
                <a:close/>
              </a:path>
            </a:pathLst>
          </a:custGeom>
          <a:solidFill>
            <a:srgbClr val="0D83A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5801023" y="4301490"/>
            <a:ext cx="3075006" cy="2556510"/>
          </a:xfrm>
          <a:custGeom>
            <a:avLst/>
            <a:gdLst/>
            <a:ahLst/>
            <a:cxnLst/>
            <a:rect l="l" t="t" r="r" b="b"/>
            <a:pathLst>
              <a:path w="3075006" h="2556510">
                <a:moveTo>
                  <a:pt x="3075006" y="33020"/>
                </a:moveTo>
                <a:lnTo>
                  <a:pt x="3047066" y="0"/>
                </a:lnTo>
                <a:lnTo>
                  <a:pt x="0" y="2556510"/>
                </a:lnTo>
                <a:lnTo>
                  <a:pt x="67296" y="2556510"/>
                </a:lnTo>
                <a:lnTo>
                  <a:pt x="3075006" y="33020"/>
                </a:lnTo>
                <a:close/>
              </a:path>
            </a:pathLst>
          </a:custGeom>
          <a:solidFill>
            <a:srgbClr val="0C83A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5862752" y="4331970"/>
            <a:ext cx="3038677" cy="2526030"/>
          </a:xfrm>
          <a:custGeom>
            <a:avLst/>
            <a:gdLst/>
            <a:ahLst/>
            <a:cxnLst/>
            <a:rect l="l" t="t" r="r" b="b"/>
            <a:pathLst>
              <a:path w="3038677" h="2526029">
                <a:moveTo>
                  <a:pt x="3038677" y="31749"/>
                </a:moveTo>
                <a:lnTo>
                  <a:pt x="3010737" y="0"/>
                </a:lnTo>
                <a:lnTo>
                  <a:pt x="0" y="2526029"/>
                </a:lnTo>
                <a:lnTo>
                  <a:pt x="66619" y="2526029"/>
                </a:lnTo>
                <a:lnTo>
                  <a:pt x="3038677" y="31749"/>
                </a:lnTo>
                <a:close/>
              </a:path>
            </a:pathLst>
          </a:custGeom>
          <a:solidFill>
            <a:srgbClr val="0B82A2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5923805" y="4361180"/>
            <a:ext cx="3003024" cy="2496820"/>
          </a:xfrm>
          <a:custGeom>
            <a:avLst/>
            <a:gdLst/>
            <a:ahLst/>
            <a:cxnLst/>
            <a:rect l="l" t="t" r="r" b="b"/>
            <a:pathLst>
              <a:path w="3003024" h="2496820">
                <a:moveTo>
                  <a:pt x="3003024" y="33020"/>
                </a:moveTo>
                <a:lnTo>
                  <a:pt x="2975084" y="0"/>
                </a:lnTo>
                <a:lnTo>
                  <a:pt x="0" y="2496820"/>
                </a:lnTo>
                <a:lnTo>
                  <a:pt x="67284" y="2496820"/>
                </a:lnTo>
                <a:lnTo>
                  <a:pt x="3003024" y="33020"/>
                </a:lnTo>
                <a:close/>
              </a:path>
            </a:pathLst>
          </a:custGeom>
          <a:solidFill>
            <a:srgbClr val="0A81A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5985524" y="4391660"/>
            <a:ext cx="2966705" cy="2466340"/>
          </a:xfrm>
          <a:custGeom>
            <a:avLst/>
            <a:gdLst/>
            <a:ahLst/>
            <a:cxnLst/>
            <a:rect l="l" t="t" r="r" b="b"/>
            <a:pathLst>
              <a:path w="2966705" h="2466340">
                <a:moveTo>
                  <a:pt x="2966705" y="33019"/>
                </a:moveTo>
                <a:lnTo>
                  <a:pt x="2938765" y="0"/>
                </a:lnTo>
                <a:lnTo>
                  <a:pt x="0" y="2466340"/>
                </a:lnTo>
                <a:lnTo>
                  <a:pt x="67284" y="2466340"/>
                </a:lnTo>
                <a:lnTo>
                  <a:pt x="2966705" y="33019"/>
                </a:lnTo>
                <a:close/>
              </a:path>
            </a:pathLst>
          </a:custGeom>
          <a:solidFill>
            <a:srgbClr val="0980A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6047242" y="4422140"/>
            <a:ext cx="2930387" cy="2435860"/>
          </a:xfrm>
          <a:custGeom>
            <a:avLst/>
            <a:gdLst/>
            <a:ahLst/>
            <a:cxnLst/>
            <a:rect l="l" t="t" r="r" b="b"/>
            <a:pathLst>
              <a:path w="2930387" h="2435860">
                <a:moveTo>
                  <a:pt x="2930387" y="33020"/>
                </a:moveTo>
                <a:lnTo>
                  <a:pt x="2902447" y="0"/>
                </a:lnTo>
                <a:lnTo>
                  <a:pt x="0" y="2435860"/>
                </a:lnTo>
                <a:lnTo>
                  <a:pt x="67284" y="2435860"/>
                </a:lnTo>
                <a:lnTo>
                  <a:pt x="2930387" y="33020"/>
                </a:lnTo>
                <a:close/>
              </a:path>
            </a:pathLst>
          </a:custGeom>
          <a:solidFill>
            <a:srgbClr val="087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6108153" y="4452620"/>
            <a:ext cx="2894876" cy="2405380"/>
          </a:xfrm>
          <a:custGeom>
            <a:avLst/>
            <a:gdLst/>
            <a:ahLst/>
            <a:cxnLst/>
            <a:rect l="l" t="t" r="r" b="b"/>
            <a:pathLst>
              <a:path w="2894876" h="2405379">
                <a:moveTo>
                  <a:pt x="2894876" y="33019"/>
                </a:moveTo>
                <a:lnTo>
                  <a:pt x="2866936" y="0"/>
                </a:lnTo>
                <a:lnTo>
                  <a:pt x="0" y="2405379"/>
                </a:lnTo>
                <a:lnTo>
                  <a:pt x="67296" y="2405379"/>
                </a:lnTo>
                <a:lnTo>
                  <a:pt x="2894876" y="33019"/>
                </a:lnTo>
                <a:close/>
              </a:path>
            </a:pathLst>
          </a:custGeom>
          <a:solidFill>
            <a:srgbClr val="077E9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6169166" y="4481830"/>
            <a:ext cx="2859263" cy="2376170"/>
          </a:xfrm>
          <a:custGeom>
            <a:avLst/>
            <a:gdLst/>
            <a:ahLst/>
            <a:cxnLst/>
            <a:rect l="l" t="t" r="r" b="b"/>
            <a:pathLst>
              <a:path w="2859263" h="2376170">
                <a:moveTo>
                  <a:pt x="2859263" y="33020"/>
                </a:moveTo>
                <a:lnTo>
                  <a:pt x="2831323" y="0"/>
                </a:lnTo>
                <a:lnTo>
                  <a:pt x="0" y="2376170"/>
                </a:lnTo>
                <a:lnTo>
                  <a:pt x="67284" y="2376170"/>
                </a:lnTo>
                <a:lnTo>
                  <a:pt x="2859263" y="33020"/>
                </a:lnTo>
                <a:close/>
              </a:path>
            </a:pathLst>
          </a:custGeom>
          <a:solidFill>
            <a:srgbClr val="067D9D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6231610" y="4513580"/>
            <a:ext cx="2822219" cy="2344420"/>
          </a:xfrm>
          <a:custGeom>
            <a:avLst/>
            <a:gdLst/>
            <a:ahLst/>
            <a:cxnLst/>
            <a:rect l="l" t="t" r="r" b="b"/>
            <a:pathLst>
              <a:path w="2822219" h="2344420">
                <a:moveTo>
                  <a:pt x="2822219" y="33020"/>
                </a:moveTo>
                <a:lnTo>
                  <a:pt x="2794279" y="0"/>
                </a:lnTo>
                <a:lnTo>
                  <a:pt x="0" y="2344420"/>
                </a:lnTo>
                <a:lnTo>
                  <a:pt x="67296" y="2344420"/>
                </a:lnTo>
                <a:lnTo>
                  <a:pt x="2822219" y="33020"/>
                </a:lnTo>
                <a:close/>
              </a:path>
            </a:pathLst>
          </a:custGeom>
          <a:solidFill>
            <a:srgbClr val="057C9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6292603" y="4542790"/>
            <a:ext cx="2786626" cy="2315210"/>
          </a:xfrm>
          <a:custGeom>
            <a:avLst/>
            <a:gdLst/>
            <a:ahLst/>
            <a:cxnLst/>
            <a:rect l="l" t="t" r="r" b="b"/>
            <a:pathLst>
              <a:path w="2786626" h="2315210">
                <a:moveTo>
                  <a:pt x="2786626" y="33020"/>
                </a:moveTo>
                <a:lnTo>
                  <a:pt x="2758686" y="0"/>
                </a:lnTo>
                <a:lnTo>
                  <a:pt x="0" y="2315210"/>
                </a:lnTo>
                <a:lnTo>
                  <a:pt x="67284" y="2315210"/>
                </a:lnTo>
                <a:lnTo>
                  <a:pt x="2786626" y="33020"/>
                </a:lnTo>
                <a:close/>
              </a:path>
            </a:pathLst>
          </a:custGeom>
          <a:solidFill>
            <a:srgbClr val="047B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6354321" y="4573270"/>
            <a:ext cx="2750308" cy="2284730"/>
          </a:xfrm>
          <a:custGeom>
            <a:avLst/>
            <a:gdLst/>
            <a:ahLst/>
            <a:cxnLst/>
            <a:rect l="l" t="t" r="r" b="b"/>
            <a:pathLst>
              <a:path w="2750308" h="2284729">
                <a:moveTo>
                  <a:pt x="2750308" y="33019"/>
                </a:moveTo>
                <a:lnTo>
                  <a:pt x="2722368" y="0"/>
                </a:lnTo>
                <a:lnTo>
                  <a:pt x="0" y="2284729"/>
                </a:lnTo>
                <a:lnTo>
                  <a:pt x="67284" y="2284729"/>
                </a:lnTo>
                <a:lnTo>
                  <a:pt x="2750308" y="33019"/>
                </a:lnTo>
                <a:close/>
              </a:path>
            </a:pathLst>
          </a:custGeom>
          <a:solidFill>
            <a:srgbClr val="037B9A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6415283" y="4603750"/>
            <a:ext cx="2714746" cy="2254250"/>
          </a:xfrm>
          <a:custGeom>
            <a:avLst/>
            <a:gdLst/>
            <a:ahLst/>
            <a:cxnLst/>
            <a:rect l="l" t="t" r="r" b="b"/>
            <a:pathLst>
              <a:path w="2714746" h="2254250">
                <a:moveTo>
                  <a:pt x="2714746" y="33019"/>
                </a:moveTo>
                <a:lnTo>
                  <a:pt x="2686806" y="0"/>
                </a:lnTo>
                <a:lnTo>
                  <a:pt x="0" y="2254250"/>
                </a:lnTo>
                <a:lnTo>
                  <a:pt x="68041" y="2254250"/>
                </a:lnTo>
                <a:lnTo>
                  <a:pt x="2714746" y="33019"/>
                </a:lnTo>
                <a:close/>
              </a:path>
            </a:pathLst>
          </a:custGeom>
          <a:solidFill>
            <a:srgbClr val="027A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6477011" y="4634230"/>
            <a:ext cx="2666988" cy="2223770"/>
          </a:xfrm>
          <a:custGeom>
            <a:avLst/>
            <a:gdLst/>
            <a:ahLst/>
            <a:cxnLst/>
            <a:rect l="l" t="t" r="r" b="b"/>
            <a:pathLst>
              <a:path w="2666988" h="2223770">
                <a:moveTo>
                  <a:pt x="2666988" y="19511"/>
                </a:moveTo>
                <a:lnTo>
                  <a:pt x="2650478" y="0"/>
                </a:lnTo>
                <a:lnTo>
                  <a:pt x="0" y="2223770"/>
                </a:lnTo>
                <a:lnTo>
                  <a:pt x="67296" y="2223770"/>
                </a:lnTo>
                <a:lnTo>
                  <a:pt x="2666988" y="42609"/>
                </a:lnTo>
                <a:lnTo>
                  <a:pt x="2666988" y="19511"/>
                </a:lnTo>
                <a:close/>
              </a:path>
            </a:pathLst>
          </a:custGeom>
          <a:solidFill>
            <a:srgbClr val="017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1694180" y="4953000"/>
            <a:ext cx="7449820" cy="487680"/>
          </a:xfrm>
          <a:custGeom>
            <a:avLst/>
            <a:gdLst/>
            <a:ahLst/>
            <a:cxnLst/>
            <a:rect l="l" t="t" r="r" b="b"/>
            <a:pathLst>
              <a:path w="7449820" h="487679">
                <a:moveTo>
                  <a:pt x="7449820" y="0"/>
                </a:moveTo>
                <a:lnTo>
                  <a:pt x="0" y="289559"/>
                </a:lnTo>
                <a:lnTo>
                  <a:pt x="7449820" y="487680"/>
                </a:lnTo>
                <a:lnTo>
                  <a:pt x="7449820" y="0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120650" y="5237480"/>
            <a:ext cx="9023350" cy="788669"/>
          </a:xfrm>
          <a:custGeom>
            <a:avLst/>
            <a:gdLst/>
            <a:ahLst/>
            <a:cxnLst/>
            <a:rect l="l" t="t" r="r" b="b"/>
            <a:pathLst>
              <a:path w="9023350" h="788670">
                <a:moveTo>
                  <a:pt x="9023350" y="0"/>
                </a:moveTo>
                <a:lnTo>
                  <a:pt x="0" y="0"/>
                </a:lnTo>
                <a:lnTo>
                  <a:pt x="9023350" y="788670"/>
                </a:lnTo>
                <a:lnTo>
                  <a:pt x="9023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8890" y="4998720"/>
            <a:ext cx="9135110" cy="186563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-3810" y="4992370"/>
            <a:ext cx="9147810" cy="80518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549910" y="1755139"/>
            <a:ext cx="8356600" cy="21399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895600" y="3714254"/>
            <a:ext cx="945784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194" smtClean="0">
                <a:solidFill>
                  <a:srgbClr val="454545"/>
                </a:solidFill>
                <a:latin typeface="Arial Unicode MS"/>
                <a:cs typeface="Arial Unicode MS"/>
              </a:rPr>
              <a:t>To</a:t>
            </a:r>
            <a:r>
              <a:rPr lang="en-US" sz="2700" spc="194" dirty="0" smtClean="0">
                <a:solidFill>
                  <a:srgbClr val="454545"/>
                </a:solidFill>
                <a:latin typeface="Arial Unicode MS"/>
                <a:cs typeface="Arial Unicode MS"/>
              </a:rPr>
              <a:t>p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60457" y="3714254"/>
            <a:ext cx="1468323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12" dirty="0" smtClean="0">
                <a:solidFill>
                  <a:srgbClr val="454545"/>
                </a:solidFill>
                <a:latin typeface="Arial Unicode MS"/>
                <a:cs typeface="Arial Unicode MS"/>
              </a:rPr>
              <a:t>Business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47957" y="3714254"/>
            <a:ext cx="1352017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-106" dirty="0" smtClean="0">
                <a:solidFill>
                  <a:srgbClr val="454545"/>
                </a:solidFill>
                <a:latin typeface="Arial Unicode MS"/>
                <a:cs typeface="Arial Unicode MS"/>
              </a:rPr>
              <a:t>Families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18871" y="3714254"/>
            <a:ext cx="1755377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-110" dirty="0" smtClean="0">
                <a:solidFill>
                  <a:srgbClr val="454545"/>
                </a:solidFill>
                <a:latin typeface="Arial Unicode MS"/>
                <a:cs typeface="Arial Unicode MS"/>
              </a:rPr>
              <a:t>in Pakistan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042150" y="6522224"/>
            <a:ext cx="591813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endParaRPr sz="270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7711490" y="6522224"/>
            <a:ext cx="1344245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endParaRPr sz="270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00" y="274320"/>
            <a:ext cx="865632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00430" y="1606054"/>
            <a:ext cx="7619885" cy="281432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 marR="42351">
              <a:lnSpc>
                <a:spcPts val="2590"/>
              </a:lnSpc>
            </a:pPr>
            <a:r>
              <a:rPr sz="2700" spc="-143" dirty="0" smtClean="0">
                <a:latin typeface="Arial Unicode MS"/>
                <a:cs typeface="Arial Unicode MS"/>
              </a:rPr>
              <a:t>He give the bid for UBL</a:t>
            </a:r>
            <a:endParaRPr sz="2700">
              <a:latin typeface="Arial Unicode MS"/>
              <a:cs typeface="Arial Unicode MS"/>
            </a:endParaRPr>
          </a:p>
          <a:p>
            <a:pPr marL="12700" marR="42351">
              <a:lnSpc>
                <a:spcPct val="89192"/>
              </a:lnSpc>
              <a:spcBef>
                <a:spcPts val="990"/>
              </a:spcBef>
            </a:pPr>
            <a:r>
              <a:rPr sz="2700" spc="-126" dirty="0" smtClean="0">
                <a:latin typeface="Arial Unicode MS"/>
                <a:cs typeface="Arial Unicode MS"/>
              </a:rPr>
              <a:t>He also offer a bid PSO along with Patronas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1120"/>
              </a:spcBef>
            </a:pPr>
            <a:r>
              <a:rPr sz="2700" dirty="0" smtClean="0">
                <a:latin typeface="Arial Unicode MS"/>
                <a:cs typeface="Arial Unicode MS"/>
              </a:rPr>
              <a:t>There</a:t>
            </a:r>
            <a:r>
              <a:rPr sz="2700" spc="-329" dirty="0" smtClean="0">
                <a:latin typeface="Arial Unicode MS"/>
                <a:cs typeface="Arial Unicode MS"/>
              </a:rPr>
              <a:t> </a:t>
            </a:r>
            <a:r>
              <a:rPr sz="2700" spc="-765" dirty="0" smtClean="0">
                <a:latin typeface="Arial Unicode MS"/>
                <a:cs typeface="Arial Unicode MS"/>
              </a:rPr>
              <a:t>i</a:t>
            </a:r>
            <a:r>
              <a:rPr sz="2700" spc="0" dirty="0" smtClean="0">
                <a:latin typeface="Arial Unicode MS"/>
                <a:cs typeface="Arial Unicode MS"/>
              </a:rPr>
              <a:t>s</a:t>
            </a:r>
            <a:r>
              <a:rPr sz="2700" spc="-584" dirty="0" smtClean="0">
                <a:latin typeface="Arial Unicode MS"/>
                <a:cs typeface="Arial Unicode MS"/>
              </a:rPr>
              <a:t> </a:t>
            </a:r>
            <a:r>
              <a:rPr sz="2700" spc="0" dirty="0" smtClean="0">
                <a:latin typeface="Arial Unicode MS"/>
                <a:cs typeface="Arial Unicode MS"/>
              </a:rPr>
              <a:t>no</a:t>
            </a:r>
            <a:r>
              <a:rPr sz="2700" spc="-307" dirty="0" smtClean="0">
                <a:latin typeface="Arial Unicode MS"/>
                <a:cs typeface="Arial Unicode MS"/>
              </a:rPr>
              <a:t> </a:t>
            </a:r>
            <a:r>
              <a:rPr sz="2700" spc="9" dirty="0" smtClean="0">
                <a:latin typeface="Arial Unicode MS"/>
                <a:cs typeface="Arial Unicode MS"/>
              </a:rPr>
              <a:t>s</a:t>
            </a:r>
            <a:r>
              <a:rPr sz="2700" spc="-602" dirty="0" smtClean="0">
                <a:latin typeface="Arial Unicode MS"/>
                <a:cs typeface="Arial Unicode MS"/>
              </a:rPr>
              <a:t>t</a:t>
            </a:r>
            <a:r>
              <a:rPr sz="2700" spc="147" dirty="0" smtClean="0">
                <a:latin typeface="Arial Unicode MS"/>
                <a:cs typeface="Arial Unicode MS"/>
              </a:rPr>
              <a:t>o</a:t>
            </a:r>
            <a:r>
              <a:rPr sz="2700" spc="137" dirty="0" smtClean="0">
                <a:latin typeface="Arial Unicode MS"/>
                <a:cs typeface="Arial Unicode MS"/>
              </a:rPr>
              <a:t>p</a:t>
            </a:r>
            <a:r>
              <a:rPr sz="2700" spc="-310" dirty="0" smtClean="0">
                <a:latin typeface="Arial Unicode MS"/>
                <a:cs typeface="Arial Unicode MS"/>
              </a:rPr>
              <a:t>p</a:t>
            </a:r>
            <a:r>
              <a:rPr sz="2700" spc="-305" dirty="0" smtClean="0">
                <a:latin typeface="Arial Unicode MS"/>
                <a:cs typeface="Arial Unicode MS"/>
              </a:rPr>
              <a:t>i</a:t>
            </a:r>
            <a:r>
              <a:rPr sz="2700" spc="137" dirty="0" smtClean="0">
                <a:latin typeface="Arial Unicode MS"/>
                <a:cs typeface="Arial Unicode MS"/>
              </a:rPr>
              <a:t>n</a:t>
            </a:r>
            <a:r>
              <a:rPr sz="2700" spc="147" dirty="0" smtClean="0">
                <a:latin typeface="Arial Unicode MS"/>
                <a:cs typeface="Arial Unicode MS"/>
              </a:rPr>
              <a:t>g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880" dirty="0" smtClean="0">
                <a:latin typeface="Arial Unicode MS"/>
                <a:cs typeface="Arial Unicode MS"/>
              </a:rPr>
              <a:t>M</a:t>
            </a:r>
            <a:r>
              <a:rPr sz="2700" spc="152" dirty="0" smtClean="0">
                <a:latin typeface="Arial Unicode MS"/>
                <a:cs typeface="Arial Unicode MS"/>
              </a:rPr>
              <a:t>a</a:t>
            </a:r>
            <a:r>
              <a:rPr sz="2700" spc="107" dirty="0" smtClean="0">
                <a:latin typeface="Arial Unicode MS"/>
                <a:cs typeface="Arial Unicode MS"/>
              </a:rPr>
              <a:t>nsha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0" dirty="0" smtClean="0">
                <a:latin typeface="Arial Unicode MS"/>
                <a:cs typeface="Arial Unicode MS"/>
              </a:rPr>
              <a:t>and</a:t>
            </a:r>
            <a:r>
              <a:rPr sz="2700" spc="-159" dirty="0" smtClean="0">
                <a:latin typeface="Arial Unicode MS"/>
                <a:cs typeface="Arial Unicode MS"/>
              </a:rPr>
              <a:t> </a:t>
            </a:r>
            <a:r>
              <a:rPr sz="2700" spc="0" dirty="0" smtClean="0">
                <a:latin typeface="Arial Unicode MS"/>
                <a:cs typeface="Arial Unicode MS"/>
              </a:rPr>
              <a:t>he</a:t>
            </a:r>
            <a:r>
              <a:rPr sz="2700" spc="-297" dirty="0" smtClean="0">
                <a:latin typeface="Arial Unicode MS"/>
                <a:cs typeface="Arial Unicode MS"/>
              </a:rPr>
              <a:t> </a:t>
            </a:r>
            <a:r>
              <a:rPr sz="2700" spc="-377" dirty="0" smtClean="0">
                <a:latin typeface="Arial Unicode MS"/>
                <a:cs typeface="Arial Unicode MS"/>
              </a:rPr>
              <a:t>is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9" dirty="0" smtClean="0">
                <a:latin typeface="Arial Unicode MS"/>
                <a:cs typeface="Arial Unicode MS"/>
              </a:rPr>
              <a:t>s</a:t>
            </a:r>
            <a:r>
              <a:rPr sz="2700" spc="-715" dirty="0" smtClean="0">
                <a:latin typeface="Arial Unicode MS"/>
                <a:cs typeface="Arial Unicode MS"/>
              </a:rPr>
              <a:t>till</a:t>
            </a:r>
            <a:r>
              <a:rPr sz="2700" spc="-600" dirty="0" smtClean="0">
                <a:latin typeface="Arial Unicode MS"/>
                <a:cs typeface="Arial Unicode MS"/>
              </a:rPr>
              <a:t> </a:t>
            </a:r>
            <a:r>
              <a:rPr sz="2700" spc="0" dirty="0" smtClean="0">
                <a:latin typeface="Arial Unicode MS"/>
                <a:cs typeface="Arial Unicode MS"/>
              </a:rPr>
              <a:t>on</a:t>
            </a:r>
            <a:r>
              <a:rPr sz="2700" spc="-307" dirty="0" smtClean="0">
                <a:latin typeface="Arial Unicode MS"/>
                <a:cs typeface="Arial Unicode MS"/>
              </a:rPr>
              <a:t> </a:t>
            </a:r>
            <a:r>
              <a:rPr sz="2700" spc="-602" dirty="0" smtClean="0">
                <a:latin typeface="Arial Unicode MS"/>
                <a:cs typeface="Arial Unicode MS"/>
              </a:rPr>
              <a:t>t</a:t>
            </a:r>
            <a:r>
              <a:rPr sz="2700" spc="147" dirty="0" smtClean="0">
                <a:latin typeface="Arial Unicode MS"/>
                <a:cs typeface="Arial Unicode MS"/>
              </a:rPr>
              <a:t>he 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731"/>
              </a:spcBef>
            </a:pPr>
            <a:r>
              <a:rPr sz="2700" spc="107" dirty="0" smtClean="0">
                <a:latin typeface="Arial Unicode MS"/>
                <a:cs typeface="Arial Unicode MS"/>
              </a:rPr>
              <a:t>move.</a:t>
            </a:r>
            <a:endParaRPr sz="2700">
              <a:latin typeface="Arial Unicode MS"/>
              <a:cs typeface="Arial Unicode MS"/>
            </a:endParaRPr>
          </a:p>
          <a:p>
            <a:pPr marL="12700" marR="745064">
              <a:lnSpc>
                <a:spcPts val="3610"/>
              </a:lnSpc>
              <a:spcBef>
                <a:spcPts val="1011"/>
              </a:spcBef>
            </a:pPr>
            <a:r>
              <a:rPr sz="2700" spc="-128" dirty="0" smtClean="0">
                <a:latin typeface="Arial Unicode MS"/>
                <a:cs typeface="Arial Unicode MS"/>
              </a:rPr>
              <a:t>The Govt. of Pakistan has Awarded Sitara-e- Imtiaz (The Honor of Distinction) to Mansha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5160" y="163807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160" y="214861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160" y="265788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362562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1930" y="274320"/>
            <a:ext cx="848487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00430" y="1573545"/>
            <a:ext cx="7576004" cy="4695948"/>
          </a:xfrm>
          <a:prstGeom prst="rect">
            <a:avLst/>
          </a:prstGeom>
        </p:spPr>
        <p:txBody>
          <a:bodyPr wrap="square" lIns="0" tIns="17018" rIns="0" bIns="0" rtlCol="0">
            <a:noAutofit/>
          </a:bodyPr>
          <a:lstStyle/>
          <a:p>
            <a:pPr marL="12700" marR="46476">
              <a:lnSpc>
                <a:spcPts val="2680"/>
              </a:lnSpc>
            </a:pPr>
            <a:r>
              <a:rPr sz="2800" spc="-191" dirty="0" smtClean="0">
                <a:latin typeface="Arial Unicode MS"/>
                <a:cs typeface="Arial Unicode MS"/>
              </a:rPr>
              <a:t>Worth: £750m ($1.5billion)</a:t>
            </a:r>
            <a:endParaRPr sz="2800">
              <a:latin typeface="Arial Unicode MS"/>
              <a:cs typeface="Arial Unicode MS"/>
            </a:endParaRPr>
          </a:p>
          <a:p>
            <a:pPr marL="12700" marR="319411">
              <a:lnSpc>
                <a:spcPts val="2889"/>
              </a:lnSpc>
              <a:spcBef>
                <a:spcPts val="603"/>
              </a:spcBef>
            </a:pPr>
            <a:r>
              <a:rPr sz="2700" spc="-180" dirty="0" smtClean="0">
                <a:latin typeface="Arial Unicode MS"/>
                <a:cs typeface="Arial Unicode MS"/>
              </a:rPr>
              <a:t>The Bestway Group started in 1976 with its first </a:t>
            </a:r>
            <a:endParaRPr sz="2700">
              <a:latin typeface="Arial Unicode MS"/>
              <a:cs typeface="Arial Unicode MS"/>
            </a:endParaRPr>
          </a:p>
          <a:p>
            <a:pPr marL="12700" marR="319411">
              <a:lnSpc>
                <a:spcPts val="2889"/>
              </a:lnSpc>
              <a:spcBef>
                <a:spcPts val="349"/>
              </a:spcBef>
            </a:pPr>
            <a:r>
              <a:rPr sz="2700" spc="-47" dirty="0" smtClean="0">
                <a:latin typeface="Arial Unicode MS"/>
                <a:cs typeface="Arial Unicode MS"/>
              </a:rPr>
              <a:t>Bestway cash and carry warehouse opened in </a:t>
            </a:r>
            <a:endParaRPr sz="2700">
              <a:latin typeface="Arial Unicode MS"/>
              <a:cs typeface="Arial Unicode MS"/>
            </a:endParaRPr>
          </a:p>
          <a:p>
            <a:pPr marL="12700" marR="319411">
              <a:lnSpc>
                <a:spcPts val="2889"/>
              </a:lnSpc>
              <a:spcBef>
                <a:spcPts val="349"/>
              </a:spcBef>
            </a:pPr>
            <a:r>
              <a:rPr sz="2700" spc="146" dirty="0" smtClean="0">
                <a:latin typeface="Arial Unicode MS"/>
                <a:cs typeface="Arial Unicode MS"/>
              </a:rPr>
              <a:t>London</a:t>
            </a:r>
            <a:endParaRPr sz="2700">
              <a:latin typeface="Arial Unicode MS"/>
              <a:cs typeface="Arial Unicode MS"/>
            </a:endParaRPr>
          </a:p>
          <a:p>
            <a:pPr marL="12700" marR="4124">
              <a:lnSpc>
                <a:spcPts val="2889"/>
              </a:lnSpc>
              <a:spcBef>
                <a:spcPts val="769"/>
              </a:spcBef>
            </a:pPr>
            <a:r>
              <a:rPr sz="2700" spc="188" dirty="0" smtClean="0">
                <a:latin typeface="Arial Unicode MS"/>
                <a:cs typeface="Arial Unicode MS"/>
              </a:rPr>
              <a:t>Be</a:t>
            </a:r>
            <a:r>
              <a:rPr sz="2700" spc="193" dirty="0" smtClean="0">
                <a:latin typeface="Arial Unicode MS"/>
                <a:cs typeface="Arial Unicode MS"/>
              </a:rPr>
              <a:t>s</a:t>
            </a:r>
            <a:r>
              <a:rPr sz="2700" spc="-602" dirty="0" smtClean="0">
                <a:latin typeface="Arial Unicode MS"/>
                <a:cs typeface="Arial Unicode MS"/>
              </a:rPr>
              <a:t>t</a:t>
            </a:r>
            <a:r>
              <a:rPr sz="2700" spc="583" dirty="0" smtClean="0">
                <a:latin typeface="Arial Unicode MS"/>
                <a:cs typeface="Arial Unicode MS"/>
              </a:rPr>
              <a:t>w</a:t>
            </a:r>
            <a:r>
              <a:rPr sz="2700" spc="66" dirty="0" smtClean="0">
                <a:latin typeface="Arial Unicode MS"/>
                <a:cs typeface="Arial Unicode MS"/>
              </a:rPr>
              <a:t>ay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0" dirty="0" smtClean="0">
                <a:latin typeface="Arial Unicode MS"/>
                <a:cs typeface="Arial Unicode MS"/>
              </a:rPr>
              <a:t>Group</a:t>
            </a:r>
            <a:r>
              <a:rPr sz="2700" spc="142" dirty="0" smtClean="0">
                <a:latin typeface="Arial Unicode MS"/>
                <a:cs typeface="Arial Unicode MS"/>
              </a:rPr>
              <a:t> </a:t>
            </a:r>
            <a:r>
              <a:rPr sz="2700" spc="93" dirty="0" smtClean="0">
                <a:latin typeface="Arial Unicode MS"/>
                <a:cs typeface="Arial Unicode MS"/>
              </a:rPr>
              <a:t>ve</a:t>
            </a:r>
            <a:r>
              <a:rPr sz="2700" spc="98" dirty="0" smtClean="0">
                <a:latin typeface="Arial Unicode MS"/>
                <a:cs typeface="Arial Unicode MS"/>
              </a:rPr>
              <a:t>n</a:t>
            </a:r>
            <a:r>
              <a:rPr sz="2700" spc="-121" dirty="0" smtClean="0">
                <a:latin typeface="Arial Unicode MS"/>
                <a:cs typeface="Arial Unicode MS"/>
              </a:rPr>
              <a:t>tured</a:t>
            </a:r>
            <a:r>
              <a:rPr sz="2700" spc="-600" dirty="0" smtClean="0">
                <a:latin typeface="Arial Unicode MS"/>
                <a:cs typeface="Arial Unicode MS"/>
              </a:rPr>
              <a:t> </a:t>
            </a:r>
            <a:r>
              <a:rPr sz="2700" spc="-269" dirty="0" smtClean="0">
                <a:latin typeface="Arial Unicode MS"/>
                <a:cs typeface="Arial Unicode MS"/>
              </a:rPr>
              <a:t>into</a:t>
            </a:r>
            <a:r>
              <a:rPr sz="2700" spc="-600" dirty="0" smtClean="0">
                <a:latin typeface="Arial Unicode MS"/>
                <a:cs typeface="Arial Unicode MS"/>
              </a:rPr>
              <a:t> </a:t>
            </a:r>
            <a:r>
              <a:rPr sz="2700" spc="-40" dirty="0" smtClean="0">
                <a:latin typeface="Arial Unicode MS"/>
                <a:cs typeface="Arial Unicode MS"/>
              </a:rPr>
              <a:t>Pak</a:t>
            </a:r>
            <a:r>
              <a:rPr sz="2700" spc="-35" dirty="0" smtClean="0">
                <a:latin typeface="Arial Unicode MS"/>
                <a:cs typeface="Arial Unicode MS"/>
              </a:rPr>
              <a:t>i</a:t>
            </a:r>
            <a:r>
              <a:rPr sz="2700" spc="-310" dirty="0" smtClean="0">
                <a:latin typeface="Arial Unicode MS"/>
                <a:cs typeface="Arial Unicode MS"/>
              </a:rPr>
              <a:t>s</a:t>
            </a:r>
            <a:r>
              <a:rPr sz="2700" spc="-305" dirty="0" smtClean="0">
                <a:latin typeface="Arial Unicode MS"/>
                <a:cs typeface="Arial Unicode MS"/>
              </a:rPr>
              <a:t>t</a:t>
            </a:r>
            <a:r>
              <a:rPr sz="2700" spc="-188" dirty="0" smtClean="0">
                <a:latin typeface="Arial Unicode MS"/>
                <a:cs typeface="Arial Unicode MS"/>
              </a:rPr>
              <a:t>an</a:t>
            </a:r>
            <a:r>
              <a:rPr sz="2700" spc="-193" dirty="0" smtClean="0">
                <a:latin typeface="Arial Unicode MS"/>
                <a:cs typeface="Arial Unicode MS"/>
              </a:rPr>
              <a:t>'</a:t>
            </a:r>
            <a:r>
              <a:rPr sz="2700" spc="0" dirty="0" smtClean="0">
                <a:latin typeface="Arial Unicode MS"/>
                <a:cs typeface="Arial Unicode MS"/>
              </a:rPr>
              <a:t>s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0" dirty="0" smtClean="0">
                <a:latin typeface="Arial Unicode MS"/>
                <a:cs typeface="Arial Unicode MS"/>
              </a:rPr>
              <a:t>hu</a:t>
            </a:r>
            <a:r>
              <a:rPr sz="2700" spc="4" dirty="0" smtClean="0">
                <a:latin typeface="Arial Unicode MS"/>
                <a:cs typeface="Arial Unicode MS"/>
              </a:rPr>
              <a:t>g</a:t>
            </a:r>
            <a:r>
              <a:rPr sz="2700" spc="0" dirty="0" smtClean="0">
                <a:latin typeface="Arial Unicode MS"/>
                <a:cs typeface="Arial Unicode MS"/>
              </a:rPr>
              <a:t>e</a:t>
            </a:r>
            <a:r>
              <a:rPr sz="2700" spc="-10" dirty="0" smtClean="0">
                <a:latin typeface="Arial Unicode MS"/>
                <a:cs typeface="Arial Unicode MS"/>
              </a:rPr>
              <a:t> </a:t>
            </a:r>
            <a:r>
              <a:rPr sz="2700" spc="-602" dirty="0" smtClean="0">
                <a:latin typeface="Arial Unicode MS"/>
                <a:cs typeface="Arial Unicode MS"/>
              </a:rPr>
              <a:t>t</a:t>
            </a:r>
            <a:r>
              <a:rPr sz="2700" spc="147" dirty="0" smtClean="0">
                <a:latin typeface="Arial Unicode MS"/>
                <a:cs typeface="Arial Unicode MS"/>
              </a:rPr>
              <a:t>he </a:t>
            </a:r>
            <a:endParaRPr sz="2700">
              <a:latin typeface="Arial Unicode MS"/>
              <a:cs typeface="Arial Unicode MS"/>
            </a:endParaRPr>
          </a:p>
          <a:p>
            <a:pPr marL="12700" marR="4124">
              <a:lnSpc>
                <a:spcPts val="2889"/>
              </a:lnSpc>
              <a:spcBef>
                <a:spcPts val="349"/>
              </a:spcBef>
            </a:pPr>
            <a:r>
              <a:rPr sz="2700" spc="-66" dirty="0" smtClean="0">
                <a:latin typeface="Arial Unicode MS"/>
                <a:cs typeface="Arial Unicode MS"/>
              </a:rPr>
              <a:t>cement business in 1995 and set up cement </a:t>
            </a:r>
            <a:endParaRPr sz="2700">
              <a:latin typeface="Arial Unicode MS"/>
              <a:cs typeface="Arial Unicode MS"/>
            </a:endParaRPr>
          </a:p>
          <a:p>
            <a:pPr marL="12700" marR="4124">
              <a:lnSpc>
                <a:spcPts val="2889"/>
              </a:lnSpc>
              <a:spcBef>
                <a:spcPts val="349"/>
              </a:spcBef>
            </a:pPr>
            <a:r>
              <a:rPr sz="2700" spc="120" dirty="0" smtClean="0">
                <a:latin typeface="Arial Unicode MS"/>
                <a:cs typeface="Arial Unicode MS"/>
              </a:rPr>
              <a:t>manufa</a:t>
            </a:r>
            <a:r>
              <a:rPr sz="2700" spc="125" dirty="0" smtClean="0">
                <a:latin typeface="Arial Unicode MS"/>
                <a:cs typeface="Arial Unicode MS"/>
              </a:rPr>
              <a:t>c</a:t>
            </a:r>
            <a:r>
              <a:rPr sz="2700" spc="-602" dirty="0" smtClean="0">
                <a:latin typeface="Arial Unicode MS"/>
                <a:cs typeface="Arial Unicode MS"/>
              </a:rPr>
              <a:t>t</a:t>
            </a:r>
            <a:r>
              <a:rPr sz="2700" spc="-162" dirty="0" smtClean="0">
                <a:latin typeface="Arial Unicode MS"/>
                <a:cs typeface="Arial Unicode MS"/>
              </a:rPr>
              <a:t>uring</a:t>
            </a:r>
            <a:r>
              <a:rPr sz="2700" spc="-604" dirty="0" smtClean="0">
                <a:latin typeface="Arial Unicode MS"/>
                <a:cs typeface="Arial Unicode MS"/>
              </a:rPr>
              <a:t> </a:t>
            </a:r>
            <a:r>
              <a:rPr sz="2700" spc="-188" dirty="0" smtClean="0">
                <a:latin typeface="Arial Unicode MS"/>
                <a:cs typeface="Arial Unicode MS"/>
              </a:rPr>
              <a:t>plant</a:t>
            </a:r>
            <a:r>
              <a:rPr sz="2700" spc="-600" dirty="0" smtClean="0">
                <a:latin typeface="Arial Unicode MS"/>
                <a:cs typeface="Arial Unicode MS"/>
              </a:rPr>
              <a:t> </a:t>
            </a:r>
            <a:r>
              <a:rPr sz="2700" spc="-745" dirty="0" smtClean="0">
                <a:latin typeface="Arial Unicode MS"/>
                <a:cs typeface="Arial Unicode MS"/>
              </a:rPr>
              <a:t>i</a:t>
            </a:r>
            <a:r>
              <a:rPr sz="2700" spc="147" dirty="0" smtClean="0">
                <a:latin typeface="Arial Unicode MS"/>
                <a:cs typeface="Arial Unicode MS"/>
              </a:rPr>
              <a:t>n</a:t>
            </a:r>
            <a:r>
              <a:rPr sz="2700" spc="-604" dirty="0" smtClean="0">
                <a:latin typeface="Arial Unicode MS"/>
                <a:cs typeface="Arial Unicode MS"/>
              </a:rPr>
              <a:t> </a:t>
            </a:r>
            <a:r>
              <a:rPr sz="2700" spc="188" dirty="0" smtClean="0">
                <a:latin typeface="Arial Unicode MS"/>
                <a:cs typeface="Arial Unicode MS"/>
              </a:rPr>
              <a:t>Pa</a:t>
            </a:r>
            <a:r>
              <a:rPr sz="2700" spc="193" dirty="0" smtClean="0">
                <a:latin typeface="Arial Unicode MS"/>
                <a:cs typeface="Arial Unicode MS"/>
              </a:rPr>
              <a:t>k</a:t>
            </a:r>
            <a:r>
              <a:rPr sz="2700" spc="-458" dirty="0" smtClean="0">
                <a:latin typeface="Arial Unicode MS"/>
                <a:cs typeface="Arial Unicode MS"/>
              </a:rPr>
              <a:t>is</a:t>
            </a:r>
            <a:r>
              <a:rPr sz="2700" spc="-454" dirty="0" smtClean="0">
                <a:latin typeface="Arial Unicode MS"/>
                <a:cs typeface="Arial Unicode MS"/>
              </a:rPr>
              <a:t>t</a:t>
            </a:r>
            <a:r>
              <a:rPr sz="2700" spc="147" dirty="0" smtClean="0">
                <a:latin typeface="Arial Unicode MS"/>
                <a:cs typeface="Arial Unicode MS"/>
              </a:rPr>
              <a:t>an</a:t>
            </a:r>
            <a:r>
              <a:rPr sz="2700" spc="-604" dirty="0" smtClean="0">
                <a:latin typeface="Arial Unicode MS"/>
                <a:cs typeface="Arial Unicode MS"/>
              </a:rPr>
              <a:t> </a:t>
            </a:r>
            <a:r>
              <a:rPr sz="2700" spc="-229" dirty="0" smtClean="0">
                <a:latin typeface="Arial Unicode MS"/>
                <a:cs typeface="Arial Unicode MS"/>
              </a:rPr>
              <a:t>at</a:t>
            </a:r>
            <a:r>
              <a:rPr sz="2700" spc="-589" dirty="0" smtClean="0">
                <a:latin typeface="Arial Unicode MS"/>
                <a:cs typeface="Arial Unicode MS"/>
              </a:rPr>
              <a:t> </a:t>
            </a:r>
            <a:r>
              <a:rPr sz="2700" spc="0" dirty="0" smtClean="0">
                <a:latin typeface="Arial Unicode MS"/>
                <a:cs typeface="Arial Unicode MS"/>
              </a:rPr>
              <a:t>a</a:t>
            </a:r>
            <a:r>
              <a:rPr sz="2700" spc="-456" dirty="0" smtClean="0">
                <a:latin typeface="Arial Unicode MS"/>
                <a:cs typeface="Arial Unicode MS"/>
              </a:rPr>
              <a:t> </a:t>
            </a:r>
            <a:r>
              <a:rPr sz="2700" spc="9" dirty="0" smtClean="0">
                <a:latin typeface="Arial Unicode MS"/>
                <a:cs typeface="Arial Unicode MS"/>
              </a:rPr>
              <a:t>c</a:t>
            </a:r>
            <a:r>
              <a:rPr sz="2700" spc="-162" dirty="0" smtClean="0">
                <a:latin typeface="Arial Unicode MS"/>
                <a:cs typeface="Arial Unicode MS"/>
              </a:rPr>
              <a:t>ost</a:t>
            </a:r>
            <a:r>
              <a:rPr sz="2700" spc="-589" dirty="0" smtClean="0">
                <a:latin typeface="Arial Unicode MS"/>
                <a:cs typeface="Arial Unicode MS"/>
              </a:rPr>
              <a:t> </a:t>
            </a:r>
            <a:r>
              <a:rPr sz="2700" spc="-229" dirty="0" smtClean="0">
                <a:latin typeface="Arial Unicode MS"/>
                <a:cs typeface="Arial Unicode MS"/>
              </a:rPr>
              <a:t>of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147" dirty="0" smtClean="0">
                <a:latin typeface="Arial Unicode MS"/>
                <a:cs typeface="Arial Unicode MS"/>
              </a:rPr>
              <a:t>$120 </a:t>
            </a:r>
            <a:endParaRPr sz="2700">
              <a:latin typeface="Arial Unicode MS"/>
              <a:cs typeface="Arial Unicode MS"/>
            </a:endParaRPr>
          </a:p>
          <a:p>
            <a:pPr marL="12700" marR="4124">
              <a:lnSpc>
                <a:spcPts val="2889"/>
              </a:lnSpc>
              <a:spcBef>
                <a:spcPts val="349"/>
              </a:spcBef>
            </a:pPr>
            <a:r>
              <a:rPr sz="2700" spc="-310" dirty="0" smtClean="0">
                <a:latin typeface="Arial Unicode MS"/>
                <a:cs typeface="Arial Unicode MS"/>
              </a:rPr>
              <a:t>million.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769"/>
              </a:spcBef>
            </a:pPr>
            <a:r>
              <a:rPr sz="2700" spc="-100" dirty="0" smtClean="0">
                <a:latin typeface="Arial Unicode MS"/>
                <a:cs typeface="Arial Unicode MS"/>
              </a:rPr>
              <a:t>They also acquired a 25.5% stake in United Bank</a:t>
            </a:r>
            <a:endParaRPr sz="2700">
              <a:latin typeface="Arial Unicode MS"/>
              <a:cs typeface="Arial Unicode MS"/>
            </a:endParaRPr>
          </a:p>
          <a:p>
            <a:pPr marL="12700" marR="46476">
              <a:lnSpc>
                <a:spcPct val="89192"/>
              </a:lnSpc>
              <a:spcBef>
                <a:spcPts val="350"/>
              </a:spcBef>
            </a:pPr>
            <a:r>
              <a:rPr sz="2700" spc="-131" dirty="0" smtClean="0">
                <a:latin typeface="Arial Unicode MS"/>
                <a:cs typeface="Arial Unicode MS"/>
              </a:rPr>
              <a:t>Limited in 2002</a:t>
            </a:r>
            <a:endParaRPr sz="2700">
              <a:latin typeface="Arial Unicode MS"/>
              <a:cs typeface="Arial Unicode MS"/>
            </a:endParaRPr>
          </a:p>
          <a:p>
            <a:pPr marL="12700" marR="46476">
              <a:lnSpc>
                <a:spcPct val="89192"/>
              </a:lnSpc>
              <a:spcBef>
                <a:spcPts val="750"/>
              </a:spcBef>
            </a:pPr>
            <a:r>
              <a:rPr sz="2700" spc="-224" dirty="0" smtClean="0">
                <a:latin typeface="Arial Unicode MS"/>
                <a:cs typeface="Arial Unicode MS"/>
              </a:rPr>
              <a:t>He is still on the move!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5160" y="1615213"/>
            <a:ext cx="214603" cy="72136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1628"/>
              </a:spcBef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160" y="336273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160" y="5059453"/>
            <a:ext cx="214603" cy="259080"/>
          </a:xfrm>
          <a:prstGeom prst="rect">
            <a:avLst/>
          </a:prstGeom>
        </p:spPr>
        <p:txBody>
          <a:bodyPr wrap="square" lIns="0" tIns="10826" rIns="0" bIns="0" rtlCol="0">
            <a:noAutofit/>
          </a:bodyPr>
          <a:lstStyle/>
          <a:p>
            <a:pPr marL="12700">
              <a:lnSpc>
                <a:spcPts val="1705"/>
              </a:lnSpc>
            </a:pPr>
            <a:r>
              <a:rPr sz="1850" spc="28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5933213"/>
            <a:ext cx="214603" cy="259080"/>
          </a:xfrm>
          <a:prstGeom prst="rect">
            <a:avLst/>
          </a:prstGeom>
        </p:spPr>
        <p:txBody>
          <a:bodyPr wrap="square" lIns="0" tIns="10826" rIns="0" bIns="0" rtlCol="0">
            <a:noAutofit/>
          </a:bodyPr>
          <a:lstStyle/>
          <a:p>
            <a:pPr marL="12700">
              <a:lnSpc>
                <a:spcPts val="1705"/>
              </a:lnSpc>
            </a:pPr>
            <a:r>
              <a:rPr sz="1850" spc="28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1930" y="274320"/>
            <a:ext cx="848487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00430" y="1575488"/>
            <a:ext cx="7643839" cy="4226560"/>
          </a:xfrm>
          <a:prstGeom prst="rect">
            <a:avLst/>
          </a:prstGeom>
        </p:spPr>
        <p:txBody>
          <a:bodyPr wrap="square" lIns="0" tIns="14700" rIns="0" bIns="0" rtlCol="0">
            <a:noAutofit/>
          </a:bodyPr>
          <a:lstStyle/>
          <a:p>
            <a:pPr marL="12700" marR="36234">
              <a:lnSpc>
                <a:spcPts val="2315"/>
              </a:lnSpc>
            </a:pPr>
            <a:r>
              <a:rPr sz="2400" spc="-94" dirty="0" smtClean="0">
                <a:latin typeface="Arial Unicode MS"/>
                <a:cs typeface="Arial Unicode MS"/>
              </a:rPr>
              <a:t>Habib is a prominent </a:t>
            </a:r>
            <a:r>
              <a:rPr sz="2400" spc="-94" dirty="0" smtClean="0">
                <a:solidFill>
                  <a:srgbClr val="FF8018"/>
                </a:solidFill>
                <a:latin typeface="Arial Unicode MS"/>
                <a:cs typeface="Arial Unicode MS"/>
                <a:hlinkClick r:id="rId5"/>
              </a:rPr>
              <a:t>Muslim Khoja </a:t>
            </a:r>
            <a:r>
              <a:rPr sz="2400" spc="-94" dirty="0" smtClean="0">
                <a:latin typeface="Arial Unicode MS"/>
                <a:cs typeface="Arial Unicode MS"/>
                <a:hlinkClick r:id="rId5"/>
              </a:rPr>
              <a:t>b</a:t>
            </a:r>
            <a:r>
              <a:rPr sz="2400" spc="-94" dirty="0" smtClean="0">
                <a:latin typeface="Arial Unicode MS"/>
                <a:cs typeface="Arial Unicode MS"/>
              </a:rPr>
              <a:t>usiness family in</a:t>
            </a:r>
            <a:endParaRPr sz="2400">
              <a:latin typeface="Arial Unicode MS"/>
              <a:cs typeface="Arial Unicode MS"/>
            </a:endParaRPr>
          </a:p>
          <a:p>
            <a:pPr marL="12700" marR="36234">
              <a:lnSpc>
                <a:spcPct val="89192"/>
              </a:lnSpc>
              <a:spcBef>
                <a:spcPts val="535"/>
              </a:spcBef>
            </a:pPr>
            <a:r>
              <a:rPr sz="2400" spc="-56" dirty="0" smtClean="0">
                <a:solidFill>
                  <a:srgbClr val="FF8018"/>
                </a:solidFill>
                <a:latin typeface="Arial Unicode MS"/>
                <a:cs typeface="Arial Unicode MS"/>
                <a:hlinkClick r:id="rId6"/>
              </a:rPr>
              <a:t>Pakistan</a:t>
            </a:r>
            <a:endParaRPr sz="2400">
              <a:latin typeface="Arial Unicode MS"/>
              <a:cs typeface="Arial Unicode MS"/>
            </a:endParaRPr>
          </a:p>
          <a:p>
            <a:pPr marL="12700" marR="27127">
              <a:lnSpc>
                <a:spcPts val="2568"/>
              </a:lnSpc>
              <a:spcBef>
                <a:spcPts val="1051"/>
              </a:spcBef>
            </a:pPr>
            <a:r>
              <a:rPr sz="2400" spc="-116" dirty="0" smtClean="0">
                <a:latin typeface="Arial Unicode MS"/>
                <a:cs typeface="Arial Unicode MS"/>
              </a:rPr>
              <a:t>A profile of Rafiq Habib in an Economic Review stated </a:t>
            </a:r>
            <a:endParaRPr sz="2400">
              <a:latin typeface="Arial Unicode MS"/>
              <a:cs typeface="Arial Unicode MS"/>
            </a:endParaRPr>
          </a:p>
          <a:p>
            <a:pPr marL="12700" marR="27127">
              <a:lnSpc>
                <a:spcPts val="2568"/>
              </a:lnSpc>
              <a:spcBef>
                <a:spcPts val="511"/>
              </a:spcBef>
            </a:pPr>
            <a:r>
              <a:rPr sz="2400" spc="-59" dirty="0" smtClean="0">
                <a:latin typeface="Arial Unicode MS"/>
                <a:cs typeface="Arial Unicode MS"/>
              </a:rPr>
              <a:t>that the Habib group has owned over 90 companies </a:t>
            </a:r>
            <a:endParaRPr sz="2400">
              <a:latin typeface="Arial Unicode MS"/>
              <a:cs typeface="Arial Unicode MS"/>
            </a:endParaRPr>
          </a:p>
          <a:p>
            <a:pPr marL="12700" marR="27127">
              <a:lnSpc>
                <a:spcPts val="2568"/>
              </a:lnSpc>
              <a:spcBef>
                <a:spcPts val="511"/>
              </a:spcBef>
            </a:pPr>
            <a:r>
              <a:rPr sz="2400" spc="-103" dirty="0" smtClean="0">
                <a:latin typeface="Arial Unicode MS"/>
                <a:cs typeface="Arial Unicode MS"/>
              </a:rPr>
              <a:t>Habib group's most famous and successful subsidiary is</a:t>
            </a:r>
            <a:endParaRPr sz="2400">
              <a:latin typeface="Arial Unicode MS"/>
              <a:cs typeface="Arial Unicode MS"/>
            </a:endParaRPr>
          </a:p>
          <a:p>
            <a:pPr marL="12700" marR="36234">
              <a:lnSpc>
                <a:spcPts val="2400"/>
              </a:lnSpc>
              <a:spcBef>
                <a:spcPts val="631"/>
              </a:spcBef>
            </a:pPr>
            <a:r>
              <a:rPr sz="2400" spc="-146" dirty="0" smtClean="0">
                <a:latin typeface="Arial Unicode MS"/>
                <a:cs typeface="Arial Unicode MS"/>
              </a:rPr>
              <a:t>its Banking and Finance division.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2568"/>
              </a:lnSpc>
              <a:spcBef>
                <a:spcPts val="591"/>
              </a:spcBef>
            </a:pPr>
            <a:r>
              <a:rPr sz="2400" spc="-529" dirty="0" smtClean="0">
                <a:latin typeface="Arial Unicode MS"/>
                <a:cs typeface="Arial Unicode MS"/>
              </a:rPr>
              <a:t>I</a:t>
            </a:r>
            <a:r>
              <a:rPr sz="2400" spc="126" dirty="0" smtClean="0">
                <a:latin typeface="Arial Unicode MS"/>
                <a:cs typeface="Arial Unicode MS"/>
              </a:rPr>
              <a:t>ndu</a:t>
            </a:r>
            <a:r>
              <a:rPr sz="2400" spc="0" dirty="0" smtClean="0">
                <a:latin typeface="Arial Unicode MS"/>
                <a:cs typeface="Arial Unicode MS"/>
              </a:rPr>
              <a:t>s</a:t>
            </a:r>
            <a:r>
              <a:rPr sz="2400" spc="-534" dirty="0" smtClean="0">
                <a:latin typeface="Arial Unicode MS"/>
                <a:cs typeface="Arial Unicode MS"/>
              </a:rPr>
              <a:t> </a:t>
            </a:r>
            <a:r>
              <a:rPr sz="2400" spc="801" dirty="0" smtClean="0">
                <a:latin typeface="Arial Unicode MS"/>
                <a:cs typeface="Arial Unicode MS"/>
              </a:rPr>
              <a:t>M</a:t>
            </a:r>
            <a:r>
              <a:rPr sz="2400" spc="126" dirty="0" smtClean="0">
                <a:latin typeface="Arial Unicode MS"/>
                <a:cs typeface="Arial Unicode MS"/>
              </a:rPr>
              <a:t>o</a:t>
            </a:r>
            <a:r>
              <a:rPr sz="2400" spc="-539" dirty="0" smtClean="0">
                <a:latin typeface="Arial Unicode MS"/>
                <a:cs typeface="Arial Unicode MS"/>
              </a:rPr>
              <a:t>t</a:t>
            </a:r>
            <a:r>
              <a:rPr sz="2400" spc="126" dirty="0" smtClean="0">
                <a:latin typeface="Arial Unicode MS"/>
                <a:cs typeface="Arial Unicode MS"/>
              </a:rPr>
              <a:t>o</a:t>
            </a:r>
            <a:r>
              <a:rPr sz="2400" spc="-397" dirty="0" smtClean="0">
                <a:latin typeface="Arial Unicode MS"/>
                <a:cs typeface="Arial Unicode MS"/>
              </a:rPr>
              <a:t>r</a:t>
            </a:r>
            <a:r>
              <a:rPr sz="2400" spc="0" dirty="0" smtClean="0">
                <a:latin typeface="Arial Unicode MS"/>
                <a:cs typeface="Arial Unicode MS"/>
              </a:rPr>
              <a:t>s</a:t>
            </a:r>
            <a:r>
              <a:rPr sz="2400" spc="-534" dirty="0" smtClean="0">
                <a:latin typeface="Arial Unicode MS"/>
                <a:cs typeface="Arial Unicode MS"/>
              </a:rPr>
              <a:t> </a:t>
            </a:r>
            <a:r>
              <a:rPr sz="2400" spc="126" dirty="0" smtClean="0">
                <a:latin typeface="Arial Unicode MS"/>
                <a:cs typeface="Arial Unicode MS"/>
              </a:rPr>
              <a:t>a</a:t>
            </a:r>
            <a:r>
              <a:rPr sz="2400" spc="35" dirty="0" smtClean="0">
                <a:latin typeface="Arial Unicode MS"/>
                <a:cs typeface="Arial Unicode MS"/>
              </a:rPr>
              <a:t>sse</a:t>
            </a:r>
            <a:r>
              <a:rPr sz="2400" spc="454" dirty="0" smtClean="0">
                <a:latin typeface="Arial Unicode MS"/>
                <a:cs typeface="Arial Unicode MS"/>
              </a:rPr>
              <a:t>m</a:t>
            </a:r>
            <a:r>
              <a:rPr sz="2400" spc="450" dirty="0" smtClean="0">
                <a:latin typeface="Arial Unicode MS"/>
                <a:cs typeface="Arial Unicode MS"/>
              </a:rPr>
              <a:t>b</a:t>
            </a:r>
            <a:r>
              <a:rPr sz="2400" spc="-676" dirty="0" smtClean="0">
                <a:latin typeface="Arial Unicode MS"/>
                <a:cs typeface="Arial Unicode MS"/>
              </a:rPr>
              <a:t>li</a:t>
            </a:r>
            <a:r>
              <a:rPr sz="2400" spc="126" dirty="0" smtClean="0">
                <a:latin typeface="Arial Unicode MS"/>
                <a:cs typeface="Arial Unicode MS"/>
              </a:rPr>
              <a:t>n</a:t>
            </a:r>
            <a:r>
              <a:rPr sz="2400" spc="131" dirty="0" smtClean="0">
                <a:latin typeface="Arial Unicode MS"/>
                <a:cs typeface="Arial Unicode MS"/>
              </a:rPr>
              <a:t>g</a:t>
            </a:r>
            <a:r>
              <a:rPr sz="2400" spc="-539" dirty="0" smtClean="0">
                <a:latin typeface="Arial Unicode MS"/>
                <a:cs typeface="Arial Unicode MS"/>
              </a:rPr>
              <a:t> </a:t>
            </a:r>
            <a:r>
              <a:rPr sz="2400" spc="522" dirty="0" smtClean="0">
                <a:latin typeface="Arial Unicode MS"/>
                <a:cs typeface="Arial Unicode MS"/>
              </a:rPr>
              <a:t>C</a:t>
            </a:r>
            <a:r>
              <a:rPr sz="2400" spc="126" dirty="0" smtClean="0">
                <a:latin typeface="Arial Unicode MS"/>
                <a:cs typeface="Arial Unicode MS"/>
              </a:rPr>
              <a:t>o</a:t>
            </a:r>
            <a:r>
              <a:rPr sz="2400" spc="-397" dirty="0" smtClean="0">
                <a:latin typeface="Arial Unicode MS"/>
                <a:cs typeface="Arial Unicode MS"/>
              </a:rPr>
              <a:t>r</a:t>
            </a:r>
            <a:r>
              <a:rPr sz="2400" spc="126" dirty="0" smtClean="0">
                <a:latin typeface="Arial Unicode MS"/>
                <a:cs typeface="Arial Unicode MS"/>
              </a:rPr>
              <a:t>o</a:t>
            </a:r>
            <a:r>
              <a:rPr sz="2400" spc="-676" dirty="0" smtClean="0">
                <a:latin typeface="Arial Unicode MS"/>
                <a:cs typeface="Arial Unicode MS"/>
              </a:rPr>
              <a:t>l</a:t>
            </a:r>
            <a:r>
              <a:rPr sz="2400" spc="-681" dirty="0" smtClean="0">
                <a:latin typeface="Arial Unicode MS"/>
                <a:cs typeface="Arial Unicode MS"/>
              </a:rPr>
              <a:t>l</a:t>
            </a:r>
            <a:r>
              <a:rPr sz="2400" spc="131" dirty="0" smtClean="0">
                <a:latin typeface="Arial Unicode MS"/>
                <a:cs typeface="Arial Unicode MS"/>
              </a:rPr>
              <a:t>a</a:t>
            </a:r>
            <a:r>
              <a:rPr sz="2400" spc="-529" dirty="0" smtClean="0">
                <a:latin typeface="Arial Unicode MS"/>
                <a:cs typeface="Arial Unicode MS"/>
              </a:rPr>
              <a:t> </a:t>
            </a:r>
            <a:r>
              <a:rPr sz="2400" spc="59" dirty="0" smtClean="0">
                <a:latin typeface="Arial Unicode MS"/>
                <a:cs typeface="Arial Unicode MS"/>
              </a:rPr>
              <a:t>c</a:t>
            </a:r>
            <a:r>
              <a:rPr sz="2400" spc="54" dirty="0" smtClean="0">
                <a:latin typeface="Arial Unicode MS"/>
                <a:cs typeface="Arial Unicode MS"/>
              </a:rPr>
              <a:t>a</a:t>
            </a:r>
            <a:r>
              <a:rPr sz="2400" spc="-203" dirty="0" smtClean="0">
                <a:latin typeface="Arial Unicode MS"/>
                <a:cs typeface="Arial Unicode MS"/>
              </a:rPr>
              <a:t>rs</a:t>
            </a:r>
            <a:r>
              <a:rPr sz="2400" spc="-525" dirty="0" smtClean="0">
                <a:latin typeface="Arial Unicode MS"/>
                <a:cs typeface="Arial Unicode MS"/>
              </a:rPr>
              <a:t> </a:t>
            </a:r>
            <a:r>
              <a:rPr sz="2400" spc="-4" dirty="0" smtClean="0">
                <a:latin typeface="Arial Unicode MS"/>
                <a:cs typeface="Arial Unicode MS"/>
              </a:rPr>
              <a:t>an</a:t>
            </a:r>
            <a:r>
              <a:rPr sz="2400" spc="0" dirty="0" smtClean="0">
                <a:latin typeface="Arial Unicode MS"/>
                <a:cs typeface="Arial Unicode MS"/>
              </a:rPr>
              <a:t>d</a:t>
            </a:r>
            <a:r>
              <a:rPr sz="2400" spc="-143" dirty="0" smtClean="0">
                <a:latin typeface="Arial Unicode MS"/>
                <a:cs typeface="Arial Unicode MS"/>
              </a:rPr>
              <a:t> </a:t>
            </a:r>
            <a:r>
              <a:rPr sz="2400" spc="801" dirty="0" smtClean="0">
                <a:latin typeface="Arial Unicode MS"/>
                <a:cs typeface="Arial Unicode MS"/>
              </a:rPr>
              <a:t>m</a:t>
            </a:r>
            <a:r>
              <a:rPr sz="2400" spc="126" dirty="0" smtClean="0">
                <a:latin typeface="Arial Unicode MS"/>
                <a:cs typeface="Arial Unicode MS"/>
              </a:rPr>
              <a:t>an</a:t>
            </a:r>
            <a:r>
              <a:rPr sz="2400" spc="0" dirty="0" smtClean="0">
                <a:latin typeface="Arial Unicode MS"/>
                <a:cs typeface="Arial Unicode MS"/>
              </a:rPr>
              <a:t>y</a:t>
            </a:r>
            <a:r>
              <a:rPr sz="2400" spc="-525" dirty="0" smtClean="0">
                <a:latin typeface="Arial Unicode MS"/>
                <a:cs typeface="Arial Unicode MS"/>
              </a:rPr>
              <a:t> </a:t>
            </a:r>
            <a:r>
              <a:rPr sz="2400" spc="126" dirty="0" smtClean="0">
                <a:latin typeface="Arial Unicode MS"/>
                <a:cs typeface="Arial Unicode MS"/>
              </a:rPr>
              <a:t>do</a:t>
            </a:r>
            <a:r>
              <a:rPr sz="2400" spc="59" dirty="0" smtClean="0">
                <a:latin typeface="Arial Unicode MS"/>
                <a:cs typeface="Arial Unicode MS"/>
              </a:rPr>
              <a:t>z</a:t>
            </a:r>
            <a:r>
              <a:rPr sz="2400" spc="54" dirty="0" smtClean="0">
                <a:latin typeface="Arial Unicode MS"/>
                <a:cs typeface="Arial Unicode MS"/>
              </a:rPr>
              <a:t>e</a:t>
            </a:r>
            <a:r>
              <a:rPr sz="2400" spc="126" dirty="0" smtClean="0">
                <a:latin typeface="Arial Unicode MS"/>
                <a:cs typeface="Arial Unicode MS"/>
              </a:rPr>
              <a:t>n</a:t>
            </a:r>
            <a:r>
              <a:rPr sz="2400" spc="0" dirty="0" smtClean="0">
                <a:latin typeface="Arial Unicode MS"/>
                <a:cs typeface="Arial Unicode MS"/>
              </a:rPr>
              <a:t>s 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2568"/>
              </a:lnSpc>
              <a:spcBef>
                <a:spcPts val="310"/>
              </a:spcBef>
            </a:pPr>
            <a:r>
              <a:rPr sz="2400" spc="-183" dirty="0" smtClean="0">
                <a:latin typeface="Arial Unicode MS"/>
                <a:cs typeface="Arial Unicode MS"/>
              </a:rPr>
              <a:t>of units in sectors such as jute, paper sack, minerals, 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2568"/>
              </a:lnSpc>
              <a:spcBef>
                <a:spcPts val="310"/>
              </a:spcBef>
            </a:pPr>
            <a:r>
              <a:rPr sz="2400" spc="-226" dirty="0" smtClean="0">
                <a:latin typeface="Arial Unicode MS"/>
                <a:cs typeface="Arial Unicode MS"/>
              </a:rPr>
              <a:t>steel, tiles, synthetics sugar, glass, construction, 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2568"/>
              </a:lnSpc>
              <a:spcBef>
                <a:spcPts val="310"/>
              </a:spcBef>
            </a:pPr>
            <a:r>
              <a:rPr sz="2400" spc="-147" dirty="0" smtClean="0">
                <a:latin typeface="Arial Unicode MS"/>
                <a:cs typeface="Arial Unicode MS"/>
              </a:rPr>
              <a:t>concrete, farm autos, banking, oil, computers, music, 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ts val="2568"/>
              </a:lnSpc>
              <a:spcBef>
                <a:spcPts val="310"/>
              </a:spcBef>
            </a:pPr>
            <a:r>
              <a:rPr sz="2400" spc="-64" dirty="0" smtClean="0">
                <a:latin typeface="Arial Unicode MS"/>
                <a:cs typeface="Arial Unicode MS"/>
              </a:rPr>
              <a:t>paper, packages, leasing and capital management</a:t>
            </a:r>
            <a:endParaRPr sz="24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5160" y="1626207"/>
            <a:ext cx="193009" cy="232410"/>
          </a:xfrm>
          <a:prstGeom prst="rect">
            <a:avLst/>
          </a:prstGeom>
        </p:spPr>
        <p:txBody>
          <a:bodyPr wrap="square" lIns="0" tIns="9620" rIns="0" bIns="0" rtlCol="0">
            <a:noAutofit/>
          </a:bodyPr>
          <a:lstStyle/>
          <a:p>
            <a:pPr marL="12700">
              <a:lnSpc>
                <a:spcPts val="1515"/>
              </a:lnSpc>
            </a:pPr>
            <a:r>
              <a:rPr sz="1650" spc="279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5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160" y="2472027"/>
            <a:ext cx="193009" cy="232410"/>
          </a:xfrm>
          <a:prstGeom prst="rect">
            <a:avLst/>
          </a:prstGeom>
        </p:spPr>
        <p:txBody>
          <a:bodyPr wrap="square" lIns="0" tIns="9620" rIns="0" bIns="0" rtlCol="0">
            <a:noAutofit/>
          </a:bodyPr>
          <a:lstStyle/>
          <a:p>
            <a:pPr marL="12700">
              <a:lnSpc>
                <a:spcPts val="1515"/>
              </a:lnSpc>
            </a:pPr>
            <a:r>
              <a:rPr sz="1650" spc="279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5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160" y="3254347"/>
            <a:ext cx="193009" cy="232410"/>
          </a:xfrm>
          <a:prstGeom prst="rect">
            <a:avLst/>
          </a:prstGeom>
        </p:spPr>
        <p:txBody>
          <a:bodyPr wrap="square" lIns="0" tIns="9620" rIns="0" bIns="0" rtlCol="0">
            <a:noAutofit/>
          </a:bodyPr>
          <a:lstStyle/>
          <a:p>
            <a:pPr marL="12700">
              <a:lnSpc>
                <a:spcPts val="1515"/>
              </a:lnSpc>
            </a:pPr>
            <a:r>
              <a:rPr sz="1650" spc="279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4036667"/>
            <a:ext cx="193009" cy="232409"/>
          </a:xfrm>
          <a:prstGeom prst="rect">
            <a:avLst/>
          </a:prstGeom>
        </p:spPr>
        <p:txBody>
          <a:bodyPr wrap="square" lIns="0" tIns="9620" rIns="0" bIns="0" rtlCol="0">
            <a:noAutofit/>
          </a:bodyPr>
          <a:lstStyle/>
          <a:p>
            <a:pPr marL="12700">
              <a:lnSpc>
                <a:spcPts val="1515"/>
              </a:lnSpc>
            </a:pPr>
            <a:r>
              <a:rPr sz="1650" spc="279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00" y="274320"/>
            <a:ext cx="865632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00430" y="1606054"/>
            <a:ext cx="7160007" cy="276352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 marR="42351">
              <a:lnSpc>
                <a:spcPts val="2590"/>
              </a:lnSpc>
            </a:pPr>
            <a:r>
              <a:rPr sz="2700" spc="-71" dirty="0" smtClean="0">
                <a:latin typeface="Arial Unicode MS"/>
                <a:cs typeface="Arial Unicode MS"/>
              </a:rPr>
              <a:t>Habibs today are headed by Rafiq Habib and</a:t>
            </a:r>
            <a:endParaRPr sz="2700">
              <a:latin typeface="Arial Unicode MS"/>
              <a:cs typeface="Arial Unicode MS"/>
            </a:endParaRPr>
          </a:p>
          <a:p>
            <a:pPr marL="12700" marR="42351">
              <a:lnSpc>
                <a:spcPct val="89192"/>
              </a:lnSpc>
              <a:spcBef>
                <a:spcPts val="590"/>
              </a:spcBef>
            </a:pPr>
            <a:r>
              <a:rPr sz="2700" spc="-152" dirty="0" smtClean="0">
                <a:latin typeface="Arial Unicode MS"/>
                <a:cs typeface="Arial Unicode MS"/>
              </a:rPr>
              <a:t>Rashid Habib in two distinct groups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1120"/>
              </a:spcBef>
            </a:pPr>
            <a:r>
              <a:rPr sz="2700" dirty="0" smtClean="0">
                <a:latin typeface="Arial Unicode MS"/>
                <a:cs typeface="Arial Unicode MS"/>
              </a:rPr>
              <a:t>What</a:t>
            </a:r>
            <a:r>
              <a:rPr sz="2700" spc="263" dirty="0" smtClean="0">
                <a:latin typeface="Arial Unicode MS"/>
                <a:cs typeface="Arial Unicode MS"/>
              </a:rPr>
              <a:t> </a:t>
            </a:r>
            <a:r>
              <a:rPr sz="2700" spc="880" dirty="0" smtClean="0">
                <a:latin typeface="Arial Unicode MS"/>
                <a:cs typeface="Arial Unicode MS"/>
              </a:rPr>
              <a:t>m</a:t>
            </a:r>
            <a:r>
              <a:rPr sz="2700" spc="66" dirty="0" smtClean="0">
                <a:latin typeface="Arial Unicode MS"/>
                <a:cs typeface="Arial Unicode MS"/>
              </a:rPr>
              <a:t>a</a:t>
            </a:r>
            <a:r>
              <a:rPr sz="2700" spc="76" dirty="0" smtClean="0">
                <a:latin typeface="Arial Unicode MS"/>
                <a:cs typeface="Arial Unicode MS"/>
              </a:rPr>
              <a:t>k</a:t>
            </a:r>
            <a:r>
              <a:rPr sz="2700" spc="66" dirty="0" smtClean="0">
                <a:latin typeface="Arial Unicode MS"/>
                <a:cs typeface="Arial Unicode MS"/>
              </a:rPr>
              <a:t>es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-602" dirty="0" smtClean="0">
                <a:latin typeface="Arial Unicode MS"/>
                <a:cs typeface="Arial Unicode MS"/>
              </a:rPr>
              <a:t>t</a:t>
            </a:r>
            <a:r>
              <a:rPr sz="2700" spc="390" dirty="0" smtClean="0">
                <a:latin typeface="Arial Unicode MS"/>
                <a:cs typeface="Arial Unicode MS"/>
              </a:rPr>
              <a:t>hem</a:t>
            </a:r>
            <a:r>
              <a:rPr sz="2700" spc="-604" dirty="0" smtClean="0">
                <a:latin typeface="Arial Unicode MS"/>
                <a:cs typeface="Arial Unicode MS"/>
              </a:rPr>
              <a:t> </a:t>
            </a:r>
            <a:r>
              <a:rPr sz="2700" spc="-67" dirty="0" smtClean="0">
                <a:latin typeface="Arial Unicode MS"/>
                <a:cs typeface="Arial Unicode MS"/>
              </a:rPr>
              <a:t>e</a:t>
            </a:r>
            <a:r>
              <a:rPr sz="2700" spc="-58" dirty="0" smtClean="0">
                <a:latin typeface="Arial Unicode MS"/>
                <a:cs typeface="Arial Unicode MS"/>
              </a:rPr>
              <a:t>x</a:t>
            </a:r>
            <a:r>
              <a:rPr sz="2700" spc="-67" dirty="0" smtClean="0">
                <a:latin typeface="Arial Unicode MS"/>
                <a:cs typeface="Arial Unicode MS"/>
              </a:rPr>
              <a:t>treme</a:t>
            </a:r>
            <a:r>
              <a:rPr sz="2700" spc="-77" dirty="0" smtClean="0">
                <a:latin typeface="Arial Unicode MS"/>
                <a:cs typeface="Arial Unicode MS"/>
              </a:rPr>
              <a:t>l</a:t>
            </a:r>
            <a:r>
              <a:rPr sz="2700" spc="-67" dirty="0" smtClean="0">
                <a:latin typeface="Arial Unicode MS"/>
                <a:cs typeface="Arial Unicode MS"/>
              </a:rPr>
              <a:t>y</a:t>
            </a:r>
            <a:r>
              <a:rPr sz="2700" spc="-490" dirty="0" smtClean="0">
                <a:latin typeface="Arial Unicode MS"/>
                <a:cs typeface="Arial Unicode MS"/>
              </a:rPr>
              <a:t> </a:t>
            </a:r>
            <a:r>
              <a:rPr sz="2700" spc="-269" dirty="0" smtClean="0">
                <a:latin typeface="Arial Unicode MS"/>
                <a:cs typeface="Arial Unicode MS"/>
              </a:rPr>
              <a:t>influent</a:t>
            </a:r>
            <a:r>
              <a:rPr sz="2700" spc="-458" dirty="0" smtClean="0">
                <a:latin typeface="Arial Unicode MS"/>
                <a:cs typeface="Arial Unicode MS"/>
              </a:rPr>
              <a:t>ial</a:t>
            </a:r>
            <a:r>
              <a:rPr sz="2700" spc="-604" dirty="0" smtClean="0">
                <a:latin typeface="Arial Unicode MS"/>
                <a:cs typeface="Arial Unicode MS"/>
              </a:rPr>
              <a:t> </a:t>
            </a:r>
            <a:r>
              <a:rPr sz="2700" spc="-121" dirty="0" smtClean="0">
                <a:latin typeface="Arial Unicode MS"/>
                <a:cs typeface="Arial Unicode MS"/>
              </a:rPr>
              <a:t>pla</a:t>
            </a:r>
            <a:r>
              <a:rPr sz="2700" spc="-116" dirty="0" smtClean="0">
                <a:latin typeface="Arial Unicode MS"/>
                <a:cs typeface="Arial Unicode MS"/>
              </a:rPr>
              <a:t>y</a:t>
            </a:r>
            <a:r>
              <a:rPr sz="2700" spc="-107" dirty="0" smtClean="0">
                <a:latin typeface="Arial Unicode MS"/>
                <a:cs typeface="Arial Unicode MS"/>
              </a:rPr>
              <a:t>ers 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725"/>
              </a:spcBef>
            </a:pPr>
            <a:r>
              <a:rPr sz="2700" spc="-247" dirty="0" smtClean="0">
                <a:latin typeface="Arial Unicode MS"/>
                <a:cs typeface="Arial Unicode MS"/>
              </a:rPr>
              <a:t>all times is the fact that for dozens of top 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725"/>
              </a:spcBef>
            </a:pPr>
            <a:r>
              <a:rPr sz="2700" spc="-53" dirty="0" smtClean="0">
                <a:latin typeface="Arial Unicode MS"/>
                <a:cs typeface="Arial Unicode MS"/>
              </a:rPr>
              <a:t>businessmen today, Habib were a myth once.</a:t>
            </a:r>
            <a:endParaRPr sz="2700">
              <a:latin typeface="Arial Unicode MS"/>
              <a:cs typeface="Arial Unicode MS"/>
            </a:endParaRPr>
          </a:p>
          <a:p>
            <a:pPr marL="12700" marR="42351">
              <a:lnSpc>
                <a:spcPct val="89192"/>
              </a:lnSpc>
              <a:spcBef>
                <a:spcPts val="1165"/>
              </a:spcBef>
            </a:pPr>
            <a:r>
              <a:rPr sz="2700" spc="-24" dirty="0" smtClean="0">
                <a:latin typeface="Arial Unicode MS"/>
                <a:cs typeface="Arial Unicode MS"/>
              </a:rPr>
              <a:t>Having many companies outside Pakistan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5160" y="163807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088642" y="2573794"/>
            <a:ext cx="362808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-229" dirty="0" smtClean="0">
                <a:latin typeface="Arial Unicode MS"/>
                <a:cs typeface="Arial Unicode MS"/>
              </a:rPr>
              <a:t>of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160" y="260708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4033293"/>
            <a:ext cx="214603" cy="259080"/>
          </a:xfrm>
          <a:prstGeom prst="rect">
            <a:avLst/>
          </a:prstGeom>
        </p:spPr>
        <p:txBody>
          <a:bodyPr wrap="square" lIns="0" tIns="10826" rIns="0" bIns="0" rtlCol="0">
            <a:noAutofit/>
          </a:bodyPr>
          <a:lstStyle/>
          <a:p>
            <a:pPr marL="12700">
              <a:lnSpc>
                <a:spcPts val="1705"/>
              </a:lnSpc>
            </a:pPr>
            <a:r>
              <a:rPr sz="1850" spc="28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1930" y="274320"/>
            <a:ext cx="848487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78840" y="1600674"/>
            <a:ext cx="7707578" cy="1690370"/>
          </a:xfrm>
          <a:prstGeom prst="rect">
            <a:avLst/>
          </a:prstGeom>
        </p:spPr>
        <p:txBody>
          <a:bodyPr wrap="square" lIns="0" tIns="15494" rIns="0" bIns="0" rtlCol="0">
            <a:noAutofit/>
          </a:bodyPr>
          <a:lstStyle/>
          <a:p>
            <a:pPr marL="12700" marR="38273">
              <a:lnSpc>
                <a:spcPts val="2440"/>
              </a:lnSpc>
            </a:pPr>
            <a:r>
              <a:rPr sz="2550" spc="22" dirty="0" smtClean="0">
                <a:latin typeface="Arial Unicode MS"/>
                <a:cs typeface="Arial Unicode MS"/>
              </a:rPr>
              <a:t>Saddaruddin Hashwani is Chairman Hashoo Group</a:t>
            </a:r>
            <a:endParaRPr sz="2550">
              <a:latin typeface="Arial Unicode MS"/>
              <a:cs typeface="Arial Unicode MS"/>
            </a:endParaRPr>
          </a:p>
          <a:p>
            <a:pPr marL="12700" marR="38273">
              <a:lnSpc>
                <a:spcPct val="89192"/>
              </a:lnSpc>
              <a:spcBef>
                <a:spcPts val="507"/>
              </a:spcBef>
            </a:pPr>
            <a:r>
              <a:rPr sz="2550" spc="-182" dirty="0" smtClean="0">
                <a:latin typeface="Arial Unicode MS"/>
                <a:cs typeface="Arial Unicode MS"/>
              </a:rPr>
              <a:t>with a net worth of </a:t>
            </a:r>
            <a:r>
              <a:rPr sz="2650" spc="-182" dirty="0" smtClean="0">
                <a:latin typeface="Arial Unicode MS"/>
                <a:cs typeface="Arial Unicode MS"/>
              </a:rPr>
              <a:t>Worth: £550m ($1.1billion)</a:t>
            </a:r>
            <a:endParaRPr sz="2650">
              <a:latin typeface="Arial Unicode MS"/>
              <a:cs typeface="Arial Unicode MS"/>
            </a:endParaRPr>
          </a:p>
          <a:p>
            <a:pPr marL="12700">
              <a:lnSpc>
                <a:spcPts val="3400"/>
              </a:lnSpc>
              <a:spcBef>
                <a:spcPts val="894"/>
              </a:spcBef>
            </a:pPr>
            <a:r>
              <a:rPr sz="2550" spc="-141" dirty="0" smtClean="0">
                <a:latin typeface="Arial Unicode MS"/>
                <a:cs typeface="Arial Unicode MS"/>
              </a:rPr>
              <a:t>Hashwanis are involved in trading of cotton, grain and steel</a:t>
            </a:r>
            <a:endParaRPr sz="2550">
              <a:latin typeface="Arial Unicode MS"/>
              <a:cs typeface="Arial Unicode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8810" y="1633549"/>
            <a:ext cx="200207" cy="241300"/>
          </a:xfrm>
          <a:prstGeom prst="rect">
            <a:avLst/>
          </a:prstGeom>
        </p:spPr>
        <p:txBody>
          <a:bodyPr wrap="square" lIns="0" tIns="10033" rIns="0" bIns="0" rtlCol="0">
            <a:noAutofit/>
          </a:bodyPr>
          <a:lstStyle/>
          <a:p>
            <a:pPr marL="12700">
              <a:lnSpc>
                <a:spcPts val="1580"/>
              </a:lnSpc>
            </a:pPr>
            <a:r>
              <a:rPr sz="1700" spc="262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7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8810" y="2544139"/>
            <a:ext cx="200207" cy="241300"/>
          </a:xfrm>
          <a:prstGeom prst="rect">
            <a:avLst/>
          </a:prstGeom>
        </p:spPr>
        <p:txBody>
          <a:bodyPr wrap="square" lIns="0" tIns="10033" rIns="0" bIns="0" rtlCol="0">
            <a:noAutofit/>
          </a:bodyPr>
          <a:lstStyle/>
          <a:p>
            <a:pPr marL="12700">
              <a:lnSpc>
                <a:spcPts val="1580"/>
              </a:lnSpc>
            </a:pPr>
            <a:r>
              <a:rPr sz="1700" spc="262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7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78840" y="3421854"/>
            <a:ext cx="4773504" cy="1210310"/>
          </a:xfrm>
          <a:prstGeom prst="rect">
            <a:avLst/>
          </a:prstGeom>
        </p:spPr>
        <p:txBody>
          <a:bodyPr wrap="square" lIns="0" tIns="15494" rIns="0" bIns="0" rtlCol="0">
            <a:noAutofit/>
          </a:bodyPr>
          <a:lstStyle/>
          <a:p>
            <a:pPr marL="12700">
              <a:lnSpc>
                <a:spcPts val="2440"/>
              </a:lnSpc>
            </a:pPr>
            <a:r>
              <a:rPr sz="2550" spc="228" dirty="0" smtClean="0">
                <a:latin typeface="Arial Unicode MS"/>
                <a:cs typeface="Arial Unicode MS"/>
              </a:rPr>
              <a:t>T</a:t>
            </a:r>
            <a:r>
              <a:rPr sz="2550" spc="213" dirty="0" smtClean="0">
                <a:latin typeface="Arial Unicode MS"/>
                <a:cs typeface="Arial Unicode MS"/>
              </a:rPr>
              <a:t>o</a:t>
            </a:r>
            <a:r>
              <a:rPr sz="2550" spc="159" dirty="0" smtClean="0">
                <a:latin typeface="Arial Unicode MS"/>
                <a:cs typeface="Arial Unicode MS"/>
              </a:rPr>
              <a:t>d</a:t>
            </a:r>
            <a:r>
              <a:rPr sz="2550" spc="150" dirty="0" smtClean="0">
                <a:latin typeface="Arial Unicode MS"/>
                <a:cs typeface="Arial Unicode MS"/>
              </a:rPr>
              <a:t>a</a:t>
            </a:r>
            <a:r>
              <a:rPr sz="2550" spc="-267" dirty="0" smtClean="0">
                <a:latin typeface="Arial Unicode MS"/>
                <a:cs typeface="Arial Unicode MS"/>
              </a:rPr>
              <a:t>y,</a:t>
            </a:r>
            <a:r>
              <a:rPr sz="2550" spc="-564" dirty="0" smtClean="0">
                <a:latin typeface="Arial Unicode MS"/>
                <a:cs typeface="Arial Unicode MS"/>
              </a:rPr>
              <a:t> </a:t>
            </a:r>
            <a:r>
              <a:rPr sz="2550" spc="-555" dirty="0" smtClean="0">
                <a:latin typeface="Arial Unicode MS"/>
                <a:cs typeface="Arial Unicode MS"/>
              </a:rPr>
              <a:t>t</a:t>
            </a:r>
            <a:r>
              <a:rPr sz="2550" spc="150" dirty="0" smtClean="0">
                <a:latin typeface="Arial Unicode MS"/>
                <a:cs typeface="Arial Unicode MS"/>
              </a:rPr>
              <a:t>h</a:t>
            </a:r>
            <a:r>
              <a:rPr sz="2550" spc="-706" dirty="0" smtClean="0">
                <a:latin typeface="Arial Unicode MS"/>
                <a:cs typeface="Arial Unicode MS"/>
              </a:rPr>
              <a:t>i</a:t>
            </a:r>
            <a:r>
              <a:rPr sz="2550" spc="11" dirty="0" smtClean="0">
                <a:latin typeface="Arial Unicode MS"/>
                <a:cs typeface="Arial Unicode MS"/>
              </a:rPr>
              <a:t>s</a:t>
            </a:r>
            <a:r>
              <a:rPr sz="2550" spc="-559" dirty="0" smtClean="0">
                <a:latin typeface="Arial Unicode MS"/>
                <a:cs typeface="Arial Unicode MS"/>
              </a:rPr>
              <a:t> </a:t>
            </a:r>
            <a:r>
              <a:rPr sz="2550" spc="150" dirty="0" smtClean="0">
                <a:latin typeface="Arial Unicode MS"/>
                <a:cs typeface="Arial Unicode MS"/>
              </a:rPr>
              <a:t>g</a:t>
            </a:r>
            <a:r>
              <a:rPr sz="2550" spc="-425" dirty="0" smtClean="0">
                <a:latin typeface="Arial Unicode MS"/>
                <a:cs typeface="Arial Unicode MS"/>
              </a:rPr>
              <a:t>r</a:t>
            </a:r>
            <a:r>
              <a:rPr sz="2550" spc="150" dirty="0" smtClean="0">
                <a:latin typeface="Arial Unicode MS"/>
                <a:cs typeface="Arial Unicode MS"/>
              </a:rPr>
              <a:t>o</a:t>
            </a:r>
            <a:r>
              <a:rPr sz="2550" spc="159" dirty="0" smtClean="0">
                <a:latin typeface="Arial Unicode MS"/>
                <a:cs typeface="Arial Unicode MS"/>
              </a:rPr>
              <a:t>u</a:t>
            </a:r>
            <a:r>
              <a:rPr sz="2550" spc="164" dirty="0" smtClean="0">
                <a:latin typeface="Arial Unicode MS"/>
                <a:cs typeface="Arial Unicode MS"/>
              </a:rPr>
              <a:t>p</a:t>
            </a:r>
            <a:r>
              <a:rPr sz="2550" spc="-579" dirty="0" smtClean="0">
                <a:latin typeface="Arial Unicode MS"/>
                <a:cs typeface="Arial Unicode MS"/>
              </a:rPr>
              <a:t> </a:t>
            </a:r>
            <a:r>
              <a:rPr sz="2550" spc="-14" dirty="0" smtClean="0">
                <a:latin typeface="Arial Unicode MS"/>
                <a:cs typeface="Arial Unicode MS"/>
              </a:rPr>
              <a:t>h</a:t>
            </a:r>
            <a:r>
              <a:rPr sz="2550" spc="-4" dirty="0" smtClean="0">
                <a:latin typeface="Arial Unicode MS"/>
                <a:cs typeface="Arial Unicode MS"/>
              </a:rPr>
              <a:t>a</a:t>
            </a:r>
            <a:r>
              <a:rPr sz="2550" spc="0" dirty="0" smtClean="0">
                <a:latin typeface="Arial Unicode MS"/>
                <a:cs typeface="Arial Unicode MS"/>
              </a:rPr>
              <a:t>s</a:t>
            </a:r>
            <a:r>
              <a:rPr sz="2550" spc="-220" dirty="0" smtClean="0">
                <a:latin typeface="Arial Unicode MS"/>
                <a:cs typeface="Arial Unicode MS"/>
              </a:rPr>
              <a:t> </a:t>
            </a:r>
            <a:r>
              <a:rPr sz="2550" spc="150" dirty="0" smtClean="0">
                <a:latin typeface="Arial Unicode MS"/>
                <a:cs typeface="Arial Unicode MS"/>
              </a:rPr>
              <a:t>e</a:t>
            </a:r>
            <a:r>
              <a:rPr sz="2550" spc="11" dirty="0" smtClean="0">
                <a:latin typeface="Arial Unicode MS"/>
                <a:cs typeface="Arial Unicode MS"/>
              </a:rPr>
              <a:t>x</a:t>
            </a:r>
            <a:r>
              <a:rPr sz="2550" spc="21" dirty="0" smtClean="0">
                <a:latin typeface="Arial Unicode MS"/>
                <a:cs typeface="Arial Unicode MS"/>
              </a:rPr>
              <a:t>c</a:t>
            </a:r>
            <a:r>
              <a:rPr sz="2550" spc="150" dirty="0" smtClean="0">
                <a:latin typeface="Arial Unicode MS"/>
                <a:cs typeface="Arial Unicode MS"/>
              </a:rPr>
              <a:t>e</a:t>
            </a:r>
            <a:r>
              <a:rPr sz="2550" spc="-706" dirty="0" smtClean="0">
                <a:latin typeface="Arial Unicode MS"/>
                <a:cs typeface="Arial Unicode MS"/>
              </a:rPr>
              <a:t>l</a:t>
            </a:r>
            <a:r>
              <a:rPr sz="2550" spc="-701" dirty="0" smtClean="0">
                <a:latin typeface="Arial Unicode MS"/>
                <a:cs typeface="Arial Unicode MS"/>
              </a:rPr>
              <a:t>l</a:t>
            </a:r>
            <a:r>
              <a:rPr sz="2550" spc="150" dirty="0" smtClean="0">
                <a:latin typeface="Arial Unicode MS"/>
                <a:cs typeface="Arial Unicode MS"/>
              </a:rPr>
              <a:t>e</a:t>
            </a:r>
            <a:r>
              <a:rPr sz="2550" spc="164" dirty="0" smtClean="0">
                <a:latin typeface="Arial Unicode MS"/>
                <a:cs typeface="Arial Unicode MS"/>
              </a:rPr>
              <a:t>d</a:t>
            </a:r>
            <a:r>
              <a:rPr sz="2550" spc="-575" dirty="0" smtClean="0">
                <a:latin typeface="Arial Unicode MS"/>
                <a:cs typeface="Arial Unicode MS"/>
              </a:rPr>
              <a:t> </a:t>
            </a:r>
            <a:r>
              <a:rPr sz="2550" spc="-701" dirty="0" smtClean="0">
                <a:latin typeface="Arial Unicode MS"/>
                <a:cs typeface="Arial Unicode MS"/>
              </a:rPr>
              <a:t>i</a:t>
            </a:r>
            <a:r>
              <a:rPr sz="2550" spc="164" dirty="0" smtClean="0">
                <a:latin typeface="Arial Unicode MS"/>
                <a:cs typeface="Arial Unicode MS"/>
              </a:rPr>
              <a:t>n</a:t>
            </a:r>
            <a:endParaRPr sz="2550">
              <a:latin typeface="Arial Unicode MS"/>
              <a:cs typeface="Arial Unicode MS"/>
            </a:endParaRPr>
          </a:p>
          <a:p>
            <a:pPr marL="12700" marR="9465">
              <a:lnSpc>
                <a:spcPts val="3400"/>
              </a:lnSpc>
              <a:spcBef>
                <a:spcPts val="403"/>
              </a:spcBef>
            </a:pPr>
            <a:r>
              <a:rPr sz="2550" spc="533" dirty="0" smtClean="0">
                <a:latin typeface="Arial Unicode MS"/>
                <a:cs typeface="Arial Unicode MS"/>
              </a:rPr>
              <a:t>w</a:t>
            </a:r>
            <a:r>
              <a:rPr sz="2550" spc="121" dirty="0" smtClean="0">
                <a:latin typeface="Arial Unicode MS"/>
                <a:cs typeface="Arial Unicode MS"/>
              </a:rPr>
              <a:t>h</a:t>
            </a:r>
            <a:r>
              <a:rPr sz="2550" spc="112" dirty="0" smtClean="0">
                <a:latin typeface="Arial Unicode MS"/>
                <a:cs typeface="Arial Unicode MS"/>
              </a:rPr>
              <a:t>e</a:t>
            </a:r>
            <a:r>
              <a:rPr sz="2550" spc="121" dirty="0" smtClean="0">
                <a:latin typeface="Arial Unicode MS"/>
                <a:cs typeface="Arial Unicode MS"/>
              </a:rPr>
              <a:t>a</a:t>
            </a:r>
            <a:r>
              <a:rPr sz="2550" spc="-568" dirty="0" smtClean="0">
                <a:latin typeface="Arial Unicode MS"/>
                <a:cs typeface="Arial Unicode MS"/>
              </a:rPr>
              <a:t>t</a:t>
            </a:r>
            <a:r>
              <a:rPr sz="2550" spc="-573" dirty="0" smtClean="0">
                <a:latin typeface="Arial Unicode MS"/>
                <a:cs typeface="Arial Unicode MS"/>
              </a:rPr>
              <a:t>,</a:t>
            </a:r>
            <a:r>
              <a:rPr sz="2550" spc="-569" dirty="0" smtClean="0">
                <a:latin typeface="Arial Unicode MS"/>
                <a:cs typeface="Arial Unicode MS"/>
              </a:rPr>
              <a:t> </a:t>
            </a:r>
            <a:r>
              <a:rPr sz="2550" spc="62" dirty="0" smtClean="0">
                <a:latin typeface="Arial Unicode MS"/>
                <a:cs typeface="Arial Unicode MS"/>
              </a:rPr>
              <a:t>c</a:t>
            </a:r>
            <a:r>
              <a:rPr sz="2550" spc="58" dirty="0" smtClean="0">
                <a:latin typeface="Arial Unicode MS"/>
                <a:cs typeface="Arial Unicode MS"/>
              </a:rPr>
              <a:t>o</a:t>
            </a:r>
            <a:r>
              <a:rPr sz="2550" spc="-578" dirty="0" smtClean="0">
                <a:latin typeface="Arial Unicode MS"/>
                <a:cs typeface="Arial Unicode MS"/>
              </a:rPr>
              <a:t>t</a:t>
            </a:r>
            <a:r>
              <a:rPr sz="2550" spc="-568" dirty="0" smtClean="0">
                <a:latin typeface="Arial Unicode MS"/>
                <a:cs typeface="Arial Unicode MS"/>
              </a:rPr>
              <a:t>t</a:t>
            </a:r>
            <a:r>
              <a:rPr sz="2550" spc="121" dirty="0" smtClean="0">
                <a:latin typeface="Arial Unicode MS"/>
                <a:cs typeface="Arial Unicode MS"/>
              </a:rPr>
              <a:t>o</a:t>
            </a:r>
            <a:r>
              <a:rPr sz="2550" spc="126" dirty="0" smtClean="0">
                <a:latin typeface="Arial Unicode MS"/>
                <a:cs typeface="Arial Unicode MS"/>
              </a:rPr>
              <a:t>n</a:t>
            </a:r>
            <a:r>
              <a:rPr sz="2550" spc="-579" dirty="0" smtClean="0">
                <a:latin typeface="Arial Unicode MS"/>
                <a:cs typeface="Arial Unicode MS"/>
              </a:rPr>
              <a:t> </a:t>
            </a:r>
            <a:r>
              <a:rPr sz="2550" spc="-14" dirty="0" smtClean="0">
                <a:latin typeface="Arial Unicode MS"/>
                <a:cs typeface="Arial Unicode MS"/>
              </a:rPr>
              <a:t>a</a:t>
            </a:r>
            <a:r>
              <a:rPr sz="2550" spc="-4" dirty="0" smtClean="0">
                <a:latin typeface="Arial Unicode MS"/>
                <a:cs typeface="Arial Unicode MS"/>
              </a:rPr>
              <a:t>n</a:t>
            </a:r>
            <a:r>
              <a:rPr sz="2550" spc="0" dirty="0" smtClean="0">
                <a:latin typeface="Arial Unicode MS"/>
                <a:cs typeface="Arial Unicode MS"/>
              </a:rPr>
              <a:t>d</a:t>
            </a:r>
            <a:r>
              <a:rPr sz="2550" spc="-197" dirty="0" smtClean="0">
                <a:latin typeface="Arial Unicode MS"/>
                <a:cs typeface="Arial Unicode MS"/>
              </a:rPr>
              <a:t> </a:t>
            </a:r>
            <a:r>
              <a:rPr sz="2550" spc="112" dirty="0" smtClean="0">
                <a:latin typeface="Arial Unicode MS"/>
                <a:cs typeface="Arial Unicode MS"/>
              </a:rPr>
              <a:t>b</a:t>
            </a:r>
            <a:r>
              <a:rPr sz="2550" spc="121" dirty="0" smtClean="0">
                <a:latin typeface="Arial Unicode MS"/>
                <a:cs typeface="Arial Unicode MS"/>
              </a:rPr>
              <a:t>a</a:t>
            </a:r>
            <a:r>
              <a:rPr sz="2550" spc="-438" dirty="0" smtClean="0">
                <a:latin typeface="Arial Unicode MS"/>
                <a:cs typeface="Arial Unicode MS"/>
              </a:rPr>
              <a:t>r</a:t>
            </a:r>
            <a:r>
              <a:rPr sz="2550" spc="-718" dirty="0" smtClean="0">
                <a:latin typeface="Arial Unicode MS"/>
                <a:cs typeface="Arial Unicode MS"/>
              </a:rPr>
              <a:t>l</a:t>
            </a:r>
            <a:r>
              <a:rPr sz="2550" spc="112" dirty="0" smtClean="0">
                <a:latin typeface="Arial Unicode MS"/>
                <a:cs typeface="Arial Unicode MS"/>
              </a:rPr>
              <a:t>e</a:t>
            </a:r>
            <a:r>
              <a:rPr sz="2550" spc="-3" dirty="0" smtClean="0">
                <a:latin typeface="Arial Unicode MS"/>
                <a:cs typeface="Arial Unicode MS"/>
              </a:rPr>
              <a:t>y</a:t>
            </a:r>
            <a:r>
              <a:rPr sz="2550" spc="-573" dirty="0" smtClean="0">
                <a:latin typeface="Arial Unicode MS"/>
                <a:cs typeface="Arial Unicode MS"/>
              </a:rPr>
              <a:t>.</a:t>
            </a:r>
            <a:r>
              <a:rPr sz="2550" spc="-569" dirty="0" smtClean="0">
                <a:latin typeface="Arial Unicode MS"/>
                <a:cs typeface="Arial Unicode MS"/>
              </a:rPr>
              <a:t> </a:t>
            </a:r>
            <a:r>
              <a:rPr sz="2550" spc="-568" dirty="0" smtClean="0">
                <a:latin typeface="Arial Unicode MS"/>
                <a:cs typeface="Arial Unicode MS"/>
              </a:rPr>
              <a:t>I</a:t>
            </a:r>
            <a:r>
              <a:rPr sz="2550" spc="-573" dirty="0" smtClean="0">
                <a:latin typeface="Arial Unicode MS"/>
                <a:cs typeface="Arial Unicode MS"/>
              </a:rPr>
              <a:t>t</a:t>
            </a:r>
            <a:r>
              <a:rPr sz="2550" spc="-564" dirty="0" smtClean="0">
                <a:latin typeface="Arial Unicode MS"/>
                <a:cs typeface="Arial Unicode MS"/>
              </a:rPr>
              <a:t> </a:t>
            </a:r>
            <a:r>
              <a:rPr sz="2550" spc="112" dirty="0" smtClean="0">
                <a:latin typeface="Arial Unicode MS"/>
                <a:cs typeface="Arial Unicode MS"/>
              </a:rPr>
              <a:t>o</a:t>
            </a:r>
            <a:r>
              <a:rPr sz="2550" spc="542" dirty="0" smtClean="0">
                <a:latin typeface="Arial Unicode MS"/>
                <a:cs typeface="Arial Unicode MS"/>
              </a:rPr>
              <a:t>w</a:t>
            </a:r>
            <a:r>
              <a:rPr sz="2550" spc="112" dirty="0" smtClean="0">
                <a:latin typeface="Arial Unicode MS"/>
                <a:cs typeface="Arial Unicode MS"/>
              </a:rPr>
              <a:t>n</a:t>
            </a:r>
            <a:r>
              <a:rPr sz="2550" spc="-12" dirty="0" smtClean="0">
                <a:latin typeface="Arial Unicode MS"/>
                <a:cs typeface="Arial Unicode MS"/>
              </a:rPr>
              <a:t>s </a:t>
            </a:r>
            <a:r>
              <a:rPr sz="2550" spc="112" dirty="0" smtClean="0">
                <a:latin typeface="Arial Unicode MS"/>
                <a:cs typeface="Arial Unicode MS"/>
              </a:rPr>
              <a:t>h</a:t>
            </a:r>
            <a:r>
              <a:rPr sz="2550" spc="121" dirty="0" smtClean="0">
                <a:latin typeface="Arial Unicode MS"/>
                <a:cs typeface="Arial Unicode MS"/>
              </a:rPr>
              <a:t>a</a:t>
            </a:r>
            <a:r>
              <a:rPr sz="2550" spc="-369" dirty="0" smtClean="0">
                <a:latin typeface="Arial Unicode MS"/>
                <a:cs typeface="Arial Unicode MS"/>
              </a:rPr>
              <a:t>v</a:t>
            </a:r>
            <a:r>
              <a:rPr sz="2550" spc="-374" dirty="0" smtClean="0">
                <a:latin typeface="Arial Unicode MS"/>
                <a:cs typeface="Arial Unicode MS"/>
              </a:rPr>
              <a:t>i</a:t>
            </a:r>
            <a:r>
              <a:rPr sz="2550" spc="121" dirty="0" smtClean="0">
                <a:latin typeface="Arial Unicode MS"/>
                <a:cs typeface="Arial Unicode MS"/>
              </a:rPr>
              <a:t>n</a:t>
            </a:r>
            <a:r>
              <a:rPr sz="2550" spc="126" dirty="0" smtClean="0">
                <a:latin typeface="Arial Unicode MS"/>
                <a:cs typeface="Arial Unicode MS"/>
              </a:rPr>
              <a:t>g</a:t>
            </a:r>
            <a:r>
              <a:rPr sz="2550" spc="-579" dirty="0" smtClean="0">
                <a:latin typeface="Arial Unicode MS"/>
                <a:cs typeface="Arial Unicode MS"/>
              </a:rPr>
              <a:t> </a:t>
            </a:r>
            <a:r>
              <a:rPr sz="2550" spc="-713" dirty="0" smtClean="0">
                <a:latin typeface="Arial Unicode MS"/>
                <a:cs typeface="Arial Unicode MS"/>
              </a:rPr>
              <a:t>i</a:t>
            </a:r>
            <a:r>
              <a:rPr sz="2550" spc="112" dirty="0" smtClean="0">
                <a:latin typeface="Arial Unicode MS"/>
                <a:cs typeface="Arial Unicode MS"/>
              </a:rPr>
              <a:t>n</a:t>
            </a:r>
            <a:r>
              <a:rPr sz="2550" spc="62" dirty="0" smtClean="0">
                <a:latin typeface="Arial Unicode MS"/>
                <a:cs typeface="Arial Unicode MS"/>
              </a:rPr>
              <a:t>v</a:t>
            </a:r>
            <a:r>
              <a:rPr sz="2550" spc="58" dirty="0" smtClean="0">
                <a:latin typeface="Arial Unicode MS"/>
                <a:cs typeface="Arial Unicode MS"/>
              </a:rPr>
              <a:t>e</a:t>
            </a:r>
            <a:r>
              <a:rPr sz="2550" spc="-293" dirty="0" smtClean="0">
                <a:latin typeface="Arial Unicode MS"/>
                <a:cs typeface="Arial Unicode MS"/>
              </a:rPr>
              <a:t>s</a:t>
            </a:r>
            <a:r>
              <a:rPr sz="2550" spc="-298" dirty="0" smtClean="0">
                <a:latin typeface="Arial Unicode MS"/>
                <a:cs typeface="Arial Unicode MS"/>
              </a:rPr>
              <a:t>t</a:t>
            </a:r>
            <a:r>
              <a:rPr sz="2550" spc="121" dirty="0" smtClean="0">
                <a:latin typeface="Arial Unicode MS"/>
                <a:cs typeface="Arial Unicode MS"/>
              </a:rPr>
              <a:t>e</a:t>
            </a:r>
            <a:r>
              <a:rPr sz="2550" spc="126" dirty="0" smtClean="0">
                <a:latin typeface="Arial Unicode MS"/>
                <a:cs typeface="Arial Unicode MS"/>
              </a:rPr>
              <a:t>d</a:t>
            </a:r>
            <a:r>
              <a:rPr sz="2550" spc="-579" dirty="0" smtClean="0">
                <a:latin typeface="Arial Unicode MS"/>
                <a:cs typeface="Arial Unicode MS"/>
              </a:rPr>
              <a:t> </a:t>
            </a:r>
            <a:r>
              <a:rPr sz="2550" spc="121" dirty="0" smtClean="0">
                <a:latin typeface="Arial Unicode MS"/>
                <a:cs typeface="Arial Unicode MS"/>
              </a:rPr>
              <a:t>b</a:t>
            </a:r>
            <a:r>
              <a:rPr sz="2550" spc="-718" dirty="0" smtClean="0">
                <a:latin typeface="Arial Unicode MS"/>
                <a:cs typeface="Arial Unicode MS"/>
              </a:rPr>
              <a:t>il</a:t>
            </a:r>
            <a:r>
              <a:rPr sz="2550" spc="-713" dirty="0" smtClean="0">
                <a:latin typeface="Arial Unicode MS"/>
                <a:cs typeface="Arial Unicode MS"/>
              </a:rPr>
              <a:t>l</a:t>
            </a:r>
            <a:r>
              <a:rPr sz="2550" spc="-718" dirty="0" smtClean="0">
                <a:latin typeface="Arial Unicode MS"/>
                <a:cs typeface="Arial Unicode MS"/>
              </a:rPr>
              <a:t>i</a:t>
            </a:r>
            <a:r>
              <a:rPr sz="2550" spc="112" dirty="0" smtClean="0">
                <a:latin typeface="Arial Unicode MS"/>
                <a:cs typeface="Arial Unicode MS"/>
              </a:rPr>
              <a:t>o</a:t>
            </a:r>
            <a:r>
              <a:rPr sz="2550" spc="121" dirty="0" smtClean="0">
                <a:latin typeface="Arial Unicode MS"/>
                <a:cs typeface="Arial Unicode MS"/>
              </a:rPr>
              <a:t>n</a:t>
            </a:r>
            <a:r>
              <a:rPr sz="2550" spc="-12" dirty="0" smtClean="0">
                <a:latin typeface="Arial Unicode MS"/>
                <a:cs typeface="Arial Unicode MS"/>
              </a:rPr>
              <a:t>s</a:t>
            </a:r>
            <a:r>
              <a:rPr sz="2550" spc="-564" dirty="0" smtClean="0">
                <a:latin typeface="Arial Unicode MS"/>
                <a:cs typeface="Arial Unicode MS"/>
              </a:rPr>
              <a:t> </a:t>
            </a:r>
            <a:r>
              <a:rPr sz="2550" spc="-718" dirty="0" smtClean="0">
                <a:latin typeface="Arial Unicode MS"/>
                <a:cs typeface="Arial Unicode MS"/>
              </a:rPr>
              <a:t>i</a:t>
            </a:r>
            <a:r>
              <a:rPr sz="2550" spc="126" dirty="0" smtClean="0">
                <a:latin typeface="Arial Unicode MS"/>
                <a:cs typeface="Arial Unicode MS"/>
              </a:rPr>
              <a:t>n</a:t>
            </a:r>
            <a:r>
              <a:rPr sz="2550" spc="-569" dirty="0" smtClean="0">
                <a:latin typeface="Arial Unicode MS"/>
                <a:cs typeface="Arial Unicode MS"/>
              </a:rPr>
              <a:t> </a:t>
            </a:r>
            <a:r>
              <a:rPr sz="2550" spc="822" dirty="0" smtClean="0">
                <a:latin typeface="Arial Unicode MS"/>
                <a:cs typeface="Arial Unicode MS"/>
              </a:rPr>
              <a:t>m</a:t>
            </a:r>
            <a:r>
              <a:rPr sz="2550" spc="-718" dirty="0" smtClean="0">
                <a:latin typeface="Arial Unicode MS"/>
                <a:cs typeface="Arial Unicode MS"/>
              </a:rPr>
              <a:t>i</a:t>
            </a:r>
            <a:r>
              <a:rPr sz="2550" spc="112" dirty="0" smtClean="0">
                <a:latin typeface="Arial Unicode MS"/>
                <a:cs typeface="Arial Unicode MS"/>
              </a:rPr>
              <a:t>n</a:t>
            </a:r>
            <a:r>
              <a:rPr sz="2550" spc="121" dirty="0" smtClean="0">
                <a:latin typeface="Arial Unicode MS"/>
                <a:cs typeface="Arial Unicode MS"/>
              </a:rPr>
              <a:t>e</a:t>
            </a:r>
            <a:r>
              <a:rPr sz="2550" spc="-293" dirty="0" smtClean="0">
                <a:latin typeface="Arial Unicode MS"/>
                <a:cs typeface="Arial Unicode MS"/>
              </a:rPr>
              <a:t>s,</a:t>
            </a:r>
            <a:endParaRPr sz="255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50765" y="3421854"/>
            <a:ext cx="2977913" cy="1210310"/>
          </a:xfrm>
          <a:prstGeom prst="rect">
            <a:avLst/>
          </a:prstGeom>
        </p:spPr>
        <p:txBody>
          <a:bodyPr wrap="square" lIns="0" tIns="15494" rIns="0" bIns="0" rtlCol="0">
            <a:noAutofit/>
          </a:bodyPr>
          <a:lstStyle/>
          <a:p>
            <a:pPr marL="28828" marR="39293">
              <a:lnSpc>
                <a:spcPts val="2440"/>
              </a:lnSpc>
            </a:pPr>
            <a:r>
              <a:rPr sz="2550" spc="-238" dirty="0" smtClean="0">
                <a:latin typeface="Arial Unicode MS"/>
                <a:cs typeface="Arial Unicode MS"/>
              </a:rPr>
              <a:t>export of rice,</a:t>
            </a:r>
            <a:endParaRPr sz="2550">
              <a:latin typeface="Arial Unicode MS"/>
              <a:cs typeface="Arial Unicode MS"/>
            </a:endParaRPr>
          </a:p>
          <a:p>
            <a:pPr marL="12700" indent="17419">
              <a:lnSpc>
                <a:spcPts val="3400"/>
              </a:lnSpc>
              <a:spcBef>
                <a:spcPts val="403"/>
              </a:spcBef>
            </a:pPr>
            <a:r>
              <a:rPr sz="2550" spc="-568" dirty="0" smtClean="0">
                <a:latin typeface="Arial Unicode MS"/>
                <a:cs typeface="Arial Unicode MS"/>
              </a:rPr>
              <a:t>t</a:t>
            </a:r>
            <a:r>
              <a:rPr sz="2550" spc="112" dirty="0" smtClean="0">
                <a:latin typeface="Arial Unicode MS"/>
                <a:cs typeface="Arial Unicode MS"/>
              </a:rPr>
              <a:t>e</a:t>
            </a:r>
            <a:r>
              <a:rPr sz="2550" spc="-293" dirty="0" smtClean="0">
                <a:latin typeface="Arial Unicode MS"/>
                <a:cs typeface="Arial Unicode MS"/>
              </a:rPr>
              <a:t>x</a:t>
            </a:r>
            <a:r>
              <a:rPr sz="2550" spc="-288" dirty="0" smtClean="0">
                <a:latin typeface="Arial Unicode MS"/>
                <a:cs typeface="Arial Unicode MS"/>
              </a:rPr>
              <a:t>t</a:t>
            </a:r>
            <a:r>
              <a:rPr sz="2550" spc="-713" dirty="0" smtClean="0">
                <a:latin typeface="Arial Unicode MS"/>
                <a:cs typeface="Arial Unicode MS"/>
              </a:rPr>
              <a:t>i</a:t>
            </a:r>
            <a:r>
              <a:rPr sz="2550" spc="-718" dirty="0" smtClean="0">
                <a:latin typeface="Arial Unicode MS"/>
                <a:cs typeface="Arial Unicode MS"/>
              </a:rPr>
              <a:t>l</a:t>
            </a:r>
            <a:r>
              <a:rPr sz="2550" spc="126" dirty="0" smtClean="0">
                <a:latin typeface="Arial Unicode MS"/>
                <a:cs typeface="Arial Unicode MS"/>
              </a:rPr>
              <a:t>e</a:t>
            </a:r>
            <a:r>
              <a:rPr sz="2550" spc="-579" dirty="0" smtClean="0">
                <a:latin typeface="Arial Unicode MS"/>
                <a:cs typeface="Arial Unicode MS"/>
              </a:rPr>
              <a:t> </a:t>
            </a:r>
            <a:r>
              <a:rPr sz="2550" spc="112" dirty="0" smtClean="0">
                <a:latin typeface="Arial Unicode MS"/>
                <a:cs typeface="Arial Unicode MS"/>
              </a:rPr>
              <a:t>u</a:t>
            </a:r>
            <a:r>
              <a:rPr sz="2550" spc="121" dirty="0" smtClean="0">
                <a:latin typeface="Arial Unicode MS"/>
                <a:cs typeface="Arial Unicode MS"/>
              </a:rPr>
              <a:t>n</a:t>
            </a:r>
            <a:r>
              <a:rPr sz="2550" spc="-718" dirty="0" smtClean="0">
                <a:latin typeface="Arial Unicode MS"/>
                <a:cs typeface="Arial Unicode MS"/>
              </a:rPr>
              <a:t>i</a:t>
            </a:r>
            <a:r>
              <a:rPr sz="2550" spc="-568" dirty="0" smtClean="0">
                <a:latin typeface="Arial Unicode MS"/>
                <a:cs typeface="Arial Unicode MS"/>
              </a:rPr>
              <a:t>t</a:t>
            </a:r>
            <a:r>
              <a:rPr sz="2550" spc="-293" dirty="0" smtClean="0">
                <a:latin typeface="Arial Unicode MS"/>
                <a:cs typeface="Arial Unicode MS"/>
              </a:rPr>
              <a:t>s,</a:t>
            </a:r>
            <a:r>
              <a:rPr sz="2550" spc="-564" dirty="0" smtClean="0">
                <a:latin typeface="Arial Unicode MS"/>
                <a:cs typeface="Arial Unicode MS"/>
              </a:rPr>
              <a:t> </a:t>
            </a:r>
            <a:r>
              <a:rPr sz="2550" spc="112" dirty="0" smtClean="0">
                <a:latin typeface="Arial Unicode MS"/>
                <a:cs typeface="Arial Unicode MS"/>
              </a:rPr>
              <a:t>b</a:t>
            </a:r>
            <a:r>
              <a:rPr sz="2550" spc="121" dirty="0" smtClean="0">
                <a:latin typeface="Arial Unicode MS"/>
                <a:cs typeface="Arial Unicode MS"/>
              </a:rPr>
              <a:t>e</a:t>
            </a:r>
            <a:r>
              <a:rPr sz="2550" spc="-369" dirty="0" smtClean="0">
                <a:latin typeface="Arial Unicode MS"/>
                <a:cs typeface="Arial Unicode MS"/>
              </a:rPr>
              <a:t>s</a:t>
            </a:r>
            <a:r>
              <a:rPr sz="2550" spc="-374" dirty="0" smtClean="0">
                <a:latin typeface="Arial Unicode MS"/>
                <a:cs typeface="Arial Unicode MS"/>
              </a:rPr>
              <a:t>i</a:t>
            </a:r>
            <a:r>
              <a:rPr sz="2550" spc="121" dirty="0" smtClean="0">
                <a:latin typeface="Arial Unicode MS"/>
                <a:cs typeface="Arial Unicode MS"/>
              </a:rPr>
              <a:t>d</a:t>
            </a:r>
            <a:r>
              <a:rPr sz="2550" spc="112" dirty="0" smtClean="0">
                <a:latin typeface="Arial Unicode MS"/>
                <a:cs typeface="Arial Unicode MS"/>
              </a:rPr>
              <a:t>e</a:t>
            </a:r>
            <a:r>
              <a:rPr sz="2550" spc="-12" dirty="0" smtClean="0">
                <a:latin typeface="Arial Unicode MS"/>
                <a:cs typeface="Arial Unicode MS"/>
              </a:rPr>
              <a:t>s </a:t>
            </a:r>
            <a:r>
              <a:rPr sz="2550" spc="822" dirty="0" smtClean="0">
                <a:latin typeface="Arial Unicode MS"/>
                <a:cs typeface="Arial Unicode MS"/>
              </a:rPr>
              <a:t>m</a:t>
            </a:r>
            <a:r>
              <a:rPr sz="2550" spc="-718" dirty="0" smtClean="0">
                <a:latin typeface="Arial Unicode MS"/>
                <a:cs typeface="Arial Unicode MS"/>
              </a:rPr>
              <a:t>i</a:t>
            </a:r>
            <a:r>
              <a:rPr sz="2550" spc="121" dirty="0" smtClean="0">
                <a:latin typeface="Arial Unicode MS"/>
                <a:cs typeface="Arial Unicode MS"/>
              </a:rPr>
              <a:t>n</a:t>
            </a:r>
            <a:r>
              <a:rPr sz="2550" spc="112" dirty="0" smtClean="0">
                <a:latin typeface="Arial Unicode MS"/>
                <a:cs typeface="Arial Unicode MS"/>
              </a:rPr>
              <a:t>e</a:t>
            </a:r>
            <a:r>
              <a:rPr sz="2550" spc="-438" dirty="0" smtClean="0">
                <a:latin typeface="Arial Unicode MS"/>
                <a:cs typeface="Arial Unicode MS"/>
              </a:rPr>
              <a:t>r</a:t>
            </a:r>
            <a:r>
              <a:rPr sz="2550" spc="112" dirty="0" smtClean="0">
                <a:latin typeface="Arial Unicode MS"/>
                <a:cs typeface="Arial Unicode MS"/>
              </a:rPr>
              <a:t>a</a:t>
            </a:r>
            <a:r>
              <a:rPr sz="2550" spc="-713" dirty="0" smtClean="0">
                <a:latin typeface="Arial Unicode MS"/>
                <a:cs typeface="Arial Unicode MS"/>
              </a:rPr>
              <a:t>l</a:t>
            </a:r>
            <a:r>
              <a:rPr sz="2550" spc="-293" dirty="0" smtClean="0">
                <a:latin typeface="Arial Unicode MS"/>
                <a:cs typeface="Arial Unicode MS"/>
              </a:rPr>
              <a:t>s.</a:t>
            </a:r>
            <a:r>
              <a:rPr sz="2550" spc="-564" dirty="0" smtClean="0">
                <a:latin typeface="Arial Unicode MS"/>
                <a:cs typeface="Arial Unicode MS"/>
              </a:rPr>
              <a:t> </a:t>
            </a:r>
            <a:r>
              <a:rPr sz="2550" spc="112" dirty="0" smtClean="0">
                <a:latin typeface="Arial Unicode MS"/>
                <a:cs typeface="Arial Unicode MS"/>
              </a:rPr>
              <a:t>h</a:t>
            </a:r>
            <a:r>
              <a:rPr sz="2550" spc="121" dirty="0" smtClean="0">
                <a:latin typeface="Arial Unicode MS"/>
                <a:cs typeface="Arial Unicode MS"/>
              </a:rPr>
              <a:t>o</a:t>
            </a:r>
            <a:r>
              <a:rPr sz="2550" spc="-578" dirty="0" smtClean="0">
                <a:latin typeface="Arial Unicode MS"/>
                <a:cs typeface="Arial Unicode MS"/>
              </a:rPr>
              <a:t>t</a:t>
            </a:r>
            <a:r>
              <a:rPr sz="2550" spc="121" dirty="0" smtClean="0">
                <a:latin typeface="Arial Unicode MS"/>
                <a:cs typeface="Arial Unicode MS"/>
              </a:rPr>
              <a:t>e</a:t>
            </a:r>
            <a:r>
              <a:rPr sz="2550" spc="-718" dirty="0" smtClean="0">
                <a:latin typeface="Arial Unicode MS"/>
                <a:cs typeface="Arial Unicode MS"/>
              </a:rPr>
              <a:t>l</a:t>
            </a:r>
            <a:r>
              <a:rPr sz="2550" spc="-293" dirty="0" smtClean="0">
                <a:latin typeface="Arial Unicode MS"/>
                <a:cs typeface="Arial Unicode MS"/>
              </a:rPr>
              <a:t>s,</a:t>
            </a:r>
            <a:endParaRPr sz="255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38810" y="3453459"/>
            <a:ext cx="200207" cy="241300"/>
          </a:xfrm>
          <a:prstGeom prst="rect">
            <a:avLst/>
          </a:prstGeom>
        </p:spPr>
        <p:txBody>
          <a:bodyPr wrap="square" lIns="0" tIns="10033" rIns="0" bIns="0" rtlCol="0">
            <a:noAutofit/>
          </a:bodyPr>
          <a:lstStyle/>
          <a:p>
            <a:pPr marL="12700">
              <a:lnSpc>
                <a:spcPts val="1580"/>
              </a:lnSpc>
            </a:pPr>
            <a:r>
              <a:rPr sz="1700" spc="262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70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78840" y="4714714"/>
            <a:ext cx="7433072" cy="779780"/>
          </a:xfrm>
          <a:prstGeom prst="rect">
            <a:avLst/>
          </a:prstGeom>
        </p:spPr>
        <p:txBody>
          <a:bodyPr wrap="square" lIns="0" tIns="15525" rIns="0" bIns="0" rtlCol="0">
            <a:noAutofit/>
          </a:bodyPr>
          <a:lstStyle/>
          <a:p>
            <a:pPr marL="12700">
              <a:lnSpc>
                <a:spcPts val="2445"/>
              </a:lnSpc>
            </a:pPr>
            <a:r>
              <a:rPr sz="2550" spc="-209" dirty="0" smtClean="0">
                <a:latin typeface="Arial Unicode MS"/>
                <a:cs typeface="Arial Unicode MS"/>
              </a:rPr>
              <a:t>insurance, batteries, tobacco, residential properties,</a:t>
            </a:r>
            <a:endParaRPr sz="2550">
              <a:latin typeface="Arial Unicode MS"/>
              <a:cs typeface="Arial Unicode MS"/>
            </a:endParaRPr>
          </a:p>
          <a:p>
            <a:pPr marL="12700" marR="48386">
              <a:lnSpc>
                <a:spcPct val="89192"/>
              </a:lnSpc>
              <a:spcBef>
                <a:spcPts val="548"/>
              </a:spcBef>
            </a:pPr>
            <a:r>
              <a:rPr sz="2550" spc="-172" dirty="0" smtClean="0">
                <a:latin typeface="Arial Unicode MS"/>
                <a:cs typeface="Arial Unicode MS"/>
              </a:rPr>
              <a:t>construction etc</a:t>
            </a:r>
            <a:endParaRPr sz="25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1930" y="274320"/>
            <a:ext cx="848487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92810" y="1586126"/>
            <a:ext cx="7633576" cy="4572778"/>
          </a:xfrm>
          <a:prstGeom prst="rect">
            <a:avLst/>
          </a:prstGeom>
        </p:spPr>
        <p:txBody>
          <a:bodyPr wrap="square" lIns="0" tIns="14859" rIns="0" bIns="0" rtlCol="0">
            <a:noAutofit/>
          </a:bodyPr>
          <a:lstStyle/>
          <a:p>
            <a:pPr marL="12700" marR="35215">
              <a:lnSpc>
                <a:spcPts val="2340"/>
              </a:lnSpc>
            </a:pPr>
            <a:r>
              <a:rPr sz="2450" spc="-96" dirty="0" smtClean="0">
                <a:latin typeface="Arial Unicode MS"/>
                <a:cs typeface="Arial Unicode MS"/>
              </a:rPr>
              <a:t>Worth: £425m ($850) Industry</a:t>
            </a:r>
            <a:endParaRPr sz="2450">
              <a:latin typeface="Arial Unicode MS"/>
              <a:cs typeface="Arial Unicode MS"/>
            </a:endParaRPr>
          </a:p>
          <a:p>
            <a:pPr marL="12700" marR="49542">
              <a:lnSpc>
                <a:spcPts val="2515"/>
              </a:lnSpc>
              <a:spcBef>
                <a:spcPts val="901"/>
              </a:spcBef>
            </a:pPr>
            <a:r>
              <a:rPr sz="2350" spc="-114" dirty="0" smtClean="0">
                <a:latin typeface="Arial Unicode MS"/>
                <a:cs typeface="Arial Unicode MS"/>
              </a:rPr>
              <a:t>pioneer of the Saigol dynasty in 1890 was Amin Saigol </a:t>
            </a:r>
            <a:endParaRPr sz="2350">
              <a:latin typeface="Arial Unicode MS"/>
              <a:cs typeface="Arial Unicode MS"/>
            </a:endParaRPr>
          </a:p>
          <a:p>
            <a:pPr marL="12700" marR="49542">
              <a:lnSpc>
                <a:spcPts val="2515"/>
              </a:lnSpc>
              <a:spcBef>
                <a:spcPts val="623"/>
              </a:spcBef>
            </a:pPr>
            <a:r>
              <a:rPr sz="2350" spc="526" dirty="0" smtClean="0">
                <a:latin typeface="Arial Unicode MS"/>
                <a:cs typeface="Arial Unicode MS"/>
              </a:rPr>
              <a:t>w</a:t>
            </a:r>
            <a:r>
              <a:rPr sz="2350" spc="128" dirty="0" smtClean="0">
                <a:latin typeface="Arial Unicode MS"/>
                <a:cs typeface="Arial Unicode MS"/>
              </a:rPr>
              <a:t>ho</a:t>
            </a:r>
            <a:r>
              <a:rPr sz="2350" spc="-529" dirty="0" smtClean="0">
                <a:latin typeface="Arial Unicode MS"/>
                <a:cs typeface="Arial Unicode MS"/>
              </a:rPr>
              <a:t> </a:t>
            </a:r>
            <a:r>
              <a:rPr sz="2350" spc="57" dirty="0" smtClean="0">
                <a:latin typeface="Arial Unicode MS"/>
                <a:cs typeface="Arial Unicode MS"/>
              </a:rPr>
              <a:t>es</a:t>
            </a:r>
            <a:r>
              <a:rPr sz="2350" spc="-200" dirty="0" smtClean="0">
                <a:latin typeface="Arial Unicode MS"/>
                <a:cs typeface="Arial Unicode MS"/>
              </a:rPr>
              <a:t>t</a:t>
            </a:r>
            <a:r>
              <a:rPr sz="2350" spc="-209" dirty="0" smtClean="0">
                <a:latin typeface="Arial Unicode MS"/>
                <a:cs typeface="Arial Unicode MS"/>
              </a:rPr>
              <a:t>a</a:t>
            </a:r>
            <a:r>
              <a:rPr sz="2350" spc="-270" dirty="0" smtClean="0">
                <a:latin typeface="Arial Unicode MS"/>
                <a:cs typeface="Arial Unicode MS"/>
              </a:rPr>
              <a:t>b</a:t>
            </a:r>
            <a:r>
              <a:rPr sz="2350" spc="-266" dirty="0" smtClean="0">
                <a:latin typeface="Arial Unicode MS"/>
                <a:cs typeface="Arial Unicode MS"/>
              </a:rPr>
              <a:t>l</a:t>
            </a:r>
            <a:r>
              <a:rPr sz="2350" spc="-652" dirty="0" smtClean="0">
                <a:latin typeface="Arial Unicode MS"/>
                <a:cs typeface="Arial Unicode MS"/>
              </a:rPr>
              <a:t>i</a:t>
            </a:r>
            <a:r>
              <a:rPr sz="2350" spc="-4" dirty="0" smtClean="0">
                <a:latin typeface="Arial Unicode MS"/>
                <a:cs typeface="Arial Unicode MS"/>
              </a:rPr>
              <a:t>s</a:t>
            </a:r>
            <a:r>
              <a:rPr sz="2350" spc="128" dirty="0" smtClean="0">
                <a:latin typeface="Arial Unicode MS"/>
                <a:cs typeface="Arial Unicode MS"/>
              </a:rPr>
              <a:t>hed</a:t>
            </a:r>
            <a:r>
              <a:rPr sz="2350" spc="-525" dirty="0" smtClean="0">
                <a:latin typeface="Arial Unicode MS"/>
                <a:cs typeface="Arial Unicode MS"/>
              </a:rPr>
              <a:t> </a:t>
            </a:r>
            <a:r>
              <a:rPr sz="2350" spc="0" dirty="0" smtClean="0">
                <a:latin typeface="Arial Unicode MS"/>
                <a:cs typeface="Arial Unicode MS"/>
              </a:rPr>
              <a:t>a</a:t>
            </a:r>
            <a:r>
              <a:rPr sz="2350" spc="-400" dirty="0" smtClean="0">
                <a:latin typeface="Arial Unicode MS"/>
                <a:cs typeface="Arial Unicode MS"/>
              </a:rPr>
              <a:t> </a:t>
            </a:r>
            <a:r>
              <a:rPr sz="2350" spc="0" dirty="0" smtClean="0">
                <a:latin typeface="Arial Unicode MS"/>
                <a:cs typeface="Arial Unicode MS"/>
              </a:rPr>
              <a:t>s</a:t>
            </a:r>
            <a:r>
              <a:rPr sz="2350" spc="-4" dirty="0" smtClean="0">
                <a:latin typeface="Arial Unicode MS"/>
                <a:cs typeface="Arial Unicode MS"/>
              </a:rPr>
              <a:t>h</a:t>
            </a:r>
            <a:r>
              <a:rPr sz="2350" spc="0" dirty="0" smtClean="0">
                <a:latin typeface="Arial Unicode MS"/>
                <a:cs typeface="Arial Unicode MS"/>
              </a:rPr>
              <a:t>oe</a:t>
            </a:r>
            <a:r>
              <a:rPr sz="2350" spc="-137" dirty="0" smtClean="0">
                <a:latin typeface="Arial Unicode MS"/>
                <a:cs typeface="Arial Unicode MS"/>
              </a:rPr>
              <a:t> </a:t>
            </a:r>
            <a:r>
              <a:rPr sz="2350" spc="-4" dirty="0" smtClean="0">
                <a:latin typeface="Arial Unicode MS"/>
                <a:cs typeface="Arial Unicode MS"/>
              </a:rPr>
              <a:t>s</a:t>
            </a:r>
            <a:r>
              <a:rPr sz="2350" spc="0" dirty="0" smtClean="0">
                <a:latin typeface="Arial Unicode MS"/>
                <a:cs typeface="Arial Unicode MS"/>
              </a:rPr>
              <a:t>hop</a:t>
            </a:r>
            <a:r>
              <a:rPr sz="2350" spc="-137" dirty="0" smtClean="0">
                <a:latin typeface="Arial Unicode MS"/>
                <a:cs typeface="Arial Unicode MS"/>
              </a:rPr>
              <a:t> </a:t>
            </a:r>
            <a:r>
              <a:rPr sz="2350" spc="-200" dirty="0" smtClean="0">
                <a:latin typeface="Arial Unicode MS"/>
                <a:cs typeface="Arial Unicode MS"/>
              </a:rPr>
              <a:t>t</a:t>
            </a:r>
            <a:r>
              <a:rPr sz="2350" spc="-209" dirty="0" smtClean="0">
                <a:latin typeface="Arial Unicode MS"/>
                <a:cs typeface="Arial Unicode MS"/>
              </a:rPr>
              <a:t>h</a:t>
            </a:r>
            <a:r>
              <a:rPr sz="2350" spc="-200" dirty="0" smtClean="0">
                <a:latin typeface="Arial Unicode MS"/>
                <a:cs typeface="Arial Unicode MS"/>
              </a:rPr>
              <a:t>at</a:t>
            </a:r>
            <a:r>
              <a:rPr sz="2350" spc="-525" dirty="0" smtClean="0">
                <a:latin typeface="Arial Unicode MS"/>
                <a:cs typeface="Arial Unicode MS"/>
              </a:rPr>
              <a:t> </a:t>
            </a:r>
            <a:r>
              <a:rPr sz="2350" spc="123" dirty="0" smtClean="0">
                <a:latin typeface="Arial Unicode MS"/>
                <a:cs typeface="Arial Unicode MS"/>
              </a:rPr>
              <a:t>e</a:t>
            </a:r>
            <a:r>
              <a:rPr sz="2350" spc="0" dirty="0" smtClean="0">
                <a:latin typeface="Arial Unicode MS"/>
                <a:cs typeface="Arial Unicode MS"/>
              </a:rPr>
              <a:t>v</a:t>
            </a:r>
            <a:r>
              <a:rPr sz="2350" spc="-35" dirty="0" smtClean="0">
                <a:latin typeface="Arial Unicode MS"/>
                <a:cs typeface="Arial Unicode MS"/>
              </a:rPr>
              <a:t>ent</a:t>
            </a:r>
            <a:r>
              <a:rPr sz="2350" spc="-45" dirty="0" smtClean="0">
                <a:latin typeface="Arial Unicode MS"/>
                <a:cs typeface="Arial Unicode MS"/>
              </a:rPr>
              <a:t>u</a:t>
            </a:r>
            <a:r>
              <a:rPr sz="2350" spc="-270" dirty="0" smtClean="0">
                <a:latin typeface="Arial Unicode MS"/>
                <a:cs typeface="Arial Unicode MS"/>
              </a:rPr>
              <a:t>a</a:t>
            </a:r>
            <a:r>
              <a:rPr sz="2350" spc="-266" dirty="0" smtClean="0">
                <a:latin typeface="Arial Unicode MS"/>
                <a:cs typeface="Arial Unicode MS"/>
              </a:rPr>
              <a:t>l</a:t>
            </a:r>
            <a:r>
              <a:rPr sz="2350" spc="-652" dirty="0" smtClean="0">
                <a:latin typeface="Arial Unicode MS"/>
                <a:cs typeface="Arial Unicode MS"/>
              </a:rPr>
              <a:t>l</a:t>
            </a:r>
            <a:r>
              <a:rPr sz="2350" spc="0" dirty="0" smtClean="0">
                <a:latin typeface="Arial Unicode MS"/>
                <a:cs typeface="Arial Unicode MS"/>
              </a:rPr>
              <a:t>y</a:t>
            </a:r>
            <a:r>
              <a:rPr sz="2350" spc="-529" dirty="0" smtClean="0">
                <a:latin typeface="Arial Unicode MS"/>
                <a:cs typeface="Arial Unicode MS"/>
              </a:rPr>
              <a:t> </a:t>
            </a:r>
            <a:r>
              <a:rPr sz="2350" spc="-458" dirty="0" smtClean="0">
                <a:latin typeface="Arial Unicode MS"/>
                <a:cs typeface="Arial Unicode MS"/>
              </a:rPr>
              <a:t>t</a:t>
            </a:r>
            <a:r>
              <a:rPr sz="2350" spc="-463" dirty="0" smtClean="0">
                <a:latin typeface="Arial Unicode MS"/>
                <a:cs typeface="Arial Unicode MS"/>
              </a:rPr>
              <a:t>r</a:t>
            </a:r>
            <a:r>
              <a:rPr sz="2350" spc="128" dirty="0" smtClean="0">
                <a:latin typeface="Arial Unicode MS"/>
                <a:cs typeface="Arial Unicode MS"/>
              </a:rPr>
              <a:t>a</a:t>
            </a:r>
            <a:r>
              <a:rPr sz="2350" spc="118" dirty="0" smtClean="0">
                <a:latin typeface="Arial Unicode MS"/>
                <a:cs typeface="Arial Unicode MS"/>
              </a:rPr>
              <a:t>n</a:t>
            </a:r>
            <a:r>
              <a:rPr sz="2350" spc="0" dirty="0" smtClean="0">
                <a:latin typeface="Arial Unicode MS"/>
                <a:cs typeface="Arial Unicode MS"/>
              </a:rPr>
              <a:t>s</a:t>
            </a:r>
            <a:r>
              <a:rPr sz="2350" spc="-270" dirty="0" smtClean="0">
                <a:latin typeface="Arial Unicode MS"/>
                <a:cs typeface="Arial Unicode MS"/>
              </a:rPr>
              <a:t>fo</a:t>
            </a:r>
            <a:r>
              <a:rPr sz="2350" spc="-275" dirty="0" smtClean="0">
                <a:latin typeface="Arial Unicode MS"/>
                <a:cs typeface="Arial Unicode MS"/>
              </a:rPr>
              <a:t>r</a:t>
            </a:r>
            <a:r>
              <a:rPr sz="2350" spc="770" dirty="0" smtClean="0">
                <a:latin typeface="Arial Unicode MS"/>
                <a:cs typeface="Arial Unicode MS"/>
              </a:rPr>
              <a:t>m</a:t>
            </a:r>
            <a:r>
              <a:rPr sz="2350" spc="128" dirty="0" smtClean="0">
                <a:latin typeface="Arial Unicode MS"/>
                <a:cs typeface="Arial Unicode MS"/>
              </a:rPr>
              <a:t>ed </a:t>
            </a:r>
            <a:endParaRPr sz="2350">
              <a:latin typeface="Arial Unicode MS"/>
              <a:cs typeface="Arial Unicode MS"/>
            </a:endParaRPr>
          </a:p>
          <a:p>
            <a:pPr marL="12700" marR="49542">
              <a:lnSpc>
                <a:spcPts val="2515"/>
              </a:lnSpc>
              <a:spcBef>
                <a:spcPts val="623"/>
              </a:spcBef>
            </a:pPr>
            <a:r>
              <a:rPr sz="2350" spc="-45" dirty="0" smtClean="0">
                <a:latin typeface="Arial Unicode MS"/>
                <a:cs typeface="Arial Unicode MS"/>
              </a:rPr>
              <a:t>into Kohinoor Rubber Works</a:t>
            </a:r>
            <a:endParaRPr sz="2350">
              <a:latin typeface="Arial Unicode MS"/>
              <a:cs typeface="Arial Unicode MS"/>
            </a:endParaRPr>
          </a:p>
          <a:p>
            <a:pPr marL="12700" marR="425871">
              <a:lnSpc>
                <a:spcPts val="2622"/>
              </a:lnSpc>
              <a:spcBef>
                <a:spcPts val="1018"/>
              </a:spcBef>
            </a:pPr>
            <a:r>
              <a:rPr sz="2450" spc="-158" dirty="0" smtClean="0">
                <a:latin typeface="Arial Unicode MS"/>
                <a:cs typeface="Arial Unicode MS"/>
              </a:rPr>
              <a:t>In 1948, </a:t>
            </a:r>
            <a:r>
              <a:rPr sz="2350" spc="-158" dirty="0" smtClean="0">
                <a:latin typeface="Arial Unicode MS"/>
                <a:cs typeface="Arial Unicode MS"/>
              </a:rPr>
              <a:t>Saigols established the Kohinoor Textile Mills </a:t>
            </a:r>
            <a:endParaRPr sz="2350">
              <a:latin typeface="Arial Unicode MS"/>
              <a:cs typeface="Arial Unicode MS"/>
            </a:endParaRPr>
          </a:p>
          <a:p>
            <a:pPr marL="12700" marR="425871">
              <a:lnSpc>
                <a:spcPts val="2515"/>
              </a:lnSpc>
              <a:spcBef>
                <a:spcPts val="631"/>
              </a:spcBef>
            </a:pPr>
            <a:r>
              <a:rPr sz="2350" spc="-197" dirty="0" smtClean="0">
                <a:latin typeface="Arial Unicode MS"/>
                <a:cs typeface="Arial Unicode MS"/>
              </a:rPr>
              <a:t>with a cost of Rs 8 million</a:t>
            </a:r>
            <a:endParaRPr sz="2350">
              <a:latin typeface="Arial Unicode MS"/>
              <a:cs typeface="Arial Unicode MS"/>
            </a:endParaRPr>
          </a:p>
          <a:p>
            <a:pPr marL="12700">
              <a:lnSpc>
                <a:spcPts val="2515"/>
              </a:lnSpc>
              <a:spcBef>
                <a:spcPts val="1061"/>
              </a:spcBef>
            </a:pPr>
            <a:r>
              <a:rPr sz="2350" spc="4" dirty="0" smtClean="0">
                <a:latin typeface="Arial Unicode MS"/>
                <a:cs typeface="Arial Unicode MS"/>
              </a:rPr>
              <a:t>T</a:t>
            </a:r>
            <a:r>
              <a:rPr sz="2350" spc="0" dirty="0" smtClean="0">
                <a:latin typeface="Arial Unicode MS"/>
                <a:cs typeface="Arial Unicode MS"/>
              </a:rPr>
              <a:t>hey</a:t>
            </a:r>
            <a:r>
              <a:rPr sz="2350" spc="-29" dirty="0" smtClean="0">
                <a:latin typeface="Arial Unicode MS"/>
                <a:cs typeface="Arial Unicode MS"/>
              </a:rPr>
              <a:t> </a:t>
            </a:r>
            <a:r>
              <a:rPr sz="2350" spc="0" dirty="0" smtClean="0">
                <a:latin typeface="Arial Unicode MS"/>
                <a:cs typeface="Arial Unicode MS"/>
              </a:rPr>
              <a:t>bought</a:t>
            </a:r>
            <a:r>
              <a:rPr sz="2350" spc="-469" dirty="0" smtClean="0">
                <a:latin typeface="Arial Unicode MS"/>
                <a:cs typeface="Arial Unicode MS"/>
              </a:rPr>
              <a:t> </a:t>
            </a:r>
            <a:r>
              <a:rPr sz="2350" spc="-93" dirty="0" smtClean="0">
                <a:latin typeface="Arial Unicode MS"/>
                <a:cs typeface="Arial Unicode MS"/>
              </a:rPr>
              <a:t>the</a:t>
            </a:r>
            <a:r>
              <a:rPr sz="2350" spc="-534" dirty="0" smtClean="0">
                <a:latin typeface="Arial Unicode MS"/>
                <a:cs typeface="Arial Unicode MS"/>
              </a:rPr>
              <a:t> </a:t>
            </a:r>
            <a:r>
              <a:rPr sz="2350" spc="526" dirty="0" smtClean="0">
                <a:latin typeface="Arial Unicode MS"/>
                <a:cs typeface="Arial Unicode MS"/>
              </a:rPr>
              <a:t>U</a:t>
            </a:r>
            <a:r>
              <a:rPr sz="2350" spc="123" dirty="0" smtClean="0">
                <a:latin typeface="Arial Unicode MS"/>
                <a:cs typeface="Arial Unicode MS"/>
              </a:rPr>
              <a:t>n</a:t>
            </a:r>
            <a:r>
              <a:rPr sz="2350" spc="-652" dirty="0" smtClean="0">
                <a:latin typeface="Arial Unicode MS"/>
                <a:cs typeface="Arial Unicode MS"/>
              </a:rPr>
              <a:t>i</a:t>
            </a:r>
            <a:r>
              <a:rPr sz="2350" spc="-93" dirty="0" smtClean="0">
                <a:latin typeface="Arial Unicode MS"/>
                <a:cs typeface="Arial Unicode MS"/>
              </a:rPr>
              <a:t>ted</a:t>
            </a:r>
            <a:r>
              <a:rPr sz="2350" spc="-525" dirty="0" smtClean="0">
                <a:latin typeface="Arial Unicode MS"/>
                <a:cs typeface="Arial Unicode MS"/>
              </a:rPr>
              <a:t> </a:t>
            </a:r>
            <a:r>
              <a:rPr sz="2350" spc="386" dirty="0" smtClean="0">
                <a:latin typeface="Arial Unicode MS"/>
                <a:cs typeface="Arial Unicode MS"/>
              </a:rPr>
              <a:t>B</a:t>
            </a:r>
            <a:r>
              <a:rPr sz="2350" spc="128" dirty="0" smtClean="0">
                <a:latin typeface="Arial Unicode MS"/>
                <a:cs typeface="Arial Unicode MS"/>
              </a:rPr>
              <a:t>a</a:t>
            </a:r>
            <a:r>
              <a:rPr sz="2350" spc="118" dirty="0" smtClean="0">
                <a:latin typeface="Arial Unicode MS"/>
                <a:cs typeface="Arial Unicode MS"/>
              </a:rPr>
              <a:t>n</a:t>
            </a:r>
            <a:r>
              <a:rPr sz="2350" spc="0" dirty="0" smtClean="0">
                <a:latin typeface="Arial Unicode MS"/>
                <a:cs typeface="Arial Unicode MS"/>
              </a:rPr>
              <a:t>k</a:t>
            </a:r>
            <a:r>
              <a:rPr sz="2350" spc="-519" dirty="0" smtClean="0">
                <a:latin typeface="Arial Unicode MS"/>
                <a:cs typeface="Arial Unicode MS"/>
              </a:rPr>
              <a:t> </a:t>
            </a:r>
            <a:r>
              <a:rPr sz="2350" spc="-652" dirty="0" smtClean="0">
                <a:latin typeface="Arial Unicode MS"/>
                <a:cs typeface="Arial Unicode MS"/>
              </a:rPr>
              <a:t>i</a:t>
            </a:r>
            <a:r>
              <a:rPr sz="2350" spc="128" dirty="0" smtClean="0">
                <a:latin typeface="Arial Unicode MS"/>
                <a:cs typeface="Arial Unicode MS"/>
              </a:rPr>
              <a:t>n</a:t>
            </a:r>
            <a:r>
              <a:rPr sz="2350" spc="-529" dirty="0" smtClean="0">
                <a:latin typeface="Arial Unicode MS"/>
                <a:cs typeface="Arial Unicode MS"/>
              </a:rPr>
              <a:t> </a:t>
            </a:r>
            <a:r>
              <a:rPr sz="2350" spc="0" dirty="0" smtClean="0">
                <a:latin typeface="Arial Unicode MS"/>
                <a:cs typeface="Arial Unicode MS"/>
              </a:rPr>
              <a:t>19</a:t>
            </a:r>
            <a:r>
              <a:rPr sz="2350" spc="-9" dirty="0" smtClean="0">
                <a:latin typeface="Arial Unicode MS"/>
                <a:cs typeface="Arial Unicode MS"/>
              </a:rPr>
              <a:t>5</a:t>
            </a:r>
            <a:r>
              <a:rPr sz="2350" spc="0" dirty="0" smtClean="0">
                <a:latin typeface="Arial Unicode MS"/>
                <a:cs typeface="Arial Unicode MS"/>
              </a:rPr>
              <a:t>9</a:t>
            </a:r>
            <a:r>
              <a:rPr sz="2350" spc="-7" dirty="0" smtClean="0">
                <a:latin typeface="Arial Unicode MS"/>
                <a:cs typeface="Arial Unicode MS"/>
              </a:rPr>
              <a:t> </a:t>
            </a:r>
            <a:r>
              <a:rPr sz="2350" spc="0" dirty="0" smtClean="0">
                <a:latin typeface="Arial Unicode MS"/>
                <a:cs typeface="Arial Unicode MS"/>
              </a:rPr>
              <a:t>and</a:t>
            </a:r>
            <a:r>
              <a:rPr sz="2350" spc="-147" dirty="0" smtClean="0">
                <a:latin typeface="Arial Unicode MS"/>
                <a:cs typeface="Arial Unicode MS"/>
              </a:rPr>
              <a:t> </a:t>
            </a:r>
            <a:r>
              <a:rPr sz="2350" spc="-35" dirty="0" smtClean="0">
                <a:latin typeface="Arial Unicode MS"/>
                <a:cs typeface="Arial Unicode MS"/>
              </a:rPr>
              <a:t>then</a:t>
            </a:r>
            <a:r>
              <a:rPr sz="2350" spc="-534" dirty="0" smtClean="0">
                <a:latin typeface="Arial Unicode MS"/>
                <a:cs typeface="Arial Unicode MS"/>
              </a:rPr>
              <a:t> </a:t>
            </a:r>
            <a:r>
              <a:rPr sz="2350" spc="526" dirty="0" smtClean="0">
                <a:latin typeface="Arial Unicode MS"/>
                <a:cs typeface="Arial Unicode MS"/>
              </a:rPr>
              <a:t>w</a:t>
            </a:r>
            <a:r>
              <a:rPr sz="2350" spc="-662" dirty="0" smtClean="0">
                <a:latin typeface="Arial Unicode MS"/>
                <a:cs typeface="Arial Unicode MS"/>
              </a:rPr>
              <a:t>i</a:t>
            </a:r>
            <a:r>
              <a:rPr sz="2350" spc="-70" dirty="0" smtClean="0">
                <a:latin typeface="Arial Unicode MS"/>
                <a:cs typeface="Arial Unicode MS"/>
              </a:rPr>
              <a:t>tne</a:t>
            </a:r>
            <a:r>
              <a:rPr sz="2350" spc="-75" dirty="0" smtClean="0">
                <a:latin typeface="Arial Unicode MS"/>
                <a:cs typeface="Arial Unicode MS"/>
              </a:rPr>
              <a:t>s</a:t>
            </a:r>
            <a:r>
              <a:rPr sz="2350" spc="0" dirty="0" smtClean="0">
                <a:latin typeface="Arial Unicode MS"/>
                <a:cs typeface="Arial Unicode MS"/>
              </a:rPr>
              <a:t>s</a:t>
            </a:r>
            <a:r>
              <a:rPr sz="2350" spc="128" dirty="0" smtClean="0">
                <a:latin typeface="Arial Unicode MS"/>
                <a:cs typeface="Arial Unicode MS"/>
              </a:rPr>
              <a:t>ed </a:t>
            </a:r>
            <a:endParaRPr sz="2350">
              <a:latin typeface="Arial Unicode MS"/>
              <a:cs typeface="Arial Unicode MS"/>
            </a:endParaRPr>
          </a:p>
          <a:p>
            <a:pPr marL="12700">
              <a:lnSpc>
                <a:spcPts val="2515"/>
              </a:lnSpc>
              <a:spcBef>
                <a:spcPts val="623"/>
              </a:spcBef>
            </a:pPr>
            <a:r>
              <a:rPr sz="2350" spc="-230" dirty="0" smtClean="0">
                <a:latin typeface="Arial Unicode MS"/>
                <a:cs typeface="Arial Unicode MS"/>
              </a:rPr>
              <a:t>five of their units getting nationalized</a:t>
            </a:r>
            <a:endParaRPr sz="2350">
              <a:latin typeface="Arial Unicode MS"/>
              <a:cs typeface="Arial Unicode MS"/>
            </a:endParaRPr>
          </a:p>
          <a:p>
            <a:pPr marL="12700" marR="35215">
              <a:lnSpc>
                <a:spcPct val="89192"/>
              </a:lnSpc>
              <a:spcBef>
                <a:spcPts val="1053"/>
              </a:spcBef>
            </a:pPr>
            <a:r>
              <a:rPr sz="2350" spc="-128" dirty="0" smtClean="0">
                <a:latin typeface="Arial Unicode MS"/>
                <a:cs typeface="Arial Unicode MS"/>
              </a:rPr>
              <a:t>They lived in Saudi Arabia during the Bhutto regime</a:t>
            </a:r>
            <a:endParaRPr sz="2350">
              <a:latin typeface="Arial Unicode MS"/>
              <a:cs typeface="Arial Unicode MS"/>
            </a:endParaRPr>
          </a:p>
          <a:p>
            <a:pPr marL="12700" marR="231692">
              <a:lnSpc>
                <a:spcPts val="3140"/>
              </a:lnSpc>
              <a:spcBef>
                <a:spcPts val="891"/>
              </a:spcBef>
            </a:pPr>
            <a:r>
              <a:rPr sz="2350" spc="-129" dirty="0" smtClean="0">
                <a:latin typeface="Arial Unicode MS"/>
                <a:cs typeface="Arial Unicode MS"/>
              </a:rPr>
              <a:t>Their portfolio includes Kohinoor Textile Mills, (PEL), Kohinoor Power, Kohinoor Energy, Kohinoor Motors etc</a:t>
            </a:r>
            <a:endParaRPr sz="2350">
              <a:latin typeface="Arial Unicode MS"/>
              <a:cs typeface="Arial Unicode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2620" y="1624591"/>
            <a:ext cx="187867" cy="226060"/>
          </a:xfrm>
          <a:prstGeom prst="rect">
            <a:avLst/>
          </a:prstGeom>
        </p:spPr>
        <p:txBody>
          <a:bodyPr wrap="square" lIns="0" tIns="9334" rIns="0" bIns="0" rtlCol="0">
            <a:noAutofit/>
          </a:bodyPr>
          <a:lstStyle/>
          <a:p>
            <a:pPr marL="12700">
              <a:lnSpc>
                <a:spcPts val="1470"/>
              </a:lnSpc>
            </a:pPr>
            <a:r>
              <a:rPr sz="1600" spc="27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2620" y="2072901"/>
            <a:ext cx="187867" cy="226059"/>
          </a:xfrm>
          <a:prstGeom prst="rect">
            <a:avLst/>
          </a:prstGeom>
        </p:spPr>
        <p:txBody>
          <a:bodyPr wrap="square" lIns="0" tIns="9334" rIns="0" bIns="0" rtlCol="0">
            <a:noAutofit/>
          </a:bodyPr>
          <a:lstStyle/>
          <a:p>
            <a:pPr marL="12700">
              <a:lnSpc>
                <a:spcPts val="1470"/>
              </a:lnSpc>
            </a:pPr>
            <a:r>
              <a:rPr sz="1600" spc="27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2620" y="3320041"/>
            <a:ext cx="187867" cy="226060"/>
          </a:xfrm>
          <a:prstGeom prst="rect">
            <a:avLst/>
          </a:prstGeom>
        </p:spPr>
        <p:txBody>
          <a:bodyPr wrap="square" lIns="0" tIns="9334" rIns="0" bIns="0" rtlCol="0">
            <a:noAutofit/>
          </a:bodyPr>
          <a:lstStyle/>
          <a:p>
            <a:pPr marL="12700">
              <a:lnSpc>
                <a:spcPts val="1470"/>
              </a:lnSpc>
            </a:pPr>
            <a:r>
              <a:rPr sz="1600" spc="27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2620" y="4168401"/>
            <a:ext cx="187867" cy="226060"/>
          </a:xfrm>
          <a:prstGeom prst="rect">
            <a:avLst/>
          </a:prstGeom>
        </p:spPr>
        <p:txBody>
          <a:bodyPr wrap="square" lIns="0" tIns="9334" rIns="0" bIns="0" rtlCol="0">
            <a:noAutofit/>
          </a:bodyPr>
          <a:lstStyle/>
          <a:p>
            <a:pPr marL="12700">
              <a:lnSpc>
                <a:spcPts val="1470"/>
              </a:lnSpc>
            </a:pPr>
            <a:r>
              <a:rPr sz="1600" spc="27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2620" y="5016761"/>
            <a:ext cx="187867" cy="226060"/>
          </a:xfrm>
          <a:prstGeom prst="rect">
            <a:avLst/>
          </a:prstGeom>
        </p:spPr>
        <p:txBody>
          <a:bodyPr wrap="square" lIns="0" tIns="9334" rIns="0" bIns="0" rtlCol="0">
            <a:noAutofit/>
          </a:bodyPr>
          <a:lstStyle/>
          <a:p>
            <a:pPr marL="12700">
              <a:lnSpc>
                <a:spcPts val="1470"/>
              </a:lnSpc>
            </a:pPr>
            <a:r>
              <a:rPr sz="1600" spc="27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0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2620" y="5465071"/>
            <a:ext cx="187867" cy="226059"/>
          </a:xfrm>
          <a:prstGeom prst="rect">
            <a:avLst/>
          </a:prstGeom>
        </p:spPr>
        <p:txBody>
          <a:bodyPr wrap="square" lIns="0" tIns="9334" rIns="0" bIns="0" rtlCol="0">
            <a:noAutofit/>
          </a:bodyPr>
          <a:lstStyle/>
          <a:p>
            <a:pPr marL="12700">
              <a:lnSpc>
                <a:spcPts val="1470"/>
              </a:lnSpc>
            </a:pPr>
            <a:r>
              <a:rPr sz="1600" spc="27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0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1930" y="274320"/>
            <a:ext cx="848487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00430" y="1582993"/>
            <a:ext cx="7640497" cy="4224020"/>
          </a:xfrm>
          <a:prstGeom prst="rect">
            <a:avLst/>
          </a:prstGeom>
        </p:spPr>
        <p:txBody>
          <a:bodyPr wrap="square" lIns="0" tIns="12350" rIns="0" bIns="0" rtlCol="0">
            <a:noAutofit/>
          </a:bodyPr>
          <a:lstStyle/>
          <a:p>
            <a:pPr marL="12700" marR="28078">
              <a:lnSpc>
                <a:spcPts val="1945"/>
              </a:lnSpc>
            </a:pPr>
            <a:r>
              <a:rPr sz="2000" spc="-100" dirty="0" smtClean="0">
                <a:latin typeface="Arial Unicode MS"/>
                <a:cs typeface="Arial Unicode MS"/>
              </a:rPr>
              <a:t>Dewan Mushtaq Group is one of the Pakistan's largest industrial</a:t>
            </a:r>
            <a:endParaRPr sz="2000">
              <a:latin typeface="Arial Unicode MS"/>
              <a:cs typeface="Arial Unicode MS"/>
            </a:endParaRPr>
          </a:p>
          <a:p>
            <a:pPr marL="12700" marR="91694">
              <a:lnSpc>
                <a:spcPts val="2140"/>
              </a:lnSpc>
              <a:spcBef>
                <a:spcPts val="442"/>
              </a:spcBef>
            </a:pPr>
            <a:r>
              <a:rPr sz="2000" spc="9" dirty="0" smtClean="0">
                <a:latin typeface="Arial Unicode MS"/>
                <a:cs typeface="Arial Unicode MS"/>
              </a:rPr>
              <a:t>c</a:t>
            </a:r>
            <a:r>
              <a:rPr sz="2000" spc="114" dirty="0" smtClean="0">
                <a:latin typeface="Arial Unicode MS"/>
                <a:cs typeface="Arial Unicode MS"/>
              </a:rPr>
              <a:t>o</a:t>
            </a:r>
            <a:r>
              <a:rPr sz="2000" spc="109" dirty="0" smtClean="0">
                <a:latin typeface="Arial Unicode MS"/>
                <a:cs typeface="Arial Unicode MS"/>
              </a:rPr>
              <a:t>n</a:t>
            </a:r>
            <a:r>
              <a:rPr sz="2000" spc="114" dirty="0" smtClean="0">
                <a:latin typeface="Arial Unicode MS"/>
                <a:cs typeface="Arial Unicode MS"/>
              </a:rPr>
              <a:t>g</a:t>
            </a:r>
            <a:r>
              <a:rPr sz="2000" spc="-564" dirty="0" smtClean="0">
                <a:latin typeface="Arial Unicode MS"/>
                <a:cs typeface="Arial Unicode MS"/>
              </a:rPr>
              <a:t>l</a:t>
            </a:r>
            <a:r>
              <a:rPr sz="2000" spc="114" dirty="0" smtClean="0">
                <a:latin typeface="Arial Unicode MS"/>
                <a:cs typeface="Arial Unicode MS"/>
              </a:rPr>
              <a:t>o</a:t>
            </a:r>
            <a:r>
              <a:rPr sz="2000" spc="659" dirty="0" smtClean="0">
                <a:latin typeface="Arial Unicode MS"/>
                <a:cs typeface="Arial Unicode MS"/>
              </a:rPr>
              <a:t>m</a:t>
            </a:r>
            <a:r>
              <a:rPr sz="2000" spc="109" dirty="0" smtClean="0">
                <a:latin typeface="Arial Unicode MS"/>
                <a:cs typeface="Arial Unicode MS"/>
              </a:rPr>
              <a:t>e</a:t>
            </a:r>
            <a:r>
              <a:rPr sz="2000" spc="-329" dirty="0" smtClean="0">
                <a:latin typeface="Arial Unicode MS"/>
                <a:cs typeface="Arial Unicode MS"/>
              </a:rPr>
              <a:t>r</a:t>
            </a:r>
            <a:r>
              <a:rPr sz="2000" spc="109" dirty="0" smtClean="0">
                <a:latin typeface="Arial Unicode MS"/>
                <a:cs typeface="Arial Unicode MS"/>
              </a:rPr>
              <a:t>a</a:t>
            </a:r>
            <a:r>
              <a:rPr sz="2000" spc="-450" dirty="0" smtClean="0">
                <a:latin typeface="Arial Unicode MS"/>
                <a:cs typeface="Arial Unicode MS"/>
              </a:rPr>
              <a:t>t</a:t>
            </a:r>
            <a:r>
              <a:rPr sz="2000" spc="109" dirty="0" smtClean="0">
                <a:latin typeface="Arial Unicode MS"/>
                <a:cs typeface="Arial Unicode MS"/>
              </a:rPr>
              <a:t>e</a:t>
            </a:r>
            <a:r>
              <a:rPr sz="2000" spc="0" dirty="0" smtClean="0">
                <a:latin typeface="Arial Unicode MS"/>
                <a:cs typeface="Arial Unicode MS"/>
              </a:rPr>
              <a:t>s</a:t>
            </a:r>
            <a:r>
              <a:rPr sz="2000" spc="-439" dirty="0" smtClean="0">
                <a:latin typeface="Arial Unicode MS"/>
                <a:cs typeface="Arial Unicode MS"/>
              </a:rPr>
              <a:t> </a:t>
            </a:r>
            <a:r>
              <a:rPr sz="2000" spc="-564" dirty="0" smtClean="0">
                <a:latin typeface="Arial Unicode MS"/>
                <a:cs typeface="Arial Unicode MS"/>
              </a:rPr>
              <a:t>i</a:t>
            </a:r>
            <a:r>
              <a:rPr sz="2000" spc="109" dirty="0" smtClean="0">
                <a:latin typeface="Arial Unicode MS"/>
                <a:cs typeface="Arial Unicode MS"/>
              </a:rPr>
              <a:t>n</a:t>
            </a:r>
            <a:r>
              <a:rPr sz="2000" spc="-444" dirty="0" smtClean="0">
                <a:latin typeface="Arial Unicode MS"/>
                <a:cs typeface="Arial Unicode MS"/>
              </a:rPr>
              <a:t> </a:t>
            </a:r>
            <a:r>
              <a:rPr sz="2000" spc="9" dirty="0" smtClean="0">
                <a:latin typeface="Arial Unicode MS"/>
                <a:cs typeface="Arial Unicode MS"/>
              </a:rPr>
              <a:t>s</a:t>
            </a:r>
            <a:r>
              <a:rPr sz="2000" spc="114" dirty="0" smtClean="0">
                <a:latin typeface="Arial Unicode MS"/>
                <a:cs typeface="Arial Unicode MS"/>
              </a:rPr>
              <a:t>e</a:t>
            </a:r>
            <a:r>
              <a:rPr sz="2000" spc="9" dirty="0" smtClean="0">
                <a:latin typeface="Arial Unicode MS"/>
                <a:cs typeface="Arial Unicode MS"/>
              </a:rPr>
              <a:t>c</a:t>
            </a:r>
            <a:r>
              <a:rPr sz="2000" spc="-454" dirty="0" smtClean="0">
                <a:latin typeface="Arial Unicode MS"/>
                <a:cs typeface="Arial Unicode MS"/>
              </a:rPr>
              <a:t>t</a:t>
            </a:r>
            <a:r>
              <a:rPr sz="2000" spc="109" dirty="0" smtClean="0">
                <a:latin typeface="Arial Unicode MS"/>
                <a:cs typeface="Arial Unicode MS"/>
              </a:rPr>
              <a:t>o</a:t>
            </a:r>
            <a:r>
              <a:rPr sz="2000" spc="-339" dirty="0" smtClean="0">
                <a:latin typeface="Arial Unicode MS"/>
                <a:cs typeface="Arial Unicode MS"/>
              </a:rPr>
              <a:t>r</a:t>
            </a:r>
            <a:r>
              <a:rPr sz="2000" spc="0" dirty="0" smtClean="0">
                <a:latin typeface="Arial Unicode MS"/>
                <a:cs typeface="Arial Unicode MS"/>
              </a:rPr>
              <a:t>s</a:t>
            </a:r>
            <a:r>
              <a:rPr sz="2000" spc="-434" dirty="0" smtClean="0">
                <a:latin typeface="Arial Unicode MS"/>
                <a:cs typeface="Arial Unicode MS"/>
              </a:rPr>
              <a:t> </a:t>
            </a:r>
            <a:r>
              <a:rPr sz="2000" spc="-564" dirty="0" smtClean="0">
                <a:latin typeface="Arial Unicode MS"/>
                <a:cs typeface="Arial Unicode MS"/>
              </a:rPr>
              <a:t>li</a:t>
            </a:r>
            <a:r>
              <a:rPr sz="2000" spc="9" dirty="0" smtClean="0">
                <a:latin typeface="Arial Unicode MS"/>
                <a:cs typeface="Arial Unicode MS"/>
              </a:rPr>
              <a:t>k</a:t>
            </a:r>
            <a:r>
              <a:rPr sz="2000" spc="109" dirty="0" smtClean="0">
                <a:latin typeface="Arial Unicode MS"/>
                <a:cs typeface="Arial Unicode MS"/>
              </a:rPr>
              <a:t>e</a:t>
            </a:r>
            <a:r>
              <a:rPr sz="2000" spc="-444" dirty="0" smtClean="0">
                <a:latin typeface="Arial Unicode MS"/>
                <a:cs typeface="Arial Unicode MS"/>
              </a:rPr>
              <a:t> </a:t>
            </a:r>
            <a:r>
              <a:rPr sz="2000" spc="114" dirty="0" smtClean="0">
                <a:latin typeface="Arial Unicode MS"/>
                <a:cs typeface="Arial Unicode MS"/>
              </a:rPr>
              <a:t>p</a:t>
            </a:r>
            <a:r>
              <a:rPr sz="2000" spc="109" dirty="0" smtClean="0">
                <a:latin typeface="Arial Unicode MS"/>
                <a:cs typeface="Arial Unicode MS"/>
              </a:rPr>
              <a:t>o</a:t>
            </a:r>
            <a:r>
              <a:rPr sz="2000" spc="-564" dirty="0" smtClean="0">
                <a:latin typeface="Arial Unicode MS"/>
                <a:cs typeface="Arial Unicode MS"/>
              </a:rPr>
              <a:t>l</a:t>
            </a:r>
            <a:r>
              <a:rPr sz="2000" spc="9" dirty="0" smtClean="0">
                <a:latin typeface="Arial Unicode MS"/>
                <a:cs typeface="Arial Unicode MS"/>
              </a:rPr>
              <a:t>y</a:t>
            </a:r>
            <a:r>
              <a:rPr sz="2000" spc="114" dirty="0" smtClean="0">
                <a:latin typeface="Arial Unicode MS"/>
                <a:cs typeface="Arial Unicode MS"/>
              </a:rPr>
              <a:t>e</a:t>
            </a:r>
            <a:r>
              <a:rPr sz="2000" spc="9" dirty="0" smtClean="0">
                <a:latin typeface="Arial Unicode MS"/>
                <a:cs typeface="Arial Unicode MS"/>
              </a:rPr>
              <a:t>s</a:t>
            </a:r>
            <a:r>
              <a:rPr sz="2000" spc="-454" dirty="0" smtClean="0">
                <a:latin typeface="Arial Unicode MS"/>
                <a:cs typeface="Arial Unicode MS"/>
              </a:rPr>
              <a:t>t</a:t>
            </a:r>
            <a:r>
              <a:rPr sz="2000" spc="109" dirty="0" smtClean="0">
                <a:latin typeface="Arial Unicode MS"/>
                <a:cs typeface="Arial Unicode MS"/>
              </a:rPr>
              <a:t>e</a:t>
            </a:r>
            <a:r>
              <a:rPr sz="2000" spc="-339" dirty="0" smtClean="0">
                <a:latin typeface="Arial Unicode MS"/>
                <a:cs typeface="Arial Unicode MS"/>
              </a:rPr>
              <a:t>r</a:t>
            </a:r>
            <a:r>
              <a:rPr sz="2000" spc="-439" dirty="0" smtClean="0">
                <a:latin typeface="Arial Unicode MS"/>
                <a:cs typeface="Arial Unicode MS"/>
              </a:rPr>
              <a:t> </a:t>
            </a:r>
            <a:r>
              <a:rPr sz="2000" spc="114" dirty="0" smtClean="0">
                <a:latin typeface="Arial Unicode MS"/>
                <a:cs typeface="Arial Unicode MS"/>
              </a:rPr>
              <a:t>a</a:t>
            </a:r>
            <a:r>
              <a:rPr sz="2000" spc="-169" dirty="0" smtClean="0">
                <a:latin typeface="Arial Unicode MS"/>
                <a:cs typeface="Arial Unicode MS"/>
              </a:rPr>
              <a:t>cr</a:t>
            </a:r>
            <a:r>
              <a:rPr sz="2000" spc="9" dirty="0" smtClean="0">
                <a:latin typeface="Arial Unicode MS"/>
                <a:cs typeface="Arial Unicode MS"/>
              </a:rPr>
              <a:t>y</a:t>
            </a:r>
            <a:r>
              <a:rPr sz="2000" spc="-554" dirty="0" smtClean="0">
                <a:latin typeface="Arial Unicode MS"/>
                <a:cs typeface="Arial Unicode MS"/>
              </a:rPr>
              <a:t>l</a:t>
            </a:r>
            <a:r>
              <a:rPr sz="2000" spc="-564" dirty="0" smtClean="0">
                <a:latin typeface="Arial Unicode MS"/>
                <a:cs typeface="Arial Unicode MS"/>
              </a:rPr>
              <a:t>i</a:t>
            </a:r>
            <a:r>
              <a:rPr sz="2000" spc="0" dirty="0" smtClean="0">
                <a:latin typeface="Arial Unicode MS"/>
                <a:cs typeface="Arial Unicode MS"/>
              </a:rPr>
              <a:t>c</a:t>
            </a:r>
            <a:r>
              <a:rPr sz="2000" spc="-439" dirty="0" smtClean="0">
                <a:latin typeface="Arial Unicode MS"/>
                <a:cs typeface="Arial Unicode MS"/>
              </a:rPr>
              <a:t> </a:t>
            </a:r>
            <a:r>
              <a:rPr sz="2000" spc="-454" dirty="0" smtClean="0">
                <a:latin typeface="Arial Unicode MS"/>
                <a:cs typeface="Arial Unicode MS"/>
              </a:rPr>
              <a:t>f</a:t>
            </a:r>
            <a:r>
              <a:rPr sz="2000" spc="-554" dirty="0" smtClean="0">
                <a:latin typeface="Arial Unicode MS"/>
                <a:cs typeface="Arial Unicode MS"/>
              </a:rPr>
              <a:t>i</a:t>
            </a:r>
            <a:r>
              <a:rPr sz="2000" spc="109" dirty="0" smtClean="0">
                <a:latin typeface="Arial Unicode MS"/>
                <a:cs typeface="Arial Unicode MS"/>
              </a:rPr>
              <a:t>b</a:t>
            </a:r>
            <a:r>
              <a:rPr sz="2000" spc="114" dirty="0" smtClean="0">
                <a:latin typeface="Arial Unicode MS"/>
                <a:cs typeface="Arial Unicode MS"/>
              </a:rPr>
              <a:t>e</a:t>
            </a:r>
            <a:r>
              <a:rPr sz="2000" spc="-339" dirty="0" smtClean="0">
                <a:latin typeface="Arial Unicode MS"/>
                <a:cs typeface="Arial Unicode MS"/>
              </a:rPr>
              <a:t>r</a:t>
            </a:r>
            <a:r>
              <a:rPr sz="2000" spc="-450" dirty="0" smtClean="0">
                <a:latin typeface="Arial Unicode MS"/>
                <a:cs typeface="Arial Unicode MS"/>
              </a:rPr>
              <a:t>,</a:t>
            </a:r>
            <a:r>
              <a:rPr sz="2000" spc="-454" dirty="0" smtClean="0">
                <a:latin typeface="Arial Unicode MS"/>
                <a:cs typeface="Arial Unicode MS"/>
              </a:rPr>
              <a:t> </a:t>
            </a:r>
            <a:r>
              <a:rPr sz="2000" spc="659" dirty="0" smtClean="0">
                <a:latin typeface="Arial Unicode MS"/>
                <a:cs typeface="Arial Unicode MS"/>
              </a:rPr>
              <a:t>m</a:t>
            </a:r>
            <a:r>
              <a:rPr sz="2000" spc="114" dirty="0" smtClean="0">
                <a:latin typeface="Arial Unicode MS"/>
                <a:cs typeface="Arial Unicode MS"/>
              </a:rPr>
              <a:t>an</a:t>
            </a:r>
            <a:r>
              <a:rPr sz="2000" spc="109" dirty="0" smtClean="0">
                <a:latin typeface="Arial Unicode MS"/>
                <a:cs typeface="Arial Unicode MS"/>
              </a:rPr>
              <a:t>u</a:t>
            </a:r>
            <a:r>
              <a:rPr sz="2000" spc="-454" dirty="0" smtClean="0">
                <a:latin typeface="Arial Unicode MS"/>
                <a:cs typeface="Arial Unicode MS"/>
              </a:rPr>
              <a:t>f</a:t>
            </a:r>
            <a:r>
              <a:rPr sz="2000" spc="114" dirty="0" smtClean="0">
                <a:latin typeface="Arial Unicode MS"/>
                <a:cs typeface="Arial Unicode MS"/>
              </a:rPr>
              <a:t>a</a:t>
            </a:r>
            <a:r>
              <a:rPr sz="2000" spc="9" dirty="0" smtClean="0">
                <a:latin typeface="Arial Unicode MS"/>
                <a:cs typeface="Arial Unicode MS"/>
              </a:rPr>
              <a:t>c</a:t>
            </a:r>
            <a:r>
              <a:rPr sz="2000" spc="-454" dirty="0" smtClean="0">
                <a:latin typeface="Arial Unicode MS"/>
                <a:cs typeface="Arial Unicode MS"/>
              </a:rPr>
              <a:t>t</a:t>
            </a:r>
            <a:r>
              <a:rPr sz="2000" spc="109" dirty="0" smtClean="0">
                <a:latin typeface="Arial Unicode MS"/>
                <a:cs typeface="Arial Unicode MS"/>
              </a:rPr>
              <a:t>u</a:t>
            </a:r>
            <a:r>
              <a:rPr sz="2000" spc="-329" dirty="0" smtClean="0">
                <a:latin typeface="Arial Unicode MS"/>
                <a:cs typeface="Arial Unicode MS"/>
              </a:rPr>
              <a:t>r</a:t>
            </a:r>
            <a:r>
              <a:rPr sz="2000" spc="-564" dirty="0" smtClean="0">
                <a:latin typeface="Arial Unicode MS"/>
                <a:cs typeface="Arial Unicode MS"/>
              </a:rPr>
              <a:t>i</a:t>
            </a:r>
            <a:r>
              <a:rPr sz="2000" spc="114" dirty="0" smtClean="0">
                <a:latin typeface="Arial Unicode MS"/>
                <a:cs typeface="Arial Unicode MS"/>
              </a:rPr>
              <a:t>n</a:t>
            </a:r>
            <a:r>
              <a:rPr sz="2000" spc="109" dirty="0" smtClean="0">
                <a:latin typeface="Arial Unicode MS"/>
                <a:cs typeface="Arial Unicode MS"/>
              </a:rPr>
              <a:t>g </a:t>
            </a:r>
            <a:endParaRPr sz="2000">
              <a:latin typeface="Arial Unicode MS"/>
              <a:cs typeface="Arial Unicode MS"/>
            </a:endParaRPr>
          </a:p>
          <a:p>
            <a:pPr marL="12700" marR="91694">
              <a:lnSpc>
                <a:spcPts val="2140"/>
              </a:lnSpc>
              <a:spcBef>
                <a:spcPts val="539"/>
              </a:spcBef>
            </a:pPr>
            <a:r>
              <a:rPr sz="2000" spc="-22" dirty="0" smtClean="0">
                <a:latin typeface="Arial Unicode MS"/>
                <a:cs typeface="Arial Unicode MS"/>
              </a:rPr>
              <a:t>and automotives</a:t>
            </a:r>
            <a:endParaRPr sz="2000">
              <a:latin typeface="Arial Unicode MS"/>
              <a:cs typeface="Arial Unicode MS"/>
            </a:endParaRPr>
          </a:p>
          <a:p>
            <a:pPr marL="12700" marR="122509">
              <a:lnSpc>
                <a:spcPts val="2140"/>
              </a:lnSpc>
              <a:spcBef>
                <a:spcPts val="964"/>
              </a:spcBef>
            </a:pPr>
            <a:r>
              <a:rPr sz="2000" spc="-29" dirty="0" smtClean="0">
                <a:latin typeface="Arial Unicode MS"/>
                <a:cs typeface="Arial Unicode MS"/>
              </a:rPr>
              <a:t>Dewan Farooqui Motors assembles around 10,000 cars annually </a:t>
            </a:r>
            <a:endParaRPr sz="2000">
              <a:latin typeface="Arial Unicode MS"/>
              <a:cs typeface="Arial Unicode MS"/>
            </a:endParaRPr>
          </a:p>
          <a:p>
            <a:pPr marL="12700" marR="122509">
              <a:lnSpc>
                <a:spcPts val="2140"/>
              </a:lnSpc>
              <a:spcBef>
                <a:spcPts val="539"/>
              </a:spcBef>
            </a:pPr>
            <a:r>
              <a:rPr sz="2000" spc="-89" dirty="0" smtClean="0">
                <a:latin typeface="Arial Unicode MS"/>
                <a:cs typeface="Arial Unicode MS"/>
              </a:rPr>
              <a:t>under technical license agreement with Hyundai and Kia Motors of </a:t>
            </a:r>
            <a:endParaRPr sz="2000">
              <a:latin typeface="Arial Unicode MS"/>
              <a:cs typeface="Arial Unicode MS"/>
            </a:endParaRPr>
          </a:p>
          <a:p>
            <a:pPr marL="12700" marR="122509">
              <a:lnSpc>
                <a:spcPts val="2140"/>
              </a:lnSpc>
              <a:spcBef>
                <a:spcPts val="539"/>
              </a:spcBef>
            </a:pPr>
            <a:r>
              <a:rPr sz="2000" spc="66" dirty="0" smtClean="0">
                <a:latin typeface="Arial Unicode MS"/>
                <a:cs typeface="Arial Unicode MS"/>
              </a:rPr>
              <a:t>Korea</a:t>
            </a:r>
            <a:endParaRPr sz="2000">
              <a:latin typeface="Arial Unicode MS"/>
              <a:cs typeface="Arial Unicode MS"/>
            </a:endParaRPr>
          </a:p>
          <a:p>
            <a:pPr marL="12700">
              <a:lnSpc>
                <a:spcPts val="2140"/>
              </a:lnSpc>
              <a:spcBef>
                <a:spcPts val="974"/>
              </a:spcBef>
            </a:pPr>
            <a:r>
              <a:rPr sz="2000" spc="4" dirty="0" smtClean="0">
                <a:latin typeface="Arial Unicode MS"/>
                <a:cs typeface="Arial Unicode MS"/>
              </a:rPr>
              <a:t>Th</a:t>
            </a:r>
            <a:r>
              <a:rPr sz="2000" spc="0" dirty="0" smtClean="0">
                <a:latin typeface="Arial Unicode MS"/>
                <a:cs typeface="Arial Unicode MS"/>
              </a:rPr>
              <a:t>e</a:t>
            </a:r>
            <a:r>
              <a:rPr sz="2000" spc="-9" dirty="0" smtClean="0">
                <a:latin typeface="Arial Unicode MS"/>
                <a:cs typeface="Arial Unicode MS"/>
              </a:rPr>
              <a:t> </a:t>
            </a:r>
            <a:r>
              <a:rPr sz="2000" spc="444" dirty="0" smtClean="0">
                <a:latin typeface="Arial Unicode MS"/>
                <a:cs typeface="Arial Unicode MS"/>
              </a:rPr>
              <a:t>D</a:t>
            </a:r>
            <a:r>
              <a:rPr sz="2000" spc="114" dirty="0" smtClean="0">
                <a:latin typeface="Arial Unicode MS"/>
                <a:cs typeface="Arial Unicode MS"/>
              </a:rPr>
              <a:t>e</a:t>
            </a:r>
            <a:r>
              <a:rPr sz="2000" spc="444" dirty="0" smtClean="0">
                <a:latin typeface="Arial Unicode MS"/>
                <a:cs typeface="Arial Unicode MS"/>
              </a:rPr>
              <a:t>w</a:t>
            </a:r>
            <a:r>
              <a:rPr sz="2000" spc="114" dirty="0" smtClean="0">
                <a:latin typeface="Arial Unicode MS"/>
                <a:cs typeface="Arial Unicode MS"/>
              </a:rPr>
              <a:t>a</a:t>
            </a:r>
            <a:r>
              <a:rPr sz="2000" spc="109" dirty="0" smtClean="0">
                <a:latin typeface="Arial Unicode MS"/>
                <a:cs typeface="Arial Unicode MS"/>
              </a:rPr>
              <a:t>n</a:t>
            </a:r>
            <a:r>
              <a:rPr sz="2000" spc="-444" dirty="0" smtClean="0">
                <a:latin typeface="Arial Unicode MS"/>
                <a:cs typeface="Arial Unicode MS"/>
              </a:rPr>
              <a:t> </a:t>
            </a:r>
            <a:r>
              <a:rPr sz="2000" spc="325" dirty="0" smtClean="0">
                <a:latin typeface="Arial Unicode MS"/>
                <a:cs typeface="Arial Unicode MS"/>
              </a:rPr>
              <a:t>S</a:t>
            </a:r>
            <a:r>
              <a:rPr sz="2000" spc="109" dirty="0" smtClean="0">
                <a:latin typeface="Arial Unicode MS"/>
                <a:cs typeface="Arial Unicode MS"/>
              </a:rPr>
              <a:t>a</a:t>
            </a:r>
            <a:r>
              <a:rPr sz="2000" spc="-554" dirty="0" smtClean="0">
                <a:latin typeface="Arial Unicode MS"/>
                <a:cs typeface="Arial Unicode MS"/>
              </a:rPr>
              <a:t>l</a:t>
            </a:r>
            <a:r>
              <a:rPr sz="2000" spc="659" dirty="0" smtClean="0">
                <a:latin typeface="Arial Unicode MS"/>
                <a:cs typeface="Arial Unicode MS"/>
              </a:rPr>
              <a:t>m</a:t>
            </a:r>
            <a:r>
              <a:rPr sz="2000" spc="109" dirty="0" smtClean="0">
                <a:latin typeface="Arial Unicode MS"/>
                <a:cs typeface="Arial Unicode MS"/>
              </a:rPr>
              <a:t>an</a:t>
            </a:r>
            <a:r>
              <a:rPr sz="2000" spc="-444" dirty="0" smtClean="0">
                <a:latin typeface="Arial Unicode MS"/>
                <a:cs typeface="Arial Unicode MS"/>
              </a:rPr>
              <a:t> </a:t>
            </a:r>
            <a:r>
              <a:rPr sz="2000" spc="-169" dirty="0" smtClean="0">
                <a:latin typeface="Arial Unicode MS"/>
                <a:cs typeface="Arial Unicode MS"/>
              </a:rPr>
              <a:t>Fi</a:t>
            </a:r>
            <a:r>
              <a:rPr sz="2000" spc="109" dirty="0" smtClean="0">
                <a:latin typeface="Arial Unicode MS"/>
                <a:cs typeface="Arial Unicode MS"/>
              </a:rPr>
              <a:t>b</a:t>
            </a:r>
            <a:r>
              <a:rPr sz="2000" spc="114" dirty="0" smtClean="0">
                <a:latin typeface="Arial Unicode MS"/>
                <a:cs typeface="Arial Unicode MS"/>
              </a:rPr>
              <a:t>e</a:t>
            </a:r>
            <a:r>
              <a:rPr sz="2000" spc="-339" dirty="0" smtClean="0">
                <a:latin typeface="Arial Unicode MS"/>
                <a:cs typeface="Arial Unicode MS"/>
              </a:rPr>
              <a:t>r</a:t>
            </a:r>
            <a:r>
              <a:rPr sz="2000" spc="-439" dirty="0" smtClean="0">
                <a:latin typeface="Arial Unicode MS"/>
                <a:cs typeface="Arial Unicode MS"/>
              </a:rPr>
              <a:t> </a:t>
            </a:r>
            <a:r>
              <a:rPr sz="2000" spc="-564" dirty="0" smtClean="0">
                <a:latin typeface="Arial Unicode MS"/>
                <a:cs typeface="Arial Unicode MS"/>
              </a:rPr>
              <a:t>i</a:t>
            </a:r>
            <a:r>
              <a:rPr sz="2000" spc="0" dirty="0" smtClean="0">
                <a:latin typeface="Arial Unicode MS"/>
                <a:cs typeface="Arial Unicode MS"/>
              </a:rPr>
              <a:t>s</a:t>
            </a:r>
            <a:r>
              <a:rPr sz="2000" spc="-439" dirty="0" smtClean="0">
                <a:latin typeface="Arial Unicode MS"/>
                <a:cs typeface="Arial Unicode MS"/>
              </a:rPr>
              <a:t> </a:t>
            </a:r>
            <a:r>
              <a:rPr sz="2000" spc="-454" dirty="0" smtClean="0">
                <a:latin typeface="Arial Unicode MS"/>
                <a:cs typeface="Arial Unicode MS"/>
              </a:rPr>
              <a:t>t</a:t>
            </a:r>
            <a:r>
              <a:rPr sz="2000" spc="114" dirty="0" smtClean="0">
                <a:latin typeface="Arial Unicode MS"/>
                <a:cs typeface="Arial Unicode MS"/>
              </a:rPr>
              <a:t>h</a:t>
            </a:r>
            <a:r>
              <a:rPr sz="2000" spc="109" dirty="0" smtClean="0">
                <a:latin typeface="Arial Unicode MS"/>
                <a:cs typeface="Arial Unicode MS"/>
              </a:rPr>
              <a:t>e</a:t>
            </a:r>
            <a:r>
              <a:rPr sz="2000" spc="-444" dirty="0" smtClean="0">
                <a:latin typeface="Arial Unicode MS"/>
                <a:cs typeface="Arial Unicode MS"/>
              </a:rPr>
              <a:t> </a:t>
            </a:r>
            <a:r>
              <a:rPr sz="2000" spc="109" dirty="0" smtClean="0">
                <a:latin typeface="Arial Unicode MS"/>
                <a:cs typeface="Arial Unicode MS"/>
              </a:rPr>
              <a:t>p</a:t>
            </a:r>
            <a:r>
              <a:rPr sz="2000" spc="-339" dirty="0" smtClean="0">
                <a:latin typeface="Arial Unicode MS"/>
                <a:cs typeface="Arial Unicode MS"/>
              </a:rPr>
              <a:t>r</a:t>
            </a:r>
            <a:r>
              <a:rPr sz="2000" spc="-554" dirty="0" smtClean="0">
                <a:latin typeface="Arial Unicode MS"/>
                <a:cs typeface="Arial Unicode MS"/>
              </a:rPr>
              <a:t>i</a:t>
            </a:r>
            <a:r>
              <a:rPr sz="2000" spc="109" dirty="0" smtClean="0">
                <a:latin typeface="Arial Unicode MS"/>
                <a:cs typeface="Arial Unicode MS"/>
              </a:rPr>
              <a:t>de</a:t>
            </a:r>
            <a:r>
              <a:rPr sz="2000" spc="-444" dirty="0" smtClean="0">
                <a:latin typeface="Arial Unicode MS"/>
                <a:cs typeface="Arial Unicode MS"/>
              </a:rPr>
              <a:t> </a:t>
            </a:r>
            <a:r>
              <a:rPr sz="2000" spc="114" dirty="0" smtClean="0">
                <a:latin typeface="Arial Unicode MS"/>
                <a:cs typeface="Arial Unicode MS"/>
              </a:rPr>
              <a:t>o</a:t>
            </a:r>
            <a:r>
              <a:rPr sz="2000" spc="-450" dirty="0" smtClean="0">
                <a:latin typeface="Arial Unicode MS"/>
                <a:cs typeface="Arial Unicode MS"/>
              </a:rPr>
              <a:t>f</a:t>
            </a:r>
            <a:r>
              <a:rPr sz="2000" spc="-454" dirty="0" smtClean="0">
                <a:latin typeface="Arial Unicode MS"/>
                <a:cs typeface="Arial Unicode MS"/>
              </a:rPr>
              <a:t> t</a:t>
            </a:r>
            <a:r>
              <a:rPr sz="2000" spc="114" dirty="0" smtClean="0">
                <a:latin typeface="Arial Unicode MS"/>
                <a:cs typeface="Arial Unicode MS"/>
              </a:rPr>
              <a:t>h</a:t>
            </a:r>
            <a:r>
              <a:rPr sz="2000" spc="-564" dirty="0" smtClean="0">
                <a:latin typeface="Arial Unicode MS"/>
                <a:cs typeface="Arial Unicode MS"/>
              </a:rPr>
              <a:t>i</a:t>
            </a:r>
            <a:r>
              <a:rPr sz="2000" spc="0" dirty="0" smtClean="0">
                <a:latin typeface="Arial Unicode MS"/>
                <a:cs typeface="Arial Unicode MS"/>
              </a:rPr>
              <a:t>s</a:t>
            </a:r>
            <a:r>
              <a:rPr sz="2000" spc="-439" dirty="0" smtClean="0">
                <a:latin typeface="Arial Unicode MS"/>
                <a:cs typeface="Arial Unicode MS"/>
              </a:rPr>
              <a:t> </a:t>
            </a:r>
            <a:r>
              <a:rPr sz="2000" spc="114" dirty="0" smtClean="0">
                <a:latin typeface="Arial Unicode MS"/>
                <a:cs typeface="Arial Unicode MS"/>
              </a:rPr>
              <a:t>e</a:t>
            </a:r>
            <a:r>
              <a:rPr sz="2000" spc="659" dirty="0" smtClean="0">
                <a:latin typeface="Arial Unicode MS"/>
                <a:cs typeface="Arial Unicode MS"/>
              </a:rPr>
              <a:t>m</a:t>
            </a:r>
            <a:r>
              <a:rPr sz="2000" spc="109" dirty="0" smtClean="0">
                <a:latin typeface="Arial Unicode MS"/>
                <a:cs typeface="Arial Unicode MS"/>
              </a:rPr>
              <a:t>p</a:t>
            </a:r>
            <a:r>
              <a:rPr sz="2000" spc="-554" dirty="0" smtClean="0">
                <a:latin typeface="Arial Unicode MS"/>
                <a:cs typeface="Arial Unicode MS"/>
              </a:rPr>
              <a:t>i</a:t>
            </a:r>
            <a:r>
              <a:rPr sz="2000" spc="-339" dirty="0" smtClean="0">
                <a:latin typeface="Arial Unicode MS"/>
                <a:cs typeface="Arial Unicode MS"/>
              </a:rPr>
              <a:t>r</a:t>
            </a:r>
            <a:r>
              <a:rPr sz="2000" spc="109" dirty="0" smtClean="0">
                <a:latin typeface="Arial Unicode MS"/>
                <a:cs typeface="Arial Unicode MS"/>
              </a:rPr>
              <a:t>e</a:t>
            </a:r>
            <a:r>
              <a:rPr sz="2000" spc="-444" dirty="0" smtClean="0">
                <a:latin typeface="Arial Unicode MS"/>
                <a:cs typeface="Arial Unicode MS"/>
              </a:rPr>
              <a:t> </a:t>
            </a:r>
            <a:r>
              <a:rPr sz="2000" spc="0" dirty="0" smtClean="0">
                <a:latin typeface="Arial Unicode MS"/>
                <a:cs typeface="Arial Unicode MS"/>
              </a:rPr>
              <a:t>as</a:t>
            </a:r>
            <a:r>
              <a:rPr sz="2000" spc="-329" dirty="0" smtClean="0">
                <a:latin typeface="Arial Unicode MS"/>
                <a:cs typeface="Arial Unicode MS"/>
              </a:rPr>
              <a:t> </a:t>
            </a:r>
            <a:r>
              <a:rPr sz="2000" spc="-554" dirty="0" smtClean="0">
                <a:latin typeface="Arial Unicode MS"/>
                <a:cs typeface="Arial Unicode MS"/>
              </a:rPr>
              <a:t>i</a:t>
            </a:r>
            <a:r>
              <a:rPr sz="2000" spc="-450" dirty="0" smtClean="0">
                <a:latin typeface="Arial Unicode MS"/>
                <a:cs typeface="Arial Unicode MS"/>
              </a:rPr>
              <a:t>t</a:t>
            </a:r>
            <a:r>
              <a:rPr sz="2000" spc="-454" dirty="0" smtClean="0">
                <a:latin typeface="Arial Unicode MS"/>
                <a:cs typeface="Arial Unicode MS"/>
              </a:rPr>
              <a:t> </a:t>
            </a:r>
            <a:r>
              <a:rPr sz="2000" spc="-339" dirty="0" smtClean="0">
                <a:latin typeface="Arial Unicode MS"/>
                <a:cs typeface="Arial Unicode MS"/>
              </a:rPr>
              <a:t>r</a:t>
            </a:r>
            <a:r>
              <a:rPr sz="2000" spc="114" dirty="0" smtClean="0">
                <a:latin typeface="Arial Unicode MS"/>
                <a:cs typeface="Arial Unicode MS"/>
              </a:rPr>
              <a:t>a</a:t>
            </a:r>
            <a:r>
              <a:rPr sz="2000" spc="109" dirty="0" smtClean="0">
                <a:latin typeface="Arial Unicode MS"/>
                <a:cs typeface="Arial Unicode MS"/>
              </a:rPr>
              <a:t>n</a:t>
            </a:r>
            <a:r>
              <a:rPr sz="2000" spc="9" dirty="0" smtClean="0">
                <a:latin typeface="Arial Unicode MS"/>
                <a:cs typeface="Arial Unicode MS"/>
              </a:rPr>
              <a:t>k</a:t>
            </a:r>
            <a:r>
              <a:rPr sz="2000" spc="0" dirty="0" smtClean="0">
                <a:latin typeface="Arial Unicode MS"/>
                <a:cs typeface="Arial Unicode MS"/>
              </a:rPr>
              <a:t>s</a:t>
            </a:r>
            <a:r>
              <a:rPr sz="2000" spc="-439" dirty="0" smtClean="0">
                <a:latin typeface="Arial Unicode MS"/>
                <a:cs typeface="Arial Unicode MS"/>
              </a:rPr>
              <a:t> </a:t>
            </a:r>
            <a:r>
              <a:rPr sz="2000" spc="114" dirty="0" smtClean="0">
                <a:latin typeface="Arial Unicode MS"/>
                <a:cs typeface="Arial Unicode MS"/>
              </a:rPr>
              <a:t>11</a:t>
            </a:r>
            <a:r>
              <a:rPr sz="2000" spc="-454" dirty="0" smtClean="0">
                <a:latin typeface="Arial Unicode MS"/>
                <a:cs typeface="Arial Unicode MS"/>
              </a:rPr>
              <a:t>t</a:t>
            </a:r>
            <a:r>
              <a:rPr sz="2000" spc="109" dirty="0" smtClean="0">
                <a:latin typeface="Arial Unicode MS"/>
                <a:cs typeface="Arial Unicode MS"/>
              </a:rPr>
              <a:t>h </a:t>
            </a:r>
            <a:endParaRPr sz="2000">
              <a:latin typeface="Arial Unicode MS"/>
              <a:cs typeface="Arial Unicode MS"/>
            </a:endParaRPr>
          </a:p>
          <a:p>
            <a:pPr marL="12700">
              <a:lnSpc>
                <a:spcPts val="2140"/>
              </a:lnSpc>
              <a:spcBef>
                <a:spcPts val="539"/>
              </a:spcBef>
            </a:pPr>
            <a:r>
              <a:rPr sz="2000" spc="-160" dirty="0" smtClean="0">
                <a:latin typeface="Arial Unicode MS"/>
                <a:cs typeface="Arial Unicode MS"/>
              </a:rPr>
              <a:t>in the world in total production capacity</a:t>
            </a:r>
            <a:endParaRPr sz="2000">
              <a:latin typeface="Arial Unicode MS"/>
              <a:cs typeface="Arial Unicode MS"/>
            </a:endParaRPr>
          </a:p>
          <a:p>
            <a:pPr marL="12700" marR="28078">
              <a:lnSpc>
                <a:spcPct val="89192"/>
              </a:lnSpc>
              <a:spcBef>
                <a:spcPts val="974"/>
              </a:spcBef>
            </a:pPr>
            <a:r>
              <a:rPr sz="2000" spc="-77" dirty="0" smtClean="0">
                <a:latin typeface="Arial Unicode MS"/>
                <a:cs typeface="Arial Unicode MS"/>
              </a:rPr>
              <a:t>They also have the franchise license for BMW in Pakistan and now</a:t>
            </a:r>
            <a:endParaRPr sz="2000">
              <a:latin typeface="Arial Unicode MS"/>
              <a:cs typeface="Arial Unicode MS"/>
            </a:endParaRPr>
          </a:p>
          <a:p>
            <a:pPr marL="12700" marR="28078">
              <a:lnSpc>
                <a:spcPct val="89192"/>
              </a:lnSpc>
              <a:spcBef>
                <a:spcPts val="539"/>
              </a:spcBef>
            </a:pPr>
            <a:r>
              <a:rPr sz="2000" spc="0" dirty="0" smtClean="0">
                <a:latin typeface="Arial Unicode MS"/>
                <a:cs typeface="Arial Unicode MS"/>
              </a:rPr>
              <a:t>Rolls Royce showrooms.</a:t>
            </a:r>
            <a:endParaRPr sz="2000">
              <a:latin typeface="Arial Unicode MS"/>
              <a:cs typeface="Arial Unicode MS"/>
            </a:endParaRPr>
          </a:p>
          <a:p>
            <a:pPr marL="12700" marR="505968">
              <a:lnSpc>
                <a:spcPts val="2670"/>
              </a:lnSpc>
              <a:spcBef>
                <a:spcPts val="827"/>
              </a:spcBef>
            </a:pPr>
            <a:r>
              <a:rPr sz="2000" spc="-112" dirty="0" smtClean="0">
                <a:latin typeface="Arial Unicode MS"/>
                <a:cs typeface="Arial Unicode MS"/>
              </a:rPr>
              <a:t>The group owns three textile units, a motorcycle manufacturing concern and the largest sugar unit in the country</a:t>
            </a:r>
            <a:endParaRPr sz="20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5160" y="1606051"/>
            <a:ext cx="165245" cy="198119"/>
          </a:xfrm>
          <a:prstGeom prst="rect">
            <a:avLst/>
          </a:prstGeom>
        </p:spPr>
        <p:txBody>
          <a:bodyPr wrap="square" lIns="0" tIns="8159" rIns="0" bIns="0" rtlCol="0">
            <a:noAutofit/>
          </a:bodyPr>
          <a:lstStyle/>
          <a:p>
            <a:pPr marL="12700">
              <a:lnSpc>
                <a:spcPts val="1285"/>
              </a:lnSpc>
            </a:pPr>
            <a:r>
              <a:rPr sz="1350" spc="21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35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5160" y="2677931"/>
            <a:ext cx="165245" cy="198119"/>
          </a:xfrm>
          <a:prstGeom prst="rect">
            <a:avLst/>
          </a:prstGeom>
        </p:spPr>
        <p:txBody>
          <a:bodyPr wrap="square" lIns="0" tIns="8159" rIns="0" bIns="0" rtlCol="0">
            <a:noAutofit/>
          </a:bodyPr>
          <a:lstStyle/>
          <a:p>
            <a:pPr marL="12700">
              <a:lnSpc>
                <a:spcPts val="1285"/>
              </a:lnSpc>
            </a:pPr>
            <a:r>
              <a:rPr sz="1350" spc="21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35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160" y="3748541"/>
            <a:ext cx="165245" cy="198119"/>
          </a:xfrm>
          <a:prstGeom prst="rect">
            <a:avLst/>
          </a:prstGeom>
        </p:spPr>
        <p:txBody>
          <a:bodyPr wrap="square" lIns="0" tIns="8159" rIns="0" bIns="0" rtlCol="0">
            <a:noAutofit/>
          </a:bodyPr>
          <a:lstStyle/>
          <a:p>
            <a:pPr marL="12700">
              <a:lnSpc>
                <a:spcPts val="1285"/>
              </a:lnSpc>
            </a:pPr>
            <a:r>
              <a:rPr sz="1350" spc="21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35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160" y="4480061"/>
            <a:ext cx="165245" cy="198119"/>
          </a:xfrm>
          <a:prstGeom prst="rect">
            <a:avLst/>
          </a:prstGeom>
        </p:spPr>
        <p:txBody>
          <a:bodyPr wrap="square" lIns="0" tIns="8159" rIns="0" bIns="0" rtlCol="0">
            <a:noAutofit/>
          </a:bodyPr>
          <a:lstStyle/>
          <a:p>
            <a:pPr marL="12700">
              <a:lnSpc>
                <a:spcPts val="1285"/>
              </a:lnSpc>
            </a:pPr>
            <a:r>
              <a:rPr sz="1350" spc="21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3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5211581"/>
            <a:ext cx="165245" cy="198120"/>
          </a:xfrm>
          <a:prstGeom prst="rect">
            <a:avLst/>
          </a:prstGeom>
        </p:spPr>
        <p:txBody>
          <a:bodyPr wrap="square" lIns="0" tIns="8159" rIns="0" bIns="0" rtlCol="0">
            <a:noAutofit/>
          </a:bodyPr>
          <a:lstStyle/>
          <a:p>
            <a:pPr marL="12700">
              <a:lnSpc>
                <a:spcPts val="1285"/>
              </a:lnSpc>
            </a:pPr>
            <a:r>
              <a:rPr sz="1350" spc="21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3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7490" y="274320"/>
            <a:ext cx="8449310" cy="116966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00430" y="1575488"/>
            <a:ext cx="7669997" cy="3825240"/>
          </a:xfrm>
          <a:prstGeom prst="rect">
            <a:avLst/>
          </a:prstGeom>
        </p:spPr>
        <p:txBody>
          <a:bodyPr wrap="square" lIns="0" tIns="14700" rIns="0" bIns="0" rtlCol="0">
            <a:noAutofit/>
          </a:bodyPr>
          <a:lstStyle/>
          <a:p>
            <a:pPr marL="12700" marR="48117">
              <a:lnSpc>
                <a:spcPts val="2315"/>
              </a:lnSpc>
            </a:pPr>
            <a:r>
              <a:rPr sz="2400" spc="-117" dirty="0" smtClean="0">
                <a:latin typeface="Arial Unicode MS"/>
                <a:cs typeface="Arial Unicode MS"/>
              </a:rPr>
              <a:t>Mr Yakoub is a prominent Pakistani expatriate</a:t>
            </a:r>
            <a:endParaRPr sz="2400">
              <a:latin typeface="Arial Unicode MS"/>
              <a:cs typeface="Arial Unicode MS"/>
            </a:endParaRPr>
          </a:p>
          <a:p>
            <a:pPr marL="12700" marR="48117">
              <a:lnSpc>
                <a:spcPct val="89192"/>
              </a:lnSpc>
              <a:spcBef>
                <a:spcPts val="194"/>
              </a:spcBef>
            </a:pPr>
            <a:r>
              <a:rPr sz="2400" spc="-40" dirty="0" smtClean="0">
                <a:latin typeface="Arial Unicode MS"/>
                <a:cs typeface="Arial Unicode MS"/>
              </a:rPr>
              <a:t>businessman based in Dubai.</a:t>
            </a:r>
            <a:endParaRPr sz="240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711"/>
              </a:spcBef>
            </a:pPr>
            <a:r>
              <a:rPr sz="2400" spc="-137" dirty="0" smtClean="0">
                <a:latin typeface="Arial Unicode MS"/>
                <a:cs typeface="Arial Unicode MS"/>
              </a:rPr>
              <a:t>He is the president ARY group ($1.5Billion turnover) and</a:t>
            </a:r>
            <a:endParaRPr sz="2400">
              <a:latin typeface="Arial Unicode MS"/>
              <a:cs typeface="Arial Unicode MS"/>
            </a:endParaRPr>
          </a:p>
          <a:p>
            <a:pPr marL="12700" marR="48117">
              <a:lnSpc>
                <a:spcPct val="89192"/>
              </a:lnSpc>
              <a:spcBef>
                <a:spcPts val="310"/>
              </a:spcBef>
            </a:pPr>
            <a:r>
              <a:rPr sz="2400" spc="46" dirty="0" smtClean="0">
                <a:latin typeface="Arial Unicode MS"/>
                <a:cs typeface="Arial Unicode MS"/>
              </a:rPr>
              <a:t>World Memon Organization (WMO)</a:t>
            </a:r>
            <a:endParaRPr sz="2400">
              <a:latin typeface="Arial Unicode MS"/>
              <a:cs typeface="Arial Unicode MS"/>
            </a:endParaRPr>
          </a:p>
          <a:p>
            <a:pPr marL="12700" marR="478739">
              <a:lnSpc>
                <a:spcPts val="2568"/>
              </a:lnSpc>
              <a:spcBef>
                <a:spcPts val="711"/>
              </a:spcBef>
            </a:pPr>
            <a:r>
              <a:rPr sz="2400" spc="-119" dirty="0" smtClean="0">
                <a:latin typeface="Arial Unicode MS"/>
                <a:cs typeface="Arial Unicode MS"/>
              </a:rPr>
              <a:t>Pakistan's biggest media barons controlling around 7 </a:t>
            </a:r>
            <a:endParaRPr sz="2400">
              <a:latin typeface="Arial Unicode MS"/>
              <a:cs typeface="Arial Unicode MS"/>
            </a:endParaRPr>
          </a:p>
          <a:p>
            <a:pPr marL="12700" marR="478739">
              <a:lnSpc>
                <a:spcPts val="2568"/>
              </a:lnSpc>
              <a:spcBef>
                <a:spcPts val="310"/>
              </a:spcBef>
            </a:pPr>
            <a:r>
              <a:rPr sz="2400" spc="-6" dirty="0" smtClean="0">
                <a:latin typeface="Arial Unicode MS"/>
                <a:cs typeface="Arial Unicode MS"/>
              </a:rPr>
              <a:t>channels</a:t>
            </a:r>
            <a:endParaRPr sz="2400">
              <a:latin typeface="Arial Unicode MS"/>
              <a:cs typeface="Arial Unicode MS"/>
            </a:endParaRPr>
          </a:p>
          <a:p>
            <a:pPr marL="12700" marR="11883">
              <a:lnSpc>
                <a:spcPts val="2568"/>
              </a:lnSpc>
              <a:spcBef>
                <a:spcPts val="730"/>
              </a:spcBef>
            </a:pPr>
            <a:r>
              <a:rPr sz="2400" spc="263" dirty="0" smtClean="0">
                <a:latin typeface="Arial Unicode MS"/>
                <a:cs typeface="Arial Unicode MS"/>
              </a:rPr>
              <a:t>B</a:t>
            </a:r>
            <a:r>
              <a:rPr sz="2400" spc="254" dirty="0" smtClean="0">
                <a:latin typeface="Arial Unicode MS"/>
                <a:cs typeface="Arial Unicode MS"/>
              </a:rPr>
              <a:t>e</a:t>
            </a:r>
            <a:r>
              <a:rPr sz="2400" spc="-335" dirty="0" smtClean="0">
                <a:latin typeface="Arial Unicode MS"/>
                <a:cs typeface="Arial Unicode MS"/>
              </a:rPr>
              <a:t>s</a:t>
            </a:r>
            <a:r>
              <a:rPr sz="2400" spc="-340" dirty="0" smtClean="0">
                <a:latin typeface="Arial Unicode MS"/>
                <a:cs typeface="Arial Unicode MS"/>
              </a:rPr>
              <a:t>i</a:t>
            </a:r>
            <a:r>
              <a:rPr sz="2400" spc="126" dirty="0" smtClean="0">
                <a:latin typeface="Arial Unicode MS"/>
                <a:cs typeface="Arial Unicode MS"/>
              </a:rPr>
              <a:t>de</a:t>
            </a:r>
            <a:r>
              <a:rPr sz="2400" spc="0" dirty="0" smtClean="0">
                <a:latin typeface="Arial Unicode MS"/>
                <a:cs typeface="Arial Unicode MS"/>
              </a:rPr>
              <a:t>s</a:t>
            </a:r>
            <a:r>
              <a:rPr sz="2400" spc="-525" dirty="0" smtClean="0">
                <a:latin typeface="Arial Unicode MS"/>
                <a:cs typeface="Arial Unicode MS"/>
              </a:rPr>
              <a:t> </a:t>
            </a:r>
            <a:r>
              <a:rPr sz="2400" spc="-539" dirty="0" smtClean="0">
                <a:latin typeface="Arial Unicode MS"/>
                <a:cs typeface="Arial Unicode MS"/>
              </a:rPr>
              <a:t>t</a:t>
            </a:r>
            <a:r>
              <a:rPr sz="2400" spc="126" dirty="0" smtClean="0">
                <a:latin typeface="Arial Unicode MS"/>
                <a:cs typeface="Arial Unicode MS"/>
              </a:rPr>
              <a:t>h</a:t>
            </a:r>
            <a:r>
              <a:rPr sz="2400" spc="-676" dirty="0" smtClean="0">
                <a:latin typeface="Arial Unicode MS"/>
                <a:cs typeface="Arial Unicode MS"/>
              </a:rPr>
              <a:t>i</a:t>
            </a:r>
            <a:r>
              <a:rPr sz="2400" spc="0" dirty="0" smtClean="0">
                <a:latin typeface="Arial Unicode MS"/>
                <a:cs typeface="Arial Unicode MS"/>
              </a:rPr>
              <a:t>s</a:t>
            </a:r>
            <a:r>
              <a:rPr sz="2400" spc="-534" dirty="0" smtClean="0">
                <a:latin typeface="Arial Unicode MS"/>
                <a:cs typeface="Arial Unicode MS"/>
              </a:rPr>
              <a:t> </a:t>
            </a:r>
            <a:r>
              <a:rPr sz="2400" spc="-4" dirty="0" smtClean="0">
                <a:latin typeface="Arial Unicode MS"/>
                <a:cs typeface="Arial Unicode MS"/>
              </a:rPr>
              <a:t>h</a:t>
            </a:r>
            <a:r>
              <a:rPr sz="2400" spc="0" dirty="0" smtClean="0">
                <a:latin typeface="Arial Unicode MS"/>
                <a:cs typeface="Arial Unicode MS"/>
              </a:rPr>
              <a:t>e</a:t>
            </a:r>
            <a:r>
              <a:rPr sz="2400" spc="-265" dirty="0" smtClean="0">
                <a:latin typeface="Arial Unicode MS"/>
                <a:cs typeface="Arial Unicode MS"/>
              </a:rPr>
              <a:t> </a:t>
            </a:r>
            <a:r>
              <a:rPr sz="2400" spc="-4" dirty="0" smtClean="0">
                <a:latin typeface="Arial Unicode MS"/>
                <a:cs typeface="Arial Unicode MS"/>
              </a:rPr>
              <a:t>ha</a:t>
            </a:r>
            <a:r>
              <a:rPr sz="2400" spc="0" dirty="0" smtClean="0">
                <a:latin typeface="Arial Unicode MS"/>
                <a:cs typeface="Arial Unicode MS"/>
              </a:rPr>
              <a:t>s</a:t>
            </a:r>
            <a:r>
              <a:rPr sz="2400" spc="-270" dirty="0" smtClean="0">
                <a:latin typeface="Arial Unicode MS"/>
                <a:cs typeface="Arial Unicode MS"/>
              </a:rPr>
              <a:t> </a:t>
            </a:r>
            <a:r>
              <a:rPr sz="2400" spc="0" dirty="0" smtClean="0">
                <a:latin typeface="Arial Unicode MS"/>
                <a:cs typeface="Arial Unicode MS"/>
              </a:rPr>
              <a:t>a</a:t>
            </a:r>
            <a:r>
              <a:rPr sz="2400" spc="-397" dirty="0" smtClean="0">
                <a:latin typeface="Arial Unicode MS"/>
                <a:cs typeface="Arial Unicode MS"/>
              </a:rPr>
              <a:t> </a:t>
            </a:r>
            <a:r>
              <a:rPr sz="2400" spc="-4" dirty="0" smtClean="0">
                <a:latin typeface="Arial Unicode MS"/>
                <a:cs typeface="Arial Unicode MS"/>
              </a:rPr>
              <a:t>hug</a:t>
            </a:r>
            <a:r>
              <a:rPr sz="2400" spc="0" dirty="0" smtClean="0">
                <a:latin typeface="Arial Unicode MS"/>
                <a:cs typeface="Arial Unicode MS"/>
              </a:rPr>
              <a:t>e</a:t>
            </a:r>
            <a:r>
              <a:rPr sz="2400" spc="-1" dirty="0" smtClean="0">
                <a:latin typeface="Arial Unicode MS"/>
                <a:cs typeface="Arial Unicode MS"/>
              </a:rPr>
              <a:t> </a:t>
            </a:r>
            <a:r>
              <a:rPr sz="2400" spc="126" dirty="0" smtClean="0">
                <a:latin typeface="Arial Unicode MS"/>
                <a:cs typeface="Arial Unicode MS"/>
              </a:rPr>
              <a:t>p</a:t>
            </a:r>
            <a:r>
              <a:rPr sz="2400" spc="-143" dirty="0" smtClean="0">
                <a:latin typeface="Arial Unicode MS"/>
                <a:cs typeface="Arial Unicode MS"/>
              </a:rPr>
              <a:t>ro</a:t>
            </a:r>
            <a:r>
              <a:rPr sz="2400" spc="126" dirty="0" smtClean="0">
                <a:latin typeface="Arial Unicode MS"/>
                <a:cs typeface="Arial Unicode MS"/>
              </a:rPr>
              <a:t>pe</a:t>
            </a:r>
            <a:r>
              <a:rPr sz="2400" spc="-467" dirty="0" smtClean="0">
                <a:latin typeface="Arial Unicode MS"/>
                <a:cs typeface="Arial Unicode MS"/>
              </a:rPr>
              <a:t>rt</a:t>
            </a:r>
            <a:r>
              <a:rPr sz="2400" spc="0" dirty="0" smtClean="0">
                <a:latin typeface="Arial Unicode MS"/>
                <a:cs typeface="Arial Unicode MS"/>
              </a:rPr>
              <a:t>y</a:t>
            </a:r>
            <a:r>
              <a:rPr sz="2400" spc="-525" dirty="0" smtClean="0">
                <a:latin typeface="Arial Unicode MS"/>
                <a:cs typeface="Arial Unicode MS"/>
              </a:rPr>
              <a:t> </a:t>
            </a:r>
            <a:r>
              <a:rPr sz="2400" spc="126" dirty="0" smtClean="0">
                <a:latin typeface="Arial Unicode MS"/>
                <a:cs typeface="Arial Unicode MS"/>
              </a:rPr>
              <a:t>ho</a:t>
            </a:r>
            <a:r>
              <a:rPr sz="2400" spc="-676" dirty="0" smtClean="0">
                <a:latin typeface="Arial Unicode MS"/>
                <a:cs typeface="Arial Unicode MS"/>
              </a:rPr>
              <a:t>l</a:t>
            </a:r>
            <a:r>
              <a:rPr sz="2400" spc="126" dirty="0" smtClean="0">
                <a:latin typeface="Arial Unicode MS"/>
                <a:cs typeface="Arial Unicode MS"/>
              </a:rPr>
              <a:t>d</a:t>
            </a:r>
            <a:r>
              <a:rPr sz="2400" spc="-676" dirty="0" smtClean="0">
                <a:latin typeface="Arial Unicode MS"/>
                <a:cs typeface="Arial Unicode MS"/>
              </a:rPr>
              <a:t>i</a:t>
            </a:r>
            <a:r>
              <a:rPr sz="2400" spc="126" dirty="0" smtClean="0">
                <a:latin typeface="Arial Unicode MS"/>
                <a:cs typeface="Arial Unicode MS"/>
              </a:rPr>
              <a:t>ng</a:t>
            </a:r>
            <a:r>
              <a:rPr sz="2400" spc="0" dirty="0" smtClean="0">
                <a:latin typeface="Arial Unicode MS"/>
                <a:cs typeface="Arial Unicode MS"/>
              </a:rPr>
              <a:t>s</a:t>
            </a:r>
            <a:r>
              <a:rPr sz="2400" spc="-534" dirty="0" smtClean="0">
                <a:latin typeface="Arial Unicode MS"/>
                <a:cs typeface="Arial Unicode MS"/>
              </a:rPr>
              <a:t> </a:t>
            </a:r>
            <a:r>
              <a:rPr sz="2400" spc="-676" dirty="0" smtClean="0">
                <a:latin typeface="Arial Unicode MS"/>
                <a:cs typeface="Arial Unicode MS"/>
              </a:rPr>
              <a:t>i</a:t>
            </a:r>
            <a:r>
              <a:rPr sz="2400" spc="131" dirty="0" smtClean="0">
                <a:latin typeface="Arial Unicode MS"/>
                <a:cs typeface="Arial Unicode MS"/>
              </a:rPr>
              <a:t>n</a:t>
            </a:r>
            <a:r>
              <a:rPr sz="2400" spc="-529" dirty="0" smtClean="0">
                <a:latin typeface="Arial Unicode MS"/>
                <a:cs typeface="Arial Unicode MS"/>
              </a:rPr>
              <a:t> </a:t>
            </a:r>
            <a:r>
              <a:rPr sz="2400" spc="386" dirty="0" smtClean="0">
                <a:latin typeface="Arial Unicode MS"/>
                <a:cs typeface="Arial Unicode MS"/>
              </a:rPr>
              <a:t>K</a:t>
            </a:r>
            <a:r>
              <a:rPr sz="2400" spc="126" dirty="0" smtClean="0">
                <a:latin typeface="Arial Unicode MS"/>
                <a:cs typeface="Arial Unicode MS"/>
              </a:rPr>
              <a:t>a</a:t>
            </a:r>
            <a:r>
              <a:rPr sz="2400" spc="-397" dirty="0" smtClean="0">
                <a:latin typeface="Arial Unicode MS"/>
                <a:cs typeface="Arial Unicode MS"/>
              </a:rPr>
              <a:t>r</a:t>
            </a:r>
            <a:r>
              <a:rPr sz="2400" spc="126" dirty="0" smtClean="0">
                <a:latin typeface="Arial Unicode MS"/>
                <a:cs typeface="Arial Unicode MS"/>
              </a:rPr>
              <a:t>a</a:t>
            </a:r>
            <a:r>
              <a:rPr sz="2400" spc="59" dirty="0" smtClean="0">
                <a:latin typeface="Arial Unicode MS"/>
                <a:cs typeface="Arial Unicode MS"/>
              </a:rPr>
              <a:t>c</a:t>
            </a:r>
            <a:r>
              <a:rPr sz="2400" spc="54" dirty="0" smtClean="0">
                <a:latin typeface="Arial Unicode MS"/>
                <a:cs typeface="Arial Unicode MS"/>
              </a:rPr>
              <a:t>h</a:t>
            </a:r>
            <a:r>
              <a:rPr sz="2400" spc="-676" dirty="0" smtClean="0">
                <a:latin typeface="Arial Unicode MS"/>
                <a:cs typeface="Arial Unicode MS"/>
              </a:rPr>
              <a:t>i</a:t>
            </a:r>
            <a:r>
              <a:rPr sz="2400" spc="-539" dirty="0" smtClean="0">
                <a:latin typeface="Arial Unicode MS"/>
                <a:cs typeface="Arial Unicode MS"/>
              </a:rPr>
              <a:t>, </a:t>
            </a:r>
            <a:endParaRPr sz="2400">
              <a:latin typeface="Arial Unicode MS"/>
              <a:cs typeface="Arial Unicode MS"/>
            </a:endParaRPr>
          </a:p>
          <a:p>
            <a:pPr marL="12700" marR="11883">
              <a:lnSpc>
                <a:spcPts val="2568"/>
              </a:lnSpc>
              <a:spcBef>
                <a:spcPts val="310"/>
              </a:spcBef>
            </a:pPr>
            <a:r>
              <a:rPr sz="2400" spc="-30" dirty="0" smtClean="0">
                <a:latin typeface="Arial Unicode MS"/>
                <a:cs typeface="Arial Unicode MS"/>
              </a:rPr>
              <a:t>Islamabad and Dubai amounting to over $200m</a:t>
            </a:r>
            <a:endParaRPr sz="2400">
              <a:latin typeface="Arial Unicode MS"/>
              <a:cs typeface="Arial Unicode MS"/>
            </a:endParaRPr>
          </a:p>
          <a:p>
            <a:pPr marL="12700" marR="484225">
              <a:lnSpc>
                <a:spcPts val="2568"/>
              </a:lnSpc>
              <a:spcBef>
                <a:spcPts val="730"/>
              </a:spcBef>
            </a:pPr>
            <a:r>
              <a:rPr sz="2400" spc="-120" dirty="0" smtClean="0">
                <a:latin typeface="Arial Unicode MS"/>
                <a:cs typeface="Arial Unicode MS"/>
              </a:rPr>
              <a:t>He is major in the gold market also having around 20 </a:t>
            </a:r>
            <a:endParaRPr sz="2400">
              <a:latin typeface="Arial Unicode MS"/>
              <a:cs typeface="Arial Unicode MS"/>
            </a:endParaRPr>
          </a:p>
          <a:p>
            <a:pPr marL="12700" marR="484225">
              <a:lnSpc>
                <a:spcPts val="2568"/>
              </a:lnSpc>
              <a:spcBef>
                <a:spcPts val="310"/>
              </a:spcBef>
            </a:pPr>
            <a:r>
              <a:rPr sz="2400" spc="-229" dirty="0" smtClean="0">
                <a:latin typeface="Arial Unicode MS"/>
                <a:cs typeface="Arial Unicode MS"/>
              </a:rPr>
              <a:t>outlets in Asia.</a:t>
            </a:r>
            <a:endParaRPr sz="24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5160" y="1604617"/>
            <a:ext cx="193009" cy="232410"/>
          </a:xfrm>
          <a:prstGeom prst="rect">
            <a:avLst/>
          </a:prstGeom>
        </p:spPr>
        <p:txBody>
          <a:bodyPr wrap="square" lIns="0" tIns="9620" rIns="0" bIns="0" rtlCol="0">
            <a:noAutofit/>
          </a:bodyPr>
          <a:lstStyle/>
          <a:p>
            <a:pPr marL="12700">
              <a:lnSpc>
                <a:spcPts val="1515"/>
              </a:lnSpc>
            </a:pPr>
            <a:r>
              <a:rPr sz="1650" spc="279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5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5160" y="2386937"/>
            <a:ext cx="193009" cy="232410"/>
          </a:xfrm>
          <a:prstGeom prst="rect">
            <a:avLst/>
          </a:prstGeom>
        </p:spPr>
        <p:txBody>
          <a:bodyPr wrap="square" lIns="0" tIns="9620" rIns="0" bIns="0" rtlCol="0">
            <a:noAutofit/>
          </a:bodyPr>
          <a:lstStyle/>
          <a:p>
            <a:pPr marL="12700">
              <a:lnSpc>
                <a:spcPts val="1515"/>
              </a:lnSpc>
            </a:pPr>
            <a:r>
              <a:rPr sz="1650" spc="279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5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160" y="3169257"/>
            <a:ext cx="193009" cy="232410"/>
          </a:xfrm>
          <a:prstGeom prst="rect">
            <a:avLst/>
          </a:prstGeom>
        </p:spPr>
        <p:txBody>
          <a:bodyPr wrap="square" lIns="0" tIns="9620" rIns="0" bIns="0" rtlCol="0">
            <a:noAutofit/>
          </a:bodyPr>
          <a:lstStyle/>
          <a:p>
            <a:pPr marL="12700">
              <a:lnSpc>
                <a:spcPts val="1515"/>
              </a:lnSpc>
            </a:pPr>
            <a:r>
              <a:rPr sz="1650" spc="279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5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160" y="3951577"/>
            <a:ext cx="193009" cy="232409"/>
          </a:xfrm>
          <a:prstGeom prst="rect">
            <a:avLst/>
          </a:prstGeom>
        </p:spPr>
        <p:txBody>
          <a:bodyPr wrap="square" lIns="0" tIns="9620" rIns="0" bIns="0" rtlCol="0">
            <a:noAutofit/>
          </a:bodyPr>
          <a:lstStyle/>
          <a:p>
            <a:pPr marL="12700">
              <a:lnSpc>
                <a:spcPts val="1515"/>
              </a:lnSpc>
            </a:pPr>
            <a:r>
              <a:rPr sz="1650" spc="279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4733897"/>
            <a:ext cx="193009" cy="232409"/>
          </a:xfrm>
          <a:prstGeom prst="rect">
            <a:avLst/>
          </a:prstGeom>
        </p:spPr>
        <p:txBody>
          <a:bodyPr wrap="square" lIns="0" tIns="9620" rIns="0" bIns="0" rtlCol="0">
            <a:noAutofit/>
          </a:bodyPr>
          <a:lstStyle/>
          <a:p>
            <a:pPr marL="12700">
              <a:lnSpc>
                <a:spcPts val="1515"/>
              </a:lnSpc>
            </a:pPr>
            <a:r>
              <a:rPr sz="1650" spc="279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6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01930" y="274320"/>
            <a:ext cx="848487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00430" y="2045474"/>
            <a:ext cx="7731508" cy="2578099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 marR="42351">
              <a:lnSpc>
                <a:spcPts val="2590"/>
              </a:lnSpc>
            </a:pPr>
            <a:r>
              <a:rPr sz="2700" spc="-120" dirty="0" smtClean="0">
                <a:latin typeface="Arial Unicode MS"/>
                <a:cs typeface="Arial Unicode MS"/>
              </a:rPr>
              <a:t>Not having the biggest Business like Men</a:t>
            </a:r>
            <a:endParaRPr sz="2700">
              <a:latin typeface="Arial Unicode MS"/>
              <a:cs typeface="Arial Unicode MS"/>
            </a:endParaRPr>
          </a:p>
          <a:p>
            <a:pPr marL="12700" marR="42351">
              <a:lnSpc>
                <a:spcPct val="89192"/>
              </a:lnSpc>
              <a:spcBef>
                <a:spcPts val="620"/>
              </a:spcBef>
            </a:pPr>
            <a:r>
              <a:rPr sz="2700" spc="-124" dirty="0" smtClean="0">
                <a:latin typeface="Arial Unicode MS"/>
                <a:cs typeface="Arial Unicode MS"/>
              </a:rPr>
              <a:t>They were having less opportunities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750"/>
              </a:spcBef>
            </a:pPr>
            <a:r>
              <a:rPr sz="2700" spc="-53" dirty="0" smtClean="0">
                <a:latin typeface="Arial Unicode MS"/>
                <a:cs typeface="Arial Unicode MS"/>
              </a:rPr>
              <a:t>Mainly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0" dirty="0" smtClean="0">
                <a:latin typeface="Arial Unicode MS"/>
                <a:cs typeface="Arial Unicode MS"/>
              </a:rPr>
              <a:t>engaged</a:t>
            </a:r>
            <a:r>
              <a:rPr sz="2700" spc="444" dirty="0" smtClean="0">
                <a:latin typeface="Arial Unicode MS"/>
                <a:cs typeface="Arial Unicode MS"/>
              </a:rPr>
              <a:t> </a:t>
            </a:r>
            <a:r>
              <a:rPr sz="2700" spc="-310" dirty="0" smtClean="0">
                <a:latin typeface="Arial Unicode MS"/>
                <a:cs typeface="Arial Unicode MS"/>
              </a:rPr>
              <a:t>in</a:t>
            </a:r>
            <a:r>
              <a:rPr sz="2700" spc="-604" dirty="0" smtClean="0">
                <a:latin typeface="Arial Unicode MS"/>
                <a:cs typeface="Arial Unicode MS"/>
              </a:rPr>
              <a:t> </a:t>
            </a:r>
            <a:r>
              <a:rPr sz="2700" spc="-175" dirty="0" smtClean="0">
                <a:latin typeface="Arial Unicode MS"/>
                <a:cs typeface="Arial Unicode MS"/>
              </a:rPr>
              <a:t>Clothing,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583" dirty="0" smtClean="0">
                <a:latin typeface="Arial Unicode MS"/>
                <a:cs typeface="Arial Unicode MS"/>
              </a:rPr>
              <a:t>D</a:t>
            </a:r>
            <a:r>
              <a:rPr sz="2700" spc="-202" dirty="0" smtClean="0">
                <a:latin typeface="Arial Unicode MS"/>
                <a:cs typeface="Arial Unicode MS"/>
              </a:rPr>
              <a:t>es</a:t>
            </a:r>
            <a:r>
              <a:rPr sz="2700" spc="-197" dirty="0" smtClean="0">
                <a:latin typeface="Arial Unicode MS"/>
                <a:cs typeface="Arial Unicode MS"/>
              </a:rPr>
              <a:t>i</a:t>
            </a:r>
            <a:r>
              <a:rPr sz="2700" spc="137" dirty="0" smtClean="0">
                <a:latin typeface="Arial Unicode MS"/>
                <a:cs typeface="Arial Unicode MS"/>
              </a:rPr>
              <a:t>g</a:t>
            </a:r>
            <a:r>
              <a:rPr sz="2700" spc="-310" dirty="0" smtClean="0">
                <a:latin typeface="Arial Unicode MS"/>
                <a:cs typeface="Arial Unicode MS"/>
              </a:rPr>
              <a:t>n</a:t>
            </a:r>
            <a:r>
              <a:rPr sz="2700" spc="-305" dirty="0" smtClean="0">
                <a:latin typeface="Arial Unicode MS"/>
                <a:cs typeface="Arial Unicode MS"/>
              </a:rPr>
              <a:t>i</a:t>
            </a:r>
            <a:r>
              <a:rPr sz="2700" spc="137" dirty="0" smtClean="0">
                <a:latin typeface="Arial Unicode MS"/>
                <a:cs typeface="Arial Unicode MS"/>
              </a:rPr>
              <a:t>n</a:t>
            </a:r>
            <a:r>
              <a:rPr sz="2700" spc="-229" dirty="0" smtClean="0">
                <a:latin typeface="Arial Unicode MS"/>
                <a:cs typeface="Arial Unicode MS"/>
              </a:rPr>
              <a:t>g,</a:t>
            </a:r>
            <a:r>
              <a:rPr sz="2700" spc="-589" dirty="0" smtClean="0">
                <a:latin typeface="Arial Unicode MS"/>
                <a:cs typeface="Arial Unicode MS"/>
              </a:rPr>
              <a:t> </a:t>
            </a:r>
            <a:r>
              <a:rPr sz="2700" spc="-27" dirty="0" smtClean="0">
                <a:latin typeface="Arial Unicode MS"/>
                <a:cs typeface="Arial Unicode MS"/>
              </a:rPr>
              <a:t>Boutiques</a:t>
            </a:r>
            <a:r>
              <a:rPr sz="2700" spc="-607" dirty="0" smtClean="0">
                <a:latin typeface="Arial Unicode MS"/>
                <a:cs typeface="Arial Unicode MS"/>
              </a:rPr>
              <a:t>, 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349"/>
              </a:spcBef>
            </a:pPr>
            <a:r>
              <a:rPr sz="2700" spc="-110" dirty="0" smtClean="0">
                <a:latin typeface="Arial Unicode MS"/>
                <a:cs typeface="Arial Unicode MS"/>
              </a:rPr>
              <a:t>Beauty Salons, Jewelry etc</a:t>
            </a:r>
            <a:endParaRPr sz="2700">
              <a:latin typeface="Arial Unicode MS"/>
              <a:cs typeface="Arial Unicode MS"/>
            </a:endParaRPr>
          </a:p>
          <a:p>
            <a:pPr marL="12700" marR="56358">
              <a:lnSpc>
                <a:spcPts val="2889"/>
              </a:lnSpc>
              <a:spcBef>
                <a:spcPts val="769"/>
              </a:spcBef>
            </a:pPr>
            <a:r>
              <a:rPr sz="2700" dirty="0" smtClean="0">
                <a:latin typeface="Arial Unicode MS"/>
                <a:cs typeface="Arial Unicode MS"/>
              </a:rPr>
              <a:t>Here</a:t>
            </a:r>
            <a:r>
              <a:rPr sz="2700" spc="-172" dirty="0" smtClean="0">
                <a:latin typeface="Arial Unicode MS"/>
                <a:cs typeface="Arial Unicode MS"/>
              </a:rPr>
              <a:t> </a:t>
            </a:r>
            <a:r>
              <a:rPr sz="2700" spc="363" dirty="0" smtClean="0">
                <a:latin typeface="Arial Unicode MS"/>
                <a:cs typeface="Arial Unicode MS"/>
              </a:rPr>
              <a:t>we</a:t>
            </a:r>
            <a:r>
              <a:rPr sz="2700" spc="-604" dirty="0" smtClean="0">
                <a:latin typeface="Arial Unicode MS"/>
                <a:cs typeface="Arial Unicode MS"/>
              </a:rPr>
              <a:t> </a:t>
            </a:r>
            <a:r>
              <a:rPr sz="2700" spc="-418" dirty="0" smtClean="0">
                <a:latin typeface="Arial Unicode MS"/>
                <a:cs typeface="Arial Unicode MS"/>
              </a:rPr>
              <a:t>will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-310" dirty="0" smtClean="0">
                <a:latin typeface="Arial Unicode MS"/>
                <a:cs typeface="Arial Unicode MS"/>
              </a:rPr>
              <a:t>d</a:t>
            </a:r>
            <a:r>
              <a:rPr sz="2700" spc="-320" dirty="0" smtClean="0">
                <a:latin typeface="Arial Unicode MS"/>
                <a:cs typeface="Arial Unicode MS"/>
              </a:rPr>
              <a:t>i</a:t>
            </a:r>
            <a:r>
              <a:rPr sz="2700" spc="9" dirty="0" smtClean="0">
                <a:latin typeface="Arial Unicode MS"/>
                <a:cs typeface="Arial Unicode MS"/>
              </a:rPr>
              <a:t>sc</a:t>
            </a:r>
            <a:r>
              <a:rPr sz="2700" spc="39" dirty="0" smtClean="0">
                <a:latin typeface="Arial Unicode MS"/>
                <a:cs typeface="Arial Unicode MS"/>
              </a:rPr>
              <a:t>uss</a:t>
            </a:r>
            <a:r>
              <a:rPr sz="2700" spc="-584" dirty="0" smtClean="0">
                <a:latin typeface="Arial Unicode MS"/>
                <a:cs typeface="Arial Unicode MS"/>
              </a:rPr>
              <a:t> </a:t>
            </a:r>
            <a:r>
              <a:rPr sz="2700" spc="0" dirty="0" smtClean="0">
                <a:latin typeface="Arial Unicode MS"/>
                <a:cs typeface="Arial Unicode MS"/>
              </a:rPr>
              <a:t>so</a:t>
            </a:r>
            <a:r>
              <a:rPr sz="2700" spc="-9" dirty="0" smtClean="0">
                <a:latin typeface="Arial Unicode MS"/>
                <a:cs typeface="Arial Unicode MS"/>
              </a:rPr>
              <a:t>m</a:t>
            </a:r>
            <a:r>
              <a:rPr sz="2700" spc="0" dirty="0" smtClean="0">
                <a:latin typeface="Arial Unicode MS"/>
                <a:cs typeface="Arial Unicode MS"/>
              </a:rPr>
              <a:t>e</a:t>
            </a:r>
            <a:r>
              <a:rPr sz="2700" spc="566" dirty="0" smtClean="0">
                <a:latin typeface="Arial Unicode MS"/>
                <a:cs typeface="Arial Unicode MS"/>
              </a:rPr>
              <a:t> </a:t>
            </a:r>
            <a:r>
              <a:rPr sz="2700" spc="0" dirty="0" smtClean="0">
                <a:latin typeface="Arial Unicode MS"/>
                <a:cs typeface="Arial Unicode MS"/>
              </a:rPr>
              <a:t>one</a:t>
            </a:r>
            <a:r>
              <a:rPr sz="2700" spc="-149" dirty="0" smtClean="0">
                <a:latin typeface="Arial Unicode MS"/>
                <a:cs typeface="Arial Unicode MS"/>
              </a:rPr>
              <a:t> </a:t>
            </a:r>
            <a:r>
              <a:rPr sz="2700" spc="-121" dirty="0" smtClean="0">
                <a:latin typeface="Arial Unicode MS"/>
                <a:cs typeface="Arial Unicode MS"/>
              </a:rPr>
              <a:t>else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583" dirty="0" smtClean="0">
                <a:latin typeface="Arial Unicode MS"/>
                <a:cs typeface="Arial Unicode MS"/>
              </a:rPr>
              <a:t>w</a:t>
            </a:r>
            <a:r>
              <a:rPr sz="2700" spc="147" dirty="0" smtClean="0">
                <a:latin typeface="Arial Unicode MS"/>
                <a:cs typeface="Arial Unicode MS"/>
              </a:rPr>
              <a:t>ho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-283" dirty="0" smtClean="0">
                <a:latin typeface="Arial Unicode MS"/>
                <a:cs typeface="Arial Unicode MS"/>
              </a:rPr>
              <a:t>really</a:t>
            </a:r>
            <a:r>
              <a:rPr sz="2700" spc="-594" dirty="0" smtClean="0">
                <a:latin typeface="Arial Unicode MS"/>
                <a:cs typeface="Arial Unicode MS"/>
              </a:rPr>
              <a:t> </a:t>
            </a:r>
            <a:r>
              <a:rPr sz="2700" spc="0" dirty="0" smtClean="0">
                <a:latin typeface="Arial Unicode MS"/>
                <a:cs typeface="Arial Unicode MS"/>
              </a:rPr>
              <a:t>did </a:t>
            </a:r>
            <a:endParaRPr sz="2700">
              <a:latin typeface="Arial Unicode MS"/>
              <a:cs typeface="Arial Unicode MS"/>
            </a:endParaRPr>
          </a:p>
          <a:p>
            <a:pPr marL="12700" marR="56358">
              <a:lnSpc>
                <a:spcPts val="2889"/>
              </a:lnSpc>
              <a:spcBef>
                <a:spcPts val="349"/>
              </a:spcBef>
            </a:pPr>
            <a:r>
              <a:rPr sz="2700" spc="-21" dirty="0" smtClean="0">
                <a:latin typeface="Arial Unicode MS"/>
                <a:cs typeface="Arial Unicode MS"/>
              </a:rPr>
              <a:t>something daring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160" y="2077493"/>
            <a:ext cx="214603" cy="118364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1628"/>
              </a:spcBef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1713"/>
              </a:spcBef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3875813"/>
            <a:ext cx="214603" cy="259080"/>
          </a:xfrm>
          <a:prstGeom prst="rect">
            <a:avLst/>
          </a:prstGeom>
        </p:spPr>
        <p:txBody>
          <a:bodyPr wrap="square" lIns="0" tIns="10826" rIns="0" bIns="0" rtlCol="0">
            <a:noAutofit/>
          </a:bodyPr>
          <a:lstStyle/>
          <a:p>
            <a:pPr marL="12700">
              <a:lnSpc>
                <a:spcPts val="1705"/>
              </a:lnSpc>
            </a:pPr>
            <a:r>
              <a:rPr sz="1850" spc="28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3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01930" y="274320"/>
            <a:ext cx="848487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88010" y="1495293"/>
            <a:ext cx="7632995" cy="2758440"/>
          </a:xfrm>
          <a:prstGeom prst="rect">
            <a:avLst/>
          </a:prstGeom>
        </p:spPr>
        <p:txBody>
          <a:bodyPr wrap="square" lIns="0" tIns="16065" rIns="0" bIns="0" rtlCol="0">
            <a:noAutofit/>
          </a:bodyPr>
          <a:lstStyle/>
          <a:p>
            <a:pPr marL="12700" marR="41332">
              <a:lnSpc>
                <a:spcPts val="2530"/>
              </a:lnSpc>
            </a:pPr>
            <a:r>
              <a:rPr sz="2650" spc="-82" dirty="0" smtClean="0">
                <a:latin typeface="Arial Unicode MS"/>
                <a:cs typeface="Arial Unicode MS"/>
              </a:rPr>
              <a:t>Varan Tours, Sadar , Rawalpindi</a:t>
            </a:r>
            <a:endParaRPr sz="2650">
              <a:latin typeface="Arial Unicode MS"/>
              <a:cs typeface="Arial Unicode MS"/>
            </a:endParaRPr>
          </a:p>
          <a:p>
            <a:pPr marL="12700" marR="259469">
              <a:lnSpc>
                <a:spcPts val="2836"/>
              </a:lnSpc>
              <a:spcBef>
                <a:spcPts val="1020"/>
              </a:spcBef>
            </a:pPr>
            <a:r>
              <a:rPr sz="2650" spc="-163" dirty="0" smtClean="0">
                <a:latin typeface="Arial Unicode MS"/>
                <a:cs typeface="Arial Unicode MS"/>
              </a:rPr>
              <a:t>She established a transport company initially </a:t>
            </a:r>
            <a:endParaRPr sz="2650">
              <a:latin typeface="Arial Unicode MS"/>
              <a:cs typeface="Arial Unicode MS"/>
            </a:endParaRPr>
          </a:p>
          <a:p>
            <a:pPr marL="12700" marR="259469">
              <a:lnSpc>
                <a:spcPts val="2836"/>
              </a:lnSpc>
              <a:spcBef>
                <a:spcPts val="771"/>
              </a:spcBef>
            </a:pPr>
            <a:r>
              <a:rPr sz="2650" spc="-71" dirty="0" smtClean="0">
                <a:latin typeface="Arial Unicode MS"/>
                <a:cs typeface="Arial Unicode MS"/>
              </a:rPr>
              <a:t>with only one bus</a:t>
            </a:r>
            <a:endParaRPr sz="2650">
              <a:latin typeface="Arial Unicode MS"/>
              <a:cs typeface="Arial Unicode MS"/>
            </a:endParaRPr>
          </a:p>
          <a:p>
            <a:pPr marL="12700" marR="41332">
              <a:lnSpc>
                <a:spcPct val="89192"/>
              </a:lnSpc>
              <a:spcBef>
                <a:spcPts val="1211"/>
              </a:spcBef>
            </a:pPr>
            <a:r>
              <a:rPr sz="2650" spc="-54" dirty="0" smtClean="0">
                <a:latin typeface="Arial Unicode MS"/>
                <a:cs typeface="Arial Unicode MS"/>
              </a:rPr>
              <a:t>Then No increased to 75</a:t>
            </a:r>
            <a:endParaRPr sz="2650">
              <a:latin typeface="Arial Unicode MS"/>
              <a:cs typeface="Arial Unicode MS"/>
            </a:endParaRPr>
          </a:p>
          <a:p>
            <a:pPr marL="12700">
              <a:lnSpc>
                <a:spcPts val="3540"/>
              </a:lnSpc>
              <a:spcBef>
                <a:spcPts val="959"/>
              </a:spcBef>
            </a:pPr>
            <a:r>
              <a:rPr sz="2650" spc="467" dirty="0" smtClean="0">
                <a:latin typeface="Arial Unicode MS"/>
                <a:cs typeface="Arial Unicode MS"/>
              </a:rPr>
              <a:t>S</a:t>
            </a:r>
            <a:r>
              <a:rPr sz="2650" spc="149" dirty="0" smtClean="0">
                <a:latin typeface="Arial Unicode MS"/>
                <a:cs typeface="Arial Unicode MS"/>
              </a:rPr>
              <a:t>h</a:t>
            </a:r>
            <a:r>
              <a:rPr sz="2650" spc="158" dirty="0" smtClean="0">
                <a:latin typeface="Arial Unicode MS"/>
                <a:cs typeface="Arial Unicode MS"/>
              </a:rPr>
              <a:t>e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149" dirty="0" smtClean="0">
                <a:latin typeface="Arial Unicode MS"/>
                <a:cs typeface="Arial Unicode MS"/>
              </a:rPr>
              <a:t>d</a:t>
            </a:r>
            <a:r>
              <a:rPr sz="2650" spc="-92" dirty="0" smtClean="0">
                <a:latin typeface="Arial Unicode MS"/>
                <a:cs typeface="Arial Unicode MS"/>
              </a:rPr>
              <a:t>isp</a:t>
            </a:r>
            <a:r>
              <a:rPr sz="2650" spc="-102" dirty="0" smtClean="0">
                <a:latin typeface="Arial Unicode MS"/>
                <a:cs typeface="Arial Unicode MS"/>
              </a:rPr>
              <a:t>e</a:t>
            </a:r>
            <a:r>
              <a:rPr sz="2650" spc="-728" dirty="0" smtClean="0">
                <a:latin typeface="Arial Unicode MS"/>
                <a:cs typeface="Arial Unicode MS"/>
              </a:rPr>
              <a:t>l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-211" dirty="0" smtClean="0">
                <a:latin typeface="Arial Unicode MS"/>
                <a:cs typeface="Arial Unicode MS"/>
              </a:rPr>
              <a:t>t</a:t>
            </a:r>
            <a:r>
              <a:rPr sz="2650" spc="-221" dirty="0" smtClean="0">
                <a:latin typeface="Arial Unicode MS"/>
                <a:cs typeface="Arial Unicode MS"/>
              </a:rPr>
              <a:t>h</a:t>
            </a:r>
            <a:r>
              <a:rPr sz="2650" spc="158" dirty="0" smtClean="0">
                <a:latin typeface="Arial Unicode MS"/>
                <a:cs typeface="Arial Unicode MS"/>
              </a:rPr>
              <a:t>e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158" dirty="0" smtClean="0">
                <a:latin typeface="Arial Unicode MS"/>
                <a:cs typeface="Arial Unicode MS"/>
              </a:rPr>
              <a:t>n</a:t>
            </a:r>
            <a:r>
              <a:rPr sz="2650" spc="149" dirty="0" smtClean="0">
                <a:latin typeface="Arial Unicode MS"/>
                <a:cs typeface="Arial Unicode MS"/>
              </a:rPr>
              <a:t>o</a:t>
            </a:r>
            <a:r>
              <a:rPr sz="2650" spc="-384" dirty="0" smtClean="0">
                <a:latin typeface="Arial Unicode MS"/>
                <a:cs typeface="Arial Unicode MS"/>
              </a:rPr>
              <a:t>ti</a:t>
            </a:r>
            <a:r>
              <a:rPr sz="2650" spc="-394" dirty="0" smtClean="0">
                <a:latin typeface="Arial Unicode MS"/>
                <a:cs typeface="Arial Unicode MS"/>
              </a:rPr>
              <a:t>o</a:t>
            </a:r>
            <a:r>
              <a:rPr sz="2650" spc="158" dirty="0" smtClean="0">
                <a:latin typeface="Arial Unicode MS"/>
                <a:cs typeface="Arial Unicode MS"/>
              </a:rPr>
              <a:t>n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-79" dirty="0" smtClean="0">
                <a:latin typeface="Arial Unicode MS"/>
                <a:cs typeface="Arial Unicode MS"/>
              </a:rPr>
              <a:t>th</a:t>
            </a:r>
            <a:r>
              <a:rPr sz="2650" spc="-89" dirty="0" smtClean="0">
                <a:latin typeface="Arial Unicode MS"/>
                <a:cs typeface="Arial Unicode MS"/>
              </a:rPr>
              <a:t>a</a:t>
            </a:r>
            <a:r>
              <a:rPr sz="2650" spc="-582" dirty="0" smtClean="0">
                <a:latin typeface="Arial Unicode MS"/>
                <a:cs typeface="Arial Unicode MS"/>
              </a:rPr>
              <a:t>t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383" dirty="0" smtClean="0">
                <a:latin typeface="Arial Unicode MS"/>
                <a:cs typeface="Arial Unicode MS"/>
              </a:rPr>
              <a:t>w</a:t>
            </a:r>
            <a:r>
              <a:rPr sz="2650" spc="374" dirty="0" smtClean="0">
                <a:latin typeface="Arial Unicode MS"/>
                <a:cs typeface="Arial Unicode MS"/>
              </a:rPr>
              <a:t>o</a:t>
            </a:r>
            <a:r>
              <a:rPr sz="2650" spc="542" dirty="0" smtClean="0">
                <a:latin typeface="Arial Unicode MS"/>
                <a:cs typeface="Arial Unicode MS"/>
              </a:rPr>
              <a:t>m</a:t>
            </a:r>
            <a:r>
              <a:rPr sz="2650" spc="533" dirty="0" smtClean="0">
                <a:latin typeface="Arial Unicode MS"/>
                <a:cs typeface="Arial Unicode MS"/>
              </a:rPr>
              <a:t>a</a:t>
            </a:r>
            <a:r>
              <a:rPr sz="2650" spc="158" dirty="0" smtClean="0">
                <a:latin typeface="Arial Unicode MS"/>
                <a:cs typeface="Arial Unicode MS"/>
              </a:rPr>
              <a:t>n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-9" dirty="0" smtClean="0">
                <a:latin typeface="Arial Unicode MS"/>
                <a:cs typeface="Arial Unicode MS"/>
              </a:rPr>
              <a:t>e</a:t>
            </a:r>
            <a:r>
              <a:rPr sz="2650" spc="0" dirty="0" smtClean="0">
                <a:latin typeface="Arial Unicode MS"/>
                <a:cs typeface="Arial Unicode MS"/>
              </a:rPr>
              <a:t>ntr</a:t>
            </a:r>
            <a:r>
              <a:rPr sz="2650" spc="-9" dirty="0" smtClean="0">
                <a:latin typeface="Arial Unicode MS"/>
                <a:cs typeface="Arial Unicode MS"/>
              </a:rPr>
              <a:t>ep</a:t>
            </a:r>
            <a:r>
              <a:rPr sz="2650" spc="0" dirty="0" smtClean="0">
                <a:latin typeface="Arial Unicode MS"/>
                <a:cs typeface="Arial Unicode MS"/>
              </a:rPr>
              <a:t>re</a:t>
            </a:r>
            <a:r>
              <a:rPr sz="2650" spc="-9" dirty="0" smtClean="0">
                <a:latin typeface="Arial Unicode MS"/>
                <a:cs typeface="Arial Unicode MS"/>
              </a:rPr>
              <a:t>ne</a:t>
            </a:r>
            <a:r>
              <a:rPr sz="2650" spc="0" dirty="0" smtClean="0">
                <a:latin typeface="Arial Unicode MS"/>
                <a:cs typeface="Arial Unicode MS"/>
              </a:rPr>
              <a:t>u</a:t>
            </a:r>
            <a:r>
              <a:rPr sz="2650" spc="-9" dirty="0" smtClean="0">
                <a:latin typeface="Arial Unicode MS"/>
                <a:cs typeface="Arial Unicode MS"/>
              </a:rPr>
              <a:t>r</a:t>
            </a:r>
            <a:r>
              <a:rPr sz="2650" spc="0" dirty="0" smtClean="0">
                <a:latin typeface="Arial Unicode MS"/>
                <a:cs typeface="Arial Unicode MS"/>
              </a:rPr>
              <a:t>s </a:t>
            </a:r>
            <a:r>
              <a:rPr sz="2650" spc="-105" dirty="0" smtClean="0">
                <a:latin typeface="Arial Unicode MS"/>
                <a:cs typeface="Arial Unicode MS"/>
              </a:rPr>
              <a:t>re</a:t>
            </a:r>
            <a:r>
              <a:rPr sz="2650" spc="-115" dirty="0" smtClean="0">
                <a:latin typeface="Arial Unicode MS"/>
                <a:cs typeface="Arial Unicode MS"/>
              </a:rPr>
              <a:t>s</a:t>
            </a:r>
            <a:r>
              <a:rPr sz="2650" spc="-476" dirty="0" smtClean="0">
                <a:latin typeface="Arial Unicode MS"/>
                <a:cs typeface="Arial Unicode MS"/>
              </a:rPr>
              <a:t>trict</a:t>
            </a:r>
            <a:r>
              <a:rPr sz="2650" spc="-600" dirty="0" smtClean="0">
                <a:latin typeface="Arial Unicode MS"/>
                <a:cs typeface="Arial Unicode MS"/>
              </a:rPr>
              <a:t> </a:t>
            </a:r>
            <a:r>
              <a:rPr sz="2650" spc="-591" dirty="0" smtClean="0">
                <a:latin typeface="Arial Unicode MS"/>
                <a:cs typeface="Arial Unicode MS"/>
              </a:rPr>
              <a:t>t</a:t>
            </a:r>
            <a:r>
              <a:rPr sz="2650" spc="121" dirty="0" smtClean="0">
                <a:latin typeface="Arial Unicode MS"/>
                <a:cs typeface="Arial Unicode MS"/>
              </a:rPr>
              <a:t>he</a:t>
            </a:r>
            <a:r>
              <a:rPr sz="2650" spc="330" dirty="0" smtClean="0">
                <a:latin typeface="Arial Unicode MS"/>
                <a:cs typeface="Arial Unicode MS"/>
              </a:rPr>
              <a:t>ms</a:t>
            </a:r>
            <a:r>
              <a:rPr sz="2650" spc="320" dirty="0" smtClean="0">
                <a:latin typeface="Arial Unicode MS"/>
                <a:cs typeface="Arial Unicode MS"/>
              </a:rPr>
              <a:t>e</a:t>
            </a:r>
            <a:r>
              <a:rPr sz="2650" spc="-158" dirty="0" smtClean="0">
                <a:latin typeface="Arial Unicode MS"/>
                <a:cs typeface="Arial Unicode MS"/>
              </a:rPr>
              <a:t>lves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-225" dirty="0" smtClean="0">
                <a:latin typeface="Arial Unicode MS"/>
                <a:cs typeface="Arial Unicode MS"/>
              </a:rPr>
              <a:t>to</a:t>
            </a:r>
            <a:r>
              <a:rPr sz="2650" spc="-604" dirty="0" smtClean="0">
                <a:latin typeface="Arial Unicode MS"/>
                <a:cs typeface="Arial Unicode MS"/>
              </a:rPr>
              <a:t> </a:t>
            </a:r>
            <a:r>
              <a:rPr sz="2650" spc="-4" dirty="0" smtClean="0">
                <a:latin typeface="Arial Unicode MS"/>
                <a:cs typeface="Arial Unicode MS"/>
              </a:rPr>
              <a:t>c</a:t>
            </a:r>
            <a:r>
              <a:rPr sz="2650" spc="121" dirty="0" smtClean="0">
                <a:latin typeface="Arial Unicode MS"/>
                <a:cs typeface="Arial Unicode MS"/>
              </a:rPr>
              <a:t>e</a:t>
            </a:r>
            <a:r>
              <a:rPr sz="2650" spc="-304" dirty="0" smtClean="0">
                <a:latin typeface="Arial Unicode MS"/>
                <a:cs typeface="Arial Unicode MS"/>
              </a:rPr>
              <a:t>rt</a:t>
            </a:r>
            <a:r>
              <a:rPr sz="2650" spc="-314" dirty="0" smtClean="0">
                <a:latin typeface="Arial Unicode MS"/>
                <a:cs typeface="Arial Unicode MS"/>
              </a:rPr>
              <a:t>a</a:t>
            </a:r>
            <a:r>
              <a:rPr sz="2650" spc="-304" dirty="0" smtClean="0">
                <a:latin typeface="Arial Unicode MS"/>
                <a:cs typeface="Arial Unicode MS"/>
              </a:rPr>
              <a:t>in</a:t>
            </a:r>
            <a:r>
              <a:rPr sz="2650" spc="-600" dirty="0" smtClean="0">
                <a:latin typeface="Arial Unicode MS"/>
                <a:cs typeface="Arial Unicode MS"/>
              </a:rPr>
              <a:t> </a:t>
            </a:r>
            <a:r>
              <a:rPr sz="2650" spc="-591" dirty="0" smtClean="0">
                <a:latin typeface="Arial Unicode MS"/>
                <a:cs typeface="Arial Unicode MS"/>
              </a:rPr>
              <a:t>t</a:t>
            </a:r>
            <a:r>
              <a:rPr sz="2650" spc="-460" dirty="0" smtClean="0">
                <a:latin typeface="Arial Unicode MS"/>
                <a:cs typeface="Arial Unicode MS"/>
              </a:rPr>
              <a:t>r</a:t>
            </a:r>
            <a:r>
              <a:rPr sz="2650" spc="131" dirty="0" smtClean="0">
                <a:latin typeface="Arial Unicode MS"/>
                <a:cs typeface="Arial Unicode MS"/>
              </a:rPr>
              <a:t>a</a:t>
            </a:r>
            <a:r>
              <a:rPr sz="2650" spc="121" dirty="0" smtClean="0">
                <a:latin typeface="Arial Unicode MS"/>
                <a:cs typeface="Arial Unicode MS"/>
              </a:rPr>
              <a:t>d</a:t>
            </a:r>
            <a:r>
              <a:rPr sz="2650" spc="-490" dirty="0" smtClean="0">
                <a:latin typeface="Arial Unicode MS"/>
                <a:cs typeface="Arial Unicode MS"/>
              </a:rPr>
              <a:t>iti</a:t>
            </a:r>
            <a:r>
              <a:rPr sz="2650" spc="-500" dirty="0" smtClean="0">
                <a:latin typeface="Arial Unicode MS"/>
                <a:cs typeface="Arial Unicode MS"/>
              </a:rPr>
              <a:t>o</a:t>
            </a:r>
            <a:r>
              <a:rPr sz="2650" spc="131" dirty="0" smtClean="0">
                <a:latin typeface="Arial Unicode MS"/>
                <a:cs typeface="Arial Unicode MS"/>
              </a:rPr>
              <a:t>n</a:t>
            </a:r>
            <a:r>
              <a:rPr sz="2650" spc="121" dirty="0" smtClean="0">
                <a:latin typeface="Arial Unicode MS"/>
                <a:cs typeface="Arial Unicode MS"/>
              </a:rPr>
              <a:t>a</a:t>
            </a:r>
            <a:r>
              <a:rPr sz="2650" spc="-741" dirty="0" smtClean="0">
                <a:latin typeface="Arial Unicode MS"/>
                <a:cs typeface="Arial Unicode MS"/>
              </a:rPr>
              <a:t>l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0" dirty="0" smtClean="0">
                <a:latin typeface="Arial Unicode MS"/>
                <a:cs typeface="Arial Unicode MS"/>
              </a:rPr>
              <a:t>b</a:t>
            </a:r>
            <a:r>
              <a:rPr sz="2650" spc="-9" dirty="0" smtClean="0">
                <a:latin typeface="Arial Unicode MS"/>
                <a:cs typeface="Arial Unicode MS"/>
              </a:rPr>
              <a:t>u</a:t>
            </a:r>
            <a:r>
              <a:rPr sz="2650" spc="0" dirty="0" smtClean="0">
                <a:latin typeface="Arial Unicode MS"/>
                <a:cs typeface="Arial Unicode MS"/>
              </a:rPr>
              <a:t>si</a:t>
            </a:r>
            <a:r>
              <a:rPr sz="2650" spc="-9" dirty="0" smtClean="0">
                <a:latin typeface="Arial Unicode MS"/>
                <a:cs typeface="Arial Unicode MS"/>
              </a:rPr>
              <a:t>n</a:t>
            </a:r>
            <a:r>
              <a:rPr sz="2650" spc="0" dirty="0" smtClean="0">
                <a:latin typeface="Arial Unicode MS"/>
                <a:cs typeface="Arial Unicode MS"/>
              </a:rPr>
              <a:t>e</a:t>
            </a:r>
            <a:r>
              <a:rPr sz="2650" spc="-9" dirty="0" smtClean="0">
                <a:latin typeface="Arial Unicode MS"/>
                <a:cs typeface="Arial Unicode MS"/>
              </a:rPr>
              <a:t>s</a:t>
            </a:r>
            <a:r>
              <a:rPr sz="2650" spc="9" dirty="0" smtClean="0">
                <a:latin typeface="Arial Unicode MS"/>
                <a:cs typeface="Arial Unicode MS"/>
              </a:rPr>
              <a:t>s</a:t>
            </a:r>
            <a:r>
              <a:rPr sz="2650" spc="-9" dirty="0" smtClean="0">
                <a:latin typeface="Arial Unicode MS"/>
                <a:cs typeface="Arial Unicode MS"/>
              </a:rPr>
              <a:t>e</a:t>
            </a:r>
            <a:r>
              <a:rPr sz="2650" spc="0" dirty="0" smtClean="0">
                <a:latin typeface="Arial Unicode MS"/>
                <a:cs typeface="Arial Unicode MS"/>
              </a:rPr>
              <a:t>s</a:t>
            </a:r>
            <a:endParaRPr sz="2650">
              <a:latin typeface="Arial Unicode MS"/>
              <a:cs typeface="Arial Unicode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7820" y="1528184"/>
            <a:ext cx="208433" cy="251460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7820" y="2027294"/>
            <a:ext cx="208433" cy="251460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7820" y="2975984"/>
            <a:ext cx="208433" cy="251460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7820" y="3475094"/>
            <a:ext cx="208433" cy="251459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88010" y="4392163"/>
            <a:ext cx="560949" cy="360680"/>
          </a:xfrm>
          <a:prstGeom prst="rect">
            <a:avLst/>
          </a:prstGeom>
        </p:spPr>
        <p:txBody>
          <a:bodyPr wrap="square" lIns="0" tIns="16097" rIns="0" bIns="0" rtlCol="0">
            <a:noAutofit/>
          </a:bodyPr>
          <a:lstStyle/>
          <a:p>
            <a:pPr marL="12700">
              <a:lnSpc>
                <a:spcPts val="2535"/>
              </a:lnSpc>
            </a:pPr>
            <a:r>
              <a:rPr sz="2650" spc="-60" dirty="0" smtClean="0">
                <a:latin typeface="Arial Unicode MS"/>
                <a:cs typeface="Arial Unicode MS"/>
              </a:rPr>
              <a:t>Big</a:t>
            </a:r>
            <a:endParaRPr sz="265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57899" y="4392163"/>
            <a:ext cx="6396669" cy="360680"/>
          </a:xfrm>
          <a:prstGeom prst="rect">
            <a:avLst/>
          </a:prstGeom>
        </p:spPr>
        <p:txBody>
          <a:bodyPr wrap="square" lIns="0" tIns="16097" rIns="0" bIns="0" rtlCol="0">
            <a:noAutofit/>
          </a:bodyPr>
          <a:lstStyle/>
          <a:p>
            <a:pPr marL="12700">
              <a:lnSpc>
                <a:spcPts val="2535"/>
              </a:lnSpc>
            </a:pPr>
            <a:r>
              <a:rPr sz="2650" spc="-146" dirty="0" smtClean="0">
                <a:latin typeface="Arial Unicode MS"/>
                <a:cs typeface="Arial Unicode MS"/>
              </a:rPr>
              <a:t>problem was inconsistency in the transport</a:t>
            </a:r>
            <a:endParaRPr sz="265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7820" y="4425054"/>
            <a:ext cx="208433" cy="251460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88010" y="4841743"/>
            <a:ext cx="7374546" cy="1309370"/>
          </a:xfrm>
          <a:prstGeom prst="rect">
            <a:avLst/>
          </a:prstGeom>
        </p:spPr>
        <p:txBody>
          <a:bodyPr wrap="square" lIns="0" tIns="16097" rIns="0" bIns="0" rtlCol="0">
            <a:noAutofit/>
          </a:bodyPr>
          <a:lstStyle/>
          <a:p>
            <a:pPr marL="12700" marR="41332">
              <a:lnSpc>
                <a:spcPts val="2535"/>
              </a:lnSpc>
            </a:pPr>
            <a:r>
              <a:rPr sz="2650" spc="-117" dirty="0" smtClean="0">
                <a:latin typeface="Arial Unicode MS"/>
                <a:cs typeface="Arial Unicode MS"/>
              </a:rPr>
              <a:t>policies of successive governments</a:t>
            </a:r>
            <a:endParaRPr sz="2650">
              <a:latin typeface="Arial Unicode MS"/>
              <a:cs typeface="Arial Unicode MS"/>
            </a:endParaRPr>
          </a:p>
          <a:p>
            <a:pPr marL="12700">
              <a:lnSpc>
                <a:spcPts val="3540"/>
              </a:lnSpc>
              <a:spcBef>
                <a:spcPts val="816"/>
              </a:spcBef>
            </a:pPr>
            <a:r>
              <a:rPr sz="2650" spc="428" dirty="0" smtClean="0">
                <a:latin typeface="Arial Unicode MS"/>
                <a:cs typeface="Arial Unicode MS"/>
              </a:rPr>
              <a:t>A</a:t>
            </a:r>
            <a:r>
              <a:rPr sz="2650" spc="-304" dirty="0" smtClean="0">
                <a:latin typeface="Arial Unicode MS"/>
                <a:cs typeface="Arial Unicode MS"/>
              </a:rPr>
              <a:t>l</a:t>
            </a:r>
            <a:r>
              <a:rPr sz="2650" spc="-314" dirty="0" smtClean="0">
                <a:latin typeface="Arial Unicode MS"/>
                <a:cs typeface="Arial Unicode MS"/>
              </a:rPr>
              <a:t>o</a:t>
            </a:r>
            <a:r>
              <a:rPr sz="2650" spc="121" dirty="0" smtClean="0">
                <a:latin typeface="Arial Unicode MS"/>
                <a:cs typeface="Arial Unicode MS"/>
              </a:rPr>
              <a:t>n</a:t>
            </a:r>
            <a:r>
              <a:rPr sz="2650" spc="131" dirty="0" smtClean="0">
                <a:latin typeface="Arial Unicode MS"/>
                <a:cs typeface="Arial Unicode MS"/>
              </a:rPr>
              <a:t>g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-158" dirty="0" smtClean="0">
                <a:latin typeface="Arial Unicode MS"/>
                <a:cs typeface="Arial Unicode MS"/>
              </a:rPr>
              <a:t>with</a:t>
            </a:r>
            <a:r>
              <a:rPr sz="2650" spc="-604" dirty="0" smtClean="0">
                <a:latin typeface="Arial Unicode MS"/>
                <a:cs typeface="Arial Unicode MS"/>
              </a:rPr>
              <a:t> </a:t>
            </a:r>
            <a:r>
              <a:rPr sz="2650" spc="-591" dirty="0" smtClean="0">
                <a:latin typeface="Arial Unicode MS"/>
                <a:cs typeface="Arial Unicode MS"/>
              </a:rPr>
              <a:t>t</a:t>
            </a:r>
            <a:r>
              <a:rPr sz="2650" spc="121" dirty="0" smtClean="0">
                <a:latin typeface="Arial Unicode MS"/>
                <a:cs typeface="Arial Unicode MS"/>
              </a:rPr>
              <a:t>h</a:t>
            </a:r>
            <a:r>
              <a:rPr sz="2650" spc="131" dirty="0" smtClean="0">
                <a:latin typeface="Arial Unicode MS"/>
                <a:cs typeface="Arial Unicode MS"/>
              </a:rPr>
              <a:t>e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121" dirty="0" smtClean="0">
                <a:latin typeface="Arial Unicode MS"/>
                <a:cs typeface="Arial Unicode MS"/>
              </a:rPr>
              <a:t>p</a:t>
            </a:r>
            <a:r>
              <a:rPr sz="2650" spc="-158" dirty="0" smtClean="0">
                <a:latin typeface="Arial Unicode MS"/>
                <a:cs typeface="Arial Unicode MS"/>
              </a:rPr>
              <a:t>r</a:t>
            </a:r>
            <a:r>
              <a:rPr sz="2650" spc="-168" dirty="0" smtClean="0">
                <a:latin typeface="Arial Unicode MS"/>
                <a:cs typeface="Arial Unicode MS"/>
              </a:rPr>
              <a:t>o</a:t>
            </a:r>
            <a:r>
              <a:rPr sz="2650" spc="-650" dirty="0" smtClean="0">
                <a:latin typeface="Arial Unicode MS"/>
                <a:cs typeface="Arial Unicode MS"/>
              </a:rPr>
              <a:t>fit</a:t>
            </a:r>
            <a:r>
              <a:rPr sz="2650" spc="-600" dirty="0" smtClean="0">
                <a:latin typeface="Arial Unicode MS"/>
                <a:cs typeface="Arial Unicode MS"/>
              </a:rPr>
              <a:t> </a:t>
            </a:r>
            <a:r>
              <a:rPr sz="2650" spc="-79" dirty="0" smtClean="0">
                <a:latin typeface="Arial Unicode MS"/>
                <a:cs typeface="Arial Unicode MS"/>
              </a:rPr>
              <a:t>mot</a:t>
            </a:r>
            <a:r>
              <a:rPr sz="2650" spc="-89" dirty="0" smtClean="0">
                <a:latin typeface="Arial Unicode MS"/>
                <a:cs typeface="Arial Unicode MS"/>
              </a:rPr>
              <a:t>i</a:t>
            </a:r>
            <a:r>
              <a:rPr sz="2650" spc="-159" dirty="0" smtClean="0">
                <a:latin typeface="Arial Unicode MS"/>
                <a:cs typeface="Arial Unicode MS"/>
              </a:rPr>
              <a:t>ve,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0" dirty="0" smtClean="0">
                <a:latin typeface="Arial Unicode MS"/>
                <a:cs typeface="Arial Unicode MS"/>
              </a:rPr>
              <a:t>she</a:t>
            </a:r>
            <a:r>
              <a:rPr sz="2650" spc="-321" dirty="0" smtClean="0">
                <a:latin typeface="Arial Unicode MS"/>
                <a:cs typeface="Arial Unicode MS"/>
              </a:rPr>
              <a:t> </a:t>
            </a:r>
            <a:r>
              <a:rPr sz="2650" spc="356" dirty="0" smtClean="0">
                <a:latin typeface="Arial Unicode MS"/>
                <a:cs typeface="Arial Unicode MS"/>
              </a:rPr>
              <a:t>w</a:t>
            </a:r>
            <a:r>
              <a:rPr sz="2650" spc="346" dirty="0" smtClean="0">
                <a:latin typeface="Arial Unicode MS"/>
                <a:cs typeface="Arial Unicode MS"/>
              </a:rPr>
              <a:t>a</a:t>
            </a:r>
            <a:r>
              <a:rPr sz="2650" spc="-105" dirty="0" smtClean="0">
                <a:latin typeface="Arial Unicode MS"/>
                <a:cs typeface="Arial Unicode MS"/>
              </a:rPr>
              <a:t>nt</a:t>
            </a:r>
            <a:r>
              <a:rPr sz="2650" spc="-115" dirty="0" smtClean="0">
                <a:latin typeface="Arial Unicode MS"/>
                <a:cs typeface="Arial Unicode MS"/>
              </a:rPr>
              <a:t>e</a:t>
            </a:r>
            <a:r>
              <a:rPr sz="2650" spc="131" dirty="0" smtClean="0">
                <a:latin typeface="Arial Unicode MS"/>
                <a:cs typeface="Arial Unicode MS"/>
              </a:rPr>
              <a:t>d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-225" dirty="0" smtClean="0">
                <a:latin typeface="Arial Unicode MS"/>
                <a:cs typeface="Arial Unicode MS"/>
              </a:rPr>
              <a:t>to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-158" dirty="0" smtClean="0">
                <a:latin typeface="Arial Unicode MS"/>
                <a:cs typeface="Arial Unicode MS"/>
              </a:rPr>
              <a:t>st</a:t>
            </a:r>
            <a:r>
              <a:rPr sz="2650" spc="-168" dirty="0" smtClean="0">
                <a:latin typeface="Arial Unicode MS"/>
                <a:cs typeface="Arial Unicode MS"/>
              </a:rPr>
              <a:t>a</a:t>
            </a:r>
            <a:r>
              <a:rPr sz="2650" spc="-529" dirty="0" smtClean="0">
                <a:latin typeface="Arial Unicode MS"/>
                <a:cs typeface="Arial Unicode MS"/>
              </a:rPr>
              <a:t>rt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131" dirty="0" smtClean="0">
                <a:latin typeface="Arial Unicode MS"/>
                <a:cs typeface="Arial Unicode MS"/>
              </a:rPr>
              <a:t>a q</a:t>
            </a:r>
            <a:r>
              <a:rPr sz="2650" spc="121" dirty="0" smtClean="0">
                <a:latin typeface="Arial Unicode MS"/>
                <a:cs typeface="Arial Unicode MS"/>
              </a:rPr>
              <a:t>ua</a:t>
            </a:r>
            <a:r>
              <a:rPr sz="2650" spc="-702" dirty="0" smtClean="0">
                <a:latin typeface="Arial Unicode MS"/>
                <a:cs typeface="Arial Unicode MS"/>
              </a:rPr>
              <a:t>lit</a:t>
            </a:r>
            <a:r>
              <a:rPr sz="2650" spc="-13" dirty="0" smtClean="0">
                <a:latin typeface="Arial Unicode MS"/>
                <a:cs typeface="Arial Unicode MS"/>
              </a:rPr>
              <a:t>y</a:t>
            </a:r>
            <a:r>
              <a:rPr sz="2650" spc="-604" dirty="0" smtClean="0">
                <a:latin typeface="Arial Unicode MS"/>
                <a:cs typeface="Arial Unicode MS"/>
              </a:rPr>
              <a:t> </a:t>
            </a:r>
            <a:r>
              <a:rPr sz="2650" spc="-591" dirty="0" smtClean="0">
                <a:latin typeface="Arial Unicode MS"/>
                <a:cs typeface="Arial Unicode MS"/>
              </a:rPr>
              <a:t>t</a:t>
            </a:r>
            <a:r>
              <a:rPr sz="2650" spc="-460" dirty="0" smtClean="0">
                <a:latin typeface="Arial Unicode MS"/>
                <a:cs typeface="Arial Unicode MS"/>
              </a:rPr>
              <a:t>r</a:t>
            </a:r>
            <a:r>
              <a:rPr sz="2650" spc="131" dirty="0" smtClean="0">
                <a:latin typeface="Arial Unicode MS"/>
                <a:cs typeface="Arial Unicode MS"/>
              </a:rPr>
              <a:t>a</a:t>
            </a:r>
            <a:r>
              <a:rPr sz="2650" spc="121" dirty="0" smtClean="0">
                <a:latin typeface="Arial Unicode MS"/>
                <a:cs typeface="Arial Unicode MS"/>
              </a:rPr>
              <a:t>n</a:t>
            </a:r>
            <a:r>
              <a:rPr sz="2650" spc="91" dirty="0" smtClean="0">
                <a:latin typeface="Arial Unicode MS"/>
                <a:cs typeface="Arial Unicode MS"/>
              </a:rPr>
              <a:t>sp</a:t>
            </a:r>
            <a:r>
              <a:rPr sz="2650" spc="82" dirty="0" smtClean="0">
                <a:latin typeface="Arial Unicode MS"/>
                <a:cs typeface="Arial Unicode MS"/>
              </a:rPr>
              <a:t>o</a:t>
            </a:r>
            <a:r>
              <a:rPr sz="2650" spc="-529" dirty="0" smtClean="0">
                <a:latin typeface="Arial Unicode MS"/>
                <a:cs typeface="Arial Unicode MS"/>
              </a:rPr>
              <a:t>rt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-145" dirty="0" smtClean="0">
                <a:latin typeface="Arial Unicode MS"/>
                <a:cs typeface="Arial Unicode MS"/>
              </a:rPr>
              <a:t>s</a:t>
            </a:r>
            <a:r>
              <a:rPr sz="2650" spc="-154" dirty="0" smtClean="0">
                <a:latin typeface="Arial Unicode MS"/>
                <a:cs typeface="Arial Unicode MS"/>
              </a:rPr>
              <a:t>e</a:t>
            </a:r>
            <a:r>
              <a:rPr sz="2650" spc="-145" dirty="0" smtClean="0">
                <a:latin typeface="Arial Unicode MS"/>
                <a:cs typeface="Arial Unicode MS"/>
              </a:rPr>
              <a:t>rvice</a:t>
            </a:r>
            <a:r>
              <a:rPr sz="2650" spc="-513" dirty="0" smtClean="0">
                <a:latin typeface="Arial Unicode MS"/>
                <a:cs typeface="Arial Unicode MS"/>
              </a:rPr>
              <a:t> </a:t>
            </a:r>
            <a:r>
              <a:rPr sz="2650" spc="-591" dirty="0" smtClean="0">
                <a:latin typeface="Arial Unicode MS"/>
                <a:cs typeface="Arial Unicode MS"/>
              </a:rPr>
              <a:t>f</a:t>
            </a:r>
            <a:r>
              <a:rPr sz="2650" spc="121" dirty="0" smtClean="0">
                <a:latin typeface="Arial Unicode MS"/>
                <a:cs typeface="Arial Unicode MS"/>
              </a:rPr>
              <a:t>o</a:t>
            </a:r>
            <a:r>
              <a:rPr sz="2650" spc="-450" dirty="0" smtClean="0">
                <a:latin typeface="Arial Unicode MS"/>
                <a:cs typeface="Arial Unicode MS"/>
              </a:rPr>
              <a:t>r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-225" dirty="0" smtClean="0">
                <a:latin typeface="Arial Unicode MS"/>
                <a:cs typeface="Arial Unicode MS"/>
              </a:rPr>
              <a:t>t</a:t>
            </a:r>
            <a:r>
              <a:rPr sz="2650" spc="-235" dirty="0" smtClean="0">
                <a:latin typeface="Arial Unicode MS"/>
                <a:cs typeface="Arial Unicode MS"/>
              </a:rPr>
              <a:t>h</a:t>
            </a:r>
            <a:r>
              <a:rPr sz="2650" spc="131" dirty="0" smtClean="0">
                <a:latin typeface="Arial Unicode MS"/>
                <a:cs typeface="Arial Unicode MS"/>
              </a:rPr>
              <a:t>e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356" dirty="0" smtClean="0">
                <a:latin typeface="Arial Unicode MS"/>
                <a:cs typeface="Arial Unicode MS"/>
              </a:rPr>
              <a:t>w</a:t>
            </a:r>
            <a:r>
              <a:rPr sz="2650" spc="346" dirty="0" smtClean="0">
                <a:latin typeface="Arial Unicode MS"/>
                <a:cs typeface="Arial Unicode MS"/>
              </a:rPr>
              <a:t>o</a:t>
            </a:r>
            <a:r>
              <a:rPr sz="2650" spc="-397" dirty="0" smtClean="0">
                <a:latin typeface="Arial Unicode MS"/>
                <a:cs typeface="Arial Unicode MS"/>
              </a:rPr>
              <a:t>rk</a:t>
            </a:r>
            <a:r>
              <a:rPr sz="2650" spc="-402" dirty="0" smtClean="0">
                <a:latin typeface="Arial Unicode MS"/>
                <a:cs typeface="Arial Unicode MS"/>
              </a:rPr>
              <a:t>i</a:t>
            </a:r>
            <a:r>
              <a:rPr sz="2650" spc="131" dirty="0" smtClean="0">
                <a:latin typeface="Arial Unicode MS"/>
                <a:cs typeface="Arial Unicode MS"/>
              </a:rPr>
              <a:t>ng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563" dirty="0" smtClean="0">
                <a:latin typeface="Arial Unicode MS"/>
                <a:cs typeface="Arial Unicode MS"/>
              </a:rPr>
              <a:t>w</a:t>
            </a:r>
            <a:r>
              <a:rPr sz="2650" spc="502" dirty="0" smtClean="0">
                <a:latin typeface="Arial Unicode MS"/>
                <a:cs typeface="Arial Unicode MS"/>
              </a:rPr>
              <a:t>o</a:t>
            </a:r>
            <a:r>
              <a:rPr sz="2650" spc="492" dirty="0" smtClean="0">
                <a:latin typeface="Arial Unicode MS"/>
                <a:cs typeface="Arial Unicode MS"/>
              </a:rPr>
              <a:t>m</a:t>
            </a:r>
            <a:r>
              <a:rPr sz="2650" spc="131" dirty="0" smtClean="0">
                <a:latin typeface="Arial Unicode MS"/>
                <a:cs typeface="Arial Unicode MS"/>
              </a:rPr>
              <a:t>en</a:t>
            </a:r>
            <a:endParaRPr sz="26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337820" y="5373744"/>
            <a:ext cx="208433" cy="251460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 txBox="1"/>
          <p:nvPr/>
        </p:nvSpPr>
        <p:spPr>
          <a:xfrm>
            <a:off x="208279" y="66040"/>
            <a:ext cx="8820150" cy="1895614"/>
          </a:xfrm>
          <a:prstGeom prst="rect">
            <a:avLst/>
          </a:prstGeom>
        </p:spPr>
        <p:txBody>
          <a:bodyPr wrap="square" lIns="0" tIns="3512" rIns="0" bIns="0" rtlCol="0">
            <a:noAutofit/>
          </a:bodyPr>
          <a:lstStyle/>
          <a:p>
            <a:pPr>
              <a:lnSpc>
                <a:spcPts val="800"/>
              </a:lnSpc>
            </a:pPr>
            <a:endParaRPr sz="800"/>
          </a:p>
          <a:p>
            <a:pPr marL="449580">
              <a:lnSpc>
                <a:spcPts val="2339"/>
              </a:lnSpc>
              <a:spcBef>
                <a:spcPts val="11000"/>
              </a:spcBef>
            </a:pPr>
            <a:r>
              <a:rPr sz="2775" spc="-73" baseline="18517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 </a:t>
            </a:r>
            <a:r>
              <a:rPr sz="2700" spc="-73" dirty="0" smtClean="0">
                <a:latin typeface="Arial Unicode MS"/>
                <a:cs typeface="Arial Unicode MS"/>
              </a:rPr>
              <a:t>Today we found many enterpr ses groups in our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08279" y="66040"/>
            <a:ext cx="8820150" cy="174370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00430" y="1606054"/>
            <a:ext cx="5664385" cy="82677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R="1019391" algn="r">
              <a:lnSpc>
                <a:spcPts val="2590"/>
              </a:lnSpc>
            </a:pPr>
            <a:r>
              <a:rPr sz="2700" spc="-755" dirty="0" smtClean="0">
                <a:latin typeface="Arial Unicode MS"/>
                <a:cs typeface="Arial Unicode MS"/>
              </a:rPr>
              <a:t>i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590"/>
              </a:spcBef>
            </a:pPr>
            <a:r>
              <a:rPr sz="2700" spc="-120" dirty="0" smtClean="0">
                <a:latin typeface="Arial Unicode MS"/>
                <a:cs typeface="Arial Unicode MS"/>
              </a:rPr>
              <a:t>country including some important as: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65860" y="2535476"/>
            <a:ext cx="220772" cy="1546746"/>
          </a:xfrm>
          <a:prstGeom prst="rect">
            <a:avLst/>
          </a:prstGeom>
        </p:spPr>
        <p:txBody>
          <a:bodyPr wrap="square" lIns="0" tIns="12255" rIns="0" bIns="0" rtlCol="0">
            <a:noAutofit/>
          </a:bodyPr>
          <a:lstStyle/>
          <a:p>
            <a:pPr marL="12700" marR="36194">
              <a:lnSpc>
                <a:spcPts val="1930"/>
              </a:lnSpc>
            </a:pPr>
            <a:r>
              <a:rPr sz="2100" spc="-283" dirty="0" smtClean="0">
                <a:solidFill>
                  <a:srgbClr val="D91E27"/>
                </a:solidFill>
                <a:latin typeface="Arial Unicode MS"/>
                <a:cs typeface="Arial Unicode MS"/>
              </a:rPr>
              <a:t></a:t>
            </a:r>
            <a:endParaRPr sz="2100">
              <a:latin typeface="Arial Unicode MS"/>
              <a:cs typeface="Arial Unicode MS"/>
            </a:endParaRPr>
          </a:p>
          <a:p>
            <a:pPr marL="12700" marR="36194">
              <a:lnSpc>
                <a:spcPct val="89192"/>
              </a:lnSpc>
              <a:spcBef>
                <a:spcPts val="805"/>
              </a:spcBef>
            </a:pPr>
            <a:r>
              <a:rPr sz="2100" spc="-283" dirty="0" smtClean="0">
                <a:solidFill>
                  <a:srgbClr val="D91E27"/>
                </a:solidFill>
                <a:latin typeface="Arial Unicode MS"/>
                <a:cs typeface="Arial Unicode MS"/>
              </a:rPr>
              <a:t></a:t>
            </a:r>
            <a:endParaRPr sz="2100">
              <a:latin typeface="Arial Unicode MS"/>
              <a:cs typeface="Arial Unicode MS"/>
            </a:endParaRPr>
          </a:p>
          <a:p>
            <a:pPr marL="12700" marR="36194">
              <a:lnSpc>
                <a:spcPct val="89192"/>
              </a:lnSpc>
              <a:spcBef>
                <a:spcPts val="912"/>
              </a:spcBef>
            </a:pPr>
            <a:r>
              <a:rPr sz="2100" spc="-283" dirty="0" smtClean="0">
                <a:solidFill>
                  <a:srgbClr val="D91E27"/>
                </a:solidFill>
                <a:latin typeface="Arial Unicode MS"/>
                <a:cs typeface="Arial Unicode MS"/>
              </a:rPr>
              <a:t></a:t>
            </a:r>
            <a:endParaRPr sz="210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1561"/>
              </a:spcBef>
            </a:pPr>
            <a:r>
              <a:rPr sz="1900" spc="29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9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94460" y="2548222"/>
            <a:ext cx="7108645" cy="2564330"/>
          </a:xfrm>
          <a:prstGeom prst="rect">
            <a:avLst/>
          </a:prstGeom>
        </p:spPr>
        <p:txBody>
          <a:bodyPr wrap="square" lIns="0" tIns="12954" rIns="0" bIns="0" rtlCol="0">
            <a:noAutofit/>
          </a:bodyPr>
          <a:lstStyle/>
          <a:p>
            <a:pPr marL="12700" marR="44390">
              <a:lnSpc>
                <a:spcPts val="2039"/>
              </a:lnSpc>
            </a:pPr>
            <a:r>
              <a:rPr sz="2100" spc="-73" dirty="0" smtClean="0">
                <a:latin typeface="Arial Unicode MS"/>
                <a:cs typeface="Arial Unicode MS"/>
              </a:rPr>
              <a:t>Saigal group</a:t>
            </a:r>
            <a:endParaRPr sz="2100">
              <a:latin typeface="Arial Unicode MS"/>
              <a:cs typeface="Arial Unicode MS"/>
            </a:endParaRPr>
          </a:p>
          <a:p>
            <a:pPr marL="12700" marR="44390">
              <a:lnSpc>
                <a:spcPct val="89192"/>
              </a:lnSpc>
              <a:spcBef>
                <a:spcPts val="810"/>
              </a:spcBef>
            </a:pPr>
            <a:r>
              <a:rPr sz="2100" spc="76" dirty="0" smtClean="0">
                <a:latin typeface="Arial Unicode MS"/>
                <a:cs typeface="Arial Unicode MS"/>
              </a:rPr>
              <a:t>Dewan group</a:t>
            </a:r>
            <a:endParaRPr sz="2100">
              <a:latin typeface="Arial Unicode MS"/>
              <a:cs typeface="Arial Unicode MS"/>
            </a:endParaRPr>
          </a:p>
          <a:p>
            <a:pPr marL="12700" marR="44390">
              <a:lnSpc>
                <a:spcPct val="89192"/>
              </a:lnSpc>
              <a:spcBef>
                <a:spcPts val="902"/>
              </a:spcBef>
            </a:pPr>
            <a:r>
              <a:rPr sz="2100" spc="-92" dirty="0" smtClean="0">
                <a:latin typeface="Arial Unicode MS"/>
                <a:cs typeface="Arial Unicode MS"/>
              </a:rPr>
              <a:t>Habib group </a:t>
            </a:r>
            <a:r>
              <a:rPr sz="2100" spc="-92" smtClean="0">
                <a:latin typeface="Arial Unicode MS"/>
                <a:cs typeface="Arial Unicode MS"/>
              </a:rPr>
              <a:t>etc</a:t>
            </a:r>
            <a:r>
              <a:rPr sz="2100" spc="-92" smtClean="0">
                <a:latin typeface="Arial Unicode MS"/>
                <a:cs typeface="Arial Unicode MS"/>
              </a:rPr>
              <a:t>.</a:t>
            </a:r>
            <a:endParaRPr lang="en-US" sz="2100" spc="-92" dirty="0" smtClean="0">
              <a:latin typeface="Arial Unicode MS"/>
              <a:cs typeface="Arial Unicode MS"/>
            </a:endParaRPr>
          </a:p>
          <a:p>
            <a:pPr marL="12700" marR="44390">
              <a:lnSpc>
                <a:spcPct val="89192"/>
              </a:lnSpc>
              <a:spcBef>
                <a:spcPts val="902"/>
              </a:spcBef>
            </a:pPr>
            <a:endParaRPr lang="en-US" sz="2100" spc="-92" dirty="0" smtClean="0">
              <a:latin typeface="Arial Unicode MS"/>
              <a:cs typeface="Arial Unicode MS"/>
            </a:endParaRPr>
          </a:p>
          <a:p>
            <a:pPr marL="12700" marR="44390">
              <a:lnSpc>
                <a:spcPct val="89192"/>
              </a:lnSpc>
              <a:spcBef>
                <a:spcPts val="902"/>
              </a:spcBef>
            </a:pPr>
            <a:endParaRPr sz="21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0430" y="5258603"/>
            <a:ext cx="6507035" cy="855980"/>
          </a:xfrm>
          <a:prstGeom prst="rect">
            <a:avLst/>
          </a:prstGeom>
        </p:spPr>
        <p:txBody>
          <a:bodyPr wrap="square" lIns="0" tIns="17049" rIns="0" bIns="0" rtlCol="0">
            <a:noAutofit/>
          </a:bodyPr>
          <a:lstStyle/>
          <a:p>
            <a:pPr marL="12700">
              <a:lnSpc>
                <a:spcPts val="2685"/>
              </a:lnSpc>
            </a:pPr>
            <a:r>
              <a:rPr sz="2800" spc="-171" dirty="0" smtClean="0">
                <a:latin typeface="Arial Unicode MS"/>
                <a:cs typeface="Arial Unicode MS"/>
              </a:rPr>
              <a:t>He gave extensive incentives to the local</a:t>
            </a:r>
            <a:endParaRPr sz="2800">
              <a:latin typeface="Arial Unicode MS"/>
              <a:cs typeface="Arial Unicode MS"/>
            </a:endParaRPr>
          </a:p>
          <a:p>
            <a:pPr marL="12700" marR="53340">
              <a:lnSpc>
                <a:spcPct val="89192"/>
              </a:lnSpc>
              <a:spcBef>
                <a:spcPts val="608"/>
              </a:spcBef>
            </a:pPr>
            <a:r>
              <a:rPr sz="2800" spc="-15" dirty="0" smtClean="0">
                <a:latin typeface="Arial Unicode MS"/>
                <a:cs typeface="Arial Unicode MS"/>
              </a:rPr>
              <a:t>business man.</a:t>
            </a:r>
            <a:endParaRPr sz="280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5292532"/>
            <a:ext cx="220772" cy="266700"/>
          </a:xfrm>
          <a:prstGeom prst="rect">
            <a:avLst/>
          </a:prstGeom>
        </p:spPr>
        <p:txBody>
          <a:bodyPr wrap="square" lIns="0" tIns="11144" rIns="0" bIns="0" rtlCol="0">
            <a:noAutofit/>
          </a:bodyPr>
          <a:lstStyle/>
          <a:p>
            <a:pPr marL="12700">
              <a:lnSpc>
                <a:spcPts val="1755"/>
              </a:lnSpc>
            </a:pPr>
            <a:r>
              <a:rPr sz="1900" spc="29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900">
              <a:latin typeface="Arial Unicode MS"/>
              <a:cs typeface="Arial Unicode M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447800" y="39624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The domestic production of manufacturing good was established and flourished in </a:t>
            </a:r>
            <a:r>
              <a:rPr lang="en-US" dirty="0" err="1" smtClean="0"/>
              <a:t>Ayub</a:t>
            </a:r>
            <a:r>
              <a:rPr lang="en-US" dirty="0" smtClean="0"/>
              <a:t> Khan’s era of mid 50’s.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00" y="274320"/>
            <a:ext cx="8229600" cy="114680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92810" y="1604513"/>
            <a:ext cx="7597879" cy="4655820"/>
          </a:xfrm>
          <a:prstGeom prst="rect">
            <a:avLst/>
          </a:prstGeom>
        </p:spPr>
        <p:txBody>
          <a:bodyPr wrap="square" lIns="0" tIns="16065" rIns="0" bIns="0" rtlCol="0">
            <a:noAutofit/>
          </a:bodyPr>
          <a:lstStyle/>
          <a:p>
            <a:pPr marL="12700" marR="40312">
              <a:lnSpc>
                <a:spcPts val="2530"/>
              </a:lnSpc>
            </a:pPr>
            <a:r>
              <a:rPr sz="2650" spc="-45" dirty="0" smtClean="0">
                <a:latin typeface="Arial Unicode MS"/>
                <a:cs typeface="Arial Unicode MS"/>
              </a:rPr>
              <a:t>Pappasalis, Islamabad</a:t>
            </a:r>
            <a:endParaRPr sz="2650">
              <a:latin typeface="Arial Unicode MS"/>
              <a:cs typeface="Arial Unicode MS"/>
            </a:endParaRPr>
          </a:p>
          <a:p>
            <a:pPr marL="12700" marR="802767">
              <a:lnSpc>
                <a:spcPts val="2836"/>
              </a:lnSpc>
              <a:spcBef>
                <a:spcPts val="670"/>
              </a:spcBef>
            </a:pPr>
            <a:r>
              <a:rPr sz="2650" spc="-105" dirty="0" smtClean="0">
                <a:latin typeface="Arial Unicode MS"/>
                <a:cs typeface="Arial Unicode MS"/>
              </a:rPr>
              <a:t>She did a Diploma in Hotel and Restaurant </a:t>
            </a:r>
            <a:endParaRPr sz="2650">
              <a:latin typeface="Arial Unicode MS"/>
              <a:cs typeface="Arial Unicode MS"/>
            </a:endParaRPr>
          </a:p>
          <a:p>
            <a:pPr marL="12700" marR="802767">
              <a:lnSpc>
                <a:spcPts val="2836"/>
              </a:lnSpc>
              <a:spcBef>
                <a:spcPts val="411"/>
              </a:spcBef>
            </a:pPr>
            <a:r>
              <a:rPr sz="2650" spc="-34" dirty="0" smtClean="0">
                <a:latin typeface="Arial Unicode MS"/>
                <a:cs typeface="Arial Unicode MS"/>
              </a:rPr>
              <a:t>Management from the Conrad Hilton </a:t>
            </a:r>
            <a:endParaRPr sz="2650">
              <a:latin typeface="Arial Unicode MS"/>
              <a:cs typeface="Arial Unicode MS"/>
            </a:endParaRPr>
          </a:p>
          <a:p>
            <a:pPr marL="12700" marR="802767">
              <a:lnSpc>
                <a:spcPts val="2836"/>
              </a:lnSpc>
              <a:spcBef>
                <a:spcPts val="411"/>
              </a:spcBef>
            </a:pPr>
            <a:r>
              <a:rPr sz="2650" spc="-117" dirty="0" smtClean="0">
                <a:latin typeface="Arial Unicode MS"/>
                <a:cs typeface="Arial Unicode MS"/>
              </a:rPr>
              <a:t>College, University of Houston</a:t>
            </a:r>
            <a:endParaRPr sz="2650">
              <a:latin typeface="Arial Unicode MS"/>
              <a:cs typeface="Arial Unicode MS"/>
            </a:endParaRPr>
          </a:p>
          <a:p>
            <a:pPr marL="12700" marR="1326">
              <a:lnSpc>
                <a:spcPts val="2836"/>
              </a:lnSpc>
              <a:spcBef>
                <a:spcPts val="831"/>
              </a:spcBef>
            </a:pPr>
            <a:r>
              <a:rPr sz="2650" spc="-184" dirty="0" smtClean="0">
                <a:latin typeface="Arial Unicode MS"/>
                <a:cs typeface="Arial Unicode MS"/>
              </a:rPr>
              <a:t>After doing many jobs, she realized that there is </a:t>
            </a:r>
            <a:endParaRPr sz="2650">
              <a:latin typeface="Arial Unicode MS"/>
              <a:cs typeface="Arial Unicode MS"/>
            </a:endParaRPr>
          </a:p>
          <a:p>
            <a:pPr marL="12700" marR="1326">
              <a:lnSpc>
                <a:spcPts val="2836"/>
              </a:lnSpc>
              <a:spcBef>
                <a:spcPts val="365"/>
              </a:spcBef>
            </a:pPr>
            <a:r>
              <a:rPr sz="2650" spc="-158" dirty="0" smtClean="0">
                <a:latin typeface="Arial Unicode MS"/>
                <a:cs typeface="Arial Unicode MS"/>
              </a:rPr>
              <a:t>no future in seeking a good job.</a:t>
            </a:r>
            <a:endParaRPr sz="2650">
              <a:latin typeface="Arial Unicode MS"/>
              <a:cs typeface="Arial Unicode MS"/>
            </a:endParaRPr>
          </a:p>
          <a:p>
            <a:pPr marL="12700" marR="152026">
              <a:lnSpc>
                <a:spcPts val="2836"/>
              </a:lnSpc>
              <a:spcBef>
                <a:spcPts val="755"/>
              </a:spcBef>
            </a:pPr>
            <a:r>
              <a:rPr sz="2650" spc="-241" dirty="0" smtClean="0">
                <a:latin typeface="Arial Unicode MS"/>
                <a:cs typeface="Arial Unicode MS"/>
              </a:rPr>
              <a:t>She started her own first original Italian restaurant </a:t>
            </a:r>
            <a:endParaRPr sz="2650">
              <a:latin typeface="Arial Unicode MS"/>
              <a:cs typeface="Arial Unicode MS"/>
            </a:endParaRPr>
          </a:p>
          <a:p>
            <a:pPr marL="12700" marR="152026">
              <a:lnSpc>
                <a:spcPts val="2836"/>
              </a:lnSpc>
              <a:spcBef>
                <a:spcPts val="354"/>
              </a:spcBef>
            </a:pPr>
            <a:r>
              <a:rPr sz="2650" spc="-87" dirty="0" smtClean="0">
                <a:latin typeface="Arial Unicode MS"/>
                <a:cs typeface="Arial Unicode MS"/>
              </a:rPr>
              <a:t>in Islamabad</a:t>
            </a:r>
            <a:endParaRPr sz="2650">
              <a:latin typeface="Arial Unicode MS"/>
              <a:cs typeface="Arial Unicode MS"/>
            </a:endParaRPr>
          </a:p>
          <a:p>
            <a:pPr marL="12700" indent="93980">
              <a:lnSpc>
                <a:spcPts val="2836"/>
              </a:lnSpc>
              <a:spcBef>
                <a:spcPts val="764"/>
              </a:spcBef>
            </a:pPr>
            <a:r>
              <a:rPr sz="2650" spc="-596" dirty="0" smtClean="0">
                <a:latin typeface="Arial Unicode MS"/>
                <a:cs typeface="Arial Unicode MS"/>
              </a:rPr>
              <a:t>It</a:t>
            </a:r>
            <a:r>
              <a:rPr sz="2650" spc="-600" dirty="0" smtClean="0">
                <a:latin typeface="Arial Unicode MS"/>
                <a:cs typeface="Arial Unicode MS"/>
              </a:rPr>
              <a:t> </a:t>
            </a:r>
            <a:r>
              <a:rPr sz="2650" spc="356" dirty="0" smtClean="0">
                <a:latin typeface="Arial Unicode MS"/>
                <a:cs typeface="Arial Unicode MS"/>
              </a:rPr>
              <a:t>w</a:t>
            </a:r>
            <a:r>
              <a:rPr sz="2650" spc="346" dirty="0" smtClean="0">
                <a:latin typeface="Arial Unicode MS"/>
                <a:cs typeface="Arial Unicode MS"/>
              </a:rPr>
              <a:t>a</a:t>
            </a:r>
            <a:r>
              <a:rPr sz="2650" spc="-13" dirty="0" smtClean="0">
                <a:latin typeface="Arial Unicode MS"/>
                <a:cs typeface="Arial Unicode MS"/>
              </a:rPr>
              <a:t>s</a:t>
            </a:r>
            <a:r>
              <a:rPr sz="2650" spc="-589" dirty="0" smtClean="0">
                <a:latin typeface="Arial Unicode MS"/>
                <a:cs typeface="Arial Unicode MS"/>
              </a:rPr>
              <a:t> </a:t>
            </a:r>
            <a:r>
              <a:rPr sz="2650" spc="-9" dirty="0" smtClean="0">
                <a:latin typeface="Arial Unicode MS"/>
                <a:cs typeface="Arial Unicode MS"/>
              </a:rPr>
              <a:t>a</a:t>
            </a:r>
            <a:r>
              <a:rPr sz="2650" spc="0" dirty="0" smtClean="0">
                <a:latin typeface="Arial Unicode MS"/>
                <a:cs typeface="Arial Unicode MS"/>
              </a:rPr>
              <a:t>s</a:t>
            </a:r>
            <a:r>
              <a:rPr sz="2650" spc="-475" dirty="0" smtClean="0">
                <a:latin typeface="Arial Unicode MS"/>
                <a:cs typeface="Arial Unicode MS"/>
              </a:rPr>
              <a:t> </a:t>
            </a:r>
            <a:r>
              <a:rPr sz="2650" spc="0" dirty="0" smtClean="0">
                <a:latin typeface="Arial Unicode MS"/>
                <a:cs typeface="Arial Unicode MS"/>
              </a:rPr>
              <a:t>a</a:t>
            </a:r>
            <a:r>
              <a:rPr sz="2650" spc="-462" dirty="0" smtClean="0">
                <a:latin typeface="Arial Unicode MS"/>
                <a:cs typeface="Arial Unicode MS"/>
              </a:rPr>
              <a:t> </a:t>
            </a:r>
            <a:r>
              <a:rPr sz="2650" spc="121" dirty="0" smtClean="0">
                <a:latin typeface="Arial Unicode MS"/>
                <a:cs typeface="Arial Unicode MS"/>
              </a:rPr>
              <a:t>b</a:t>
            </a:r>
            <a:r>
              <a:rPr sz="2650" spc="-304" dirty="0" smtClean="0">
                <a:latin typeface="Arial Unicode MS"/>
                <a:cs typeface="Arial Unicode MS"/>
              </a:rPr>
              <a:t>ig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-460" dirty="0" smtClean="0">
                <a:latin typeface="Arial Unicode MS"/>
                <a:cs typeface="Arial Unicode MS"/>
              </a:rPr>
              <a:t>r</a:t>
            </a:r>
            <a:r>
              <a:rPr sz="2650" spc="-344" dirty="0" smtClean="0">
                <a:latin typeface="Arial Unicode MS"/>
                <a:cs typeface="Arial Unicode MS"/>
              </a:rPr>
              <a:t>isk,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0" dirty="0" smtClean="0">
                <a:latin typeface="Arial Unicode MS"/>
                <a:cs typeface="Arial Unicode MS"/>
              </a:rPr>
              <a:t>as</a:t>
            </a:r>
            <a:r>
              <a:rPr sz="2650" spc="-462" dirty="0" smtClean="0">
                <a:latin typeface="Arial Unicode MS"/>
                <a:cs typeface="Arial Unicode MS"/>
              </a:rPr>
              <a:t> </a:t>
            </a:r>
            <a:r>
              <a:rPr sz="2650" spc="-304" dirty="0" smtClean="0">
                <a:latin typeface="Arial Unicode MS"/>
                <a:cs typeface="Arial Unicode MS"/>
              </a:rPr>
              <a:t>Isl</a:t>
            </a:r>
            <a:r>
              <a:rPr sz="2650" spc="-314" dirty="0" smtClean="0">
                <a:latin typeface="Arial Unicode MS"/>
                <a:cs typeface="Arial Unicode MS"/>
              </a:rPr>
              <a:t>a</a:t>
            </a:r>
            <a:r>
              <a:rPr sz="2650" spc="502" dirty="0" smtClean="0">
                <a:latin typeface="Arial Unicode MS"/>
                <a:cs typeface="Arial Unicode MS"/>
              </a:rPr>
              <a:t>m</a:t>
            </a:r>
            <a:r>
              <a:rPr sz="2650" spc="492" dirty="0" smtClean="0">
                <a:latin typeface="Arial Unicode MS"/>
                <a:cs typeface="Arial Unicode MS"/>
              </a:rPr>
              <a:t>a</a:t>
            </a:r>
            <a:r>
              <a:rPr sz="2650" spc="131" dirty="0" smtClean="0">
                <a:latin typeface="Arial Unicode MS"/>
                <a:cs typeface="Arial Unicode MS"/>
              </a:rPr>
              <a:t>b</a:t>
            </a:r>
            <a:r>
              <a:rPr sz="2650" spc="121" dirty="0" smtClean="0">
                <a:latin typeface="Arial Unicode MS"/>
                <a:cs typeface="Arial Unicode MS"/>
              </a:rPr>
              <a:t>a</a:t>
            </a:r>
            <a:r>
              <a:rPr sz="2650" spc="131" dirty="0" smtClean="0">
                <a:latin typeface="Arial Unicode MS"/>
                <a:cs typeface="Arial Unicode MS"/>
              </a:rPr>
              <a:t>d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356" dirty="0" smtClean="0">
                <a:latin typeface="Arial Unicode MS"/>
                <a:cs typeface="Arial Unicode MS"/>
              </a:rPr>
              <a:t>w</a:t>
            </a:r>
            <a:r>
              <a:rPr sz="2650" spc="346" dirty="0" smtClean="0">
                <a:latin typeface="Arial Unicode MS"/>
                <a:cs typeface="Arial Unicode MS"/>
              </a:rPr>
              <a:t>a</a:t>
            </a:r>
            <a:r>
              <a:rPr sz="2650" spc="-13" dirty="0" smtClean="0">
                <a:latin typeface="Arial Unicode MS"/>
                <a:cs typeface="Arial Unicode MS"/>
              </a:rPr>
              <a:t>s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131" dirty="0" smtClean="0">
                <a:latin typeface="Arial Unicode MS"/>
                <a:cs typeface="Arial Unicode MS"/>
              </a:rPr>
              <a:t>n</a:t>
            </a:r>
            <a:r>
              <a:rPr sz="2650" spc="121" dirty="0" smtClean="0">
                <a:latin typeface="Arial Unicode MS"/>
                <a:cs typeface="Arial Unicode MS"/>
              </a:rPr>
              <a:t>o</a:t>
            </a:r>
            <a:r>
              <a:rPr sz="2650" spc="-596" dirty="0" smtClean="0">
                <a:latin typeface="Arial Unicode MS"/>
                <a:cs typeface="Arial Unicode MS"/>
              </a:rPr>
              <a:t>t</a:t>
            </a:r>
            <a:r>
              <a:rPr sz="2650" spc="-594" dirty="0" smtClean="0">
                <a:latin typeface="Arial Unicode MS"/>
                <a:cs typeface="Arial Unicode MS"/>
              </a:rPr>
              <a:t> </a:t>
            </a:r>
            <a:r>
              <a:rPr sz="2650" spc="0" dirty="0" smtClean="0">
                <a:latin typeface="Arial Unicode MS"/>
                <a:cs typeface="Arial Unicode MS"/>
              </a:rPr>
              <a:t>an</a:t>
            </a:r>
            <a:r>
              <a:rPr sz="2650" spc="-334" dirty="0" smtClean="0">
                <a:latin typeface="Arial Unicode MS"/>
                <a:cs typeface="Arial Unicode MS"/>
              </a:rPr>
              <a:t> </a:t>
            </a:r>
            <a:r>
              <a:rPr sz="2650" spc="131" dirty="0" smtClean="0">
                <a:latin typeface="Arial Unicode MS"/>
                <a:cs typeface="Arial Unicode MS"/>
              </a:rPr>
              <a:t>e</a:t>
            </a:r>
            <a:r>
              <a:rPr sz="2650" spc="121" dirty="0" smtClean="0">
                <a:latin typeface="Arial Unicode MS"/>
                <a:cs typeface="Arial Unicode MS"/>
              </a:rPr>
              <a:t>a</a:t>
            </a:r>
            <a:r>
              <a:rPr sz="2650" spc="-13" dirty="0" smtClean="0">
                <a:latin typeface="Arial Unicode MS"/>
                <a:cs typeface="Arial Unicode MS"/>
              </a:rPr>
              <a:t>sy </a:t>
            </a:r>
            <a:endParaRPr sz="2650">
              <a:latin typeface="Arial Unicode MS"/>
              <a:cs typeface="Arial Unicode MS"/>
            </a:endParaRPr>
          </a:p>
          <a:p>
            <a:pPr marL="12700">
              <a:lnSpc>
                <a:spcPts val="2836"/>
              </a:lnSpc>
              <a:spcBef>
                <a:spcPts val="391"/>
              </a:spcBef>
            </a:pPr>
            <a:r>
              <a:rPr sz="2650" spc="-188" dirty="0" smtClean="0">
                <a:latin typeface="Arial Unicode MS"/>
                <a:cs typeface="Arial Unicode MS"/>
              </a:rPr>
              <a:t>city for a food business</a:t>
            </a:r>
            <a:endParaRPr sz="2650">
              <a:latin typeface="Arial Unicode MS"/>
              <a:cs typeface="Arial Unicode MS"/>
            </a:endParaRPr>
          </a:p>
          <a:p>
            <a:pPr marL="12700" marR="40312">
              <a:lnSpc>
                <a:spcPct val="89192"/>
              </a:lnSpc>
              <a:spcBef>
                <a:spcPts val="781"/>
              </a:spcBef>
            </a:pPr>
            <a:r>
              <a:rPr sz="2650" spc="-107" dirty="0" smtClean="0">
                <a:latin typeface="Arial Unicode MS"/>
                <a:cs typeface="Arial Unicode MS"/>
              </a:rPr>
              <a:t>She won a legal case against her Business</a:t>
            </a:r>
            <a:endParaRPr sz="2650">
              <a:latin typeface="Arial Unicode MS"/>
              <a:cs typeface="Arial Unicode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42620" y="1637404"/>
            <a:ext cx="208433" cy="251460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2620" y="2092064"/>
            <a:ext cx="208433" cy="251460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2620" y="3355714"/>
            <a:ext cx="208433" cy="251460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2620" y="4214234"/>
            <a:ext cx="208433" cy="251460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2620" y="5072754"/>
            <a:ext cx="208433" cy="251459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2620" y="5932544"/>
            <a:ext cx="208433" cy="251459"/>
          </a:xfrm>
          <a:prstGeom prst="rect">
            <a:avLst/>
          </a:prstGeom>
        </p:spPr>
        <p:txBody>
          <a:bodyPr wrap="square" lIns="0" tIns="10445" rIns="0" bIns="0" rtlCol="0">
            <a:noAutofit/>
          </a:bodyPr>
          <a:lstStyle/>
          <a:p>
            <a:pPr marL="12700">
              <a:lnSpc>
                <a:spcPts val="1645"/>
              </a:lnSpc>
            </a:pPr>
            <a:r>
              <a:rPr sz="1800" spc="30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0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14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00" y="274320"/>
            <a:ext cx="8229600" cy="114680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886460" y="1590928"/>
            <a:ext cx="7624625" cy="1370329"/>
          </a:xfrm>
          <a:prstGeom prst="rect">
            <a:avLst/>
          </a:prstGeom>
        </p:spPr>
        <p:txBody>
          <a:bodyPr wrap="square" lIns="0" tIns="13589" rIns="0" bIns="0" rtlCol="0">
            <a:noAutofit/>
          </a:bodyPr>
          <a:lstStyle/>
          <a:p>
            <a:pPr marL="12700">
              <a:lnSpc>
                <a:spcPts val="2140"/>
              </a:lnSpc>
            </a:pPr>
            <a:r>
              <a:rPr sz="2200" spc="-113" dirty="0" smtClean="0">
                <a:latin typeface="Arial Unicode MS"/>
                <a:cs typeface="Arial Unicode MS"/>
              </a:rPr>
              <a:t>Robina and her family underwent severe financial distress 10</a:t>
            </a:r>
            <a:endParaRPr sz="2200">
              <a:latin typeface="Arial Unicode MS"/>
              <a:cs typeface="Arial Unicode MS"/>
            </a:endParaRPr>
          </a:p>
          <a:p>
            <a:pPr marL="12700" marR="42100">
              <a:lnSpc>
                <a:spcPct val="89192"/>
              </a:lnSpc>
              <a:spcBef>
                <a:spcPts val="197"/>
              </a:spcBef>
            </a:pPr>
            <a:r>
              <a:rPr sz="2200" spc="-32" dirty="0" smtClean="0">
                <a:latin typeface="Arial Unicode MS"/>
                <a:cs typeface="Arial Unicode MS"/>
              </a:rPr>
              <a:t>years ago</a:t>
            </a:r>
            <a:endParaRPr sz="2200">
              <a:latin typeface="Arial Unicode MS"/>
              <a:cs typeface="Arial Unicode MS"/>
            </a:endParaRPr>
          </a:p>
          <a:p>
            <a:pPr marL="12700" marR="117388">
              <a:lnSpc>
                <a:spcPts val="2354"/>
              </a:lnSpc>
              <a:spcBef>
                <a:spcPts val="695"/>
              </a:spcBef>
            </a:pPr>
            <a:r>
              <a:rPr sz="2200" spc="-145" dirty="0" smtClean="0">
                <a:latin typeface="Arial Unicode MS"/>
                <a:cs typeface="Arial Unicode MS"/>
              </a:rPr>
              <a:t>She then started a business of assembling toys, plastic clips </a:t>
            </a:r>
            <a:endParaRPr sz="2200">
              <a:latin typeface="Arial Unicode MS"/>
              <a:cs typeface="Arial Unicode MS"/>
            </a:endParaRPr>
          </a:p>
          <a:p>
            <a:pPr marL="12700" marR="117388">
              <a:lnSpc>
                <a:spcPts val="2354"/>
              </a:lnSpc>
              <a:spcBef>
                <a:spcPts val="315"/>
              </a:spcBef>
            </a:pPr>
            <a:r>
              <a:rPr sz="2200" spc="-197" dirty="0" smtClean="0">
                <a:latin typeface="Arial Unicode MS"/>
                <a:cs typeface="Arial Unicode MS"/>
              </a:rPr>
              <a:t>and artificial jewelry with the help of her father and brother.</a:t>
            </a:r>
            <a:endParaRPr sz="2200">
              <a:latin typeface="Arial Unicode MS"/>
              <a:cs typeface="Arial Unicode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40080" y="1617872"/>
            <a:ext cx="178613" cy="214630"/>
          </a:xfrm>
          <a:prstGeom prst="rect">
            <a:avLst/>
          </a:prstGeom>
        </p:spPr>
        <p:txBody>
          <a:bodyPr wrap="square" lIns="0" tIns="8826" rIns="0" bIns="0" rtlCol="0">
            <a:noAutofit/>
          </a:bodyPr>
          <a:lstStyle/>
          <a:p>
            <a:pPr marL="12700">
              <a:lnSpc>
                <a:spcPts val="1390"/>
              </a:lnSpc>
            </a:pPr>
            <a:r>
              <a:rPr sz="1500" spc="26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500">
              <a:latin typeface="Arial Unicode MS"/>
              <a:cs typeface="Arial Unicode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0080" y="2343042"/>
            <a:ext cx="178613" cy="214630"/>
          </a:xfrm>
          <a:prstGeom prst="rect">
            <a:avLst/>
          </a:prstGeom>
        </p:spPr>
        <p:txBody>
          <a:bodyPr wrap="square" lIns="0" tIns="8826" rIns="0" bIns="0" rtlCol="0">
            <a:noAutofit/>
          </a:bodyPr>
          <a:lstStyle/>
          <a:p>
            <a:pPr marL="12700">
              <a:lnSpc>
                <a:spcPts val="1390"/>
              </a:lnSpc>
            </a:pPr>
            <a:r>
              <a:rPr sz="1500" spc="26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500">
              <a:latin typeface="Arial Unicode MS"/>
              <a:cs typeface="Arial Unicode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86460" y="3042538"/>
            <a:ext cx="6936703" cy="2533650"/>
          </a:xfrm>
          <a:prstGeom prst="rect">
            <a:avLst/>
          </a:prstGeom>
        </p:spPr>
        <p:txBody>
          <a:bodyPr wrap="square" lIns="0" tIns="13589" rIns="0" bIns="0" rtlCol="0">
            <a:noAutofit/>
          </a:bodyPr>
          <a:lstStyle/>
          <a:p>
            <a:pPr marL="12700">
              <a:lnSpc>
                <a:spcPts val="2140"/>
              </a:lnSpc>
            </a:pPr>
            <a:r>
              <a:rPr sz="2200" spc="-156" dirty="0" smtClean="0">
                <a:latin typeface="Arial Unicode MS"/>
                <a:cs typeface="Arial Unicode MS"/>
              </a:rPr>
              <a:t>The crucial step was to get her first order, which proved</a:t>
            </a:r>
            <a:endParaRPr sz="2200">
              <a:latin typeface="Arial Unicode MS"/>
              <a:cs typeface="Arial Unicode MS"/>
            </a:endParaRPr>
          </a:p>
          <a:p>
            <a:pPr marL="12700" marR="42100">
              <a:lnSpc>
                <a:spcPct val="89192"/>
              </a:lnSpc>
              <a:spcBef>
                <a:spcPts val="208"/>
              </a:spcBef>
            </a:pPr>
            <a:r>
              <a:rPr sz="2200" spc="-279" dirty="0" smtClean="0">
                <a:latin typeface="Arial Unicode MS"/>
                <a:cs typeface="Arial Unicode MS"/>
              </a:rPr>
              <a:t>a really difficult task.</a:t>
            </a:r>
            <a:endParaRPr sz="2200">
              <a:latin typeface="Arial Unicode MS"/>
              <a:cs typeface="Arial Unicode MS"/>
            </a:endParaRPr>
          </a:p>
          <a:p>
            <a:pPr marL="12700" marR="288970">
              <a:lnSpc>
                <a:spcPts val="2354"/>
              </a:lnSpc>
              <a:spcBef>
                <a:spcPts val="695"/>
              </a:spcBef>
            </a:pPr>
            <a:r>
              <a:rPr sz="2200" spc="-63" dirty="0" smtClean="0">
                <a:latin typeface="Arial Unicode MS"/>
                <a:cs typeface="Arial Unicode MS"/>
              </a:rPr>
              <a:t>She hired two women and trained them to market her </a:t>
            </a:r>
            <a:endParaRPr sz="2200">
              <a:latin typeface="Arial Unicode MS"/>
              <a:cs typeface="Arial Unicode MS"/>
            </a:endParaRPr>
          </a:p>
          <a:p>
            <a:pPr marL="12700" marR="288970">
              <a:lnSpc>
                <a:spcPts val="2354"/>
              </a:lnSpc>
              <a:spcBef>
                <a:spcPts val="315"/>
              </a:spcBef>
            </a:pPr>
            <a:r>
              <a:rPr sz="2200" spc="-53" dirty="0" smtClean="0">
                <a:latin typeface="Arial Unicode MS"/>
                <a:cs typeface="Arial Unicode MS"/>
              </a:rPr>
              <a:t>products</a:t>
            </a:r>
            <a:endParaRPr sz="2200">
              <a:latin typeface="Arial Unicode MS"/>
              <a:cs typeface="Arial Unicode MS"/>
            </a:endParaRPr>
          </a:p>
          <a:p>
            <a:pPr marL="12700" marR="42100">
              <a:lnSpc>
                <a:spcPct val="89192"/>
              </a:lnSpc>
              <a:spcBef>
                <a:spcPts val="715"/>
              </a:spcBef>
            </a:pPr>
            <a:r>
              <a:rPr sz="2200" spc="-101" dirty="0" smtClean="0">
                <a:latin typeface="Arial Unicode MS"/>
                <a:cs typeface="Arial Unicode MS"/>
              </a:rPr>
              <a:t>The business has graduated from its infancy stage</a:t>
            </a:r>
            <a:endParaRPr sz="2200">
              <a:latin typeface="Arial Unicode MS"/>
              <a:cs typeface="Arial Unicode MS"/>
            </a:endParaRPr>
          </a:p>
          <a:p>
            <a:pPr marL="12700" marR="42100">
              <a:lnSpc>
                <a:spcPct val="89192"/>
              </a:lnSpc>
              <a:spcBef>
                <a:spcPts val="695"/>
              </a:spcBef>
            </a:pPr>
            <a:r>
              <a:rPr sz="2200" spc="-147" dirty="0" smtClean="0">
                <a:latin typeface="Arial Unicode MS"/>
                <a:cs typeface="Arial Unicode MS"/>
              </a:rPr>
              <a:t>I have built a network now on the basis of the</a:t>
            </a:r>
            <a:endParaRPr sz="2200">
              <a:latin typeface="Arial Unicode MS"/>
              <a:cs typeface="Arial Unicode MS"/>
            </a:endParaRPr>
          </a:p>
          <a:p>
            <a:pPr marL="12700" marR="42100">
              <a:lnSpc>
                <a:spcPct val="89192"/>
              </a:lnSpc>
              <a:spcBef>
                <a:spcPts val="695"/>
              </a:spcBef>
            </a:pPr>
            <a:r>
              <a:rPr sz="2200" spc="-133" dirty="0" smtClean="0">
                <a:latin typeface="Arial Unicode MS"/>
                <a:cs typeface="Arial Unicode MS"/>
              </a:rPr>
              <a:t>trust that we have developed over the last ten years</a:t>
            </a:r>
            <a:endParaRPr sz="2200">
              <a:latin typeface="Arial Unicode MS"/>
              <a:cs typeface="Arial Unicode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831919" y="3042538"/>
            <a:ext cx="301060" cy="306069"/>
          </a:xfrm>
          <a:prstGeom prst="rect">
            <a:avLst/>
          </a:prstGeom>
        </p:spPr>
        <p:txBody>
          <a:bodyPr wrap="square" lIns="0" tIns="13589" rIns="0" bIns="0" rtlCol="0">
            <a:noAutofit/>
          </a:bodyPr>
          <a:lstStyle/>
          <a:p>
            <a:pPr marL="12700">
              <a:lnSpc>
                <a:spcPts val="2140"/>
              </a:lnSpc>
            </a:pPr>
            <a:r>
              <a:rPr sz="2200" spc="-189" dirty="0" smtClean="0">
                <a:latin typeface="Arial Unicode MS"/>
                <a:cs typeface="Arial Unicode MS"/>
              </a:rPr>
              <a:t>to</a:t>
            </a:r>
            <a:endParaRPr sz="2200">
              <a:latin typeface="Arial Unicode MS"/>
              <a:cs typeface="Arial Unicode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142902" y="3042538"/>
            <a:ext cx="378525" cy="306069"/>
          </a:xfrm>
          <a:prstGeom prst="rect">
            <a:avLst/>
          </a:prstGeom>
        </p:spPr>
        <p:txBody>
          <a:bodyPr wrap="square" lIns="0" tIns="13589" rIns="0" bIns="0" rtlCol="0">
            <a:noAutofit/>
          </a:bodyPr>
          <a:lstStyle/>
          <a:p>
            <a:pPr marL="12700">
              <a:lnSpc>
                <a:spcPts val="2140"/>
              </a:lnSpc>
            </a:pPr>
            <a:r>
              <a:rPr sz="2200" spc="116" dirty="0" smtClean="0">
                <a:latin typeface="Arial Unicode MS"/>
                <a:cs typeface="Arial Unicode MS"/>
              </a:rPr>
              <a:t>be</a:t>
            </a:r>
            <a:endParaRPr sz="22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40080" y="3069482"/>
            <a:ext cx="178613" cy="214630"/>
          </a:xfrm>
          <a:prstGeom prst="rect">
            <a:avLst/>
          </a:prstGeom>
        </p:spPr>
        <p:txBody>
          <a:bodyPr wrap="square" lIns="0" tIns="8826" rIns="0" bIns="0" rtlCol="0">
            <a:noAutofit/>
          </a:bodyPr>
          <a:lstStyle/>
          <a:p>
            <a:pPr marL="12700">
              <a:lnSpc>
                <a:spcPts val="1390"/>
              </a:lnSpc>
            </a:pPr>
            <a:r>
              <a:rPr sz="1500" spc="26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5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0080" y="3795922"/>
            <a:ext cx="178613" cy="214630"/>
          </a:xfrm>
          <a:prstGeom prst="rect">
            <a:avLst/>
          </a:prstGeom>
        </p:spPr>
        <p:txBody>
          <a:bodyPr wrap="square" lIns="0" tIns="8890" rIns="0" bIns="0" rtlCol="0">
            <a:noAutofit/>
          </a:bodyPr>
          <a:lstStyle/>
          <a:p>
            <a:pPr marL="12700">
              <a:lnSpc>
                <a:spcPts val="1400"/>
              </a:lnSpc>
            </a:pPr>
            <a:r>
              <a:rPr sz="1500" spc="23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5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0080" y="4522362"/>
            <a:ext cx="178613" cy="214630"/>
          </a:xfrm>
          <a:prstGeom prst="rect">
            <a:avLst/>
          </a:prstGeom>
        </p:spPr>
        <p:txBody>
          <a:bodyPr wrap="square" lIns="0" tIns="8890" rIns="0" bIns="0" rtlCol="0">
            <a:noAutofit/>
          </a:bodyPr>
          <a:lstStyle/>
          <a:p>
            <a:pPr marL="12700">
              <a:lnSpc>
                <a:spcPts val="1400"/>
              </a:lnSpc>
            </a:pPr>
            <a:r>
              <a:rPr sz="1500" spc="23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5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0080" y="4909712"/>
            <a:ext cx="178613" cy="214630"/>
          </a:xfrm>
          <a:prstGeom prst="rect">
            <a:avLst/>
          </a:prstGeom>
        </p:spPr>
        <p:txBody>
          <a:bodyPr wrap="square" lIns="0" tIns="8890" rIns="0" bIns="0" rtlCol="0">
            <a:noAutofit/>
          </a:bodyPr>
          <a:lstStyle/>
          <a:p>
            <a:pPr marL="12700">
              <a:lnSpc>
                <a:spcPts val="1400"/>
              </a:lnSpc>
            </a:pPr>
            <a:r>
              <a:rPr sz="1500" spc="23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50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0080" y="5297062"/>
            <a:ext cx="178613" cy="214629"/>
          </a:xfrm>
          <a:prstGeom prst="rect">
            <a:avLst/>
          </a:prstGeom>
        </p:spPr>
        <p:txBody>
          <a:bodyPr wrap="square" lIns="0" tIns="8890" rIns="0" bIns="0" rtlCol="0">
            <a:noAutofit/>
          </a:bodyPr>
          <a:lstStyle/>
          <a:p>
            <a:pPr marL="12700">
              <a:lnSpc>
                <a:spcPts val="1400"/>
              </a:lnSpc>
            </a:pPr>
            <a:r>
              <a:rPr sz="1500" spc="231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50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" name="object 2"/>
          <p:cNvSpPr txBox="1"/>
          <p:nvPr/>
        </p:nvSpPr>
        <p:spPr>
          <a:xfrm>
            <a:off x="3173730" y="3621917"/>
            <a:ext cx="2937333" cy="533400"/>
          </a:xfrm>
          <a:prstGeom prst="rect">
            <a:avLst/>
          </a:prstGeom>
        </p:spPr>
        <p:txBody>
          <a:bodyPr wrap="square" lIns="0" tIns="24066" rIns="0" bIns="0" rtlCol="0">
            <a:noAutofit/>
          </a:bodyPr>
          <a:lstStyle/>
          <a:p>
            <a:pPr marL="12700">
              <a:lnSpc>
                <a:spcPts val="3790"/>
              </a:lnSpc>
            </a:pPr>
            <a:r>
              <a:rPr sz="4000" spc="228" dirty="0" smtClean="0">
                <a:latin typeface="Arial Unicode MS"/>
                <a:cs typeface="Arial Unicode MS"/>
              </a:rPr>
              <a:t>Discussion</a:t>
            </a:r>
            <a:endParaRPr sz="400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00" y="274320"/>
            <a:ext cx="865632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00430" y="1606054"/>
            <a:ext cx="7583357" cy="424307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 marR="42351">
              <a:lnSpc>
                <a:spcPts val="2590"/>
              </a:lnSpc>
            </a:pPr>
            <a:r>
              <a:rPr sz="2700" spc="-177" dirty="0" smtClean="0">
                <a:latin typeface="Arial Unicode MS"/>
                <a:cs typeface="Arial Unicode MS"/>
              </a:rPr>
              <a:t>This led to the development of a class of</a:t>
            </a:r>
            <a:endParaRPr sz="2700">
              <a:latin typeface="Arial Unicode MS"/>
              <a:cs typeface="Arial Unicode MS"/>
            </a:endParaRPr>
          </a:p>
          <a:p>
            <a:pPr marL="12700" marR="42351">
              <a:lnSpc>
                <a:spcPct val="89192"/>
              </a:lnSpc>
              <a:spcBef>
                <a:spcPts val="590"/>
              </a:spcBef>
            </a:pPr>
            <a:r>
              <a:rPr sz="2700" spc="-224" dirty="0" smtClean="0">
                <a:latin typeface="Arial Unicode MS"/>
                <a:cs typeface="Arial Unicode MS"/>
              </a:rPr>
              <a:t>industrialists, later known notoriously as the</a:t>
            </a:r>
            <a:endParaRPr sz="2700">
              <a:latin typeface="Arial Unicode MS"/>
              <a:cs typeface="Arial Unicode MS"/>
            </a:endParaRPr>
          </a:p>
          <a:p>
            <a:pPr marL="12700" marR="42351">
              <a:lnSpc>
                <a:spcPct val="89192"/>
              </a:lnSpc>
              <a:spcBef>
                <a:spcPts val="625"/>
              </a:spcBef>
            </a:pPr>
            <a:r>
              <a:rPr sz="2800" spc="-205" smtClean="0">
                <a:latin typeface="Arial Unicode MS"/>
                <a:cs typeface="Arial Unicode MS"/>
              </a:rPr>
              <a:t>twenty-two </a:t>
            </a:r>
            <a:r>
              <a:rPr sz="2800" spc="-205" smtClean="0">
                <a:latin typeface="Arial Unicode MS"/>
                <a:cs typeface="Arial Unicode MS"/>
              </a:rPr>
              <a:t>families</a:t>
            </a:r>
            <a:endParaRPr lang="en-US" sz="2800" spc="-205" dirty="0" smtClean="0">
              <a:latin typeface="Arial Unicode MS"/>
              <a:cs typeface="Arial Unicode MS"/>
            </a:endParaRPr>
          </a:p>
          <a:p>
            <a:pPr marL="12700" marR="42351">
              <a:lnSpc>
                <a:spcPct val="89192"/>
              </a:lnSpc>
              <a:spcBef>
                <a:spcPts val="625"/>
              </a:spcBef>
            </a:pPr>
            <a:r>
              <a:rPr lang="en-US" sz="1600" dirty="0" smtClean="0">
                <a:latin typeface="Arial Unicode MS"/>
                <a:cs typeface="Arial Unicode MS"/>
              </a:rPr>
              <a:t>The </a:t>
            </a:r>
            <a:r>
              <a:rPr lang="en-US" sz="1600" dirty="0" err="1" smtClean="0">
                <a:latin typeface="Arial Unicode MS"/>
                <a:cs typeface="Arial Unicode MS"/>
              </a:rPr>
              <a:t>Ayub</a:t>
            </a:r>
            <a:r>
              <a:rPr lang="en-US" sz="1600" dirty="0" smtClean="0">
                <a:latin typeface="Arial Unicode MS"/>
                <a:cs typeface="Arial Unicode MS"/>
              </a:rPr>
              <a:t> Khan era was the 22 families’ heyday. They flourished </a:t>
            </a:r>
          </a:p>
          <a:p>
            <a:pPr marL="12700" marR="42351">
              <a:lnSpc>
                <a:spcPct val="89192"/>
              </a:lnSpc>
              <a:spcBef>
                <a:spcPts val="625"/>
              </a:spcBef>
            </a:pPr>
            <a:r>
              <a:rPr lang="en-US" sz="1600" dirty="0" smtClean="0">
                <a:latin typeface="Arial Unicode MS"/>
                <a:cs typeface="Arial Unicode MS"/>
              </a:rPr>
              <a:t>mightily in that era, setting up one industry after another and </a:t>
            </a:r>
          </a:p>
          <a:p>
            <a:pPr marL="12700" marR="42351">
              <a:lnSpc>
                <a:spcPct val="89192"/>
              </a:lnSpc>
              <a:spcBef>
                <a:spcPts val="625"/>
              </a:spcBef>
            </a:pPr>
            <a:r>
              <a:rPr lang="en-US" sz="1600" dirty="0" smtClean="0">
                <a:latin typeface="Arial Unicode MS"/>
                <a:cs typeface="Arial Unicode MS"/>
              </a:rPr>
              <a:t>expanding into sector after sector, until it seemed that they virtually </a:t>
            </a:r>
          </a:p>
          <a:p>
            <a:pPr marL="12700" marR="42351">
              <a:lnSpc>
                <a:spcPct val="89192"/>
              </a:lnSpc>
              <a:spcBef>
                <a:spcPts val="625"/>
              </a:spcBef>
            </a:pPr>
            <a:r>
              <a:rPr lang="en-US" sz="1600" dirty="0" smtClean="0">
                <a:latin typeface="Arial Unicode MS"/>
                <a:cs typeface="Arial Unicode MS"/>
              </a:rPr>
              <a:t>controlled the economy. Banking, insurance, textiles, consumer </a:t>
            </a:r>
          </a:p>
          <a:p>
            <a:pPr marL="12700" marR="42351">
              <a:lnSpc>
                <a:spcPct val="89192"/>
              </a:lnSpc>
              <a:spcBef>
                <a:spcPts val="625"/>
              </a:spcBef>
            </a:pPr>
            <a:r>
              <a:rPr lang="en-US" sz="1600" dirty="0" smtClean="0">
                <a:latin typeface="Arial Unicode MS"/>
                <a:cs typeface="Arial Unicode MS"/>
              </a:rPr>
              <a:t>goods - everything was grist for their mill.” ( Omer )</a:t>
            </a:r>
          </a:p>
          <a:p>
            <a:pPr marL="12700" marR="42351">
              <a:lnSpc>
                <a:spcPct val="89192"/>
              </a:lnSpc>
              <a:spcBef>
                <a:spcPts val="625"/>
              </a:spcBef>
            </a:pPr>
            <a:endParaRPr sz="28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1117"/>
              </a:spcBef>
            </a:pPr>
            <a:r>
              <a:rPr sz="2700" spc="-84" smtClean="0">
                <a:latin typeface="Arial Unicode MS"/>
                <a:cs typeface="Arial Unicode MS"/>
              </a:rPr>
              <a:t>“</a:t>
            </a:r>
            <a:r>
              <a:rPr sz="2700" spc="-153" smtClean="0">
                <a:latin typeface="Arial Unicode MS"/>
                <a:cs typeface="Arial Unicode MS"/>
              </a:rPr>
              <a:t>Later </a:t>
            </a:r>
            <a:r>
              <a:rPr sz="2700" spc="-153" dirty="0" smtClean="0">
                <a:latin typeface="Arial Unicode MS"/>
                <a:cs typeface="Arial Unicode MS"/>
              </a:rPr>
              <a:t>on the nationalization by Bhutto become a tragic story for these wealthy families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160" y="163807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160" y="306555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5054373"/>
            <a:ext cx="214603" cy="259079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00" y="274320"/>
            <a:ext cx="865632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00430" y="1606054"/>
            <a:ext cx="7237947" cy="373126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 marR="42351">
              <a:lnSpc>
                <a:spcPts val="2590"/>
              </a:lnSpc>
            </a:pPr>
            <a:r>
              <a:rPr sz="2700" spc="-151" dirty="0" smtClean="0">
                <a:latin typeface="Arial Unicode MS"/>
                <a:cs typeface="Arial Unicode MS"/>
              </a:rPr>
              <a:t>After coming in power from one of those rich</a:t>
            </a:r>
            <a:endParaRPr sz="2700">
              <a:latin typeface="Arial Unicode MS"/>
              <a:cs typeface="Arial Unicode MS"/>
            </a:endParaRPr>
          </a:p>
          <a:p>
            <a:pPr marL="12700" marR="266886">
              <a:lnSpc>
                <a:spcPts val="2889"/>
              </a:lnSpc>
              <a:spcBef>
                <a:spcPts val="590"/>
              </a:spcBef>
            </a:pPr>
            <a:r>
              <a:rPr sz="2700" spc="-243" dirty="0" smtClean="0">
                <a:latin typeface="Arial Unicode MS"/>
                <a:cs typeface="Arial Unicode MS"/>
              </a:rPr>
              <a:t>family into politics (Sharif Family) they started </a:t>
            </a:r>
            <a:endParaRPr sz="2700">
              <a:latin typeface="Arial Unicode MS"/>
              <a:cs typeface="Arial Unicode MS"/>
            </a:endParaRPr>
          </a:p>
          <a:p>
            <a:pPr marL="12700" marR="266886">
              <a:lnSpc>
                <a:spcPts val="2889"/>
              </a:lnSpc>
              <a:spcBef>
                <a:spcPts val="855"/>
              </a:spcBef>
            </a:pPr>
            <a:r>
              <a:rPr sz="2700" spc="-158" dirty="0" smtClean="0">
                <a:latin typeface="Arial Unicode MS"/>
                <a:cs typeface="Arial Unicode MS"/>
              </a:rPr>
              <a:t>returning back these assets to them. </a:t>
            </a:r>
            <a:endParaRPr sz="2700">
              <a:latin typeface="Arial Unicode MS"/>
              <a:cs typeface="Arial Unicode MS"/>
            </a:endParaRPr>
          </a:p>
          <a:p>
            <a:pPr marL="12700" marR="266886">
              <a:lnSpc>
                <a:spcPts val="2889"/>
              </a:lnSpc>
              <a:spcBef>
                <a:spcPts val="855"/>
              </a:spcBef>
            </a:pPr>
            <a:r>
              <a:rPr sz="2700" spc="-148" dirty="0" smtClean="0">
                <a:latin typeface="Arial Unicode MS"/>
                <a:cs typeface="Arial Unicode MS"/>
              </a:rPr>
              <a:t>Rejuvenation of business scenario in private </a:t>
            </a:r>
            <a:endParaRPr sz="2700">
              <a:latin typeface="Arial Unicode MS"/>
              <a:cs typeface="Arial Unicode MS"/>
            </a:endParaRPr>
          </a:p>
          <a:p>
            <a:pPr marL="12700" marR="266886">
              <a:lnSpc>
                <a:spcPts val="2889"/>
              </a:lnSpc>
              <a:spcBef>
                <a:spcPts val="855"/>
              </a:spcBef>
            </a:pPr>
            <a:r>
              <a:rPr sz="2700" spc="-129" dirty="0" smtClean="0">
                <a:latin typeface="Arial Unicode MS"/>
                <a:cs typeface="Arial Unicode MS"/>
              </a:rPr>
              <a:t>sector</a:t>
            </a:r>
            <a:endParaRPr sz="2700">
              <a:latin typeface="Arial Unicode MS"/>
              <a:cs typeface="Arial Unicode MS"/>
            </a:endParaRPr>
          </a:p>
          <a:p>
            <a:pPr marL="12700" marR="42351">
              <a:lnSpc>
                <a:spcPct val="89192"/>
              </a:lnSpc>
              <a:spcBef>
                <a:spcPts val="1175"/>
              </a:spcBef>
            </a:pPr>
            <a:r>
              <a:rPr sz="2700" spc="-117" dirty="0" smtClean="0">
                <a:latin typeface="Arial Unicode MS"/>
                <a:cs typeface="Arial Unicode MS"/>
              </a:rPr>
              <a:t>Business friendly era during1990’s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3610"/>
              </a:lnSpc>
              <a:spcBef>
                <a:spcPts val="964"/>
              </a:spcBef>
            </a:pPr>
            <a:r>
              <a:rPr sz="2700" spc="-133" dirty="0" smtClean="0">
                <a:latin typeface="Arial Unicode MS"/>
                <a:cs typeface="Arial Unicode MS"/>
              </a:rPr>
              <a:t>As a result new business families emerged and the existing families resuscitated themselves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45160" y="163807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160" y="306555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160" y="4033293"/>
            <a:ext cx="214603" cy="259080"/>
          </a:xfrm>
          <a:prstGeom prst="rect">
            <a:avLst/>
          </a:prstGeom>
        </p:spPr>
        <p:txBody>
          <a:bodyPr wrap="square" lIns="0" tIns="10826" rIns="0" bIns="0" rtlCol="0">
            <a:noAutofit/>
          </a:bodyPr>
          <a:lstStyle/>
          <a:p>
            <a:pPr marL="12700">
              <a:lnSpc>
                <a:spcPts val="1705"/>
              </a:lnSpc>
            </a:pPr>
            <a:r>
              <a:rPr sz="1850" spc="28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4542563"/>
            <a:ext cx="214603" cy="259080"/>
          </a:xfrm>
          <a:prstGeom prst="rect">
            <a:avLst/>
          </a:prstGeom>
        </p:spPr>
        <p:txBody>
          <a:bodyPr wrap="square" lIns="0" tIns="10826" rIns="0" bIns="0" rtlCol="0">
            <a:noAutofit/>
          </a:bodyPr>
          <a:lstStyle/>
          <a:p>
            <a:pPr marL="12700">
              <a:lnSpc>
                <a:spcPts val="1705"/>
              </a:lnSpc>
            </a:pPr>
            <a:r>
              <a:rPr sz="1850" spc="28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00" y="274320"/>
            <a:ext cx="865632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00430" y="2045474"/>
            <a:ext cx="7416999" cy="1191259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-145" dirty="0" smtClean="0">
                <a:latin typeface="Arial Unicode MS"/>
                <a:cs typeface="Arial Unicode MS"/>
              </a:rPr>
              <a:t>Military regime of Pervaiz Mushraf continued the</a:t>
            </a:r>
            <a:endParaRPr sz="2700">
              <a:latin typeface="Arial Unicode MS"/>
              <a:cs typeface="Arial Unicode MS"/>
            </a:endParaRPr>
          </a:p>
          <a:p>
            <a:pPr marL="12700" marR="137325">
              <a:lnSpc>
                <a:spcPts val="2889"/>
              </a:lnSpc>
              <a:spcBef>
                <a:spcPts val="220"/>
              </a:spcBef>
            </a:pPr>
            <a:r>
              <a:rPr sz="2700" spc="-242" dirty="0" smtClean="0">
                <a:latin typeface="Arial Unicode MS"/>
                <a:cs typeface="Arial Unicode MS"/>
              </a:rPr>
              <a:t>process of liberalization by privatizing the state- </a:t>
            </a:r>
            <a:endParaRPr sz="2700">
              <a:latin typeface="Arial Unicode MS"/>
              <a:cs typeface="Arial Unicode MS"/>
            </a:endParaRPr>
          </a:p>
          <a:p>
            <a:pPr marL="12700" marR="137325">
              <a:lnSpc>
                <a:spcPts val="2889"/>
              </a:lnSpc>
              <a:spcBef>
                <a:spcPts val="349"/>
              </a:spcBef>
            </a:pPr>
            <a:r>
              <a:rPr sz="2700" spc="-59" dirty="0" smtClean="0">
                <a:latin typeface="Arial Unicode MS"/>
                <a:cs typeface="Arial Unicode MS"/>
              </a:rPr>
              <a:t>owned enterprises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160" y="207749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0430" y="3792994"/>
            <a:ext cx="7475119" cy="77978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09219">
              <a:lnSpc>
                <a:spcPts val="2590"/>
              </a:lnSpc>
            </a:pPr>
            <a:r>
              <a:rPr sz="2700" spc="-181" dirty="0" smtClean="0">
                <a:latin typeface="Arial Unicode MS"/>
                <a:cs typeface="Arial Unicode MS"/>
              </a:rPr>
              <a:t>Current Govt. is also following the same policies</a:t>
            </a:r>
            <a:endParaRPr sz="2700">
              <a:latin typeface="Arial Unicode MS"/>
              <a:cs typeface="Arial Unicode MS"/>
            </a:endParaRPr>
          </a:p>
          <a:p>
            <a:pPr marL="12700" marR="51434">
              <a:lnSpc>
                <a:spcPct val="89192"/>
              </a:lnSpc>
              <a:spcBef>
                <a:spcPts val="220"/>
              </a:spcBef>
            </a:pPr>
            <a:r>
              <a:rPr sz="2700" spc="-269" dirty="0" smtClean="0">
                <a:latin typeface="Arial Unicode MS"/>
                <a:cs typeface="Arial Unicode MS"/>
              </a:rPr>
              <a:t>of Privatization.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3825013"/>
            <a:ext cx="214603" cy="259080"/>
          </a:xfrm>
          <a:prstGeom prst="rect">
            <a:avLst/>
          </a:prstGeom>
        </p:spPr>
        <p:txBody>
          <a:bodyPr wrap="square" lIns="0" tIns="10826" rIns="0" bIns="0" rtlCol="0">
            <a:noAutofit/>
          </a:bodyPr>
          <a:lstStyle/>
          <a:p>
            <a:pPr marL="12700">
              <a:lnSpc>
                <a:spcPts val="1705"/>
              </a:lnSpc>
            </a:pPr>
            <a:r>
              <a:rPr sz="1850" spc="28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00" y="1480820"/>
            <a:ext cx="1524000" cy="922019"/>
          </a:xfrm>
          <a:custGeom>
            <a:avLst/>
            <a:gdLst/>
            <a:ahLst/>
            <a:cxnLst/>
            <a:rect l="l" t="t" r="r" b="b"/>
            <a:pathLst>
              <a:path w="1524000" h="922019">
                <a:moveTo>
                  <a:pt x="0" y="0"/>
                </a:moveTo>
                <a:lnTo>
                  <a:pt x="0" y="922019"/>
                </a:lnTo>
                <a:lnTo>
                  <a:pt x="1524000" y="922019"/>
                </a:lnTo>
                <a:lnTo>
                  <a:pt x="152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981200" y="1480820"/>
            <a:ext cx="6705600" cy="922019"/>
          </a:xfrm>
          <a:custGeom>
            <a:avLst/>
            <a:gdLst/>
            <a:ahLst/>
            <a:cxnLst/>
            <a:rect l="l" t="t" r="r" b="b"/>
            <a:pathLst>
              <a:path w="6705600" h="922019">
                <a:moveTo>
                  <a:pt x="0" y="0"/>
                </a:moveTo>
                <a:lnTo>
                  <a:pt x="0" y="922019"/>
                </a:lnTo>
                <a:lnTo>
                  <a:pt x="6705600" y="922019"/>
                </a:lnTo>
                <a:lnTo>
                  <a:pt x="6705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00" y="2402840"/>
            <a:ext cx="1524000" cy="924560"/>
          </a:xfrm>
          <a:custGeom>
            <a:avLst/>
            <a:gdLst/>
            <a:ahLst/>
            <a:cxnLst/>
            <a:rect l="l" t="t" r="r" b="b"/>
            <a:pathLst>
              <a:path w="1524000" h="924560">
                <a:moveTo>
                  <a:pt x="0" y="0"/>
                </a:moveTo>
                <a:lnTo>
                  <a:pt x="0" y="924560"/>
                </a:lnTo>
                <a:lnTo>
                  <a:pt x="1524000" y="924560"/>
                </a:lnTo>
                <a:lnTo>
                  <a:pt x="152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DFE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981200" y="2402840"/>
            <a:ext cx="6705600" cy="924560"/>
          </a:xfrm>
          <a:custGeom>
            <a:avLst/>
            <a:gdLst/>
            <a:ahLst/>
            <a:cxnLst/>
            <a:rect l="l" t="t" r="r" b="b"/>
            <a:pathLst>
              <a:path w="6705600" h="924560">
                <a:moveTo>
                  <a:pt x="0" y="0"/>
                </a:moveTo>
                <a:lnTo>
                  <a:pt x="0" y="924560"/>
                </a:lnTo>
                <a:lnTo>
                  <a:pt x="6705600" y="924560"/>
                </a:lnTo>
                <a:lnTo>
                  <a:pt x="6705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DFE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00" y="3327400"/>
            <a:ext cx="1524000" cy="922019"/>
          </a:xfrm>
          <a:custGeom>
            <a:avLst/>
            <a:gdLst/>
            <a:ahLst/>
            <a:cxnLst/>
            <a:rect l="l" t="t" r="r" b="b"/>
            <a:pathLst>
              <a:path w="1524000" h="922020">
                <a:moveTo>
                  <a:pt x="0" y="0"/>
                </a:moveTo>
                <a:lnTo>
                  <a:pt x="0" y="922019"/>
                </a:lnTo>
                <a:lnTo>
                  <a:pt x="1524000" y="922019"/>
                </a:lnTo>
                <a:lnTo>
                  <a:pt x="152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F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981200" y="3327400"/>
            <a:ext cx="6705600" cy="922019"/>
          </a:xfrm>
          <a:custGeom>
            <a:avLst/>
            <a:gdLst/>
            <a:ahLst/>
            <a:cxnLst/>
            <a:rect l="l" t="t" r="r" b="b"/>
            <a:pathLst>
              <a:path w="6705600" h="922020">
                <a:moveTo>
                  <a:pt x="0" y="0"/>
                </a:moveTo>
                <a:lnTo>
                  <a:pt x="0" y="922019"/>
                </a:lnTo>
                <a:lnTo>
                  <a:pt x="6705600" y="922019"/>
                </a:lnTo>
                <a:lnTo>
                  <a:pt x="6705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F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7200" y="4249420"/>
            <a:ext cx="1524000" cy="923290"/>
          </a:xfrm>
          <a:custGeom>
            <a:avLst/>
            <a:gdLst/>
            <a:ahLst/>
            <a:cxnLst/>
            <a:rect l="l" t="t" r="r" b="b"/>
            <a:pathLst>
              <a:path w="1524000" h="923290">
                <a:moveTo>
                  <a:pt x="0" y="0"/>
                </a:moveTo>
                <a:lnTo>
                  <a:pt x="0" y="923289"/>
                </a:lnTo>
                <a:lnTo>
                  <a:pt x="1524000" y="923289"/>
                </a:lnTo>
                <a:lnTo>
                  <a:pt x="152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DFE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981200" y="4249420"/>
            <a:ext cx="6705600" cy="923290"/>
          </a:xfrm>
          <a:custGeom>
            <a:avLst/>
            <a:gdLst/>
            <a:ahLst/>
            <a:cxnLst/>
            <a:rect l="l" t="t" r="r" b="b"/>
            <a:pathLst>
              <a:path w="6705600" h="923290">
                <a:moveTo>
                  <a:pt x="0" y="0"/>
                </a:moveTo>
                <a:lnTo>
                  <a:pt x="0" y="923289"/>
                </a:lnTo>
                <a:lnTo>
                  <a:pt x="6705600" y="923289"/>
                </a:lnTo>
                <a:lnTo>
                  <a:pt x="6705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DFE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57200" y="5172710"/>
            <a:ext cx="1524000" cy="1188720"/>
          </a:xfrm>
          <a:custGeom>
            <a:avLst/>
            <a:gdLst/>
            <a:ahLst/>
            <a:cxnLst/>
            <a:rect l="l" t="t" r="r" b="b"/>
            <a:pathLst>
              <a:path w="1524000" h="1188719">
                <a:moveTo>
                  <a:pt x="0" y="0"/>
                </a:moveTo>
                <a:lnTo>
                  <a:pt x="0" y="1188720"/>
                </a:lnTo>
                <a:lnTo>
                  <a:pt x="1524000" y="1188720"/>
                </a:lnTo>
                <a:lnTo>
                  <a:pt x="152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F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981200" y="5172710"/>
            <a:ext cx="6705600" cy="1188720"/>
          </a:xfrm>
          <a:custGeom>
            <a:avLst/>
            <a:gdLst/>
            <a:ahLst/>
            <a:cxnLst/>
            <a:rect l="l" t="t" r="r" b="b"/>
            <a:pathLst>
              <a:path w="6705600" h="1188719">
                <a:moveTo>
                  <a:pt x="0" y="0"/>
                </a:moveTo>
                <a:lnTo>
                  <a:pt x="0" y="1188720"/>
                </a:lnTo>
                <a:lnTo>
                  <a:pt x="6705600" y="1188720"/>
                </a:lnTo>
                <a:lnTo>
                  <a:pt x="6705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F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01930" y="274320"/>
            <a:ext cx="848487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058670" y="1881386"/>
            <a:ext cx="4333328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800" spc="-137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import subst i tut ion indust r ializat ion.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58670" y="2804676"/>
            <a:ext cx="3482746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800" spc="-110" dirty="0" smtClean="0">
                <a:latin typeface="Arial Unicode MS"/>
                <a:cs typeface="Arial Unicode MS"/>
              </a:rPr>
              <a:t>some form of quantitative controls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58670" y="3727966"/>
            <a:ext cx="1847835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800" spc="-74" dirty="0" smtClean="0">
                <a:latin typeface="Arial Unicode MS"/>
                <a:cs typeface="Arial Unicode MS"/>
              </a:rPr>
              <a:t>rates of over 20%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58670" y="4649986"/>
            <a:ext cx="1922324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800" spc="-41" dirty="0" smtClean="0">
                <a:latin typeface="Arial Unicode MS"/>
                <a:cs typeface="Arial Unicode MS"/>
              </a:rPr>
              <a:t>Licensing System”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58670" y="5573276"/>
            <a:ext cx="2859846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800" spc="-144" dirty="0" smtClean="0">
                <a:latin typeface="Arial Unicode MS"/>
                <a:cs typeface="Arial Unicode MS"/>
              </a:rPr>
              <a:t>relatively higher growth rate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7200" y="1480820"/>
            <a:ext cx="8229600" cy="922019"/>
          </a:xfrm>
          <a:prstGeom prst="rect">
            <a:avLst/>
          </a:prstGeom>
        </p:spPr>
        <p:txBody>
          <a:bodyPr wrap="square" lIns="0" tIns="3611" rIns="0" bIns="0" rtlCol="0">
            <a:noAutofit/>
          </a:bodyPr>
          <a:lstStyle/>
          <a:p>
            <a:pPr>
              <a:lnSpc>
                <a:spcPts val="550"/>
              </a:lnSpc>
            </a:pPr>
            <a:endParaRPr sz="550"/>
          </a:p>
          <a:p>
            <a:pPr marL="90170">
              <a:lnSpc>
                <a:spcPts val="2006"/>
              </a:lnSpc>
            </a:pPr>
            <a:r>
              <a:rPr sz="3600" spc="-8" baseline="-16869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1947- 58 </a:t>
            </a:r>
            <a:r>
              <a:rPr sz="1800" spc="-8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Er a of emer ging exchange r at e and t rade poli cies and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7200" y="2402840"/>
            <a:ext cx="8229600" cy="924560"/>
          </a:xfrm>
          <a:prstGeom prst="rect">
            <a:avLst/>
          </a:prstGeom>
        </p:spPr>
        <p:txBody>
          <a:bodyPr wrap="square" lIns="0" tIns="3611" rIns="0" bIns="0" rtlCol="0">
            <a:noAutofit/>
          </a:bodyPr>
          <a:lstStyle/>
          <a:p>
            <a:pPr>
              <a:lnSpc>
                <a:spcPts val="550"/>
              </a:lnSpc>
            </a:pPr>
            <a:endParaRPr sz="550"/>
          </a:p>
          <a:p>
            <a:pPr marL="90170">
              <a:lnSpc>
                <a:spcPts val="2006"/>
              </a:lnSpc>
            </a:pPr>
            <a:r>
              <a:rPr sz="3600" spc="-98" baseline="-16869" dirty="0" smtClean="0">
                <a:latin typeface="Arial Unicode MS"/>
                <a:cs typeface="Arial Unicode MS"/>
              </a:rPr>
              <a:t>1953- 64 </a:t>
            </a:r>
            <a:r>
              <a:rPr sz="1800" spc="-98" dirty="0" smtClean="0">
                <a:latin typeface="Arial Unicode MS"/>
                <a:cs typeface="Arial Unicode MS"/>
              </a:rPr>
              <a:t>Virtually all imports into Pakistan were regulated by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7200" y="3327400"/>
            <a:ext cx="8229600" cy="922019"/>
          </a:xfrm>
          <a:prstGeom prst="rect">
            <a:avLst/>
          </a:prstGeom>
        </p:spPr>
        <p:txBody>
          <a:bodyPr wrap="square" lIns="0" tIns="3611" rIns="0" bIns="0" rtlCol="0">
            <a:noAutofit/>
          </a:bodyPr>
          <a:lstStyle/>
          <a:p>
            <a:pPr>
              <a:lnSpc>
                <a:spcPts val="550"/>
              </a:lnSpc>
            </a:pPr>
            <a:endParaRPr sz="550"/>
          </a:p>
          <a:p>
            <a:pPr marL="90170">
              <a:lnSpc>
                <a:spcPts val="2006"/>
              </a:lnSpc>
            </a:pPr>
            <a:r>
              <a:rPr sz="3600" spc="-17" baseline="-16869" dirty="0" smtClean="0">
                <a:latin typeface="Arial Unicode MS"/>
                <a:cs typeface="Arial Unicode MS"/>
              </a:rPr>
              <a:t>1950- 55 </a:t>
            </a:r>
            <a:r>
              <a:rPr sz="1800" spc="-17" dirty="0" smtClean="0">
                <a:latin typeface="Arial Unicode MS"/>
                <a:cs typeface="Arial Unicode MS"/>
              </a:rPr>
              <a:t>Large scale sector experienced phenomenal growth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4249420"/>
            <a:ext cx="8229600" cy="923290"/>
          </a:xfrm>
          <a:prstGeom prst="rect">
            <a:avLst/>
          </a:prstGeom>
        </p:spPr>
        <p:txBody>
          <a:bodyPr wrap="square" lIns="0" tIns="3611" rIns="0" bIns="0" rtlCol="0">
            <a:noAutofit/>
          </a:bodyPr>
          <a:lstStyle/>
          <a:p>
            <a:pPr>
              <a:lnSpc>
                <a:spcPts val="550"/>
              </a:lnSpc>
            </a:pPr>
            <a:endParaRPr sz="550"/>
          </a:p>
          <a:p>
            <a:pPr marL="90170">
              <a:lnSpc>
                <a:spcPts val="2006"/>
              </a:lnSpc>
            </a:pPr>
            <a:r>
              <a:rPr sz="3600" spc="336" baseline="-16869" dirty="0" smtClean="0">
                <a:latin typeface="Arial Unicode MS"/>
                <a:cs typeface="Arial Unicode MS"/>
              </a:rPr>
              <a:t>1</a:t>
            </a:r>
            <a:r>
              <a:rPr sz="3600" spc="326" baseline="-16869" dirty="0" smtClean="0">
                <a:latin typeface="Arial Unicode MS"/>
                <a:cs typeface="Arial Unicode MS"/>
              </a:rPr>
              <a:t>9</a:t>
            </a:r>
            <a:r>
              <a:rPr sz="3600" spc="336" baseline="-16869" dirty="0" smtClean="0">
                <a:latin typeface="Arial Unicode MS"/>
                <a:cs typeface="Arial Unicode MS"/>
              </a:rPr>
              <a:t>5</a:t>
            </a:r>
            <a:r>
              <a:rPr sz="3600" spc="326" baseline="-16869" dirty="0" smtClean="0">
                <a:latin typeface="Arial Unicode MS"/>
                <a:cs typeface="Arial Unicode MS"/>
              </a:rPr>
              <a:t>0</a:t>
            </a:r>
            <a:r>
              <a:rPr sz="3600" spc="-466" baseline="-16869" dirty="0" smtClean="0">
                <a:latin typeface="Arial Unicode MS"/>
                <a:cs typeface="Arial Unicode MS"/>
              </a:rPr>
              <a:t>’</a:t>
            </a:r>
            <a:r>
              <a:rPr sz="3600" spc="0" baseline="-16869" dirty="0" smtClean="0">
                <a:latin typeface="Arial Unicode MS"/>
                <a:cs typeface="Arial Unicode MS"/>
              </a:rPr>
              <a:t>s  </a:t>
            </a:r>
            <a:r>
              <a:rPr sz="3600" spc="329" baseline="-16869" dirty="0" smtClean="0">
                <a:latin typeface="Arial Unicode MS"/>
                <a:cs typeface="Arial Unicode MS"/>
              </a:rPr>
              <a:t> </a:t>
            </a:r>
            <a:r>
              <a:rPr sz="1800" spc="-134" dirty="0" smtClean="0">
                <a:latin typeface="Arial Unicode MS"/>
                <a:cs typeface="Arial Unicode MS"/>
              </a:rPr>
              <a:t>Intro</a:t>
            </a:r>
            <a:r>
              <a:rPr sz="1800" spc="-149" dirty="0" smtClean="0">
                <a:latin typeface="Arial Unicode MS"/>
                <a:cs typeface="Arial Unicode MS"/>
              </a:rPr>
              <a:t>d</a:t>
            </a:r>
            <a:r>
              <a:rPr sz="1800" spc="-107" dirty="0" smtClean="0">
                <a:latin typeface="Arial Unicode MS"/>
                <a:cs typeface="Arial Unicode MS"/>
              </a:rPr>
              <a:t>uction</a:t>
            </a:r>
            <a:r>
              <a:rPr sz="1800" spc="-414" dirty="0" smtClean="0">
                <a:latin typeface="Arial Unicode MS"/>
                <a:cs typeface="Arial Unicode MS"/>
              </a:rPr>
              <a:t> </a:t>
            </a:r>
            <a:r>
              <a:rPr sz="1800" spc="0" dirty="0" smtClean="0">
                <a:latin typeface="Arial Unicode MS"/>
                <a:cs typeface="Arial Unicode MS"/>
              </a:rPr>
              <a:t>and</a:t>
            </a:r>
            <a:r>
              <a:rPr sz="1800" spc="-107" dirty="0" smtClean="0">
                <a:latin typeface="Arial Unicode MS"/>
                <a:cs typeface="Arial Unicode MS"/>
              </a:rPr>
              <a:t> </a:t>
            </a:r>
            <a:r>
              <a:rPr sz="1800" spc="44" dirty="0" smtClean="0">
                <a:latin typeface="Arial Unicode MS"/>
                <a:cs typeface="Arial Unicode MS"/>
              </a:rPr>
              <a:t>a</a:t>
            </a:r>
            <a:r>
              <a:rPr sz="1800" spc="34" dirty="0" smtClean="0">
                <a:latin typeface="Arial Unicode MS"/>
                <a:cs typeface="Arial Unicode MS"/>
              </a:rPr>
              <a:t>c</a:t>
            </a:r>
            <a:r>
              <a:rPr sz="1800" spc="-395" dirty="0" smtClean="0">
                <a:latin typeface="Arial Unicode MS"/>
                <a:cs typeface="Arial Unicode MS"/>
              </a:rPr>
              <a:t>t</a:t>
            </a:r>
            <a:r>
              <a:rPr sz="1800" spc="-251" dirty="0" smtClean="0">
                <a:latin typeface="Arial Unicode MS"/>
                <a:cs typeface="Arial Unicode MS"/>
              </a:rPr>
              <a:t>i</a:t>
            </a:r>
            <a:r>
              <a:rPr sz="1800" spc="-261" dirty="0" smtClean="0">
                <a:latin typeface="Arial Unicode MS"/>
                <a:cs typeface="Arial Unicode MS"/>
              </a:rPr>
              <a:t>v</a:t>
            </a:r>
            <a:r>
              <a:rPr sz="1800" spc="98" dirty="0" smtClean="0">
                <a:latin typeface="Arial Unicode MS"/>
                <a:cs typeface="Arial Unicode MS"/>
              </a:rPr>
              <a:t>e</a:t>
            </a:r>
            <a:r>
              <a:rPr sz="1800" spc="-400" dirty="0" smtClean="0">
                <a:latin typeface="Arial Unicode MS"/>
                <a:cs typeface="Arial Unicode MS"/>
              </a:rPr>
              <a:t> </a:t>
            </a:r>
            <a:r>
              <a:rPr sz="1800" spc="-395" dirty="0" smtClean="0">
                <a:latin typeface="Arial Unicode MS"/>
                <a:cs typeface="Arial Unicode MS"/>
              </a:rPr>
              <a:t>f</a:t>
            </a:r>
            <a:r>
              <a:rPr sz="1800" spc="88" dirty="0" smtClean="0">
                <a:latin typeface="Arial Unicode MS"/>
                <a:cs typeface="Arial Unicode MS"/>
              </a:rPr>
              <a:t>u</a:t>
            </a:r>
            <a:r>
              <a:rPr sz="1800" spc="-107" dirty="0" smtClean="0">
                <a:latin typeface="Arial Unicode MS"/>
                <a:cs typeface="Arial Unicode MS"/>
              </a:rPr>
              <a:t>nctio</a:t>
            </a:r>
            <a:r>
              <a:rPr sz="1800" spc="-122" dirty="0" smtClean="0">
                <a:latin typeface="Arial Unicode MS"/>
                <a:cs typeface="Arial Unicode MS"/>
              </a:rPr>
              <a:t>n</a:t>
            </a:r>
            <a:r>
              <a:rPr sz="1800" spc="-107" dirty="0" smtClean="0">
                <a:latin typeface="Arial Unicode MS"/>
                <a:cs typeface="Arial Unicode MS"/>
              </a:rPr>
              <a:t>ing</a:t>
            </a:r>
            <a:r>
              <a:rPr sz="1800" spc="-414" dirty="0" smtClean="0">
                <a:latin typeface="Arial Unicode MS"/>
                <a:cs typeface="Arial Unicode MS"/>
              </a:rPr>
              <a:t> </a:t>
            </a:r>
            <a:r>
              <a:rPr sz="1800" spc="-152" dirty="0" smtClean="0">
                <a:latin typeface="Arial Unicode MS"/>
                <a:cs typeface="Arial Unicode MS"/>
              </a:rPr>
              <a:t>of</a:t>
            </a:r>
            <a:r>
              <a:rPr sz="1800" spc="-394" dirty="0" smtClean="0">
                <a:latin typeface="Arial Unicode MS"/>
                <a:cs typeface="Arial Unicode MS"/>
              </a:rPr>
              <a:t> </a:t>
            </a:r>
            <a:r>
              <a:rPr sz="1800" spc="17" dirty="0" smtClean="0">
                <a:latin typeface="Arial Unicode MS"/>
                <a:cs typeface="Arial Unicode MS"/>
              </a:rPr>
              <a:t>“Imp</a:t>
            </a:r>
            <a:r>
              <a:rPr sz="1800" spc="3" dirty="0" smtClean="0">
                <a:latin typeface="Arial Unicode MS"/>
                <a:cs typeface="Arial Unicode MS"/>
              </a:rPr>
              <a:t>o</a:t>
            </a:r>
            <a:r>
              <a:rPr sz="1800" spc="-350" dirty="0" smtClean="0">
                <a:latin typeface="Arial Unicode MS"/>
                <a:cs typeface="Arial Unicode MS"/>
              </a:rPr>
              <a:t>rt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457200" y="5172710"/>
            <a:ext cx="8229600" cy="1188720"/>
          </a:xfrm>
          <a:prstGeom prst="rect">
            <a:avLst/>
          </a:prstGeom>
        </p:spPr>
        <p:txBody>
          <a:bodyPr wrap="square" lIns="0" tIns="2341" rIns="0" bIns="0" rtlCol="0">
            <a:noAutofit/>
          </a:bodyPr>
          <a:lstStyle/>
          <a:p>
            <a:pPr>
              <a:lnSpc>
                <a:spcPts val="550"/>
              </a:lnSpc>
            </a:pPr>
            <a:endParaRPr sz="550"/>
          </a:p>
          <a:p>
            <a:pPr marL="90170">
              <a:lnSpc>
                <a:spcPts val="2006"/>
              </a:lnSpc>
            </a:pPr>
            <a:r>
              <a:rPr sz="3600" spc="-39" baseline="-16869" dirty="0" smtClean="0">
                <a:latin typeface="Arial Unicode MS"/>
                <a:cs typeface="Arial Unicode MS"/>
              </a:rPr>
              <a:t>1958- 68 </a:t>
            </a:r>
            <a:r>
              <a:rPr sz="1800" spc="-39" dirty="0" smtClean="0">
                <a:latin typeface="Arial Unicode MS"/>
                <a:cs typeface="Arial Unicode MS"/>
              </a:rPr>
              <a:t>The “decade of development”, industry experienced a</a:t>
            </a:r>
            <a:endParaRPr sz="180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ject 15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00" y="1480820"/>
            <a:ext cx="1524000" cy="938529"/>
          </a:xfrm>
          <a:custGeom>
            <a:avLst/>
            <a:gdLst/>
            <a:ahLst/>
            <a:cxnLst/>
            <a:rect l="l" t="t" r="r" b="b"/>
            <a:pathLst>
              <a:path w="1524000" h="938529">
                <a:moveTo>
                  <a:pt x="0" y="0"/>
                </a:moveTo>
                <a:lnTo>
                  <a:pt x="0" y="938529"/>
                </a:lnTo>
                <a:lnTo>
                  <a:pt x="1524000" y="938529"/>
                </a:lnTo>
                <a:lnTo>
                  <a:pt x="152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981200" y="1480820"/>
            <a:ext cx="6705600" cy="938529"/>
          </a:xfrm>
          <a:custGeom>
            <a:avLst/>
            <a:gdLst/>
            <a:ahLst/>
            <a:cxnLst/>
            <a:rect l="l" t="t" r="r" b="b"/>
            <a:pathLst>
              <a:path w="6705600" h="938529">
                <a:moveTo>
                  <a:pt x="0" y="0"/>
                </a:moveTo>
                <a:lnTo>
                  <a:pt x="0" y="938529"/>
                </a:lnTo>
                <a:lnTo>
                  <a:pt x="6705600" y="938529"/>
                </a:lnTo>
                <a:lnTo>
                  <a:pt x="6705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2CA1BE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7200" y="2419350"/>
            <a:ext cx="1524000" cy="938529"/>
          </a:xfrm>
          <a:custGeom>
            <a:avLst/>
            <a:gdLst/>
            <a:ahLst/>
            <a:cxnLst/>
            <a:rect l="l" t="t" r="r" b="b"/>
            <a:pathLst>
              <a:path w="1524000" h="938529">
                <a:moveTo>
                  <a:pt x="0" y="0"/>
                </a:moveTo>
                <a:lnTo>
                  <a:pt x="0" y="938529"/>
                </a:lnTo>
                <a:lnTo>
                  <a:pt x="1524000" y="938529"/>
                </a:lnTo>
                <a:lnTo>
                  <a:pt x="152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DFE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981200" y="2419350"/>
            <a:ext cx="6705600" cy="938529"/>
          </a:xfrm>
          <a:custGeom>
            <a:avLst/>
            <a:gdLst/>
            <a:ahLst/>
            <a:cxnLst/>
            <a:rect l="l" t="t" r="r" b="b"/>
            <a:pathLst>
              <a:path w="6705600" h="938529">
                <a:moveTo>
                  <a:pt x="0" y="0"/>
                </a:moveTo>
                <a:lnTo>
                  <a:pt x="0" y="938529"/>
                </a:lnTo>
                <a:lnTo>
                  <a:pt x="6705600" y="938529"/>
                </a:lnTo>
                <a:lnTo>
                  <a:pt x="6705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DFE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57200" y="3357879"/>
            <a:ext cx="1524000" cy="938530"/>
          </a:xfrm>
          <a:custGeom>
            <a:avLst/>
            <a:gdLst/>
            <a:ahLst/>
            <a:cxnLst/>
            <a:rect l="l" t="t" r="r" b="b"/>
            <a:pathLst>
              <a:path w="1524000" h="938530">
                <a:moveTo>
                  <a:pt x="0" y="0"/>
                </a:moveTo>
                <a:lnTo>
                  <a:pt x="0" y="938530"/>
                </a:lnTo>
                <a:lnTo>
                  <a:pt x="1524000" y="938530"/>
                </a:lnTo>
                <a:lnTo>
                  <a:pt x="152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F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981200" y="3357879"/>
            <a:ext cx="6705600" cy="938530"/>
          </a:xfrm>
          <a:custGeom>
            <a:avLst/>
            <a:gdLst/>
            <a:ahLst/>
            <a:cxnLst/>
            <a:rect l="l" t="t" r="r" b="b"/>
            <a:pathLst>
              <a:path w="6705600" h="938530">
                <a:moveTo>
                  <a:pt x="0" y="0"/>
                </a:moveTo>
                <a:lnTo>
                  <a:pt x="0" y="938530"/>
                </a:lnTo>
                <a:lnTo>
                  <a:pt x="6705600" y="938530"/>
                </a:lnTo>
                <a:lnTo>
                  <a:pt x="6705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F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57200" y="4296410"/>
            <a:ext cx="1524000" cy="937259"/>
          </a:xfrm>
          <a:custGeom>
            <a:avLst/>
            <a:gdLst/>
            <a:ahLst/>
            <a:cxnLst/>
            <a:rect l="l" t="t" r="r" b="b"/>
            <a:pathLst>
              <a:path w="1524000" h="937260">
                <a:moveTo>
                  <a:pt x="0" y="0"/>
                </a:moveTo>
                <a:lnTo>
                  <a:pt x="0" y="937259"/>
                </a:lnTo>
                <a:lnTo>
                  <a:pt x="1524000" y="937259"/>
                </a:lnTo>
                <a:lnTo>
                  <a:pt x="152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DFE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981200" y="4296410"/>
            <a:ext cx="6705600" cy="937259"/>
          </a:xfrm>
          <a:custGeom>
            <a:avLst/>
            <a:gdLst/>
            <a:ahLst/>
            <a:cxnLst/>
            <a:rect l="l" t="t" r="r" b="b"/>
            <a:pathLst>
              <a:path w="6705600" h="937260">
                <a:moveTo>
                  <a:pt x="0" y="0"/>
                </a:moveTo>
                <a:lnTo>
                  <a:pt x="0" y="937259"/>
                </a:lnTo>
                <a:lnTo>
                  <a:pt x="6705600" y="937259"/>
                </a:lnTo>
                <a:lnTo>
                  <a:pt x="6705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DFE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57200" y="5233670"/>
            <a:ext cx="1524000" cy="938530"/>
          </a:xfrm>
          <a:custGeom>
            <a:avLst/>
            <a:gdLst/>
            <a:ahLst/>
            <a:cxnLst/>
            <a:rect l="l" t="t" r="r" b="b"/>
            <a:pathLst>
              <a:path w="1524000" h="938529">
                <a:moveTo>
                  <a:pt x="0" y="0"/>
                </a:moveTo>
                <a:lnTo>
                  <a:pt x="0" y="938529"/>
                </a:lnTo>
                <a:lnTo>
                  <a:pt x="1524000" y="938529"/>
                </a:lnTo>
                <a:lnTo>
                  <a:pt x="152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F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752600" y="5181600"/>
            <a:ext cx="6705600" cy="938530"/>
          </a:xfrm>
          <a:custGeom>
            <a:avLst/>
            <a:gdLst/>
            <a:ahLst/>
            <a:cxnLst/>
            <a:rect l="l" t="t" r="r" b="b"/>
            <a:pathLst>
              <a:path w="6705600" h="938529">
                <a:moveTo>
                  <a:pt x="0" y="0"/>
                </a:moveTo>
                <a:lnTo>
                  <a:pt x="0" y="938529"/>
                </a:lnTo>
                <a:lnTo>
                  <a:pt x="6705600" y="938529"/>
                </a:lnTo>
                <a:lnTo>
                  <a:pt x="6705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7EF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57200" y="274320"/>
            <a:ext cx="8656320" cy="12433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058670" y="1882656"/>
            <a:ext cx="4134446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800" spc="-35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monopol y houses, wi th t he lar gest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37249" y="1882656"/>
            <a:ext cx="332673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800" spc="171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13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613753" y="1882656"/>
            <a:ext cx="269049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800" spc="-80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of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926935" y="1882656"/>
            <a:ext cx="696604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800" spc="-66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t hese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58670" y="2821186"/>
            <a:ext cx="3442474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800" spc="-70" dirty="0" smtClean="0">
                <a:latin typeface="Arial Unicode MS"/>
                <a:cs typeface="Arial Unicode MS"/>
              </a:rPr>
              <a:t>Caused some dent in elite power.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058670" y="4698246"/>
            <a:ext cx="4255641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r>
              <a:rPr sz="1800" spc="-153" dirty="0" smtClean="0">
                <a:latin typeface="Arial Unicode MS"/>
                <a:cs typeface="Arial Unicode MS"/>
              </a:rPr>
              <a:t>preference still given to large scale sector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4670" y="5760138"/>
            <a:ext cx="1240281" cy="330200"/>
          </a:xfrm>
          <a:prstGeom prst="rect">
            <a:avLst/>
          </a:prstGeom>
        </p:spPr>
        <p:txBody>
          <a:bodyPr wrap="square" lIns="0" tIns="14700" rIns="0" bIns="0" rtlCol="0">
            <a:noAutofit/>
          </a:bodyPr>
          <a:lstStyle/>
          <a:p>
            <a:pPr marL="12700">
              <a:lnSpc>
                <a:spcPts val="2315"/>
              </a:lnSpc>
            </a:pPr>
            <a:r>
              <a:rPr sz="2400" spc="112" dirty="0" smtClean="0">
                <a:latin typeface="Arial Unicode MS"/>
                <a:cs typeface="Arial Unicode MS"/>
              </a:rPr>
              <a:t>present</a:t>
            </a:r>
            <a:endParaRPr sz="24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7200" y="1480820"/>
            <a:ext cx="8229600" cy="938529"/>
          </a:xfrm>
          <a:prstGeom prst="rect">
            <a:avLst/>
          </a:prstGeom>
        </p:spPr>
        <p:txBody>
          <a:bodyPr wrap="square" lIns="0" tIns="4881" rIns="0" bIns="0" rtlCol="0">
            <a:noAutofit/>
          </a:bodyPr>
          <a:lstStyle/>
          <a:p>
            <a:pPr>
              <a:lnSpc>
                <a:spcPts val="550"/>
              </a:lnSpc>
            </a:pPr>
            <a:endParaRPr sz="550"/>
          </a:p>
          <a:p>
            <a:pPr marL="52977" marR="611285" algn="ctr">
              <a:lnSpc>
                <a:spcPts val="2006"/>
              </a:lnSpc>
            </a:pPr>
            <a:r>
              <a:rPr sz="3600" spc="-22" baseline="-16869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1958- 70 </a:t>
            </a:r>
            <a:r>
              <a:rPr sz="1800" spc="-22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65% of t ot al l oans disbursed by PI CI C, went t o 37</a:t>
            </a:r>
            <a:endParaRPr sz="1800">
              <a:latin typeface="Arial Unicode MS"/>
              <a:cs typeface="Arial Unicode MS"/>
            </a:endParaRPr>
          </a:p>
          <a:p>
            <a:pPr marL="1584325" marR="2049932" algn="ctr">
              <a:lnSpc>
                <a:spcPct val="89192"/>
              </a:lnSpc>
              <a:spcBef>
                <a:spcPts val="2818"/>
              </a:spcBef>
            </a:pPr>
            <a:r>
              <a:rPr sz="1800" spc="-9" dirty="0" smtClean="0">
                <a:solidFill>
                  <a:srgbClr val="FFFFFF"/>
                </a:solidFill>
                <a:latin typeface="Arial Unicode MS"/>
                <a:cs typeface="Arial Unicode MS"/>
              </a:rPr>
              <a:t>account ing f or about 70% of t he loans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57200" y="2419350"/>
            <a:ext cx="8229600" cy="938529"/>
          </a:xfrm>
          <a:prstGeom prst="rect">
            <a:avLst/>
          </a:prstGeom>
        </p:spPr>
        <p:txBody>
          <a:bodyPr wrap="square" lIns="0" tIns="4881" rIns="0" bIns="0" rtlCol="0">
            <a:noAutofit/>
          </a:bodyPr>
          <a:lstStyle/>
          <a:p>
            <a:pPr>
              <a:lnSpc>
                <a:spcPts val="550"/>
              </a:lnSpc>
            </a:pPr>
            <a:endParaRPr sz="550"/>
          </a:p>
          <a:p>
            <a:pPr marL="90170">
              <a:lnSpc>
                <a:spcPts val="2006"/>
              </a:lnSpc>
            </a:pPr>
            <a:r>
              <a:rPr sz="3600" spc="-72" baseline="-16869" dirty="0" smtClean="0">
                <a:latin typeface="Arial Unicode MS"/>
                <a:cs typeface="Arial Unicode MS"/>
              </a:rPr>
              <a:t>1972- 77 </a:t>
            </a:r>
            <a:r>
              <a:rPr sz="1800" spc="-72" dirty="0" smtClean="0">
                <a:latin typeface="Arial Unicode MS"/>
                <a:cs typeface="Arial Unicode MS"/>
              </a:rPr>
              <a:t>Bhutto’s regime characterized by Nationalization.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7200" y="3357879"/>
            <a:ext cx="8229600" cy="938530"/>
          </a:xfrm>
          <a:prstGeom prst="rect">
            <a:avLst/>
          </a:prstGeom>
        </p:spPr>
        <p:txBody>
          <a:bodyPr wrap="square" lIns="0" tIns="4881" rIns="0" bIns="0" rtlCol="0">
            <a:noAutofit/>
          </a:bodyPr>
          <a:lstStyle/>
          <a:p>
            <a:pPr>
              <a:lnSpc>
                <a:spcPts val="550"/>
              </a:lnSpc>
            </a:pPr>
            <a:endParaRPr sz="550"/>
          </a:p>
          <a:p>
            <a:pPr marL="1614170" marR="1204346">
              <a:lnSpc>
                <a:spcPts val="1926"/>
              </a:lnSpc>
            </a:pPr>
            <a:r>
              <a:rPr sz="1800" spc="-105" dirty="0" smtClean="0">
                <a:latin typeface="Arial Unicode MS"/>
                <a:cs typeface="Arial Unicode MS"/>
              </a:rPr>
              <a:t>Still however banks continued to lend on the basis of </a:t>
            </a:r>
            <a:endParaRPr sz="1800">
              <a:latin typeface="Arial Unicode MS"/>
              <a:cs typeface="Arial Unicode MS"/>
            </a:endParaRPr>
          </a:p>
          <a:p>
            <a:pPr marL="1614170" marR="1204346">
              <a:lnSpc>
                <a:spcPts val="1926"/>
              </a:lnSpc>
              <a:spcBef>
                <a:spcPts val="483"/>
              </a:spcBef>
            </a:pPr>
            <a:r>
              <a:rPr sz="1800" spc="-118" dirty="0" smtClean="0">
                <a:latin typeface="Arial Unicode MS"/>
                <a:cs typeface="Arial Unicode MS"/>
              </a:rPr>
              <a:t>political and governmental influence.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7200" y="4296410"/>
            <a:ext cx="8229600" cy="937259"/>
          </a:xfrm>
          <a:prstGeom prst="rect">
            <a:avLst/>
          </a:prstGeom>
        </p:spPr>
        <p:txBody>
          <a:bodyPr wrap="square" lIns="0" tIns="3611" rIns="0" bIns="0" rtlCol="0">
            <a:noAutofit/>
          </a:bodyPr>
          <a:lstStyle/>
          <a:p>
            <a:pPr>
              <a:lnSpc>
                <a:spcPts val="550"/>
              </a:lnSpc>
            </a:pPr>
            <a:endParaRPr sz="550"/>
          </a:p>
          <a:p>
            <a:pPr marL="90170">
              <a:lnSpc>
                <a:spcPts val="2006"/>
              </a:lnSpc>
            </a:pPr>
            <a:r>
              <a:rPr sz="3600" spc="-61" baseline="-16869" dirty="0" smtClean="0">
                <a:latin typeface="Arial Unicode MS"/>
                <a:cs typeface="Arial Unicode MS"/>
              </a:rPr>
              <a:t>1977- 88 </a:t>
            </a:r>
            <a:r>
              <a:rPr sz="1800" spc="-61" dirty="0" smtClean="0">
                <a:latin typeface="Arial Unicode MS"/>
                <a:cs typeface="Arial Unicode MS"/>
              </a:rPr>
              <a:t>Zia years of encouragement of private sector,</a:t>
            </a:r>
            <a:endParaRPr sz="180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457200" y="5233670"/>
            <a:ext cx="8229600" cy="938530"/>
          </a:xfrm>
          <a:prstGeom prst="rect">
            <a:avLst/>
          </a:prstGeom>
        </p:spPr>
        <p:txBody>
          <a:bodyPr wrap="square" lIns="0" tIns="4881" rIns="0" bIns="0" rtlCol="0">
            <a:noAutofit/>
          </a:bodyPr>
          <a:lstStyle/>
          <a:p>
            <a:pPr>
              <a:lnSpc>
                <a:spcPts val="550"/>
              </a:lnSpc>
            </a:pPr>
            <a:endParaRPr sz="550"/>
          </a:p>
          <a:p>
            <a:pPr marL="90170">
              <a:lnSpc>
                <a:spcPts val="2006"/>
              </a:lnSpc>
            </a:pPr>
            <a:r>
              <a:rPr sz="3600" spc="336" baseline="-16869" smtClean="0">
                <a:latin typeface="Arial Unicode MS"/>
                <a:cs typeface="Arial Unicode MS"/>
              </a:rPr>
              <a:t>1</a:t>
            </a:r>
            <a:r>
              <a:rPr sz="3600" spc="326" baseline="-16869" smtClean="0">
                <a:latin typeface="Arial Unicode MS"/>
                <a:cs typeface="Arial Unicode MS"/>
              </a:rPr>
              <a:t>9</a:t>
            </a:r>
            <a:r>
              <a:rPr sz="3600" spc="336" baseline="-16869" smtClean="0">
                <a:latin typeface="Arial Unicode MS"/>
                <a:cs typeface="Arial Unicode MS"/>
              </a:rPr>
              <a:t>8</a:t>
            </a:r>
            <a:r>
              <a:rPr sz="3600" spc="326" baseline="-16869" smtClean="0">
                <a:latin typeface="Arial Unicode MS"/>
                <a:cs typeface="Arial Unicode MS"/>
              </a:rPr>
              <a:t>8</a:t>
            </a:r>
            <a:r>
              <a:rPr lang="en-US" sz="2000" spc="326" baseline="-16869" dirty="0" smtClean="0">
                <a:latin typeface="Arial Unicode MS"/>
                <a:cs typeface="Arial Unicode MS"/>
              </a:rPr>
              <a:t>Privatization and liberalization of state owned enterprises</a:t>
            </a:r>
            <a:r>
              <a:rPr sz="3600" spc="-407" baseline="-16869" smtClean="0">
                <a:latin typeface="Arial Unicode MS"/>
                <a:cs typeface="Arial Unicode MS"/>
              </a:rPr>
              <a:t>-</a:t>
            </a:r>
            <a:r>
              <a:rPr lang="en-US" sz="3600" spc="-407" baseline="-16869" dirty="0" smtClean="0">
                <a:latin typeface="Arial Unicode MS"/>
                <a:cs typeface="Arial Unicode MS"/>
              </a:rPr>
              <a:t>  </a:t>
            </a:r>
            <a:r>
              <a:rPr lang="en-US" sz="2400" spc="-407" baseline="-16869" dirty="0" smtClean="0">
                <a:latin typeface="Arial Unicode MS"/>
                <a:cs typeface="Arial Unicode MS"/>
              </a:rPr>
              <a:t>in to  </a:t>
            </a:r>
            <a:r>
              <a:rPr lang="en-US" sz="2400" spc="-407" baseline="-16869" smtClean="0">
                <a:latin typeface="Arial Unicode MS"/>
                <a:cs typeface="Arial Unicode MS"/>
              </a:rPr>
              <a:t>private     s </a:t>
            </a:r>
            <a:r>
              <a:rPr lang="en-US" sz="2400" spc="-407" baseline="-16869" dirty="0" err="1" smtClean="0">
                <a:latin typeface="Arial Unicode MS"/>
                <a:cs typeface="Arial Unicode MS"/>
              </a:rPr>
              <a:t>ector</a:t>
            </a:r>
            <a:r>
              <a:rPr lang="en-US" sz="2400" spc="-407" baseline="-16869" dirty="0" smtClean="0">
                <a:latin typeface="Arial Unicode MS"/>
                <a:cs typeface="Arial Unicode MS"/>
              </a:rPr>
              <a:t>. </a:t>
            </a:r>
            <a:endParaRPr sz="2400">
              <a:latin typeface="Arial Unicode MS"/>
              <a:cs typeface="Arial Unicode MS"/>
            </a:endParaRPr>
          </a:p>
        </p:txBody>
      </p:sp>
      <p:sp>
        <p:nvSpPr>
          <p:cNvPr id="32" name="object 8"/>
          <p:cNvSpPr txBox="1"/>
          <p:nvPr/>
        </p:nvSpPr>
        <p:spPr>
          <a:xfrm>
            <a:off x="2211070" y="5787906"/>
            <a:ext cx="3738167" cy="254000"/>
          </a:xfrm>
          <a:prstGeom prst="rect">
            <a:avLst/>
          </a:prstGeom>
        </p:spPr>
        <p:txBody>
          <a:bodyPr wrap="square" lIns="0" tIns="11176" rIns="0" bIns="0" rtlCol="0">
            <a:noAutofit/>
          </a:bodyPr>
          <a:lstStyle/>
          <a:p>
            <a:pPr marL="12700">
              <a:lnSpc>
                <a:spcPts val="1760"/>
              </a:lnSpc>
            </a:pPr>
            <a:endParaRPr sz="180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2410" y="274320"/>
            <a:ext cx="8454390" cy="11887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00430" y="1606054"/>
            <a:ext cx="7678417" cy="368046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 marR="42351">
              <a:lnSpc>
                <a:spcPts val="2590"/>
              </a:lnSpc>
            </a:pPr>
            <a:r>
              <a:rPr sz="2700" spc="-205" dirty="0" smtClean="0">
                <a:latin typeface="Arial Unicode MS"/>
                <a:cs typeface="Arial Unicode MS"/>
              </a:rPr>
              <a:t>Short-listing Pakistan's most influential business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590"/>
              </a:spcBef>
            </a:pPr>
            <a:r>
              <a:rPr sz="2700" spc="-40" dirty="0" smtClean="0">
                <a:latin typeface="Arial Unicode MS"/>
                <a:cs typeface="Arial Unicode MS"/>
              </a:rPr>
              <a:t>magnates or Groups has never been an easy task 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855"/>
              </a:spcBef>
            </a:pPr>
            <a:r>
              <a:rPr sz="2700" spc="-199" dirty="0" smtClean="0">
                <a:latin typeface="Arial Unicode MS"/>
                <a:cs typeface="Arial Unicode MS"/>
              </a:rPr>
              <a:t>Among these gifted individuals, you will find 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855"/>
              </a:spcBef>
            </a:pPr>
            <a:r>
              <a:rPr sz="2700" spc="-103" dirty="0" smtClean="0">
                <a:latin typeface="Arial Unicode MS"/>
                <a:cs typeface="Arial Unicode MS"/>
              </a:rPr>
              <a:t>politicians-turned-businessmen, businessmen- </a:t>
            </a:r>
            <a:endParaRPr sz="2700">
              <a:latin typeface="Arial Unicode MS"/>
              <a:cs typeface="Arial Unicode MS"/>
            </a:endParaRPr>
          </a:p>
          <a:p>
            <a:pPr marL="12700">
              <a:lnSpc>
                <a:spcPts val="2889"/>
              </a:lnSpc>
              <a:spcBef>
                <a:spcPts val="855"/>
              </a:spcBef>
            </a:pPr>
            <a:r>
              <a:rPr sz="2700" spc="-116" dirty="0" smtClean="0">
                <a:latin typeface="Arial Unicode MS"/>
                <a:cs typeface="Arial Unicode MS"/>
              </a:rPr>
              <a:t>turned-politicians or even the businessmen-cum-</a:t>
            </a:r>
            <a:endParaRPr sz="2700">
              <a:latin typeface="Arial Unicode MS"/>
              <a:cs typeface="Arial Unicode MS"/>
            </a:endParaRPr>
          </a:p>
          <a:p>
            <a:pPr marL="12700" marR="42351">
              <a:lnSpc>
                <a:spcPts val="2810"/>
              </a:lnSpc>
              <a:spcBef>
                <a:spcPts val="995"/>
              </a:spcBef>
            </a:pPr>
            <a:r>
              <a:rPr sz="2700" spc="-307" dirty="0" smtClean="0">
                <a:latin typeface="Arial Unicode MS"/>
                <a:cs typeface="Arial Unicode MS"/>
              </a:rPr>
              <a:t>politicians.</a:t>
            </a:r>
            <a:endParaRPr sz="2700">
              <a:latin typeface="Arial Unicode MS"/>
              <a:cs typeface="Arial Unicode MS"/>
            </a:endParaRPr>
          </a:p>
          <a:p>
            <a:pPr marL="12700" marR="802566">
              <a:lnSpc>
                <a:spcPts val="3610"/>
              </a:lnSpc>
              <a:spcBef>
                <a:spcPts val="824"/>
              </a:spcBef>
            </a:pPr>
            <a:r>
              <a:rPr sz="2700" spc="-85" dirty="0" smtClean="0">
                <a:latin typeface="Arial Unicode MS"/>
                <a:cs typeface="Arial Unicode MS"/>
              </a:rPr>
              <a:t>Thus we take the pride of announcing these names with focusing on Business men’s only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45160" y="163807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160" y="260708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645160" y="4491763"/>
            <a:ext cx="214603" cy="259080"/>
          </a:xfrm>
          <a:prstGeom prst="rect">
            <a:avLst/>
          </a:prstGeom>
        </p:spPr>
        <p:txBody>
          <a:bodyPr wrap="square" lIns="0" tIns="10826" rIns="0" bIns="0" rtlCol="0">
            <a:noAutofit/>
          </a:bodyPr>
          <a:lstStyle/>
          <a:p>
            <a:pPr marL="12700">
              <a:lnSpc>
                <a:spcPts val="1705"/>
              </a:lnSpc>
            </a:pPr>
            <a:r>
              <a:rPr sz="1850" spc="28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20"/>
          <p:cNvSpPr/>
          <p:nvPr/>
        </p:nvSpPr>
        <p:spPr>
          <a:xfrm>
            <a:off x="499109" y="5944870"/>
            <a:ext cx="4892402" cy="913130"/>
          </a:xfrm>
          <a:custGeom>
            <a:avLst/>
            <a:gdLst/>
            <a:ahLst/>
            <a:cxnLst/>
            <a:rect l="l" t="t" r="r" b="b"/>
            <a:pathLst>
              <a:path w="4892402" h="913129">
                <a:moveTo>
                  <a:pt x="77226" y="19413"/>
                </a:moveTo>
                <a:lnTo>
                  <a:pt x="0" y="0"/>
                </a:lnTo>
                <a:lnTo>
                  <a:pt x="0" y="5079"/>
                </a:lnTo>
                <a:lnTo>
                  <a:pt x="77226" y="19413"/>
                </a:lnTo>
                <a:close/>
              </a:path>
              <a:path w="4892402" h="913129">
                <a:moveTo>
                  <a:pt x="4892402" y="913129"/>
                </a:moveTo>
                <a:lnTo>
                  <a:pt x="77226" y="19413"/>
                </a:lnTo>
                <a:lnTo>
                  <a:pt x="3632395" y="913129"/>
                </a:lnTo>
                <a:lnTo>
                  <a:pt x="4892402" y="913129"/>
                </a:lnTo>
                <a:close/>
              </a:path>
            </a:pathLst>
          </a:custGeom>
          <a:solidFill>
            <a:srgbClr val="9ECADB">
              <a:alpha val="40000"/>
            </a:srgb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85140" y="5938520"/>
            <a:ext cx="3650285" cy="919480"/>
          </a:xfrm>
          <a:custGeom>
            <a:avLst/>
            <a:gdLst/>
            <a:ahLst/>
            <a:cxnLst/>
            <a:rect l="l" t="t" r="r" b="b"/>
            <a:pathLst>
              <a:path w="3650285" h="919479">
                <a:moveTo>
                  <a:pt x="3650285" y="919479"/>
                </a:moveTo>
                <a:lnTo>
                  <a:pt x="0" y="0"/>
                </a:lnTo>
                <a:lnTo>
                  <a:pt x="7619" y="6349"/>
                </a:lnTo>
                <a:lnTo>
                  <a:pt x="2869594" y="919479"/>
                </a:lnTo>
                <a:lnTo>
                  <a:pt x="3650285" y="9194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-6350" y="5791200"/>
            <a:ext cx="3402329" cy="1079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-19050" y="5778500"/>
            <a:ext cx="3415029" cy="1098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32410" y="274320"/>
            <a:ext cx="8729980" cy="11887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900430" y="1596405"/>
            <a:ext cx="4099840" cy="380395"/>
          </a:xfrm>
          <a:prstGeom prst="rect">
            <a:avLst/>
          </a:prstGeom>
        </p:spPr>
        <p:txBody>
          <a:bodyPr wrap="square" lIns="0" tIns="17018" rIns="0" bIns="0" rtlCol="0">
            <a:noAutofit/>
          </a:bodyPr>
          <a:lstStyle/>
          <a:p>
            <a:pPr marL="12700">
              <a:lnSpc>
                <a:spcPts val="2680"/>
              </a:lnSpc>
            </a:pPr>
            <a:r>
              <a:rPr sz="2800" spc="-233" dirty="0" smtClean="0">
                <a:latin typeface="Arial Unicode MS"/>
                <a:cs typeface="Arial Unicode MS"/>
              </a:rPr>
              <a:t>Worth: £1.25b ($2.5billion)</a:t>
            </a:r>
            <a:endParaRPr sz="2800">
              <a:latin typeface="Arial Unicode MS"/>
              <a:cs typeface="Arial Unicode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45160" y="163807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00430" y="2115324"/>
            <a:ext cx="1297268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250" dirty="0" smtClean="0">
                <a:latin typeface="Arial Unicode MS"/>
                <a:cs typeface="Arial Unicode MS"/>
              </a:rPr>
              <a:t>Mansha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15794" y="2115324"/>
            <a:ext cx="1793313" cy="1177117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-7" dirty="0" smtClean="0">
                <a:latin typeface="Arial Unicode MS"/>
                <a:cs typeface="Arial Unicode MS"/>
              </a:rPr>
              <a:t>has around</a:t>
            </a:r>
            <a:endParaRPr sz="2700">
              <a:latin typeface="Arial Unicode MS"/>
              <a:cs typeface="Arial Unicode MS"/>
            </a:endParaRPr>
          </a:p>
          <a:p>
            <a:pPr marL="20802" marR="51435">
              <a:lnSpc>
                <a:spcPct val="89192"/>
              </a:lnSpc>
              <a:spcBef>
                <a:spcPts val="877"/>
              </a:spcBef>
            </a:pPr>
            <a:r>
              <a:rPr sz="2100" spc="-169" dirty="0" smtClean="0">
                <a:latin typeface="Arial Unicode MS"/>
                <a:cs typeface="Arial Unicode MS"/>
              </a:rPr>
              <a:t>Textile</a:t>
            </a:r>
            <a:endParaRPr sz="2100">
              <a:latin typeface="Arial Unicode MS"/>
              <a:cs typeface="Arial Unicode MS"/>
            </a:endParaRPr>
          </a:p>
          <a:p>
            <a:pPr marL="20802" marR="51435">
              <a:lnSpc>
                <a:spcPct val="89192"/>
              </a:lnSpc>
              <a:spcBef>
                <a:spcPts val="912"/>
              </a:spcBef>
            </a:pPr>
            <a:r>
              <a:rPr sz="2100" spc="129" dirty="0" smtClean="0">
                <a:latin typeface="Arial Unicode MS"/>
                <a:cs typeface="Arial Unicode MS"/>
              </a:rPr>
              <a:t>Power</a:t>
            </a:r>
            <a:endParaRPr sz="2100">
              <a:latin typeface="Arial Unicode MS"/>
              <a:cs typeface="Arial Unicode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028020" y="2115324"/>
            <a:ext cx="458244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147" dirty="0" smtClean="0">
                <a:latin typeface="Arial Unicode MS"/>
                <a:cs typeface="Arial Unicode MS"/>
              </a:rPr>
              <a:t>40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04309" y="2115324"/>
            <a:ext cx="1734465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93" dirty="0" smtClean="0">
                <a:latin typeface="Arial Unicode MS"/>
                <a:cs typeface="Arial Unicode MS"/>
              </a:rPr>
              <a:t>companies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258928" y="2115324"/>
            <a:ext cx="458244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147" dirty="0" smtClean="0">
                <a:latin typeface="Arial Unicode MS"/>
                <a:cs typeface="Arial Unicode MS"/>
              </a:rPr>
              <a:t>on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735216" y="2115324"/>
            <a:ext cx="953841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26" dirty="0" smtClean="0">
                <a:latin typeface="Arial Unicode MS"/>
                <a:cs typeface="Arial Unicode MS"/>
              </a:rPr>
              <a:t>board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45160" y="2148613"/>
            <a:ext cx="214603" cy="259080"/>
          </a:xfrm>
          <a:prstGeom prst="rect">
            <a:avLst/>
          </a:prstGeom>
        </p:spPr>
        <p:txBody>
          <a:bodyPr wrap="square" lIns="0" tIns="10763" rIns="0" bIns="0" rtlCol="0">
            <a:noAutofit/>
          </a:bodyPr>
          <a:lstStyle/>
          <a:p>
            <a:pPr marL="12700">
              <a:lnSpc>
                <a:spcPts val="1695"/>
              </a:lnSpc>
            </a:pPr>
            <a:r>
              <a:rPr sz="1850" spc="313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65860" y="2586276"/>
            <a:ext cx="162813" cy="1896109"/>
          </a:xfrm>
          <a:prstGeom prst="rect">
            <a:avLst/>
          </a:prstGeom>
        </p:spPr>
        <p:txBody>
          <a:bodyPr wrap="square" lIns="0" tIns="12255" rIns="0" bIns="0" rtlCol="0">
            <a:noAutofit/>
          </a:bodyPr>
          <a:lstStyle/>
          <a:p>
            <a:pPr marL="12700">
              <a:lnSpc>
                <a:spcPts val="1930"/>
              </a:lnSpc>
            </a:pPr>
            <a:r>
              <a:rPr sz="2100" spc="-283" dirty="0" smtClean="0">
                <a:solidFill>
                  <a:srgbClr val="D91E27"/>
                </a:solidFill>
                <a:latin typeface="Arial Unicode MS"/>
                <a:cs typeface="Arial Unicode MS"/>
              </a:rPr>
              <a:t></a:t>
            </a:r>
            <a:endParaRPr sz="210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805"/>
              </a:spcBef>
            </a:pPr>
            <a:r>
              <a:rPr sz="2100" spc="-283" dirty="0" smtClean="0">
                <a:solidFill>
                  <a:srgbClr val="D91E27"/>
                </a:solidFill>
                <a:latin typeface="Arial Unicode MS"/>
                <a:cs typeface="Arial Unicode MS"/>
              </a:rPr>
              <a:t></a:t>
            </a:r>
            <a:endParaRPr sz="210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912"/>
              </a:spcBef>
            </a:pPr>
            <a:r>
              <a:rPr sz="2100" spc="-283" dirty="0" smtClean="0">
                <a:solidFill>
                  <a:srgbClr val="D91E27"/>
                </a:solidFill>
                <a:latin typeface="Arial Unicode MS"/>
                <a:cs typeface="Arial Unicode MS"/>
              </a:rPr>
              <a:t></a:t>
            </a:r>
            <a:endParaRPr sz="210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912"/>
              </a:spcBef>
            </a:pPr>
            <a:r>
              <a:rPr sz="2100" spc="-283" dirty="0" smtClean="0">
                <a:solidFill>
                  <a:srgbClr val="D91E27"/>
                </a:solidFill>
                <a:latin typeface="Arial Unicode MS"/>
                <a:cs typeface="Arial Unicode MS"/>
              </a:rPr>
              <a:t></a:t>
            </a:r>
            <a:endParaRPr sz="210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912"/>
              </a:spcBef>
            </a:pPr>
            <a:r>
              <a:rPr sz="2100" spc="-283" dirty="0" smtClean="0">
                <a:solidFill>
                  <a:srgbClr val="D91E27"/>
                </a:solidFill>
                <a:latin typeface="Arial Unicode MS"/>
                <a:cs typeface="Arial Unicode MS"/>
              </a:rPr>
              <a:t></a:t>
            </a:r>
            <a:endParaRPr sz="2100">
              <a:latin typeface="Arial Unicode MS"/>
              <a:cs typeface="Arial Unicode MS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94460" y="2599022"/>
            <a:ext cx="819587" cy="693420"/>
          </a:xfrm>
          <a:prstGeom prst="rect">
            <a:avLst/>
          </a:prstGeom>
        </p:spPr>
        <p:txBody>
          <a:bodyPr wrap="square" lIns="0" tIns="12954" rIns="0" bIns="0" rtlCol="0">
            <a:noAutofit/>
          </a:bodyPr>
          <a:lstStyle/>
          <a:p>
            <a:pPr marL="12700">
              <a:lnSpc>
                <a:spcPts val="2039"/>
              </a:lnSpc>
            </a:pPr>
            <a:r>
              <a:rPr sz="2100" spc="-63" dirty="0" smtClean="0">
                <a:latin typeface="Arial Unicode MS"/>
                <a:cs typeface="Arial Unicode MS"/>
              </a:rPr>
              <a:t>Nishat</a:t>
            </a:r>
            <a:endParaRPr sz="210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810"/>
              </a:spcBef>
            </a:pPr>
            <a:r>
              <a:rPr sz="2100" spc="-63" dirty="0" smtClean="0">
                <a:latin typeface="Arial Unicode MS"/>
                <a:cs typeface="Arial Unicode MS"/>
              </a:rPr>
              <a:t>Nishat</a:t>
            </a:r>
            <a:endParaRPr sz="2100">
              <a:latin typeface="Arial Unicode MS"/>
              <a:cs typeface="Arial Unicode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94460" y="3400392"/>
            <a:ext cx="2494282" cy="1094740"/>
          </a:xfrm>
          <a:prstGeom prst="rect">
            <a:avLst/>
          </a:prstGeom>
        </p:spPr>
        <p:txBody>
          <a:bodyPr wrap="square" lIns="0" tIns="12954" rIns="0" bIns="0" rtlCol="0">
            <a:noAutofit/>
          </a:bodyPr>
          <a:lstStyle/>
          <a:p>
            <a:pPr marL="12700" marR="40004">
              <a:lnSpc>
                <a:spcPts val="2039"/>
              </a:lnSpc>
            </a:pPr>
            <a:r>
              <a:rPr sz="2100" spc="199" dirty="0" smtClean="0">
                <a:latin typeface="Arial Unicode MS"/>
                <a:cs typeface="Arial Unicode MS"/>
              </a:rPr>
              <a:t>MCB Bank</a:t>
            </a:r>
            <a:endParaRPr sz="2100">
              <a:latin typeface="Arial Unicode MS"/>
              <a:cs typeface="Arial Unicode MS"/>
            </a:endParaRPr>
          </a:p>
          <a:p>
            <a:pPr marL="12700" marR="40004">
              <a:lnSpc>
                <a:spcPct val="89192"/>
              </a:lnSpc>
              <a:spcBef>
                <a:spcPts val="810"/>
              </a:spcBef>
            </a:pPr>
            <a:r>
              <a:rPr sz="2100" spc="54" dirty="0" smtClean="0">
                <a:latin typeface="Arial Unicode MS"/>
                <a:cs typeface="Arial Unicode MS"/>
              </a:rPr>
              <a:t>D. G Khan Cement</a:t>
            </a:r>
            <a:endParaRPr sz="2100">
              <a:latin typeface="Arial Unicode MS"/>
              <a:cs typeface="Arial Unicode MS"/>
            </a:endParaRPr>
          </a:p>
          <a:p>
            <a:pPr marL="12700">
              <a:lnSpc>
                <a:spcPct val="89192"/>
              </a:lnSpc>
              <a:spcBef>
                <a:spcPts val="912"/>
              </a:spcBef>
            </a:pPr>
            <a:r>
              <a:rPr sz="2100" spc="8" dirty="0" smtClean="0">
                <a:latin typeface="Arial Unicode MS"/>
                <a:cs typeface="Arial Unicode MS"/>
              </a:rPr>
              <a:t>Adamjee Inssurance</a:t>
            </a:r>
            <a:endParaRPr sz="21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0430" y="4629924"/>
            <a:ext cx="4260557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-86" dirty="0" smtClean="0">
                <a:latin typeface="Arial Unicode MS"/>
                <a:cs typeface="Arial Unicode MS"/>
              </a:rPr>
              <a:t>Nishat Group was country's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181193" y="4629924"/>
            <a:ext cx="2841067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-213" dirty="0" smtClean="0">
                <a:latin typeface="Arial Unicode MS"/>
                <a:cs typeface="Arial Unicode MS"/>
              </a:rPr>
              <a:t>15th richest family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041322" y="4629924"/>
            <a:ext cx="343721" cy="368300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-310" dirty="0" smtClean="0">
                <a:latin typeface="Arial Unicode MS"/>
                <a:cs typeface="Arial Unicode MS"/>
              </a:rPr>
              <a:t>in</a:t>
            </a:r>
            <a:endParaRPr sz="27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45160" y="4663213"/>
            <a:ext cx="214603" cy="259080"/>
          </a:xfrm>
          <a:prstGeom prst="rect">
            <a:avLst/>
          </a:prstGeom>
        </p:spPr>
        <p:txBody>
          <a:bodyPr wrap="square" lIns="0" tIns="10826" rIns="0" bIns="0" rtlCol="0">
            <a:noAutofit/>
          </a:bodyPr>
          <a:lstStyle/>
          <a:p>
            <a:pPr marL="12700">
              <a:lnSpc>
                <a:spcPts val="1705"/>
              </a:lnSpc>
            </a:pPr>
            <a:r>
              <a:rPr sz="1850" spc="285" dirty="0" smtClean="0">
                <a:solidFill>
                  <a:srgbClr val="2CA1BE"/>
                </a:solidFill>
                <a:latin typeface="Arial Unicode MS"/>
                <a:cs typeface="Arial Unicode MS"/>
              </a:rPr>
              <a:t></a:t>
            </a:r>
            <a:endParaRPr sz="1850">
              <a:latin typeface="Arial Unicode MS"/>
              <a:cs typeface="Arial Unicode MS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900430" y="5088394"/>
            <a:ext cx="6215296" cy="368299"/>
          </a:xfrm>
          <a:prstGeom prst="rect">
            <a:avLst/>
          </a:prstGeom>
        </p:spPr>
        <p:txBody>
          <a:bodyPr wrap="square" lIns="0" tIns="16446" rIns="0" bIns="0" rtlCol="0">
            <a:noAutofit/>
          </a:bodyPr>
          <a:lstStyle/>
          <a:p>
            <a:pPr marL="12700">
              <a:lnSpc>
                <a:spcPts val="2590"/>
              </a:lnSpc>
            </a:pPr>
            <a:r>
              <a:rPr sz="2700" spc="-82" dirty="0" smtClean="0">
                <a:latin typeface="Arial Unicode MS"/>
                <a:cs typeface="Arial Unicode MS"/>
              </a:rPr>
              <a:t>1970, 6th in 1990 and Number 1 in 1997</a:t>
            </a:r>
            <a:endParaRPr sz="2700">
              <a:latin typeface="Arial Unicode MS"/>
              <a:cs typeface="Arial Unicode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1450</Words>
  <Application>Microsoft Office PowerPoint</Application>
  <PresentationFormat>On-screen Show (4:3)</PresentationFormat>
  <Paragraphs>292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ali</cp:lastModifiedBy>
  <cp:revision>1</cp:revision>
  <dcterms:modified xsi:type="dcterms:W3CDTF">2020-04-12T05:50:05Z</dcterms:modified>
</cp:coreProperties>
</file>