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4067175" cy="10160"/>
          </a:xfrm>
          <a:custGeom>
            <a:avLst/>
            <a:gdLst/>
            <a:ahLst/>
            <a:cxnLst/>
            <a:rect l="l" t="t" r="r" b="b"/>
            <a:pathLst>
              <a:path w="4067175" h="10160">
                <a:moveTo>
                  <a:pt x="4066921" y="10160"/>
                </a:moveTo>
                <a:lnTo>
                  <a:pt x="4046397" y="1270"/>
                </a:lnTo>
                <a:lnTo>
                  <a:pt x="4043476" y="0"/>
                </a:lnTo>
                <a:lnTo>
                  <a:pt x="0" y="0"/>
                </a:lnTo>
                <a:lnTo>
                  <a:pt x="0" y="1270"/>
                </a:lnTo>
                <a:lnTo>
                  <a:pt x="0" y="10160"/>
                </a:lnTo>
                <a:lnTo>
                  <a:pt x="4066921" y="10160"/>
                </a:lnTo>
                <a:close/>
              </a:path>
            </a:pathLst>
          </a:custGeom>
          <a:solidFill>
            <a:srgbClr val="00EAF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8889"/>
            <a:ext cx="4087495" cy="10160"/>
          </a:xfrm>
          <a:custGeom>
            <a:avLst/>
            <a:gdLst/>
            <a:ahLst/>
            <a:cxnLst/>
            <a:rect l="l" t="t" r="r" b="b"/>
            <a:pathLst>
              <a:path w="4087495" h="10160">
                <a:moveTo>
                  <a:pt x="4064000" y="0"/>
                </a:moveTo>
                <a:lnTo>
                  <a:pt x="0" y="0"/>
                </a:lnTo>
                <a:lnTo>
                  <a:pt x="0" y="10159"/>
                </a:lnTo>
                <a:lnTo>
                  <a:pt x="4087446" y="10159"/>
                </a:lnTo>
                <a:lnTo>
                  <a:pt x="4064000" y="0"/>
                </a:lnTo>
                <a:close/>
              </a:path>
            </a:pathLst>
          </a:custGeom>
          <a:solidFill>
            <a:srgbClr val="00E9F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7779"/>
            <a:ext cx="4105910" cy="10160"/>
          </a:xfrm>
          <a:custGeom>
            <a:avLst/>
            <a:gdLst/>
            <a:ahLst/>
            <a:cxnLst/>
            <a:rect l="l" t="t" r="r" b="b"/>
            <a:pathLst>
              <a:path w="4105910" h="10159">
                <a:moveTo>
                  <a:pt x="4105605" y="7620"/>
                </a:moveTo>
                <a:lnTo>
                  <a:pt x="4093299" y="7620"/>
                </a:lnTo>
                <a:lnTo>
                  <a:pt x="4093299" y="0"/>
                </a:lnTo>
                <a:lnTo>
                  <a:pt x="0" y="0"/>
                </a:lnTo>
                <a:lnTo>
                  <a:pt x="0" y="7620"/>
                </a:lnTo>
                <a:lnTo>
                  <a:pt x="0" y="10160"/>
                </a:lnTo>
                <a:lnTo>
                  <a:pt x="4105605" y="10160"/>
                </a:lnTo>
                <a:lnTo>
                  <a:pt x="4105605" y="7620"/>
                </a:lnTo>
                <a:close/>
              </a:path>
            </a:pathLst>
          </a:custGeom>
          <a:solidFill>
            <a:srgbClr val="00E8F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27940"/>
            <a:ext cx="4133850" cy="8890"/>
          </a:xfrm>
          <a:custGeom>
            <a:avLst/>
            <a:gdLst/>
            <a:ahLst/>
            <a:cxnLst/>
            <a:rect l="l" t="t" r="r" b="b"/>
            <a:pathLst>
              <a:path w="4133850" h="8890">
                <a:moveTo>
                  <a:pt x="4109127" y="0"/>
                </a:moveTo>
                <a:lnTo>
                  <a:pt x="0" y="0"/>
                </a:lnTo>
                <a:lnTo>
                  <a:pt x="0" y="8889"/>
                </a:lnTo>
                <a:lnTo>
                  <a:pt x="4133722" y="8889"/>
                </a:lnTo>
                <a:lnTo>
                  <a:pt x="4109127" y="0"/>
                </a:lnTo>
                <a:close/>
              </a:path>
            </a:pathLst>
          </a:custGeom>
          <a:solidFill>
            <a:srgbClr val="00E7F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36830"/>
            <a:ext cx="4162425" cy="10160"/>
          </a:xfrm>
          <a:custGeom>
            <a:avLst/>
            <a:gdLst/>
            <a:ahLst/>
            <a:cxnLst/>
            <a:rect l="l" t="t" r="r" b="b"/>
            <a:pathLst>
              <a:path w="4162425" h="10159">
                <a:moveTo>
                  <a:pt x="4133722" y="0"/>
                </a:moveTo>
                <a:lnTo>
                  <a:pt x="0" y="0"/>
                </a:lnTo>
                <a:lnTo>
                  <a:pt x="0" y="10160"/>
                </a:lnTo>
                <a:lnTo>
                  <a:pt x="4161832" y="10160"/>
                </a:lnTo>
                <a:lnTo>
                  <a:pt x="4133722" y="0"/>
                </a:lnTo>
                <a:close/>
              </a:path>
            </a:pathLst>
          </a:custGeom>
          <a:solidFill>
            <a:srgbClr val="00E6F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0" y="45719"/>
            <a:ext cx="4186554" cy="10160"/>
          </a:xfrm>
          <a:custGeom>
            <a:avLst/>
            <a:gdLst/>
            <a:ahLst/>
            <a:cxnLst/>
            <a:rect l="l" t="t" r="r" b="b"/>
            <a:pathLst>
              <a:path w="4186554" h="10159">
                <a:moveTo>
                  <a:pt x="4158318" y="0"/>
                </a:moveTo>
                <a:lnTo>
                  <a:pt x="0" y="0"/>
                </a:lnTo>
                <a:lnTo>
                  <a:pt x="0" y="10159"/>
                </a:lnTo>
                <a:lnTo>
                  <a:pt x="4186428" y="10159"/>
                </a:lnTo>
                <a:lnTo>
                  <a:pt x="4158318" y="0"/>
                </a:lnTo>
                <a:close/>
              </a:path>
            </a:pathLst>
          </a:custGeom>
          <a:solidFill>
            <a:srgbClr val="00E5F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54609"/>
            <a:ext cx="4210050" cy="10160"/>
          </a:xfrm>
          <a:custGeom>
            <a:avLst/>
            <a:gdLst/>
            <a:ahLst/>
            <a:cxnLst/>
            <a:rect l="l" t="t" r="r" b="b"/>
            <a:pathLst>
              <a:path w="4210050" h="10159">
                <a:moveTo>
                  <a:pt x="4209592" y="8890"/>
                </a:moveTo>
                <a:lnTo>
                  <a:pt x="4195203" y="8890"/>
                </a:lnTo>
                <a:lnTo>
                  <a:pt x="4195203" y="0"/>
                </a:lnTo>
                <a:lnTo>
                  <a:pt x="0" y="0"/>
                </a:lnTo>
                <a:lnTo>
                  <a:pt x="0" y="8890"/>
                </a:lnTo>
                <a:lnTo>
                  <a:pt x="0" y="10160"/>
                </a:lnTo>
                <a:lnTo>
                  <a:pt x="4209592" y="10160"/>
                </a:lnTo>
                <a:lnTo>
                  <a:pt x="4209592" y="8890"/>
                </a:lnTo>
                <a:close/>
              </a:path>
            </a:pathLst>
          </a:custGeom>
          <a:solidFill>
            <a:srgbClr val="00E4F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0" y="63500"/>
            <a:ext cx="4241165" cy="10160"/>
          </a:xfrm>
          <a:custGeom>
            <a:avLst/>
            <a:gdLst/>
            <a:ahLst/>
            <a:cxnLst/>
            <a:rect l="l" t="t" r="r" b="b"/>
            <a:pathLst>
              <a:path w="4241165" h="10159">
                <a:moveTo>
                  <a:pt x="4207510" y="0"/>
                </a:moveTo>
                <a:lnTo>
                  <a:pt x="0" y="0"/>
                </a:lnTo>
                <a:lnTo>
                  <a:pt x="0" y="10159"/>
                </a:lnTo>
                <a:lnTo>
                  <a:pt x="4240934" y="10159"/>
                </a:lnTo>
                <a:lnTo>
                  <a:pt x="4207510" y="0"/>
                </a:lnTo>
                <a:close/>
              </a:path>
            </a:pathLst>
          </a:custGeom>
          <a:solidFill>
            <a:srgbClr val="00E3F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0" y="7365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90">
                <a:moveTo>
                  <a:pt x="4270172" y="8890"/>
                </a:moveTo>
                <a:lnTo>
                  <a:pt x="4240923" y="0"/>
                </a:lnTo>
                <a:lnTo>
                  <a:pt x="0" y="0"/>
                </a:lnTo>
                <a:lnTo>
                  <a:pt x="0" y="8890"/>
                </a:lnTo>
                <a:lnTo>
                  <a:pt x="4270172" y="8890"/>
                </a:lnTo>
                <a:close/>
              </a:path>
              <a:path w="9144000" h="8890">
                <a:moveTo>
                  <a:pt x="9144000" y="6350"/>
                </a:moveTo>
                <a:lnTo>
                  <a:pt x="9137117" y="8890"/>
                </a:lnTo>
                <a:lnTo>
                  <a:pt x="9144000" y="8890"/>
                </a:lnTo>
                <a:lnTo>
                  <a:pt x="9144000" y="6350"/>
                </a:lnTo>
                <a:close/>
              </a:path>
            </a:pathLst>
          </a:custGeom>
          <a:solidFill>
            <a:srgbClr val="00E2F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0" y="8254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59">
                <a:moveTo>
                  <a:pt x="4303598" y="10160"/>
                </a:moveTo>
                <a:lnTo>
                  <a:pt x="4270172" y="0"/>
                </a:lnTo>
                <a:lnTo>
                  <a:pt x="0" y="0"/>
                </a:lnTo>
                <a:lnTo>
                  <a:pt x="0" y="10160"/>
                </a:lnTo>
                <a:lnTo>
                  <a:pt x="4303598" y="10160"/>
                </a:lnTo>
                <a:close/>
              </a:path>
              <a:path w="9144000" h="10159">
                <a:moveTo>
                  <a:pt x="9144000" y="0"/>
                </a:moveTo>
                <a:lnTo>
                  <a:pt x="9137117" y="0"/>
                </a:lnTo>
                <a:lnTo>
                  <a:pt x="9109634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E1F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0" y="9143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59">
                <a:moveTo>
                  <a:pt x="4332846" y="10160"/>
                </a:moveTo>
                <a:lnTo>
                  <a:pt x="4299420" y="0"/>
                </a:lnTo>
                <a:lnTo>
                  <a:pt x="0" y="0"/>
                </a:lnTo>
                <a:lnTo>
                  <a:pt x="0" y="10160"/>
                </a:lnTo>
                <a:lnTo>
                  <a:pt x="4332846" y="10160"/>
                </a:lnTo>
                <a:close/>
              </a:path>
              <a:path w="9144000" h="10159">
                <a:moveTo>
                  <a:pt x="9144000" y="0"/>
                </a:moveTo>
                <a:lnTo>
                  <a:pt x="9113075" y="0"/>
                </a:lnTo>
                <a:lnTo>
                  <a:pt x="9085580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E0F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0" y="10032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362094" y="10160"/>
                </a:moveTo>
                <a:lnTo>
                  <a:pt x="4328668" y="0"/>
                </a:lnTo>
                <a:lnTo>
                  <a:pt x="0" y="0"/>
                </a:lnTo>
                <a:lnTo>
                  <a:pt x="0" y="10160"/>
                </a:lnTo>
                <a:lnTo>
                  <a:pt x="4362094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9089022" y="0"/>
                </a:lnTo>
                <a:lnTo>
                  <a:pt x="9061539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FF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0" y="10921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391342" y="10160"/>
                </a:moveTo>
                <a:lnTo>
                  <a:pt x="4357916" y="0"/>
                </a:lnTo>
                <a:lnTo>
                  <a:pt x="0" y="0"/>
                </a:lnTo>
                <a:lnTo>
                  <a:pt x="0" y="10160"/>
                </a:lnTo>
                <a:lnTo>
                  <a:pt x="4391342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9064968" y="0"/>
                </a:lnTo>
                <a:lnTo>
                  <a:pt x="9037485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EE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0" y="11937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4420590" y="8890"/>
                </a:moveTo>
                <a:lnTo>
                  <a:pt x="4391342" y="0"/>
                </a:lnTo>
                <a:lnTo>
                  <a:pt x="0" y="0"/>
                </a:lnTo>
                <a:lnTo>
                  <a:pt x="0" y="8890"/>
                </a:lnTo>
                <a:lnTo>
                  <a:pt x="4420590" y="8890"/>
                </a:lnTo>
                <a:close/>
              </a:path>
              <a:path w="9144000" h="8889">
                <a:moveTo>
                  <a:pt x="9144000" y="0"/>
                </a:moveTo>
                <a:lnTo>
                  <a:pt x="9037485" y="0"/>
                </a:lnTo>
                <a:lnTo>
                  <a:pt x="9013431" y="8890"/>
                </a:lnTo>
                <a:lnTo>
                  <a:pt x="9144000" y="889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DE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0" y="12826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454017" y="10160"/>
                </a:moveTo>
                <a:lnTo>
                  <a:pt x="4420590" y="0"/>
                </a:lnTo>
                <a:lnTo>
                  <a:pt x="0" y="0"/>
                </a:lnTo>
                <a:lnTo>
                  <a:pt x="0" y="10160"/>
                </a:lnTo>
                <a:lnTo>
                  <a:pt x="4454017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9013431" y="0"/>
                </a:lnTo>
                <a:lnTo>
                  <a:pt x="8985948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CE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0" y="13715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483265" y="10160"/>
                </a:moveTo>
                <a:lnTo>
                  <a:pt x="4449838" y="0"/>
                </a:lnTo>
                <a:lnTo>
                  <a:pt x="0" y="0"/>
                </a:lnTo>
                <a:lnTo>
                  <a:pt x="0" y="10160"/>
                </a:lnTo>
                <a:lnTo>
                  <a:pt x="4483265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989377" y="0"/>
                </a:lnTo>
                <a:lnTo>
                  <a:pt x="8961895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BE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0" y="14604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506125" y="5080"/>
                </a:moveTo>
                <a:lnTo>
                  <a:pt x="4487443" y="5080"/>
                </a:lnTo>
                <a:lnTo>
                  <a:pt x="4487443" y="0"/>
                </a:ln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4506125" y="10160"/>
                </a:lnTo>
                <a:lnTo>
                  <a:pt x="4506125" y="5080"/>
                </a:lnTo>
                <a:close/>
              </a:path>
              <a:path w="9144000" h="10160">
                <a:moveTo>
                  <a:pt x="9144000" y="0"/>
                </a:moveTo>
                <a:lnTo>
                  <a:pt x="8965336" y="0"/>
                </a:lnTo>
                <a:lnTo>
                  <a:pt x="8937841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AE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0" y="15493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552594" y="10160"/>
                </a:moveTo>
                <a:lnTo>
                  <a:pt x="4511281" y="0"/>
                </a:lnTo>
                <a:lnTo>
                  <a:pt x="0" y="0"/>
                </a:lnTo>
                <a:lnTo>
                  <a:pt x="0" y="10160"/>
                </a:lnTo>
                <a:lnTo>
                  <a:pt x="4552594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941283" y="0"/>
                </a:lnTo>
                <a:lnTo>
                  <a:pt x="8913800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9E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0" y="16509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4588751" y="8890"/>
                </a:moveTo>
                <a:lnTo>
                  <a:pt x="4552594" y="0"/>
                </a:lnTo>
                <a:lnTo>
                  <a:pt x="0" y="0"/>
                </a:lnTo>
                <a:lnTo>
                  <a:pt x="0" y="8890"/>
                </a:lnTo>
                <a:lnTo>
                  <a:pt x="4588751" y="8890"/>
                </a:lnTo>
                <a:close/>
              </a:path>
              <a:path w="9144000" h="8889">
                <a:moveTo>
                  <a:pt x="9144000" y="0"/>
                </a:moveTo>
                <a:lnTo>
                  <a:pt x="8913800" y="0"/>
                </a:lnTo>
                <a:lnTo>
                  <a:pt x="8889746" y="8890"/>
                </a:lnTo>
                <a:lnTo>
                  <a:pt x="9144000" y="889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8E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0" y="17398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630064" y="10160"/>
                </a:moveTo>
                <a:lnTo>
                  <a:pt x="4588751" y="0"/>
                </a:lnTo>
                <a:lnTo>
                  <a:pt x="0" y="0"/>
                </a:lnTo>
                <a:lnTo>
                  <a:pt x="0" y="10160"/>
                </a:lnTo>
                <a:lnTo>
                  <a:pt x="4630064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889746" y="0"/>
                </a:lnTo>
                <a:lnTo>
                  <a:pt x="8862263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7E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0" y="18287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666208" y="10160"/>
                </a:moveTo>
                <a:lnTo>
                  <a:pt x="4624895" y="0"/>
                </a:lnTo>
                <a:lnTo>
                  <a:pt x="0" y="0"/>
                </a:lnTo>
                <a:lnTo>
                  <a:pt x="0" y="10160"/>
                </a:lnTo>
                <a:lnTo>
                  <a:pt x="4666208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865692" y="0"/>
                </a:lnTo>
                <a:lnTo>
                  <a:pt x="8838209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6E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0" y="19176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702353" y="10160"/>
                </a:moveTo>
                <a:lnTo>
                  <a:pt x="4661039" y="0"/>
                </a:lnTo>
                <a:lnTo>
                  <a:pt x="0" y="0"/>
                </a:lnTo>
                <a:lnTo>
                  <a:pt x="0" y="10160"/>
                </a:lnTo>
                <a:lnTo>
                  <a:pt x="4702353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841638" y="0"/>
                </a:lnTo>
                <a:lnTo>
                  <a:pt x="8814156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5E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0" y="20065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738509" y="10160"/>
                </a:moveTo>
                <a:lnTo>
                  <a:pt x="4697196" y="0"/>
                </a:lnTo>
                <a:lnTo>
                  <a:pt x="0" y="0"/>
                </a:lnTo>
                <a:lnTo>
                  <a:pt x="0" y="10160"/>
                </a:lnTo>
                <a:lnTo>
                  <a:pt x="4738509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817597" y="0"/>
                </a:lnTo>
                <a:lnTo>
                  <a:pt x="8790102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4E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0" y="21081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4774654" y="8890"/>
                </a:moveTo>
                <a:lnTo>
                  <a:pt x="4738509" y="0"/>
                </a:lnTo>
                <a:lnTo>
                  <a:pt x="0" y="0"/>
                </a:lnTo>
                <a:lnTo>
                  <a:pt x="0" y="8890"/>
                </a:lnTo>
                <a:lnTo>
                  <a:pt x="4774654" y="8890"/>
                </a:lnTo>
                <a:close/>
              </a:path>
              <a:path w="9144000" h="8889">
                <a:moveTo>
                  <a:pt x="9144000" y="0"/>
                </a:moveTo>
                <a:lnTo>
                  <a:pt x="8790102" y="0"/>
                </a:lnTo>
                <a:lnTo>
                  <a:pt x="8766061" y="8890"/>
                </a:lnTo>
                <a:lnTo>
                  <a:pt x="9144000" y="889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3E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0" y="21970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815967" y="10160"/>
                </a:moveTo>
                <a:lnTo>
                  <a:pt x="4774654" y="0"/>
                </a:lnTo>
                <a:lnTo>
                  <a:pt x="0" y="0"/>
                </a:lnTo>
                <a:lnTo>
                  <a:pt x="0" y="10160"/>
                </a:lnTo>
                <a:lnTo>
                  <a:pt x="4815967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762619" y="0"/>
                </a:lnTo>
                <a:lnTo>
                  <a:pt x="8762619" y="2540"/>
                </a:lnTo>
                <a:lnTo>
                  <a:pt x="8747277" y="2540"/>
                </a:lnTo>
                <a:lnTo>
                  <a:pt x="8747277" y="10160"/>
                </a:lnTo>
                <a:lnTo>
                  <a:pt x="9144000" y="10160"/>
                </a:lnTo>
                <a:lnTo>
                  <a:pt x="9144000" y="254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2E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0" y="22859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852111" y="10160"/>
                </a:moveTo>
                <a:lnTo>
                  <a:pt x="4810798" y="0"/>
                </a:lnTo>
                <a:lnTo>
                  <a:pt x="0" y="0"/>
                </a:lnTo>
                <a:lnTo>
                  <a:pt x="0" y="10160"/>
                </a:lnTo>
                <a:lnTo>
                  <a:pt x="4852111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739340" y="0"/>
                </a:lnTo>
                <a:lnTo>
                  <a:pt x="8707590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1E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0" y="237502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888268" y="10147"/>
                </a:moveTo>
                <a:lnTo>
                  <a:pt x="4846955" y="0"/>
                </a:lnTo>
                <a:lnTo>
                  <a:pt x="0" y="0"/>
                </a:lnTo>
                <a:lnTo>
                  <a:pt x="0" y="10147"/>
                </a:lnTo>
                <a:lnTo>
                  <a:pt x="4888268" y="10147"/>
                </a:lnTo>
                <a:close/>
              </a:path>
              <a:path w="9144000" h="10160">
                <a:moveTo>
                  <a:pt x="9144000" y="0"/>
                </a:moveTo>
                <a:lnTo>
                  <a:pt x="8711552" y="0"/>
                </a:lnTo>
                <a:lnTo>
                  <a:pt x="8679815" y="10147"/>
                </a:lnTo>
                <a:lnTo>
                  <a:pt x="9144000" y="1014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0E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0" y="246379"/>
            <a:ext cx="9144000" cy="10795"/>
          </a:xfrm>
          <a:custGeom>
            <a:avLst/>
            <a:gdLst/>
            <a:ahLst/>
            <a:cxnLst/>
            <a:rect l="l" t="t" r="r" b="b"/>
            <a:pathLst>
              <a:path w="9144000" h="10795">
                <a:moveTo>
                  <a:pt x="4924412" y="10172"/>
                </a:moveTo>
                <a:lnTo>
                  <a:pt x="4883099" y="0"/>
                </a:lnTo>
                <a:lnTo>
                  <a:pt x="0" y="0"/>
                </a:lnTo>
                <a:lnTo>
                  <a:pt x="0" y="10172"/>
                </a:lnTo>
                <a:lnTo>
                  <a:pt x="4924412" y="10172"/>
                </a:lnTo>
                <a:close/>
              </a:path>
              <a:path w="9144000" h="10795">
                <a:moveTo>
                  <a:pt x="9144000" y="0"/>
                </a:moveTo>
                <a:lnTo>
                  <a:pt x="8683777" y="0"/>
                </a:lnTo>
                <a:lnTo>
                  <a:pt x="8652027" y="10172"/>
                </a:lnTo>
                <a:lnTo>
                  <a:pt x="9144000" y="10172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FE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0" y="256552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4960569" y="8877"/>
                </a:moveTo>
                <a:lnTo>
                  <a:pt x="4924412" y="0"/>
                </a:lnTo>
                <a:lnTo>
                  <a:pt x="0" y="0"/>
                </a:lnTo>
                <a:lnTo>
                  <a:pt x="0" y="8877"/>
                </a:lnTo>
                <a:lnTo>
                  <a:pt x="4960569" y="8877"/>
                </a:lnTo>
                <a:close/>
              </a:path>
              <a:path w="9144000" h="8889">
                <a:moveTo>
                  <a:pt x="9144000" y="0"/>
                </a:moveTo>
                <a:lnTo>
                  <a:pt x="8652027" y="0"/>
                </a:lnTo>
                <a:lnTo>
                  <a:pt x="8624252" y="8877"/>
                </a:lnTo>
                <a:lnTo>
                  <a:pt x="9144000" y="887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EE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0" y="265429"/>
            <a:ext cx="9144000" cy="10795"/>
          </a:xfrm>
          <a:custGeom>
            <a:avLst/>
            <a:gdLst/>
            <a:ahLst/>
            <a:cxnLst/>
            <a:rect l="l" t="t" r="r" b="b"/>
            <a:pathLst>
              <a:path w="9144000" h="10795">
                <a:moveTo>
                  <a:pt x="5001882" y="10172"/>
                </a:moveTo>
                <a:lnTo>
                  <a:pt x="4960569" y="0"/>
                </a:lnTo>
                <a:lnTo>
                  <a:pt x="0" y="0"/>
                </a:lnTo>
                <a:lnTo>
                  <a:pt x="0" y="10172"/>
                </a:lnTo>
                <a:lnTo>
                  <a:pt x="5001882" y="10172"/>
                </a:lnTo>
                <a:close/>
              </a:path>
              <a:path w="9144000" h="10795">
                <a:moveTo>
                  <a:pt x="9144000" y="0"/>
                </a:moveTo>
                <a:lnTo>
                  <a:pt x="8624240" y="0"/>
                </a:lnTo>
                <a:lnTo>
                  <a:pt x="8592490" y="10172"/>
                </a:lnTo>
                <a:lnTo>
                  <a:pt x="9144000" y="10172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DE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0" y="27431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5038026" y="10160"/>
                </a:moveTo>
                <a:lnTo>
                  <a:pt x="4996713" y="0"/>
                </a:lnTo>
                <a:lnTo>
                  <a:pt x="0" y="0"/>
                </a:lnTo>
                <a:lnTo>
                  <a:pt x="0" y="10160"/>
                </a:lnTo>
                <a:lnTo>
                  <a:pt x="5038026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596465" y="0"/>
                </a:lnTo>
                <a:lnTo>
                  <a:pt x="8564715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CE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0" y="28320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5074170" y="10160"/>
                </a:moveTo>
                <a:lnTo>
                  <a:pt x="5032857" y="0"/>
                </a:lnTo>
                <a:lnTo>
                  <a:pt x="0" y="0"/>
                </a:lnTo>
                <a:lnTo>
                  <a:pt x="0" y="10160"/>
                </a:lnTo>
                <a:lnTo>
                  <a:pt x="5074170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568690" y="0"/>
                </a:lnTo>
                <a:lnTo>
                  <a:pt x="8536927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CE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0" y="29209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5110327" y="10160"/>
                </a:moveTo>
                <a:lnTo>
                  <a:pt x="5069014" y="0"/>
                </a:lnTo>
                <a:lnTo>
                  <a:pt x="0" y="0"/>
                </a:lnTo>
                <a:lnTo>
                  <a:pt x="0" y="10160"/>
                </a:lnTo>
                <a:lnTo>
                  <a:pt x="5110327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540902" y="0"/>
                </a:lnTo>
                <a:lnTo>
                  <a:pt x="8509152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AE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0" y="30225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5146472" y="8890"/>
                </a:moveTo>
                <a:lnTo>
                  <a:pt x="5110327" y="0"/>
                </a:lnTo>
                <a:lnTo>
                  <a:pt x="0" y="0"/>
                </a:lnTo>
                <a:lnTo>
                  <a:pt x="0" y="8890"/>
                </a:lnTo>
                <a:lnTo>
                  <a:pt x="5146472" y="8890"/>
                </a:lnTo>
                <a:close/>
              </a:path>
              <a:path w="9144000" h="8889">
                <a:moveTo>
                  <a:pt x="9144000" y="0"/>
                </a:moveTo>
                <a:lnTo>
                  <a:pt x="8507171" y="0"/>
                </a:lnTo>
                <a:lnTo>
                  <a:pt x="8507171" y="1270"/>
                </a:lnTo>
                <a:lnTo>
                  <a:pt x="8491842" y="1270"/>
                </a:lnTo>
                <a:lnTo>
                  <a:pt x="8491842" y="8890"/>
                </a:lnTo>
                <a:lnTo>
                  <a:pt x="9144000" y="8890"/>
                </a:lnTo>
                <a:lnTo>
                  <a:pt x="9144000" y="127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9E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0" y="31114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2352040" y="0"/>
                </a:moveTo>
                <a:lnTo>
                  <a:pt x="0" y="0"/>
                </a:lnTo>
                <a:lnTo>
                  <a:pt x="0" y="10160"/>
                </a:lnTo>
                <a:lnTo>
                  <a:pt x="2175040" y="10160"/>
                </a:lnTo>
                <a:lnTo>
                  <a:pt x="2352040" y="0"/>
                </a:lnTo>
                <a:close/>
              </a:path>
              <a:path w="9144000" h="10160">
                <a:moveTo>
                  <a:pt x="5187785" y="10160"/>
                </a:moveTo>
                <a:lnTo>
                  <a:pt x="5146472" y="0"/>
                </a:lnTo>
                <a:lnTo>
                  <a:pt x="2824480" y="0"/>
                </a:lnTo>
                <a:lnTo>
                  <a:pt x="2986278" y="10160"/>
                </a:lnTo>
                <a:lnTo>
                  <a:pt x="5187785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478507" y="0"/>
                </a:lnTo>
                <a:lnTo>
                  <a:pt x="8442960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8E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0" y="320052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2197163" y="0"/>
                </a:moveTo>
                <a:lnTo>
                  <a:pt x="0" y="0"/>
                </a:lnTo>
                <a:lnTo>
                  <a:pt x="0" y="10147"/>
                </a:lnTo>
                <a:lnTo>
                  <a:pt x="2020163" y="10147"/>
                </a:lnTo>
                <a:lnTo>
                  <a:pt x="2197163" y="0"/>
                </a:lnTo>
                <a:close/>
              </a:path>
              <a:path w="9144000" h="10160">
                <a:moveTo>
                  <a:pt x="5223929" y="10147"/>
                </a:moveTo>
                <a:lnTo>
                  <a:pt x="5182616" y="0"/>
                </a:lnTo>
                <a:lnTo>
                  <a:pt x="2966059" y="0"/>
                </a:lnTo>
                <a:lnTo>
                  <a:pt x="3127857" y="10147"/>
                </a:lnTo>
                <a:lnTo>
                  <a:pt x="5223929" y="10147"/>
                </a:lnTo>
                <a:close/>
              </a:path>
              <a:path w="9144000" h="10160">
                <a:moveTo>
                  <a:pt x="9144000" y="0"/>
                </a:moveTo>
                <a:lnTo>
                  <a:pt x="8447392" y="0"/>
                </a:lnTo>
                <a:lnTo>
                  <a:pt x="8411845" y="10147"/>
                </a:lnTo>
                <a:lnTo>
                  <a:pt x="9144000" y="1014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7E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0" y="328929"/>
            <a:ext cx="9144000" cy="10795"/>
          </a:xfrm>
          <a:custGeom>
            <a:avLst/>
            <a:gdLst/>
            <a:ahLst/>
            <a:cxnLst/>
            <a:rect l="l" t="t" r="r" b="b"/>
            <a:pathLst>
              <a:path w="9144000" h="10795">
                <a:moveTo>
                  <a:pt x="1986978" y="0"/>
                </a:moveTo>
                <a:lnTo>
                  <a:pt x="0" y="0"/>
                </a:lnTo>
                <a:lnTo>
                  <a:pt x="0" y="6350"/>
                </a:lnTo>
                <a:lnTo>
                  <a:pt x="0" y="10160"/>
                </a:lnTo>
                <a:lnTo>
                  <a:pt x="1918627" y="10160"/>
                </a:lnTo>
                <a:lnTo>
                  <a:pt x="1918627" y="6350"/>
                </a:lnTo>
                <a:lnTo>
                  <a:pt x="1986978" y="6350"/>
                </a:lnTo>
                <a:lnTo>
                  <a:pt x="1986978" y="0"/>
                </a:lnTo>
                <a:close/>
              </a:path>
              <a:path w="9144000" h="10795">
                <a:moveTo>
                  <a:pt x="5260086" y="10172"/>
                </a:moveTo>
                <a:lnTo>
                  <a:pt x="5218773" y="0"/>
                </a:lnTo>
                <a:lnTo>
                  <a:pt x="3107639" y="0"/>
                </a:lnTo>
                <a:lnTo>
                  <a:pt x="3269450" y="10172"/>
                </a:lnTo>
                <a:lnTo>
                  <a:pt x="5260086" y="10172"/>
                </a:lnTo>
                <a:close/>
              </a:path>
              <a:path w="9144000" h="10795">
                <a:moveTo>
                  <a:pt x="9144000" y="0"/>
                </a:moveTo>
                <a:lnTo>
                  <a:pt x="8409622" y="0"/>
                </a:lnTo>
                <a:lnTo>
                  <a:pt x="8409622" y="3810"/>
                </a:lnTo>
                <a:lnTo>
                  <a:pt x="8391842" y="3810"/>
                </a:lnTo>
                <a:lnTo>
                  <a:pt x="8391842" y="10160"/>
                </a:lnTo>
                <a:lnTo>
                  <a:pt x="9136761" y="10160"/>
                </a:lnTo>
                <a:lnTo>
                  <a:pt x="9136761" y="3810"/>
                </a:lnTo>
                <a:lnTo>
                  <a:pt x="9144000" y="381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6E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0" y="339090"/>
            <a:ext cx="9128125" cy="8890"/>
          </a:xfrm>
          <a:custGeom>
            <a:avLst/>
            <a:gdLst/>
            <a:ahLst/>
            <a:cxnLst/>
            <a:rect l="l" t="t" r="r" b="b"/>
            <a:pathLst>
              <a:path w="9128125" h="8889">
                <a:moveTo>
                  <a:pt x="1905606" y="0"/>
                </a:moveTo>
                <a:lnTo>
                  <a:pt x="0" y="0"/>
                </a:lnTo>
                <a:lnTo>
                  <a:pt x="0" y="8889"/>
                </a:lnTo>
                <a:lnTo>
                  <a:pt x="1844790" y="8889"/>
                </a:lnTo>
                <a:lnTo>
                  <a:pt x="1905606" y="0"/>
                </a:lnTo>
                <a:close/>
              </a:path>
              <a:path w="9128125" h="8889">
                <a:moveTo>
                  <a:pt x="5260087" y="0"/>
                </a:moveTo>
                <a:lnTo>
                  <a:pt x="3269450" y="0"/>
                </a:lnTo>
                <a:lnTo>
                  <a:pt x="3370579" y="6350"/>
                </a:lnTo>
                <a:lnTo>
                  <a:pt x="3393006" y="8889"/>
                </a:lnTo>
                <a:lnTo>
                  <a:pt x="5300834" y="8889"/>
                </a:lnTo>
                <a:lnTo>
                  <a:pt x="5275580" y="3809"/>
                </a:lnTo>
                <a:lnTo>
                  <a:pt x="5260087" y="0"/>
                </a:lnTo>
                <a:close/>
              </a:path>
              <a:path w="9128125" h="8889">
                <a:moveTo>
                  <a:pt x="9127807" y="0"/>
                </a:moveTo>
                <a:lnTo>
                  <a:pt x="8380729" y="0"/>
                </a:lnTo>
                <a:lnTo>
                  <a:pt x="8349615" y="8889"/>
                </a:lnTo>
                <a:lnTo>
                  <a:pt x="9102725" y="8889"/>
                </a:lnTo>
                <a:lnTo>
                  <a:pt x="9127807" y="0"/>
                </a:lnTo>
                <a:close/>
              </a:path>
            </a:pathLst>
          </a:custGeom>
          <a:solidFill>
            <a:srgbClr val="00C5D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0" y="347979"/>
            <a:ext cx="9102725" cy="8890"/>
          </a:xfrm>
          <a:custGeom>
            <a:avLst/>
            <a:gdLst/>
            <a:ahLst/>
            <a:cxnLst/>
            <a:rect l="l" t="t" r="r" b="b"/>
            <a:pathLst>
              <a:path w="9102725" h="8889">
                <a:moveTo>
                  <a:pt x="1844789" y="0"/>
                </a:moveTo>
                <a:lnTo>
                  <a:pt x="0" y="0"/>
                </a:lnTo>
                <a:lnTo>
                  <a:pt x="0" y="8890"/>
                </a:lnTo>
                <a:lnTo>
                  <a:pt x="1783969" y="8890"/>
                </a:lnTo>
                <a:lnTo>
                  <a:pt x="1844789" y="0"/>
                </a:lnTo>
                <a:close/>
              </a:path>
              <a:path w="9102725" h="8889">
                <a:moveTo>
                  <a:pt x="5345023" y="8890"/>
                </a:moveTo>
                <a:lnTo>
                  <a:pt x="5300827" y="0"/>
                </a:lnTo>
                <a:lnTo>
                  <a:pt x="3392995" y="0"/>
                </a:lnTo>
                <a:lnTo>
                  <a:pt x="3471494" y="8890"/>
                </a:lnTo>
                <a:lnTo>
                  <a:pt x="5345023" y="8890"/>
                </a:lnTo>
                <a:close/>
              </a:path>
              <a:path w="9102725" h="8889">
                <a:moveTo>
                  <a:pt x="9102725" y="0"/>
                </a:moveTo>
                <a:lnTo>
                  <a:pt x="8349602" y="0"/>
                </a:lnTo>
                <a:lnTo>
                  <a:pt x="8318487" y="8890"/>
                </a:lnTo>
                <a:lnTo>
                  <a:pt x="9077642" y="8890"/>
                </a:lnTo>
                <a:lnTo>
                  <a:pt x="9102725" y="0"/>
                </a:lnTo>
                <a:close/>
              </a:path>
            </a:pathLst>
          </a:custGeom>
          <a:solidFill>
            <a:srgbClr val="00C4D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0" y="356869"/>
            <a:ext cx="9065260" cy="10160"/>
          </a:xfrm>
          <a:custGeom>
            <a:avLst/>
            <a:gdLst/>
            <a:ahLst/>
            <a:cxnLst/>
            <a:rect l="l" t="t" r="r" b="b"/>
            <a:pathLst>
              <a:path w="9065260" h="10160">
                <a:moveTo>
                  <a:pt x="1783969" y="0"/>
                </a:moveTo>
                <a:lnTo>
                  <a:pt x="0" y="0"/>
                </a:lnTo>
                <a:lnTo>
                  <a:pt x="0" y="10160"/>
                </a:lnTo>
                <a:lnTo>
                  <a:pt x="1714461" y="10160"/>
                </a:lnTo>
                <a:lnTo>
                  <a:pt x="1783969" y="0"/>
                </a:lnTo>
                <a:close/>
              </a:path>
              <a:path w="9065260" h="10160">
                <a:moveTo>
                  <a:pt x="5395531" y="10160"/>
                </a:moveTo>
                <a:lnTo>
                  <a:pt x="5345023" y="0"/>
                </a:lnTo>
                <a:lnTo>
                  <a:pt x="3471494" y="0"/>
                </a:lnTo>
                <a:lnTo>
                  <a:pt x="3561207" y="10160"/>
                </a:lnTo>
                <a:lnTo>
                  <a:pt x="5395531" y="10160"/>
                </a:lnTo>
                <a:close/>
              </a:path>
              <a:path w="9065260" h="10160">
                <a:moveTo>
                  <a:pt x="9065095" y="0"/>
                </a:moveTo>
                <a:lnTo>
                  <a:pt x="8302942" y="0"/>
                </a:lnTo>
                <a:lnTo>
                  <a:pt x="8302942" y="8890"/>
                </a:lnTo>
                <a:lnTo>
                  <a:pt x="8285162" y="8890"/>
                </a:lnTo>
                <a:lnTo>
                  <a:pt x="8285162" y="10160"/>
                </a:lnTo>
                <a:lnTo>
                  <a:pt x="9050401" y="10160"/>
                </a:lnTo>
                <a:lnTo>
                  <a:pt x="9050401" y="8890"/>
                </a:lnTo>
                <a:lnTo>
                  <a:pt x="9065095" y="8890"/>
                </a:lnTo>
                <a:lnTo>
                  <a:pt x="9065095" y="0"/>
                </a:lnTo>
                <a:close/>
              </a:path>
            </a:pathLst>
          </a:custGeom>
          <a:solidFill>
            <a:srgbClr val="00C3D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0" y="365759"/>
            <a:ext cx="9052560" cy="10160"/>
          </a:xfrm>
          <a:custGeom>
            <a:avLst/>
            <a:gdLst/>
            <a:ahLst/>
            <a:cxnLst/>
            <a:rect l="l" t="t" r="r" b="b"/>
            <a:pathLst>
              <a:path w="9052560" h="10160">
                <a:moveTo>
                  <a:pt x="1723148" y="0"/>
                </a:moveTo>
                <a:lnTo>
                  <a:pt x="0" y="0"/>
                </a:lnTo>
                <a:lnTo>
                  <a:pt x="0" y="10160"/>
                </a:lnTo>
                <a:lnTo>
                  <a:pt x="1653654" y="10160"/>
                </a:lnTo>
                <a:lnTo>
                  <a:pt x="1723148" y="0"/>
                </a:lnTo>
                <a:close/>
              </a:path>
              <a:path w="9052560" h="10160">
                <a:moveTo>
                  <a:pt x="5439727" y="10160"/>
                </a:moveTo>
                <a:lnTo>
                  <a:pt x="5389219" y="0"/>
                </a:lnTo>
                <a:lnTo>
                  <a:pt x="3549993" y="0"/>
                </a:lnTo>
                <a:lnTo>
                  <a:pt x="3639693" y="10160"/>
                </a:lnTo>
                <a:lnTo>
                  <a:pt x="5439727" y="10160"/>
                </a:lnTo>
                <a:close/>
              </a:path>
              <a:path w="9052560" h="10160">
                <a:moveTo>
                  <a:pt x="9052560" y="0"/>
                </a:moveTo>
                <a:lnTo>
                  <a:pt x="8287372" y="0"/>
                </a:lnTo>
                <a:lnTo>
                  <a:pt x="8251812" y="10160"/>
                </a:lnTo>
                <a:lnTo>
                  <a:pt x="9018003" y="10160"/>
                </a:lnTo>
                <a:lnTo>
                  <a:pt x="9052560" y="0"/>
                </a:lnTo>
                <a:close/>
              </a:path>
            </a:pathLst>
          </a:custGeom>
          <a:solidFill>
            <a:srgbClr val="00C2D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0" y="374649"/>
            <a:ext cx="9022715" cy="10160"/>
          </a:xfrm>
          <a:custGeom>
            <a:avLst/>
            <a:gdLst/>
            <a:ahLst/>
            <a:cxnLst/>
            <a:rect l="l" t="t" r="r" b="b"/>
            <a:pathLst>
              <a:path w="9022715" h="10160">
                <a:moveTo>
                  <a:pt x="1662341" y="0"/>
                </a:moveTo>
                <a:lnTo>
                  <a:pt x="0" y="0"/>
                </a:lnTo>
                <a:lnTo>
                  <a:pt x="0" y="10160"/>
                </a:lnTo>
                <a:lnTo>
                  <a:pt x="1592834" y="10160"/>
                </a:lnTo>
                <a:lnTo>
                  <a:pt x="1662341" y="0"/>
                </a:lnTo>
                <a:close/>
              </a:path>
              <a:path w="9022715" h="10160">
                <a:moveTo>
                  <a:pt x="5483923" y="10160"/>
                </a:moveTo>
                <a:lnTo>
                  <a:pt x="5433415" y="0"/>
                </a:lnTo>
                <a:lnTo>
                  <a:pt x="3628479" y="0"/>
                </a:lnTo>
                <a:lnTo>
                  <a:pt x="3718191" y="10160"/>
                </a:lnTo>
                <a:lnTo>
                  <a:pt x="5483923" y="10160"/>
                </a:lnTo>
                <a:close/>
              </a:path>
              <a:path w="9022715" h="10160">
                <a:moveTo>
                  <a:pt x="9022334" y="0"/>
                </a:moveTo>
                <a:lnTo>
                  <a:pt x="8256257" y="0"/>
                </a:lnTo>
                <a:lnTo>
                  <a:pt x="8220710" y="10160"/>
                </a:lnTo>
                <a:lnTo>
                  <a:pt x="8987790" y="10160"/>
                </a:lnTo>
                <a:lnTo>
                  <a:pt x="9022334" y="0"/>
                </a:lnTo>
                <a:close/>
              </a:path>
            </a:pathLst>
          </a:custGeom>
          <a:solidFill>
            <a:srgbClr val="00C1D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0" y="384809"/>
            <a:ext cx="8987790" cy="8890"/>
          </a:xfrm>
          <a:custGeom>
            <a:avLst/>
            <a:gdLst/>
            <a:ahLst/>
            <a:cxnLst/>
            <a:rect l="l" t="t" r="r" b="b"/>
            <a:pathLst>
              <a:path w="8987790" h="8889">
                <a:moveTo>
                  <a:pt x="1571117" y="0"/>
                </a:moveTo>
                <a:lnTo>
                  <a:pt x="0" y="0"/>
                </a:lnTo>
                <a:lnTo>
                  <a:pt x="0" y="6350"/>
                </a:lnTo>
                <a:lnTo>
                  <a:pt x="0" y="8890"/>
                </a:lnTo>
                <a:lnTo>
                  <a:pt x="1543977" y="8890"/>
                </a:lnTo>
                <a:lnTo>
                  <a:pt x="1543977" y="6350"/>
                </a:lnTo>
                <a:lnTo>
                  <a:pt x="1571117" y="6350"/>
                </a:lnTo>
                <a:lnTo>
                  <a:pt x="1571117" y="0"/>
                </a:lnTo>
                <a:close/>
              </a:path>
              <a:path w="8987790" h="8889">
                <a:moveTo>
                  <a:pt x="5528119" y="8890"/>
                </a:moveTo>
                <a:lnTo>
                  <a:pt x="5483923" y="0"/>
                </a:lnTo>
                <a:lnTo>
                  <a:pt x="3718191" y="0"/>
                </a:lnTo>
                <a:lnTo>
                  <a:pt x="3796690" y="8890"/>
                </a:lnTo>
                <a:lnTo>
                  <a:pt x="5528119" y="8890"/>
                </a:lnTo>
                <a:close/>
              </a:path>
              <a:path w="8987790" h="8889">
                <a:moveTo>
                  <a:pt x="8987790" y="0"/>
                </a:moveTo>
                <a:lnTo>
                  <a:pt x="8220697" y="0"/>
                </a:lnTo>
                <a:lnTo>
                  <a:pt x="8182965" y="8890"/>
                </a:lnTo>
                <a:lnTo>
                  <a:pt x="8957564" y="8890"/>
                </a:lnTo>
                <a:lnTo>
                  <a:pt x="8987790" y="0"/>
                </a:lnTo>
                <a:close/>
              </a:path>
            </a:pathLst>
          </a:custGeom>
          <a:solidFill>
            <a:srgbClr val="00C0D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0" y="393699"/>
            <a:ext cx="8957945" cy="8890"/>
          </a:xfrm>
          <a:custGeom>
            <a:avLst/>
            <a:gdLst/>
            <a:ahLst/>
            <a:cxnLst/>
            <a:rect l="l" t="t" r="r" b="b"/>
            <a:pathLst>
              <a:path w="8957945" h="8889">
                <a:moveTo>
                  <a:pt x="1538554" y="0"/>
                </a:moveTo>
                <a:lnTo>
                  <a:pt x="0" y="0"/>
                </a:lnTo>
                <a:lnTo>
                  <a:pt x="0" y="8890"/>
                </a:lnTo>
                <a:lnTo>
                  <a:pt x="1500632" y="8890"/>
                </a:lnTo>
                <a:lnTo>
                  <a:pt x="1538554" y="0"/>
                </a:lnTo>
                <a:close/>
              </a:path>
              <a:path w="8957945" h="8889">
                <a:moveTo>
                  <a:pt x="5572315" y="8890"/>
                </a:moveTo>
                <a:lnTo>
                  <a:pt x="5528119" y="0"/>
                </a:lnTo>
                <a:lnTo>
                  <a:pt x="3796690" y="0"/>
                </a:lnTo>
                <a:lnTo>
                  <a:pt x="3875176" y="8890"/>
                </a:lnTo>
                <a:lnTo>
                  <a:pt x="5572315" y="8890"/>
                </a:lnTo>
                <a:close/>
              </a:path>
              <a:path w="8957945" h="8889">
                <a:moveTo>
                  <a:pt x="8957564" y="0"/>
                </a:moveTo>
                <a:lnTo>
                  <a:pt x="8182965" y="0"/>
                </a:lnTo>
                <a:lnTo>
                  <a:pt x="8145221" y="8890"/>
                </a:lnTo>
                <a:lnTo>
                  <a:pt x="8927338" y="8890"/>
                </a:lnTo>
                <a:lnTo>
                  <a:pt x="8957564" y="0"/>
                </a:lnTo>
                <a:close/>
              </a:path>
            </a:pathLst>
          </a:custGeom>
          <a:solidFill>
            <a:srgbClr val="00BFD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0" y="402589"/>
            <a:ext cx="8927465" cy="10160"/>
          </a:xfrm>
          <a:custGeom>
            <a:avLst/>
            <a:gdLst/>
            <a:ahLst/>
            <a:cxnLst/>
            <a:rect l="l" t="t" r="r" b="b"/>
            <a:pathLst>
              <a:path w="8927465" h="10159">
                <a:moveTo>
                  <a:pt x="1500632" y="0"/>
                </a:moveTo>
                <a:lnTo>
                  <a:pt x="0" y="0"/>
                </a:lnTo>
                <a:lnTo>
                  <a:pt x="0" y="10160"/>
                </a:lnTo>
                <a:lnTo>
                  <a:pt x="1457299" y="10160"/>
                </a:lnTo>
                <a:lnTo>
                  <a:pt x="1500632" y="0"/>
                </a:lnTo>
                <a:close/>
              </a:path>
              <a:path w="8927465" h="10159">
                <a:moveTo>
                  <a:pt x="5622823" y="10160"/>
                </a:moveTo>
                <a:lnTo>
                  <a:pt x="5572315" y="0"/>
                </a:lnTo>
                <a:lnTo>
                  <a:pt x="3875176" y="0"/>
                </a:lnTo>
                <a:lnTo>
                  <a:pt x="3964889" y="10160"/>
                </a:lnTo>
                <a:lnTo>
                  <a:pt x="5622823" y="10160"/>
                </a:lnTo>
                <a:close/>
              </a:path>
              <a:path w="8927465" h="10159">
                <a:moveTo>
                  <a:pt x="8927338" y="0"/>
                </a:moveTo>
                <a:lnTo>
                  <a:pt x="8145221" y="0"/>
                </a:lnTo>
                <a:lnTo>
                  <a:pt x="8102079" y="10160"/>
                </a:lnTo>
                <a:lnTo>
                  <a:pt x="8892794" y="10160"/>
                </a:lnTo>
                <a:lnTo>
                  <a:pt x="8927338" y="0"/>
                </a:lnTo>
                <a:close/>
              </a:path>
            </a:pathLst>
          </a:custGeom>
          <a:solidFill>
            <a:srgbClr val="00BED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0" y="411479"/>
            <a:ext cx="8888730" cy="10160"/>
          </a:xfrm>
          <a:custGeom>
            <a:avLst/>
            <a:gdLst/>
            <a:ahLst/>
            <a:cxnLst/>
            <a:rect l="l" t="t" r="r" b="b"/>
            <a:pathLst>
              <a:path w="8888730" h="10159">
                <a:moveTo>
                  <a:pt x="1462722" y="0"/>
                </a:moveTo>
                <a:lnTo>
                  <a:pt x="0" y="0"/>
                </a:lnTo>
                <a:lnTo>
                  <a:pt x="0" y="10160"/>
                </a:lnTo>
                <a:lnTo>
                  <a:pt x="1419377" y="10160"/>
                </a:lnTo>
                <a:lnTo>
                  <a:pt x="1462722" y="0"/>
                </a:lnTo>
                <a:close/>
              </a:path>
              <a:path w="8888730" h="10159">
                <a:moveTo>
                  <a:pt x="5667019" y="10160"/>
                </a:moveTo>
                <a:lnTo>
                  <a:pt x="5616511" y="0"/>
                </a:lnTo>
                <a:lnTo>
                  <a:pt x="3953675" y="0"/>
                </a:lnTo>
                <a:lnTo>
                  <a:pt x="4043375" y="10160"/>
                </a:lnTo>
                <a:lnTo>
                  <a:pt x="5667019" y="10160"/>
                </a:lnTo>
                <a:close/>
              </a:path>
              <a:path w="8888730" h="10159">
                <a:moveTo>
                  <a:pt x="8888476" y="0"/>
                </a:moveTo>
                <a:lnTo>
                  <a:pt x="8096694" y="0"/>
                </a:lnTo>
                <a:lnTo>
                  <a:pt x="8096694" y="5080"/>
                </a:lnTo>
                <a:lnTo>
                  <a:pt x="8075117" y="5080"/>
                </a:lnTo>
                <a:lnTo>
                  <a:pt x="8075117" y="10160"/>
                </a:lnTo>
                <a:lnTo>
                  <a:pt x="8869502" y="10160"/>
                </a:lnTo>
                <a:lnTo>
                  <a:pt x="8869502" y="5080"/>
                </a:lnTo>
                <a:lnTo>
                  <a:pt x="8888476" y="5080"/>
                </a:lnTo>
                <a:lnTo>
                  <a:pt x="8888476" y="0"/>
                </a:lnTo>
                <a:close/>
              </a:path>
            </a:pathLst>
          </a:custGeom>
          <a:solidFill>
            <a:srgbClr val="00BDD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0" y="420369"/>
            <a:ext cx="8864600" cy="10160"/>
          </a:xfrm>
          <a:custGeom>
            <a:avLst/>
            <a:gdLst/>
            <a:ahLst/>
            <a:cxnLst/>
            <a:rect l="l" t="t" r="r" b="b"/>
            <a:pathLst>
              <a:path w="8864600" h="10159">
                <a:moveTo>
                  <a:pt x="1424800" y="0"/>
                </a:moveTo>
                <a:lnTo>
                  <a:pt x="0" y="0"/>
                </a:lnTo>
                <a:lnTo>
                  <a:pt x="0" y="10160"/>
                </a:lnTo>
                <a:lnTo>
                  <a:pt x="1381455" y="10160"/>
                </a:lnTo>
                <a:lnTo>
                  <a:pt x="1424800" y="0"/>
                </a:lnTo>
                <a:close/>
              </a:path>
              <a:path w="8864600" h="10159">
                <a:moveTo>
                  <a:pt x="5711215" y="10160"/>
                </a:moveTo>
                <a:lnTo>
                  <a:pt x="5660707" y="0"/>
                </a:lnTo>
                <a:lnTo>
                  <a:pt x="4032173" y="0"/>
                </a:lnTo>
                <a:lnTo>
                  <a:pt x="4121874" y="10160"/>
                </a:lnTo>
                <a:lnTo>
                  <a:pt x="5711215" y="10160"/>
                </a:lnTo>
                <a:close/>
              </a:path>
              <a:path w="8864600" h="10159">
                <a:moveTo>
                  <a:pt x="8864346" y="0"/>
                </a:moveTo>
                <a:lnTo>
                  <a:pt x="8069732" y="0"/>
                </a:lnTo>
                <a:lnTo>
                  <a:pt x="8026590" y="10160"/>
                </a:lnTo>
                <a:lnTo>
                  <a:pt x="8823046" y="10160"/>
                </a:lnTo>
                <a:lnTo>
                  <a:pt x="8864346" y="0"/>
                </a:lnTo>
                <a:close/>
              </a:path>
            </a:pathLst>
          </a:custGeom>
          <a:solidFill>
            <a:srgbClr val="00BCD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0" y="430529"/>
            <a:ext cx="8823325" cy="8890"/>
          </a:xfrm>
          <a:custGeom>
            <a:avLst/>
            <a:gdLst/>
            <a:ahLst/>
            <a:cxnLst/>
            <a:rect l="l" t="t" r="r" b="b"/>
            <a:pathLst>
              <a:path w="8823325" h="8890">
                <a:moveTo>
                  <a:pt x="1381455" y="0"/>
                </a:moveTo>
                <a:lnTo>
                  <a:pt x="0" y="0"/>
                </a:lnTo>
                <a:lnTo>
                  <a:pt x="0" y="8890"/>
                </a:lnTo>
                <a:lnTo>
                  <a:pt x="1343533" y="8890"/>
                </a:lnTo>
                <a:lnTo>
                  <a:pt x="1381455" y="0"/>
                </a:lnTo>
                <a:close/>
              </a:path>
              <a:path w="8823325" h="8890">
                <a:moveTo>
                  <a:pt x="5740006" y="1270"/>
                </a:moveTo>
                <a:lnTo>
                  <a:pt x="5714377" y="1270"/>
                </a:lnTo>
                <a:lnTo>
                  <a:pt x="5714377" y="0"/>
                </a:lnTo>
                <a:lnTo>
                  <a:pt x="4127487" y="0"/>
                </a:lnTo>
                <a:lnTo>
                  <a:pt x="4127487" y="1270"/>
                </a:lnTo>
                <a:lnTo>
                  <a:pt x="4166730" y="1270"/>
                </a:lnTo>
                <a:lnTo>
                  <a:pt x="4166730" y="8890"/>
                </a:lnTo>
                <a:lnTo>
                  <a:pt x="5740006" y="8890"/>
                </a:lnTo>
                <a:lnTo>
                  <a:pt x="5740006" y="1270"/>
                </a:lnTo>
                <a:close/>
              </a:path>
              <a:path w="8823325" h="8890">
                <a:moveTo>
                  <a:pt x="8823046" y="0"/>
                </a:moveTo>
                <a:lnTo>
                  <a:pt x="8026590" y="0"/>
                </a:lnTo>
                <a:lnTo>
                  <a:pt x="7988846" y="8890"/>
                </a:lnTo>
                <a:lnTo>
                  <a:pt x="8786901" y="8890"/>
                </a:lnTo>
                <a:lnTo>
                  <a:pt x="8823046" y="0"/>
                </a:lnTo>
                <a:close/>
              </a:path>
            </a:pathLst>
          </a:custGeom>
          <a:solidFill>
            <a:srgbClr val="00BBD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0" y="439419"/>
            <a:ext cx="8787130" cy="10160"/>
          </a:xfrm>
          <a:custGeom>
            <a:avLst/>
            <a:gdLst/>
            <a:ahLst/>
            <a:cxnLst/>
            <a:rect l="l" t="t" r="r" b="b"/>
            <a:pathLst>
              <a:path w="8787130" h="10159">
                <a:moveTo>
                  <a:pt x="1343533" y="0"/>
                </a:moveTo>
                <a:lnTo>
                  <a:pt x="0" y="0"/>
                </a:lnTo>
                <a:lnTo>
                  <a:pt x="0" y="10160"/>
                </a:lnTo>
                <a:lnTo>
                  <a:pt x="1300200" y="10160"/>
                </a:lnTo>
                <a:lnTo>
                  <a:pt x="1343533" y="0"/>
                </a:lnTo>
                <a:close/>
              </a:path>
              <a:path w="8787130" h="10159">
                <a:moveTo>
                  <a:pt x="5822404" y="10160"/>
                </a:moveTo>
                <a:lnTo>
                  <a:pt x="5762472" y="0"/>
                </a:lnTo>
                <a:lnTo>
                  <a:pt x="4200372" y="0"/>
                </a:lnTo>
                <a:lnTo>
                  <a:pt x="4290072" y="10160"/>
                </a:lnTo>
                <a:lnTo>
                  <a:pt x="5822404" y="10160"/>
                </a:lnTo>
                <a:close/>
              </a:path>
              <a:path w="8787130" h="10159">
                <a:moveTo>
                  <a:pt x="8786901" y="0"/>
                </a:moveTo>
                <a:lnTo>
                  <a:pt x="7988846" y="0"/>
                </a:lnTo>
                <a:lnTo>
                  <a:pt x="7945717" y="10160"/>
                </a:lnTo>
                <a:lnTo>
                  <a:pt x="8745601" y="10160"/>
                </a:lnTo>
                <a:lnTo>
                  <a:pt x="8786901" y="0"/>
                </a:lnTo>
                <a:close/>
              </a:path>
            </a:pathLst>
          </a:custGeom>
          <a:solidFill>
            <a:srgbClr val="00BAD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0" y="448309"/>
            <a:ext cx="8733155" cy="10160"/>
          </a:xfrm>
          <a:custGeom>
            <a:avLst/>
            <a:gdLst/>
            <a:ahLst/>
            <a:cxnLst/>
            <a:rect l="l" t="t" r="r" b="b"/>
            <a:pathLst>
              <a:path w="8733155" h="10159">
                <a:moveTo>
                  <a:pt x="1305610" y="0"/>
                </a:moveTo>
                <a:lnTo>
                  <a:pt x="0" y="0"/>
                </a:lnTo>
                <a:lnTo>
                  <a:pt x="0" y="10160"/>
                </a:lnTo>
                <a:lnTo>
                  <a:pt x="1262278" y="10160"/>
                </a:lnTo>
                <a:lnTo>
                  <a:pt x="1305610" y="0"/>
                </a:lnTo>
                <a:close/>
              </a:path>
              <a:path w="8733155" h="10159">
                <a:moveTo>
                  <a:pt x="5874842" y="10160"/>
                </a:moveTo>
                <a:lnTo>
                  <a:pt x="5814911" y="0"/>
                </a:lnTo>
                <a:lnTo>
                  <a:pt x="4278858" y="0"/>
                </a:lnTo>
                <a:lnTo>
                  <a:pt x="4368571" y="10160"/>
                </a:lnTo>
                <a:lnTo>
                  <a:pt x="5874842" y="10160"/>
                </a:lnTo>
                <a:close/>
              </a:path>
              <a:path w="8733155" h="10159">
                <a:moveTo>
                  <a:pt x="8732698" y="0"/>
                </a:moveTo>
                <a:lnTo>
                  <a:pt x="7932229" y="0"/>
                </a:lnTo>
                <a:lnTo>
                  <a:pt x="7932229" y="8890"/>
                </a:lnTo>
                <a:lnTo>
                  <a:pt x="7910068" y="8890"/>
                </a:lnTo>
                <a:lnTo>
                  <a:pt x="7910068" y="10160"/>
                </a:lnTo>
                <a:lnTo>
                  <a:pt x="8712048" y="10160"/>
                </a:lnTo>
                <a:lnTo>
                  <a:pt x="8712048" y="8890"/>
                </a:lnTo>
                <a:lnTo>
                  <a:pt x="8732698" y="8890"/>
                </a:lnTo>
                <a:lnTo>
                  <a:pt x="8732698" y="0"/>
                </a:lnTo>
                <a:close/>
              </a:path>
            </a:pathLst>
          </a:custGeom>
          <a:solidFill>
            <a:srgbClr val="00B9D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0" y="457199"/>
            <a:ext cx="8714740" cy="10160"/>
          </a:xfrm>
          <a:custGeom>
            <a:avLst/>
            <a:gdLst/>
            <a:ahLst/>
            <a:cxnLst/>
            <a:rect l="l" t="t" r="r" b="b"/>
            <a:pathLst>
              <a:path w="8714740" h="10159">
                <a:moveTo>
                  <a:pt x="1267688" y="0"/>
                </a:moveTo>
                <a:lnTo>
                  <a:pt x="0" y="0"/>
                </a:lnTo>
                <a:lnTo>
                  <a:pt x="0" y="10160"/>
                </a:lnTo>
                <a:lnTo>
                  <a:pt x="1224356" y="10160"/>
                </a:lnTo>
                <a:lnTo>
                  <a:pt x="1267688" y="0"/>
                </a:lnTo>
                <a:close/>
              </a:path>
              <a:path w="8714740" h="10159">
                <a:moveTo>
                  <a:pt x="5927280" y="10160"/>
                </a:moveTo>
                <a:lnTo>
                  <a:pt x="5867349" y="0"/>
                </a:lnTo>
                <a:lnTo>
                  <a:pt x="4357357" y="0"/>
                </a:lnTo>
                <a:lnTo>
                  <a:pt x="4447070" y="10160"/>
                </a:lnTo>
                <a:lnTo>
                  <a:pt x="5927280" y="10160"/>
                </a:lnTo>
                <a:close/>
              </a:path>
              <a:path w="8714740" h="10159">
                <a:moveTo>
                  <a:pt x="8714626" y="0"/>
                </a:moveTo>
                <a:lnTo>
                  <a:pt x="7913370" y="0"/>
                </a:lnTo>
                <a:lnTo>
                  <a:pt x="7860703" y="10160"/>
                </a:lnTo>
                <a:lnTo>
                  <a:pt x="8673325" y="10160"/>
                </a:lnTo>
                <a:lnTo>
                  <a:pt x="8714626" y="0"/>
                </a:lnTo>
                <a:close/>
              </a:path>
            </a:pathLst>
          </a:custGeom>
          <a:solidFill>
            <a:srgbClr val="00B8D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0" y="466089"/>
            <a:ext cx="8660765" cy="10160"/>
          </a:xfrm>
          <a:custGeom>
            <a:avLst/>
            <a:gdLst/>
            <a:ahLst/>
            <a:cxnLst/>
            <a:rect l="l" t="t" r="r" b="b"/>
            <a:pathLst>
              <a:path w="8660765" h="10159">
                <a:moveTo>
                  <a:pt x="1216228" y="0"/>
                </a:moveTo>
                <a:lnTo>
                  <a:pt x="0" y="0"/>
                </a:lnTo>
                <a:lnTo>
                  <a:pt x="0" y="6350"/>
                </a:lnTo>
                <a:lnTo>
                  <a:pt x="0" y="10160"/>
                </a:lnTo>
                <a:lnTo>
                  <a:pt x="1196873" y="10160"/>
                </a:lnTo>
                <a:lnTo>
                  <a:pt x="1196873" y="6350"/>
                </a:lnTo>
                <a:lnTo>
                  <a:pt x="1216228" y="6350"/>
                </a:lnTo>
                <a:lnTo>
                  <a:pt x="1216228" y="0"/>
                </a:lnTo>
                <a:close/>
              </a:path>
              <a:path w="8660765" h="10159">
                <a:moveTo>
                  <a:pt x="5979719" y="10160"/>
                </a:moveTo>
                <a:lnTo>
                  <a:pt x="5919787" y="0"/>
                </a:lnTo>
                <a:lnTo>
                  <a:pt x="4435856" y="0"/>
                </a:lnTo>
                <a:lnTo>
                  <a:pt x="4525556" y="10160"/>
                </a:lnTo>
                <a:lnTo>
                  <a:pt x="5979719" y="10160"/>
                </a:lnTo>
                <a:close/>
              </a:path>
              <a:path w="8660765" h="10159">
                <a:moveTo>
                  <a:pt x="8660409" y="0"/>
                </a:moveTo>
                <a:lnTo>
                  <a:pt x="7844244" y="0"/>
                </a:lnTo>
                <a:lnTo>
                  <a:pt x="7844244" y="8890"/>
                </a:lnTo>
                <a:lnTo>
                  <a:pt x="7817904" y="8890"/>
                </a:lnTo>
                <a:lnTo>
                  <a:pt x="7817904" y="10160"/>
                </a:lnTo>
                <a:lnTo>
                  <a:pt x="8639365" y="10160"/>
                </a:lnTo>
                <a:lnTo>
                  <a:pt x="8639365" y="8890"/>
                </a:lnTo>
                <a:lnTo>
                  <a:pt x="8660409" y="8890"/>
                </a:lnTo>
                <a:lnTo>
                  <a:pt x="8660409" y="0"/>
                </a:lnTo>
                <a:close/>
              </a:path>
            </a:pathLst>
          </a:custGeom>
          <a:solidFill>
            <a:srgbClr val="00B7D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0" y="476249"/>
            <a:ext cx="8636635" cy="8890"/>
          </a:xfrm>
          <a:custGeom>
            <a:avLst/>
            <a:gdLst/>
            <a:ahLst/>
            <a:cxnLst/>
            <a:rect l="l" t="t" r="r" b="b"/>
            <a:pathLst>
              <a:path w="8636635" h="8890">
                <a:moveTo>
                  <a:pt x="1191056" y="0"/>
                </a:moveTo>
                <a:lnTo>
                  <a:pt x="0" y="0"/>
                </a:lnTo>
                <a:lnTo>
                  <a:pt x="0" y="8890"/>
                </a:lnTo>
                <a:lnTo>
                  <a:pt x="1163942" y="8890"/>
                </a:lnTo>
                <a:lnTo>
                  <a:pt x="1191056" y="0"/>
                </a:lnTo>
                <a:close/>
              </a:path>
              <a:path w="8636635" h="8890">
                <a:moveTo>
                  <a:pt x="6032144" y="8890"/>
                </a:moveTo>
                <a:lnTo>
                  <a:pt x="5979719" y="0"/>
                </a:lnTo>
                <a:lnTo>
                  <a:pt x="4525556" y="0"/>
                </a:lnTo>
                <a:lnTo>
                  <a:pt x="4604055" y="8890"/>
                </a:lnTo>
                <a:lnTo>
                  <a:pt x="6032144" y="8890"/>
                </a:lnTo>
                <a:close/>
              </a:path>
              <a:path w="8636635" h="8890">
                <a:moveTo>
                  <a:pt x="8636381" y="0"/>
                </a:moveTo>
                <a:lnTo>
                  <a:pt x="7814615" y="0"/>
                </a:lnTo>
                <a:lnTo>
                  <a:pt x="7768526" y="8890"/>
                </a:lnTo>
                <a:lnTo>
                  <a:pt x="8594649" y="8890"/>
                </a:lnTo>
                <a:lnTo>
                  <a:pt x="8636381" y="0"/>
                </a:lnTo>
                <a:close/>
              </a:path>
            </a:pathLst>
          </a:custGeom>
          <a:solidFill>
            <a:srgbClr val="00B6D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0" y="485139"/>
            <a:ext cx="8594725" cy="10160"/>
          </a:xfrm>
          <a:custGeom>
            <a:avLst/>
            <a:gdLst/>
            <a:ahLst/>
            <a:cxnLst/>
            <a:rect l="l" t="t" r="r" b="b"/>
            <a:pathLst>
              <a:path w="8594725" h="10159">
                <a:moveTo>
                  <a:pt x="1163955" y="0"/>
                </a:moveTo>
                <a:lnTo>
                  <a:pt x="0" y="0"/>
                </a:lnTo>
                <a:lnTo>
                  <a:pt x="0" y="10160"/>
                </a:lnTo>
                <a:lnTo>
                  <a:pt x="1132954" y="10160"/>
                </a:lnTo>
                <a:lnTo>
                  <a:pt x="1163955" y="0"/>
                </a:lnTo>
                <a:close/>
              </a:path>
              <a:path w="8594725" h="10159">
                <a:moveTo>
                  <a:pt x="6092075" y="10160"/>
                </a:moveTo>
                <a:lnTo>
                  <a:pt x="6032144" y="0"/>
                </a:lnTo>
                <a:lnTo>
                  <a:pt x="4604055" y="0"/>
                </a:lnTo>
                <a:lnTo>
                  <a:pt x="4693767" y="10160"/>
                </a:lnTo>
                <a:lnTo>
                  <a:pt x="6092075" y="10160"/>
                </a:lnTo>
                <a:close/>
              </a:path>
              <a:path w="8594725" h="10159">
                <a:moveTo>
                  <a:pt x="8594649" y="0"/>
                </a:moveTo>
                <a:lnTo>
                  <a:pt x="7768526" y="0"/>
                </a:lnTo>
                <a:lnTo>
                  <a:pt x="7715859" y="10160"/>
                </a:lnTo>
                <a:lnTo>
                  <a:pt x="8546960" y="10160"/>
                </a:lnTo>
                <a:lnTo>
                  <a:pt x="8594649" y="0"/>
                </a:lnTo>
                <a:close/>
              </a:path>
            </a:pathLst>
          </a:custGeom>
          <a:solidFill>
            <a:srgbClr val="00B5D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0" y="494029"/>
            <a:ext cx="8553450" cy="10160"/>
          </a:xfrm>
          <a:custGeom>
            <a:avLst/>
            <a:gdLst/>
            <a:ahLst/>
            <a:cxnLst/>
            <a:rect l="l" t="t" r="r" b="b"/>
            <a:pathLst>
              <a:path w="8553450" h="10159">
                <a:moveTo>
                  <a:pt x="1136840" y="0"/>
                </a:moveTo>
                <a:lnTo>
                  <a:pt x="0" y="0"/>
                </a:lnTo>
                <a:lnTo>
                  <a:pt x="0" y="10160"/>
                </a:lnTo>
                <a:lnTo>
                  <a:pt x="1105839" y="10160"/>
                </a:lnTo>
                <a:lnTo>
                  <a:pt x="1136840" y="0"/>
                </a:lnTo>
                <a:close/>
              </a:path>
              <a:path w="8553450" h="10159">
                <a:moveTo>
                  <a:pt x="6144514" y="10160"/>
                </a:moveTo>
                <a:lnTo>
                  <a:pt x="6084582" y="0"/>
                </a:lnTo>
                <a:lnTo>
                  <a:pt x="4682553" y="0"/>
                </a:lnTo>
                <a:lnTo>
                  <a:pt x="4772253" y="10160"/>
                </a:lnTo>
                <a:lnTo>
                  <a:pt x="6144514" y="10160"/>
                </a:lnTo>
                <a:close/>
              </a:path>
              <a:path w="8553450" h="10159">
                <a:moveTo>
                  <a:pt x="8552929" y="0"/>
                </a:moveTo>
                <a:lnTo>
                  <a:pt x="7722451" y="0"/>
                </a:lnTo>
                <a:lnTo>
                  <a:pt x="7669784" y="10160"/>
                </a:lnTo>
                <a:lnTo>
                  <a:pt x="8505241" y="10160"/>
                </a:lnTo>
                <a:lnTo>
                  <a:pt x="8552929" y="0"/>
                </a:lnTo>
                <a:close/>
              </a:path>
            </a:pathLst>
          </a:custGeom>
          <a:solidFill>
            <a:srgbClr val="00B4D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0" y="502919"/>
            <a:ext cx="8511540" cy="10160"/>
          </a:xfrm>
          <a:custGeom>
            <a:avLst/>
            <a:gdLst/>
            <a:ahLst/>
            <a:cxnLst/>
            <a:rect l="l" t="t" r="r" b="b"/>
            <a:pathLst>
              <a:path w="8511540" h="10159">
                <a:moveTo>
                  <a:pt x="1109713" y="0"/>
                </a:moveTo>
                <a:lnTo>
                  <a:pt x="0" y="0"/>
                </a:lnTo>
                <a:lnTo>
                  <a:pt x="0" y="10160"/>
                </a:lnTo>
                <a:lnTo>
                  <a:pt x="1078725" y="10160"/>
                </a:lnTo>
                <a:lnTo>
                  <a:pt x="1109713" y="0"/>
                </a:lnTo>
                <a:close/>
              </a:path>
              <a:path w="8511540" h="10159">
                <a:moveTo>
                  <a:pt x="6186030" y="3810"/>
                </a:moveTo>
                <a:lnTo>
                  <a:pt x="6148260" y="3810"/>
                </a:lnTo>
                <a:lnTo>
                  <a:pt x="6148260" y="0"/>
                </a:lnTo>
                <a:lnTo>
                  <a:pt x="4777867" y="0"/>
                </a:lnTo>
                <a:lnTo>
                  <a:pt x="4777867" y="3810"/>
                </a:lnTo>
                <a:lnTo>
                  <a:pt x="4822710" y="3810"/>
                </a:lnTo>
                <a:lnTo>
                  <a:pt x="4822710" y="10160"/>
                </a:lnTo>
                <a:lnTo>
                  <a:pt x="6186030" y="10160"/>
                </a:lnTo>
                <a:lnTo>
                  <a:pt x="6186030" y="3810"/>
                </a:lnTo>
                <a:close/>
              </a:path>
              <a:path w="8511540" h="10159">
                <a:moveTo>
                  <a:pt x="8511197" y="0"/>
                </a:moveTo>
                <a:lnTo>
                  <a:pt x="7676362" y="0"/>
                </a:lnTo>
                <a:lnTo>
                  <a:pt x="7623696" y="10160"/>
                </a:lnTo>
                <a:lnTo>
                  <a:pt x="8463509" y="10160"/>
                </a:lnTo>
                <a:lnTo>
                  <a:pt x="8511197" y="0"/>
                </a:lnTo>
                <a:close/>
              </a:path>
            </a:pathLst>
          </a:custGeom>
          <a:solidFill>
            <a:srgbClr val="00B3D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0" y="513079"/>
            <a:ext cx="8448675" cy="8890"/>
          </a:xfrm>
          <a:custGeom>
            <a:avLst/>
            <a:gdLst/>
            <a:ahLst/>
            <a:cxnLst/>
            <a:rect l="l" t="t" r="r" b="b"/>
            <a:pathLst>
              <a:path w="8448675" h="8890">
                <a:moveTo>
                  <a:pt x="1078738" y="0"/>
                </a:moveTo>
                <a:lnTo>
                  <a:pt x="0" y="0"/>
                </a:lnTo>
                <a:lnTo>
                  <a:pt x="0" y="8890"/>
                </a:lnTo>
                <a:lnTo>
                  <a:pt x="1051610" y="8890"/>
                </a:lnTo>
                <a:lnTo>
                  <a:pt x="1078738" y="0"/>
                </a:lnTo>
                <a:close/>
              </a:path>
              <a:path w="8448675" h="8890">
                <a:moveTo>
                  <a:pt x="6286881" y="8890"/>
                </a:moveTo>
                <a:lnTo>
                  <a:pt x="6212573" y="0"/>
                </a:lnTo>
                <a:lnTo>
                  <a:pt x="4850752" y="0"/>
                </a:lnTo>
                <a:lnTo>
                  <a:pt x="4929238" y="8890"/>
                </a:lnTo>
                <a:lnTo>
                  <a:pt x="6286881" y="8890"/>
                </a:lnTo>
                <a:close/>
              </a:path>
              <a:path w="8448675" h="8890">
                <a:moveTo>
                  <a:pt x="8448599" y="0"/>
                </a:moveTo>
                <a:lnTo>
                  <a:pt x="7607236" y="0"/>
                </a:lnTo>
                <a:lnTo>
                  <a:pt x="7607236" y="6350"/>
                </a:lnTo>
                <a:lnTo>
                  <a:pt x="7580173" y="6350"/>
                </a:lnTo>
                <a:lnTo>
                  <a:pt x="7580173" y="8890"/>
                </a:lnTo>
                <a:lnTo>
                  <a:pt x="8427745" y="8890"/>
                </a:lnTo>
                <a:lnTo>
                  <a:pt x="8427745" y="6350"/>
                </a:lnTo>
                <a:lnTo>
                  <a:pt x="8448599" y="6350"/>
                </a:lnTo>
                <a:lnTo>
                  <a:pt x="8448599" y="0"/>
                </a:lnTo>
                <a:close/>
              </a:path>
            </a:pathLst>
          </a:custGeom>
          <a:solidFill>
            <a:srgbClr val="00B2D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0" y="521969"/>
            <a:ext cx="8422005" cy="8890"/>
          </a:xfrm>
          <a:custGeom>
            <a:avLst/>
            <a:gdLst/>
            <a:ahLst/>
            <a:cxnLst/>
            <a:rect l="l" t="t" r="r" b="b"/>
            <a:pathLst>
              <a:path w="8422005" h="8890">
                <a:moveTo>
                  <a:pt x="1051610" y="0"/>
                </a:moveTo>
                <a:lnTo>
                  <a:pt x="0" y="0"/>
                </a:lnTo>
                <a:lnTo>
                  <a:pt x="0" y="8890"/>
                </a:lnTo>
                <a:lnTo>
                  <a:pt x="1024496" y="8890"/>
                </a:lnTo>
                <a:lnTo>
                  <a:pt x="1051610" y="0"/>
                </a:lnTo>
                <a:close/>
              </a:path>
              <a:path w="8422005" h="8890">
                <a:moveTo>
                  <a:pt x="6361201" y="8890"/>
                </a:moveTo>
                <a:lnTo>
                  <a:pt x="6286881" y="0"/>
                </a:lnTo>
                <a:lnTo>
                  <a:pt x="4929238" y="0"/>
                </a:lnTo>
                <a:lnTo>
                  <a:pt x="5007737" y="8890"/>
                </a:lnTo>
                <a:lnTo>
                  <a:pt x="6361201" y="8890"/>
                </a:lnTo>
                <a:close/>
              </a:path>
              <a:path w="8422005" h="8890">
                <a:moveTo>
                  <a:pt x="8421776" y="0"/>
                </a:moveTo>
                <a:lnTo>
                  <a:pt x="7569568" y="0"/>
                </a:lnTo>
                <a:lnTo>
                  <a:pt x="7495286" y="8890"/>
                </a:lnTo>
                <a:lnTo>
                  <a:pt x="8380044" y="8890"/>
                </a:lnTo>
                <a:lnTo>
                  <a:pt x="8421776" y="0"/>
                </a:lnTo>
                <a:close/>
              </a:path>
            </a:pathLst>
          </a:custGeom>
          <a:solidFill>
            <a:srgbClr val="00B1D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g object 75"/>
          <p:cNvSpPr/>
          <p:nvPr/>
        </p:nvSpPr>
        <p:spPr>
          <a:xfrm>
            <a:off x="0" y="530859"/>
            <a:ext cx="8365490" cy="10160"/>
          </a:xfrm>
          <a:custGeom>
            <a:avLst/>
            <a:gdLst/>
            <a:ahLst/>
            <a:cxnLst/>
            <a:rect l="l" t="t" r="r" b="b"/>
            <a:pathLst>
              <a:path w="8365490" h="10159">
                <a:moveTo>
                  <a:pt x="1024496" y="0"/>
                </a:moveTo>
                <a:lnTo>
                  <a:pt x="0" y="0"/>
                </a:lnTo>
                <a:lnTo>
                  <a:pt x="0" y="10160"/>
                </a:lnTo>
                <a:lnTo>
                  <a:pt x="993508" y="10160"/>
                </a:lnTo>
                <a:lnTo>
                  <a:pt x="1024496" y="0"/>
                </a:lnTo>
                <a:close/>
              </a:path>
              <a:path w="8365490" h="10159">
                <a:moveTo>
                  <a:pt x="6446126" y="10160"/>
                </a:moveTo>
                <a:lnTo>
                  <a:pt x="6361201" y="0"/>
                </a:lnTo>
                <a:lnTo>
                  <a:pt x="5007737" y="0"/>
                </a:lnTo>
                <a:lnTo>
                  <a:pt x="5097450" y="10160"/>
                </a:lnTo>
                <a:lnTo>
                  <a:pt x="6446126" y="10160"/>
                </a:lnTo>
                <a:close/>
              </a:path>
              <a:path w="8365490" h="10159">
                <a:moveTo>
                  <a:pt x="8365147" y="0"/>
                </a:moveTo>
                <a:lnTo>
                  <a:pt x="7468756" y="0"/>
                </a:lnTo>
                <a:lnTo>
                  <a:pt x="7468756" y="6350"/>
                </a:lnTo>
                <a:lnTo>
                  <a:pt x="7426325" y="6350"/>
                </a:lnTo>
                <a:lnTo>
                  <a:pt x="7426325" y="10160"/>
                </a:lnTo>
                <a:lnTo>
                  <a:pt x="8339264" y="10160"/>
                </a:lnTo>
                <a:lnTo>
                  <a:pt x="8339264" y="6350"/>
                </a:lnTo>
                <a:lnTo>
                  <a:pt x="8365147" y="6350"/>
                </a:lnTo>
                <a:lnTo>
                  <a:pt x="8365147" y="0"/>
                </a:lnTo>
                <a:close/>
              </a:path>
            </a:pathLst>
          </a:custGeom>
          <a:solidFill>
            <a:srgbClr val="00B0D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g object 76"/>
          <p:cNvSpPr/>
          <p:nvPr/>
        </p:nvSpPr>
        <p:spPr>
          <a:xfrm>
            <a:off x="0" y="539749"/>
            <a:ext cx="8335645" cy="10160"/>
          </a:xfrm>
          <a:custGeom>
            <a:avLst/>
            <a:gdLst/>
            <a:ahLst/>
            <a:cxnLst/>
            <a:rect l="l" t="t" r="r" b="b"/>
            <a:pathLst>
              <a:path w="8335645" h="10159">
                <a:moveTo>
                  <a:pt x="997381" y="0"/>
                </a:moveTo>
                <a:lnTo>
                  <a:pt x="0" y="0"/>
                </a:lnTo>
                <a:lnTo>
                  <a:pt x="0" y="10160"/>
                </a:lnTo>
                <a:lnTo>
                  <a:pt x="966393" y="10160"/>
                </a:lnTo>
                <a:lnTo>
                  <a:pt x="997381" y="0"/>
                </a:lnTo>
                <a:close/>
              </a:path>
              <a:path w="8335645" h="10159">
                <a:moveTo>
                  <a:pt x="6520434" y="10160"/>
                </a:moveTo>
                <a:lnTo>
                  <a:pt x="6435509" y="0"/>
                </a:lnTo>
                <a:lnTo>
                  <a:pt x="5086235" y="0"/>
                </a:lnTo>
                <a:lnTo>
                  <a:pt x="5175936" y="10160"/>
                </a:lnTo>
                <a:lnTo>
                  <a:pt x="6520434" y="10160"/>
                </a:lnTo>
                <a:close/>
              </a:path>
              <a:path w="8335645" h="10159">
                <a:moveTo>
                  <a:pt x="8335607" y="0"/>
                </a:moveTo>
                <a:lnTo>
                  <a:pt x="7421016" y="0"/>
                </a:lnTo>
                <a:lnTo>
                  <a:pt x="7336129" y="10160"/>
                </a:lnTo>
                <a:lnTo>
                  <a:pt x="8277085" y="10160"/>
                </a:lnTo>
                <a:lnTo>
                  <a:pt x="8335607" y="0"/>
                </a:lnTo>
                <a:close/>
              </a:path>
            </a:pathLst>
          </a:custGeom>
          <a:solidFill>
            <a:srgbClr val="00AFD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g object 77"/>
          <p:cNvSpPr/>
          <p:nvPr/>
        </p:nvSpPr>
        <p:spPr>
          <a:xfrm>
            <a:off x="0" y="548639"/>
            <a:ext cx="8284845" cy="10160"/>
          </a:xfrm>
          <a:custGeom>
            <a:avLst/>
            <a:gdLst/>
            <a:ahLst/>
            <a:cxnLst/>
            <a:rect l="l" t="t" r="r" b="b"/>
            <a:pathLst>
              <a:path w="8284845" h="10159">
                <a:moveTo>
                  <a:pt x="970267" y="0"/>
                </a:moveTo>
                <a:lnTo>
                  <a:pt x="0" y="0"/>
                </a:lnTo>
                <a:lnTo>
                  <a:pt x="0" y="10160"/>
                </a:lnTo>
                <a:lnTo>
                  <a:pt x="939279" y="10160"/>
                </a:lnTo>
                <a:lnTo>
                  <a:pt x="970267" y="0"/>
                </a:lnTo>
                <a:close/>
              </a:path>
              <a:path w="8284845" h="10159">
                <a:moveTo>
                  <a:pt x="6597561" y="7620"/>
                </a:moveTo>
                <a:lnTo>
                  <a:pt x="6541668" y="7620"/>
                </a:lnTo>
                <a:lnTo>
                  <a:pt x="6541668" y="0"/>
                </a:lnTo>
                <a:lnTo>
                  <a:pt x="5198364" y="0"/>
                </a:lnTo>
                <a:lnTo>
                  <a:pt x="5198364" y="7620"/>
                </a:lnTo>
                <a:lnTo>
                  <a:pt x="5243220" y="7620"/>
                </a:lnTo>
                <a:lnTo>
                  <a:pt x="5243220" y="10160"/>
                </a:lnTo>
                <a:lnTo>
                  <a:pt x="6597561" y="10160"/>
                </a:lnTo>
                <a:lnTo>
                  <a:pt x="6597561" y="7620"/>
                </a:lnTo>
                <a:close/>
              </a:path>
              <a:path w="8284845" h="10159">
                <a:moveTo>
                  <a:pt x="8284400" y="0"/>
                </a:moveTo>
                <a:lnTo>
                  <a:pt x="7346734" y="0"/>
                </a:lnTo>
                <a:lnTo>
                  <a:pt x="7261860" y="10160"/>
                </a:lnTo>
                <a:lnTo>
                  <a:pt x="8225866" y="10160"/>
                </a:lnTo>
                <a:lnTo>
                  <a:pt x="8284400" y="0"/>
                </a:lnTo>
                <a:close/>
              </a:path>
            </a:pathLst>
          </a:custGeom>
          <a:solidFill>
            <a:srgbClr val="00AED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g object 78"/>
          <p:cNvSpPr/>
          <p:nvPr/>
        </p:nvSpPr>
        <p:spPr>
          <a:xfrm>
            <a:off x="0" y="558799"/>
            <a:ext cx="8226425" cy="8890"/>
          </a:xfrm>
          <a:custGeom>
            <a:avLst/>
            <a:gdLst/>
            <a:ahLst/>
            <a:cxnLst/>
            <a:rect l="l" t="t" r="r" b="b"/>
            <a:pathLst>
              <a:path w="8226425" h="8890">
                <a:moveTo>
                  <a:pt x="939279" y="0"/>
                </a:moveTo>
                <a:lnTo>
                  <a:pt x="0" y="0"/>
                </a:lnTo>
                <a:lnTo>
                  <a:pt x="0" y="8890"/>
                </a:lnTo>
                <a:lnTo>
                  <a:pt x="912164" y="8890"/>
                </a:lnTo>
                <a:lnTo>
                  <a:pt x="939279" y="0"/>
                </a:lnTo>
                <a:close/>
              </a:path>
              <a:path w="8226425" h="8890">
                <a:moveTo>
                  <a:pt x="6789915" y="8890"/>
                </a:moveTo>
                <a:lnTo>
                  <a:pt x="6621602" y="0"/>
                </a:lnTo>
                <a:lnTo>
                  <a:pt x="5254434" y="0"/>
                </a:lnTo>
                <a:lnTo>
                  <a:pt x="5332933" y="8890"/>
                </a:lnTo>
                <a:lnTo>
                  <a:pt x="6789915" y="8890"/>
                </a:lnTo>
                <a:close/>
              </a:path>
              <a:path w="8226425" h="8890">
                <a:moveTo>
                  <a:pt x="8225866" y="0"/>
                </a:moveTo>
                <a:lnTo>
                  <a:pt x="7261860" y="0"/>
                </a:lnTo>
                <a:lnTo>
                  <a:pt x="7085419" y="8890"/>
                </a:lnTo>
                <a:lnTo>
                  <a:pt x="8174647" y="8890"/>
                </a:lnTo>
                <a:lnTo>
                  <a:pt x="8225866" y="0"/>
                </a:lnTo>
                <a:close/>
              </a:path>
            </a:pathLst>
          </a:custGeom>
          <a:solidFill>
            <a:srgbClr val="00ADD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g object 79"/>
          <p:cNvSpPr/>
          <p:nvPr/>
        </p:nvSpPr>
        <p:spPr>
          <a:xfrm>
            <a:off x="0" y="567690"/>
            <a:ext cx="8174990" cy="8890"/>
          </a:xfrm>
          <a:custGeom>
            <a:avLst/>
            <a:gdLst/>
            <a:ahLst/>
            <a:cxnLst/>
            <a:rect l="l" t="t" r="r" b="b"/>
            <a:pathLst>
              <a:path w="8174990" h="8890">
                <a:moveTo>
                  <a:pt x="912177" y="0"/>
                </a:moveTo>
                <a:lnTo>
                  <a:pt x="0" y="0"/>
                </a:lnTo>
                <a:lnTo>
                  <a:pt x="0" y="8889"/>
                </a:lnTo>
                <a:lnTo>
                  <a:pt x="886546" y="8889"/>
                </a:lnTo>
                <a:lnTo>
                  <a:pt x="892810" y="6350"/>
                </a:lnTo>
                <a:lnTo>
                  <a:pt x="912177" y="0"/>
                </a:lnTo>
                <a:close/>
              </a:path>
              <a:path w="8174990" h="8890">
                <a:moveTo>
                  <a:pt x="6789927" y="0"/>
                </a:moveTo>
                <a:lnTo>
                  <a:pt x="5332934" y="0"/>
                </a:lnTo>
                <a:lnTo>
                  <a:pt x="5411429" y="8889"/>
                </a:lnTo>
                <a:lnTo>
                  <a:pt x="8123444" y="8889"/>
                </a:lnTo>
                <a:lnTo>
                  <a:pt x="8130760" y="7620"/>
                </a:lnTo>
                <a:lnTo>
                  <a:pt x="6934200" y="7620"/>
                </a:lnTo>
                <a:lnTo>
                  <a:pt x="6789927" y="0"/>
                </a:lnTo>
                <a:close/>
              </a:path>
              <a:path w="8174990" h="8890">
                <a:moveTo>
                  <a:pt x="8174658" y="0"/>
                </a:moveTo>
                <a:lnTo>
                  <a:pt x="7085427" y="0"/>
                </a:lnTo>
                <a:lnTo>
                  <a:pt x="6934200" y="7620"/>
                </a:lnTo>
                <a:lnTo>
                  <a:pt x="8130760" y="7620"/>
                </a:lnTo>
                <a:lnTo>
                  <a:pt x="8174658" y="0"/>
                </a:lnTo>
                <a:close/>
              </a:path>
            </a:pathLst>
          </a:custGeom>
          <a:solidFill>
            <a:srgbClr val="00ACD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g object 80"/>
          <p:cNvSpPr/>
          <p:nvPr/>
        </p:nvSpPr>
        <p:spPr>
          <a:xfrm>
            <a:off x="0" y="576579"/>
            <a:ext cx="8123555" cy="10160"/>
          </a:xfrm>
          <a:custGeom>
            <a:avLst/>
            <a:gdLst/>
            <a:ahLst/>
            <a:cxnLst/>
            <a:rect l="l" t="t" r="r" b="b"/>
            <a:pathLst>
              <a:path w="8123555" h="10159">
                <a:moveTo>
                  <a:pt x="886536" y="0"/>
                </a:moveTo>
                <a:lnTo>
                  <a:pt x="0" y="0"/>
                </a:lnTo>
                <a:lnTo>
                  <a:pt x="0" y="10160"/>
                </a:lnTo>
                <a:lnTo>
                  <a:pt x="861491" y="10160"/>
                </a:lnTo>
                <a:lnTo>
                  <a:pt x="886536" y="0"/>
                </a:lnTo>
                <a:close/>
              </a:path>
              <a:path w="8123555" h="10159">
                <a:moveTo>
                  <a:pt x="8123441" y="0"/>
                </a:moveTo>
                <a:lnTo>
                  <a:pt x="5411419" y="0"/>
                </a:lnTo>
                <a:lnTo>
                  <a:pt x="5501132" y="10160"/>
                </a:lnTo>
                <a:lnTo>
                  <a:pt x="8064906" y="10160"/>
                </a:lnTo>
                <a:lnTo>
                  <a:pt x="8123441" y="0"/>
                </a:lnTo>
                <a:close/>
              </a:path>
            </a:pathLst>
          </a:custGeom>
          <a:solidFill>
            <a:srgbClr val="00ABC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g object 81"/>
          <p:cNvSpPr/>
          <p:nvPr/>
        </p:nvSpPr>
        <p:spPr>
          <a:xfrm>
            <a:off x="0" y="585469"/>
            <a:ext cx="8072755" cy="10160"/>
          </a:xfrm>
          <a:custGeom>
            <a:avLst/>
            <a:gdLst/>
            <a:ahLst/>
            <a:cxnLst/>
            <a:rect l="l" t="t" r="r" b="b"/>
            <a:pathLst>
              <a:path w="8072755" h="10159">
                <a:moveTo>
                  <a:pt x="864616" y="0"/>
                </a:moveTo>
                <a:lnTo>
                  <a:pt x="0" y="0"/>
                </a:lnTo>
                <a:lnTo>
                  <a:pt x="0" y="10160"/>
                </a:lnTo>
                <a:lnTo>
                  <a:pt x="839558" y="10160"/>
                </a:lnTo>
                <a:lnTo>
                  <a:pt x="864616" y="0"/>
                </a:lnTo>
                <a:close/>
              </a:path>
              <a:path w="8072755" h="10159">
                <a:moveTo>
                  <a:pt x="8072221" y="0"/>
                </a:moveTo>
                <a:lnTo>
                  <a:pt x="5489918" y="0"/>
                </a:lnTo>
                <a:lnTo>
                  <a:pt x="5579630" y="10160"/>
                </a:lnTo>
                <a:lnTo>
                  <a:pt x="8013700" y="10160"/>
                </a:lnTo>
                <a:lnTo>
                  <a:pt x="8072221" y="0"/>
                </a:lnTo>
                <a:close/>
              </a:path>
            </a:pathLst>
          </a:custGeom>
          <a:solidFill>
            <a:srgbClr val="00AAC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g object 82"/>
          <p:cNvSpPr/>
          <p:nvPr/>
        </p:nvSpPr>
        <p:spPr>
          <a:xfrm>
            <a:off x="0" y="594359"/>
            <a:ext cx="8017509" cy="10160"/>
          </a:xfrm>
          <a:custGeom>
            <a:avLst/>
            <a:gdLst/>
            <a:ahLst/>
            <a:cxnLst/>
            <a:rect l="l" t="t" r="r" b="b"/>
            <a:pathLst>
              <a:path w="8017509" h="10159">
                <a:moveTo>
                  <a:pt x="842695" y="0"/>
                </a:moveTo>
                <a:lnTo>
                  <a:pt x="0" y="0"/>
                </a:lnTo>
                <a:lnTo>
                  <a:pt x="0" y="10160"/>
                </a:lnTo>
                <a:lnTo>
                  <a:pt x="817638" y="10160"/>
                </a:lnTo>
                <a:lnTo>
                  <a:pt x="842695" y="0"/>
                </a:lnTo>
                <a:close/>
              </a:path>
              <a:path w="8017509" h="10159">
                <a:moveTo>
                  <a:pt x="8017357" y="0"/>
                </a:moveTo>
                <a:lnTo>
                  <a:pt x="5574017" y="0"/>
                </a:lnTo>
                <a:lnTo>
                  <a:pt x="5574017" y="1270"/>
                </a:lnTo>
                <a:lnTo>
                  <a:pt x="5618873" y="1270"/>
                </a:lnTo>
                <a:lnTo>
                  <a:pt x="5618873" y="10160"/>
                </a:lnTo>
                <a:lnTo>
                  <a:pt x="7979181" y="10160"/>
                </a:lnTo>
                <a:lnTo>
                  <a:pt x="7979181" y="1270"/>
                </a:lnTo>
                <a:lnTo>
                  <a:pt x="8017357" y="1270"/>
                </a:lnTo>
                <a:lnTo>
                  <a:pt x="8017357" y="0"/>
                </a:lnTo>
                <a:close/>
              </a:path>
            </a:pathLst>
          </a:custGeom>
          <a:solidFill>
            <a:srgbClr val="00A9C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g object 83"/>
          <p:cNvSpPr/>
          <p:nvPr/>
        </p:nvSpPr>
        <p:spPr>
          <a:xfrm>
            <a:off x="0" y="604519"/>
            <a:ext cx="7945120" cy="8890"/>
          </a:xfrm>
          <a:custGeom>
            <a:avLst/>
            <a:gdLst/>
            <a:ahLst/>
            <a:cxnLst/>
            <a:rect l="l" t="t" r="r" b="b"/>
            <a:pathLst>
              <a:path w="7945120" h="8890">
                <a:moveTo>
                  <a:pt x="817638" y="0"/>
                </a:moveTo>
                <a:lnTo>
                  <a:pt x="0" y="0"/>
                </a:lnTo>
                <a:lnTo>
                  <a:pt x="0" y="8890"/>
                </a:lnTo>
                <a:lnTo>
                  <a:pt x="795718" y="8890"/>
                </a:lnTo>
                <a:lnTo>
                  <a:pt x="817638" y="0"/>
                </a:lnTo>
                <a:close/>
              </a:path>
              <a:path w="7945120" h="8890">
                <a:moveTo>
                  <a:pt x="7944675" y="0"/>
                </a:moveTo>
                <a:lnTo>
                  <a:pt x="5658116" y="0"/>
                </a:lnTo>
                <a:lnTo>
                  <a:pt x="5736615" y="8890"/>
                </a:lnTo>
                <a:lnTo>
                  <a:pt x="7875664" y="8890"/>
                </a:lnTo>
                <a:lnTo>
                  <a:pt x="7944675" y="0"/>
                </a:lnTo>
                <a:close/>
              </a:path>
            </a:pathLst>
          </a:custGeom>
          <a:solidFill>
            <a:srgbClr val="00A8C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g object 84"/>
          <p:cNvSpPr/>
          <p:nvPr/>
        </p:nvSpPr>
        <p:spPr>
          <a:xfrm>
            <a:off x="0" y="613409"/>
            <a:ext cx="7846695" cy="10160"/>
          </a:xfrm>
          <a:custGeom>
            <a:avLst/>
            <a:gdLst/>
            <a:ahLst/>
            <a:cxnLst/>
            <a:rect l="l" t="t" r="r" b="b"/>
            <a:pathLst>
              <a:path w="7846695" h="10159">
                <a:moveTo>
                  <a:pt x="795718" y="0"/>
                </a:moveTo>
                <a:lnTo>
                  <a:pt x="0" y="0"/>
                </a:lnTo>
                <a:lnTo>
                  <a:pt x="0" y="10160"/>
                </a:lnTo>
                <a:lnTo>
                  <a:pt x="770661" y="10160"/>
                </a:lnTo>
                <a:lnTo>
                  <a:pt x="795718" y="0"/>
                </a:lnTo>
                <a:close/>
              </a:path>
              <a:path w="7846695" h="10159">
                <a:moveTo>
                  <a:pt x="7846085" y="0"/>
                </a:moveTo>
                <a:lnTo>
                  <a:pt x="5770257" y="0"/>
                </a:lnTo>
                <a:lnTo>
                  <a:pt x="5770257" y="7620"/>
                </a:lnTo>
                <a:lnTo>
                  <a:pt x="5818263" y="7620"/>
                </a:lnTo>
                <a:lnTo>
                  <a:pt x="5818263" y="10160"/>
                </a:lnTo>
                <a:lnTo>
                  <a:pt x="7806652" y="10160"/>
                </a:lnTo>
                <a:lnTo>
                  <a:pt x="7806652" y="7620"/>
                </a:lnTo>
                <a:lnTo>
                  <a:pt x="7846085" y="7620"/>
                </a:lnTo>
                <a:lnTo>
                  <a:pt x="7846085" y="0"/>
                </a:lnTo>
                <a:close/>
              </a:path>
            </a:pathLst>
          </a:custGeom>
          <a:solidFill>
            <a:srgbClr val="00A7C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g object 85"/>
          <p:cNvSpPr/>
          <p:nvPr/>
        </p:nvSpPr>
        <p:spPr>
          <a:xfrm>
            <a:off x="0" y="622299"/>
            <a:ext cx="7806690" cy="10160"/>
          </a:xfrm>
          <a:custGeom>
            <a:avLst/>
            <a:gdLst/>
            <a:ahLst/>
            <a:cxnLst/>
            <a:rect l="l" t="t" r="r" b="b"/>
            <a:pathLst>
              <a:path w="7806690" h="10159">
                <a:moveTo>
                  <a:pt x="773798" y="0"/>
                </a:moveTo>
                <a:lnTo>
                  <a:pt x="0" y="0"/>
                </a:lnTo>
                <a:lnTo>
                  <a:pt x="0" y="10160"/>
                </a:lnTo>
                <a:lnTo>
                  <a:pt x="748741" y="10160"/>
                </a:lnTo>
                <a:lnTo>
                  <a:pt x="773798" y="0"/>
                </a:lnTo>
                <a:close/>
              </a:path>
              <a:path w="7806690" h="10159">
                <a:moveTo>
                  <a:pt x="7806652" y="0"/>
                </a:moveTo>
                <a:lnTo>
                  <a:pt x="5818263" y="0"/>
                </a:lnTo>
                <a:lnTo>
                  <a:pt x="5933237" y="10160"/>
                </a:lnTo>
                <a:lnTo>
                  <a:pt x="7727772" y="10160"/>
                </a:lnTo>
                <a:lnTo>
                  <a:pt x="7806652" y="0"/>
                </a:lnTo>
                <a:close/>
              </a:path>
            </a:pathLst>
          </a:custGeom>
          <a:solidFill>
            <a:srgbClr val="00A6C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g object 86"/>
          <p:cNvSpPr/>
          <p:nvPr/>
        </p:nvSpPr>
        <p:spPr>
          <a:xfrm>
            <a:off x="0" y="631189"/>
            <a:ext cx="7738109" cy="10160"/>
          </a:xfrm>
          <a:custGeom>
            <a:avLst/>
            <a:gdLst/>
            <a:ahLst/>
            <a:cxnLst/>
            <a:rect l="l" t="t" r="r" b="b"/>
            <a:pathLst>
              <a:path w="7738109" h="10159">
                <a:moveTo>
                  <a:pt x="751878" y="0"/>
                </a:moveTo>
                <a:lnTo>
                  <a:pt x="0" y="0"/>
                </a:lnTo>
                <a:lnTo>
                  <a:pt x="0" y="10160"/>
                </a:lnTo>
                <a:lnTo>
                  <a:pt x="726821" y="10160"/>
                </a:lnTo>
                <a:lnTo>
                  <a:pt x="751878" y="0"/>
                </a:lnTo>
                <a:close/>
              </a:path>
              <a:path w="7738109" h="10159">
                <a:moveTo>
                  <a:pt x="7737640" y="0"/>
                </a:moveTo>
                <a:lnTo>
                  <a:pt x="5918860" y="0"/>
                </a:lnTo>
                <a:lnTo>
                  <a:pt x="6033833" y="10160"/>
                </a:lnTo>
                <a:lnTo>
                  <a:pt x="7658760" y="10160"/>
                </a:lnTo>
                <a:lnTo>
                  <a:pt x="7737640" y="0"/>
                </a:lnTo>
                <a:close/>
              </a:path>
            </a:pathLst>
          </a:custGeom>
          <a:solidFill>
            <a:srgbClr val="00A5C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g object 87"/>
          <p:cNvSpPr/>
          <p:nvPr/>
        </p:nvSpPr>
        <p:spPr>
          <a:xfrm>
            <a:off x="0" y="640079"/>
            <a:ext cx="7654290" cy="10160"/>
          </a:xfrm>
          <a:custGeom>
            <a:avLst/>
            <a:gdLst/>
            <a:ahLst/>
            <a:cxnLst/>
            <a:rect l="l" t="t" r="r" b="b"/>
            <a:pathLst>
              <a:path w="7654290" h="10159">
                <a:moveTo>
                  <a:pt x="729957" y="0"/>
                </a:moveTo>
                <a:lnTo>
                  <a:pt x="0" y="0"/>
                </a:lnTo>
                <a:lnTo>
                  <a:pt x="0" y="10160"/>
                </a:lnTo>
                <a:lnTo>
                  <a:pt x="704900" y="10160"/>
                </a:lnTo>
                <a:lnTo>
                  <a:pt x="729957" y="0"/>
                </a:lnTo>
                <a:close/>
              </a:path>
              <a:path w="7654290" h="10159">
                <a:moveTo>
                  <a:pt x="7653833" y="0"/>
                </a:moveTo>
                <a:lnTo>
                  <a:pt x="6041021" y="0"/>
                </a:lnTo>
                <a:lnTo>
                  <a:pt x="6041021" y="3810"/>
                </a:lnTo>
                <a:lnTo>
                  <a:pt x="6098502" y="3810"/>
                </a:lnTo>
                <a:lnTo>
                  <a:pt x="6098502" y="10160"/>
                </a:lnTo>
                <a:lnTo>
                  <a:pt x="7602004" y="10160"/>
                </a:lnTo>
                <a:lnTo>
                  <a:pt x="7602004" y="3810"/>
                </a:lnTo>
                <a:lnTo>
                  <a:pt x="7653833" y="3810"/>
                </a:lnTo>
                <a:lnTo>
                  <a:pt x="7653833" y="0"/>
                </a:lnTo>
                <a:close/>
              </a:path>
            </a:pathLst>
          </a:custGeom>
          <a:solidFill>
            <a:srgbClr val="00A4C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g object 88"/>
          <p:cNvSpPr/>
          <p:nvPr/>
        </p:nvSpPr>
        <p:spPr>
          <a:xfrm>
            <a:off x="0" y="650239"/>
            <a:ext cx="7565390" cy="8890"/>
          </a:xfrm>
          <a:custGeom>
            <a:avLst/>
            <a:gdLst/>
            <a:ahLst/>
            <a:cxnLst/>
            <a:rect l="l" t="t" r="r" b="b"/>
            <a:pathLst>
              <a:path w="7565390" h="8890">
                <a:moveTo>
                  <a:pt x="704900" y="0"/>
                </a:moveTo>
                <a:lnTo>
                  <a:pt x="0" y="0"/>
                </a:lnTo>
                <a:lnTo>
                  <a:pt x="0" y="8890"/>
                </a:lnTo>
                <a:lnTo>
                  <a:pt x="682980" y="8890"/>
                </a:lnTo>
                <a:lnTo>
                  <a:pt x="704900" y="0"/>
                </a:lnTo>
                <a:close/>
              </a:path>
              <a:path w="7565390" h="8890">
                <a:moveTo>
                  <a:pt x="7564958" y="0"/>
                </a:moveTo>
                <a:lnTo>
                  <a:pt x="6134430" y="0"/>
                </a:lnTo>
                <a:lnTo>
                  <a:pt x="6235027" y="8890"/>
                </a:lnTo>
                <a:lnTo>
                  <a:pt x="7461250" y="8890"/>
                </a:lnTo>
                <a:lnTo>
                  <a:pt x="7564958" y="0"/>
                </a:lnTo>
                <a:close/>
              </a:path>
            </a:pathLst>
          </a:custGeom>
          <a:solidFill>
            <a:srgbClr val="00A3C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g object 89"/>
          <p:cNvSpPr/>
          <p:nvPr/>
        </p:nvSpPr>
        <p:spPr>
          <a:xfrm>
            <a:off x="0" y="659129"/>
            <a:ext cx="7461250" cy="10160"/>
          </a:xfrm>
          <a:custGeom>
            <a:avLst/>
            <a:gdLst/>
            <a:ahLst/>
            <a:cxnLst/>
            <a:rect l="l" t="t" r="r" b="b"/>
            <a:pathLst>
              <a:path w="7461250" h="10159">
                <a:moveTo>
                  <a:pt x="682980" y="0"/>
                </a:moveTo>
                <a:lnTo>
                  <a:pt x="0" y="0"/>
                </a:lnTo>
                <a:lnTo>
                  <a:pt x="0" y="10160"/>
                </a:lnTo>
                <a:lnTo>
                  <a:pt x="657923" y="10160"/>
                </a:lnTo>
                <a:lnTo>
                  <a:pt x="682980" y="0"/>
                </a:lnTo>
                <a:close/>
              </a:path>
              <a:path w="7461250" h="10159">
                <a:moveTo>
                  <a:pt x="7461250" y="0"/>
                </a:moveTo>
                <a:lnTo>
                  <a:pt x="6235027" y="0"/>
                </a:lnTo>
                <a:lnTo>
                  <a:pt x="6350000" y="10160"/>
                </a:lnTo>
                <a:lnTo>
                  <a:pt x="7342708" y="10160"/>
                </a:lnTo>
                <a:lnTo>
                  <a:pt x="7461250" y="0"/>
                </a:lnTo>
                <a:close/>
              </a:path>
            </a:pathLst>
          </a:custGeom>
          <a:solidFill>
            <a:srgbClr val="00A2C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g object 90"/>
          <p:cNvSpPr/>
          <p:nvPr/>
        </p:nvSpPr>
        <p:spPr>
          <a:xfrm>
            <a:off x="0" y="668019"/>
            <a:ext cx="7350125" cy="10160"/>
          </a:xfrm>
          <a:custGeom>
            <a:avLst/>
            <a:gdLst/>
            <a:ahLst/>
            <a:cxnLst/>
            <a:rect l="l" t="t" r="r" b="b"/>
            <a:pathLst>
              <a:path w="7350125" h="10159">
                <a:moveTo>
                  <a:pt x="661060" y="0"/>
                </a:moveTo>
                <a:lnTo>
                  <a:pt x="0" y="0"/>
                </a:lnTo>
                <a:lnTo>
                  <a:pt x="0" y="10160"/>
                </a:lnTo>
                <a:lnTo>
                  <a:pt x="636003" y="10160"/>
                </a:lnTo>
                <a:lnTo>
                  <a:pt x="661060" y="0"/>
                </a:lnTo>
                <a:close/>
              </a:path>
              <a:path w="7350125" h="10159">
                <a:moveTo>
                  <a:pt x="7350125" y="0"/>
                </a:moveTo>
                <a:lnTo>
                  <a:pt x="6342812" y="0"/>
                </a:lnTo>
                <a:lnTo>
                  <a:pt x="6342812" y="1270"/>
                </a:lnTo>
                <a:lnTo>
                  <a:pt x="6452781" y="1270"/>
                </a:lnTo>
                <a:lnTo>
                  <a:pt x="6452781" y="10160"/>
                </a:lnTo>
                <a:lnTo>
                  <a:pt x="7290854" y="10160"/>
                </a:lnTo>
                <a:lnTo>
                  <a:pt x="7290854" y="1270"/>
                </a:lnTo>
                <a:lnTo>
                  <a:pt x="7350125" y="1270"/>
                </a:lnTo>
                <a:lnTo>
                  <a:pt x="7350125" y="0"/>
                </a:lnTo>
                <a:close/>
              </a:path>
            </a:pathLst>
          </a:custGeom>
          <a:solidFill>
            <a:srgbClr val="00A1C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g object 91"/>
          <p:cNvSpPr/>
          <p:nvPr/>
        </p:nvSpPr>
        <p:spPr>
          <a:xfrm>
            <a:off x="0" y="676909"/>
            <a:ext cx="7246620" cy="10160"/>
          </a:xfrm>
          <a:custGeom>
            <a:avLst/>
            <a:gdLst/>
            <a:ahLst/>
            <a:cxnLst/>
            <a:rect l="l" t="t" r="r" b="b"/>
            <a:pathLst>
              <a:path w="7246620" h="10159">
                <a:moveTo>
                  <a:pt x="628180" y="0"/>
                </a:moveTo>
                <a:lnTo>
                  <a:pt x="0" y="0"/>
                </a:lnTo>
                <a:lnTo>
                  <a:pt x="0" y="8890"/>
                </a:lnTo>
                <a:lnTo>
                  <a:pt x="0" y="10160"/>
                </a:lnTo>
                <a:lnTo>
                  <a:pt x="615937" y="10160"/>
                </a:lnTo>
                <a:lnTo>
                  <a:pt x="615937" y="8890"/>
                </a:lnTo>
                <a:lnTo>
                  <a:pt x="628180" y="8890"/>
                </a:lnTo>
                <a:lnTo>
                  <a:pt x="628180" y="0"/>
                </a:lnTo>
                <a:close/>
              </a:path>
              <a:path w="7246620" h="10159">
                <a:moveTo>
                  <a:pt x="7246404" y="0"/>
                </a:moveTo>
                <a:lnTo>
                  <a:pt x="6540894" y="0"/>
                </a:lnTo>
                <a:lnTo>
                  <a:pt x="6540894" y="1270"/>
                </a:lnTo>
                <a:lnTo>
                  <a:pt x="6658369" y="1270"/>
                </a:lnTo>
                <a:lnTo>
                  <a:pt x="6658369" y="10160"/>
                </a:lnTo>
                <a:lnTo>
                  <a:pt x="7076008" y="10160"/>
                </a:lnTo>
                <a:lnTo>
                  <a:pt x="7076008" y="1270"/>
                </a:lnTo>
                <a:lnTo>
                  <a:pt x="7246404" y="1270"/>
                </a:lnTo>
                <a:lnTo>
                  <a:pt x="7246404" y="0"/>
                </a:lnTo>
                <a:close/>
              </a:path>
            </a:pathLst>
          </a:custGeom>
          <a:solidFill>
            <a:srgbClr val="00A0C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g object 92"/>
          <p:cNvSpPr/>
          <p:nvPr/>
        </p:nvSpPr>
        <p:spPr>
          <a:xfrm>
            <a:off x="0" y="687069"/>
            <a:ext cx="6913245" cy="8890"/>
          </a:xfrm>
          <a:custGeom>
            <a:avLst/>
            <a:gdLst/>
            <a:ahLst/>
            <a:cxnLst/>
            <a:rect l="l" t="t" r="r" b="b"/>
            <a:pathLst>
              <a:path w="6913245" h="8890">
                <a:moveTo>
                  <a:pt x="614654" y="0"/>
                </a:moveTo>
                <a:lnTo>
                  <a:pt x="0" y="0"/>
                </a:lnTo>
                <a:lnTo>
                  <a:pt x="0" y="8890"/>
                </a:lnTo>
                <a:lnTo>
                  <a:pt x="596785" y="8890"/>
                </a:lnTo>
                <a:lnTo>
                  <a:pt x="614654" y="0"/>
                </a:lnTo>
                <a:close/>
              </a:path>
              <a:path w="6913245" h="8890">
                <a:moveTo>
                  <a:pt x="6913029" y="0"/>
                </a:moveTo>
                <a:lnTo>
                  <a:pt x="6761162" y="0"/>
                </a:lnTo>
                <a:lnTo>
                  <a:pt x="6819900" y="2540"/>
                </a:lnTo>
                <a:lnTo>
                  <a:pt x="6913029" y="0"/>
                </a:lnTo>
                <a:close/>
              </a:path>
            </a:pathLst>
          </a:custGeom>
          <a:solidFill>
            <a:srgbClr val="009FC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g object 93"/>
          <p:cNvSpPr/>
          <p:nvPr/>
        </p:nvSpPr>
        <p:spPr>
          <a:xfrm>
            <a:off x="0" y="695959"/>
            <a:ext cx="596900" cy="8890"/>
          </a:xfrm>
          <a:custGeom>
            <a:avLst/>
            <a:gdLst/>
            <a:ahLst/>
            <a:cxnLst/>
            <a:rect l="l" t="t" r="r" b="b"/>
            <a:pathLst>
              <a:path w="596900" h="8890">
                <a:moveTo>
                  <a:pt x="596793" y="0"/>
                </a:moveTo>
                <a:lnTo>
                  <a:pt x="0" y="0"/>
                </a:lnTo>
                <a:lnTo>
                  <a:pt x="0" y="8889"/>
                </a:lnTo>
                <a:lnTo>
                  <a:pt x="578919" y="8889"/>
                </a:lnTo>
                <a:lnTo>
                  <a:pt x="596793" y="0"/>
                </a:lnTo>
                <a:close/>
              </a:path>
            </a:pathLst>
          </a:custGeom>
          <a:solidFill>
            <a:srgbClr val="009EC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g object 94"/>
          <p:cNvSpPr/>
          <p:nvPr/>
        </p:nvSpPr>
        <p:spPr>
          <a:xfrm>
            <a:off x="0" y="704850"/>
            <a:ext cx="579120" cy="10160"/>
          </a:xfrm>
          <a:custGeom>
            <a:avLst/>
            <a:gdLst/>
            <a:ahLst/>
            <a:cxnLst/>
            <a:rect l="l" t="t" r="r" b="b"/>
            <a:pathLst>
              <a:path w="579120" h="10159">
                <a:moveTo>
                  <a:pt x="578919" y="0"/>
                </a:moveTo>
                <a:lnTo>
                  <a:pt x="0" y="0"/>
                </a:lnTo>
                <a:lnTo>
                  <a:pt x="0" y="10160"/>
                </a:lnTo>
                <a:lnTo>
                  <a:pt x="558492" y="10160"/>
                </a:lnTo>
                <a:lnTo>
                  <a:pt x="578919" y="0"/>
                </a:lnTo>
                <a:close/>
              </a:path>
            </a:pathLst>
          </a:custGeom>
          <a:solidFill>
            <a:srgbClr val="009DC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g object 95"/>
          <p:cNvSpPr/>
          <p:nvPr/>
        </p:nvSpPr>
        <p:spPr>
          <a:xfrm>
            <a:off x="0" y="713740"/>
            <a:ext cx="561340" cy="10160"/>
          </a:xfrm>
          <a:custGeom>
            <a:avLst/>
            <a:gdLst/>
            <a:ahLst/>
            <a:cxnLst/>
            <a:rect l="l" t="t" r="r" b="b"/>
            <a:pathLst>
              <a:path w="561340" h="10159">
                <a:moveTo>
                  <a:pt x="561045" y="0"/>
                </a:moveTo>
                <a:lnTo>
                  <a:pt x="0" y="0"/>
                </a:lnTo>
                <a:lnTo>
                  <a:pt x="0" y="10160"/>
                </a:lnTo>
                <a:lnTo>
                  <a:pt x="540618" y="10160"/>
                </a:lnTo>
                <a:lnTo>
                  <a:pt x="561045" y="0"/>
                </a:lnTo>
                <a:close/>
              </a:path>
            </a:pathLst>
          </a:custGeom>
          <a:solidFill>
            <a:srgbClr val="009CC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g object 96"/>
          <p:cNvSpPr/>
          <p:nvPr/>
        </p:nvSpPr>
        <p:spPr>
          <a:xfrm>
            <a:off x="0" y="722630"/>
            <a:ext cx="543560" cy="10160"/>
          </a:xfrm>
          <a:custGeom>
            <a:avLst/>
            <a:gdLst/>
            <a:ahLst/>
            <a:cxnLst/>
            <a:rect l="l" t="t" r="r" b="b"/>
            <a:pathLst>
              <a:path w="543560" h="10159">
                <a:moveTo>
                  <a:pt x="543172" y="0"/>
                </a:moveTo>
                <a:lnTo>
                  <a:pt x="0" y="0"/>
                </a:lnTo>
                <a:lnTo>
                  <a:pt x="0" y="10160"/>
                </a:lnTo>
                <a:lnTo>
                  <a:pt x="522745" y="10160"/>
                </a:lnTo>
                <a:lnTo>
                  <a:pt x="543172" y="0"/>
                </a:lnTo>
                <a:close/>
              </a:path>
            </a:pathLst>
          </a:custGeom>
          <a:solidFill>
            <a:srgbClr val="009BC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g object 97"/>
          <p:cNvSpPr/>
          <p:nvPr/>
        </p:nvSpPr>
        <p:spPr>
          <a:xfrm>
            <a:off x="0" y="732790"/>
            <a:ext cx="523240" cy="8890"/>
          </a:xfrm>
          <a:custGeom>
            <a:avLst/>
            <a:gdLst/>
            <a:ahLst/>
            <a:cxnLst/>
            <a:rect l="l" t="t" r="r" b="b"/>
            <a:pathLst>
              <a:path w="523240" h="8890">
                <a:moveTo>
                  <a:pt x="522745" y="0"/>
                </a:moveTo>
                <a:lnTo>
                  <a:pt x="0" y="0"/>
                </a:lnTo>
                <a:lnTo>
                  <a:pt x="0" y="8889"/>
                </a:lnTo>
                <a:lnTo>
                  <a:pt x="504871" y="8889"/>
                </a:lnTo>
                <a:lnTo>
                  <a:pt x="522745" y="0"/>
                </a:lnTo>
                <a:close/>
              </a:path>
            </a:pathLst>
          </a:custGeom>
          <a:solidFill>
            <a:srgbClr val="009AC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g object 98"/>
          <p:cNvSpPr/>
          <p:nvPr/>
        </p:nvSpPr>
        <p:spPr>
          <a:xfrm>
            <a:off x="0" y="741679"/>
            <a:ext cx="505459" cy="19050"/>
          </a:xfrm>
          <a:custGeom>
            <a:avLst/>
            <a:gdLst/>
            <a:ahLst/>
            <a:cxnLst/>
            <a:rect l="l" t="t" r="r" b="b"/>
            <a:pathLst>
              <a:path w="505459" h="19050">
                <a:moveTo>
                  <a:pt x="504863" y="0"/>
                </a:moveTo>
                <a:lnTo>
                  <a:pt x="0" y="0"/>
                </a:lnTo>
                <a:lnTo>
                  <a:pt x="0" y="8890"/>
                </a:lnTo>
                <a:lnTo>
                  <a:pt x="0" y="19050"/>
                </a:lnTo>
                <a:lnTo>
                  <a:pt x="466559" y="19050"/>
                </a:lnTo>
                <a:lnTo>
                  <a:pt x="486994" y="8890"/>
                </a:lnTo>
                <a:lnTo>
                  <a:pt x="504863" y="0"/>
                </a:lnTo>
                <a:close/>
              </a:path>
            </a:pathLst>
          </a:custGeom>
          <a:solidFill>
            <a:srgbClr val="0099C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g object 99"/>
          <p:cNvSpPr/>
          <p:nvPr/>
        </p:nvSpPr>
        <p:spPr>
          <a:xfrm>
            <a:off x="0" y="759459"/>
            <a:ext cx="469265" cy="10160"/>
          </a:xfrm>
          <a:custGeom>
            <a:avLst/>
            <a:gdLst/>
            <a:ahLst/>
            <a:cxnLst/>
            <a:rect l="l" t="t" r="r" b="b"/>
            <a:pathLst>
              <a:path w="469265" h="10159">
                <a:moveTo>
                  <a:pt x="469124" y="0"/>
                </a:moveTo>
                <a:lnTo>
                  <a:pt x="0" y="0"/>
                </a:lnTo>
                <a:lnTo>
                  <a:pt x="0" y="10160"/>
                </a:lnTo>
                <a:lnTo>
                  <a:pt x="448697" y="10160"/>
                </a:lnTo>
                <a:lnTo>
                  <a:pt x="469124" y="0"/>
                </a:lnTo>
                <a:close/>
              </a:path>
            </a:pathLst>
          </a:custGeom>
          <a:solidFill>
            <a:srgbClr val="0097C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g object 100"/>
          <p:cNvSpPr/>
          <p:nvPr/>
        </p:nvSpPr>
        <p:spPr>
          <a:xfrm>
            <a:off x="0" y="768350"/>
            <a:ext cx="451484" cy="10160"/>
          </a:xfrm>
          <a:custGeom>
            <a:avLst/>
            <a:gdLst/>
            <a:ahLst/>
            <a:cxnLst/>
            <a:rect l="l" t="t" r="r" b="b"/>
            <a:pathLst>
              <a:path w="451484" h="10159">
                <a:moveTo>
                  <a:pt x="451251" y="0"/>
                </a:moveTo>
                <a:lnTo>
                  <a:pt x="0" y="0"/>
                </a:lnTo>
                <a:lnTo>
                  <a:pt x="0" y="10160"/>
                </a:lnTo>
                <a:lnTo>
                  <a:pt x="430824" y="10160"/>
                </a:lnTo>
                <a:lnTo>
                  <a:pt x="451251" y="0"/>
                </a:lnTo>
                <a:close/>
              </a:path>
            </a:pathLst>
          </a:custGeom>
          <a:solidFill>
            <a:srgbClr val="0096C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g object 101"/>
          <p:cNvSpPr/>
          <p:nvPr/>
        </p:nvSpPr>
        <p:spPr>
          <a:xfrm>
            <a:off x="0" y="778509"/>
            <a:ext cx="431165" cy="8890"/>
          </a:xfrm>
          <a:custGeom>
            <a:avLst/>
            <a:gdLst/>
            <a:ahLst/>
            <a:cxnLst/>
            <a:rect l="l" t="t" r="r" b="b"/>
            <a:pathLst>
              <a:path w="431165" h="8890">
                <a:moveTo>
                  <a:pt x="430824" y="0"/>
                </a:moveTo>
                <a:lnTo>
                  <a:pt x="0" y="0"/>
                </a:lnTo>
                <a:lnTo>
                  <a:pt x="0" y="8889"/>
                </a:lnTo>
                <a:lnTo>
                  <a:pt x="412950" y="8889"/>
                </a:lnTo>
                <a:lnTo>
                  <a:pt x="430824" y="0"/>
                </a:lnTo>
                <a:close/>
              </a:path>
            </a:pathLst>
          </a:custGeom>
          <a:solidFill>
            <a:srgbClr val="0095C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g object 102"/>
          <p:cNvSpPr/>
          <p:nvPr/>
        </p:nvSpPr>
        <p:spPr>
          <a:xfrm>
            <a:off x="0" y="787400"/>
            <a:ext cx="413384" cy="10160"/>
          </a:xfrm>
          <a:custGeom>
            <a:avLst/>
            <a:gdLst/>
            <a:ahLst/>
            <a:cxnLst/>
            <a:rect l="l" t="t" r="r" b="b"/>
            <a:pathLst>
              <a:path w="413384" h="10159">
                <a:moveTo>
                  <a:pt x="412950" y="0"/>
                </a:moveTo>
                <a:lnTo>
                  <a:pt x="0" y="0"/>
                </a:lnTo>
                <a:lnTo>
                  <a:pt x="0" y="10160"/>
                </a:lnTo>
                <a:lnTo>
                  <a:pt x="392523" y="10160"/>
                </a:lnTo>
                <a:lnTo>
                  <a:pt x="412950" y="0"/>
                </a:lnTo>
                <a:close/>
              </a:path>
            </a:pathLst>
          </a:custGeom>
          <a:solidFill>
            <a:srgbClr val="0094C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g object 103"/>
          <p:cNvSpPr/>
          <p:nvPr/>
        </p:nvSpPr>
        <p:spPr>
          <a:xfrm>
            <a:off x="0" y="796290"/>
            <a:ext cx="395605" cy="10160"/>
          </a:xfrm>
          <a:custGeom>
            <a:avLst/>
            <a:gdLst/>
            <a:ahLst/>
            <a:cxnLst/>
            <a:rect l="l" t="t" r="r" b="b"/>
            <a:pathLst>
              <a:path w="395605" h="10159">
                <a:moveTo>
                  <a:pt x="395076" y="0"/>
                </a:moveTo>
                <a:lnTo>
                  <a:pt x="0" y="0"/>
                </a:lnTo>
                <a:lnTo>
                  <a:pt x="0" y="10160"/>
                </a:lnTo>
                <a:lnTo>
                  <a:pt x="374650" y="10160"/>
                </a:lnTo>
                <a:lnTo>
                  <a:pt x="395076" y="0"/>
                </a:lnTo>
                <a:close/>
              </a:path>
            </a:pathLst>
          </a:custGeom>
          <a:solidFill>
            <a:srgbClr val="0093C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g object 104"/>
          <p:cNvSpPr/>
          <p:nvPr/>
        </p:nvSpPr>
        <p:spPr>
          <a:xfrm>
            <a:off x="0" y="805179"/>
            <a:ext cx="375920" cy="10160"/>
          </a:xfrm>
          <a:custGeom>
            <a:avLst/>
            <a:gdLst/>
            <a:ahLst/>
            <a:cxnLst/>
            <a:rect l="l" t="t" r="r" b="b"/>
            <a:pathLst>
              <a:path w="375920" h="10159">
                <a:moveTo>
                  <a:pt x="375920" y="0"/>
                </a:moveTo>
                <a:lnTo>
                  <a:pt x="0" y="0"/>
                </a:lnTo>
                <a:lnTo>
                  <a:pt x="0" y="1270"/>
                </a:lnTo>
                <a:lnTo>
                  <a:pt x="0" y="10160"/>
                </a:lnTo>
                <a:lnTo>
                  <a:pt x="366801" y="10160"/>
                </a:lnTo>
                <a:lnTo>
                  <a:pt x="366801" y="1270"/>
                </a:lnTo>
                <a:lnTo>
                  <a:pt x="375920" y="1270"/>
                </a:lnTo>
                <a:lnTo>
                  <a:pt x="375920" y="0"/>
                </a:lnTo>
                <a:close/>
              </a:path>
            </a:pathLst>
          </a:custGeom>
          <a:solidFill>
            <a:srgbClr val="0092B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g object 105"/>
          <p:cNvSpPr/>
          <p:nvPr/>
        </p:nvSpPr>
        <p:spPr>
          <a:xfrm>
            <a:off x="0" y="814069"/>
            <a:ext cx="361315" cy="10160"/>
          </a:xfrm>
          <a:custGeom>
            <a:avLst/>
            <a:gdLst/>
            <a:ahLst/>
            <a:cxnLst/>
            <a:rect l="l" t="t" r="r" b="b"/>
            <a:pathLst>
              <a:path w="361315" h="10159">
                <a:moveTo>
                  <a:pt x="361212" y="0"/>
                </a:moveTo>
                <a:lnTo>
                  <a:pt x="0" y="0"/>
                </a:lnTo>
                <a:lnTo>
                  <a:pt x="0" y="10159"/>
                </a:lnTo>
                <a:lnTo>
                  <a:pt x="343296" y="10159"/>
                </a:lnTo>
                <a:lnTo>
                  <a:pt x="361212" y="0"/>
                </a:lnTo>
                <a:close/>
              </a:path>
            </a:pathLst>
          </a:custGeom>
          <a:solidFill>
            <a:srgbClr val="0091B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g object 106"/>
          <p:cNvSpPr/>
          <p:nvPr/>
        </p:nvSpPr>
        <p:spPr>
          <a:xfrm>
            <a:off x="0" y="824230"/>
            <a:ext cx="343535" cy="8890"/>
          </a:xfrm>
          <a:custGeom>
            <a:avLst/>
            <a:gdLst/>
            <a:ahLst/>
            <a:cxnLst/>
            <a:rect l="l" t="t" r="r" b="b"/>
            <a:pathLst>
              <a:path w="343535" h="8890">
                <a:moveTo>
                  <a:pt x="343296" y="0"/>
                </a:moveTo>
                <a:lnTo>
                  <a:pt x="0" y="0"/>
                </a:lnTo>
                <a:lnTo>
                  <a:pt x="0" y="8890"/>
                </a:lnTo>
                <a:lnTo>
                  <a:pt x="327619" y="8890"/>
                </a:lnTo>
                <a:lnTo>
                  <a:pt x="343296" y="0"/>
                </a:lnTo>
                <a:close/>
              </a:path>
            </a:pathLst>
          </a:custGeom>
          <a:solidFill>
            <a:srgbClr val="0090B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g object 107"/>
          <p:cNvSpPr/>
          <p:nvPr/>
        </p:nvSpPr>
        <p:spPr>
          <a:xfrm>
            <a:off x="0" y="833119"/>
            <a:ext cx="327660" cy="10160"/>
          </a:xfrm>
          <a:custGeom>
            <a:avLst/>
            <a:gdLst/>
            <a:ahLst/>
            <a:cxnLst/>
            <a:rect l="l" t="t" r="r" b="b"/>
            <a:pathLst>
              <a:path w="327660" h="10159">
                <a:moveTo>
                  <a:pt x="327619" y="0"/>
                </a:moveTo>
                <a:lnTo>
                  <a:pt x="0" y="0"/>
                </a:lnTo>
                <a:lnTo>
                  <a:pt x="0" y="10159"/>
                </a:lnTo>
                <a:lnTo>
                  <a:pt x="309702" y="10159"/>
                </a:lnTo>
                <a:lnTo>
                  <a:pt x="327619" y="0"/>
                </a:lnTo>
                <a:close/>
              </a:path>
            </a:pathLst>
          </a:custGeom>
          <a:solidFill>
            <a:srgbClr val="008FB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g object 108"/>
          <p:cNvSpPr/>
          <p:nvPr/>
        </p:nvSpPr>
        <p:spPr>
          <a:xfrm>
            <a:off x="0" y="842010"/>
            <a:ext cx="312420" cy="10160"/>
          </a:xfrm>
          <a:custGeom>
            <a:avLst/>
            <a:gdLst/>
            <a:ahLst/>
            <a:cxnLst/>
            <a:rect l="l" t="t" r="r" b="b"/>
            <a:pathLst>
              <a:path w="312420" h="10159">
                <a:moveTo>
                  <a:pt x="311942" y="0"/>
                </a:moveTo>
                <a:lnTo>
                  <a:pt x="0" y="0"/>
                </a:lnTo>
                <a:lnTo>
                  <a:pt x="0" y="10160"/>
                </a:lnTo>
                <a:lnTo>
                  <a:pt x="294025" y="10160"/>
                </a:lnTo>
                <a:lnTo>
                  <a:pt x="311942" y="0"/>
                </a:lnTo>
                <a:close/>
              </a:path>
            </a:pathLst>
          </a:custGeom>
          <a:solidFill>
            <a:srgbClr val="008EB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g object 109"/>
          <p:cNvSpPr/>
          <p:nvPr/>
        </p:nvSpPr>
        <p:spPr>
          <a:xfrm>
            <a:off x="0" y="850900"/>
            <a:ext cx="296545" cy="10160"/>
          </a:xfrm>
          <a:custGeom>
            <a:avLst/>
            <a:gdLst/>
            <a:ahLst/>
            <a:cxnLst/>
            <a:rect l="l" t="t" r="r" b="b"/>
            <a:pathLst>
              <a:path w="296545" h="10159">
                <a:moveTo>
                  <a:pt x="296265" y="0"/>
                </a:moveTo>
                <a:lnTo>
                  <a:pt x="0" y="0"/>
                </a:lnTo>
                <a:lnTo>
                  <a:pt x="0" y="10160"/>
                </a:lnTo>
                <a:lnTo>
                  <a:pt x="278348" y="10160"/>
                </a:lnTo>
                <a:lnTo>
                  <a:pt x="296265" y="0"/>
                </a:lnTo>
                <a:close/>
              </a:path>
            </a:pathLst>
          </a:custGeom>
          <a:solidFill>
            <a:srgbClr val="008DB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g object 110"/>
          <p:cNvSpPr/>
          <p:nvPr/>
        </p:nvSpPr>
        <p:spPr>
          <a:xfrm>
            <a:off x="0" y="859789"/>
            <a:ext cx="280670" cy="10160"/>
          </a:xfrm>
          <a:custGeom>
            <a:avLst/>
            <a:gdLst/>
            <a:ahLst/>
            <a:cxnLst/>
            <a:rect l="l" t="t" r="r" b="b"/>
            <a:pathLst>
              <a:path w="280670" h="10159">
                <a:moveTo>
                  <a:pt x="280588" y="0"/>
                </a:moveTo>
                <a:lnTo>
                  <a:pt x="0" y="0"/>
                </a:lnTo>
                <a:lnTo>
                  <a:pt x="0" y="10160"/>
                </a:lnTo>
                <a:lnTo>
                  <a:pt x="262671" y="10160"/>
                </a:lnTo>
                <a:lnTo>
                  <a:pt x="280588" y="0"/>
                </a:lnTo>
                <a:close/>
              </a:path>
            </a:pathLst>
          </a:custGeom>
          <a:solidFill>
            <a:srgbClr val="008CB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g object 111"/>
          <p:cNvSpPr/>
          <p:nvPr/>
        </p:nvSpPr>
        <p:spPr>
          <a:xfrm>
            <a:off x="0" y="869950"/>
            <a:ext cx="262890" cy="8890"/>
          </a:xfrm>
          <a:custGeom>
            <a:avLst/>
            <a:gdLst/>
            <a:ahLst/>
            <a:cxnLst/>
            <a:rect l="l" t="t" r="r" b="b"/>
            <a:pathLst>
              <a:path w="262890" h="8890">
                <a:moveTo>
                  <a:pt x="262671" y="0"/>
                </a:moveTo>
                <a:lnTo>
                  <a:pt x="0" y="0"/>
                </a:lnTo>
                <a:lnTo>
                  <a:pt x="0" y="8889"/>
                </a:lnTo>
                <a:lnTo>
                  <a:pt x="246994" y="8889"/>
                </a:lnTo>
                <a:lnTo>
                  <a:pt x="262671" y="0"/>
                </a:lnTo>
                <a:close/>
              </a:path>
            </a:pathLst>
          </a:custGeom>
          <a:solidFill>
            <a:srgbClr val="008BB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g object 112"/>
          <p:cNvSpPr/>
          <p:nvPr/>
        </p:nvSpPr>
        <p:spPr>
          <a:xfrm>
            <a:off x="0" y="878839"/>
            <a:ext cx="246994" cy="1493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g object 113"/>
          <p:cNvSpPr/>
          <p:nvPr/>
        </p:nvSpPr>
        <p:spPr>
          <a:xfrm>
            <a:off x="4403318" y="0"/>
            <a:ext cx="4740910" cy="17780"/>
          </a:xfrm>
          <a:custGeom>
            <a:avLst/>
            <a:gdLst/>
            <a:ahLst/>
            <a:cxnLst/>
            <a:rect l="l" t="t" r="r" b="b"/>
            <a:pathLst>
              <a:path w="4740909" h="17780">
                <a:moveTo>
                  <a:pt x="4740681" y="0"/>
                </a:moveTo>
                <a:lnTo>
                  <a:pt x="0" y="0"/>
                </a:lnTo>
                <a:lnTo>
                  <a:pt x="14541" y="5080"/>
                </a:lnTo>
                <a:lnTo>
                  <a:pt x="50914" y="17780"/>
                </a:lnTo>
                <a:lnTo>
                  <a:pt x="4740681" y="17780"/>
                </a:lnTo>
                <a:lnTo>
                  <a:pt x="4740681" y="5080"/>
                </a:lnTo>
                <a:lnTo>
                  <a:pt x="4740681" y="3810"/>
                </a:lnTo>
                <a:lnTo>
                  <a:pt x="4740681" y="0"/>
                </a:lnTo>
                <a:close/>
              </a:path>
            </a:pathLst>
          </a:custGeom>
          <a:solidFill>
            <a:srgbClr val="009AE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g object 114"/>
          <p:cNvSpPr/>
          <p:nvPr/>
        </p:nvSpPr>
        <p:spPr>
          <a:xfrm>
            <a:off x="4450599" y="16509"/>
            <a:ext cx="4693920" cy="13970"/>
          </a:xfrm>
          <a:custGeom>
            <a:avLst/>
            <a:gdLst/>
            <a:ahLst/>
            <a:cxnLst/>
            <a:rect l="l" t="t" r="r" b="b"/>
            <a:pathLst>
              <a:path w="4693920" h="13970">
                <a:moveTo>
                  <a:pt x="4693400" y="0"/>
                </a:moveTo>
                <a:lnTo>
                  <a:pt x="0" y="0"/>
                </a:lnTo>
                <a:lnTo>
                  <a:pt x="40005" y="13970"/>
                </a:lnTo>
                <a:lnTo>
                  <a:pt x="4693400" y="13970"/>
                </a:lnTo>
                <a:lnTo>
                  <a:pt x="4693400" y="0"/>
                </a:lnTo>
                <a:close/>
              </a:path>
            </a:pathLst>
          </a:custGeom>
          <a:solidFill>
            <a:srgbClr val="009AE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g object 115"/>
          <p:cNvSpPr/>
          <p:nvPr/>
        </p:nvSpPr>
        <p:spPr>
          <a:xfrm>
            <a:off x="4490604" y="30480"/>
            <a:ext cx="4653915" cy="13970"/>
          </a:xfrm>
          <a:custGeom>
            <a:avLst/>
            <a:gdLst/>
            <a:ahLst/>
            <a:cxnLst/>
            <a:rect l="l" t="t" r="r" b="b"/>
            <a:pathLst>
              <a:path w="4653915" h="13970">
                <a:moveTo>
                  <a:pt x="4653395" y="0"/>
                </a:moveTo>
                <a:lnTo>
                  <a:pt x="0" y="0"/>
                </a:lnTo>
                <a:lnTo>
                  <a:pt x="40005" y="13970"/>
                </a:lnTo>
                <a:lnTo>
                  <a:pt x="4653395" y="13970"/>
                </a:lnTo>
                <a:lnTo>
                  <a:pt x="4653395" y="0"/>
                </a:lnTo>
                <a:close/>
              </a:path>
            </a:pathLst>
          </a:custGeom>
          <a:solidFill>
            <a:srgbClr val="009BE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g object 116"/>
          <p:cNvSpPr/>
          <p:nvPr/>
        </p:nvSpPr>
        <p:spPr>
          <a:xfrm>
            <a:off x="4526972" y="43180"/>
            <a:ext cx="4617085" cy="13970"/>
          </a:xfrm>
          <a:custGeom>
            <a:avLst/>
            <a:gdLst/>
            <a:ahLst/>
            <a:cxnLst/>
            <a:rect l="l" t="t" r="r" b="b"/>
            <a:pathLst>
              <a:path w="4617084" h="13969">
                <a:moveTo>
                  <a:pt x="4617027" y="0"/>
                </a:moveTo>
                <a:lnTo>
                  <a:pt x="0" y="0"/>
                </a:lnTo>
                <a:lnTo>
                  <a:pt x="14547" y="5079"/>
                </a:lnTo>
                <a:lnTo>
                  <a:pt x="43798" y="13970"/>
                </a:lnTo>
                <a:lnTo>
                  <a:pt x="4617027" y="13970"/>
                </a:lnTo>
                <a:lnTo>
                  <a:pt x="4617027" y="0"/>
                </a:lnTo>
                <a:close/>
              </a:path>
            </a:pathLst>
          </a:custGeom>
          <a:solidFill>
            <a:srgbClr val="009BE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g object 117"/>
          <p:cNvSpPr/>
          <p:nvPr/>
        </p:nvSpPr>
        <p:spPr>
          <a:xfrm>
            <a:off x="4566592" y="55880"/>
            <a:ext cx="4577715" cy="13970"/>
          </a:xfrm>
          <a:custGeom>
            <a:avLst/>
            <a:gdLst/>
            <a:ahLst/>
            <a:cxnLst/>
            <a:rect l="l" t="t" r="r" b="b"/>
            <a:pathLst>
              <a:path w="4577715" h="13969">
                <a:moveTo>
                  <a:pt x="4577407" y="0"/>
                </a:moveTo>
                <a:lnTo>
                  <a:pt x="0" y="0"/>
                </a:lnTo>
                <a:lnTo>
                  <a:pt x="45965" y="13970"/>
                </a:lnTo>
                <a:lnTo>
                  <a:pt x="4577407" y="13970"/>
                </a:lnTo>
                <a:lnTo>
                  <a:pt x="4577407" y="0"/>
                </a:lnTo>
                <a:close/>
              </a:path>
            </a:pathLst>
          </a:custGeom>
          <a:solidFill>
            <a:srgbClr val="009BE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g object 118"/>
          <p:cNvSpPr/>
          <p:nvPr/>
        </p:nvSpPr>
        <p:spPr>
          <a:xfrm>
            <a:off x="4608379" y="68580"/>
            <a:ext cx="4535805" cy="13970"/>
          </a:xfrm>
          <a:custGeom>
            <a:avLst/>
            <a:gdLst/>
            <a:ahLst/>
            <a:cxnLst/>
            <a:rect l="l" t="t" r="r" b="b"/>
            <a:pathLst>
              <a:path w="4535805" h="13969">
                <a:moveTo>
                  <a:pt x="4535620" y="0"/>
                </a:moveTo>
                <a:lnTo>
                  <a:pt x="0" y="0"/>
                </a:lnTo>
                <a:lnTo>
                  <a:pt x="45965" y="13970"/>
                </a:lnTo>
                <a:lnTo>
                  <a:pt x="4535620" y="13970"/>
                </a:lnTo>
                <a:lnTo>
                  <a:pt x="4535620" y="0"/>
                </a:lnTo>
                <a:close/>
              </a:path>
            </a:pathLst>
          </a:custGeom>
          <a:solidFill>
            <a:srgbClr val="009CD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g object 119"/>
          <p:cNvSpPr/>
          <p:nvPr/>
        </p:nvSpPr>
        <p:spPr>
          <a:xfrm>
            <a:off x="4650166" y="81280"/>
            <a:ext cx="4493895" cy="13970"/>
          </a:xfrm>
          <a:custGeom>
            <a:avLst/>
            <a:gdLst/>
            <a:ahLst/>
            <a:cxnLst/>
            <a:rect l="l" t="t" r="r" b="b"/>
            <a:pathLst>
              <a:path w="4493895" h="13969">
                <a:moveTo>
                  <a:pt x="4493833" y="0"/>
                </a:moveTo>
                <a:lnTo>
                  <a:pt x="0" y="0"/>
                </a:lnTo>
                <a:lnTo>
                  <a:pt x="45965" y="13970"/>
                </a:lnTo>
                <a:lnTo>
                  <a:pt x="4493833" y="13970"/>
                </a:lnTo>
                <a:lnTo>
                  <a:pt x="4493833" y="0"/>
                </a:lnTo>
                <a:close/>
              </a:path>
            </a:pathLst>
          </a:custGeom>
          <a:solidFill>
            <a:srgbClr val="009CD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g object 120"/>
          <p:cNvSpPr/>
          <p:nvPr/>
        </p:nvSpPr>
        <p:spPr>
          <a:xfrm>
            <a:off x="4696132" y="95250"/>
            <a:ext cx="4448175" cy="13970"/>
          </a:xfrm>
          <a:custGeom>
            <a:avLst/>
            <a:gdLst/>
            <a:ahLst/>
            <a:cxnLst/>
            <a:rect l="l" t="t" r="r" b="b"/>
            <a:pathLst>
              <a:path w="4448175" h="13969">
                <a:moveTo>
                  <a:pt x="4447867" y="0"/>
                </a:moveTo>
                <a:lnTo>
                  <a:pt x="0" y="0"/>
                </a:lnTo>
                <a:lnTo>
                  <a:pt x="45965" y="13970"/>
                </a:lnTo>
                <a:lnTo>
                  <a:pt x="4447867" y="13970"/>
                </a:lnTo>
                <a:lnTo>
                  <a:pt x="4447867" y="0"/>
                </a:lnTo>
                <a:close/>
              </a:path>
            </a:pathLst>
          </a:custGeom>
          <a:solidFill>
            <a:srgbClr val="009DD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g object 121"/>
          <p:cNvSpPr/>
          <p:nvPr/>
        </p:nvSpPr>
        <p:spPr>
          <a:xfrm>
            <a:off x="4737919" y="107950"/>
            <a:ext cx="4406265" cy="13970"/>
          </a:xfrm>
          <a:custGeom>
            <a:avLst/>
            <a:gdLst/>
            <a:ahLst/>
            <a:cxnLst/>
            <a:rect l="l" t="t" r="r" b="b"/>
            <a:pathLst>
              <a:path w="4406265" h="13969">
                <a:moveTo>
                  <a:pt x="4406080" y="0"/>
                </a:moveTo>
                <a:lnTo>
                  <a:pt x="0" y="0"/>
                </a:lnTo>
                <a:lnTo>
                  <a:pt x="45965" y="13970"/>
                </a:lnTo>
                <a:lnTo>
                  <a:pt x="4406080" y="13970"/>
                </a:lnTo>
                <a:lnTo>
                  <a:pt x="4406080" y="0"/>
                </a:lnTo>
                <a:close/>
              </a:path>
            </a:pathLst>
          </a:custGeom>
          <a:solidFill>
            <a:srgbClr val="009DD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g object 122"/>
          <p:cNvSpPr/>
          <p:nvPr/>
        </p:nvSpPr>
        <p:spPr>
          <a:xfrm>
            <a:off x="4779706" y="120650"/>
            <a:ext cx="4364355" cy="13970"/>
          </a:xfrm>
          <a:custGeom>
            <a:avLst/>
            <a:gdLst/>
            <a:ahLst/>
            <a:cxnLst/>
            <a:rect l="l" t="t" r="r" b="b"/>
            <a:pathLst>
              <a:path w="4364355" h="13969">
                <a:moveTo>
                  <a:pt x="4364293" y="0"/>
                </a:moveTo>
                <a:lnTo>
                  <a:pt x="0" y="0"/>
                </a:lnTo>
                <a:lnTo>
                  <a:pt x="20893" y="6350"/>
                </a:lnTo>
                <a:lnTo>
                  <a:pt x="48423" y="13970"/>
                </a:lnTo>
                <a:lnTo>
                  <a:pt x="4364293" y="13970"/>
                </a:lnTo>
                <a:lnTo>
                  <a:pt x="4364293" y="0"/>
                </a:lnTo>
                <a:close/>
              </a:path>
            </a:pathLst>
          </a:custGeom>
          <a:solidFill>
            <a:srgbClr val="009DD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g object 123"/>
          <p:cNvSpPr/>
          <p:nvPr/>
        </p:nvSpPr>
        <p:spPr>
          <a:xfrm>
            <a:off x="4823542" y="133350"/>
            <a:ext cx="4320540" cy="13970"/>
          </a:xfrm>
          <a:custGeom>
            <a:avLst/>
            <a:gdLst/>
            <a:ahLst/>
            <a:cxnLst/>
            <a:rect l="l" t="t" r="r" b="b"/>
            <a:pathLst>
              <a:path w="4320540" h="13969">
                <a:moveTo>
                  <a:pt x="4320458" y="0"/>
                </a:moveTo>
                <a:lnTo>
                  <a:pt x="0" y="0"/>
                </a:lnTo>
                <a:lnTo>
                  <a:pt x="50472" y="13970"/>
                </a:lnTo>
                <a:lnTo>
                  <a:pt x="4320458" y="13970"/>
                </a:lnTo>
                <a:lnTo>
                  <a:pt x="4320458" y="0"/>
                </a:lnTo>
                <a:close/>
              </a:path>
            </a:pathLst>
          </a:custGeom>
          <a:solidFill>
            <a:srgbClr val="009ED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g object 124"/>
          <p:cNvSpPr/>
          <p:nvPr/>
        </p:nvSpPr>
        <p:spPr>
          <a:xfrm>
            <a:off x="4869425" y="146050"/>
            <a:ext cx="4274820" cy="13970"/>
          </a:xfrm>
          <a:custGeom>
            <a:avLst/>
            <a:gdLst/>
            <a:ahLst/>
            <a:cxnLst/>
            <a:rect l="l" t="t" r="r" b="b"/>
            <a:pathLst>
              <a:path w="4274820" h="13969">
                <a:moveTo>
                  <a:pt x="4274574" y="0"/>
                </a:moveTo>
                <a:lnTo>
                  <a:pt x="0" y="0"/>
                </a:lnTo>
                <a:lnTo>
                  <a:pt x="50472" y="13970"/>
                </a:lnTo>
                <a:lnTo>
                  <a:pt x="4274574" y="13970"/>
                </a:lnTo>
                <a:lnTo>
                  <a:pt x="4274574" y="0"/>
                </a:lnTo>
                <a:close/>
              </a:path>
            </a:pathLst>
          </a:custGeom>
          <a:solidFill>
            <a:srgbClr val="009ED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g object 125"/>
          <p:cNvSpPr/>
          <p:nvPr/>
        </p:nvSpPr>
        <p:spPr>
          <a:xfrm>
            <a:off x="4919898" y="160020"/>
            <a:ext cx="4224655" cy="13970"/>
          </a:xfrm>
          <a:custGeom>
            <a:avLst/>
            <a:gdLst/>
            <a:ahLst/>
            <a:cxnLst/>
            <a:rect l="l" t="t" r="r" b="b"/>
            <a:pathLst>
              <a:path w="4224655" h="13969">
                <a:moveTo>
                  <a:pt x="4224101" y="0"/>
                </a:moveTo>
                <a:lnTo>
                  <a:pt x="0" y="0"/>
                </a:lnTo>
                <a:lnTo>
                  <a:pt x="50472" y="13970"/>
                </a:lnTo>
                <a:lnTo>
                  <a:pt x="4224101" y="13970"/>
                </a:lnTo>
                <a:lnTo>
                  <a:pt x="4224101" y="0"/>
                </a:lnTo>
                <a:close/>
              </a:path>
            </a:pathLst>
          </a:custGeom>
          <a:solidFill>
            <a:srgbClr val="009ED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g object 126"/>
          <p:cNvSpPr/>
          <p:nvPr/>
        </p:nvSpPr>
        <p:spPr>
          <a:xfrm>
            <a:off x="4965781" y="172720"/>
            <a:ext cx="4178300" cy="13970"/>
          </a:xfrm>
          <a:custGeom>
            <a:avLst/>
            <a:gdLst/>
            <a:ahLst/>
            <a:cxnLst/>
            <a:rect l="l" t="t" r="r" b="b"/>
            <a:pathLst>
              <a:path w="4178300" h="13969">
                <a:moveTo>
                  <a:pt x="4178218" y="0"/>
                </a:moveTo>
                <a:lnTo>
                  <a:pt x="0" y="0"/>
                </a:lnTo>
                <a:lnTo>
                  <a:pt x="50472" y="13970"/>
                </a:lnTo>
                <a:lnTo>
                  <a:pt x="4178218" y="13970"/>
                </a:lnTo>
                <a:lnTo>
                  <a:pt x="4178218" y="0"/>
                </a:lnTo>
                <a:close/>
              </a:path>
            </a:pathLst>
          </a:custGeom>
          <a:solidFill>
            <a:srgbClr val="009FD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g object 127"/>
          <p:cNvSpPr/>
          <p:nvPr/>
        </p:nvSpPr>
        <p:spPr>
          <a:xfrm>
            <a:off x="5011665" y="185420"/>
            <a:ext cx="4132579" cy="13970"/>
          </a:xfrm>
          <a:custGeom>
            <a:avLst/>
            <a:gdLst/>
            <a:ahLst/>
            <a:cxnLst/>
            <a:rect l="l" t="t" r="r" b="b"/>
            <a:pathLst>
              <a:path w="4132579" h="13969">
                <a:moveTo>
                  <a:pt x="4132334" y="0"/>
                </a:moveTo>
                <a:lnTo>
                  <a:pt x="0" y="0"/>
                </a:lnTo>
                <a:lnTo>
                  <a:pt x="50472" y="13970"/>
                </a:lnTo>
                <a:lnTo>
                  <a:pt x="4101085" y="13970"/>
                </a:lnTo>
                <a:lnTo>
                  <a:pt x="4132334" y="5079"/>
                </a:lnTo>
                <a:lnTo>
                  <a:pt x="4132334" y="0"/>
                </a:lnTo>
                <a:close/>
              </a:path>
            </a:pathLst>
          </a:custGeom>
          <a:solidFill>
            <a:srgbClr val="009FD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g object 128"/>
          <p:cNvSpPr/>
          <p:nvPr/>
        </p:nvSpPr>
        <p:spPr>
          <a:xfrm>
            <a:off x="5057549" y="198120"/>
            <a:ext cx="4060190" cy="13970"/>
          </a:xfrm>
          <a:custGeom>
            <a:avLst/>
            <a:gdLst/>
            <a:ahLst/>
            <a:cxnLst/>
            <a:rect l="l" t="t" r="r" b="b"/>
            <a:pathLst>
              <a:path w="4060190" h="13970">
                <a:moveTo>
                  <a:pt x="4059666" y="0"/>
                </a:moveTo>
                <a:lnTo>
                  <a:pt x="0" y="0"/>
                </a:lnTo>
                <a:lnTo>
                  <a:pt x="50472" y="13970"/>
                </a:lnTo>
                <a:lnTo>
                  <a:pt x="4010561" y="13970"/>
                </a:lnTo>
                <a:lnTo>
                  <a:pt x="4059666" y="0"/>
                </a:lnTo>
                <a:close/>
              </a:path>
            </a:pathLst>
          </a:custGeom>
          <a:solidFill>
            <a:srgbClr val="00A0D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g object 129"/>
          <p:cNvSpPr/>
          <p:nvPr/>
        </p:nvSpPr>
        <p:spPr>
          <a:xfrm>
            <a:off x="5103433" y="210820"/>
            <a:ext cx="3969385" cy="13970"/>
          </a:xfrm>
          <a:custGeom>
            <a:avLst/>
            <a:gdLst/>
            <a:ahLst/>
            <a:cxnLst/>
            <a:rect l="l" t="t" r="r" b="b"/>
            <a:pathLst>
              <a:path w="3969384" h="13970">
                <a:moveTo>
                  <a:pt x="3969141" y="0"/>
                </a:moveTo>
                <a:lnTo>
                  <a:pt x="0" y="0"/>
                </a:lnTo>
                <a:lnTo>
                  <a:pt x="50472" y="13970"/>
                </a:lnTo>
                <a:lnTo>
                  <a:pt x="3920037" y="13970"/>
                </a:lnTo>
                <a:lnTo>
                  <a:pt x="3969141" y="0"/>
                </a:lnTo>
                <a:close/>
              </a:path>
            </a:pathLst>
          </a:custGeom>
          <a:solidFill>
            <a:srgbClr val="00A0D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g object 130"/>
          <p:cNvSpPr/>
          <p:nvPr/>
        </p:nvSpPr>
        <p:spPr>
          <a:xfrm>
            <a:off x="5153905" y="224790"/>
            <a:ext cx="3869690" cy="13970"/>
          </a:xfrm>
          <a:custGeom>
            <a:avLst/>
            <a:gdLst/>
            <a:ahLst/>
            <a:cxnLst/>
            <a:rect l="l" t="t" r="r" b="b"/>
            <a:pathLst>
              <a:path w="3869690" h="13970">
                <a:moveTo>
                  <a:pt x="3869564" y="0"/>
                </a:moveTo>
                <a:lnTo>
                  <a:pt x="0" y="0"/>
                </a:lnTo>
                <a:lnTo>
                  <a:pt x="50472" y="13969"/>
                </a:lnTo>
                <a:lnTo>
                  <a:pt x="3820460" y="13969"/>
                </a:lnTo>
                <a:lnTo>
                  <a:pt x="3869564" y="0"/>
                </a:lnTo>
                <a:close/>
              </a:path>
            </a:pathLst>
          </a:custGeom>
          <a:solidFill>
            <a:srgbClr val="00A0D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g object 131"/>
          <p:cNvSpPr/>
          <p:nvPr/>
        </p:nvSpPr>
        <p:spPr>
          <a:xfrm>
            <a:off x="5199789" y="237490"/>
            <a:ext cx="3779520" cy="13970"/>
          </a:xfrm>
          <a:custGeom>
            <a:avLst/>
            <a:gdLst/>
            <a:ahLst/>
            <a:cxnLst/>
            <a:rect l="l" t="t" r="r" b="b"/>
            <a:pathLst>
              <a:path w="3779520" h="13970">
                <a:moveTo>
                  <a:pt x="3779040" y="0"/>
                </a:moveTo>
                <a:lnTo>
                  <a:pt x="0" y="0"/>
                </a:lnTo>
                <a:lnTo>
                  <a:pt x="50472" y="13969"/>
                </a:lnTo>
                <a:lnTo>
                  <a:pt x="3729935" y="13969"/>
                </a:lnTo>
                <a:lnTo>
                  <a:pt x="3779040" y="0"/>
                </a:lnTo>
                <a:close/>
              </a:path>
            </a:pathLst>
          </a:custGeom>
          <a:solidFill>
            <a:srgbClr val="00A1D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g object 132"/>
          <p:cNvSpPr/>
          <p:nvPr/>
        </p:nvSpPr>
        <p:spPr>
          <a:xfrm>
            <a:off x="5245673" y="250190"/>
            <a:ext cx="3688715" cy="13970"/>
          </a:xfrm>
          <a:custGeom>
            <a:avLst/>
            <a:gdLst/>
            <a:ahLst/>
            <a:cxnLst/>
            <a:rect l="l" t="t" r="r" b="b"/>
            <a:pathLst>
              <a:path w="3688715" h="13970">
                <a:moveTo>
                  <a:pt x="3688516" y="0"/>
                </a:moveTo>
                <a:lnTo>
                  <a:pt x="0" y="0"/>
                </a:lnTo>
                <a:lnTo>
                  <a:pt x="50472" y="13969"/>
                </a:lnTo>
                <a:lnTo>
                  <a:pt x="3639411" y="13969"/>
                </a:lnTo>
                <a:lnTo>
                  <a:pt x="3688516" y="0"/>
                </a:lnTo>
                <a:close/>
              </a:path>
            </a:pathLst>
          </a:custGeom>
          <a:solidFill>
            <a:srgbClr val="00A1D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g object 133"/>
          <p:cNvSpPr/>
          <p:nvPr/>
        </p:nvSpPr>
        <p:spPr>
          <a:xfrm>
            <a:off x="5291557" y="262890"/>
            <a:ext cx="3598545" cy="13970"/>
          </a:xfrm>
          <a:custGeom>
            <a:avLst/>
            <a:gdLst/>
            <a:ahLst/>
            <a:cxnLst/>
            <a:rect l="l" t="t" r="r" b="b"/>
            <a:pathLst>
              <a:path w="3598545" h="13970">
                <a:moveTo>
                  <a:pt x="3597991" y="0"/>
                </a:moveTo>
                <a:lnTo>
                  <a:pt x="0" y="0"/>
                </a:lnTo>
                <a:lnTo>
                  <a:pt x="50472" y="13969"/>
                </a:lnTo>
                <a:lnTo>
                  <a:pt x="3548887" y="13969"/>
                </a:lnTo>
                <a:lnTo>
                  <a:pt x="3597991" y="0"/>
                </a:lnTo>
                <a:close/>
              </a:path>
            </a:pathLst>
          </a:custGeom>
          <a:solidFill>
            <a:srgbClr val="00A1D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g object 134"/>
          <p:cNvSpPr/>
          <p:nvPr/>
        </p:nvSpPr>
        <p:spPr>
          <a:xfrm>
            <a:off x="5337441" y="275590"/>
            <a:ext cx="3507740" cy="13970"/>
          </a:xfrm>
          <a:custGeom>
            <a:avLst/>
            <a:gdLst/>
            <a:ahLst/>
            <a:cxnLst/>
            <a:rect l="l" t="t" r="r" b="b"/>
            <a:pathLst>
              <a:path w="3507740" h="13970">
                <a:moveTo>
                  <a:pt x="3507467" y="0"/>
                </a:moveTo>
                <a:lnTo>
                  <a:pt x="0" y="0"/>
                </a:lnTo>
                <a:lnTo>
                  <a:pt x="50472" y="13969"/>
                </a:lnTo>
                <a:lnTo>
                  <a:pt x="3458362" y="13969"/>
                </a:lnTo>
                <a:lnTo>
                  <a:pt x="3507467" y="0"/>
                </a:lnTo>
                <a:close/>
              </a:path>
            </a:pathLst>
          </a:custGeom>
          <a:solidFill>
            <a:srgbClr val="00A2C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g object 135"/>
          <p:cNvSpPr/>
          <p:nvPr/>
        </p:nvSpPr>
        <p:spPr>
          <a:xfrm>
            <a:off x="5387913" y="289559"/>
            <a:ext cx="3408045" cy="13970"/>
          </a:xfrm>
          <a:custGeom>
            <a:avLst/>
            <a:gdLst/>
            <a:ahLst/>
            <a:cxnLst/>
            <a:rect l="l" t="t" r="r" b="b"/>
            <a:pathLst>
              <a:path w="3408045" h="13970">
                <a:moveTo>
                  <a:pt x="3407890" y="0"/>
                </a:moveTo>
                <a:lnTo>
                  <a:pt x="0" y="0"/>
                </a:lnTo>
                <a:lnTo>
                  <a:pt x="50472" y="13970"/>
                </a:lnTo>
                <a:lnTo>
                  <a:pt x="3358786" y="13970"/>
                </a:lnTo>
                <a:lnTo>
                  <a:pt x="3407890" y="0"/>
                </a:lnTo>
                <a:close/>
              </a:path>
            </a:pathLst>
          </a:custGeom>
          <a:solidFill>
            <a:srgbClr val="00A2C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g object 136"/>
          <p:cNvSpPr/>
          <p:nvPr/>
        </p:nvSpPr>
        <p:spPr>
          <a:xfrm>
            <a:off x="5433797" y="302259"/>
            <a:ext cx="3317875" cy="13970"/>
          </a:xfrm>
          <a:custGeom>
            <a:avLst/>
            <a:gdLst/>
            <a:ahLst/>
            <a:cxnLst/>
            <a:rect l="l" t="t" r="r" b="b"/>
            <a:pathLst>
              <a:path w="3317875" h="13970">
                <a:moveTo>
                  <a:pt x="3317366" y="0"/>
                </a:moveTo>
                <a:lnTo>
                  <a:pt x="0" y="0"/>
                </a:lnTo>
                <a:lnTo>
                  <a:pt x="50472" y="13970"/>
                </a:lnTo>
                <a:lnTo>
                  <a:pt x="3268261" y="13970"/>
                </a:lnTo>
                <a:lnTo>
                  <a:pt x="3317366" y="0"/>
                </a:lnTo>
                <a:close/>
              </a:path>
            </a:pathLst>
          </a:custGeom>
          <a:solidFill>
            <a:srgbClr val="00A3C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g object 137"/>
          <p:cNvSpPr/>
          <p:nvPr/>
        </p:nvSpPr>
        <p:spPr>
          <a:xfrm>
            <a:off x="5479669" y="314959"/>
            <a:ext cx="3227070" cy="26670"/>
          </a:xfrm>
          <a:custGeom>
            <a:avLst/>
            <a:gdLst/>
            <a:ahLst/>
            <a:cxnLst/>
            <a:rect l="l" t="t" r="r" b="b"/>
            <a:pathLst>
              <a:path w="3227070" h="26670">
                <a:moveTo>
                  <a:pt x="3226854" y="0"/>
                </a:moveTo>
                <a:lnTo>
                  <a:pt x="0" y="0"/>
                </a:lnTo>
                <a:lnTo>
                  <a:pt x="32131" y="8890"/>
                </a:lnTo>
                <a:lnTo>
                  <a:pt x="49161" y="12700"/>
                </a:lnTo>
                <a:lnTo>
                  <a:pt x="54838" y="13970"/>
                </a:lnTo>
                <a:lnTo>
                  <a:pt x="111633" y="26670"/>
                </a:lnTo>
                <a:lnTo>
                  <a:pt x="3133102" y="26670"/>
                </a:lnTo>
                <a:lnTo>
                  <a:pt x="3177743" y="13970"/>
                </a:lnTo>
                <a:lnTo>
                  <a:pt x="3182213" y="12700"/>
                </a:lnTo>
                <a:lnTo>
                  <a:pt x="3226854" y="0"/>
                </a:lnTo>
                <a:close/>
              </a:path>
            </a:pathLst>
          </a:custGeom>
          <a:solidFill>
            <a:srgbClr val="00A3C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g object 138"/>
          <p:cNvSpPr/>
          <p:nvPr/>
        </p:nvSpPr>
        <p:spPr>
          <a:xfrm>
            <a:off x="5585629" y="340359"/>
            <a:ext cx="3032125" cy="13970"/>
          </a:xfrm>
          <a:custGeom>
            <a:avLst/>
            <a:gdLst/>
            <a:ahLst/>
            <a:cxnLst/>
            <a:rect l="l" t="t" r="r" b="b"/>
            <a:pathLst>
              <a:path w="3032125" h="13970">
                <a:moveTo>
                  <a:pt x="3031612" y="0"/>
                </a:moveTo>
                <a:lnTo>
                  <a:pt x="0" y="0"/>
                </a:lnTo>
                <a:lnTo>
                  <a:pt x="62471" y="13970"/>
                </a:lnTo>
                <a:lnTo>
                  <a:pt x="2982507" y="13970"/>
                </a:lnTo>
                <a:lnTo>
                  <a:pt x="3031612" y="0"/>
                </a:lnTo>
                <a:close/>
              </a:path>
            </a:pathLst>
          </a:custGeom>
          <a:solidFill>
            <a:srgbClr val="00A4C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g object 139"/>
          <p:cNvSpPr/>
          <p:nvPr/>
        </p:nvSpPr>
        <p:spPr>
          <a:xfrm>
            <a:off x="5648101" y="354329"/>
            <a:ext cx="2920365" cy="13970"/>
          </a:xfrm>
          <a:custGeom>
            <a:avLst/>
            <a:gdLst/>
            <a:ahLst/>
            <a:cxnLst/>
            <a:rect l="l" t="t" r="r" b="b"/>
            <a:pathLst>
              <a:path w="2920365" h="13970">
                <a:moveTo>
                  <a:pt x="2920036" y="0"/>
                </a:moveTo>
                <a:lnTo>
                  <a:pt x="0" y="0"/>
                </a:lnTo>
                <a:lnTo>
                  <a:pt x="62471" y="13970"/>
                </a:lnTo>
                <a:lnTo>
                  <a:pt x="2870931" y="13970"/>
                </a:lnTo>
                <a:lnTo>
                  <a:pt x="2920036" y="0"/>
                </a:lnTo>
                <a:close/>
              </a:path>
            </a:pathLst>
          </a:custGeom>
          <a:solidFill>
            <a:srgbClr val="00A4C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g object 140"/>
          <p:cNvSpPr/>
          <p:nvPr/>
        </p:nvSpPr>
        <p:spPr>
          <a:xfrm>
            <a:off x="5704893" y="367029"/>
            <a:ext cx="2818765" cy="13970"/>
          </a:xfrm>
          <a:custGeom>
            <a:avLst/>
            <a:gdLst/>
            <a:ahLst/>
            <a:cxnLst/>
            <a:rect l="l" t="t" r="r" b="b"/>
            <a:pathLst>
              <a:path w="2818765" h="13970">
                <a:moveTo>
                  <a:pt x="2818603" y="0"/>
                </a:moveTo>
                <a:lnTo>
                  <a:pt x="0" y="0"/>
                </a:lnTo>
                <a:lnTo>
                  <a:pt x="62471" y="13970"/>
                </a:lnTo>
                <a:lnTo>
                  <a:pt x="2769498" y="13970"/>
                </a:lnTo>
                <a:lnTo>
                  <a:pt x="2818603" y="0"/>
                </a:lnTo>
                <a:close/>
              </a:path>
            </a:pathLst>
          </a:custGeom>
          <a:solidFill>
            <a:srgbClr val="00A4C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g object 141"/>
          <p:cNvSpPr/>
          <p:nvPr/>
        </p:nvSpPr>
        <p:spPr>
          <a:xfrm>
            <a:off x="5761685" y="379729"/>
            <a:ext cx="2717165" cy="13970"/>
          </a:xfrm>
          <a:custGeom>
            <a:avLst/>
            <a:gdLst/>
            <a:ahLst/>
            <a:cxnLst/>
            <a:rect l="l" t="t" r="r" b="b"/>
            <a:pathLst>
              <a:path w="2717165" h="13970">
                <a:moveTo>
                  <a:pt x="2717170" y="0"/>
                </a:moveTo>
                <a:lnTo>
                  <a:pt x="0" y="0"/>
                </a:lnTo>
                <a:lnTo>
                  <a:pt x="62471" y="13970"/>
                </a:lnTo>
                <a:lnTo>
                  <a:pt x="2668066" y="13970"/>
                </a:lnTo>
                <a:lnTo>
                  <a:pt x="2717170" y="0"/>
                </a:lnTo>
                <a:close/>
              </a:path>
            </a:pathLst>
          </a:custGeom>
          <a:solidFill>
            <a:srgbClr val="00A5C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g object 142"/>
          <p:cNvSpPr/>
          <p:nvPr/>
        </p:nvSpPr>
        <p:spPr>
          <a:xfrm>
            <a:off x="5818478" y="392429"/>
            <a:ext cx="2616200" cy="13970"/>
          </a:xfrm>
          <a:custGeom>
            <a:avLst/>
            <a:gdLst/>
            <a:ahLst/>
            <a:cxnLst/>
            <a:rect l="l" t="t" r="r" b="b"/>
            <a:pathLst>
              <a:path w="2616200" h="13970">
                <a:moveTo>
                  <a:pt x="2615737" y="0"/>
                </a:moveTo>
                <a:lnTo>
                  <a:pt x="0" y="0"/>
                </a:lnTo>
                <a:lnTo>
                  <a:pt x="62471" y="13970"/>
                </a:lnTo>
                <a:lnTo>
                  <a:pt x="2566633" y="13970"/>
                </a:lnTo>
                <a:lnTo>
                  <a:pt x="2615737" y="0"/>
                </a:lnTo>
                <a:close/>
              </a:path>
            </a:pathLst>
          </a:custGeom>
          <a:solidFill>
            <a:srgbClr val="00A5C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g object 143"/>
          <p:cNvSpPr/>
          <p:nvPr/>
        </p:nvSpPr>
        <p:spPr>
          <a:xfrm>
            <a:off x="5875270" y="405129"/>
            <a:ext cx="2514600" cy="15240"/>
          </a:xfrm>
          <a:custGeom>
            <a:avLst/>
            <a:gdLst/>
            <a:ahLst/>
            <a:cxnLst/>
            <a:rect l="l" t="t" r="r" b="b"/>
            <a:pathLst>
              <a:path w="2514600" h="15240">
                <a:moveTo>
                  <a:pt x="2514305" y="0"/>
                </a:moveTo>
                <a:lnTo>
                  <a:pt x="0" y="0"/>
                </a:lnTo>
                <a:lnTo>
                  <a:pt x="68150" y="15240"/>
                </a:lnTo>
                <a:lnTo>
                  <a:pt x="2460736" y="15240"/>
                </a:lnTo>
                <a:lnTo>
                  <a:pt x="2514305" y="0"/>
                </a:lnTo>
                <a:close/>
              </a:path>
            </a:pathLst>
          </a:custGeom>
          <a:solidFill>
            <a:srgbClr val="00A6C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g object 144"/>
          <p:cNvSpPr/>
          <p:nvPr/>
        </p:nvSpPr>
        <p:spPr>
          <a:xfrm>
            <a:off x="5937741" y="419100"/>
            <a:ext cx="2402840" cy="13970"/>
          </a:xfrm>
          <a:custGeom>
            <a:avLst/>
            <a:gdLst/>
            <a:ahLst/>
            <a:cxnLst/>
            <a:rect l="l" t="t" r="r" b="b"/>
            <a:pathLst>
              <a:path w="2402840" h="13970">
                <a:moveTo>
                  <a:pt x="2402729" y="0"/>
                </a:moveTo>
                <a:lnTo>
                  <a:pt x="0" y="0"/>
                </a:lnTo>
                <a:lnTo>
                  <a:pt x="62471" y="13970"/>
                </a:lnTo>
                <a:lnTo>
                  <a:pt x="2353624" y="13970"/>
                </a:lnTo>
                <a:lnTo>
                  <a:pt x="2402729" y="0"/>
                </a:lnTo>
                <a:close/>
              </a:path>
            </a:pathLst>
          </a:custGeom>
          <a:solidFill>
            <a:srgbClr val="00A6C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g object 145"/>
          <p:cNvSpPr/>
          <p:nvPr/>
        </p:nvSpPr>
        <p:spPr>
          <a:xfrm>
            <a:off x="5994534" y="431800"/>
            <a:ext cx="2301875" cy="13970"/>
          </a:xfrm>
          <a:custGeom>
            <a:avLst/>
            <a:gdLst/>
            <a:ahLst/>
            <a:cxnLst/>
            <a:rect l="l" t="t" r="r" b="b"/>
            <a:pathLst>
              <a:path w="2301875" h="13970">
                <a:moveTo>
                  <a:pt x="2301296" y="0"/>
                </a:moveTo>
                <a:lnTo>
                  <a:pt x="0" y="0"/>
                </a:lnTo>
                <a:lnTo>
                  <a:pt x="62471" y="13970"/>
                </a:lnTo>
                <a:lnTo>
                  <a:pt x="2250916" y="13970"/>
                </a:lnTo>
                <a:lnTo>
                  <a:pt x="2256655" y="12700"/>
                </a:lnTo>
                <a:lnTo>
                  <a:pt x="2301296" y="0"/>
                </a:lnTo>
                <a:close/>
              </a:path>
            </a:pathLst>
          </a:custGeom>
          <a:solidFill>
            <a:srgbClr val="00A6C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g object 146"/>
          <p:cNvSpPr/>
          <p:nvPr/>
        </p:nvSpPr>
        <p:spPr>
          <a:xfrm>
            <a:off x="6051326" y="444500"/>
            <a:ext cx="2200275" cy="13970"/>
          </a:xfrm>
          <a:custGeom>
            <a:avLst/>
            <a:gdLst/>
            <a:ahLst/>
            <a:cxnLst/>
            <a:rect l="l" t="t" r="r" b="b"/>
            <a:pathLst>
              <a:path w="2200275" h="13970">
                <a:moveTo>
                  <a:pt x="2199863" y="0"/>
                </a:moveTo>
                <a:lnTo>
                  <a:pt x="0" y="0"/>
                </a:lnTo>
                <a:lnTo>
                  <a:pt x="62471" y="13970"/>
                </a:lnTo>
                <a:lnTo>
                  <a:pt x="2136729" y="13970"/>
                </a:lnTo>
                <a:lnTo>
                  <a:pt x="2199863" y="0"/>
                </a:lnTo>
                <a:close/>
              </a:path>
            </a:pathLst>
          </a:custGeom>
          <a:solidFill>
            <a:srgbClr val="00A7C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g object 147"/>
          <p:cNvSpPr/>
          <p:nvPr/>
        </p:nvSpPr>
        <p:spPr>
          <a:xfrm>
            <a:off x="6108118" y="457200"/>
            <a:ext cx="2085975" cy="13970"/>
          </a:xfrm>
          <a:custGeom>
            <a:avLst/>
            <a:gdLst/>
            <a:ahLst/>
            <a:cxnLst/>
            <a:rect l="l" t="t" r="r" b="b"/>
            <a:pathLst>
              <a:path w="2085975" h="13970">
                <a:moveTo>
                  <a:pt x="2085677" y="0"/>
                </a:moveTo>
                <a:lnTo>
                  <a:pt x="0" y="0"/>
                </a:lnTo>
                <a:lnTo>
                  <a:pt x="62471" y="13970"/>
                </a:lnTo>
                <a:lnTo>
                  <a:pt x="2022543" y="13970"/>
                </a:lnTo>
                <a:lnTo>
                  <a:pt x="2085677" y="0"/>
                </a:lnTo>
                <a:close/>
              </a:path>
            </a:pathLst>
          </a:custGeom>
          <a:solidFill>
            <a:srgbClr val="00A7C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g object 148"/>
          <p:cNvSpPr/>
          <p:nvPr/>
        </p:nvSpPr>
        <p:spPr>
          <a:xfrm>
            <a:off x="6164910" y="469900"/>
            <a:ext cx="1971675" cy="15240"/>
          </a:xfrm>
          <a:custGeom>
            <a:avLst/>
            <a:gdLst/>
            <a:ahLst/>
            <a:cxnLst/>
            <a:rect l="l" t="t" r="r" b="b"/>
            <a:pathLst>
              <a:path w="1971675" h="15240">
                <a:moveTo>
                  <a:pt x="1971490" y="0"/>
                </a:moveTo>
                <a:lnTo>
                  <a:pt x="0" y="0"/>
                </a:lnTo>
                <a:lnTo>
                  <a:pt x="68150" y="15239"/>
                </a:lnTo>
                <a:lnTo>
                  <a:pt x="1902617" y="15239"/>
                </a:lnTo>
                <a:lnTo>
                  <a:pt x="1971490" y="0"/>
                </a:lnTo>
                <a:close/>
              </a:path>
            </a:pathLst>
          </a:custGeom>
          <a:solidFill>
            <a:srgbClr val="00A7C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g object 149"/>
          <p:cNvSpPr/>
          <p:nvPr/>
        </p:nvSpPr>
        <p:spPr>
          <a:xfrm>
            <a:off x="6227382" y="483869"/>
            <a:ext cx="1845945" cy="13970"/>
          </a:xfrm>
          <a:custGeom>
            <a:avLst/>
            <a:gdLst/>
            <a:ahLst/>
            <a:cxnLst/>
            <a:rect l="l" t="t" r="r" b="b"/>
            <a:pathLst>
              <a:path w="1845945" h="13970">
                <a:moveTo>
                  <a:pt x="1845885" y="0"/>
                </a:moveTo>
                <a:lnTo>
                  <a:pt x="0" y="0"/>
                </a:lnTo>
                <a:lnTo>
                  <a:pt x="62471" y="13969"/>
                </a:lnTo>
                <a:lnTo>
                  <a:pt x="1782751" y="13969"/>
                </a:lnTo>
                <a:lnTo>
                  <a:pt x="1845885" y="0"/>
                </a:lnTo>
                <a:close/>
              </a:path>
            </a:pathLst>
          </a:custGeom>
          <a:solidFill>
            <a:srgbClr val="00A8B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g object 150"/>
          <p:cNvSpPr/>
          <p:nvPr/>
        </p:nvSpPr>
        <p:spPr>
          <a:xfrm>
            <a:off x="6284174" y="496569"/>
            <a:ext cx="1732280" cy="13970"/>
          </a:xfrm>
          <a:custGeom>
            <a:avLst/>
            <a:gdLst/>
            <a:ahLst/>
            <a:cxnLst/>
            <a:rect l="l" t="t" r="r" b="b"/>
            <a:pathLst>
              <a:path w="1732279" h="13970">
                <a:moveTo>
                  <a:pt x="1731699" y="0"/>
                </a:moveTo>
                <a:lnTo>
                  <a:pt x="0" y="0"/>
                </a:lnTo>
                <a:lnTo>
                  <a:pt x="34075" y="7619"/>
                </a:lnTo>
                <a:lnTo>
                  <a:pt x="72823" y="13969"/>
                </a:lnTo>
                <a:lnTo>
                  <a:pt x="1668565" y="13969"/>
                </a:lnTo>
                <a:lnTo>
                  <a:pt x="1731699" y="0"/>
                </a:lnTo>
                <a:close/>
              </a:path>
            </a:pathLst>
          </a:custGeom>
          <a:solidFill>
            <a:srgbClr val="00A8B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g object 151"/>
          <p:cNvSpPr/>
          <p:nvPr/>
        </p:nvSpPr>
        <p:spPr>
          <a:xfrm>
            <a:off x="6349248" y="509269"/>
            <a:ext cx="1609725" cy="13970"/>
          </a:xfrm>
          <a:custGeom>
            <a:avLst/>
            <a:gdLst/>
            <a:ahLst/>
            <a:cxnLst/>
            <a:rect l="l" t="t" r="r" b="b"/>
            <a:pathLst>
              <a:path w="1609725" h="13970">
                <a:moveTo>
                  <a:pt x="1609231" y="0"/>
                </a:moveTo>
                <a:lnTo>
                  <a:pt x="0" y="0"/>
                </a:lnTo>
                <a:lnTo>
                  <a:pt x="85245" y="13969"/>
                </a:lnTo>
                <a:lnTo>
                  <a:pt x="1528530" y="13969"/>
                </a:lnTo>
                <a:lnTo>
                  <a:pt x="1603491" y="1269"/>
                </a:lnTo>
                <a:lnTo>
                  <a:pt x="1609231" y="0"/>
                </a:lnTo>
                <a:close/>
              </a:path>
            </a:pathLst>
          </a:custGeom>
          <a:solidFill>
            <a:srgbClr val="00A9B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g object 152"/>
          <p:cNvSpPr/>
          <p:nvPr/>
        </p:nvSpPr>
        <p:spPr>
          <a:xfrm>
            <a:off x="6426744" y="521969"/>
            <a:ext cx="1458595" cy="13970"/>
          </a:xfrm>
          <a:custGeom>
            <a:avLst/>
            <a:gdLst/>
            <a:ahLst/>
            <a:cxnLst/>
            <a:rect l="l" t="t" r="r" b="b"/>
            <a:pathLst>
              <a:path w="1458595" h="13970">
                <a:moveTo>
                  <a:pt x="1458530" y="0"/>
                </a:moveTo>
                <a:lnTo>
                  <a:pt x="0" y="0"/>
                </a:lnTo>
                <a:lnTo>
                  <a:pt x="85245" y="13969"/>
                </a:lnTo>
                <a:lnTo>
                  <a:pt x="1376073" y="13969"/>
                </a:lnTo>
                <a:lnTo>
                  <a:pt x="1458530" y="0"/>
                </a:lnTo>
                <a:close/>
              </a:path>
            </a:pathLst>
          </a:custGeom>
          <a:solidFill>
            <a:srgbClr val="00A9B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g object 153"/>
          <p:cNvSpPr/>
          <p:nvPr/>
        </p:nvSpPr>
        <p:spPr>
          <a:xfrm>
            <a:off x="6511990" y="535940"/>
            <a:ext cx="1290955" cy="13970"/>
          </a:xfrm>
          <a:custGeom>
            <a:avLst/>
            <a:gdLst/>
            <a:ahLst/>
            <a:cxnLst/>
            <a:rect l="l" t="t" r="r" b="b"/>
            <a:pathLst>
              <a:path w="1290954" h="13970">
                <a:moveTo>
                  <a:pt x="1290828" y="0"/>
                </a:moveTo>
                <a:lnTo>
                  <a:pt x="0" y="0"/>
                </a:lnTo>
                <a:lnTo>
                  <a:pt x="85245" y="13970"/>
                </a:lnTo>
                <a:lnTo>
                  <a:pt x="1208371" y="13970"/>
                </a:lnTo>
                <a:lnTo>
                  <a:pt x="1290828" y="0"/>
                </a:lnTo>
                <a:close/>
              </a:path>
            </a:pathLst>
          </a:custGeom>
          <a:solidFill>
            <a:srgbClr val="00A9B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g object 154"/>
          <p:cNvSpPr/>
          <p:nvPr/>
        </p:nvSpPr>
        <p:spPr>
          <a:xfrm>
            <a:off x="6589485" y="548640"/>
            <a:ext cx="1138555" cy="13970"/>
          </a:xfrm>
          <a:custGeom>
            <a:avLst/>
            <a:gdLst/>
            <a:ahLst/>
            <a:cxnLst/>
            <a:rect l="l" t="t" r="r" b="b"/>
            <a:pathLst>
              <a:path w="1138554" h="13970">
                <a:moveTo>
                  <a:pt x="1138371" y="0"/>
                </a:moveTo>
                <a:lnTo>
                  <a:pt x="0" y="0"/>
                </a:lnTo>
                <a:lnTo>
                  <a:pt x="85245" y="13970"/>
                </a:lnTo>
                <a:lnTo>
                  <a:pt x="1055914" y="13970"/>
                </a:lnTo>
                <a:lnTo>
                  <a:pt x="1138371" y="0"/>
                </a:lnTo>
                <a:close/>
              </a:path>
            </a:pathLst>
          </a:custGeom>
          <a:solidFill>
            <a:srgbClr val="00AAB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g object 155"/>
          <p:cNvSpPr/>
          <p:nvPr/>
        </p:nvSpPr>
        <p:spPr>
          <a:xfrm>
            <a:off x="6666981" y="561340"/>
            <a:ext cx="986155" cy="13970"/>
          </a:xfrm>
          <a:custGeom>
            <a:avLst/>
            <a:gdLst/>
            <a:ahLst/>
            <a:cxnLst/>
            <a:rect l="l" t="t" r="r" b="b"/>
            <a:pathLst>
              <a:path w="986154" h="13970">
                <a:moveTo>
                  <a:pt x="985914" y="0"/>
                </a:moveTo>
                <a:lnTo>
                  <a:pt x="0" y="0"/>
                </a:lnTo>
                <a:lnTo>
                  <a:pt x="30998" y="5080"/>
                </a:lnTo>
                <a:lnTo>
                  <a:pt x="127306" y="13970"/>
                </a:lnTo>
                <a:lnTo>
                  <a:pt x="853450" y="13970"/>
                </a:lnTo>
                <a:lnTo>
                  <a:pt x="978418" y="1270"/>
                </a:lnTo>
                <a:lnTo>
                  <a:pt x="985914" y="0"/>
                </a:lnTo>
                <a:close/>
              </a:path>
            </a:pathLst>
          </a:custGeom>
          <a:solidFill>
            <a:srgbClr val="00AAB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g object 156"/>
          <p:cNvSpPr/>
          <p:nvPr/>
        </p:nvSpPr>
        <p:spPr>
          <a:xfrm>
            <a:off x="6780530" y="574040"/>
            <a:ext cx="752475" cy="13970"/>
          </a:xfrm>
          <a:custGeom>
            <a:avLst/>
            <a:gdLst/>
            <a:ahLst/>
            <a:cxnLst/>
            <a:rect l="l" t="t" r="r" b="b"/>
            <a:pathLst>
              <a:path w="752475" h="13970">
                <a:moveTo>
                  <a:pt x="752398" y="0"/>
                </a:moveTo>
                <a:lnTo>
                  <a:pt x="0" y="0"/>
                </a:lnTo>
                <a:lnTo>
                  <a:pt x="151341" y="13970"/>
                </a:lnTo>
                <a:lnTo>
                  <a:pt x="614934" y="13970"/>
                </a:lnTo>
                <a:lnTo>
                  <a:pt x="752398" y="0"/>
                </a:lnTo>
                <a:close/>
              </a:path>
            </a:pathLst>
          </a:custGeom>
          <a:solidFill>
            <a:srgbClr val="00AAB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g object 157"/>
          <p:cNvSpPr/>
          <p:nvPr/>
        </p:nvSpPr>
        <p:spPr>
          <a:xfrm>
            <a:off x="6959384" y="586739"/>
            <a:ext cx="411480" cy="12700"/>
          </a:xfrm>
          <a:custGeom>
            <a:avLst/>
            <a:gdLst/>
            <a:ahLst/>
            <a:cxnLst/>
            <a:rect l="l" t="t" r="r" b="b"/>
            <a:pathLst>
              <a:path w="411479" h="12700">
                <a:moveTo>
                  <a:pt x="411086" y="0"/>
                </a:moveTo>
                <a:lnTo>
                  <a:pt x="0" y="0"/>
                </a:lnTo>
                <a:lnTo>
                  <a:pt x="0" y="7620"/>
                </a:lnTo>
                <a:lnTo>
                  <a:pt x="55029" y="7620"/>
                </a:lnTo>
                <a:lnTo>
                  <a:pt x="55029" y="10160"/>
                </a:lnTo>
                <a:lnTo>
                  <a:pt x="144360" y="10160"/>
                </a:lnTo>
                <a:lnTo>
                  <a:pt x="144360" y="12700"/>
                </a:lnTo>
                <a:lnTo>
                  <a:pt x="258330" y="12700"/>
                </a:lnTo>
                <a:lnTo>
                  <a:pt x="258330" y="10160"/>
                </a:lnTo>
                <a:lnTo>
                  <a:pt x="335178" y="10160"/>
                </a:lnTo>
                <a:lnTo>
                  <a:pt x="335178" y="7620"/>
                </a:lnTo>
                <a:lnTo>
                  <a:pt x="411086" y="7620"/>
                </a:lnTo>
                <a:lnTo>
                  <a:pt x="411086" y="0"/>
                </a:lnTo>
                <a:close/>
              </a:path>
            </a:pathLst>
          </a:custGeom>
          <a:solidFill>
            <a:srgbClr val="00ABB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g object 158"/>
          <p:cNvSpPr/>
          <p:nvPr/>
        </p:nvSpPr>
        <p:spPr>
          <a:xfrm>
            <a:off x="3810" y="203200"/>
            <a:ext cx="9140190" cy="6477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g object 159"/>
          <p:cNvSpPr/>
          <p:nvPr/>
        </p:nvSpPr>
        <p:spPr>
          <a:xfrm>
            <a:off x="0" y="247650"/>
            <a:ext cx="9144000" cy="5613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bg object 160"/>
          <p:cNvSpPr/>
          <p:nvPr/>
        </p:nvSpPr>
        <p:spPr>
          <a:xfrm>
            <a:off x="0" y="29718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098800" y="1558290"/>
            <a:ext cx="294640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35B74"/>
                </a:solidFill>
                <a:latin typeface="Times New Roman"/>
                <a:cs typeface="Times New Roman"/>
              </a:defRPr>
            </a:lvl1pPr>
          </a:lstStyle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‹#›</a:t>
            </a:fld>
            <a:endParaRPr spc="-5" dirty="0">
              <a:solidFill>
                <a:srgbClr val="D0E9ED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 u="heavy">
                <a:solidFill>
                  <a:srgbClr val="03607A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35B74"/>
                </a:solidFill>
                <a:latin typeface="Times New Roman"/>
                <a:cs typeface="Times New Roman"/>
              </a:defRPr>
            </a:lvl1pPr>
          </a:lstStyle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‹#›</a:t>
            </a:fld>
            <a:endParaRPr spc="-5" dirty="0">
              <a:solidFill>
                <a:srgbClr val="D0E9ED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 u="heavy">
                <a:solidFill>
                  <a:srgbClr val="03607A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35B74"/>
                </a:solidFill>
                <a:latin typeface="Times New Roman"/>
                <a:cs typeface="Times New Roman"/>
              </a:defRPr>
            </a:lvl1pPr>
          </a:lstStyle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‹#›</a:t>
            </a:fld>
            <a:endParaRPr spc="-5" dirty="0">
              <a:solidFill>
                <a:srgbClr val="D0E9ED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 u="heavy">
                <a:solidFill>
                  <a:srgbClr val="03607A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35B74"/>
                </a:solidFill>
                <a:latin typeface="Times New Roman"/>
                <a:cs typeface="Times New Roman"/>
              </a:defRPr>
            </a:lvl1pPr>
          </a:lstStyle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‹#›</a:t>
            </a:fld>
            <a:endParaRPr spc="-5" dirty="0">
              <a:solidFill>
                <a:srgbClr val="D0E9ED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035B74"/>
                </a:solidFill>
                <a:latin typeface="Times New Roman"/>
                <a:cs typeface="Times New Roman"/>
              </a:defRPr>
            </a:lvl1pPr>
          </a:lstStyle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‹#›</a:t>
            </a:fld>
            <a:endParaRPr spc="-5" dirty="0">
              <a:solidFill>
                <a:srgbClr val="D0E9ED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4067175" cy="10160"/>
          </a:xfrm>
          <a:custGeom>
            <a:avLst/>
            <a:gdLst/>
            <a:ahLst/>
            <a:cxnLst/>
            <a:rect l="l" t="t" r="r" b="b"/>
            <a:pathLst>
              <a:path w="4067175" h="10160">
                <a:moveTo>
                  <a:pt x="4066921" y="10160"/>
                </a:moveTo>
                <a:lnTo>
                  <a:pt x="4046397" y="1270"/>
                </a:lnTo>
                <a:lnTo>
                  <a:pt x="4043476" y="0"/>
                </a:lnTo>
                <a:lnTo>
                  <a:pt x="0" y="0"/>
                </a:lnTo>
                <a:lnTo>
                  <a:pt x="0" y="1270"/>
                </a:lnTo>
                <a:lnTo>
                  <a:pt x="0" y="10160"/>
                </a:lnTo>
                <a:lnTo>
                  <a:pt x="4066921" y="10160"/>
                </a:lnTo>
                <a:close/>
              </a:path>
            </a:pathLst>
          </a:custGeom>
          <a:solidFill>
            <a:srgbClr val="00EAF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8889"/>
            <a:ext cx="4087495" cy="10160"/>
          </a:xfrm>
          <a:custGeom>
            <a:avLst/>
            <a:gdLst/>
            <a:ahLst/>
            <a:cxnLst/>
            <a:rect l="l" t="t" r="r" b="b"/>
            <a:pathLst>
              <a:path w="4087495" h="10160">
                <a:moveTo>
                  <a:pt x="4064000" y="0"/>
                </a:moveTo>
                <a:lnTo>
                  <a:pt x="0" y="0"/>
                </a:lnTo>
                <a:lnTo>
                  <a:pt x="0" y="10159"/>
                </a:lnTo>
                <a:lnTo>
                  <a:pt x="4087446" y="10159"/>
                </a:lnTo>
                <a:lnTo>
                  <a:pt x="4064000" y="0"/>
                </a:lnTo>
                <a:close/>
              </a:path>
            </a:pathLst>
          </a:custGeom>
          <a:solidFill>
            <a:srgbClr val="00E9F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7779"/>
            <a:ext cx="4105910" cy="10160"/>
          </a:xfrm>
          <a:custGeom>
            <a:avLst/>
            <a:gdLst/>
            <a:ahLst/>
            <a:cxnLst/>
            <a:rect l="l" t="t" r="r" b="b"/>
            <a:pathLst>
              <a:path w="4105910" h="10159">
                <a:moveTo>
                  <a:pt x="4105605" y="7620"/>
                </a:moveTo>
                <a:lnTo>
                  <a:pt x="4093299" y="7620"/>
                </a:lnTo>
                <a:lnTo>
                  <a:pt x="4093299" y="0"/>
                </a:lnTo>
                <a:lnTo>
                  <a:pt x="0" y="0"/>
                </a:lnTo>
                <a:lnTo>
                  <a:pt x="0" y="7620"/>
                </a:lnTo>
                <a:lnTo>
                  <a:pt x="0" y="10160"/>
                </a:lnTo>
                <a:lnTo>
                  <a:pt x="4105605" y="10160"/>
                </a:lnTo>
                <a:lnTo>
                  <a:pt x="4105605" y="7620"/>
                </a:lnTo>
                <a:close/>
              </a:path>
            </a:pathLst>
          </a:custGeom>
          <a:solidFill>
            <a:srgbClr val="00E8F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27940"/>
            <a:ext cx="4133850" cy="8890"/>
          </a:xfrm>
          <a:custGeom>
            <a:avLst/>
            <a:gdLst/>
            <a:ahLst/>
            <a:cxnLst/>
            <a:rect l="l" t="t" r="r" b="b"/>
            <a:pathLst>
              <a:path w="4133850" h="8890">
                <a:moveTo>
                  <a:pt x="4109127" y="0"/>
                </a:moveTo>
                <a:lnTo>
                  <a:pt x="0" y="0"/>
                </a:lnTo>
                <a:lnTo>
                  <a:pt x="0" y="8889"/>
                </a:lnTo>
                <a:lnTo>
                  <a:pt x="4133722" y="8889"/>
                </a:lnTo>
                <a:lnTo>
                  <a:pt x="4109127" y="0"/>
                </a:lnTo>
                <a:close/>
              </a:path>
            </a:pathLst>
          </a:custGeom>
          <a:solidFill>
            <a:srgbClr val="00E7F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36830"/>
            <a:ext cx="4162425" cy="10160"/>
          </a:xfrm>
          <a:custGeom>
            <a:avLst/>
            <a:gdLst/>
            <a:ahLst/>
            <a:cxnLst/>
            <a:rect l="l" t="t" r="r" b="b"/>
            <a:pathLst>
              <a:path w="4162425" h="10159">
                <a:moveTo>
                  <a:pt x="4133722" y="0"/>
                </a:moveTo>
                <a:lnTo>
                  <a:pt x="0" y="0"/>
                </a:lnTo>
                <a:lnTo>
                  <a:pt x="0" y="10160"/>
                </a:lnTo>
                <a:lnTo>
                  <a:pt x="4161832" y="10160"/>
                </a:lnTo>
                <a:lnTo>
                  <a:pt x="4133722" y="0"/>
                </a:lnTo>
                <a:close/>
              </a:path>
            </a:pathLst>
          </a:custGeom>
          <a:solidFill>
            <a:srgbClr val="00E6F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0" y="45719"/>
            <a:ext cx="4186554" cy="10160"/>
          </a:xfrm>
          <a:custGeom>
            <a:avLst/>
            <a:gdLst/>
            <a:ahLst/>
            <a:cxnLst/>
            <a:rect l="l" t="t" r="r" b="b"/>
            <a:pathLst>
              <a:path w="4186554" h="10159">
                <a:moveTo>
                  <a:pt x="4158318" y="0"/>
                </a:moveTo>
                <a:lnTo>
                  <a:pt x="0" y="0"/>
                </a:lnTo>
                <a:lnTo>
                  <a:pt x="0" y="10159"/>
                </a:lnTo>
                <a:lnTo>
                  <a:pt x="4186428" y="10159"/>
                </a:lnTo>
                <a:lnTo>
                  <a:pt x="4158318" y="0"/>
                </a:lnTo>
                <a:close/>
              </a:path>
            </a:pathLst>
          </a:custGeom>
          <a:solidFill>
            <a:srgbClr val="00E5F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0" y="54609"/>
            <a:ext cx="4210050" cy="10160"/>
          </a:xfrm>
          <a:custGeom>
            <a:avLst/>
            <a:gdLst/>
            <a:ahLst/>
            <a:cxnLst/>
            <a:rect l="l" t="t" r="r" b="b"/>
            <a:pathLst>
              <a:path w="4210050" h="10159">
                <a:moveTo>
                  <a:pt x="4209592" y="8890"/>
                </a:moveTo>
                <a:lnTo>
                  <a:pt x="4195203" y="8890"/>
                </a:lnTo>
                <a:lnTo>
                  <a:pt x="4195203" y="0"/>
                </a:lnTo>
                <a:lnTo>
                  <a:pt x="0" y="0"/>
                </a:lnTo>
                <a:lnTo>
                  <a:pt x="0" y="8890"/>
                </a:lnTo>
                <a:lnTo>
                  <a:pt x="0" y="10160"/>
                </a:lnTo>
                <a:lnTo>
                  <a:pt x="4209592" y="10160"/>
                </a:lnTo>
                <a:lnTo>
                  <a:pt x="4209592" y="8890"/>
                </a:lnTo>
                <a:close/>
              </a:path>
            </a:pathLst>
          </a:custGeom>
          <a:solidFill>
            <a:srgbClr val="00E4F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0" y="63500"/>
            <a:ext cx="4241165" cy="10160"/>
          </a:xfrm>
          <a:custGeom>
            <a:avLst/>
            <a:gdLst/>
            <a:ahLst/>
            <a:cxnLst/>
            <a:rect l="l" t="t" r="r" b="b"/>
            <a:pathLst>
              <a:path w="4241165" h="10159">
                <a:moveTo>
                  <a:pt x="4207510" y="0"/>
                </a:moveTo>
                <a:lnTo>
                  <a:pt x="0" y="0"/>
                </a:lnTo>
                <a:lnTo>
                  <a:pt x="0" y="10159"/>
                </a:lnTo>
                <a:lnTo>
                  <a:pt x="4240934" y="10159"/>
                </a:lnTo>
                <a:lnTo>
                  <a:pt x="4207510" y="0"/>
                </a:lnTo>
                <a:close/>
              </a:path>
            </a:pathLst>
          </a:custGeom>
          <a:solidFill>
            <a:srgbClr val="00E3F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0" y="7365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90">
                <a:moveTo>
                  <a:pt x="4270172" y="8890"/>
                </a:moveTo>
                <a:lnTo>
                  <a:pt x="4240923" y="0"/>
                </a:lnTo>
                <a:lnTo>
                  <a:pt x="0" y="0"/>
                </a:lnTo>
                <a:lnTo>
                  <a:pt x="0" y="8890"/>
                </a:lnTo>
                <a:lnTo>
                  <a:pt x="4270172" y="8890"/>
                </a:lnTo>
                <a:close/>
              </a:path>
              <a:path w="9144000" h="8890">
                <a:moveTo>
                  <a:pt x="9144000" y="6350"/>
                </a:moveTo>
                <a:lnTo>
                  <a:pt x="9137117" y="8890"/>
                </a:lnTo>
                <a:lnTo>
                  <a:pt x="9144000" y="8890"/>
                </a:lnTo>
                <a:lnTo>
                  <a:pt x="9144000" y="6350"/>
                </a:lnTo>
                <a:close/>
              </a:path>
            </a:pathLst>
          </a:custGeom>
          <a:solidFill>
            <a:srgbClr val="00E2F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0" y="8254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59">
                <a:moveTo>
                  <a:pt x="4303598" y="10160"/>
                </a:moveTo>
                <a:lnTo>
                  <a:pt x="4270172" y="0"/>
                </a:lnTo>
                <a:lnTo>
                  <a:pt x="0" y="0"/>
                </a:lnTo>
                <a:lnTo>
                  <a:pt x="0" y="10160"/>
                </a:lnTo>
                <a:lnTo>
                  <a:pt x="4303598" y="10160"/>
                </a:lnTo>
                <a:close/>
              </a:path>
              <a:path w="9144000" h="10159">
                <a:moveTo>
                  <a:pt x="9144000" y="0"/>
                </a:moveTo>
                <a:lnTo>
                  <a:pt x="9137117" y="0"/>
                </a:lnTo>
                <a:lnTo>
                  <a:pt x="9109634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E1F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0" y="9143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59">
                <a:moveTo>
                  <a:pt x="4332846" y="10160"/>
                </a:moveTo>
                <a:lnTo>
                  <a:pt x="4299420" y="0"/>
                </a:lnTo>
                <a:lnTo>
                  <a:pt x="0" y="0"/>
                </a:lnTo>
                <a:lnTo>
                  <a:pt x="0" y="10160"/>
                </a:lnTo>
                <a:lnTo>
                  <a:pt x="4332846" y="10160"/>
                </a:lnTo>
                <a:close/>
              </a:path>
              <a:path w="9144000" h="10159">
                <a:moveTo>
                  <a:pt x="9144000" y="0"/>
                </a:moveTo>
                <a:lnTo>
                  <a:pt x="9113075" y="0"/>
                </a:lnTo>
                <a:lnTo>
                  <a:pt x="9085580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E0F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0" y="10032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362094" y="10160"/>
                </a:moveTo>
                <a:lnTo>
                  <a:pt x="4328668" y="0"/>
                </a:lnTo>
                <a:lnTo>
                  <a:pt x="0" y="0"/>
                </a:lnTo>
                <a:lnTo>
                  <a:pt x="0" y="10160"/>
                </a:lnTo>
                <a:lnTo>
                  <a:pt x="4362094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9089022" y="0"/>
                </a:lnTo>
                <a:lnTo>
                  <a:pt x="9061539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FF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0" y="10921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391342" y="10160"/>
                </a:moveTo>
                <a:lnTo>
                  <a:pt x="4357916" y="0"/>
                </a:lnTo>
                <a:lnTo>
                  <a:pt x="0" y="0"/>
                </a:lnTo>
                <a:lnTo>
                  <a:pt x="0" y="10160"/>
                </a:lnTo>
                <a:lnTo>
                  <a:pt x="4391342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9064968" y="0"/>
                </a:lnTo>
                <a:lnTo>
                  <a:pt x="9037485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EE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0" y="11937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4420590" y="8890"/>
                </a:moveTo>
                <a:lnTo>
                  <a:pt x="4391342" y="0"/>
                </a:lnTo>
                <a:lnTo>
                  <a:pt x="0" y="0"/>
                </a:lnTo>
                <a:lnTo>
                  <a:pt x="0" y="8890"/>
                </a:lnTo>
                <a:lnTo>
                  <a:pt x="4420590" y="8890"/>
                </a:lnTo>
                <a:close/>
              </a:path>
              <a:path w="9144000" h="8889">
                <a:moveTo>
                  <a:pt x="9144000" y="0"/>
                </a:moveTo>
                <a:lnTo>
                  <a:pt x="9037485" y="0"/>
                </a:lnTo>
                <a:lnTo>
                  <a:pt x="9013431" y="8890"/>
                </a:lnTo>
                <a:lnTo>
                  <a:pt x="9144000" y="889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DE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0" y="12826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454017" y="10160"/>
                </a:moveTo>
                <a:lnTo>
                  <a:pt x="4420590" y="0"/>
                </a:lnTo>
                <a:lnTo>
                  <a:pt x="0" y="0"/>
                </a:lnTo>
                <a:lnTo>
                  <a:pt x="0" y="10160"/>
                </a:lnTo>
                <a:lnTo>
                  <a:pt x="4454017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9013431" y="0"/>
                </a:lnTo>
                <a:lnTo>
                  <a:pt x="8985948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CE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0" y="13715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483265" y="10160"/>
                </a:moveTo>
                <a:lnTo>
                  <a:pt x="4449838" y="0"/>
                </a:lnTo>
                <a:lnTo>
                  <a:pt x="0" y="0"/>
                </a:lnTo>
                <a:lnTo>
                  <a:pt x="0" y="10160"/>
                </a:lnTo>
                <a:lnTo>
                  <a:pt x="4483265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989377" y="0"/>
                </a:lnTo>
                <a:lnTo>
                  <a:pt x="8961895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BE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0" y="14604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506125" y="5080"/>
                </a:moveTo>
                <a:lnTo>
                  <a:pt x="4487443" y="5080"/>
                </a:lnTo>
                <a:lnTo>
                  <a:pt x="4487443" y="0"/>
                </a:lnTo>
                <a:lnTo>
                  <a:pt x="0" y="0"/>
                </a:lnTo>
                <a:lnTo>
                  <a:pt x="0" y="5080"/>
                </a:lnTo>
                <a:lnTo>
                  <a:pt x="0" y="10160"/>
                </a:lnTo>
                <a:lnTo>
                  <a:pt x="4506125" y="10160"/>
                </a:lnTo>
                <a:lnTo>
                  <a:pt x="4506125" y="5080"/>
                </a:lnTo>
                <a:close/>
              </a:path>
              <a:path w="9144000" h="10160">
                <a:moveTo>
                  <a:pt x="9144000" y="0"/>
                </a:moveTo>
                <a:lnTo>
                  <a:pt x="8965336" y="0"/>
                </a:lnTo>
                <a:lnTo>
                  <a:pt x="8937841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AE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0" y="15493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552594" y="10160"/>
                </a:moveTo>
                <a:lnTo>
                  <a:pt x="4511281" y="0"/>
                </a:lnTo>
                <a:lnTo>
                  <a:pt x="0" y="0"/>
                </a:lnTo>
                <a:lnTo>
                  <a:pt x="0" y="10160"/>
                </a:lnTo>
                <a:lnTo>
                  <a:pt x="4552594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941283" y="0"/>
                </a:lnTo>
                <a:lnTo>
                  <a:pt x="8913800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9E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0" y="16509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4588751" y="8890"/>
                </a:moveTo>
                <a:lnTo>
                  <a:pt x="4552594" y="0"/>
                </a:lnTo>
                <a:lnTo>
                  <a:pt x="0" y="0"/>
                </a:lnTo>
                <a:lnTo>
                  <a:pt x="0" y="8890"/>
                </a:lnTo>
                <a:lnTo>
                  <a:pt x="4588751" y="8890"/>
                </a:lnTo>
                <a:close/>
              </a:path>
              <a:path w="9144000" h="8889">
                <a:moveTo>
                  <a:pt x="9144000" y="0"/>
                </a:moveTo>
                <a:lnTo>
                  <a:pt x="8913800" y="0"/>
                </a:lnTo>
                <a:lnTo>
                  <a:pt x="8889746" y="8890"/>
                </a:lnTo>
                <a:lnTo>
                  <a:pt x="9144000" y="889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8E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0" y="17398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630064" y="10160"/>
                </a:moveTo>
                <a:lnTo>
                  <a:pt x="4588751" y="0"/>
                </a:lnTo>
                <a:lnTo>
                  <a:pt x="0" y="0"/>
                </a:lnTo>
                <a:lnTo>
                  <a:pt x="0" y="10160"/>
                </a:lnTo>
                <a:lnTo>
                  <a:pt x="4630064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889746" y="0"/>
                </a:lnTo>
                <a:lnTo>
                  <a:pt x="8862263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7E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0" y="18287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666208" y="10160"/>
                </a:moveTo>
                <a:lnTo>
                  <a:pt x="4624895" y="0"/>
                </a:lnTo>
                <a:lnTo>
                  <a:pt x="0" y="0"/>
                </a:lnTo>
                <a:lnTo>
                  <a:pt x="0" y="10160"/>
                </a:lnTo>
                <a:lnTo>
                  <a:pt x="4666208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865692" y="0"/>
                </a:lnTo>
                <a:lnTo>
                  <a:pt x="8838209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6E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0" y="19176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702353" y="10160"/>
                </a:moveTo>
                <a:lnTo>
                  <a:pt x="4661039" y="0"/>
                </a:lnTo>
                <a:lnTo>
                  <a:pt x="0" y="0"/>
                </a:lnTo>
                <a:lnTo>
                  <a:pt x="0" y="10160"/>
                </a:lnTo>
                <a:lnTo>
                  <a:pt x="4702353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841638" y="0"/>
                </a:lnTo>
                <a:lnTo>
                  <a:pt x="8814156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5E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0" y="20065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738509" y="10160"/>
                </a:moveTo>
                <a:lnTo>
                  <a:pt x="4697196" y="0"/>
                </a:lnTo>
                <a:lnTo>
                  <a:pt x="0" y="0"/>
                </a:lnTo>
                <a:lnTo>
                  <a:pt x="0" y="10160"/>
                </a:lnTo>
                <a:lnTo>
                  <a:pt x="4738509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817597" y="0"/>
                </a:lnTo>
                <a:lnTo>
                  <a:pt x="8790102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4E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0" y="21081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4774654" y="8890"/>
                </a:moveTo>
                <a:lnTo>
                  <a:pt x="4738509" y="0"/>
                </a:lnTo>
                <a:lnTo>
                  <a:pt x="0" y="0"/>
                </a:lnTo>
                <a:lnTo>
                  <a:pt x="0" y="8890"/>
                </a:lnTo>
                <a:lnTo>
                  <a:pt x="4774654" y="8890"/>
                </a:lnTo>
                <a:close/>
              </a:path>
              <a:path w="9144000" h="8889">
                <a:moveTo>
                  <a:pt x="9144000" y="0"/>
                </a:moveTo>
                <a:lnTo>
                  <a:pt x="8790102" y="0"/>
                </a:lnTo>
                <a:lnTo>
                  <a:pt x="8766061" y="8890"/>
                </a:lnTo>
                <a:lnTo>
                  <a:pt x="9144000" y="889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3E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0" y="21970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815967" y="10160"/>
                </a:moveTo>
                <a:lnTo>
                  <a:pt x="4774654" y="0"/>
                </a:lnTo>
                <a:lnTo>
                  <a:pt x="0" y="0"/>
                </a:lnTo>
                <a:lnTo>
                  <a:pt x="0" y="10160"/>
                </a:lnTo>
                <a:lnTo>
                  <a:pt x="4815967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762619" y="0"/>
                </a:lnTo>
                <a:lnTo>
                  <a:pt x="8762619" y="2540"/>
                </a:lnTo>
                <a:lnTo>
                  <a:pt x="8747277" y="2540"/>
                </a:lnTo>
                <a:lnTo>
                  <a:pt x="8747277" y="10160"/>
                </a:lnTo>
                <a:lnTo>
                  <a:pt x="9144000" y="10160"/>
                </a:lnTo>
                <a:lnTo>
                  <a:pt x="9144000" y="254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2E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0" y="22859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852111" y="10160"/>
                </a:moveTo>
                <a:lnTo>
                  <a:pt x="4810798" y="0"/>
                </a:lnTo>
                <a:lnTo>
                  <a:pt x="0" y="0"/>
                </a:lnTo>
                <a:lnTo>
                  <a:pt x="0" y="10160"/>
                </a:lnTo>
                <a:lnTo>
                  <a:pt x="4852111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739340" y="0"/>
                </a:lnTo>
                <a:lnTo>
                  <a:pt x="8707590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1E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0" y="237502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4888268" y="10147"/>
                </a:moveTo>
                <a:lnTo>
                  <a:pt x="4846955" y="0"/>
                </a:lnTo>
                <a:lnTo>
                  <a:pt x="0" y="0"/>
                </a:lnTo>
                <a:lnTo>
                  <a:pt x="0" y="10147"/>
                </a:lnTo>
                <a:lnTo>
                  <a:pt x="4888268" y="10147"/>
                </a:lnTo>
                <a:close/>
              </a:path>
              <a:path w="9144000" h="10160">
                <a:moveTo>
                  <a:pt x="9144000" y="0"/>
                </a:moveTo>
                <a:lnTo>
                  <a:pt x="8711552" y="0"/>
                </a:lnTo>
                <a:lnTo>
                  <a:pt x="8679815" y="10147"/>
                </a:lnTo>
                <a:lnTo>
                  <a:pt x="9144000" y="1014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D0E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0" y="246379"/>
            <a:ext cx="9144000" cy="10795"/>
          </a:xfrm>
          <a:custGeom>
            <a:avLst/>
            <a:gdLst/>
            <a:ahLst/>
            <a:cxnLst/>
            <a:rect l="l" t="t" r="r" b="b"/>
            <a:pathLst>
              <a:path w="9144000" h="10795">
                <a:moveTo>
                  <a:pt x="4924412" y="10172"/>
                </a:moveTo>
                <a:lnTo>
                  <a:pt x="4883099" y="0"/>
                </a:lnTo>
                <a:lnTo>
                  <a:pt x="0" y="0"/>
                </a:lnTo>
                <a:lnTo>
                  <a:pt x="0" y="10172"/>
                </a:lnTo>
                <a:lnTo>
                  <a:pt x="4924412" y="10172"/>
                </a:lnTo>
                <a:close/>
              </a:path>
              <a:path w="9144000" h="10795">
                <a:moveTo>
                  <a:pt x="9144000" y="0"/>
                </a:moveTo>
                <a:lnTo>
                  <a:pt x="8683777" y="0"/>
                </a:lnTo>
                <a:lnTo>
                  <a:pt x="8652027" y="10172"/>
                </a:lnTo>
                <a:lnTo>
                  <a:pt x="9144000" y="10172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FE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0" y="256552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4960569" y="8877"/>
                </a:moveTo>
                <a:lnTo>
                  <a:pt x="4924412" y="0"/>
                </a:lnTo>
                <a:lnTo>
                  <a:pt x="0" y="0"/>
                </a:lnTo>
                <a:lnTo>
                  <a:pt x="0" y="8877"/>
                </a:lnTo>
                <a:lnTo>
                  <a:pt x="4960569" y="8877"/>
                </a:lnTo>
                <a:close/>
              </a:path>
              <a:path w="9144000" h="8889">
                <a:moveTo>
                  <a:pt x="9144000" y="0"/>
                </a:moveTo>
                <a:lnTo>
                  <a:pt x="8652027" y="0"/>
                </a:lnTo>
                <a:lnTo>
                  <a:pt x="8624252" y="8877"/>
                </a:lnTo>
                <a:lnTo>
                  <a:pt x="9144000" y="887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EE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0" y="265429"/>
            <a:ext cx="9144000" cy="10795"/>
          </a:xfrm>
          <a:custGeom>
            <a:avLst/>
            <a:gdLst/>
            <a:ahLst/>
            <a:cxnLst/>
            <a:rect l="l" t="t" r="r" b="b"/>
            <a:pathLst>
              <a:path w="9144000" h="10795">
                <a:moveTo>
                  <a:pt x="5001882" y="10172"/>
                </a:moveTo>
                <a:lnTo>
                  <a:pt x="4960569" y="0"/>
                </a:lnTo>
                <a:lnTo>
                  <a:pt x="0" y="0"/>
                </a:lnTo>
                <a:lnTo>
                  <a:pt x="0" y="10172"/>
                </a:lnTo>
                <a:lnTo>
                  <a:pt x="5001882" y="10172"/>
                </a:lnTo>
                <a:close/>
              </a:path>
              <a:path w="9144000" h="10795">
                <a:moveTo>
                  <a:pt x="9144000" y="0"/>
                </a:moveTo>
                <a:lnTo>
                  <a:pt x="8624240" y="0"/>
                </a:lnTo>
                <a:lnTo>
                  <a:pt x="8592490" y="10172"/>
                </a:lnTo>
                <a:lnTo>
                  <a:pt x="9144000" y="10172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DE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0" y="27431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5038026" y="10160"/>
                </a:moveTo>
                <a:lnTo>
                  <a:pt x="4996713" y="0"/>
                </a:lnTo>
                <a:lnTo>
                  <a:pt x="0" y="0"/>
                </a:lnTo>
                <a:lnTo>
                  <a:pt x="0" y="10160"/>
                </a:lnTo>
                <a:lnTo>
                  <a:pt x="5038026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596465" y="0"/>
                </a:lnTo>
                <a:lnTo>
                  <a:pt x="8564715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CE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0" y="28320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5074170" y="10160"/>
                </a:moveTo>
                <a:lnTo>
                  <a:pt x="5032857" y="0"/>
                </a:lnTo>
                <a:lnTo>
                  <a:pt x="0" y="0"/>
                </a:lnTo>
                <a:lnTo>
                  <a:pt x="0" y="10160"/>
                </a:lnTo>
                <a:lnTo>
                  <a:pt x="5074170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568690" y="0"/>
                </a:lnTo>
                <a:lnTo>
                  <a:pt x="8536927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CE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0" y="29209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5110327" y="10160"/>
                </a:moveTo>
                <a:lnTo>
                  <a:pt x="5069014" y="0"/>
                </a:lnTo>
                <a:lnTo>
                  <a:pt x="0" y="0"/>
                </a:lnTo>
                <a:lnTo>
                  <a:pt x="0" y="10160"/>
                </a:lnTo>
                <a:lnTo>
                  <a:pt x="5110327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540902" y="0"/>
                </a:lnTo>
                <a:lnTo>
                  <a:pt x="8509152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AE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0" y="302259"/>
            <a:ext cx="9144000" cy="8890"/>
          </a:xfrm>
          <a:custGeom>
            <a:avLst/>
            <a:gdLst/>
            <a:ahLst/>
            <a:cxnLst/>
            <a:rect l="l" t="t" r="r" b="b"/>
            <a:pathLst>
              <a:path w="9144000" h="8889">
                <a:moveTo>
                  <a:pt x="5146472" y="8890"/>
                </a:moveTo>
                <a:lnTo>
                  <a:pt x="5110327" y="0"/>
                </a:lnTo>
                <a:lnTo>
                  <a:pt x="0" y="0"/>
                </a:lnTo>
                <a:lnTo>
                  <a:pt x="0" y="8890"/>
                </a:lnTo>
                <a:lnTo>
                  <a:pt x="5146472" y="8890"/>
                </a:lnTo>
                <a:close/>
              </a:path>
              <a:path w="9144000" h="8889">
                <a:moveTo>
                  <a:pt x="9144000" y="0"/>
                </a:moveTo>
                <a:lnTo>
                  <a:pt x="8507171" y="0"/>
                </a:lnTo>
                <a:lnTo>
                  <a:pt x="8507171" y="1270"/>
                </a:lnTo>
                <a:lnTo>
                  <a:pt x="8491842" y="1270"/>
                </a:lnTo>
                <a:lnTo>
                  <a:pt x="8491842" y="8890"/>
                </a:lnTo>
                <a:lnTo>
                  <a:pt x="9144000" y="8890"/>
                </a:lnTo>
                <a:lnTo>
                  <a:pt x="9144000" y="127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9E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0" y="311149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2352040" y="0"/>
                </a:moveTo>
                <a:lnTo>
                  <a:pt x="0" y="0"/>
                </a:lnTo>
                <a:lnTo>
                  <a:pt x="0" y="10160"/>
                </a:lnTo>
                <a:lnTo>
                  <a:pt x="2175040" y="10160"/>
                </a:lnTo>
                <a:lnTo>
                  <a:pt x="2352040" y="0"/>
                </a:lnTo>
                <a:close/>
              </a:path>
              <a:path w="9144000" h="10160">
                <a:moveTo>
                  <a:pt x="5187785" y="10160"/>
                </a:moveTo>
                <a:lnTo>
                  <a:pt x="5146472" y="0"/>
                </a:lnTo>
                <a:lnTo>
                  <a:pt x="2824480" y="0"/>
                </a:lnTo>
                <a:lnTo>
                  <a:pt x="2986278" y="10160"/>
                </a:lnTo>
                <a:lnTo>
                  <a:pt x="5187785" y="10160"/>
                </a:lnTo>
                <a:close/>
              </a:path>
              <a:path w="9144000" h="10160">
                <a:moveTo>
                  <a:pt x="9144000" y="0"/>
                </a:moveTo>
                <a:lnTo>
                  <a:pt x="8478507" y="0"/>
                </a:lnTo>
                <a:lnTo>
                  <a:pt x="8442960" y="10160"/>
                </a:lnTo>
                <a:lnTo>
                  <a:pt x="9144000" y="1016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8E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0" y="320052"/>
            <a:ext cx="9144000" cy="10160"/>
          </a:xfrm>
          <a:custGeom>
            <a:avLst/>
            <a:gdLst/>
            <a:ahLst/>
            <a:cxnLst/>
            <a:rect l="l" t="t" r="r" b="b"/>
            <a:pathLst>
              <a:path w="9144000" h="10160">
                <a:moveTo>
                  <a:pt x="2197163" y="0"/>
                </a:moveTo>
                <a:lnTo>
                  <a:pt x="0" y="0"/>
                </a:lnTo>
                <a:lnTo>
                  <a:pt x="0" y="10147"/>
                </a:lnTo>
                <a:lnTo>
                  <a:pt x="2020163" y="10147"/>
                </a:lnTo>
                <a:lnTo>
                  <a:pt x="2197163" y="0"/>
                </a:lnTo>
                <a:close/>
              </a:path>
              <a:path w="9144000" h="10160">
                <a:moveTo>
                  <a:pt x="5223929" y="10147"/>
                </a:moveTo>
                <a:lnTo>
                  <a:pt x="5182616" y="0"/>
                </a:lnTo>
                <a:lnTo>
                  <a:pt x="2966059" y="0"/>
                </a:lnTo>
                <a:lnTo>
                  <a:pt x="3127857" y="10147"/>
                </a:lnTo>
                <a:lnTo>
                  <a:pt x="5223929" y="10147"/>
                </a:lnTo>
                <a:close/>
              </a:path>
              <a:path w="9144000" h="10160">
                <a:moveTo>
                  <a:pt x="9144000" y="0"/>
                </a:moveTo>
                <a:lnTo>
                  <a:pt x="8447392" y="0"/>
                </a:lnTo>
                <a:lnTo>
                  <a:pt x="8411845" y="10147"/>
                </a:lnTo>
                <a:lnTo>
                  <a:pt x="9144000" y="10147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7E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0" y="328929"/>
            <a:ext cx="9144000" cy="10795"/>
          </a:xfrm>
          <a:custGeom>
            <a:avLst/>
            <a:gdLst/>
            <a:ahLst/>
            <a:cxnLst/>
            <a:rect l="l" t="t" r="r" b="b"/>
            <a:pathLst>
              <a:path w="9144000" h="10795">
                <a:moveTo>
                  <a:pt x="1986978" y="0"/>
                </a:moveTo>
                <a:lnTo>
                  <a:pt x="0" y="0"/>
                </a:lnTo>
                <a:lnTo>
                  <a:pt x="0" y="6350"/>
                </a:lnTo>
                <a:lnTo>
                  <a:pt x="0" y="10160"/>
                </a:lnTo>
                <a:lnTo>
                  <a:pt x="1918627" y="10160"/>
                </a:lnTo>
                <a:lnTo>
                  <a:pt x="1918627" y="6350"/>
                </a:lnTo>
                <a:lnTo>
                  <a:pt x="1986978" y="6350"/>
                </a:lnTo>
                <a:lnTo>
                  <a:pt x="1986978" y="0"/>
                </a:lnTo>
                <a:close/>
              </a:path>
              <a:path w="9144000" h="10795">
                <a:moveTo>
                  <a:pt x="5260086" y="10172"/>
                </a:moveTo>
                <a:lnTo>
                  <a:pt x="5218773" y="0"/>
                </a:lnTo>
                <a:lnTo>
                  <a:pt x="3107639" y="0"/>
                </a:lnTo>
                <a:lnTo>
                  <a:pt x="3269450" y="10172"/>
                </a:lnTo>
                <a:lnTo>
                  <a:pt x="5260086" y="10172"/>
                </a:lnTo>
                <a:close/>
              </a:path>
              <a:path w="9144000" h="10795">
                <a:moveTo>
                  <a:pt x="9144000" y="0"/>
                </a:moveTo>
                <a:lnTo>
                  <a:pt x="8409622" y="0"/>
                </a:lnTo>
                <a:lnTo>
                  <a:pt x="8409622" y="3810"/>
                </a:lnTo>
                <a:lnTo>
                  <a:pt x="8391842" y="3810"/>
                </a:lnTo>
                <a:lnTo>
                  <a:pt x="8391842" y="10160"/>
                </a:lnTo>
                <a:lnTo>
                  <a:pt x="9136761" y="10160"/>
                </a:lnTo>
                <a:lnTo>
                  <a:pt x="9136761" y="3810"/>
                </a:lnTo>
                <a:lnTo>
                  <a:pt x="9144000" y="381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C6E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0" y="339090"/>
            <a:ext cx="9128125" cy="8890"/>
          </a:xfrm>
          <a:custGeom>
            <a:avLst/>
            <a:gdLst/>
            <a:ahLst/>
            <a:cxnLst/>
            <a:rect l="l" t="t" r="r" b="b"/>
            <a:pathLst>
              <a:path w="9128125" h="8889">
                <a:moveTo>
                  <a:pt x="1905606" y="0"/>
                </a:moveTo>
                <a:lnTo>
                  <a:pt x="0" y="0"/>
                </a:lnTo>
                <a:lnTo>
                  <a:pt x="0" y="8889"/>
                </a:lnTo>
                <a:lnTo>
                  <a:pt x="1844790" y="8889"/>
                </a:lnTo>
                <a:lnTo>
                  <a:pt x="1905606" y="0"/>
                </a:lnTo>
                <a:close/>
              </a:path>
              <a:path w="9128125" h="8889">
                <a:moveTo>
                  <a:pt x="5260087" y="0"/>
                </a:moveTo>
                <a:lnTo>
                  <a:pt x="3269450" y="0"/>
                </a:lnTo>
                <a:lnTo>
                  <a:pt x="3370579" y="6350"/>
                </a:lnTo>
                <a:lnTo>
                  <a:pt x="3393006" y="8889"/>
                </a:lnTo>
                <a:lnTo>
                  <a:pt x="5300834" y="8889"/>
                </a:lnTo>
                <a:lnTo>
                  <a:pt x="5275580" y="3809"/>
                </a:lnTo>
                <a:lnTo>
                  <a:pt x="5260087" y="0"/>
                </a:lnTo>
                <a:close/>
              </a:path>
              <a:path w="9128125" h="8889">
                <a:moveTo>
                  <a:pt x="9127807" y="0"/>
                </a:moveTo>
                <a:lnTo>
                  <a:pt x="8380729" y="0"/>
                </a:lnTo>
                <a:lnTo>
                  <a:pt x="8349615" y="8889"/>
                </a:lnTo>
                <a:lnTo>
                  <a:pt x="9102725" y="8889"/>
                </a:lnTo>
                <a:lnTo>
                  <a:pt x="9127807" y="0"/>
                </a:lnTo>
                <a:close/>
              </a:path>
            </a:pathLst>
          </a:custGeom>
          <a:solidFill>
            <a:srgbClr val="00C5D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0" y="347979"/>
            <a:ext cx="9102725" cy="8890"/>
          </a:xfrm>
          <a:custGeom>
            <a:avLst/>
            <a:gdLst/>
            <a:ahLst/>
            <a:cxnLst/>
            <a:rect l="l" t="t" r="r" b="b"/>
            <a:pathLst>
              <a:path w="9102725" h="8889">
                <a:moveTo>
                  <a:pt x="1844789" y="0"/>
                </a:moveTo>
                <a:lnTo>
                  <a:pt x="0" y="0"/>
                </a:lnTo>
                <a:lnTo>
                  <a:pt x="0" y="8890"/>
                </a:lnTo>
                <a:lnTo>
                  <a:pt x="1783969" y="8890"/>
                </a:lnTo>
                <a:lnTo>
                  <a:pt x="1844789" y="0"/>
                </a:lnTo>
                <a:close/>
              </a:path>
              <a:path w="9102725" h="8889">
                <a:moveTo>
                  <a:pt x="5345023" y="8890"/>
                </a:moveTo>
                <a:lnTo>
                  <a:pt x="5300827" y="0"/>
                </a:lnTo>
                <a:lnTo>
                  <a:pt x="3392995" y="0"/>
                </a:lnTo>
                <a:lnTo>
                  <a:pt x="3471494" y="8890"/>
                </a:lnTo>
                <a:lnTo>
                  <a:pt x="5345023" y="8890"/>
                </a:lnTo>
                <a:close/>
              </a:path>
              <a:path w="9102725" h="8889">
                <a:moveTo>
                  <a:pt x="9102725" y="0"/>
                </a:moveTo>
                <a:lnTo>
                  <a:pt x="8349602" y="0"/>
                </a:lnTo>
                <a:lnTo>
                  <a:pt x="8318487" y="8890"/>
                </a:lnTo>
                <a:lnTo>
                  <a:pt x="9077642" y="8890"/>
                </a:lnTo>
                <a:lnTo>
                  <a:pt x="9102725" y="0"/>
                </a:lnTo>
                <a:close/>
              </a:path>
            </a:pathLst>
          </a:custGeom>
          <a:solidFill>
            <a:srgbClr val="00C4D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0" y="356869"/>
            <a:ext cx="9065260" cy="10160"/>
          </a:xfrm>
          <a:custGeom>
            <a:avLst/>
            <a:gdLst/>
            <a:ahLst/>
            <a:cxnLst/>
            <a:rect l="l" t="t" r="r" b="b"/>
            <a:pathLst>
              <a:path w="9065260" h="10160">
                <a:moveTo>
                  <a:pt x="1783969" y="0"/>
                </a:moveTo>
                <a:lnTo>
                  <a:pt x="0" y="0"/>
                </a:lnTo>
                <a:lnTo>
                  <a:pt x="0" y="10160"/>
                </a:lnTo>
                <a:lnTo>
                  <a:pt x="1714461" y="10160"/>
                </a:lnTo>
                <a:lnTo>
                  <a:pt x="1783969" y="0"/>
                </a:lnTo>
                <a:close/>
              </a:path>
              <a:path w="9065260" h="10160">
                <a:moveTo>
                  <a:pt x="5395531" y="10160"/>
                </a:moveTo>
                <a:lnTo>
                  <a:pt x="5345023" y="0"/>
                </a:lnTo>
                <a:lnTo>
                  <a:pt x="3471494" y="0"/>
                </a:lnTo>
                <a:lnTo>
                  <a:pt x="3561207" y="10160"/>
                </a:lnTo>
                <a:lnTo>
                  <a:pt x="5395531" y="10160"/>
                </a:lnTo>
                <a:close/>
              </a:path>
              <a:path w="9065260" h="10160">
                <a:moveTo>
                  <a:pt x="9065095" y="0"/>
                </a:moveTo>
                <a:lnTo>
                  <a:pt x="8302942" y="0"/>
                </a:lnTo>
                <a:lnTo>
                  <a:pt x="8302942" y="8890"/>
                </a:lnTo>
                <a:lnTo>
                  <a:pt x="8285162" y="8890"/>
                </a:lnTo>
                <a:lnTo>
                  <a:pt x="8285162" y="10160"/>
                </a:lnTo>
                <a:lnTo>
                  <a:pt x="9050401" y="10160"/>
                </a:lnTo>
                <a:lnTo>
                  <a:pt x="9050401" y="8890"/>
                </a:lnTo>
                <a:lnTo>
                  <a:pt x="9065095" y="8890"/>
                </a:lnTo>
                <a:lnTo>
                  <a:pt x="9065095" y="0"/>
                </a:lnTo>
                <a:close/>
              </a:path>
            </a:pathLst>
          </a:custGeom>
          <a:solidFill>
            <a:srgbClr val="00C3D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0" y="365759"/>
            <a:ext cx="9052560" cy="10160"/>
          </a:xfrm>
          <a:custGeom>
            <a:avLst/>
            <a:gdLst/>
            <a:ahLst/>
            <a:cxnLst/>
            <a:rect l="l" t="t" r="r" b="b"/>
            <a:pathLst>
              <a:path w="9052560" h="10160">
                <a:moveTo>
                  <a:pt x="1723148" y="0"/>
                </a:moveTo>
                <a:lnTo>
                  <a:pt x="0" y="0"/>
                </a:lnTo>
                <a:lnTo>
                  <a:pt x="0" y="10160"/>
                </a:lnTo>
                <a:lnTo>
                  <a:pt x="1653654" y="10160"/>
                </a:lnTo>
                <a:lnTo>
                  <a:pt x="1723148" y="0"/>
                </a:lnTo>
                <a:close/>
              </a:path>
              <a:path w="9052560" h="10160">
                <a:moveTo>
                  <a:pt x="5439727" y="10160"/>
                </a:moveTo>
                <a:lnTo>
                  <a:pt x="5389219" y="0"/>
                </a:lnTo>
                <a:lnTo>
                  <a:pt x="3549993" y="0"/>
                </a:lnTo>
                <a:lnTo>
                  <a:pt x="3639693" y="10160"/>
                </a:lnTo>
                <a:lnTo>
                  <a:pt x="5439727" y="10160"/>
                </a:lnTo>
                <a:close/>
              </a:path>
              <a:path w="9052560" h="10160">
                <a:moveTo>
                  <a:pt x="9052560" y="0"/>
                </a:moveTo>
                <a:lnTo>
                  <a:pt x="8287372" y="0"/>
                </a:lnTo>
                <a:lnTo>
                  <a:pt x="8251812" y="10160"/>
                </a:lnTo>
                <a:lnTo>
                  <a:pt x="9018003" y="10160"/>
                </a:lnTo>
                <a:lnTo>
                  <a:pt x="9052560" y="0"/>
                </a:lnTo>
                <a:close/>
              </a:path>
            </a:pathLst>
          </a:custGeom>
          <a:solidFill>
            <a:srgbClr val="00C2D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0" y="374649"/>
            <a:ext cx="9022715" cy="10160"/>
          </a:xfrm>
          <a:custGeom>
            <a:avLst/>
            <a:gdLst/>
            <a:ahLst/>
            <a:cxnLst/>
            <a:rect l="l" t="t" r="r" b="b"/>
            <a:pathLst>
              <a:path w="9022715" h="10160">
                <a:moveTo>
                  <a:pt x="1662341" y="0"/>
                </a:moveTo>
                <a:lnTo>
                  <a:pt x="0" y="0"/>
                </a:lnTo>
                <a:lnTo>
                  <a:pt x="0" y="10160"/>
                </a:lnTo>
                <a:lnTo>
                  <a:pt x="1592834" y="10160"/>
                </a:lnTo>
                <a:lnTo>
                  <a:pt x="1662341" y="0"/>
                </a:lnTo>
                <a:close/>
              </a:path>
              <a:path w="9022715" h="10160">
                <a:moveTo>
                  <a:pt x="5483923" y="10160"/>
                </a:moveTo>
                <a:lnTo>
                  <a:pt x="5433415" y="0"/>
                </a:lnTo>
                <a:lnTo>
                  <a:pt x="3628479" y="0"/>
                </a:lnTo>
                <a:lnTo>
                  <a:pt x="3718191" y="10160"/>
                </a:lnTo>
                <a:lnTo>
                  <a:pt x="5483923" y="10160"/>
                </a:lnTo>
                <a:close/>
              </a:path>
              <a:path w="9022715" h="10160">
                <a:moveTo>
                  <a:pt x="9022334" y="0"/>
                </a:moveTo>
                <a:lnTo>
                  <a:pt x="8256257" y="0"/>
                </a:lnTo>
                <a:lnTo>
                  <a:pt x="8220710" y="10160"/>
                </a:lnTo>
                <a:lnTo>
                  <a:pt x="8987790" y="10160"/>
                </a:lnTo>
                <a:lnTo>
                  <a:pt x="9022334" y="0"/>
                </a:lnTo>
                <a:close/>
              </a:path>
            </a:pathLst>
          </a:custGeom>
          <a:solidFill>
            <a:srgbClr val="00C1D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0" y="384809"/>
            <a:ext cx="8987790" cy="8890"/>
          </a:xfrm>
          <a:custGeom>
            <a:avLst/>
            <a:gdLst/>
            <a:ahLst/>
            <a:cxnLst/>
            <a:rect l="l" t="t" r="r" b="b"/>
            <a:pathLst>
              <a:path w="8987790" h="8889">
                <a:moveTo>
                  <a:pt x="1571117" y="0"/>
                </a:moveTo>
                <a:lnTo>
                  <a:pt x="0" y="0"/>
                </a:lnTo>
                <a:lnTo>
                  <a:pt x="0" y="6350"/>
                </a:lnTo>
                <a:lnTo>
                  <a:pt x="0" y="8890"/>
                </a:lnTo>
                <a:lnTo>
                  <a:pt x="1543977" y="8890"/>
                </a:lnTo>
                <a:lnTo>
                  <a:pt x="1543977" y="6350"/>
                </a:lnTo>
                <a:lnTo>
                  <a:pt x="1571117" y="6350"/>
                </a:lnTo>
                <a:lnTo>
                  <a:pt x="1571117" y="0"/>
                </a:lnTo>
                <a:close/>
              </a:path>
              <a:path w="8987790" h="8889">
                <a:moveTo>
                  <a:pt x="5528119" y="8890"/>
                </a:moveTo>
                <a:lnTo>
                  <a:pt x="5483923" y="0"/>
                </a:lnTo>
                <a:lnTo>
                  <a:pt x="3718191" y="0"/>
                </a:lnTo>
                <a:lnTo>
                  <a:pt x="3796690" y="8890"/>
                </a:lnTo>
                <a:lnTo>
                  <a:pt x="5528119" y="8890"/>
                </a:lnTo>
                <a:close/>
              </a:path>
              <a:path w="8987790" h="8889">
                <a:moveTo>
                  <a:pt x="8987790" y="0"/>
                </a:moveTo>
                <a:lnTo>
                  <a:pt x="8220697" y="0"/>
                </a:lnTo>
                <a:lnTo>
                  <a:pt x="8182965" y="8890"/>
                </a:lnTo>
                <a:lnTo>
                  <a:pt x="8957564" y="8890"/>
                </a:lnTo>
                <a:lnTo>
                  <a:pt x="8987790" y="0"/>
                </a:lnTo>
                <a:close/>
              </a:path>
            </a:pathLst>
          </a:custGeom>
          <a:solidFill>
            <a:srgbClr val="00C0D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0" y="393699"/>
            <a:ext cx="8957945" cy="8890"/>
          </a:xfrm>
          <a:custGeom>
            <a:avLst/>
            <a:gdLst/>
            <a:ahLst/>
            <a:cxnLst/>
            <a:rect l="l" t="t" r="r" b="b"/>
            <a:pathLst>
              <a:path w="8957945" h="8889">
                <a:moveTo>
                  <a:pt x="1538554" y="0"/>
                </a:moveTo>
                <a:lnTo>
                  <a:pt x="0" y="0"/>
                </a:lnTo>
                <a:lnTo>
                  <a:pt x="0" y="8890"/>
                </a:lnTo>
                <a:lnTo>
                  <a:pt x="1500632" y="8890"/>
                </a:lnTo>
                <a:lnTo>
                  <a:pt x="1538554" y="0"/>
                </a:lnTo>
                <a:close/>
              </a:path>
              <a:path w="8957945" h="8889">
                <a:moveTo>
                  <a:pt x="5572315" y="8890"/>
                </a:moveTo>
                <a:lnTo>
                  <a:pt x="5528119" y="0"/>
                </a:lnTo>
                <a:lnTo>
                  <a:pt x="3796690" y="0"/>
                </a:lnTo>
                <a:lnTo>
                  <a:pt x="3875176" y="8890"/>
                </a:lnTo>
                <a:lnTo>
                  <a:pt x="5572315" y="8890"/>
                </a:lnTo>
                <a:close/>
              </a:path>
              <a:path w="8957945" h="8889">
                <a:moveTo>
                  <a:pt x="8957564" y="0"/>
                </a:moveTo>
                <a:lnTo>
                  <a:pt x="8182965" y="0"/>
                </a:lnTo>
                <a:lnTo>
                  <a:pt x="8145221" y="8890"/>
                </a:lnTo>
                <a:lnTo>
                  <a:pt x="8927338" y="8890"/>
                </a:lnTo>
                <a:lnTo>
                  <a:pt x="8957564" y="0"/>
                </a:lnTo>
                <a:close/>
              </a:path>
            </a:pathLst>
          </a:custGeom>
          <a:solidFill>
            <a:srgbClr val="00BFD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0" y="402589"/>
            <a:ext cx="8927465" cy="10160"/>
          </a:xfrm>
          <a:custGeom>
            <a:avLst/>
            <a:gdLst/>
            <a:ahLst/>
            <a:cxnLst/>
            <a:rect l="l" t="t" r="r" b="b"/>
            <a:pathLst>
              <a:path w="8927465" h="10159">
                <a:moveTo>
                  <a:pt x="1500632" y="0"/>
                </a:moveTo>
                <a:lnTo>
                  <a:pt x="0" y="0"/>
                </a:lnTo>
                <a:lnTo>
                  <a:pt x="0" y="10160"/>
                </a:lnTo>
                <a:lnTo>
                  <a:pt x="1457299" y="10160"/>
                </a:lnTo>
                <a:lnTo>
                  <a:pt x="1500632" y="0"/>
                </a:lnTo>
                <a:close/>
              </a:path>
              <a:path w="8927465" h="10159">
                <a:moveTo>
                  <a:pt x="5622823" y="10160"/>
                </a:moveTo>
                <a:lnTo>
                  <a:pt x="5572315" y="0"/>
                </a:lnTo>
                <a:lnTo>
                  <a:pt x="3875176" y="0"/>
                </a:lnTo>
                <a:lnTo>
                  <a:pt x="3964889" y="10160"/>
                </a:lnTo>
                <a:lnTo>
                  <a:pt x="5622823" y="10160"/>
                </a:lnTo>
                <a:close/>
              </a:path>
              <a:path w="8927465" h="10159">
                <a:moveTo>
                  <a:pt x="8927338" y="0"/>
                </a:moveTo>
                <a:lnTo>
                  <a:pt x="8145221" y="0"/>
                </a:lnTo>
                <a:lnTo>
                  <a:pt x="8102079" y="10160"/>
                </a:lnTo>
                <a:lnTo>
                  <a:pt x="8892794" y="10160"/>
                </a:lnTo>
                <a:lnTo>
                  <a:pt x="8927338" y="0"/>
                </a:lnTo>
                <a:close/>
              </a:path>
            </a:pathLst>
          </a:custGeom>
          <a:solidFill>
            <a:srgbClr val="00BED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0" y="411479"/>
            <a:ext cx="8888730" cy="10160"/>
          </a:xfrm>
          <a:custGeom>
            <a:avLst/>
            <a:gdLst/>
            <a:ahLst/>
            <a:cxnLst/>
            <a:rect l="l" t="t" r="r" b="b"/>
            <a:pathLst>
              <a:path w="8888730" h="10159">
                <a:moveTo>
                  <a:pt x="1462722" y="0"/>
                </a:moveTo>
                <a:lnTo>
                  <a:pt x="0" y="0"/>
                </a:lnTo>
                <a:lnTo>
                  <a:pt x="0" y="10160"/>
                </a:lnTo>
                <a:lnTo>
                  <a:pt x="1419377" y="10160"/>
                </a:lnTo>
                <a:lnTo>
                  <a:pt x="1462722" y="0"/>
                </a:lnTo>
                <a:close/>
              </a:path>
              <a:path w="8888730" h="10159">
                <a:moveTo>
                  <a:pt x="5667019" y="10160"/>
                </a:moveTo>
                <a:lnTo>
                  <a:pt x="5616511" y="0"/>
                </a:lnTo>
                <a:lnTo>
                  <a:pt x="3953675" y="0"/>
                </a:lnTo>
                <a:lnTo>
                  <a:pt x="4043375" y="10160"/>
                </a:lnTo>
                <a:lnTo>
                  <a:pt x="5667019" y="10160"/>
                </a:lnTo>
                <a:close/>
              </a:path>
              <a:path w="8888730" h="10159">
                <a:moveTo>
                  <a:pt x="8888476" y="0"/>
                </a:moveTo>
                <a:lnTo>
                  <a:pt x="8096694" y="0"/>
                </a:lnTo>
                <a:lnTo>
                  <a:pt x="8096694" y="5080"/>
                </a:lnTo>
                <a:lnTo>
                  <a:pt x="8075117" y="5080"/>
                </a:lnTo>
                <a:lnTo>
                  <a:pt x="8075117" y="10160"/>
                </a:lnTo>
                <a:lnTo>
                  <a:pt x="8869502" y="10160"/>
                </a:lnTo>
                <a:lnTo>
                  <a:pt x="8869502" y="5080"/>
                </a:lnTo>
                <a:lnTo>
                  <a:pt x="8888476" y="5080"/>
                </a:lnTo>
                <a:lnTo>
                  <a:pt x="8888476" y="0"/>
                </a:lnTo>
                <a:close/>
              </a:path>
            </a:pathLst>
          </a:custGeom>
          <a:solidFill>
            <a:srgbClr val="00BDD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0" y="420369"/>
            <a:ext cx="8864600" cy="10160"/>
          </a:xfrm>
          <a:custGeom>
            <a:avLst/>
            <a:gdLst/>
            <a:ahLst/>
            <a:cxnLst/>
            <a:rect l="l" t="t" r="r" b="b"/>
            <a:pathLst>
              <a:path w="8864600" h="10159">
                <a:moveTo>
                  <a:pt x="1424800" y="0"/>
                </a:moveTo>
                <a:lnTo>
                  <a:pt x="0" y="0"/>
                </a:lnTo>
                <a:lnTo>
                  <a:pt x="0" y="10160"/>
                </a:lnTo>
                <a:lnTo>
                  <a:pt x="1381455" y="10160"/>
                </a:lnTo>
                <a:lnTo>
                  <a:pt x="1424800" y="0"/>
                </a:lnTo>
                <a:close/>
              </a:path>
              <a:path w="8864600" h="10159">
                <a:moveTo>
                  <a:pt x="5711215" y="10160"/>
                </a:moveTo>
                <a:lnTo>
                  <a:pt x="5660707" y="0"/>
                </a:lnTo>
                <a:lnTo>
                  <a:pt x="4032173" y="0"/>
                </a:lnTo>
                <a:lnTo>
                  <a:pt x="4121874" y="10160"/>
                </a:lnTo>
                <a:lnTo>
                  <a:pt x="5711215" y="10160"/>
                </a:lnTo>
                <a:close/>
              </a:path>
              <a:path w="8864600" h="10159">
                <a:moveTo>
                  <a:pt x="8864346" y="0"/>
                </a:moveTo>
                <a:lnTo>
                  <a:pt x="8069732" y="0"/>
                </a:lnTo>
                <a:lnTo>
                  <a:pt x="8026590" y="10160"/>
                </a:lnTo>
                <a:lnTo>
                  <a:pt x="8823046" y="10160"/>
                </a:lnTo>
                <a:lnTo>
                  <a:pt x="8864346" y="0"/>
                </a:lnTo>
                <a:close/>
              </a:path>
            </a:pathLst>
          </a:custGeom>
          <a:solidFill>
            <a:srgbClr val="00BCD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0" y="430529"/>
            <a:ext cx="8823325" cy="8890"/>
          </a:xfrm>
          <a:custGeom>
            <a:avLst/>
            <a:gdLst/>
            <a:ahLst/>
            <a:cxnLst/>
            <a:rect l="l" t="t" r="r" b="b"/>
            <a:pathLst>
              <a:path w="8823325" h="8890">
                <a:moveTo>
                  <a:pt x="1381455" y="0"/>
                </a:moveTo>
                <a:lnTo>
                  <a:pt x="0" y="0"/>
                </a:lnTo>
                <a:lnTo>
                  <a:pt x="0" y="8890"/>
                </a:lnTo>
                <a:lnTo>
                  <a:pt x="1343533" y="8890"/>
                </a:lnTo>
                <a:lnTo>
                  <a:pt x="1381455" y="0"/>
                </a:lnTo>
                <a:close/>
              </a:path>
              <a:path w="8823325" h="8890">
                <a:moveTo>
                  <a:pt x="5740006" y="1270"/>
                </a:moveTo>
                <a:lnTo>
                  <a:pt x="5714377" y="1270"/>
                </a:lnTo>
                <a:lnTo>
                  <a:pt x="5714377" y="0"/>
                </a:lnTo>
                <a:lnTo>
                  <a:pt x="4127487" y="0"/>
                </a:lnTo>
                <a:lnTo>
                  <a:pt x="4127487" y="1270"/>
                </a:lnTo>
                <a:lnTo>
                  <a:pt x="4166730" y="1270"/>
                </a:lnTo>
                <a:lnTo>
                  <a:pt x="4166730" y="8890"/>
                </a:lnTo>
                <a:lnTo>
                  <a:pt x="5740006" y="8890"/>
                </a:lnTo>
                <a:lnTo>
                  <a:pt x="5740006" y="1270"/>
                </a:lnTo>
                <a:close/>
              </a:path>
              <a:path w="8823325" h="8890">
                <a:moveTo>
                  <a:pt x="8823046" y="0"/>
                </a:moveTo>
                <a:lnTo>
                  <a:pt x="8026590" y="0"/>
                </a:lnTo>
                <a:lnTo>
                  <a:pt x="7988846" y="8890"/>
                </a:lnTo>
                <a:lnTo>
                  <a:pt x="8786901" y="8890"/>
                </a:lnTo>
                <a:lnTo>
                  <a:pt x="8823046" y="0"/>
                </a:lnTo>
                <a:close/>
              </a:path>
            </a:pathLst>
          </a:custGeom>
          <a:solidFill>
            <a:srgbClr val="00BBD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0" y="439419"/>
            <a:ext cx="8787130" cy="10160"/>
          </a:xfrm>
          <a:custGeom>
            <a:avLst/>
            <a:gdLst/>
            <a:ahLst/>
            <a:cxnLst/>
            <a:rect l="l" t="t" r="r" b="b"/>
            <a:pathLst>
              <a:path w="8787130" h="10159">
                <a:moveTo>
                  <a:pt x="1343533" y="0"/>
                </a:moveTo>
                <a:lnTo>
                  <a:pt x="0" y="0"/>
                </a:lnTo>
                <a:lnTo>
                  <a:pt x="0" y="10160"/>
                </a:lnTo>
                <a:lnTo>
                  <a:pt x="1300200" y="10160"/>
                </a:lnTo>
                <a:lnTo>
                  <a:pt x="1343533" y="0"/>
                </a:lnTo>
                <a:close/>
              </a:path>
              <a:path w="8787130" h="10159">
                <a:moveTo>
                  <a:pt x="5822404" y="10160"/>
                </a:moveTo>
                <a:lnTo>
                  <a:pt x="5762472" y="0"/>
                </a:lnTo>
                <a:lnTo>
                  <a:pt x="4200372" y="0"/>
                </a:lnTo>
                <a:lnTo>
                  <a:pt x="4290072" y="10160"/>
                </a:lnTo>
                <a:lnTo>
                  <a:pt x="5822404" y="10160"/>
                </a:lnTo>
                <a:close/>
              </a:path>
              <a:path w="8787130" h="10159">
                <a:moveTo>
                  <a:pt x="8786901" y="0"/>
                </a:moveTo>
                <a:lnTo>
                  <a:pt x="7988846" y="0"/>
                </a:lnTo>
                <a:lnTo>
                  <a:pt x="7945717" y="10160"/>
                </a:lnTo>
                <a:lnTo>
                  <a:pt x="8745601" y="10160"/>
                </a:lnTo>
                <a:lnTo>
                  <a:pt x="8786901" y="0"/>
                </a:lnTo>
                <a:close/>
              </a:path>
            </a:pathLst>
          </a:custGeom>
          <a:solidFill>
            <a:srgbClr val="00BAD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0" y="448309"/>
            <a:ext cx="8733155" cy="10160"/>
          </a:xfrm>
          <a:custGeom>
            <a:avLst/>
            <a:gdLst/>
            <a:ahLst/>
            <a:cxnLst/>
            <a:rect l="l" t="t" r="r" b="b"/>
            <a:pathLst>
              <a:path w="8733155" h="10159">
                <a:moveTo>
                  <a:pt x="1305610" y="0"/>
                </a:moveTo>
                <a:lnTo>
                  <a:pt x="0" y="0"/>
                </a:lnTo>
                <a:lnTo>
                  <a:pt x="0" y="10160"/>
                </a:lnTo>
                <a:lnTo>
                  <a:pt x="1262278" y="10160"/>
                </a:lnTo>
                <a:lnTo>
                  <a:pt x="1305610" y="0"/>
                </a:lnTo>
                <a:close/>
              </a:path>
              <a:path w="8733155" h="10159">
                <a:moveTo>
                  <a:pt x="5874842" y="10160"/>
                </a:moveTo>
                <a:lnTo>
                  <a:pt x="5814911" y="0"/>
                </a:lnTo>
                <a:lnTo>
                  <a:pt x="4278858" y="0"/>
                </a:lnTo>
                <a:lnTo>
                  <a:pt x="4368571" y="10160"/>
                </a:lnTo>
                <a:lnTo>
                  <a:pt x="5874842" y="10160"/>
                </a:lnTo>
                <a:close/>
              </a:path>
              <a:path w="8733155" h="10159">
                <a:moveTo>
                  <a:pt x="8732698" y="0"/>
                </a:moveTo>
                <a:lnTo>
                  <a:pt x="7932229" y="0"/>
                </a:lnTo>
                <a:lnTo>
                  <a:pt x="7932229" y="8890"/>
                </a:lnTo>
                <a:lnTo>
                  <a:pt x="7910068" y="8890"/>
                </a:lnTo>
                <a:lnTo>
                  <a:pt x="7910068" y="10160"/>
                </a:lnTo>
                <a:lnTo>
                  <a:pt x="8712048" y="10160"/>
                </a:lnTo>
                <a:lnTo>
                  <a:pt x="8712048" y="8890"/>
                </a:lnTo>
                <a:lnTo>
                  <a:pt x="8732698" y="8890"/>
                </a:lnTo>
                <a:lnTo>
                  <a:pt x="8732698" y="0"/>
                </a:lnTo>
                <a:close/>
              </a:path>
            </a:pathLst>
          </a:custGeom>
          <a:solidFill>
            <a:srgbClr val="00B9D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0" y="457199"/>
            <a:ext cx="8714740" cy="10160"/>
          </a:xfrm>
          <a:custGeom>
            <a:avLst/>
            <a:gdLst/>
            <a:ahLst/>
            <a:cxnLst/>
            <a:rect l="l" t="t" r="r" b="b"/>
            <a:pathLst>
              <a:path w="8714740" h="10159">
                <a:moveTo>
                  <a:pt x="1267688" y="0"/>
                </a:moveTo>
                <a:lnTo>
                  <a:pt x="0" y="0"/>
                </a:lnTo>
                <a:lnTo>
                  <a:pt x="0" y="10160"/>
                </a:lnTo>
                <a:lnTo>
                  <a:pt x="1224356" y="10160"/>
                </a:lnTo>
                <a:lnTo>
                  <a:pt x="1267688" y="0"/>
                </a:lnTo>
                <a:close/>
              </a:path>
              <a:path w="8714740" h="10159">
                <a:moveTo>
                  <a:pt x="5927280" y="10160"/>
                </a:moveTo>
                <a:lnTo>
                  <a:pt x="5867349" y="0"/>
                </a:lnTo>
                <a:lnTo>
                  <a:pt x="4357357" y="0"/>
                </a:lnTo>
                <a:lnTo>
                  <a:pt x="4447070" y="10160"/>
                </a:lnTo>
                <a:lnTo>
                  <a:pt x="5927280" y="10160"/>
                </a:lnTo>
                <a:close/>
              </a:path>
              <a:path w="8714740" h="10159">
                <a:moveTo>
                  <a:pt x="8714626" y="0"/>
                </a:moveTo>
                <a:lnTo>
                  <a:pt x="7913370" y="0"/>
                </a:lnTo>
                <a:lnTo>
                  <a:pt x="7860703" y="10160"/>
                </a:lnTo>
                <a:lnTo>
                  <a:pt x="8673325" y="10160"/>
                </a:lnTo>
                <a:lnTo>
                  <a:pt x="8714626" y="0"/>
                </a:lnTo>
                <a:close/>
              </a:path>
            </a:pathLst>
          </a:custGeom>
          <a:solidFill>
            <a:srgbClr val="00B8D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0" y="466089"/>
            <a:ext cx="8660765" cy="10160"/>
          </a:xfrm>
          <a:custGeom>
            <a:avLst/>
            <a:gdLst/>
            <a:ahLst/>
            <a:cxnLst/>
            <a:rect l="l" t="t" r="r" b="b"/>
            <a:pathLst>
              <a:path w="8660765" h="10159">
                <a:moveTo>
                  <a:pt x="1216228" y="0"/>
                </a:moveTo>
                <a:lnTo>
                  <a:pt x="0" y="0"/>
                </a:lnTo>
                <a:lnTo>
                  <a:pt x="0" y="6350"/>
                </a:lnTo>
                <a:lnTo>
                  <a:pt x="0" y="10160"/>
                </a:lnTo>
                <a:lnTo>
                  <a:pt x="1196873" y="10160"/>
                </a:lnTo>
                <a:lnTo>
                  <a:pt x="1196873" y="6350"/>
                </a:lnTo>
                <a:lnTo>
                  <a:pt x="1216228" y="6350"/>
                </a:lnTo>
                <a:lnTo>
                  <a:pt x="1216228" y="0"/>
                </a:lnTo>
                <a:close/>
              </a:path>
              <a:path w="8660765" h="10159">
                <a:moveTo>
                  <a:pt x="5979719" y="10160"/>
                </a:moveTo>
                <a:lnTo>
                  <a:pt x="5919787" y="0"/>
                </a:lnTo>
                <a:lnTo>
                  <a:pt x="4435856" y="0"/>
                </a:lnTo>
                <a:lnTo>
                  <a:pt x="4525556" y="10160"/>
                </a:lnTo>
                <a:lnTo>
                  <a:pt x="5979719" y="10160"/>
                </a:lnTo>
                <a:close/>
              </a:path>
              <a:path w="8660765" h="10159">
                <a:moveTo>
                  <a:pt x="8660409" y="0"/>
                </a:moveTo>
                <a:lnTo>
                  <a:pt x="7844244" y="0"/>
                </a:lnTo>
                <a:lnTo>
                  <a:pt x="7844244" y="8890"/>
                </a:lnTo>
                <a:lnTo>
                  <a:pt x="7817904" y="8890"/>
                </a:lnTo>
                <a:lnTo>
                  <a:pt x="7817904" y="10160"/>
                </a:lnTo>
                <a:lnTo>
                  <a:pt x="8639365" y="10160"/>
                </a:lnTo>
                <a:lnTo>
                  <a:pt x="8639365" y="8890"/>
                </a:lnTo>
                <a:lnTo>
                  <a:pt x="8660409" y="8890"/>
                </a:lnTo>
                <a:lnTo>
                  <a:pt x="8660409" y="0"/>
                </a:lnTo>
                <a:close/>
              </a:path>
            </a:pathLst>
          </a:custGeom>
          <a:solidFill>
            <a:srgbClr val="00B7D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0" y="476249"/>
            <a:ext cx="8636635" cy="8890"/>
          </a:xfrm>
          <a:custGeom>
            <a:avLst/>
            <a:gdLst/>
            <a:ahLst/>
            <a:cxnLst/>
            <a:rect l="l" t="t" r="r" b="b"/>
            <a:pathLst>
              <a:path w="8636635" h="8890">
                <a:moveTo>
                  <a:pt x="1191056" y="0"/>
                </a:moveTo>
                <a:lnTo>
                  <a:pt x="0" y="0"/>
                </a:lnTo>
                <a:lnTo>
                  <a:pt x="0" y="8890"/>
                </a:lnTo>
                <a:lnTo>
                  <a:pt x="1163942" y="8890"/>
                </a:lnTo>
                <a:lnTo>
                  <a:pt x="1191056" y="0"/>
                </a:lnTo>
                <a:close/>
              </a:path>
              <a:path w="8636635" h="8890">
                <a:moveTo>
                  <a:pt x="6032144" y="8890"/>
                </a:moveTo>
                <a:lnTo>
                  <a:pt x="5979719" y="0"/>
                </a:lnTo>
                <a:lnTo>
                  <a:pt x="4525556" y="0"/>
                </a:lnTo>
                <a:lnTo>
                  <a:pt x="4604055" y="8890"/>
                </a:lnTo>
                <a:lnTo>
                  <a:pt x="6032144" y="8890"/>
                </a:lnTo>
                <a:close/>
              </a:path>
              <a:path w="8636635" h="8890">
                <a:moveTo>
                  <a:pt x="8636381" y="0"/>
                </a:moveTo>
                <a:lnTo>
                  <a:pt x="7814615" y="0"/>
                </a:lnTo>
                <a:lnTo>
                  <a:pt x="7768526" y="8890"/>
                </a:lnTo>
                <a:lnTo>
                  <a:pt x="8594649" y="8890"/>
                </a:lnTo>
                <a:lnTo>
                  <a:pt x="8636381" y="0"/>
                </a:lnTo>
                <a:close/>
              </a:path>
            </a:pathLst>
          </a:custGeom>
          <a:solidFill>
            <a:srgbClr val="00B6D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0" y="485139"/>
            <a:ext cx="8594725" cy="10160"/>
          </a:xfrm>
          <a:custGeom>
            <a:avLst/>
            <a:gdLst/>
            <a:ahLst/>
            <a:cxnLst/>
            <a:rect l="l" t="t" r="r" b="b"/>
            <a:pathLst>
              <a:path w="8594725" h="10159">
                <a:moveTo>
                  <a:pt x="1163955" y="0"/>
                </a:moveTo>
                <a:lnTo>
                  <a:pt x="0" y="0"/>
                </a:lnTo>
                <a:lnTo>
                  <a:pt x="0" y="10160"/>
                </a:lnTo>
                <a:lnTo>
                  <a:pt x="1132954" y="10160"/>
                </a:lnTo>
                <a:lnTo>
                  <a:pt x="1163955" y="0"/>
                </a:lnTo>
                <a:close/>
              </a:path>
              <a:path w="8594725" h="10159">
                <a:moveTo>
                  <a:pt x="6092075" y="10160"/>
                </a:moveTo>
                <a:lnTo>
                  <a:pt x="6032144" y="0"/>
                </a:lnTo>
                <a:lnTo>
                  <a:pt x="4604055" y="0"/>
                </a:lnTo>
                <a:lnTo>
                  <a:pt x="4693767" y="10160"/>
                </a:lnTo>
                <a:lnTo>
                  <a:pt x="6092075" y="10160"/>
                </a:lnTo>
                <a:close/>
              </a:path>
              <a:path w="8594725" h="10159">
                <a:moveTo>
                  <a:pt x="8594649" y="0"/>
                </a:moveTo>
                <a:lnTo>
                  <a:pt x="7768526" y="0"/>
                </a:lnTo>
                <a:lnTo>
                  <a:pt x="7715859" y="10160"/>
                </a:lnTo>
                <a:lnTo>
                  <a:pt x="8546960" y="10160"/>
                </a:lnTo>
                <a:lnTo>
                  <a:pt x="8594649" y="0"/>
                </a:lnTo>
                <a:close/>
              </a:path>
            </a:pathLst>
          </a:custGeom>
          <a:solidFill>
            <a:srgbClr val="00B5D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0" y="494029"/>
            <a:ext cx="8553450" cy="10160"/>
          </a:xfrm>
          <a:custGeom>
            <a:avLst/>
            <a:gdLst/>
            <a:ahLst/>
            <a:cxnLst/>
            <a:rect l="l" t="t" r="r" b="b"/>
            <a:pathLst>
              <a:path w="8553450" h="10159">
                <a:moveTo>
                  <a:pt x="1136840" y="0"/>
                </a:moveTo>
                <a:lnTo>
                  <a:pt x="0" y="0"/>
                </a:lnTo>
                <a:lnTo>
                  <a:pt x="0" y="10160"/>
                </a:lnTo>
                <a:lnTo>
                  <a:pt x="1105839" y="10160"/>
                </a:lnTo>
                <a:lnTo>
                  <a:pt x="1136840" y="0"/>
                </a:lnTo>
                <a:close/>
              </a:path>
              <a:path w="8553450" h="10159">
                <a:moveTo>
                  <a:pt x="6144514" y="10160"/>
                </a:moveTo>
                <a:lnTo>
                  <a:pt x="6084582" y="0"/>
                </a:lnTo>
                <a:lnTo>
                  <a:pt x="4682553" y="0"/>
                </a:lnTo>
                <a:lnTo>
                  <a:pt x="4772253" y="10160"/>
                </a:lnTo>
                <a:lnTo>
                  <a:pt x="6144514" y="10160"/>
                </a:lnTo>
                <a:close/>
              </a:path>
              <a:path w="8553450" h="10159">
                <a:moveTo>
                  <a:pt x="8552929" y="0"/>
                </a:moveTo>
                <a:lnTo>
                  <a:pt x="7722451" y="0"/>
                </a:lnTo>
                <a:lnTo>
                  <a:pt x="7669784" y="10160"/>
                </a:lnTo>
                <a:lnTo>
                  <a:pt x="8505241" y="10160"/>
                </a:lnTo>
                <a:lnTo>
                  <a:pt x="8552929" y="0"/>
                </a:lnTo>
                <a:close/>
              </a:path>
            </a:pathLst>
          </a:custGeom>
          <a:solidFill>
            <a:srgbClr val="00B4D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0" y="502919"/>
            <a:ext cx="8511540" cy="10160"/>
          </a:xfrm>
          <a:custGeom>
            <a:avLst/>
            <a:gdLst/>
            <a:ahLst/>
            <a:cxnLst/>
            <a:rect l="l" t="t" r="r" b="b"/>
            <a:pathLst>
              <a:path w="8511540" h="10159">
                <a:moveTo>
                  <a:pt x="1109713" y="0"/>
                </a:moveTo>
                <a:lnTo>
                  <a:pt x="0" y="0"/>
                </a:lnTo>
                <a:lnTo>
                  <a:pt x="0" y="10160"/>
                </a:lnTo>
                <a:lnTo>
                  <a:pt x="1078725" y="10160"/>
                </a:lnTo>
                <a:lnTo>
                  <a:pt x="1109713" y="0"/>
                </a:lnTo>
                <a:close/>
              </a:path>
              <a:path w="8511540" h="10159">
                <a:moveTo>
                  <a:pt x="6186030" y="3810"/>
                </a:moveTo>
                <a:lnTo>
                  <a:pt x="6148260" y="3810"/>
                </a:lnTo>
                <a:lnTo>
                  <a:pt x="6148260" y="0"/>
                </a:lnTo>
                <a:lnTo>
                  <a:pt x="4777867" y="0"/>
                </a:lnTo>
                <a:lnTo>
                  <a:pt x="4777867" y="3810"/>
                </a:lnTo>
                <a:lnTo>
                  <a:pt x="4822710" y="3810"/>
                </a:lnTo>
                <a:lnTo>
                  <a:pt x="4822710" y="10160"/>
                </a:lnTo>
                <a:lnTo>
                  <a:pt x="6186030" y="10160"/>
                </a:lnTo>
                <a:lnTo>
                  <a:pt x="6186030" y="3810"/>
                </a:lnTo>
                <a:close/>
              </a:path>
              <a:path w="8511540" h="10159">
                <a:moveTo>
                  <a:pt x="8511197" y="0"/>
                </a:moveTo>
                <a:lnTo>
                  <a:pt x="7676362" y="0"/>
                </a:lnTo>
                <a:lnTo>
                  <a:pt x="7623696" y="10160"/>
                </a:lnTo>
                <a:lnTo>
                  <a:pt x="8463509" y="10160"/>
                </a:lnTo>
                <a:lnTo>
                  <a:pt x="8511197" y="0"/>
                </a:lnTo>
                <a:close/>
              </a:path>
            </a:pathLst>
          </a:custGeom>
          <a:solidFill>
            <a:srgbClr val="00B3D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0" y="513079"/>
            <a:ext cx="8448675" cy="8890"/>
          </a:xfrm>
          <a:custGeom>
            <a:avLst/>
            <a:gdLst/>
            <a:ahLst/>
            <a:cxnLst/>
            <a:rect l="l" t="t" r="r" b="b"/>
            <a:pathLst>
              <a:path w="8448675" h="8890">
                <a:moveTo>
                  <a:pt x="1078738" y="0"/>
                </a:moveTo>
                <a:lnTo>
                  <a:pt x="0" y="0"/>
                </a:lnTo>
                <a:lnTo>
                  <a:pt x="0" y="8890"/>
                </a:lnTo>
                <a:lnTo>
                  <a:pt x="1051610" y="8890"/>
                </a:lnTo>
                <a:lnTo>
                  <a:pt x="1078738" y="0"/>
                </a:lnTo>
                <a:close/>
              </a:path>
              <a:path w="8448675" h="8890">
                <a:moveTo>
                  <a:pt x="6286881" y="8890"/>
                </a:moveTo>
                <a:lnTo>
                  <a:pt x="6212573" y="0"/>
                </a:lnTo>
                <a:lnTo>
                  <a:pt x="4850752" y="0"/>
                </a:lnTo>
                <a:lnTo>
                  <a:pt x="4929238" y="8890"/>
                </a:lnTo>
                <a:lnTo>
                  <a:pt x="6286881" y="8890"/>
                </a:lnTo>
                <a:close/>
              </a:path>
              <a:path w="8448675" h="8890">
                <a:moveTo>
                  <a:pt x="8448599" y="0"/>
                </a:moveTo>
                <a:lnTo>
                  <a:pt x="7607236" y="0"/>
                </a:lnTo>
                <a:lnTo>
                  <a:pt x="7607236" y="6350"/>
                </a:lnTo>
                <a:lnTo>
                  <a:pt x="7580173" y="6350"/>
                </a:lnTo>
                <a:lnTo>
                  <a:pt x="7580173" y="8890"/>
                </a:lnTo>
                <a:lnTo>
                  <a:pt x="8427745" y="8890"/>
                </a:lnTo>
                <a:lnTo>
                  <a:pt x="8427745" y="6350"/>
                </a:lnTo>
                <a:lnTo>
                  <a:pt x="8448599" y="6350"/>
                </a:lnTo>
                <a:lnTo>
                  <a:pt x="8448599" y="0"/>
                </a:lnTo>
                <a:close/>
              </a:path>
            </a:pathLst>
          </a:custGeom>
          <a:solidFill>
            <a:srgbClr val="00B2D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0" y="521969"/>
            <a:ext cx="8422005" cy="8890"/>
          </a:xfrm>
          <a:custGeom>
            <a:avLst/>
            <a:gdLst/>
            <a:ahLst/>
            <a:cxnLst/>
            <a:rect l="l" t="t" r="r" b="b"/>
            <a:pathLst>
              <a:path w="8422005" h="8890">
                <a:moveTo>
                  <a:pt x="1051610" y="0"/>
                </a:moveTo>
                <a:lnTo>
                  <a:pt x="0" y="0"/>
                </a:lnTo>
                <a:lnTo>
                  <a:pt x="0" y="8890"/>
                </a:lnTo>
                <a:lnTo>
                  <a:pt x="1024496" y="8890"/>
                </a:lnTo>
                <a:lnTo>
                  <a:pt x="1051610" y="0"/>
                </a:lnTo>
                <a:close/>
              </a:path>
              <a:path w="8422005" h="8890">
                <a:moveTo>
                  <a:pt x="6361201" y="8890"/>
                </a:moveTo>
                <a:lnTo>
                  <a:pt x="6286881" y="0"/>
                </a:lnTo>
                <a:lnTo>
                  <a:pt x="4929238" y="0"/>
                </a:lnTo>
                <a:lnTo>
                  <a:pt x="5007737" y="8890"/>
                </a:lnTo>
                <a:lnTo>
                  <a:pt x="6361201" y="8890"/>
                </a:lnTo>
                <a:close/>
              </a:path>
              <a:path w="8422005" h="8890">
                <a:moveTo>
                  <a:pt x="8421776" y="0"/>
                </a:moveTo>
                <a:lnTo>
                  <a:pt x="7569568" y="0"/>
                </a:lnTo>
                <a:lnTo>
                  <a:pt x="7495286" y="8890"/>
                </a:lnTo>
                <a:lnTo>
                  <a:pt x="8380044" y="8890"/>
                </a:lnTo>
                <a:lnTo>
                  <a:pt x="8421776" y="0"/>
                </a:lnTo>
                <a:close/>
              </a:path>
            </a:pathLst>
          </a:custGeom>
          <a:solidFill>
            <a:srgbClr val="00B1D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bg object 75"/>
          <p:cNvSpPr/>
          <p:nvPr/>
        </p:nvSpPr>
        <p:spPr>
          <a:xfrm>
            <a:off x="0" y="530859"/>
            <a:ext cx="8365490" cy="10160"/>
          </a:xfrm>
          <a:custGeom>
            <a:avLst/>
            <a:gdLst/>
            <a:ahLst/>
            <a:cxnLst/>
            <a:rect l="l" t="t" r="r" b="b"/>
            <a:pathLst>
              <a:path w="8365490" h="10159">
                <a:moveTo>
                  <a:pt x="1024496" y="0"/>
                </a:moveTo>
                <a:lnTo>
                  <a:pt x="0" y="0"/>
                </a:lnTo>
                <a:lnTo>
                  <a:pt x="0" y="10160"/>
                </a:lnTo>
                <a:lnTo>
                  <a:pt x="993508" y="10160"/>
                </a:lnTo>
                <a:lnTo>
                  <a:pt x="1024496" y="0"/>
                </a:lnTo>
                <a:close/>
              </a:path>
              <a:path w="8365490" h="10159">
                <a:moveTo>
                  <a:pt x="6446126" y="10160"/>
                </a:moveTo>
                <a:lnTo>
                  <a:pt x="6361201" y="0"/>
                </a:lnTo>
                <a:lnTo>
                  <a:pt x="5007737" y="0"/>
                </a:lnTo>
                <a:lnTo>
                  <a:pt x="5097450" y="10160"/>
                </a:lnTo>
                <a:lnTo>
                  <a:pt x="6446126" y="10160"/>
                </a:lnTo>
                <a:close/>
              </a:path>
              <a:path w="8365490" h="10159">
                <a:moveTo>
                  <a:pt x="8365147" y="0"/>
                </a:moveTo>
                <a:lnTo>
                  <a:pt x="7468756" y="0"/>
                </a:lnTo>
                <a:lnTo>
                  <a:pt x="7468756" y="6350"/>
                </a:lnTo>
                <a:lnTo>
                  <a:pt x="7426325" y="6350"/>
                </a:lnTo>
                <a:lnTo>
                  <a:pt x="7426325" y="10160"/>
                </a:lnTo>
                <a:lnTo>
                  <a:pt x="8339264" y="10160"/>
                </a:lnTo>
                <a:lnTo>
                  <a:pt x="8339264" y="6350"/>
                </a:lnTo>
                <a:lnTo>
                  <a:pt x="8365147" y="6350"/>
                </a:lnTo>
                <a:lnTo>
                  <a:pt x="8365147" y="0"/>
                </a:lnTo>
                <a:close/>
              </a:path>
            </a:pathLst>
          </a:custGeom>
          <a:solidFill>
            <a:srgbClr val="00B0D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bg object 76"/>
          <p:cNvSpPr/>
          <p:nvPr/>
        </p:nvSpPr>
        <p:spPr>
          <a:xfrm>
            <a:off x="0" y="539749"/>
            <a:ext cx="8335645" cy="10160"/>
          </a:xfrm>
          <a:custGeom>
            <a:avLst/>
            <a:gdLst/>
            <a:ahLst/>
            <a:cxnLst/>
            <a:rect l="l" t="t" r="r" b="b"/>
            <a:pathLst>
              <a:path w="8335645" h="10159">
                <a:moveTo>
                  <a:pt x="997381" y="0"/>
                </a:moveTo>
                <a:lnTo>
                  <a:pt x="0" y="0"/>
                </a:lnTo>
                <a:lnTo>
                  <a:pt x="0" y="10160"/>
                </a:lnTo>
                <a:lnTo>
                  <a:pt x="966393" y="10160"/>
                </a:lnTo>
                <a:lnTo>
                  <a:pt x="997381" y="0"/>
                </a:lnTo>
                <a:close/>
              </a:path>
              <a:path w="8335645" h="10159">
                <a:moveTo>
                  <a:pt x="6520434" y="10160"/>
                </a:moveTo>
                <a:lnTo>
                  <a:pt x="6435509" y="0"/>
                </a:lnTo>
                <a:lnTo>
                  <a:pt x="5086235" y="0"/>
                </a:lnTo>
                <a:lnTo>
                  <a:pt x="5175936" y="10160"/>
                </a:lnTo>
                <a:lnTo>
                  <a:pt x="6520434" y="10160"/>
                </a:lnTo>
                <a:close/>
              </a:path>
              <a:path w="8335645" h="10159">
                <a:moveTo>
                  <a:pt x="8335607" y="0"/>
                </a:moveTo>
                <a:lnTo>
                  <a:pt x="7421016" y="0"/>
                </a:lnTo>
                <a:lnTo>
                  <a:pt x="7336129" y="10160"/>
                </a:lnTo>
                <a:lnTo>
                  <a:pt x="8277085" y="10160"/>
                </a:lnTo>
                <a:lnTo>
                  <a:pt x="8335607" y="0"/>
                </a:lnTo>
                <a:close/>
              </a:path>
            </a:pathLst>
          </a:custGeom>
          <a:solidFill>
            <a:srgbClr val="00AFD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bg object 77"/>
          <p:cNvSpPr/>
          <p:nvPr/>
        </p:nvSpPr>
        <p:spPr>
          <a:xfrm>
            <a:off x="0" y="548639"/>
            <a:ext cx="8284845" cy="10160"/>
          </a:xfrm>
          <a:custGeom>
            <a:avLst/>
            <a:gdLst/>
            <a:ahLst/>
            <a:cxnLst/>
            <a:rect l="l" t="t" r="r" b="b"/>
            <a:pathLst>
              <a:path w="8284845" h="10159">
                <a:moveTo>
                  <a:pt x="970267" y="0"/>
                </a:moveTo>
                <a:lnTo>
                  <a:pt x="0" y="0"/>
                </a:lnTo>
                <a:lnTo>
                  <a:pt x="0" y="10160"/>
                </a:lnTo>
                <a:lnTo>
                  <a:pt x="939279" y="10160"/>
                </a:lnTo>
                <a:lnTo>
                  <a:pt x="970267" y="0"/>
                </a:lnTo>
                <a:close/>
              </a:path>
              <a:path w="8284845" h="10159">
                <a:moveTo>
                  <a:pt x="6597561" y="7620"/>
                </a:moveTo>
                <a:lnTo>
                  <a:pt x="6541668" y="7620"/>
                </a:lnTo>
                <a:lnTo>
                  <a:pt x="6541668" y="0"/>
                </a:lnTo>
                <a:lnTo>
                  <a:pt x="5198364" y="0"/>
                </a:lnTo>
                <a:lnTo>
                  <a:pt x="5198364" y="7620"/>
                </a:lnTo>
                <a:lnTo>
                  <a:pt x="5243220" y="7620"/>
                </a:lnTo>
                <a:lnTo>
                  <a:pt x="5243220" y="10160"/>
                </a:lnTo>
                <a:lnTo>
                  <a:pt x="6597561" y="10160"/>
                </a:lnTo>
                <a:lnTo>
                  <a:pt x="6597561" y="7620"/>
                </a:lnTo>
                <a:close/>
              </a:path>
              <a:path w="8284845" h="10159">
                <a:moveTo>
                  <a:pt x="8284400" y="0"/>
                </a:moveTo>
                <a:lnTo>
                  <a:pt x="7346734" y="0"/>
                </a:lnTo>
                <a:lnTo>
                  <a:pt x="7261860" y="10160"/>
                </a:lnTo>
                <a:lnTo>
                  <a:pt x="8225866" y="10160"/>
                </a:lnTo>
                <a:lnTo>
                  <a:pt x="8284400" y="0"/>
                </a:lnTo>
                <a:close/>
              </a:path>
            </a:pathLst>
          </a:custGeom>
          <a:solidFill>
            <a:srgbClr val="00AED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bg object 78"/>
          <p:cNvSpPr/>
          <p:nvPr/>
        </p:nvSpPr>
        <p:spPr>
          <a:xfrm>
            <a:off x="0" y="558799"/>
            <a:ext cx="8226425" cy="8890"/>
          </a:xfrm>
          <a:custGeom>
            <a:avLst/>
            <a:gdLst/>
            <a:ahLst/>
            <a:cxnLst/>
            <a:rect l="l" t="t" r="r" b="b"/>
            <a:pathLst>
              <a:path w="8226425" h="8890">
                <a:moveTo>
                  <a:pt x="939279" y="0"/>
                </a:moveTo>
                <a:lnTo>
                  <a:pt x="0" y="0"/>
                </a:lnTo>
                <a:lnTo>
                  <a:pt x="0" y="8890"/>
                </a:lnTo>
                <a:lnTo>
                  <a:pt x="912164" y="8890"/>
                </a:lnTo>
                <a:lnTo>
                  <a:pt x="939279" y="0"/>
                </a:lnTo>
                <a:close/>
              </a:path>
              <a:path w="8226425" h="8890">
                <a:moveTo>
                  <a:pt x="6789915" y="8890"/>
                </a:moveTo>
                <a:lnTo>
                  <a:pt x="6621602" y="0"/>
                </a:lnTo>
                <a:lnTo>
                  <a:pt x="5254434" y="0"/>
                </a:lnTo>
                <a:lnTo>
                  <a:pt x="5332933" y="8890"/>
                </a:lnTo>
                <a:lnTo>
                  <a:pt x="6789915" y="8890"/>
                </a:lnTo>
                <a:close/>
              </a:path>
              <a:path w="8226425" h="8890">
                <a:moveTo>
                  <a:pt x="8225866" y="0"/>
                </a:moveTo>
                <a:lnTo>
                  <a:pt x="7261860" y="0"/>
                </a:lnTo>
                <a:lnTo>
                  <a:pt x="7085419" y="8890"/>
                </a:lnTo>
                <a:lnTo>
                  <a:pt x="8174647" y="8890"/>
                </a:lnTo>
                <a:lnTo>
                  <a:pt x="8225866" y="0"/>
                </a:lnTo>
                <a:close/>
              </a:path>
            </a:pathLst>
          </a:custGeom>
          <a:solidFill>
            <a:srgbClr val="00ADD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bg object 79"/>
          <p:cNvSpPr/>
          <p:nvPr/>
        </p:nvSpPr>
        <p:spPr>
          <a:xfrm>
            <a:off x="0" y="567690"/>
            <a:ext cx="8174990" cy="8890"/>
          </a:xfrm>
          <a:custGeom>
            <a:avLst/>
            <a:gdLst/>
            <a:ahLst/>
            <a:cxnLst/>
            <a:rect l="l" t="t" r="r" b="b"/>
            <a:pathLst>
              <a:path w="8174990" h="8890">
                <a:moveTo>
                  <a:pt x="912177" y="0"/>
                </a:moveTo>
                <a:lnTo>
                  <a:pt x="0" y="0"/>
                </a:lnTo>
                <a:lnTo>
                  <a:pt x="0" y="8889"/>
                </a:lnTo>
                <a:lnTo>
                  <a:pt x="886546" y="8889"/>
                </a:lnTo>
                <a:lnTo>
                  <a:pt x="892810" y="6350"/>
                </a:lnTo>
                <a:lnTo>
                  <a:pt x="912177" y="0"/>
                </a:lnTo>
                <a:close/>
              </a:path>
              <a:path w="8174990" h="8890">
                <a:moveTo>
                  <a:pt x="6789927" y="0"/>
                </a:moveTo>
                <a:lnTo>
                  <a:pt x="5332934" y="0"/>
                </a:lnTo>
                <a:lnTo>
                  <a:pt x="5411429" y="8889"/>
                </a:lnTo>
                <a:lnTo>
                  <a:pt x="8123444" y="8889"/>
                </a:lnTo>
                <a:lnTo>
                  <a:pt x="8130760" y="7620"/>
                </a:lnTo>
                <a:lnTo>
                  <a:pt x="6934200" y="7620"/>
                </a:lnTo>
                <a:lnTo>
                  <a:pt x="6789927" y="0"/>
                </a:lnTo>
                <a:close/>
              </a:path>
              <a:path w="8174990" h="8890">
                <a:moveTo>
                  <a:pt x="8174658" y="0"/>
                </a:moveTo>
                <a:lnTo>
                  <a:pt x="7085427" y="0"/>
                </a:lnTo>
                <a:lnTo>
                  <a:pt x="6934200" y="7620"/>
                </a:lnTo>
                <a:lnTo>
                  <a:pt x="8130760" y="7620"/>
                </a:lnTo>
                <a:lnTo>
                  <a:pt x="8174658" y="0"/>
                </a:lnTo>
                <a:close/>
              </a:path>
            </a:pathLst>
          </a:custGeom>
          <a:solidFill>
            <a:srgbClr val="00ACD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bg object 80"/>
          <p:cNvSpPr/>
          <p:nvPr/>
        </p:nvSpPr>
        <p:spPr>
          <a:xfrm>
            <a:off x="0" y="576579"/>
            <a:ext cx="8123555" cy="10160"/>
          </a:xfrm>
          <a:custGeom>
            <a:avLst/>
            <a:gdLst/>
            <a:ahLst/>
            <a:cxnLst/>
            <a:rect l="l" t="t" r="r" b="b"/>
            <a:pathLst>
              <a:path w="8123555" h="10159">
                <a:moveTo>
                  <a:pt x="886536" y="0"/>
                </a:moveTo>
                <a:lnTo>
                  <a:pt x="0" y="0"/>
                </a:lnTo>
                <a:lnTo>
                  <a:pt x="0" y="10160"/>
                </a:lnTo>
                <a:lnTo>
                  <a:pt x="861491" y="10160"/>
                </a:lnTo>
                <a:lnTo>
                  <a:pt x="886536" y="0"/>
                </a:lnTo>
                <a:close/>
              </a:path>
              <a:path w="8123555" h="10159">
                <a:moveTo>
                  <a:pt x="8123441" y="0"/>
                </a:moveTo>
                <a:lnTo>
                  <a:pt x="5411419" y="0"/>
                </a:lnTo>
                <a:lnTo>
                  <a:pt x="5501132" y="10160"/>
                </a:lnTo>
                <a:lnTo>
                  <a:pt x="8064906" y="10160"/>
                </a:lnTo>
                <a:lnTo>
                  <a:pt x="8123441" y="0"/>
                </a:lnTo>
                <a:close/>
              </a:path>
            </a:pathLst>
          </a:custGeom>
          <a:solidFill>
            <a:srgbClr val="00ABC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bg object 81"/>
          <p:cNvSpPr/>
          <p:nvPr/>
        </p:nvSpPr>
        <p:spPr>
          <a:xfrm>
            <a:off x="0" y="585469"/>
            <a:ext cx="8072755" cy="10160"/>
          </a:xfrm>
          <a:custGeom>
            <a:avLst/>
            <a:gdLst/>
            <a:ahLst/>
            <a:cxnLst/>
            <a:rect l="l" t="t" r="r" b="b"/>
            <a:pathLst>
              <a:path w="8072755" h="10159">
                <a:moveTo>
                  <a:pt x="864616" y="0"/>
                </a:moveTo>
                <a:lnTo>
                  <a:pt x="0" y="0"/>
                </a:lnTo>
                <a:lnTo>
                  <a:pt x="0" y="10160"/>
                </a:lnTo>
                <a:lnTo>
                  <a:pt x="839558" y="10160"/>
                </a:lnTo>
                <a:lnTo>
                  <a:pt x="864616" y="0"/>
                </a:lnTo>
                <a:close/>
              </a:path>
              <a:path w="8072755" h="10159">
                <a:moveTo>
                  <a:pt x="8072221" y="0"/>
                </a:moveTo>
                <a:lnTo>
                  <a:pt x="5489918" y="0"/>
                </a:lnTo>
                <a:lnTo>
                  <a:pt x="5579630" y="10160"/>
                </a:lnTo>
                <a:lnTo>
                  <a:pt x="8013700" y="10160"/>
                </a:lnTo>
                <a:lnTo>
                  <a:pt x="8072221" y="0"/>
                </a:lnTo>
                <a:close/>
              </a:path>
            </a:pathLst>
          </a:custGeom>
          <a:solidFill>
            <a:srgbClr val="00AAC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bg object 82"/>
          <p:cNvSpPr/>
          <p:nvPr/>
        </p:nvSpPr>
        <p:spPr>
          <a:xfrm>
            <a:off x="0" y="594359"/>
            <a:ext cx="8017509" cy="10160"/>
          </a:xfrm>
          <a:custGeom>
            <a:avLst/>
            <a:gdLst/>
            <a:ahLst/>
            <a:cxnLst/>
            <a:rect l="l" t="t" r="r" b="b"/>
            <a:pathLst>
              <a:path w="8017509" h="10159">
                <a:moveTo>
                  <a:pt x="842695" y="0"/>
                </a:moveTo>
                <a:lnTo>
                  <a:pt x="0" y="0"/>
                </a:lnTo>
                <a:lnTo>
                  <a:pt x="0" y="10160"/>
                </a:lnTo>
                <a:lnTo>
                  <a:pt x="817638" y="10160"/>
                </a:lnTo>
                <a:lnTo>
                  <a:pt x="842695" y="0"/>
                </a:lnTo>
                <a:close/>
              </a:path>
              <a:path w="8017509" h="10159">
                <a:moveTo>
                  <a:pt x="8017357" y="0"/>
                </a:moveTo>
                <a:lnTo>
                  <a:pt x="5574017" y="0"/>
                </a:lnTo>
                <a:lnTo>
                  <a:pt x="5574017" y="1270"/>
                </a:lnTo>
                <a:lnTo>
                  <a:pt x="5618873" y="1270"/>
                </a:lnTo>
                <a:lnTo>
                  <a:pt x="5618873" y="10160"/>
                </a:lnTo>
                <a:lnTo>
                  <a:pt x="7979181" y="10160"/>
                </a:lnTo>
                <a:lnTo>
                  <a:pt x="7979181" y="1270"/>
                </a:lnTo>
                <a:lnTo>
                  <a:pt x="8017357" y="1270"/>
                </a:lnTo>
                <a:lnTo>
                  <a:pt x="8017357" y="0"/>
                </a:lnTo>
                <a:close/>
              </a:path>
            </a:pathLst>
          </a:custGeom>
          <a:solidFill>
            <a:srgbClr val="00A9C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bg object 83"/>
          <p:cNvSpPr/>
          <p:nvPr/>
        </p:nvSpPr>
        <p:spPr>
          <a:xfrm>
            <a:off x="0" y="604519"/>
            <a:ext cx="7945120" cy="8890"/>
          </a:xfrm>
          <a:custGeom>
            <a:avLst/>
            <a:gdLst/>
            <a:ahLst/>
            <a:cxnLst/>
            <a:rect l="l" t="t" r="r" b="b"/>
            <a:pathLst>
              <a:path w="7945120" h="8890">
                <a:moveTo>
                  <a:pt x="817638" y="0"/>
                </a:moveTo>
                <a:lnTo>
                  <a:pt x="0" y="0"/>
                </a:lnTo>
                <a:lnTo>
                  <a:pt x="0" y="8890"/>
                </a:lnTo>
                <a:lnTo>
                  <a:pt x="795718" y="8890"/>
                </a:lnTo>
                <a:lnTo>
                  <a:pt x="817638" y="0"/>
                </a:lnTo>
                <a:close/>
              </a:path>
              <a:path w="7945120" h="8890">
                <a:moveTo>
                  <a:pt x="7944675" y="0"/>
                </a:moveTo>
                <a:lnTo>
                  <a:pt x="5658116" y="0"/>
                </a:lnTo>
                <a:lnTo>
                  <a:pt x="5736615" y="8890"/>
                </a:lnTo>
                <a:lnTo>
                  <a:pt x="7875664" y="8890"/>
                </a:lnTo>
                <a:lnTo>
                  <a:pt x="7944675" y="0"/>
                </a:lnTo>
                <a:close/>
              </a:path>
            </a:pathLst>
          </a:custGeom>
          <a:solidFill>
            <a:srgbClr val="00A8C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bg object 84"/>
          <p:cNvSpPr/>
          <p:nvPr/>
        </p:nvSpPr>
        <p:spPr>
          <a:xfrm>
            <a:off x="0" y="613409"/>
            <a:ext cx="7846695" cy="10160"/>
          </a:xfrm>
          <a:custGeom>
            <a:avLst/>
            <a:gdLst/>
            <a:ahLst/>
            <a:cxnLst/>
            <a:rect l="l" t="t" r="r" b="b"/>
            <a:pathLst>
              <a:path w="7846695" h="10159">
                <a:moveTo>
                  <a:pt x="795718" y="0"/>
                </a:moveTo>
                <a:lnTo>
                  <a:pt x="0" y="0"/>
                </a:lnTo>
                <a:lnTo>
                  <a:pt x="0" y="10160"/>
                </a:lnTo>
                <a:lnTo>
                  <a:pt x="770661" y="10160"/>
                </a:lnTo>
                <a:lnTo>
                  <a:pt x="795718" y="0"/>
                </a:lnTo>
                <a:close/>
              </a:path>
              <a:path w="7846695" h="10159">
                <a:moveTo>
                  <a:pt x="7846085" y="0"/>
                </a:moveTo>
                <a:lnTo>
                  <a:pt x="5770257" y="0"/>
                </a:lnTo>
                <a:lnTo>
                  <a:pt x="5770257" y="7620"/>
                </a:lnTo>
                <a:lnTo>
                  <a:pt x="5818263" y="7620"/>
                </a:lnTo>
                <a:lnTo>
                  <a:pt x="5818263" y="10160"/>
                </a:lnTo>
                <a:lnTo>
                  <a:pt x="7806652" y="10160"/>
                </a:lnTo>
                <a:lnTo>
                  <a:pt x="7806652" y="7620"/>
                </a:lnTo>
                <a:lnTo>
                  <a:pt x="7846085" y="7620"/>
                </a:lnTo>
                <a:lnTo>
                  <a:pt x="7846085" y="0"/>
                </a:lnTo>
                <a:close/>
              </a:path>
            </a:pathLst>
          </a:custGeom>
          <a:solidFill>
            <a:srgbClr val="00A7C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bg object 85"/>
          <p:cNvSpPr/>
          <p:nvPr/>
        </p:nvSpPr>
        <p:spPr>
          <a:xfrm>
            <a:off x="0" y="622299"/>
            <a:ext cx="7806690" cy="10160"/>
          </a:xfrm>
          <a:custGeom>
            <a:avLst/>
            <a:gdLst/>
            <a:ahLst/>
            <a:cxnLst/>
            <a:rect l="l" t="t" r="r" b="b"/>
            <a:pathLst>
              <a:path w="7806690" h="10159">
                <a:moveTo>
                  <a:pt x="773798" y="0"/>
                </a:moveTo>
                <a:lnTo>
                  <a:pt x="0" y="0"/>
                </a:lnTo>
                <a:lnTo>
                  <a:pt x="0" y="10160"/>
                </a:lnTo>
                <a:lnTo>
                  <a:pt x="748741" y="10160"/>
                </a:lnTo>
                <a:lnTo>
                  <a:pt x="773798" y="0"/>
                </a:lnTo>
                <a:close/>
              </a:path>
              <a:path w="7806690" h="10159">
                <a:moveTo>
                  <a:pt x="7806652" y="0"/>
                </a:moveTo>
                <a:lnTo>
                  <a:pt x="5818263" y="0"/>
                </a:lnTo>
                <a:lnTo>
                  <a:pt x="5933237" y="10160"/>
                </a:lnTo>
                <a:lnTo>
                  <a:pt x="7727772" y="10160"/>
                </a:lnTo>
                <a:lnTo>
                  <a:pt x="7806652" y="0"/>
                </a:lnTo>
                <a:close/>
              </a:path>
            </a:pathLst>
          </a:custGeom>
          <a:solidFill>
            <a:srgbClr val="00A6C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bg object 86"/>
          <p:cNvSpPr/>
          <p:nvPr/>
        </p:nvSpPr>
        <p:spPr>
          <a:xfrm>
            <a:off x="0" y="631189"/>
            <a:ext cx="7738109" cy="10160"/>
          </a:xfrm>
          <a:custGeom>
            <a:avLst/>
            <a:gdLst/>
            <a:ahLst/>
            <a:cxnLst/>
            <a:rect l="l" t="t" r="r" b="b"/>
            <a:pathLst>
              <a:path w="7738109" h="10159">
                <a:moveTo>
                  <a:pt x="751878" y="0"/>
                </a:moveTo>
                <a:lnTo>
                  <a:pt x="0" y="0"/>
                </a:lnTo>
                <a:lnTo>
                  <a:pt x="0" y="10160"/>
                </a:lnTo>
                <a:lnTo>
                  <a:pt x="726821" y="10160"/>
                </a:lnTo>
                <a:lnTo>
                  <a:pt x="751878" y="0"/>
                </a:lnTo>
                <a:close/>
              </a:path>
              <a:path w="7738109" h="10159">
                <a:moveTo>
                  <a:pt x="7737640" y="0"/>
                </a:moveTo>
                <a:lnTo>
                  <a:pt x="5918860" y="0"/>
                </a:lnTo>
                <a:lnTo>
                  <a:pt x="6033833" y="10160"/>
                </a:lnTo>
                <a:lnTo>
                  <a:pt x="7658760" y="10160"/>
                </a:lnTo>
                <a:lnTo>
                  <a:pt x="7737640" y="0"/>
                </a:lnTo>
                <a:close/>
              </a:path>
            </a:pathLst>
          </a:custGeom>
          <a:solidFill>
            <a:srgbClr val="00A5C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bg object 87"/>
          <p:cNvSpPr/>
          <p:nvPr/>
        </p:nvSpPr>
        <p:spPr>
          <a:xfrm>
            <a:off x="0" y="640079"/>
            <a:ext cx="7654290" cy="10160"/>
          </a:xfrm>
          <a:custGeom>
            <a:avLst/>
            <a:gdLst/>
            <a:ahLst/>
            <a:cxnLst/>
            <a:rect l="l" t="t" r="r" b="b"/>
            <a:pathLst>
              <a:path w="7654290" h="10159">
                <a:moveTo>
                  <a:pt x="729957" y="0"/>
                </a:moveTo>
                <a:lnTo>
                  <a:pt x="0" y="0"/>
                </a:lnTo>
                <a:lnTo>
                  <a:pt x="0" y="10160"/>
                </a:lnTo>
                <a:lnTo>
                  <a:pt x="704900" y="10160"/>
                </a:lnTo>
                <a:lnTo>
                  <a:pt x="729957" y="0"/>
                </a:lnTo>
                <a:close/>
              </a:path>
              <a:path w="7654290" h="10159">
                <a:moveTo>
                  <a:pt x="7653833" y="0"/>
                </a:moveTo>
                <a:lnTo>
                  <a:pt x="6041021" y="0"/>
                </a:lnTo>
                <a:lnTo>
                  <a:pt x="6041021" y="3810"/>
                </a:lnTo>
                <a:lnTo>
                  <a:pt x="6098502" y="3810"/>
                </a:lnTo>
                <a:lnTo>
                  <a:pt x="6098502" y="10160"/>
                </a:lnTo>
                <a:lnTo>
                  <a:pt x="7602004" y="10160"/>
                </a:lnTo>
                <a:lnTo>
                  <a:pt x="7602004" y="3810"/>
                </a:lnTo>
                <a:lnTo>
                  <a:pt x="7653833" y="3810"/>
                </a:lnTo>
                <a:lnTo>
                  <a:pt x="7653833" y="0"/>
                </a:lnTo>
                <a:close/>
              </a:path>
            </a:pathLst>
          </a:custGeom>
          <a:solidFill>
            <a:srgbClr val="00A4C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bg object 88"/>
          <p:cNvSpPr/>
          <p:nvPr/>
        </p:nvSpPr>
        <p:spPr>
          <a:xfrm>
            <a:off x="0" y="650239"/>
            <a:ext cx="7565390" cy="8890"/>
          </a:xfrm>
          <a:custGeom>
            <a:avLst/>
            <a:gdLst/>
            <a:ahLst/>
            <a:cxnLst/>
            <a:rect l="l" t="t" r="r" b="b"/>
            <a:pathLst>
              <a:path w="7565390" h="8890">
                <a:moveTo>
                  <a:pt x="704900" y="0"/>
                </a:moveTo>
                <a:lnTo>
                  <a:pt x="0" y="0"/>
                </a:lnTo>
                <a:lnTo>
                  <a:pt x="0" y="8890"/>
                </a:lnTo>
                <a:lnTo>
                  <a:pt x="682980" y="8890"/>
                </a:lnTo>
                <a:lnTo>
                  <a:pt x="704900" y="0"/>
                </a:lnTo>
                <a:close/>
              </a:path>
              <a:path w="7565390" h="8890">
                <a:moveTo>
                  <a:pt x="7564958" y="0"/>
                </a:moveTo>
                <a:lnTo>
                  <a:pt x="6134430" y="0"/>
                </a:lnTo>
                <a:lnTo>
                  <a:pt x="6235027" y="8890"/>
                </a:lnTo>
                <a:lnTo>
                  <a:pt x="7461250" y="8890"/>
                </a:lnTo>
                <a:lnTo>
                  <a:pt x="7564958" y="0"/>
                </a:lnTo>
                <a:close/>
              </a:path>
            </a:pathLst>
          </a:custGeom>
          <a:solidFill>
            <a:srgbClr val="00A3C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bg object 89"/>
          <p:cNvSpPr/>
          <p:nvPr/>
        </p:nvSpPr>
        <p:spPr>
          <a:xfrm>
            <a:off x="0" y="659129"/>
            <a:ext cx="7461250" cy="10160"/>
          </a:xfrm>
          <a:custGeom>
            <a:avLst/>
            <a:gdLst/>
            <a:ahLst/>
            <a:cxnLst/>
            <a:rect l="l" t="t" r="r" b="b"/>
            <a:pathLst>
              <a:path w="7461250" h="10159">
                <a:moveTo>
                  <a:pt x="682980" y="0"/>
                </a:moveTo>
                <a:lnTo>
                  <a:pt x="0" y="0"/>
                </a:lnTo>
                <a:lnTo>
                  <a:pt x="0" y="10160"/>
                </a:lnTo>
                <a:lnTo>
                  <a:pt x="657923" y="10160"/>
                </a:lnTo>
                <a:lnTo>
                  <a:pt x="682980" y="0"/>
                </a:lnTo>
                <a:close/>
              </a:path>
              <a:path w="7461250" h="10159">
                <a:moveTo>
                  <a:pt x="7461250" y="0"/>
                </a:moveTo>
                <a:lnTo>
                  <a:pt x="6235027" y="0"/>
                </a:lnTo>
                <a:lnTo>
                  <a:pt x="6350000" y="10160"/>
                </a:lnTo>
                <a:lnTo>
                  <a:pt x="7342708" y="10160"/>
                </a:lnTo>
                <a:lnTo>
                  <a:pt x="7461250" y="0"/>
                </a:lnTo>
                <a:close/>
              </a:path>
            </a:pathLst>
          </a:custGeom>
          <a:solidFill>
            <a:srgbClr val="00A2C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bg object 90"/>
          <p:cNvSpPr/>
          <p:nvPr/>
        </p:nvSpPr>
        <p:spPr>
          <a:xfrm>
            <a:off x="0" y="668019"/>
            <a:ext cx="7350125" cy="10160"/>
          </a:xfrm>
          <a:custGeom>
            <a:avLst/>
            <a:gdLst/>
            <a:ahLst/>
            <a:cxnLst/>
            <a:rect l="l" t="t" r="r" b="b"/>
            <a:pathLst>
              <a:path w="7350125" h="10159">
                <a:moveTo>
                  <a:pt x="661060" y="0"/>
                </a:moveTo>
                <a:lnTo>
                  <a:pt x="0" y="0"/>
                </a:lnTo>
                <a:lnTo>
                  <a:pt x="0" y="10160"/>
                </a:lnTo>
                <a:lnTo>
                  <a:pt x="636003" y="10160"/>
                </a:lnTo>
                <a:lnTo>
                  <a:pt x="661060" y="0"/>
                </a:lnTo>
                <a:close/>
              </a:path>
              <a:path w="7350125" h="10159">
                <a:moveTo>
                  <a:pt x="7350125" y="0"/>
                </a:moveTo>
                <a:lnTo>
                  <a:pt x="6342812" y="0"/>
                </a:lnTo>
                <a:lnTo>
                  <a:pt x="6342812" y="1270"/>
                </a:lnTo>
                <a:lnTo>
                  <a:pt x="6452781" y="1270"/>
                </a:lnTo>
                <a:lnTo>
                  <a:pt x="6452781" y="10160"/>
                </a:lnTo>
                <a:lnTo>
                  <a:pt x="7290854" y="10160"/>
                </a:lnTo>
                <a:lnTo>
                  <a:pt x="7290854" y="1270"/>
                </a:lnTo>
                <a:lnTo>
                  <a:pt x="7350125" y="1270"/>
                </a:lnTo>
                <a:lnTo>
                  <a:pt x="7350125" y="0"/>
                </a:lnTo>
                <a:close/>
              </a:path>
            </a:pathLst>
          </a:custGeom>
          <a:solidFill>
            <a:srgbClr val="00A1C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bg object 91"/>
          <p:cNvSpPr/>
          <p:nvPr/>
        </p:nvSpPr>
        <p:spPr>
          <a:xfrm>
            <a:off x="0" y="676909"/>
            <a:ext cx="7246620" cy="10160"/>
          </a:xfrm>
          <a:custGeom>
            <a:avLst/>
            <a:gdLst/>
            <a:ahLst/>
            <a:cxnLst/>
            <a:rect l="l" t="t" r="r" b="b"/>
            <a:pathLst>
              <a:path w="7246620" h="10159">
                <a:moveTo>
                  <a:pt x="628180" y="0"/>
                </a:moveTo>
                <a:lnTo>
                  <a:pt x="0" y="0"/>
                </a:lnTo>
                <a:lnTo>
                  <a:pt x="0" y="8890"/>
                </a:lnTo>
                <a:lnTo>
                  <a:pt x="0" y="10160"/>
                </a:lnTo>
                <a:lnTo>
                  <a:pt x="615937" y="10160"/>
                </a:lnTo>
                <a:lnTo>
                  <a:pt x="615937" y="8890"/>
                </a:lnTo>
                <a:lnTo>
                  <a:pt x="628180" y="8890"/>
                </a:lnTo>
                <a:lnTo>
                  <a:pt x="628180" y="0"/>
                </a:lnTo>
                <a:close/>
              </a:path>
              <a:path w="7246620" h="10159">
                <a:moveTo>
                  <a:pt x="7246404" y="0"/>
                </a:moveTo>
                <a:lnTo>
                  <a:pt x="6540894" y="0"/>
                </a:lnTo>
                <a:lnTo>
                  <a:pt x="6540894" y="1270"/>
                </a:lnTo>
                <a:lnTo>
                  <a:pt x="6658369" y="1270"/>
                </a:lnTo>
                <a:lnTo>
                  <a:pt x="6658369" y="10160"/>
                </a:lnTo>
                <a:lnTo>
                  <a:pt x="7076008" y="10160"/>
                </a:lnTo>
                <a:lnTo>
                  <a:pt x="7076008" y="1270"/>
                </a:lnTo>
                <a:lnTo>
                  <a:pt x="7246404" y="1270"/>
                </a:lnTo>
                <a:lnTo>
                  <a:pt x="7246404" y="0"/>
                </a:lnTo>
                <a:close/>
              </a:path>
            </a:pathLst>
          </a:custGeom>
          <a:solidFill>
            <a:srgbClr val="00A0C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bg object 92"/>
          <p:cNvSpPr/>
          <p:nvPr/>
        </p:nvSpPr>
        <p:spPr>
          <a:xfrm>
            <a:off x="0" y="687069"/>
            <a:ext cx="6913245" cy="8890"/>
          </a:xfrm>
          <a:custGeom>
            <a:avLst/>
            <a:gdLst/>
            <a:ahLst/>
            <a:cxnLst/>
            <a:rect l="l" t="t" r="r" b="b"/>
            <a:pathLst>
              <a:path w="6913245" h="8890">
                <a:moveTo>
                  <a:pt x="614654" y="0"/>
                </a:moveTo>
                <a:lnTo>
                  <a:pt x="0" y="0"/>
                </a:lnTo>
                <a:lnTo>
                  <a:pt x="0" y="8890"/>
                </a:lnTo>
                <a:lnTo>
                  <a:pt x="596785" y="8890"/>
                </a:lnTo>
                <a:lnTo>
                  <a:pt x="614654" y="0"/>
                </a:lnTo>
                <a:close/>
              </a:path>
              <a:path w="6913245" h="8890">
                <a:moveTo>
                  <a:pt x="6913029" y="0"/>
                </a:moveTo>
                <a:lnTo>
                  <a:pt x="6761162" y="0"/>
                </a:lnTo>
                <a:lnTo>
                  <a:pt x="6819900" y="2540"/>
                </a:lnTo>
                <a:lnTo>
                  <a:pt x="6913029" y="0"/>
                </a:lnTo>
                <a:close/>
              </a:path>
            </a:pathLst>
          </a:custGeom>
          <a:solidFill>
            <a:srgbClr val="009FC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bg object 93"/>
          <p:cNvSpPr/>
          <p:nvPr/>
        </p:nvSpPr>
        <p:spPr>
          <a:xfrm>
            <a:off x="0" y="695959"/>
            <a:ext cx="596900" cy="8890"/>
          </a:xfrm>
          <a:custGeom>
            <a:avLst/>
            <a:gdLst/>
            <a:ahLst/>
            <a:cxnLst/>
            <a:rect l="l" t="t" r="r" b="b"/>
            <a:pathLst>
              <a:path w="596900" h="8890">
                <a:moveTo>
                  <a:pt x="596793" y="0"/>
                </a:moveTo>
                <a:lnTo>
                  <a:pt x="0" y="0"/>
                </a:lnTo>
                <a:lnTo>
                  <a:pt x="0" y="8889"/>
                </a:lnTo>
                <a:lnTo>
                  <a:pt x="578919" y="8889"/>
                </a:lnTo>
                <a:lnTo>
                  <a:pt x="596793" y="0"/>
                </a:lnTo>
                <a:close/>
              </a:path>
            </a:pathLst>
          </a:custGeom>
          <a:solidFill>
            <a:srgbClr val="009EC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bg object 94"/>
          <p:cNvSpPr/>
          <p:nvPr/>
        </p:nvSpPr>
        <p:spPr>
          <a:xfrm>
            <a:off x="0" y="704850"/>
            <a:ext cx="579120" cy="10160"/>
          </a:xfrm>
          <a:custGeom>
            <a:avLst/>
            <a:gdLst/>
            <a:ahLst/>
            <a:cxnLst/>
            <a:rect l="l" t="t" r="r" b="b"/>
            <a:pathLst>
              <a:path w="579120" h="10159">
                <a:moveTo>
                  <a:pt x="578919" y="0"/>
                </a:moveTo>
                <a:lnTo>
                  <a:pt x="0" y="0"/>
                </a:lnTo>
                <a:lnTo>
                  <a:pt x="0" y="10160"/>
                </a:lnTo>
                <a:lnTo>
                  <a:pt x="558492" y="10160"/>
                </a:lnTo>
                <a:lnTo>
                  <a:pt x="578919" y="0"/>
                </a:lnTo>
                <a:close/>
              </a:path>
            </a:pathLst>
          </a:custGeom>
          <a:solidFill>
            <a:srgbClr val="009DC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bg object 95"/>
          <p:cNvSpPr/>
          <p:nvPr/>
        </p:nvSpPr>
        <p:spPr>
          <a:xfrm>
            <a:off x="0" y="713740"/>
            <a:ext cx="561340" cy="10160"/>
          </a:xfrm>
          <a:custGeom>
            <a:avLst/>
            <a:gdLst/>
            <a:ahLst/>
            <a:cxnLst/>
            <a:rect l="l" t="t" r="r" b="b"/>
            <a:pathLst>
              <a:path w="561340" h="10159">
                <a:moveTo>
                  <a:pt x="561045" y="0"/>
                </a:moveTo>
                <a:lnTo>
                  <a:pt x="0" y="0"/>
                </a:lnTo>
                <a:lnTo>
                  <a:pt x="0" y="10160"/>
                </a:lnTo>
                <a:lnTo>
                  <a:pt x="540618" y="10160"/>
                </a:lnTo>
                <a:lnTo>
                  <a:pt x="561045" y="0"/>
                </a:lnTo>
                <a:close/>
              </a:path>
            </a:pathLst>
          </a:custGeom>
          <a:solidFill>
            <a:srgbClr val="009CC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bg object 96"/>
          <p:cNvSpPr/>
          <p:nvPr/>
        </p:nvSpPr>
        <p:spPr>
          <a:xfrm>
            <a:off x="0" y="722630"/>
            <a:ext cx="543560" cy="10160"/>
          </a:xfrm>
          <a:custGeom>
            <a:avLst/>
            <a:gdLst/>
            <a:ahLst/>
            <a:cxnLst/>
            <a:rect l="l" t="t" r="r" b="b"/>
            <a:pathLst>
              <a:path w="543560" h="10159">
                <a:moveTo>
                  <a:pt x="543172" y="0"/>
                </a:moveTo>
                <a:lnTo>
                  <a:pt x="0" y="0"/>
                </a:lnTo>
                <a:lnTo>
                  <a:pt x="0" y="10160"/>
                </a:lnTo>
                <a:lnTo>
                  <a:pt x="522745" y="10160"/>
                </a:lnTo>
                <a:lnTo>
                  <a:pt x="543172" y="0"/>
                </a:lnTo>
                <a:close/>
              </a:path>
            </a:pathLst>
          </a:custGeom>
          <a:solidFill>
            <a:srgbClr val="009BC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bg object 97"/>
          <p:cNvSpPr/>
          <p:nvPr/>
        </p:nvSpPr>
        <p:spPr>
          <a:xfrm>
            <a:off x="0" y="732790"/>
            <a:ext cx="523240" cy="8890"/>
          </a:xfrm>
          <a:custGeom>
            <a:avLst/>
            <a:gdLst/>
            <a:ahLst/>
            <a:cxnLst/>
            <a:rect l="l" t="t" r="r" b="b"/>
            <a:pathLst>
              <a:path w="523240" h="8890">
                <a:moveTo>
                  <a:pt x="522745" y="0"/>
                </a:moveTo>
                <a:lnTo>
                  <a:pt x="0" y="0"/>
                </a:lnTo>
                <a:lnTo>
                  <a:pt x="0" y="8889"/>
                </a:lnTo>
                <a:lnTo>
                  <a:pt x="504871" y="8889"/>
                </a:lnTo>
                <a:lnTo>
                  <a:pt x="522745" y="0"/>
                </a:lnTo>
                <a:close/>
              </a:path>
            </a:pathLst>
          </a:custGeom>
          <a:solidFill>
            <a:srgbClr val="009AC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bg object 98"/>
          <p:cNvSpPr/>
          <p:nvPr/>
        </p:nvSpPr>
        <p:spPr>
          <a:xfrm>
            <a:off x="0" y="741679"/>
            <a:ext cx="505459" cy="19050"/>
          </a:xfrm>
          <a:custGeom>
            <a:avLst/>
            <a:gdLst/>
            <a:ahLst/>
            <a:cxnLst/>
            <a:rect l="l" t="t" r="r" b="b"/>
            <a:pathLst>
              <a:path w="505459" h="19050">
                <a:moveTo>
                  <a:pt x="504863" y="0"/>
                </a:moveTo>
                <a:lnTo>
                  <a:pt x="0" y="0"/>
                </a:lnTo>
                <a:lnTo>
                  <a:pt x="0" y="8890"/>
                </a:lnTo>
                <a:lnTo>
                  <a:pt x="0" y="19050"/>
                </a:lnTo>
                <a:lnTo>
                  <a:pt x="466559" y="19050"/>
                </a:lnTo>
                <a:lnTo>
                  <a:pt x="486994" y="8890"/>
                </a:lnTo>
                <a:lnTo>
                  <a:pt x="504863" y="0"/>
                </a:lnTo>
                <a:close/>
              </a:path>
            </a:pathLst>
          </a:custGeom>
          <a:solidFill>
            <a:srgbClr val="0099C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bg object 99"/>
          <p:cNvSpPr/>
          <p:nvPr/>
        </p:nvSpPr>
        <p:spPr>
          <a:xfrm>
            <a:off x="0" y="759459"/>
            <a:ext cx="469265" cy="10160"/>
          </a:xfrm>
          <a:custGeom>
            <a:avLst/>
            <a:gdLst/>
            <a:ahLst/>
            <a:cxnLst/>
            <a:rect l="l" t="t" r="r" b="b"/>
            <a:pathLst>
              <a:path w="469265" h="10159">
                <a:moveTo>
                  <a:pt x="469124" y="0"/>
                </a:moveTo>
                <a:lnTo>
                  <a:pt x="0" y="0"/>
                </a:lnTo>
                <a:lnTo>
                  <a:pt x="0" y="10160"/>
                </a:lnTo>
                <a:lnTo>
                  <a:pt x="448697" y="10160"/>
                </a:lnTo>
                <a:lnTo>
                  <a:pt x="469124" y="0"/>
                </a:lnTo>
                <a:close/>
              </a:path>
            </a:pathLst>
          </a:custGeom>
          <a:solidFill>
            <a:srgbClr val="0097C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bg object 100"/>
          <p:cNvSpPr/>
          <p:nvPr/>
        </p:nvSpPr>
        <p:spPr>
          <a:xfrm>
            <a:off x="0" y="768350"/>
            <a:ext cx="451484" cy="10160"/>
          </a:xfrm>
          <a:custGeom>
            <a:avLst/>
            <a:gdLst/>
            <a:ahLst/>
            <a:cxnLst/>
            <a:rect l="l" t="t" r="r" b="b"/>
            <a:pathLst>
              <a:path w="451484" h="10159">
                <a:moveTo>
                  <a:pt x="451251" y="0"/>
                </a:moveTo>
                <a:lnTo>
                  <a:pt x="0" y="0"/>
                </a:lnTo>
                <a:lnTo>
                  <a:pt x="0" y="10160"/>
                </a:lnTo>
                <a:lnTo>
                  <a:pt x="430824" y="10160"/>
                </a:lnTo>
                <a:lnTo>
                  <a:pt x="451251" y="0"/>
                </a:lnTo>
                <a:close/>
              </a:path>
            </a:pathLst>
          </a:custGeom>
          <a:solidFill>
            <a:srgbClr val="0096C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bg object 101"/>
          <p:cNvSpPr/>
          <p:nvPr/>
        </p:nvSpPr>
        <p:spPr>
          <a:xfrm>
            <a:off x="0" y="778509"/>
            <a:ext cx="431165" cy="8890"/>
          </a:xfrm>
          <a:custGeom>
            <a:avLst/>
            <a:gdLst/>
            <a:ahLst/>
            <a:cxnLst/>
            <a:rect l="l" t="t" r="r" b="b"/>
            <a:pathLst>
              <a:path w="431165" h="8890">
                <a:moveTo>
                  <a:pt x="430824" y="0"/>
                </a:moveTo>
                <a:lnTo>
                  <a:pt x="0" y="0"/>
                </a:lnTo>
                <a:lnTo>
                  <a:pt x="0" y="8889"/>
                </a:lnTo>
                <a:lnTo>
                  <a:pt x="412950" y="8889"/>
                </a:lnTo>
                <a:lnTo>
                  <a:pt x="430824" y="0"/>
                </a:lnTo>
                <a:close/>
              </a:path>
            </a:pathLst>
          </a:custGeom>
          <a:solidFill>
            <a:srgbClr val="0095C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bg object 102"/>
          <p:cNvSpPr/>
          <p:nvPr/>
        </p:nvSpPr>
        <p:spPr>
          <a:xfrm>
            <a:off x="0" y="787400"/>
            <a:ext cx="413384" cy="10160"/>
          </a:xfrm>
          <a:custGeom>
            <a:avLst/>
            <a:gdLst/>
            <a:ahLst/>
            <a:cxnLst/>
            <a:rect l="l" t="t" r="r" b="b"/>
            <a:pathLst>
              <a:path w="413384" h="10159">
                <a:moveTo>
                  <a:pt x="412950" y="0"/>
                </a:moveTo>
                <a:lnTo>
                  <a:pt x="0" y="0"/>
                </a:lnTo>
                <a:lnTo>
                  <a:pt x="0" y="10160"/>
                </a:lnTo>
                <a:lnTo>
                  <a:pt x="392523" y="10160"/>
                </a:lnTo>
                <a:lnTo>
                  <a:pt x="412950" y="0"/>
                </a:lnTo>
                <a:close/>
              </a:path>
            </a:pathLst>
          </a:custGeom>
          <a:solidFill>
            <a:srgbClr val="0094C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bg object 103"/>
          <p:cNvSpPr/>
          <p:nvPr/>
        </p:nvSpPr>
        <p:spPr>
          <a:xfrm>
            <a:off x="0" y="796290"/>
            <a:ext cx="395605" cy="10160"/>
          </a:xfrm>
          <a:custGeom>
            <a:avLst/>
            <a:gdLst/>
            <a:ahLst/>
            <a:cxnLst/>
            <a:rect l="l" t="t" r="r" b="b"/>
            <a:pathLst>
              <a:path w="395605" h="10159">
                <a:moveTo>
                  <a:pt x="395076" y="0"/>
                </a:moveTo>
                <a:lnTo>
                  <a:pt x="0" y="0"/>
                </a:lnTo>
                <a:lnTo>
                  <a:pt x="0" y="10160"/>
                </a:lnTo>
                <a:lnTo>
                  <a:pt x="374650" y="10160"/>
                </a:lnTo>
                <a:lnTo>
                  <a:pt x="395076" y="0"/>
                </a:lnTo>
                <a:close/>
              </a:path>
            </a:pathLst>
          </a:custGeom>
          <a:solidFill>
            <a:srgbClr val="0093C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bg object 104"/>
          <p:cNvSpPr/>
          <p:nvPr/>
        </p:nvSpPr>
        <p:spPr>
          <a:xfrm>
            <a:off x="0" y="805179"/>
            <a:ext cx="375920" cy="10160"/>
          </a:xfrm>
          <a:custGeom>
            <a:avLst/>
            <a:gdLst/>
            <a:ahLst/>
            <a:cxnLst/>
            <a:rect l="l" t="t" r="r" b="b"/>
            <a:pathLst>
              <a:path w="375920" h="10159">
                <a:moveTo>
                  <a:pt x="375920" y="0"/>
                </a:moveTo>
                <a:lnTo>
                  <a:pt x="0" y="0"/>
                </a:lnTo>
                <a:lnTo>
                  <a:pt x="0" y="1270"/>
                </a:lnTo>
                <a:lnTo>
                  <a:pt x="0" y="10160"/>
                </a:lnTo>
                <a:lnTo>
                  <a:pt x="366801" y="10160"/>
                </a:lnTo>
                <a:lnTo>
                  <a:pt x="366801" y="1270"/>
                </a:lnTo>
                <a:lnTo>
                  <a:pt x="375920" y="1270"/>
                </a:lnTo>
                <a:lnTo>
                  <a:pt x="375920" y="0"/>
                </a:lnTo>
                <a:close/>
              </a:path>
            </a:pathLst>
          </a:custGeom>
          <a:solidFill>
            <a:srgbClr val="0092B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bg object 105"/>
          <p:cNvSpPr/>
          <p:nvPr/>
        </p:nvSpPr>
        <p:spPr>
          <a:xfrm>
            <a:off x="0" y="814069"/>
            <a:ext cx="361315" cy="10160"/>
          </a:xfrm>
          <a:custGeom>
            <a:avLst/>
            <a:gdLst/>
            <a:ahLst/>
            <a:cxnLst/>
            <a:rect l="l" t="t" r="r" b="b"/>
            <a:pathLst>
              <a:path w="361315" h="10159">
                <a:moveTo>
                  <a:pt x="361212" y="0"/>
                </a:moveTo>
                <a:lnTo>
                  <a:pt x="0" y="0"/>
                </a:lnTo>
                <a:lnTo>
                  <a:pt x="0" y="10159"/>
                </a:lnTo>
                <a:lnTo>
                  <a:pt x="343296" y="10159"/>
                </a:lnTo>
                <a:lnTo>
                  <a:pt x="361212" y="0"/>
                </a:lnTo>
                <a:close/>
              </a:path>
            </a:pathLst>
          </a:custGeom>
          <a:solidFill>
            <a:srgbClr val="0091B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bg object 106"/>
          <p:cNvSpPr/>
          <p:nvPr/>
        </p:nvSpPr>
        <p:spPr>
          <a:xfrm>
            <a:off x="0" y="824230"/>
            <a:ext cx="343535" cy="8890"/>
          </a:xfrm>
          <a:custGeom>
            <a:avLst/>
            <a:gdLst/>
            <a:ahLst/>
            <a:cxnLst/>
            <a:rect l="l" t="t" r="r" b="b"/>
            <a:pathLst>
              <a:path w="343535" h="8890">
                <a:moveTo>
                  <a:pt x="343296" y="0"/>
                </a:moveTo>
                <a:lnTo>
                  <a:pt x="0" y="0"/>
                </a:lnTo>
                <a:lnTo>
                  <a:pt x="0" y="8890"/>
                </a:lnTo>
                <a:lnTo>
                  <a:pt x="327619" y="8890"/>
                </a:lnTo>
                <a:lnTo>
                  <a:pt x="343296" y="0"/>
                </a:lnTo>
                <a:close/>
              </a:path>
            </a:pathLst>
          </a:custGeom>
          <a:solidFill>
            <a:srgbClr val="0090B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bg object 107"/>
          <p:cNvSpPr/>
          <p:nvPr/>
        </p:nvSpPr>
        <p:spPr>
          <a:xfrm>
            <a:off x="0" y="833119"/>
            <a:ext cx="327660" cy="10160"/>
          </a:xfrm>
          <a:custGeom>
            <a:avLst/>
            <a:gdLst/>
            <a:ahLst/>
            <a:cxnLst/>
            <a:rect l="l" t="t" r="r" b="b"/>
            <a:pathLst>
              <a:path w="327660" h="10159">
                <a:moveTo>
                  <a:pt x="327619" y="0"/>
                </a:moveTo>
                <a:lnTo>
                  <a:pt x="0" y="0"/>
                </a:lnTo>
                <a:lnTo>
                  <a:pt x="0" y="10159"/>
                </a:lnTo>
                <a:lnTo>
                  <a:pt x="309702" y="10159"/>
                </a:lnTo>
                <a:lnTo>
                  <a:pt x="327619" y="0"/>
                </a:lnTo>
                <a:close/>
              </a:path>
            </a:pathLst>
          </a:custGeom>
          <a:solidFill>
            <a:srgbClr val="008FB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bg object 108"/>
          <p:cNvSpPr/>
          <p:nvPr/>
        </p:nvSpPr>
        <p:spPr>
          <a:xfrm>
            <a:off x="0" y="842010"/>
            <a:ext cx="312420" cy="10160"/>
          </a:xfrm>
          <a:custGeom>
            <a:avLst/>
            <a:gdLst/>
            <a:ahLst/>
            <a:cxnLst/>
            <a:rect l="l" t="t" r="r" b="b"/>
            <a:pathLst>
              <a:path w="312420" h="10159">
                <a:moveTo>
                  <a:pt x="311942" y="0"/>
                </a:moveTo>
                <a:lnTo>
                  <a:pt x="0" y="0"/>
                </a:lnTo>
                <a:lnTo>
                  <a:pt x="0" y="10160"/>
                </a:lnTo>
                <a:lnTo>
                  <a:pt x="294025" y="10160"/>
                </a:lnTo>
                <a:lnTo>
                  <a:pt x="311942" y="0"/>
                </a:lnTo>
                <a:close/>
              </a:path>
            </a:pathLst>
          </a:custGeom>
          <a:solidFill>
            <a:srgbClr val="008EB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bg object 109"/>
          <p:cNvSpPr/>
          <p:nvPr/>
        </p:nvSpPr>
        <p:spPr>
          <a:xfrm>
            <a:off x="0" y="850900"/>
            <a:ext cx="296545" cy="10160"/>
          </a:xfrm>
          <a:custGeom>
            <a:avLst/>
            <a:gdLst/>
            <a:ahLst/>
            <a:cxnLst/>
            <a:rect l="l" t="t" r="r" b="b"/>
            <a:pathLst>
              <a:path w="296545" h="10159">
                <a:moveTo>
                  <a:pt x="296265" y="0"/>
                </a:moveTo>
                <a:lnTo>
                  <a:pt x="0" y="0"/>
                </a:lnTo>
                <a:lnTo>
                  <a:pt x="0" y="10160"/>
                </a:lnTo>
                <a:lnTo>
                  <a:pt x="278348" y="10160"/>
                </a:lnTo>
                <a:lnTo>
                  <a:pt x="296265" y="0"/>
                </a:lnTo>
                <a:close/>
              </a:path>
            </a:pathLst>
          </a:custGeom>
          <a:solidFill>
            <a:srgbClr val="008DB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bg object 110"/>
          <p:cNvSpPr/>
          <p:nvPr/>
        </p:nvSpPr>
        <p:spPr>
          <a:xfrm>
            <a:off x="0" y="859789"/>
            <a:ext cx="280670" cy="10160"/>
          </a:xfrm>
          <a:custGeom>
            <a:avLst/>
            <a:gdLst/>
            <a:ahLst/>
            <a:cxnLst/>
            <a:rect l="l" t="t" r="r" b="b"/>
            <a:pathLst>
              <a:path w="280670" h="10159">
                <a:moveTo>
                  <a:pt x="280588" y="0"/>
                </a:moveTo>
                <a:lnTo>
                  <a:pt x="0" y="0"/>
                </a:lnTo>
                <a:lnTo>
                  <a:pt x="0" y="10160"/>
                </a:lnTo>
                <a:lnTo>
                  <a:pt x="262671" y="10160"/>
                </a:lnTo>
                <a:lnTo>
                  <a:pt x="280588" y="0"/>
                </a:lnTo>
                <a:close/>
              </a:path>
            </a:pathLst>
          </a:custGeom>
          <a:solidFill>
            <a:srgbClr val="008CB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bg object 111"/>
          <p:cNvSpPr/>
          <p:nvPr/>
        </p:nvSpPr>
        <p:spPr>
          <a:xfrm>
            <a:off x="0" y="869950"/>
            <a:ext cx="262890" cy="8890"/>
          </a:xfrm>
          <a:custGeom>
            <a:avLst/>
            <a:gdLst/>
            <a:ahLst/>
            <a:cxnLst/>
            <a:rect l="l" t="t" r="r" b="b"/>
            <a:pathLst>
              <a:path w="262890" h="8890">
                <a:moveTo>
                  <a:pt x="262671" y="0"/>
                </a:moveTo>
                <a:lnTo>
                  <a:pt x="0" y="0"/>
                </a:lnTo>
                <a:lnTo>
                  <a:pt x="0" y="8889"/>
                </a:lnTo>
                <a:lnTo>
                  <a:pt x="246994" y="8889"/>
                </a:lnTo>
                <a:lnTo>
                  <a:pt x="262671" y="0"/>
                </a:lnTo>
                <a:close/>
              </a:path>
            </a:pathLst>
          </a:custGeom>
          <a:solidFill>
            <a:srgbClr val="008BB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bg object 112"/>
          <p:cNvSpPr/>
          <p:nvPr/>
        </p:nvSpPr>
        <p:spPr>
          <a:xfrm>
            <a:off x="0" y="878839"/>
            <a:ext cx="246994" cy="1493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bg object 113"/>
          <p:cNvSpPr/>
          <p:nvPr/>
        </p:nvSpPr>
        <p:spPr>
          <a:xfrm>
            <a:off x="4403318" y="0"/>
            <a:ext cx="4740910" cy="17780"/>
          </a:xfrm>
          <a:custGeom>
            <a:avLst/>
            <a:gdLst/>
            <a:ahLst/>
            <a:cxnLst/>
            <a:rect l="l" t="t" r="r" b="b"/>
            <a:pathLst>
              <a:path w="4740909" h="17780">
                <a:moveTo>
                  <a:pt x="4740681" y="0"/>
                </a:moveTo>
                <a:lnTo>
                  <a:pt x="0" y="0"/>
                </a:lnTo>
                <a:lnTo>
                  <a:pt x="14541" y="5080"/>
                </a:lnTo>
                <a:lnTo>
                  <a:pt x="50914" y="17780"/>
                </a:lnTo>
                <a:lnTo>
                  <a:pt x="4740681" y="17780"/>
                </a:lnTo>
                <a:lnTo>
                  <a:pt x="4740681" y="5080"/>
                </a:lnTo>
                <a:lnTo>
                  <a:pt x="4740681" y="3810"/>
                </a:lnTo>
                <a:lnTo>
                  <a:pt x="4740681" y="0"/>
                </a:lnTo>
                <a:close/>
              </a:path>
            </a:pathLst>
          </a:custGeom>
          <a:solidFill>
            <a:srgbClr val="009AE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bg object 114"/>
          <p:cNvSpPr/>
          <p:nvPr/>
        </p:nvSpPr>
        <p:spPr>
          <a:xfrm>
            <a:off x="4450599" y="16509"/>
            <a:ext cx="4693920" cy="13970"/>
          </a:xfrm>
          <a:custGeom>
            <a:avLst/>
            <a:gdLst/>
            <a:ahLst/>
            <a:cxnLst/>
            <a:rect l="l" t="t" r="r" b="b"/>
            <a:pathLst>
              <a:path w="4693920" h="13970">
                <a:moveTo>
                  <a:pt x="4693400" y="0"/>
                </a:moveTo>
                <a:lnTo>
                  <a:pt x="0" y="0"/>
                </a:lnTo>
                <a:lnTo>
                  <a:pt x="40005" y="13970"/>
                </a:lnTo>
                <a:lnTo>
                  <a:pt x="4693400" y="13970"/>
                </a:lnTo>
                <a:lnTo>
                  <a:pt x="4693400" y="0"/>
                </a:lnTo>
                <a:close/>
              </a:path>
            </a:pathLst>
          </a:custGeom>
          <a:solidFill>
            <a:srgbClr val="009AE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bg object 115"/>
          <p:cNvSpPr/>
          <p:nvPr/>
        </p:nvSpPr>
        <p:spPr>
          <a:xfrm>
            <a:off x="4490604" y="30480"/>
            <a:ext cx="4653915" cy="13970"/>
          </a:xfrm>
          <a:custGeom>
            <a:avLst/>
            <a:gdLst/>
            <a:ahLst/>
            <a:cxnLst/>
            <a:rect l="l" t="t" r="r" b="b"/>
            <a:pathLst>
              <a:path w="4653915" h="13970">
                <a:moveTo>
                  <a:pt x="4653395" y="0"/>
                </a:moveTo>
                <a:lnTo>
                  <a:pt x="0" y="0"/>
                </a:lnTo>
                <a:lnTo>
                  <a:pt x="40005" y="13970"/>
                </a:lnTo>
                <a:lnTo>
                  <a:pt x="4653395" y="13970"/>
                </a:lnTo>
                <a:lnTo>
                  <a:pt x="4653395" y="0"/>
                </a:lnTo>
                <a:close/>
              </a:path>
            </a:pathLst>
          </a:custGeom>
          <a:solidFill>
            <a:srgbClr val="009BE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bg object 116"/>
          <p:cNvSpPr/>
          <p:nvPr/>
        </p:nvSpPr>
        <p:spPr>
          <a:xfrm>
            <a:off x="4526972" y="43180"/>
            <a:ext cx="4617085" cy="13970"/>
          </a:xfrm>
          <a:custGeom>
            <a:avLst/>
            <a:gdLst/>
            <a:ahLst/>
            <a:cxnLst/>
            <a:rect l="l" t="t" r="r" b="b"/>
            <a:pathLst>
              <a:path w="4617084" h="13969">
                <a:moveTo>
                  <a:pt x="4617027" y="0"/>
                </a:moveTo>
                <a:lnTo>
                  <a:pt x="0" y="0"/>
                </a:lnTo>
                <a:lnTo>
                  <a:pt x="14547" y="5079"/>
                </a:lnTo>
                <a:lnTo>
                  <a:pt x="43798" y="13970"/>
                </a:lnTo>
                <a:lnTo>
                  <a:pt x="4617027" y="13970"/>
                </a:lnTo>
                <a:lnTo>
                  <a:pt x="4617027" y="0"/>
                </a:lnTo>
                <a:close/>
              </a:path>
            </a:pathLst>
          </a:custGeom>
          <a:solidFill>
            <a:srgbClr val="009BE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bg object 117"/>
          <p:cNvSpPr/>
          <p:nvPr/>
        </p:nvSpPr>
        <p:spPr>
          <a:xfrm>
            <a:off x="4566592" y="55880"/>
            <a:ext cx="4577715" cy="13970"/>
          </a:xfrm>
          <a:custGeom>
            <a:avLst/>
            <a:gdLst/>
            <a:ahLst/>
            <a:cxnLst/>
            <a:rect l="l" t="t" r="r" b="b"/>
            <a:pathLst>
              <a:path w="4577715" h="13969">
                <a:moveTo>
                  <a:pt x="4577407" y="0"/>
                </a:moveTo>
                <a:lnTo>
                  <a:pt x="0" y="0"/>
                </a:lnTo>
                <a:lnTo>
                  <a:pt x="45965" y="13970"/>
                </a:lnTo>
                <a:lnTo>
                  <a:pt x="4577407" y="13970"/>
                </a:lnTo>
                <a:lnTo>
                  <a:pt x="4577407" y="0"/>
                </a:lnTo>
                <a:close/>
              </a:path>
            </a:pathLst>
          </a:custGeom>
          <a:solidFill>
            <a:srgbClr val="009BE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bg object 118"/>
          <p:cNvSpPr/>
          <p:nvPr/>
        </p:nvSpPr>
        <p:spPr>
          <a:xfrm>
            <a:off x="4608379" y="68580"/>
            <a:ext cx="4535805" cy="13970"/>
          </a:xfrm>
          <a:custGeom>
            <a:avLst/>
            <a:gdLst/>
            <a:ahLst/>
            <a:cxnLst/>
            <a:rect l="l" t="t" r="r" b="b"/>
            <a:pathLst>
              <a:path w="4535805" h="13969">
                <a:moveTo>
                  <a:pt x="4535620" y="0"/>
                </a:moveTo>
                <a:lnTo>
                  <a:pt x="0" y="0"/>
                </a:lnTo>
                <a:lnTo>
                  <a:pt x="45965" y="13970"/>
                </a:lnTo>
                <a:lnTo>
                  <a:pt x="4535620" y="13970"/>
                </a:lnTo>
                <a:lnTo>
                  <a:pt x="4535620" y="0"/>
                </a:lnTo>
                <a:close/>
              </a:path>
            </a:pathLst>
          </a:custGeom>
          <a:solidFill>
            <a:srgbClr val="009CD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bg object 119"/>
          <p:cNvSpPr/>
          <p:nvPr/>
        </p:nvSpPr>
        <p:spPr>
          <a:xfrm>
            <a:off x="4650166" y="81280"/>
            <a:ext cx="4493895" cy="13970"/>
          </a:xfrm>
          <a:custGeom>
            <a:avLst/>
            <a:gdLst/>
            <a:ahLst/>
            <a:cxnLst/>
            <a:rect l="l" t="t" r="r" b="b"/>
            <a:pathLst>
              <a:path w="4493895" h="13969">
                <a:moveTo>
                  <a:pt x="4493833" y="0"/>
                </a:moveTo>
                <a:lnTo>
                  <a:pt x="0" y="0"/>
                </a:lnTo>
                <a:lnTo>
                  <a:pt x="45965" y="13970"/>
                </a:lnTo>
                <a:lnTo>
                  <a:pt x="4493833" y="13970"/>
                </a:lnTo>
                <a:lnTo>
                  <a:pt x="4493833" y="0"/>
                </a:lnTo>
                <a:close/>
              </a:path>
            </a:pathLst>
          </a:custGeom>
          <a:solidFill>
            <a:srgbClr val="009CD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bg object 120"/>
          <p:cNvSpPr/>
          <p:nvPr/>
        </p:nvSpPr>
        <p:spPr>
          <a:xfrm>
            <a:off x="4696132" y="95250"/>
            <a:ext cx="4448175" cy="13970"/>
          </a:xfrm>
          <a:custGeom>
            <a:avLst/>
            <a:gdLst/>
            <a:ahLst/>
            <a:cxnLst/>
            <a:rect l="l" t="t" r="r" b="b"/>
            <a:pathLst>
              <a:path w="4448175" h="13969">
                <a:moveTo>
                  <a:pt x="4447867" y="0"/>
                </a:moveTo>
                <a:lnTo>
                  <a:pt x="0" y="0"/>
                </a:lnTo>
                <a:lnTo>
                  <a:pt x="45965" y="13970"/>
                </a:lnTo>
                <a:lnTo>
                  <a:pt x="4447867" y="13970"/>
                </a:lnTo>
                <a:lnTo>
                  <a:pt x="4447867" y="0"/>
                </a:lnTo>
                <a:close/>
              </a:path>
            </a:pathLst>
          </a:custGeom>
          <a:solidFill>
            <a:srgbClr val="009DD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bg object 121"/>
          <p:cNvSpPr/>
          <p:nvPr/>
        </p:nvSpPr>
        <p:spPr>
          <a:xfrm>
            <a:off x="4737919" y="107950"/>
            <a:ext cx="4406265" cy="13970"/>
          </a:xfrm>
          <a:custGeom>
            <a:avLst/>
            <a:gdLst/>
            <a:ahLst/>
            <a:cxnLst/>
            <a:rect l="l" t="t" r="r" b="b"/>
            <a:pathLst>
              <a:path w="4406265" h="13969">
                <a:moveTo>
                  <a:pt x="4406080" y="0"/>
                </a:moveTo>
                <a:lnTo>
                  <a:pt x="0" y="0"/>
                </a:lnTo>
                <a:lnTo>
                  <a:pt x="45965" y="13970"/>
                </a:lnTo>
                <a:lnTo>
                  <a:pt x="4406080" y="13970"/>
                </a:lnTo>
                <a:lnTo>
                  <a:pt x="4406080" y="0"/>
                </a:lnTo>
                <a:close/>
              </a:path>
            </a:pathLst>
          </a:custGeom>
          <a:solidFill>
            <a:srgbClr val="009DD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bg object 122"/>
          <p:cNvSpPr/>
          <p:nvPr/>
        </p:nvSpPr>
        <p:spPr>
          <a:xfrm>
            <a:off x="4779706" y="120650"/>
            <a:ext cx="4364355" cy="13970"/>
          </a:xfrm>
          <a:custGeom>
            <a:avLst/>
            <a:gdLst/>
            <a:ahLst/>
            <a:cxnLst/>
            <a:rect l="l" t="t" r="r" b="b"/>
            <a:pathLst>
              <a:path w="4364355" h="13969">
                <a:moveTo>
                  <a:pt x="4364293" y="0"/>
                </a:moveTo>
                <a:lnTo>
                  <a:pt x="0" y="0"/>
                </a:lnTo>
                <a:lnTo>
                  <a:pt x="20893" y="6350"/>
                </a:lnTo>
                <a:lnTo>
                  <a:pt x="48423" y="13970"/>
                </a:lnTo>
                <a:lnTo>
                  <a:pt x="4364293" y="13970"/>
                </a:lnTo>
                <a:lnTo>
                  <a:pt x="4364293" y="0"/>
                </a:lnTo>
                <a:close/>
              </a:path>
            </a:pathLst>
          </a:custGeom>
          <a:solidFill>
            <a:srgbClr val="009DD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bg object 123"/>
          <p:cNvSpPr/>
          <p:nvPr/>
        </p:nvSpPr>
        <p:spPr>
          <a:xfrm>
            <a:off x="4823542" y="133350"/>
            <a:ext cx="4320540" cy="13970"/>
          </a:xfrm>
          <a:custGeom>
            <a:avLst/>
            <a:gdLst/>
            <a:ahLst/>
            <a:cxnLst/>
            <a:rect l="l" t="t" r="r" b="b"/>
            <a:pathLst>
              <a:path w="4320540" h="13969">
                <a:moveTo>
                  <a:pt x="4320458" y="0"/>
                </a:moveTo>
                <a:lnTo>
                  <a:pt x="0" y="0"/>
                </a:lnTo>
                <a:lnTo>
                  <a:pt x="50472" y="13970"/>
                </a:lnTo>
                <a:lnTo>
                  <a:pt x="4320458" y="13970"/>
                </a:lnTo>
                <a:lnTo>
                  <a:pt x="4320458" y="0"/>
                </a:lnTo>
                <a:close/>
              </a:path>
            </a:pathLst>
          </a:custGeom>
          <a:solidFill>
            <a:srgbClr val="009ED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bg object 124"/>
          <p:cNvSpPr/>
          <p:nvPr/>
        </p:nvSpPr>
        <p:spPr>
          <a:xfrm>
            <a:off x="4869425" y="146050"/>
            <a:ext cx="4274820" cy="13970"/>
          </a:xfrm>
          <a:custGeom>
            <a:avLst/>
            <a:gdLst/>
            <a:ahLst/>
            <a:cxnLst/>
            <a:rect l="l" t="t" r="r" b="b"/>
            <a:pathLst>
              <a:path w="4274820" h="13969">
                <a:moveTo>
                  <a:pt x="4274574" y="0"/>
                </a:moveTo>
                <a:lnTo>
                  <a:pt x="0" y="0"/>
                </a:lnTo>
                <a:lnTo>
                  <a:pt x="50472" y="13970"/>
                </a:lnTo>
                <a:lnTo>
                  <a:pt x="4274574" y="13970"/>
                </a:lnTo>
                <a:lnTo>
                  <a:pt x="4274574" y="0"/>
                </a:lnTo>
                <a:close/>
              </a:path>
            </a:pathLst>
          </a:custGeom>
          <a:solidFill>
            <a:srgbClr val="009ED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bg object 125"/>
          <p:cNvSpPr/>
          <p:nvPr/>
        </p:nvSpPr>
        <p:spPr>
          <a:xfrm>
            <a:off x="4919898" y="160020"/>
            <a:ext cx="4224655" cy="13970"/>
          </a:xfrm>
          <a:custGeom>
            <a:avLst/>
            <a:gdLst/>
            <a:ahLst/>
            <a:cxnLst/>
            <a:rect l="l" t="t" r="r" b="b"/>
            <a:pathLst>
              <a:path w="4224655" h="13969">
                <a:moveTo>
                  <a:pt x="4224101" y="0"/>
                </a:moveTo>
                <a:lnTo>
                  <a:pt x="0" y="0"/>
                </a:lnTo>
                <a:lnTo>
                  <a:pt x="50472" y="13970"/>
                </a:lnTo>
                <a:lnTo>
                  <a:pt x="4224101" y="13970"/>
                </a:lnTo>
                <a:lnTo>
                  <a:pt x="4224101" y="0"/>
                </a:lnTo>
                <a:close/>
              </a:path>
            </a:pathLst>
          </a:custGeom>
          <a:solidFill>
            <a:srgbClr val="009ED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bg object 126"/>
          <p:cNvSpPr/>
          <p:nvPr/>
        </p:nvSpPr>
        <p:spPr>
          <a:xfrm>
            <a:off x="4965781" y="172720"/>
            <a:ext cx="4178300" cy="13970"/>
          </a:xfrm>
          <a:custGeom>
            <a:avLst/>
            <a:gdLst/>
            <a:ahLst/>
            <a:cxnLst/>
            <a:rect l="l" t="t" r="r" b="b"/>
            <a:pathLst>
              <a:path w="4178300" h="13969">
                <a:moveTo>
                  <a:pt x="4178218" y="0"/>
                </a:moveTo>
                <a:lnTo>
                  <a:pt x="0" y="0"/>
                </a:lnTo>
                <a:lnTo>
                  <a:pt x="50472" y="13970"/>
                </a:lnTo>
                <a:lnTo>
                  <a:pt x="4178218" y="13970"/>
                </a:lnTo>
                <a:lnTo>
                  <a:pt x="4178218" y="0"/>
                </a:lnTo>
                <a:close/>
              </a:path>
            </a:pathLst>
          </a:custGeom>
          <a:solidFill>
            <a:srgbClr val="009FD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bg object 127"/>
          <p:cNvSpPr/>
          <p:nvPr/>
        </p:nvSpPr>
        <p:spPr>
          <a:xfrm>
            <a:off x="5011665" y="185420"/>
            <a:ext cx="4132579" cy="13970"/>
          </a:xfrm>
          <a:custGeom>
            <a:avLst/>
            <a:gdLst/>
            <a:ahLst/>
            <a:cxnLst/>
            <a:rect l="l" t="t" r="r" b="b"/>
            <a:pathLst>
              <a:path w="4132579" h="13969">
                <a:moveTo>
                  <a:pt x="4132334" y="0"/>
                </a:moveTo>
                <a:lnTo>
                  <a:pt x="0" y="0"/>
                </a:lnTo>
                <a:lnTo>
                  <a:pt x="50472" y="13970"/>
                </a:lnTo>
                <a:lnTo>
                  <a:pt x="4101085" y="13970"/>
                </a:lnTo>
                <a:lnTo>
                  <a:pt x="4132334" y="5079"/>
                </a:lnTo>
                <a:lnTo>
                  <a:pt x="4132334" y="0"/>
                </a:lnTo>
                <a:close/>
              </a:path>
            </a:pathLst>
          </a:custGeom>
          <a:solidFill>
            <a:srgbClr val="009FD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bg object 128"/>
          <p:cNvSpPr/>
          <p:nvPr/>
        </p:nvSpPr>
        <p:spPr>
          <a:xfrm>
            <a:off x="5057549" y="198120"/>
            <a:ext cx="4060190" cy="13970"/>
          </a:xfrm>
          <a:custGeom>
            <a:avLst/>
            <a:gdLst/>
            <a:ahLst/>
            <a:cxnLst/>
            <a:rect l="l" t="t" r="r" b="b"/>
            <a:pathLst>
              <a:path w="4060190" h="13970">
                <a:moveTo>
                  <a:pt x="4059666" y="0"/>
                </a:moveTo>
                <a:lnTo>
                  <a:pt x="0" y="0"/>
                </a:lnTo>
                <a:lnTo>
                  <a:pt x="50472" y="13970"/>
                </a:lnTo>
                <a:lnTo>
                  <a:pt x="4010561" y="13970"/>
                </a:lnTo>
                <a:lnTo>
                  <a:pt x="4059666" y="0"/>
                </a:lnTo>
                <a:close/>
              </a:path>
            </a:pathLst>
          </a:custGeom>
          <a:solidFill>
            <a:srgbClr val="00A0D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bg object 129"/>
          <p:cNvSpPr/>
          <p:nvPr/>
        </p:nvSpPr>
        <p:spPr>
          <a:xfrm>
            <a:off x="5103433" y="210820"/>
            <a:ext cx="3969385" cy="13970"/>
          </a:xfrm>
          <a:custGeom>
            <a:avLst/>
            <a:gdLst/>
            <a:ahLst/>
            <a:cxnLst/>
            <a:rect l="l" t="t" r="r" b="b"/>
            <a:pathLst>
              <a:path w="3969384" h="13970">
                <a:moveTo>
                  <a:pt x="3969141" y="0"/>
                </a:moveTo>
                <a:lnTo>
                  <a:pt x="0" y="0"/>
                </a:lnTo>
                <a:lnTo>
                  <a:pt x="50472" y="13970"/>
                </a:lnTo>
                <a:lnTo>
                  <a:pt x="3920037" y="13970"/>
                </a:lnTo>
                <a:lnTo>
                  <a:pt x="3969141" y="0"/>
                </a:lnTo>
                <a:close/>
              </a:path>
            </a:pathLst>
          </a:custGeom>
          <a:solidFill>
            <a:srgbClr val="00A0D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bg object 130"/>
          <p:cNvSpPr/>
          <p:nvPr/>
        </p:nvSpPr>
        <p:spPr>
          <a:xfrm>
            <a:off x="5153905" y="224790"/>
            <a:ext cx="3869690" cy="13970"/>
          </a:xfrm>
          <a:custGeom>
            <a:avLst/>
            <a:gdLst/>
            <a:ahLst/>
            <a:cxnLst/>
            <a:rect l="l" t="t" r="r" b="b"/>
            <a:pathLst>
              <a:path w="3869690" h="13970">
                <a:moveTo>
                  <a:pt x="3869564" y="0"/>
                </a:moveTo>
                <a:lnTo>
                  <a:pt x="0" y="0"/>
                </a:lnTo>
                <a:lnTo>
                  <a:pt x="50472" y="13969"/>
                </a:lnTo>
                <a:lnTo>
                  <a:pt x="3820460" y="13969"/>
                </a:lnTo>
                <a:lnTo>
                  <a:pt x="3869564" y="0"/>
                </a:lnTo>
                <a:close/>
              </a:path>
            </a:pathLst>
          </a:custGeom>
          <a:solidFill>
            <a:srgbClr val="00A0D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bg object 131"/>
          <p:cNvSpPr/>
          <p:nvPr/>
        </p:nvSpPr>
        <p:spPr>
          <a:xfrm>
            <a:off x="5199789" y="237490"/>
            <a:ext cx="3779520" cy="13970"/>
          </a:xfrm>
          <a:custGeom>
            <a:avLst/>
            <a:gdLst/>
            <a:ahLst/>
            <a:cxnLst/>
            <a:rect l="l" t="t" r="r" b="b"/>
            <a:pathLst>
              <a:path w="3779520" h="13970">
                <a:moveTo>
                  <a:pt x="3779040" y="0"/>
                </a:moveTo>
                <a:lnTo>
                  <a:pt x="0" y="0"/>
                </a:lnTo>
                <a:lnTo>
                  <a:pt x="50472" y="13969"/>
                </a:lnTo>
                <a:lnTo>
                  <a:pt x="3729935" y="13969"/>
                </a:lnTo>
                <a:lnTo>
                  <a:pt x="3779040" y="0"/>
                </a:lnTo>
                <a:close/>
              </a:path>
            </a:pathLst>
          </a:custGeom>
          <a:solidFill>
            <a:srgbClr val="00A1D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bg object 132"/>
          <p:cNvSpPr/>
          <p:nvPr/>
        </p:nvSpPr>
        <p:spPr>
          <a:xfrm>
            <a:off x="5245673" y="250190"/>
            <a:ext cx="3688715" cy="13970"/>
          </a:xfrm>
          <a:custGeom>
            <a:avLst/>
            <a:gdLst/>
            <a:ahLst/>
            <a:cxnLst/>
            <a:rect l="l" t="t" r="r" b="b"/>
            <a:pathLst>
              <a:path w="3688715" h="13970">
                <a:moveTo>
                  <a:pt x="3688516" y="0"/>
                </a:moveTo>
                <a:lnTo>
                  <a:pt x="0" y="0"/>
                </a:lnTo>
                <a:lnTo>
                  <a:pt x="50472" y="13969"/>
                </a:lnTo>
                <a:lnTo>
                  <a:pt x="3639411" y="13969"/>
                </a:lnTo>
                <a:lnTo>
                  <a:pt x="3688516" y="0"/>
                </a:lnTo>
                <a:close/>
              </a:path>
            </a:pathLst>
          </a:custGeom>
          <a:solidFill>
            <a:srgbClr val="00A1D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bg object 133"/>
          <p:cNvSpPr/>
          <p:nvPr/>
        </p:nvSpPr>
        <p:spPr>
          <a:xfrm>
            <a:off x="5291557" y="262890"/>
            <a:ext cx="3598545" cy="13970"/>
          </a:xfrm>
          <a:custGeom>
            <a:avLst/>
            <a:gdLst/>
            <a:ahLst/>
            <a:cxnLst/>
            <a:rect l="l" t="t" r="r" b="b"/>
            <a:pathLst>
              <a:path w="3598545" h="13970">
                <a:moveTo>
                  <a:pt x="3597991" y="0"/>
                </a:moveTo>
                <a:lnTo>
                  <a:pt x="0" y="0"/>
                </a:lnTo>
                <a:lnTo>
                  <a:pt x="50472" y="13969"/>
                </a:lnTo>
                <a:lnTo>
                  <a:pt x="3548887" y="13969"/>
                </a:lnTo>
                <a:lnTo>
                  <a:pt x="3597991" y="0"/>
                </a:lnTo>
                <a:close/>
              </a:path>
            </a:pathLst>
          </a:custGeom>
          <a:solidFill>
            <a:srgbClr val="00A1D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bg object 134"/>
          <p:cNvSpPr/>
          <p:nvPr/>
        </p:nvSpPr>
        <p:spPr>
          <a:xfrm>
            <a:off x="5337441" y="275590"/>
            <a:ext cx="3507740" cy="13970"/>
          </a:xfrm>
          <a:custGeom>
            <a:avLst/>
            <a:gdLst/>
            <a:ahLst/>
            <a:cxnLst/>
            <a:rect l="l" t="t" r="r" b="b"/>
            <a:pathLst>
              <a:path w="3507740" h="13970">
                <a:moveTo>
                  <a:pt x="3507467" y="0"/>
                </a:moveTo>
                <a:lnTo>
                  <a:pt x="0" y="0"/>
                </a:lnTo>
                <a:lnTo>
                  <a:pt x="50472" y="13969"/>
                </a:lnTo>
                <a:lnTo>
                  <a:pt x="3458362" y="13969"/>
                </a:lnTo>
                <a:lnTo>
                  <a:pt x="3507467" y="0"/>
                </a:lnTo>
                <a:close/>
              </a:path>
            </a:pathLst>
          </a:custGeom>
          <a:solidFill>
            <a:srgbClr val="00A2C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bg object 135"/>
          <p:cNvSpPr/>
          <p:nvPr/>
        </p:nvSpPr>
        <p:spPr>
          <a:xfrm>
            <a:off x="5387913" y="289559"/>
            <a:ext cx="3408045" cy="13970"/>
          </a:xfrm>
          <a:custGeom>
            <a:avLst/>
            <a:gdLst/>
            <a:ahLst/>
            <a:cxnLst/>
            <a:rect l="l" t="t" r="r" b="b"/>
            <a:pathLst>
              <a:path w="3408045" h="13970">
                <a:moveTo>
                  <a:pt x="3407890" y="0"/>
                </a:moveTo>
                <a:lnTo>
                  <a:pt x="0" y="0"/>
                </a:lnTo>
                <a:lnTo>
                  <a:pt x="50472" y="13970"/>
                </a:lnTo>
                <a:lnTo>
                  <a:pt x="3358786" y="13970"/>
                </a:lnTo>
                <a:lnTo>
                  <a:pt x="3407890" y="0"/>
                </a:lnTo>
                <a:close/>
              </a:path>
            </a:pathLst>
          </a:custGeom>
          <a:solidFill>
            <a:srgbClr val="00A2C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bg object 136"/>
          <p:cNvSpPr/>
          <p:nvPr/>
        </p:nvSpPr>
        <p:spPr>
          <a:xfrm>
            <a:off x="5433797" y="302259"/>
            <a:ext cx="3317875" cy="13970"/>
          </a:xfrm>
          <a:custGeom>
            <a:avLst/>
            <a:gdLst/>
            <a:ahLst/>
            <a:cxnLst/>
            <a:rect l="l" t="t" r="r" b="b"/>
            <a:pathLst>
              <a:path w="3317875" h="13970">
                <a:moveTo>
                  <a:pt x="3317366" y="0"/>
                </a:moveTo>
                <a:lnTo>
                  <a:pt x="0" y="0"/>
                </a:lnTo>
                <a:lnTo>
                  <a:pt x="50472" y="13970"/>
                </a:lnTo>
                <a:lnTo>
                  <a:pt x="3268261" y="13970"/>
                </a:lnTo>
                <a:lnTo>
                  <a:pt x="3317366" y="0"/>
                </a:lnTo>
                <a:close/>
              </a:path>
            </a:pathLst>
          </a:custGeom>
          <a:solidFill>
            <a:srgbClr val="00A3C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bg object 137"/>
          <p:cNvSpPr/>
          <p:nvPr/>
        </p:nvSpPr>
        <p:spPr>
          <a:xfrm>
            <a:off x="5479669" y="314959"/>
            <a:ext cx="3227070" cy="26670"/>
          </a:xfrm>
          <a:custGeom>
            <a:avLst/>
            <a:gdLst/>
            <a:ahLst/>
            <a:cxnLst/>
            <a:rect l="l" t="t" r="r" b="b"/>
            <a:pathLst>
              <a:path w="3227070" h="26670">
                <a:moveTo>
                  <a:pt x="3226854" y="0"/>
                </a:moveTo>
                <a:lnTo>
                  <a:pt x="0" y="0"/>
                </a:lnTo>
                <a:lnTo>
                  <a:pt x="32131" y="8890"/>
                </a:lnTo>
                <a:lnTo>
                  <a:pt x="49161" y="12700"/>
                </a:lnTo>
                <a:lnTo>
                  <a:pt x="54838" y="13970"/>
                </a:lnTo>
                <a:lnTo>
                  <a:pt x="111633" y="26670"/>
                </a:lnTo>
                <a:lnTo>
                  <a:pt x="3133102" y="26670"/>
                </a:lnTo>
                <a:lnTo>
                  <a:pt x="3177743" y="13970"/>
                </a:lnTo>
                <a:lnTo>
                  <a:pt x="3182213" y="12700"/>
                </a:lnTo>
                <a:lnTo>
                  <a:pt x="3226854" y="0"/>
                </a:lnTo>
                <a:close/>
              </a:path>
            </a:pathLst>
          </a:custGeom>
          <a:solidFill>
            <a:srgbClr val="00A3C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bg object 138"/>
          <p:cNvSpPr/>
          <p:nvPr/>
        </p:nvSpPr>
        <p:spPr>
          <a:xfrm>
            <a:off x="5585629" y="340359"/>
            <a:ext cx="3032125" cy="13970"/>
          </a:xfrm>
          <a:custGeom>
            <a:avLst/>
            <a:gdLst/>
            <a:ahLst/>
            <a:cxnLst/>
            <a:rect l="l" t="t" r="r" b="b"/>
            <a:pathLst>
              <a:path w="3032125" h="13970">
                <a:moveTo>
                  <a:pt x="3031612" y="0"/>
                </a:moveTo>
                <a:lnTo>
                  <a:pt x="0" y="0"/>
                </a:lnTo>
                <a:lnTo>
                  <a:pt x="62471" y="13970"/>
                </a:lnTo>
                <a:lnTo>
                  <a:pt x="2982507" y="13970"/>
                </a:lnTo>
                <a:lnTo>
                  <a:pt x="3031612" y="0"/>
                </a:lnTo>
                <a:close/>
              </a:path>
            </a:pathLst>
          </a:custGeom>
          <a:solidFill>
            <a:srgbClr val="00A4C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bg object 139"/>
          <p:cNvSpPr/>
          <p:nvPr/>
        </p:nvSpPr>
        <p:spPr>
          <a:xfrm>
            <a:off x="5648101" y="354329"/>
            <a:ext cx="2920365" cy="13970"/>
          </a:xfrm>
          <a:custGeom>
            <a:avLst/>
            <a:gdLst/>
            <a:ahLst/>
            <a:cxnLst/>
            <a:rect l="l" t="t" r="r" b="b"/>
            <a:pathLst>
              <a:path w="2920365" h="13970">
                <a:moveTo>
                  <a:pt x="2920036" y="0"/>
                </a:moveTo>
                <a:lnTo>
                  <a:pt x="0" y="0"/>
                </a:lnTo>
                <a:lnTo>
                  <a:pt x="62471" y="13970"/>
                </a:lnTo>
                <a:lnTo>
                  <a:pt x="2870931" y="13970"/>
                </a:lnTo>
                <a:lnTo>
                  <a:pt x="2920036" y="0"/>
                </a:lnTo>
                <a:close/>
              </a:path>
            </a:pathLst>
          </a:custGeom>
          <a:solidFill>
            <a:srgbClr val="00A4C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bg object 140"/>
          <p:cNvSpPr/>
          <p:nvPr/>
        </p:nvSpPr>
        <p:spPr>
          <a:xfrm>
            <a:off x="5704893" y="367029"/>
            <a:ext cx="2818765" cy="13970"/>
          </a:xfrm>
          <a:custGeom>
            <a:avLst/>
            <a:gdLst/>
            <a:ahLst/>
            <a:cxnLst/>
            <a:rect l="l" t="t" r="r" b="b"/>
            <a:pathLst>
              <a:path w="2818765" h="13970">
                <a:moveTo>
                  <a:pt x="2818603" y="0"/>
                </a:moveTo>
                <a:lnTo>
                  <a:pt x="0" y="0"/>
                </a:lnTo>
                <a:lnTo>
                  <a:pt x="62471" y="13970"/>
                </a:lnTo>
                <a:lnTo>
                  <a:pt x="2769498" y="13970"/>
                </a:lnTo>
                <a:lnTo>
                  <a:pt x="2818603" y="0"/>
                </a:lnTo>
                <a:close/>
              </a:path>
            </a:pathLst>
          </a:custGeom>
          <a:solidFill>
            <a:srgbClr val="00A4C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bg object 141"/>
          <p:cNvSpPr/>
          <p:nvPr/>
        </p:nvSpPr>
        <p:spPr>
          <a:xfrm>
            <a:off x="5761685" y="379729"/>
            <a:ext cx="2717165" cy="13970"/>
          </a:xfrm>
          <a:custGeom>
            <a:avLst/>
            <a:gdLst/>
            <a:ahLst/>
            <a:cxnLst/>
            <a:rect l="l" t="t" r="r" b="b"/>
            <a:pathLst>
              <a:path w="2717165" h="13970">
                <a:moveTo>
                  <a:pt x="2717170" y="0"/>
                </a:moveTo>
                <a:lnTo>
                  <a:pt x="0" y="0"/>
                </a:lnTo>
                <a:lnTo>
                  <a:pt x="62471" y="13970"/>
                </a:lnTo>
                <a:lnTo>
                  <a:pt x="2668066" y="13970"/>
                </a:lnTo>
                <a:lnTo>
                  <a:pt x="2717170" y="0"/>
                </a:lnTo>
                <a:close/>
              </a:path>
            </a:pathLst>
          </a:custGeom>
          <a:solidFill>
            <a:srgbClr val="00A5C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bg object 142"/>
          <p:cNvSpPr/>
          <p:nvPr/>
        </p:nvSpPr>
        <p:spPr>
          <a:xfrm>
            <a:off x="5818478" y="392429"/>
            <a:ext cx="2616200" cy="13970"/>
          </a:xfrm>
          <a:custGeom>
            <a:avLst/>
            <a:gdLst/>
            <a:ahLst/>
            <a:cxnLst/>
            <a:rect l="l" t="t" r="r" b="b"/>
            <a:pathLst>
              <a:path w="2616200" h="13970">
                <a:moveTo>
                  <a:pt x="2615737" y="0"/>
                </a:moveTo>
                <a:lnTo>
                  <a:pt x="0" y="0"/>
                </a:lnTo>
                <a:lnTo>
                  <a:pt x="62471" y="13970"/>
                </a:lnTo>
                <a:lnTo>
                  <a:pt x="2566633" y="13970"/>
                </a:lnTo>
                <a:lnTo>
                  <a:pt x="2615737" y="0"/>
                </a:lnTo>
                <a:close/>
              </a:path>
            </a:pathLst>
          </a:custGeom>
          <a:solidFill>
            <a:srgbClr val="00A5C6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bg object 143"/>
          <p:cNvSpPr/>
          <p:nvPr/>
        </p:nvSpPr>
        <p:spPr>
          <a:xfrm>
            <a:off x="5875270" y="405129"/>
            <a:ext cx="2514600" cy="15240"/>
          </a:xfrm>
          <a:custGeom>
            <a:avLst/>
            <a:gdLst/>
            <a:ahLst/>
            <a:cxnLst/>
            <a:rect l="l" t="t" r="r" b="b"/>
            <a:pathLst>
              <a:path w="2514600" h="15240">
                <a:moveTo>
                  <a:pt x="2514305" y="0"/>
                </a:moveTo>
                <a:lnTo>
                  <a:pt x="0" y="0"/>
                </a:lnTo>
                <a:lnTo>
                  <a:pt x="68150" y="15240"/>
                </a:lnTo>
                <a:lnTo>
                  <a:pt x="2460736" y="15240"/>
                </a:lnTo>
                <a:lnTo>
                  <a:pt x="2514305" y="0"/>
                </a:lnTo>
                <a:close/>
              </a:path>
            </a:pathLst>
          </a:custGeom>
          <a:solidFill>
            <a:srgbClr val="00A6C5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bg object 144"/>
          <p:cNvSpPr/>
          <p:nvPr/>
        </p:nvSpPr>
        <p:spPr>
          <a:xfrm>
            <a:off x="5937741" y="419100"/>
            <a:ext cx="2402840" cy="13970"/>
          </a:xfrm>
          <a:custGeom>
            <a:avLst/>
            <a:gdLst/>
            <a:ahLst/>
            <a:cxnLst/>
            <a:rect l="l" t="t" r="r" b="b"/>
            <a:pathLst>
              <a:path w="2402840" h="13970">
                <a:moveTo>
                  <a:pt x="2402729" y="0"/>
                </a:moveTo>
                <a:lnTo>
                  <a:pt x="0" y="0"/>
                </a:lnTo>
                <a:lnTo>
                  <a:pt x="62471" y="13970"/>
                </a:lnTo>
                <a:lnTo>
                  <a:pt x="2353624" y="13970"/>
                </a:lnTo>
                <a:lnTo>
                  <a:pt x="2402729" y="0"/>
                </a:lnTo>
                <a:close/>
              </a:path>
            </a:pathLst>
          </a:custGeom>
          <a:solidFill>
            <a:srgbClr val="00A6C4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bg object 145"/>
          <p:cNvSpPr/>
          <p:nvPr/>
        </p:nvSpPr>
        <p:spPr>
          <a:xfrm>
            <a:off x="5994534" y="431800"/>
            <a:ext cx="2301875" cy="13970"/>
          </a:xfrm>
          <a:custGeom>
            <a:avLst/>
            <a:gdLst/>
            <a:ahLst/>
            <a:cxnLst/>
            <a:rect l="l" t="t" r="r" b="b"/>
            <a:pathLst>
              <a:path w="2301875" h="13970">
                <a:moveTo>
                  <a:pt x="2301296" y="0"/>
                </a:moveTo>
                <a:lnTo>
                  <a:pt x="0" y="0"/>
                </a:lnTo>
                <a:lnTo>
                  <a:pt x="62471" y="13970"/>
                </a:lnTo>
                <a:lnTo>
                  <a:pt x="2250916" y="13970"/>
                </a:lnTo>
                <a:lnTo>
                  <a:pt x="2256655" y="12700"/>
                </a:lnTo>
                <a:lnTo>
                  <a:pt x="2301296" y="0"/>
                </a:lnTo>
                <a:close/>
              </a:path>
            </a:pathLst>
          </a:custGeom>
          <a:solidFill>
            <a:srgbClr val="00A6C3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bg object 146"/>
          <p:cNvSpPr/>
          <p:nvPr/>
        </p:nvSpPr>
        <p:spPr>
          <a:xfrm>
            <a:off x="6051326" y="444500"/>
            <a:ext cx="2200275" cy="13970"/>
          </a:xfrm>
          <a:custGeom>
            <a:avLst/>
            <a:gdLst/>
            <a:ahLst/>
            <a:cxnLst/>
            <a:rect l="l" t="t" r="r" b="b"/>
            <a:pathLst>
              <a:path w="2200275" h="13970">
                <a:moveTo>
                  <a:pt x="2199863" y="0"/>
                </a:moveTo>
                <a:lnTo>
                  <a:pt x="0" y="0"/>
                </a:lnTo>
                <a:lnTo>
                  <a:pt x="62471" y="13970"/>
                </a:lnTo>
                <a:lnTo>
                  <a:pt x="2136729" y="13970"/>
                </a:lnTo>
                <a:lnTo>
                  <a:pt x="2199863" y="0"/>
                </a:lnTo>
                <a:close/>
              </a:path>
            </a:pathLst>
          </a:custGeom>
          <a:solidFill>
            <a:srgbClr val="00A7C2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bg object 147"/>
          <p:cNvSpPr/>
          <p:nvPr/>
        </p:nvSpPr>
        <p:spPr>
          <a:xfrm>
            <a:off x="6108118" y="457200"/>
            <a:ext cx="2085975" cy="13970"/>
          </a:xfrm>
          <a:custGeom>
            <a:avLst/>
            <a:gdLst/>
            <a:ahLst/>
            <a:cxnLst/>
            <a:rect l="l" t="t" r="r" b="b"/>
            <a:pathLst>
              <a:path w="2085975" h="13970">
                <a:moveTo>
                  <a:pt x="2085677" y="0"/>
                </a:moveTo>
                <a:lnTo>
                  <a:pt x="0" y="0"/>
                </a:lnTo>
                <a:lnTo>
                  <a:pt x="62471" y="13970"/>
                </a:lnTo>
                <a:lnTo>
                  <a:pt x="2022543" y="13970"/>
                </a:lnTo>
                <a:lnTo>
                  <a:pt x="2085677" y="0"/>
                </a:lnTo>
                <a:close/>
              </a:path>
            </a:pathLst>
          </a:custGeom>
          <a:solidFill>
            <a:srgbClr val="00A7C1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bg object 148"/>
          <p:cNvSpPr/>
          <p:nvPr/>
        </p:nvSpPr>
        <p:spPr>
          <a:xfrm>
            <a:off x="6164910" y="469900"/>
            <a:ext cx="1971675" cy="15240"/>
          </a:xfrm>
          <a:custGeom>
            <a:avLst/>
            <a:gdLst/>
            <a:ahLst/>
            <a:cxnLst/>
            <a:rect l="l" t="t" r="r" b="b"/>
            <a:pathLst>
              <a:path w="1971675" h="15240">
                <a:moveTo>
                  <a:pt x="1971490" y="0"/>
                </a:moveTo>
                <a:lnTo>
                  <a:pt x="0" y="0"/>
                </a:lnTo>
                <a:lnTo>
                  <a:pt x="68150" y="15239"/>
                </a:lnTo>
                <a:lnTo>
                  <a:pt x="1902617" y="15239"/>
                </a:lnTo>
                <a:lnTo>
                  <a:pt x="1971490" y="0"/>
                </a:lnTo>
                <a:close/>
              </a:path>
            </a:pathLst>
          </a:custGeom>
          <a:solidFill>
            <a:srgbClr val="00A7C0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bg object 149"/>
          <p:cNvSpPr/>
          <p:nvPr/>
        </p:nvSpPr>
        <p:spPr>
          <a:xfrm>
            <a:off x="6227382" y="483869"/>
            <a:ext cx="1845945" cy="13970"/>
          </a:xfrm>
          <a:custGeom>
            <a:avLst/>
            <a:gdLst/>
            <a:ahLst/>
            <a:cxnLst/>
            <a:rect l="l" t="t" r="r" b="b"/>
            <a:pathLst>
              <a:path w="1845945" h="13970">
                <a:moveTo>
                  <a:pt x="1845885" y="0"/>
                </a:moveTo>
                <a:lnTo>
                  <a:pt x="0" y="0"/>
                </a:lnTo>
                <a:lnTo>
                  <a:pt x="62471" y="13969"/>
                </a:lnTo>
                <a:lnTo>
                  <a:pt x="1782751" y="13969"/>
                </a:lnTo>
                <a:lnTo>
                  <a:pt x="1845885" y="0"/>
                </a:lnTo>
                <a:close/>
              </a:path>
            </a:pathLst>
          </a:custGeom>
          <a:solidFill>
            <a:srgbClr val="00A8BF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bg object 150"/>
          <p:cNvSpPr/>
          <p:nvPr/>
        </p:nvSpPr>
        <p:spPr>
          <a:xfrm>
            <a:off x="6284174" y="496569"/>
            <a:ext cx="1732280" cy="13970"/>
          </a:xfrm>
          <a:custGeom>
            <a:avLst/>
            <a:gdLst/>
            <a:ahLst/>
            <a:cxnLst/>
            <a:rect l="l" t="t" r="r" b="b"/>
            <a:pathLst>
              <a:path w="1732279" h="13970">
                <a:moveTo>
                  <a:pt x="1731699" y="0"/>
                </a:moveTo>
                <a:lnTo>
                  <a:pt x="0" y="0"/>
                </a:lnTo>
                <a:lnTo>
                  <a:pt x="34075" y="7619"/>
                </a:lnTo>
                <a:lnTo>
                  <a:pt x="72823" y="13969"/>
                </a:lnTo>
                <a:lnTo>
                  <a:pt x="1668565" y="13969"/>
                </a:lnTo>
                <a:lnTo>
                  <a:pt x="1731699" y="0"/>
                </a:lnTo>
                <a:close/>
              </a:path>
            </a:pathLst>
          </a:custGeom>
          <a:solidFill>
            <a:srgbClr val="00A8BE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bg object 151"/>
          <p:cNvSpPr/>
          <p:nvPr/>
        </p:nvSpPr>
        <p:spPr>
          <a:xfrm>
            <a:off x="6349248" y="509269"/>
            <a:ext cx="1609725" cy="13970"/>
          </a:xfrm>
          <a:custGeom>
            <a:avLst/>
            <a:gdLst/>
            <a:ahLst/>
            <a:cxnLst/>
            <a:rect l="l" t="t" r="r" b="b"/>
            <a:pathLst>
              <a:path w="1609725" h="13970">
                <a:moveTo>
                  <a:pt x="1609231" y="0"/>
                </a:moveTo>
                <a:lnTo>
                  <a:pt x="0" y="0"/>
                </a:lnTo>
                <a:lnTo>
                  <a:pt x="85245" y="13969"/>
                </a:lnTo>
                <a:lnTo>
                  <a:pt x="1528530" y="13969"/>
                </a:lnTo>
                <a:lnTo>
                  <a:pt x="1603491" y="1269"/>
                </a:lnTo>
                <a:lnTo>
                  <a:pt x="1609231" y="0"/>
                </a:lnTo>
                <a:close/>
              </a:path>
            </a:pathLst>
          </a:custGeom>
          <a:solidFill>
            <a:srgbClr val="00A9BD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bg object 152"/>
          <p:cNvSpPr/>
          <p:nvPr/>
        </p:nvSpPr>
        <p:spPr>
          <a:xfrm>
            <a:off x="6426744" y="521969"/>
            <a:ext cx="1458595" cy="13970"/>
          </a:xfrm>
          <a:custGeom>
            <a:avLst/>
            <a:gdLst/>
            <a:ahLst/>
            <a:cxnLst/>
            <a:rect l="l" t="t" r="r" b="b"/>
            <a:pathLst>
              <a:path w="1458595" h="13970">
                <a:moveTo>
                  <a:pt x="1458530" y="0"/>
                </a:moveTo>
                <a:lnTo>
                  <a:pt x="0" y="0"/>
                </a:lnTo>
                <a:lnTo>
                  <a:pt x="85245" y="13969"/>
                </a:lnTo>
                <a:lnTo>
                  <a:pt x="1376073" y="13969"/>
                </a:lnTo>
                <a:lnTo>
                  <a:pt x="1458530" y="0"/>
                </a:lnTo>
                <a:close/>
              </a:path>
            </a:pathLst>
          </a:custGeom>
          <a:solidFill>
            <a:srgbClr val="00A9BC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bg object 153"/>
          <p:cNvSpPr/>
          <p:nvPr/>
        </p:nvSpPr>
        <p:spPr>
          <a:xfrm>
            <a:off x="6511990" y="535940"/>
            <a:ext cx="1290955" cy="13970"/>
          </a:xfrm>
          <a:custGeom>
            <a:avLst/>
            <a:gdLst/>
            <a:ahLst/>
            <a:cxnLst/>
            <a:rect l="l" t="t" r="r" b="b"/>
            <a:pathLst>
              <a:path w="1290954" h="13970">
                <a:moveTo>
                  <a:pt x="1290828" y="0"/>
                </a:moveTo>
                <a:lnTo>
                  <a:pt x="0" y="0"/>
                </a:lnTo>
                <a:lnTo>
                  <a:pt x="85245" y="13970"/>
                </a:lnTo>
                <a:lnTo>
                  <a:pt x="1208371" y="13970"/>
                </a:lnTo>
                <a:lnTo>
                  <a:pt x="1290828" y="0"/>
                </a:lnTo>
                <a:close/>
              </a:path>
            </a:pathLst>
          </a:custGeom>
          <a:solidFill>
            <a:srgbClr val="00A9BB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bg object 154"/>
          <p:cNvSpPr/>
          <p:nvPr/>
        </p:nvSpPr>
        <p:spPr>
          <a:xfrm>
            <a:off x="6589485" y="548640"/>
            <a:ext cx="1138555" cy="13970"/>
          </a:xfrm>
          <a:custGeom>
            <a:avLst/>
            <a:gdLst/>
            <a:ahLst/>
            <a:cxnLst/>
            <a:rect l="l" t="t" r="r" b="b"/>
            <a:pathLst>
              <a:path w="1138554" h="13970">
                <a:moveTo>
                  <a:pt x="1138371" y="0"/>
                </a:moveTo>
                <a:lnTo>
                  <a:pt x="0" y="0"/>
                </a:lnTo>
                <a:lnTo>
                  <a:pt x="85245" y="13970"/>
                </a:lnTo>
                <a:lnTo>
                  <a:pt x="1055914" y="13970"/>
                </a:lnTo>
                <a:lnTo>
                  <a:pt x="1138371" y="0"/>
                </a:lnTo>
                <a:close/>
              </a:path>
            </a:pathLst>
          </a:custGeom>
          <a:solidFill>
            <a:srgbClr val="00AABA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bg object 155"/>
          <p:cNvSpPr/>
          <p:nvPr/>
        </p:nvSpPr>
        <p:spPr>
          <a:xfrm>
            <a:off x="6666981" y="561340"/>
            <a:ext cx="986155" cy="13970"/>
          </a:xfrm>
          <a:custGeom>
            <a:avLst/>
            <a:gdLst/>
            <a:ahLst/>
            <a:cxnLst/>
            <a:rect l="l" t="t" r="r" b="b"/>
            <a:pathLst>
              <a:path w="986154" h="13970">
                <a:moveTo>
                  <a:pt x="985914" y="0"/>
                </a:moveTo>
                <a:lnTo>
                  <a:pt x="0" y="0"/>
                </a:lnTo>
                <a:lnTo>
                  <a:pt x="30998" y="5080"/>
                </a:lnTo>
                <a:lnTo>
                  <a:pt x="127306" y="13970"/>
                </a:lnTo>
                <a:lnTo>
                  <a:pt x="853450" y="13970"/>
                </a:lnTo>
                <a:lnTo>
                  <a:pt x="978418" y="1270"/>
                </a:lnTo>
                <a:lnTo>
                  <a:pt x="985914" y="0"/>
                </a:lnTo>
                <a:close/>
              </a:path>
            </a:pathLst>
          </a:custGeom>
          <a:solidFill>
            <a:srgbClr val="00AAB9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bg object 156"/>
          <p:cNvSpPr/>
          <p:nvPr/>
        </p:nvSpPr>
        <p:spPr>
          <a:xfrm>
            <a:off x="6780530" y="574040"/>
            <a:ext cx="752475" cy="13970"/>
          </a:xfrm>
          <a:custGeom>
            <a:avLst/>
            <a:gdLst/>
            <a:ahLst/>
            <a:cxnLst/>
            <a:rect l="l" t="t" r="r" b="b"/>
            <a:pathLst>
              <a:path w="752475" h="13970">
                <a:moveTo>
                  <a:pt x="752398" y="0"/>
                </a:moveTo>
                <a:lnTo>
                  <a:pt x="0" y="0"/>
                </a:lnTo>
                <a:lnTo>
                  <a:pt x="151341" y="13970"/>
                </a:lnTo>
                <a:lnTo>
                  <a:pt x="614934" y="13970"/>
                </a:lnTo>
                <a:lnTo>
                  <a:pt x="752398" y="0"/>
                </a:lnTo>
                <a:close/>
              </a:path>
            </a:pathLst>
          </a:custGeom>
          <a:solidFill>
            <a:srgbClr val="00AAB8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bg object 157"/>
          <p:cNvSpPr/>
          <p:nvPr/>
        </p:nvSpPr>
        <p:spPr>
          <a:xfrm>
            <a:off x="6959384" y="586739"/>
            <a:ext cx="411480" cy="12700"/>
          </a:xfrm>
          <a:custGeom>
            <a:avLst/>
            <a:gdLst/>
            <a:ahLst/>
            <a:cxnLst/>
            <a:rect l="l" t="t" r="r" b="b"/>
            <a:pathLst>
              <a:path w="411479" h="12700">
                <a:moveTo>
                  <a:pt x="411086" y="0"/>
                </a:moveTo>
                <a:lnTo>
                  <a:pt x="0" y="0"/>
                </a:lnTo>
                <a:lnTo>
                  <a:pt x="0" y="7620"/>
                </a:lnTo>
                <a:lnTo>
                  <a:pt x="55029" y="7620"/>
                </a:lnTo>
                <a:lnTo>
                  <a:pt x="55029" y="10160"/>
                </a:lnTo>
                <a:lnTo>
                  <a:pt x="144360" y="10160"/>
                </a:lnTo>
                <a:lnTo>
                  <a:pt x="144360" y="12700"/>
                </a:lnTo>
                <a:lnTo>
                  <a:pt x="258330" y="12700"/>
                </a:lnTo>
                <a:lnTo>
                  <a:pt x="258330" y="10160"/>
                </a:lnTo>
                <a:lnTo>
                  <a:pt x="335178" y="10160"/>
                </a:lnTo>
                <a:lnTo>
                  <a:pt x="335178" y="7620"/>
                </a:lnTo>
                <a:lnTo>
                  <a:pt x="411086" y="7620"/>
                </a:lnTo>
                <a:lnTo>
                  <a:pt x="411086" y="0"/>
                </a:lnTo>
                <a:close/>
              </a:path>
            </a:pathLst>
          </a:custGeom>
          <a:solidFill>
            <a:srgbClr val="00ABB7">
              <a:alpha val="45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bg object 158"/>
          <p:cNvSpPr/>
          <p:nvPr/>
        </p:nvSpPr>
        <p:spPr>
          <a:xfrm>
            <a:off x="3810" y="203200"/>
            <a:ext cx="9140190" cy="6477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bg object 159"/>
          <p:cNvSpPr/>
          <p:nvPr/>
        </p:nvSpPr>
        <p:spPr>
          <a:xfrm>
            <a:off x="0" y="247650"/>
            <a:ext cx="9144000" cy="56133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-12700" y="734059"/>
            <a:ext cx="9169400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 u="heavy">
                <a:solidFill>
                  <a:srgbClr val="03607A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7327" y="2433727"/>
            <a:ext cx="7634605" cy="3667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395969" y="6543124"/>
            <a:ext cx="328929" cy="1943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035B74"/>
                </a:solidFill>
                <a:latin typeface="Times New Roman"/>
                <a:cs typeface="Times New Roman"/>
              </a:defRPr>
            </a:lvl1pPr>
          </a:lstStyle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‹#›</a:t>
            </a:fld>
            <a:endParaRPr spc="-5" dirty="0">
              <a:solidFill>
                <a:srgbClr val="D0E9ED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1</a:t>
            </a:fld>
            <a:endParaRPr spc="-5" dirty="0">
              <a:solidFill>
                <a:srgbClr val="D0E9ED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209800" y="3234689"/>
            <a:ext cx="4483735" cy="1854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56590">
              <a:lnSpc>
                <a:spcPct val="100000"/>
              </a:lnSpc>
              <a:spcBef>
                <a:spcPts val="100"/>
              </a:spcBef>
              <a:tabLst>
                <a:tab pos="3439160" algn="l"/>
              </a:tabLst>
            </a:pPr>
            <a:r>
              <a:rPr sz="6000" b="1" spc="-5" dirty="0">
                <a:latin typeface="Times New Roman"/>
                <a:cs typeface="Times New Roman"/>
              </a:rPr>
              <a:t>Writing	</a:t>
            </a:r>
            <a:r>
              <a:rPr sz="6000" b="1" dirty="0">
                <a:latin typeface="Times New Roman"/>
                <a:cs typeface="Times New Roman"/>
              </a:rPr>
              <a:t>a  </a:t>
            </a:r>
            <a:r>
              <a:rPr sz="6000" b="1" spc="-10" dirty="0">
                <a:latin typeface="Times New Roman"/>
                <a:cs typeface="Times New Roman"/>
              </a:rPr>
              <a:t>Business</a:t>
            </a:r>
            <a:r>
              <a:rPr sz="6000" b="1" spc="-85" dirty="0">
                <a:latin typeface="Times New Roman"/>
                <a:cs typeface="Times New Roman"/>
              </a:rPr>
              <a:t> </a:t>
            </a:r>
            <a:r>
              <a:rPr sz="6000" b="1" spc="-5" dirty="0">
                <a:latin typeface="Times New Roman"/>
                <a:cs typeface="Times New Roman"/>
              </a:rPr>
              <a:t>Plan</a:t>
            </a:r>
            <a:endParaRPr sz="6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6865" algn="l"/>
                <a:tab pos="9156065" algn="l"/>
              </a:tabLst>
            </a:pPr>
            <a:r>
              <a:rPr dirty="0"/>
              <a:t> 	</a:t>
            </a:r>
            <a:r>
              <a:rPr spc="-10" dirty="0"/>
              <a:t>Section </a:t>
            </a:r>
            <a:r>
              <a:rPr dirty="0"/>
              <a:t>2: </a:t>
            </a:r>
            <a:r>
              <a:rPr spc="-5" dirty="0"/>
              <a:t>Company</a:t>
            </a:r>
            <a:r>
              <a:rPr spc="-50" dirty="0"/>
              <a:t> </a:t>
            </a:r>
            <a:r>
              <a:rPr spc="-5" dirty="0"/>
              <a:t>Description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10</a:t>
            </a:fld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510540" y="1879388"/>
            <a:ext cx="7743825" cy="400113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sz="3975" spc="-7" baseline="7337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spc="-5" dirty="0">
                <a:latin typeface="Times New Roman"/>
                <a:cs typeface="Times New Roman"/>
              </a:rPr>
              <a:t>Company Description</a:t>
            </a:r>
            <a:endParaRPr sz="2800">
              <a:latin typeface="Times New Roman"/>
              <a:cs typeface="Times New Roman"/>
            </a:endParaRPr>
          </a:p>
          <a:p>
            <a:pPr marL="677545" marR="30480" indent="-246379">
              <a:lnSpc>
                <a:spcPts val="2590"/>
              </a:lnSpc>
              <a:spcBef>
                <a:spcPts val="64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main </a:t>
            </a:r>
            <a:r>
              <a:rPr sz="2400" dirty="0">
                <a:latin typeface="Times New Roman"/>
                <a:cs typeface="Times New Roman"/>
              </a:rPr>
              <a:t>body of the </a:t>
            </a:r>
            <a:r>
              <a:rPr sz="2400" spc="-5" dirty="0">
                <a:latin typeface="Times New Roman"/>
                <a:cs typeface="Times New Roman"/>
              </a:rPr>
              <a:t>business </a:t>
            </a:r>
            <a:r>
              <a:rPr sz="2400" dirty="0">
                <a:latin typeface="Times New Roman"/>
                <a:cs typeface="Times New Roman"/>
              </a:rPr>
              <a:t>plan beings </a:t>
            </a:r>
            <a:r>
              <a:rPr sz="2400" spc="-5" dirty="0">
                <a:latin typeface="Times New Roman"/>
                <a:cs typeface="Times New Roman"/>
              </a:rPr>
              <a:t>with </a:t>
            </a:r>
            <a:r>
              <a:rPr sz="2400" dirty="0">
                <a:latin typeface="Times New Roman"/>
                <a:cs typeface="Times New Roman"/>
              </a:rPr>
              <a:t>a general  description of the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company.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26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Items </a:t>
            </a:r>
            <a:r>
              <a:rPr sz="2400" spc="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include in this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section:</a:t>
            </a:r>
            <a:endParaRPr sz="24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Company description.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Company history.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Mission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statement.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Products </a:t>
            </a:r>
            <a:r>
              <a:rPr sz="2000" spc="-5" dirty="0">
                <a:latin typeface="Times New Roman"/>
                <a:cs typeface="Times New Roman"/>
              </a:rPr>
              <a:t>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services.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Current</a:t>
            </a:r>
            <a:r>
              <a:rPr sz="2000" spc="-5" dirty="0">
                <a:latin typeface="Times New Roman"/>
                <a:cs typeface="Times New Roman"/>
              </a:rPr>
              <a:t> status.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Legal </a:t>
            </a:r>
            <a:r>
              <a:rPr sz="2000" spc="-5" dirty="0">
                <a:latin typeface="Times New Roman"/>
                <a:cs typeface="Times New Roman"/>
              </a:rPr>
              <a:t>status </a:t>
            </a:r>
            <a:r>
              <a:rPr sz="2000" dirty="0">
                <a:latin typeface="Times New Roman"/>
                <a:cs typeface="Times New Roman"/>
              </a:rPr>
              <a:t>and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ownership.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Key </a:t>
            </a:r>
            <a:r>
              <a:rPr sz="2000" spc="-5" dirty="0">
                <a:latin typeface="Times New Roman"/>
                <a:cs typeface="Times New Roman"/>
              </a:rPr>
              <a:t>partnerships (if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any).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6865" algn="l"/>
                <a:tab pos="9156065" algn="l"/>
              </a:tabLst>
            </a:pPr>
            <a:r>
              <a:rPr dirty="0"/>
              <a:t> 	</a:t>
            </a:r>
            <a:r>
              <a:rPr spc="-10" dirty="0"/>
              <a:t>Section </a:t>
            </a:r>
            <a:r>
              <a:rPr dirty="0"/>
              <a:t>3: </a:t>
            </a:r>
            <a:r>
              <a:rPr spc="-5" dirty="0"/>
              <a:t>Industry</a:t>
            </a:r>
            <a:r>
              <a:rPr dirty="0"/>
              <a:t> </a:t>
            </a:r>
            <a:r>
              <a:rPr spc="-5" dirty="0"/>
              <a:t>Analysis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11</a:t>
            </a:fld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510540" y="1879388"/>
            <a:ext cx="8109584" cy="33166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sz="3975" baseline="7337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dirty="0">
                <a:latin typeface="Times New Roman"/>
                <a:cs typeface="Times New Roman"/>
              </a:rPr>
              <a:t>Industry </a:t>
            </a:r>
            <a:r>
              <a:rPr sz="2800" spc="-5" dirty="0">
                <a:latin typeface="Times New Roman"/>
                <a:cs typeface="Times New Roman"/>
              </a:rPr>
              <a:t>Analysis</a:t>
            </a:r>
            <a:endParaRPr sz="2800">
              <a:latin typeface="Times New Roman"/>
              <a:cs typeface="Times New Roman"/>
            </a:endParaRPr>
          </a:p>
          <a:p>
            <a:pPr marL="677545" marR="30480" indent="-246379">
              <a:lnSpc>
                <a:spcPts val="2590"/>
              </a:lnSpc>
              <a:spcBef>
                <a:spcPts val="64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This </a:t>
            </a:r>
            <a:r>
              <a:rPr sz="2400" dirty="0">
                <a:latin typeface="Times New Roman"/>
                <a:cs typeface="Times New Roman"/>
              </a:rPr>
              <a:t>section </a:t>
            </a:r>
            <a:r>
              <a:rPr sz="2400" spc="-5" dirty="0">
                <a:latin typeface="Times New Roman"/>
                <a:cs typeface="Times New Roman"/>
              </a:rPr>
              <a:t>should </a:t>
            </a:r>
            <a:r>
              <a:rPr sz="2400" dirty="0">
                <a:latin typeface="Times New Roman"/>
                <a:cs typeface="Times New Roman"/>
              </a:rPr>
              <a:t>being by describing the industry the  </a:t>
            </a:r>
            <a:r>
              <a:rPr sz="2400" spc="-5" dirty="0">
                <a:latin typeface="Times New Roman"/>
                <a:cs typeface="Times New Roman"/>
              </a:rPr>
              <a:t>business </a:t>
            </a:r>
            <a:r>
              <a:rPr sz="2400" dirty="0">
                <a:latin typeface="Times New Roman"/>
                <a:cs typeface="Times New Roman"/>
              </a:rPr>
              <a:t>will enter in </a:t>
            </a:r>
            <a:r>
              <a:rPr sz="2400" spc="-5" dirty="0">
                <a:latin typeface="Times New Roman"/>
                <a:cs typeface="Times New Roman"/>
              </a:rPr>
              <a:t>terms </a:t>
            </a:r>
            <a:r>
              <a:rPr sz="2400" dirty="0">
                <a:latin typeface="Times New Roman"/>
                <a:cs typeface="Times New Roman"/>
              </a:rPr>
              <a:t>of its size, </a:t>
            </a:r>
            <a:r>
              <a:rPr sz="2400" spc="-5" dirty="0">
                <a:latin typeface="Times New Roman"/>
                <a:cs typeface="Times New Roman"/>
              </a:rPr>
              <a:t>growth </a:t>
            </a:r>
            <a:r>
              <a:rPr sz="2400" dirty="0">
                <a:latin typeface="Times New Roman"/>
                <a:cs typeface="Times New Roman"/>
              </a:rPr>
              <a:t>rate, and sales  projections.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27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Items </a:t>
            </a:r>
            <a:r>
              <a:rPr sz="2400" spc="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include in this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section:</a:t>
            </a:r>
            <a:endParaRPr sz="24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5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Industry </a:t>
            </a:r>
            <a:r>
              <a:rPr sz="2000" spc="-5" dirty="0">
                <a:latin typeface="Times New Roman"/>
                <a:cs typeface="Times New Roman"/>
              </a:rPr>
              <a:t>size, </a:t>
            </a:r>
            <a:r>
              <a:rPr sz="2000" dirty="0">
                <a:latin typeface="Times New Roman"/>
                <a:cs typeface="Times New Roman"/>
              </a:rPr>
              <a:t>growth </a:t>
            </a:r>
            <a:r>
              <a:rPr sz="2000" spc="-5" dirty="0">
                <a:latin typeface="Times New Roman"/>
                <a:cs typeface="Times New Roman"/>
              </a:rPr>
              <a:t>rate, </a:t>
            </a:r>
            <a:r>
              <a:rPr sz="2000" dirty="0">
                <a:latin typeface="Times New Roman"/>
                <a:cs typeface="Times New Roman"/>
              </a:rPr>
              <a:t>and </a:t>
            </a:r>
            <a:r>
              <a:rPr sz="2000" spc="-5" dirty="0">
                <a:latin typeface="Times New Roman"/>
                <a:cs typeface="Times New Roman"/>
              </a:rPr>
              <a:t>sales</a:t>
            </a:r>
            <a:r>
              <a:rPr sz="2000" spc="4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projections.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Industry</a:t>
            </a:r>
            <a:r>
              <a:rPr sz="2000" spc="-5" dirty="0">
                <a:latin typeface="Times New Roman"/>
                <a:cs typeface="Times New Roman"/>
              </a:rPr>
              <a:t> structure.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Key </a:t>
            </a:r>
            <a:r>
              <a:rPr sz="2000" spc="-5" dirty="0">
                <a:latin typeface="Times New Roman"/>
                <a:cs typeface="Times New Roman"/>
              </a:rPr>
              <a:t>success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factors.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Long-term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prospects.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6865" algn="l"/>
                <a:tab pos="9156065" algn="l"/>
              </a:tabLst>
            </a:pPr>
            <a:r>
              <a:rPr dirty="0"/>
              <a:t> 	</a:t>
            </a:r>
            <a:r>
              <a:rPr spc="-10" dirty="0"/>
              <a:t>Section </a:t>
            </a:r>
            <a:r>
              <a:rPr dirty="0"/>
              <a:t>4: </a:t>
            </a:r>
            <a:r>
              <a:rPr spc="-5" dirty="0"/>
              <a:t>Market</a:t>
            </a:r>
            <a:r>
              <a:rPr spc="-80" dirty="0"/>
              <a:t> </a:t>
            </a:r>
            <a:r>
              <a:rPr dirty="0"/>
              <a:t>Analysis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12</a:t>
            </a:fld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510540" y="1879388"/>
            <a:ext cx="7980680" cy="297878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sz="3975" spc="-7" baseline="7337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spc="-5" dirty="0">
                <a:latin typeface="Times New Roman"/>
                <a:cs typeface="Times New Roman"/>
              </a:rPr>
              <a:t>Market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Analysis</a:t>
            </a:r>
            <a:endParaRPr sz="2800">
              <a:latin typeface="Times New Roman"/>
              <a:cs typeface="Times New Roman"/>
            </a:endParaRPr>
          </a:p>
          <a:p>
            <a:pPr marL="677545" marR="30480" indent="-246379">
              <a:lnSpc>
                <a:spcPts val="2590"/>
              </a:lnSpc>
              <a:spcBef>
                <a:spcPts val="64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market </a:t>
            </a:r>
            <a:r>
              <a:rPr sz="2400" dirty="0">
                <a:latin typeface="Times New Roman"/>
                <a:cs typeface="Times New Roman"/>
              </a:rPr>
              <a:t>analysis breaks the industry into </a:t>
            </a:r>
            <a:r>
              <a:rPr sz="2400" spc="-5" dirty="0">
                <a:latin typeface="Times New Roman"/>
                <a:cs typeface="Times New Roman"/>
              </a:rPr>
              <a:t>segments </a:t>
            </a:r>
            <a:r>
              <a:rPr sz="2400" dirty="0">
                <a:latin typeface="Times New Roman"/>
                <a:cs typeface="Times New Roman"/>
              </a:rPr>
              <a:t>and  zeros in on the </a:t>
            </a:r>
            <a:r>
              <a:rPr sz="2400" spc="-5" dirty="0">
                <a:latin typeface="Times New Roman"/>
                <a:cs typeface="Times New Roman"/>
              </a:rPr>
              <a:t>specific segment </a:t>
            </a:r>
            <a:r>
              <a:rPr sz="2400" dirty="0">
                <a:latin typeface="Times New Roman"/>
                <a:cs typeface="Times New Roman"/>
              </a:rPr>
              <a:t>(or target </a:t>
            </a:r>
            <a:r>
              <a:rPr sz="2400" spc="-5" dirty="0">
                <a:latin typeface="Times New Roman"/>
                <a:cs typeface="Times New Roman"/>
              </a:rPr>
              <a:t>market) </a:t>
            </a:r>
            <a:r>
              <a:rPr sz="2400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which 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firm will </a:t>
            </a:r>
            <a:r>
              <a:rPr sz="2400" dirty="0">
                <a:latin typeface="Times New Roman"/>
                <a:cs typeface="Times New Roman"/>
              </a:rPr>
              <a:t>try to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appeal.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27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Items </a:t>
            </a:r>
            <a:r>
              <a:rPr sz="2400" spc="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include in this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section:</a:t>
            </a:r>
            <a:endParaRPr sz="24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5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Market segmentation </a:t>
            </a:r>
            <a:r>
              <a:rPr sz="2000" dirty="0">
                <a:latin typeface="Times New Roman"/>
                <a:cs typeface="Times New Roman"/>
              </a:rPr>
              <a:t>and </a:t>
            </a:r>
            <a:r>
              <a:rPr sz="2000" spc="-5" dirty="0">
                <a:latin typeface="Times New Roman"/>
                <a:cs typeface="Times New Roman"/>
              </a:rPr>
              <a:t>target market</a:t>
            </a:r>
            <a:r>
              <a:rPr sz="2000" spc="2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selection.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Buyer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behavior.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Competitor analysis.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6865" algn="l"/>
                <a:tab pos="9156065" algn="l"/>
              </a:tabLst>
            </a:pPr>
            <a:r>
              <a:rPr dirty="0"/>
              <a:t> 	</a:t>
            </a:r>
            <a:r>
              <a:rPr spc="-10" dirty="0"/>
              <a:t>Section </a:t>
            </a:r>
            <a:r>
              <a:rPr dirty="0"/>
              <a:t>5: </a:t>
            </a:r>
            <a:r>
              <a:rPr spc="-5" dirty="0"/>
              <a:t>Marketing</a:t>
            </a:r>
            <a:r>
              <a:rPr spc="-75" dirty="0"/>
              <a:t> </a:t>
            </a:r>
            <a:r>
              <a:rPr spc="-5" dirty="0"/>
              <a:t>Plan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13</a:t>
            </a:fld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510540" y="1879388"/>
            <a:ext cx="7198359" cy="231203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sz="3975" spc="-7" baseline="7337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spc="-5" dirty="0">
                <a:latin typeface="Times New Roman"/>
                <a:cs typeface="Times New Roman"/>
              </a:rPr>
              <a:t>Marketing</a:t>
            </a:r>
            <a:r>
              <a:rPr sz="2800" spc="-1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Plan</a:t>
            </a:r>
            <a:endParaRPr sz="2800">
              <a:latin typeface="Times New Roman"/>
              <a:cs typeface="Times New Roman"/>
            </a:endParaRPr>
          </a:p>
          <a:p>
            <a:pPr marL="677545" marR="30480" indent="-246379">
              <a:lnSpc>
                <a:spcPts val="2590"/>
              </a:lnSpc>
              <a:spcBef>
                <a:spcPts val="64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marketing </a:t>
            </a:r>
            <a:r>
              <a:rPr sz="2400" dirty="0">
                <a:latin typeface="Times New Roman"/>
                <a:cs typeface="Times New Roman"/>
              </a:rPr>
              <a:t>plan </a:t>
            </a:r>
            <a:r>
              <a:rPr sz="2400" spc="-5" dirty="0">
                <a:latin typeface="Times New Roman"/>
                <a:cs typeface="Times New Roman"/>
              </a:rPr>
              <a:t>focuses </a:t>
            </a:r>
            <a:r>
              <a:rPr sz="2400" dirty="0">
                <a:latin typeface="Times New Roman"/>
                <a:cs typeface="Times New Roman"/>
              </a:rPr>
              <a:t>on how the </a:t>
            </a:r>
            <a:r>
              <a:rPr sz="2400" spc="-5" dirty="0">
                <a:latin typeface="Times New Roman"/>
                <a:cs typeface="Times New Roman"/>
              </a:rPr>
              <a:t>business will  market and </a:t>
            </a:r>
            <a:r>
              <a:rPr sz="2400" dirty="0">
                <a:latin typeface="Times New Roman"/>
                <a:cs typeface="Times New Roman"/>
              </a:rPr>
              <a:t>sell its product or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service.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26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Items </a:t>
            </a:r>
            <a:r>
              <a:rPr sz="2400" spc="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include in this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section:</a:t>
            </a:r>
            <a:endParaRPr sz="24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Overall marketing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strategy.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Product, </a:t>
            </a:r>
            <a:r>
              <a:rPr sz="2000" spc="-5" dirty="0">
                <a:latin typeface="Times New Roman"/>
                <a:cs typeface="Times New Roman"/>
              </a:rPr>
              <a:t>price, promotions, and</a:t>
            </a:r>
            <a:r>
              <a:rPr sz="2000" spc="3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distribution.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100" y="261620"/>
            <a:ext cx="81743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none" spc="-10" dirty="0"/>
              <a:t>Section </a:t>
            </a:r>
            <a:r>
              <a:rPr u="none" dirty="0"/>
              <a:t>6: </a:t>
            </a:r>
            <a:r>
              <a:rPr u="none" spc="-5" dirty="0"/>
              <a:t>Management Team and</a:t>
            </a:r>
            <a:r>
              <a:rPr u="none" spc="-80" dirty="0"/>
              <a:t> </a:t>
            </a:r>
            <a:r>
              <a:rPr u="none" spc="-5" dirty="0"/>
              <a:t>Company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2100" y="810259"/>
            <a:ext cx="169989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03607A"/>
                </a:solidFill>
                <a:latin typeface="Times New Roman"/>
                <a:cs typeface="Times New Roman"/>
              </a:rPr>
              <a:t>S</a:t>
            </a:r>
            <a:r>
              <a:rPr sz="3600" spc="-15" dirty="0">
                <a:solidFill>
                  <a:srgbClr val="03607A"/>
                </a:solidFill>
                <a:latin typeface="Times New Roman"/>
                <a:cs typeface="Times New Roman"/>
              </a:rPr>
              <a:t>t</a:t>
            </a:r>
            <a:r>
              <a:rPr sz="3600" dirty="0">
                <a:solidFill>
                  <a:srgbClr val="03607A"/>
                </a:solidFill>
                <a:latin typeface="Times New Roman"/>
                <a:cs typeface="Times New Roman"/>
              </a:rPr>
              <a:t>ruc</a:t>
            </a:r>
            <a:r>
              <a:rPr sz="3600" spc="-10" dirty="0">
                <a:solidFill>
                  <a:srgbClr val="03607A"/>
                </a:solidFill>
                <a:latin typeface="Times New Roman"/>
                <a:cs typeface="Times New Roman"/>
              </a:rPr>
              <a:t>t</a:t>
            </a:r>
            <a:r>
              <a:rPr sz="3600" dirty="0">
                <a:solidFill>
                  <a:srgbClr val="03607A"/>
                </a:solidFill>
                <a:latin typeface="Times New Roman"/>
                <a:cs typeface="Times New Roman"/>
              </a:rPr>
              <a:t>ure</a:t>
            </a:r>
            <a:endParaRPr sz="36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0540" y="1879388"/>
            <a:ext cx="7809865" cy="3316604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sz="3975" spc="-7" baseline="7337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spc="-5" dirty="0">
                <a:latin typeface="Times New Roman"/>
                <a:cs typeface="Times New Roman"/>
              </a:rPr>
              <a:t>Management </a:t>
            </a:r>
            <a:r>
              <a:rPr sz="2800" spc="-10" dirty="0">
                <a:latin typeface="Times New Roman"/>
                <a:cs typeface="Times New Roman"/>
              </a:rPr>
              <a:t>Team </a:t>
            </a:r>
            <a:r>
              <a:rPr sz="2800" spc="-5" dirty="0">
                <a:latin typeface="Times New Roman"/>
                <a:cs typeface="Times New Roman"/>
              </a:rPr>
              <a:t>and Company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Structure</a:t>
            </a:r>
            <a:endParaRPr sz="2800">
              <a:latin typeface="Times New Roman"/>
              <a:cs typeface="Times New Roman"/>
            </a:endParaRPr>
          </a:p>
          <a:p>
            <a:pPr marL="677545" marR="30480" indent="-246379">
              <a:lnSpc>
                <a:spcPts val="2590"/>
              </a:lnSpc>
              <a:spcBef>
                <a:spcPts val="64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management </a:t>
            </a:r>
            <a:r>
              <a:rPr sz="2400" dirty="0">
                <a:latin typeface="Times New Roman"/>
                <a:cs typeface="Times New Roman"/>
              </a:rPr>
              <a:t>team of a </a:t>
            </a:r>
            <a:r>
              <a:rPr sz="2400" spc="-5" dirty="0">
                <a:latin typeface="Times New Roman"/>
                <a:cs typeface="Times New Roman"/>
              </a:rPr>
              <a:t>new </a:t>
            </a:r>
            <a:r>
              <a:rPr sz="2400" dirty="0">
                <a:latin typeface="Times New Roman"/>
                <a:cs typeface="Times New Roman"/>
              </a:rPr>
              <a:t>venture typically </a:t>
            </a:r>
            <a:r>
              <a:rPr sz="2400" spc="-5" dirty="0">
                <a:latin typeface="Times New Roman"/>
                <a:cs typeface="Times New Roman"/>
              </a:rPr>
              <a:t>consists  </a:t>
            </a:r>
            <a:r>
              <a:rPr sz="2400" dirty="0">
                <a:latin typeface="Times New Roman"/>
                <a:cs typeface="Times New Roman"/>
              </a:rPr>
              <a:t>of the </a:t>
            </a:r>
            <a:r>
              <a:rPr sz="2400" spc="-5" dirty="0">
                <a:latin typeface="Times New Roman"/>
                <a:cs typeface="Times New Roman"/>
              </a:rPr>
              <a:t>founder </a:t>
            </a:r>
            <a:r>
              <a:rPr sz="2400" dirty="0">
                <a:latin typeface="Times New Roman"/>
                <a:cs typeface="Times New Roman"/>
              </a:rPr>
              <a:t>or </a:t>
            </a:r>
            <a:r>
              <a:rPr sz="2400" spc="-5" dirty="0">
                <a:latin typeface="Times New Roman"/>
                <a:cs typeface="Times New Roman"/>
              </a:rPr>
              <a:t>founders </a:t>
            </a:r>
            <a:r>
              <a:rPr sz="2400" dirty="0">
                <a:latin typeface="Times New Roman"/>
                <a:cs typeface="Times New Roman"/>
              </a:rPr>
              <a:t>and a </a:t>
            </a:r>
            <a:r>
              <a:rPr sz="2400" spc="-5" dirty="0">
                <a:latin typeface="Times New Roman"/>
                <a:cs typeface="Times New Roman"/>
              </a:rPr>
              <a:t>handful </a:t>
            </a:r>
            <a:r>
              <a:rPr sz="2400" dirty="0">
                <a:latin typeface="Times New Roman"/>
                <a:cs typeface="Times New Roman"/>
              </a:rPr>
              <a:t>of key  </a:t>
            </a:r>
            <a:r>
              <a:rPr sz="2400" spc="-5" dirty="0">
                <a:latin typeface="Times New Roman"/>
                <a:cs typeface="Times New Roman"/>
              </a:rPr>
              <a:t>management personnel.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27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Items </a:t>
            </a:r>
            <a:r>
              <a:rPr sz="2400" spc="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include in this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section:</a:t>
            </a:r>
            <a:endParaRPr sz="24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5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Management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team.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Board of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directors.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Board of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advisers.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Company structure.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5240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14</a:t>
            </a:fld>
            <a:endParaRPr spc="-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100" y="810259"/>
            <a:ext cx="49066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none" spc="-10" dirty="0"/>
              <a:t>Section </a:t>
            </a:r>
            <a:r>
              <a:rPr u="none" dirty="0"/>
              <a:t>7: </a:t>
            </a:r>
            <a:r>
              <a:rPr u="none" spc="-5" dirty="0"/>
              <a:t>Operations</a:t>
            </a:r>
            <a:r>
              <a:rPr u="none" spc="-65" dirty="0"/>
              <a:t> </a:t>
            </a:r>
            <a:r>
              <a:rPr u="none" spc="-5" dirty="0"/>
              <a:t>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0540" y="1879388"/>
            <a:ext cx="7263765" cy="231203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sz="3975" baseline="7337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dirty="0">
                <a:latin typeface="Times New Roman"/>
                <a:cs typeface="Times New Roman"/>
              </a:rPr>
              <a:t>Operations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Plan</a:t>
            </a:r>
            <a:endParaRPr sz="2800">
              <a:latin typeface="Times New Roman"/>
              <a:cs typeface="Times New Roman"/>
            </a:endParaRPr>
          </a:p>
          <a:p>
            <a:pPr marL="677545" marR="30480" indent="-246379">
              <a:lnSpc>
                <a:spcPts val="2590"/>
              </a:lnSpc>
              <a:spcBef>
                <a:spcPts val="64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Outlines </a:t>
            </a:r>
            <a:r>
              <a:rPr sz="2400" dirty="0">
                <a:latin typeface="Times New Roman"/>
                <a:cs typeface="Times New Roman"/>
              </a:rPr>
              <a:t>how </a:t>
            </a:r>
            <a:r>
              <a:rPr sz="2400" spc="5" dirty="0">
                <a:latin typeface="Times New Roman"/>
                <a:cs typeface="Times New Roman"/>
              </a:rPr>
              <a:t>your </a:t>
            </a:r>
            <a:r>
              <a:rPr sz="2400" spc="-5" dirty="0">
                <a:latin typeface="Times New Roman"/>
                <a:cs typeface="Times New Roman"/>
              </a:rPr>
              <a:t>business will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run </a:t>
            </a:r>
            <a:r>
              <a:rPr sz="2400" dirty="0">
                <a:latin typeface="Times New Roman"/>
                <a:cs typeface="Times New Roman"/>
              </a:rPr>
              <a:t>and how </a:t>
            </a:r>
            <a:r>
              <a:rPr sz="2400" spc="5" dirty="0">
                <a:latin typeface="Times New Roman"/>
                <a:cs typeface="Times New Roman"/>
              </a:rPr>
              <a:t>your  </a:t>
            </a:r>
            <a:r>
              <a:rPr sz="2400" dirty="0">
                <a:latin typeface="Times New Roman"/>
                <a:cs typeface="Times New Roman"/>
              </a:rPr>
              <a:t>product or service </a:t>
            </a:r>
            <a:r>
              <a:rPr sz="2400" spc="-5" dirty="0">
                <a:latin typeface="Times New Roman"/>
                <a:cs typeface="Times New Roman"/>
              </a:rPr>
              <a:t>will be </a:t>
            </a:r>
            <a:r>
              <a:rPr sz="2400" dirty="0">
                <a:latin typeface="Times New Roman"/>
                <a:cs typeface="Times New Roman"/>
              </a:rPr>
              <a:t>produced.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26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Items </a:t>
            </a:r>
            <a:r>
              <a:rPr sz="2400" spc="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include in this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section:</a:t>
            </a:r>
            <a:endParaRPr sz="24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Business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location.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Facilities </a:t>
            </a:r>
            <a:r>
              <a:rPr sz="2000" dirty="0">
                <a:latin typeface="Times New Roman"/>
                <a:cs typeface="Times New Roman"/>
              </a:rPr>
              <a:t>and </a:t>
            </a:r>
            <a:r>
              <a:rPr sz="2000" spc="-5" dirty="0">
                <a:latin typeface="Times New Roman"/>
                <a:cs typeface="Times New Roman"/>
              </a:rPr>
              <a:t>equipment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etc.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5240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15</a:t>
            </a:fld>
            <a:endParaRPr spc="-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100" y="718820"/>
            <a:ext cx="786003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u="none" spc="-10" dirty="0"/>
              <a:t>Section </a:t>
            </a:r>
            <a:r>
              <a:rPr u="none" dirty="0"/>
              <a:t>8: </a:t>
            </a:r>
            <a:r>
              <a:rPr u="none" spc="-5" dirty="0"/>
              <a:t>Product (or Service) Design </a:t>
            </a:r>
            <a:r>
              <a:rPr u="none" spc="-10" dirty="0"/>
              <a:t>and  </a:t>
            </a:r>
            <a:r>
              <a:rPr u="none" spc="-5" dirty="0"/>
              <a:t>Development 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0540" y="2229908"/>
            <a:ext cx="7822565" cy="298005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sz="3975" baseline="6289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dirty="0">
                <a:latin typeface="Times New Roman"/>
                <a:cs typeface="Times New Roman"/>
              </a:rPr>
              <a:t>Product (or </a:t>
            </a:r>
            <a:r>
              <a:rPr sz="2800" spc="-5" dirty="0">
                <a:latin typeface="Times New Roman"/>
                <a:cs typeface="Times New Roman"/>
              </a:rPr>
              <a:t>Service) Design and Development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Plan</a:t>
            </a:r>
            <a:endParaRPr sz="2800">
              <a:latin typeface="Times New Roman"/>
              <a:cs typeface="Times New Roman"/>
            </a:endParaRPr>
          </a:p>
          <a:p>
            <a:pPr marL="677545" marR="30480" indent="-246379">
              <a:lnSpc>
                <a:spcPts val="2590"/>
              </a:lnSpc>
              <a:spcBef>
                <a:spcPts val="64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If </a:t>
            </a:r>
            <a:r>
              <a:rPr sz="2400" dirty="0">
                <a:latin typeface="Times New Roman"/>
                <a:cs typeface="Times New Roman"/>
              </a:rPr>
              <a:t>you’re developing a </a:t>
            </a:r>
            <a:r>
              <a:rPr sz="2400" spc="-5" dirty="0">
                <a:latin typeface="Times New Roman"/>
                <a:cs typeface="Times New Roman"/>
              </a:rPr>
              <a:t>completely </a:t>
            </a:r>
            <a:r>
              <a:rPr sz="2400" dirty="0">
                <a:latin typeface="Times New Roman"/>
                <a:cs typeface="Times New Roman"/>
              </a:rPr>
              <a:t>new product or </a:t>
            </a:r>
            <a:r>
              <a:rPr sz="2400" spc="-5" dirty="0">
                <a:latin typeface="Times New Roman"/>
                <a:cs typeface="Times New Roman"/>
              </a:rPr>
              <a:t>service,  </a:t>
            </a:r>
            <a:r>
              <a:rPr sz="2400" spc="5" dirty="0">
                <a:latin typeface="Times New Roman"/>
                <a:cs typeface="Times New Roman"/>
              </a:rPr>
              <a:t>you </a:t>
            </a:r>
            <a:r>
              <a:rPr sz="2400" dirty="0">
                <a:latin typeface="Times New Roman"/>
                <a:cs typeface="Times New Roman"/>
              </a:rPr>
              <a:t>need to include a </a:t>
            </a:r>
            <a:r>
              <a:rPr sz="2400" spc="-5" dirty="0">
                <a:latin typeface="Times New Roman"/>
                <a:cs typeface="Times New Roman"/>
              </a:rPr>
              <a:t>section </a:t>
            </a:r>
            <a:r>
              <a:rPr sz="2400" dirty="0">
                <a:latin typeface="Times New Roman"/>
                <a:cs typeface="Times New Roman"/>
              </a:rPr>
              <a:t>that </a:t>
            </a:r>
            <a:r>
              <a:rPr sz="2400" spc="-5" dirty="0">
                <a:latin typeface="Times New Roman"/>
                <a:cs typeface="Times New Roman"/>
              </a:rPr>
              <a:t>focuses </a:t>
            </a:r>
            <a:r>
              <a:rPr sz="2400" dirty="0">
                <a:latin typeface="Times New Roman"/>
                <a:cs typeface="Times New Roman"/>
              </a:rPr>
              <a:t>on the </a:t>
            </a:r>
            <a:r>
              <a:rPr sz="2400" spc="-5" dirty="0">
                <a:latin typeface="Times New Roman"/>
                <a:cs typeface="Times New Roman"/>
              </a:rPr>
              <a:t>status </a:t>
            </a:r>
            <a:r>
              <a:rPr sz="2400" dirty="0">
                <a:latin typeface="Times New Roman"/>
                <a:cs typeface="Times New Roman"/>
              </a:rPr>
              <a:t>of  your </a:t>
            </a:r>
            <a:r>
              <a:rPr sz="2400" spc="-5" dirty="0">
                <a:latin typeface="Times New Roman"/>
                <a:cs typeface="Times New Roman"/>
              </a:rPr>
              <a:t>development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efforts.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27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Items </a:t>
            </a:r>
            <a:r>
              <a:rPr sz="2400" spc="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include in this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section:</a:t>
            </a:r>
            <a:endParaRPr sz="24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Development status and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tasks.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Challenges </a:t>
            </a:r>
            <a:r>
              <a:rPr sz="2000" dirty="0">
                <a:latin typeface="Times New Roman"/>
                <a:cs typeface="Times New Roman"/>
              </a:rPr>
              <a:t>and</a:t>
            </a:r>
            <a:r>
              <a:rPr sz="2000" spc="2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risks.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Intellectual</a:t>
            </a:r>
            <a:r>
              <a:rPr sz="2000" spc="-1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property.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9050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16</a:t>
            </a:fld>
            <a:endParaRPr spc="-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6865" algn="l"/>
                <a:tab pos="9156065" algn="l"/>
              </a:tabLst>
            </a:pPr>
            <a:r>
              <a:rPr dirty="0"/>
              <a:t> 	</a:t>
            </a:r>
            <a:r>
              <a:rPr spc="-10" dirty="0"/>
              <a:t>Section </a:t>
            </a:r>
            <a:r>
              <a:rPr dirty="0"/>
              <a:t>9: </a:t>
            </a:r>
            <a:r>
              <a:rPr spc="-5" dirty="0"/>
              <a:t>Financial</a:t>
            </a:r>
            <a:r>
              <a:rPr spc="-40" dirty="0"/>
              <a:t> </a:t>
            </a:r>
            <a:r>
              <a:rPr spc="-10" dirty="0"/>
              <a:t>Projections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17</a:t>
            </a:fld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510540" y="1879388"/>
            <a:ext cx="7621905" cy="332549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sz="3975" spc="-7" baseline="7337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spc="-5" dirty="0">
                <a:latin typeface="Times New Roman"/>
                <a:cs typeface="Times New Roman"/>
              </a:rPr>
              <a:t>Financial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Projections</a:t>
            </a:r>
            <a:endParaRPr sz="2800">
              <a:latin typeface="Times New Roman"/>
              <a:cs typeface="Times New Roman"/>
            </a:endParaRPr>
          </a:p>
          <a:p>
            <a:pPr marL="677545" marR="30480" indent="-246379">
              <a:lnSpc>
                <a:spcPts val="2590"/>
              </a:lnSpc>
              <a:spcBef>
                <a:spcPts val="64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final section </a:t>
            </a:r>
            <a:r>
              <a:rPr sz="2400" dirty="0">
                <a:latin typeface="Times New Roman"/>
                <a:cs typeface="Times New Roman"/>
              </a:rPr>
              <a:t>of a </a:t>
            </a:r>
            <a:r>
              <a:rPr sz="2400" spc="-5" dirty="0">
                <a:latin typeface="Times New Roman"/>
                <a:cs typeface="Times New Roman"/>
              </a:rPr>
              <a:t>business </a:t>
            </a:r>
            <a:r>
              <a:rPr sz="2400" dirty="0">
                <a:latin typeface="Times New Roman"/>
                <a:cs typeface="Times New Roman"/>
              </a:rPr>
              <a:t>plan presents a </a:t>
            </a:r>
            <a:r>
              <a:rPr sz="2400" spc="-5" dirty="0">
                <a:latin typeface="Times New Roman"/>
                <a:cs typeface="Times New Roman"/>
              </a:rPr>
              <a:t>firm’s </a:t>
            </a:r>
            <a:r>
              <a:rPr sz="2400" dirty="0">
                <a:latin typeface="Times New Roman"/>
                <a:cs typeface="Times New Roman"/>
              </a:rPr>
              <a:t>pro  </a:t>
            </a:r>
            <a:r>
              <a:rPr sz="2400" spc="-5" dirty="0">
                <a:latin typeface="Times New Roman"/>
                <a:cs typeface="Times New Roman"/>
              </a:rPr>
              <a:t>forma </a:t>
            </a:r>
            <a:r>
              <a:rPr sz="2400" dirty="0">
                <a:latin typeface="Times New Roman"/>
                <a:cs typeface="Times New Roman"/>
              </a:rPr>
              <a:t>(or projected) </a:t>
            </a:r>
            <a:r>
              <a:rPr sz="2400" spc="-5" dirty="0">
                <a:latin typeface="Times New Roman"/>
                <a:cs typeface="Times New Roman"/>
              </a:rPr>
              <a:t>financial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projections.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26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Items </a:t>
            </a:r>
            <a:r>
              <a:rPr sz="2400" spc="5" dirty="0">
                <a:latin typeface="Times New Roman"/>
                <a:cs typeface="Times New Roman"/>
              </a:rPr>
              <a:t>to </a:t>
            </a:r>
            <a:r>
              <a:rPr sz="2400" dirty="0">
                <a:latin typeface="Times New Roman"/>
                <a:cs typeface="Times New Roman"/>
              </a:rPr>
              <a:t>include in this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section:</a:t>
            </a:r>
            <a:endParaRPr sz="24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Sources and uses of funds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statement.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spc="-5" dirty="0">
                <a:latin typeface="Times New Roman"/>
                <a:cs typeface="Times New Roman"/>
              </a:rPr>
              <a:t>Assumptions</a:t>
            </a:r>
            <a:r>
              <a:rPr sz="20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sheet.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Pro </a:t>
            </a:r>
            <a:r>
              <a:rPr sz="2000" spc="-5" dirty="0">
                <a:latin typeface="Times New Roman"/>
                <a:cs typeface="Times New Roman"/>
              </a:rPr>
              <a:t>forma income</a:t>
            </a:r>
            <a:r>
              <a:rPr sz="2000" spc="5" dirty="0">
                <a:latin typeface="Times New Roman"/>
                <a:cs typeface="Times New Roman"/>
              </a:rPr>
              <a:t> </a:t>
            </a:r>
            <a:r>
              <a:rPr sz="2000" spc="-10" dirty="0">
                <a:latin typeface="Times New Roman"/>
                <a:cs typeface="Times New Roman"/>
              </a:rPr>
              <a:t>statements.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Pro </a:t>
            </a:r>
            <a:r>
              <a:rPr sz="2000" spc="-5" dirty="0">
                <a:latin typeface="Times New Roman"/>
                <a:cs typeface="Times New Roman"/>
              </a:rPr>
              <a:t>forma balance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sheets.</a:t>
            </a:r>
            <a:endParaRPr sz="2000">
              <a:latin typeface="Times New Roman"/>
              <a:cs typeface="Times New Roman"/>
            </a:endParaRPr>
          </a:p>
          <a:p>
            <a:pPr marL="952500" indent="-247015">
              <a:lnSpc>
                <a:spcPct val="100000"/>
              </a:lnSpc>
              <a:spcBef>
                <a:spcPts val="260"/>
              </a:spcBef>
              <a:buClr>
                <a:srgbClr val="009CD8"/>
              </a:buClr>
              <a:buSzPct val="70000"/>
              <a:buFont typeface="UnDotum"/>
              <a:buChar char=""/>
              <a:tabLst>
                <a:tab pos="952500" algn="l"/>
              </a:tabLst>
            </a:pPr>
            <a:r>
              <a:rPr sz="2000" dirty="0">
                <a:latin typeface="Times New Roman"/>
                <a:cs typeface="Times New Roman"/>
              </a:rPr>
              <a:t>Pro </a:t>
            </a:r>
            <a:r>
              <a:rPr sz="2000" spc="-5" dirty="0">
                <a:latin typeface="Times New Roman"/>
                <a:cs typeface="Times New Roman"/>
              </a:rPr>
              <a:t>forma cash</a:t>
            </a:r>
            <a:r>
              <a:rPr sz="2000" spc="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flows.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05459"/>
            <a:ext cx="75476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none" spc="-5" dirty="0"/>
              <a:t>Presenting the Business Plan to</a:t>
            </a:r>
            <a:r>
              <a:rPr u="none" spc="-45" dirty="0"/>
              <a:t> </a:t>
            </a:r>
            <a:r>
              <a:rPr u="none" spc="-5" dirty="0"/>
              <a:t>Investors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0540" y="1391919"/>
            <a:ext cx="8081645" cy="392049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800"/>
              </a:spcBef>
            </a:pPr>
            <a:r>
              <a:rPr sz="3975" baseline="6289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dirty="0">
                <a:latin typeface="Times New Roman"/>
                <a:cs typeface="Times New Roman"/>
              </a:rPr>
              <a:t>The </a:t>
            </a:r>
            <a:r>
              <a:rPr sz="2800" spc="-5" dirty="0">
                <a:latin typeface="Times New Roman"/>
                <a:cs typeface="Times New Roman"/>
              </a:rPr>
              <a:t>Oral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Presentation</a:t>
            </a:r>
            <a:endParaRPr sz="2800">
              <a:latin typeface="Times New Roman"/>
              <a:cs typeface="Times New Roman"/>
            </a:endParaRPr>
          </a:p>
          <a:p>
            <a:pPr marL="677545" marR="39370" indent="-246379">
              <a:lnSpc>
                <a:spcPct val="100000"/>
              </a:lnSpc>
              <a:spcBef>
                <a:spcPts val="60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first </a:t>
            </a:r>
            <a:r>
              <a:rPr sz="2400" dirty="0">
                <a:latin typeface="Times New Roman"/>
                <a:cs typeface="Times New Roman"/>
              </a:rPr>
              <a:t>rule in </a:t>
            </a:r>
            <a:r>
              <a:rPr sz="2400" spc="-5" dirty="0">
                <a:latin typeface="Times New Roman"/>
                <a:cs typeface="Times New Roman"/>
              </a:rPr>
              <a:t>making </a:t>
            </a:r>
            <a:r>
              <a:rPr sz="2400" dirty="0">
                <a:latin typeface="Times New Roman"/>
                <a:cs typeface="Times New Roman"/>
              </a:rPr>
              <a:t>an oral presentation is to </a:t>
            </a:r>
            <a:r>
              <a:rPr sz="2400" spc="-5" dirty="0">
                <a:latin typeface="Times New Roman"/>
                <a:cs typeface="Times New Roman"/>
              </a:rPr>
              <a:t>follow  </a:t>
            </a:r>
            <a:r>
              <a:rPr sz="2400" dirty="0">
                <a:latin typeface="Times New Roman"/>
                <a:cs typeface="Times New Roman"/>
              </a:rPr>
              <a:t>directions. If you’re told </a:t>
            </a:r>
            <a:r>
              <a:rPr sz="2400" spc="5" dirty="0">
                <a:latin typeface="Times New Roman"/>
                <a:cs typeface="Times New Roman"/>
              </a:rPr>
              <a:t>you </a:t>
            </a:r>
            <a:r>
              <a:rPr sz="2400" dirty="0">
                <a:latin typeface="Times New Roman"/>
                <a:cs typeface="Times New Roman"/>
              </a:rPr>
              <a:t>have 15 </a:t>
            </a:r>
            <a:r>
              <a:rPr sz="2400" spc="-5" dirty="0">
                <a:latin typeface="Times New Roman"/>
                <a:cs typeface="Times New Roman"/>
              </a:rPr>
              <a:t>minutes, don’t </a:t>
            </a:r>
            <a:r>
              <a:rPr sz="2400" dirty="0">
                <a:latin typeface="Times New Roman"/>
                <a:cs typeface="Times New Roman"/>
              </a:rPr>
              <a:t>talk </a:t>
            </a:r>
            <a:r>
              <a:rPr sz="2400" spc="-5" dirty="0">
                <a:latin typeface="Times New Roman"/>
                <a:cs typeface="Times New Roman"/>
              </a:rPr>
              <a:t>for  </a:t>
            </a:r>
            <a:r>
              <a:rPr sz="2400" spc="-10" dirty="0">
                <a:latin typeface="Times New Roman"/>
                <a:cs typeface="Times New Roman"/>
              </a:rPr>
              <a:t>more </a:t>
            </a:r>
            <a:r>
              <a:rPr sz="2400" dirty="0">
                <a:latin typeface="Times New Roman"/>
                <a:cs typeface="Times New Roman"/>
              </a:rPr>
              <a:t>than the allotted </a:t>
            </a:r>
            <a:r>
              <a:rPr sz="2400" spc="-5" dirty="0">
                <a:latin typeface="Times New Roman"/>
                <a:cs typeface="Times New Roman"/>
              </a:rPr>
              <a:t>time.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60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presentation should be </a:t>
            </a:r>
            <a:r>
              <a:rPr sz="2400" spc="-5" dirty="0">
                <a:latin typeface="Times New Roman"/>
                <a:cs typeface="Times New Roman"/>
              </a:rPr>
              <a:t>smooth </a:t>
            </a:r>
            <a:r>
              <a:rPr sz="2400" dirty="0">
                <a:latin typeface="Times New Roman"/>
                <a:cs typeface="Times New Roman"/>
              </a:rPr>
              <a:t>and</a:t>
            </a:r>
            <a:r>
              <a:rPr sz="2400" spc="-5" dirty="0">
                <a:latin typeface="Times New Roman"/>
                <a:cs typeface="Times New Roman"/>
              </a:rPr>
              <a:t> well-rehearsed.</a:t>
            </a:r>
            <a:endParaRPr sz="2400">
              <a:latin typeface="Times New Roman"/>
              <a:cs typeface="Times New Roman"/>
            </a:endParaRPr>
          </a:p>
          <a:p>
            <a:pPr marL="431800">
              <a:lnSpc>
                <a:spcPct val="100000"/>
              </a:lnSpc>
              <a:spcBef>
                <a:spcPts val="60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slides </a:t>
            </a:r>
            <a:r>
              <a:rPr sz="2400" spc="-5" dirty="0">
                <a:latin typeface="Times New Roman"/>
                <a:cs typeface="Times New Roman"/>
              </a:rPr>
              <a:t>should </a:t>
            </a:r>
            <a:r>
              <a:rPr sz="2400" dirty="0">
                <a:latin typeface="Times New Roman"/>
                <a:cs typeface="Times New Roman"/>
              </a:rPr>
              <a:t>be sharp and not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cluttered.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90"/>
              </a:spcBef>
            </a:pPr>
            <a:r>
              <a:rPr sz="3975" baseline="6289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dirty="0">
                <a:latin typeface="Times New Roman"/>
                <a:cs typeface="Times New Roman"/>
              </a:rPr>
              <a:t>Questions and </a:t>
            </a:r>
            <a:r>
              <a:rPr sz="2800" spc="-10" dirty="0">
                <a:latin typeface="Times New Roman"/>
                <a:cs typeface="Times New Roman"/>
              </a:rPr>
              <a:t>Feedback </a:t>
            </a:r>
            <a:r>
              <a:rPr sz="2800" dirty="0">
                <a:latin typeface="Times New Roman"/>
                <a:cs typeface="Times New Roman"/>
              </a:rPr>
              <a:t>to </a:t>
            </a:r>
            <a:r>
              <a:rPr sz="2800" spc="-5" dirty="0">
                <a:latin typeface="Times New Roman"/>
                <a:cs typeface="Times New Roman"/>
              </a:rPr>
              <a:t>Expect from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Investors</a:t>
            </a:r>
            <a:endParaRPr sz="2800">
              <a:latin typeface="Times New Roman"/>
              <a:cs typeface="Times New Roman"/>
            </a:endParaRPr>
          </a:p>
          <a:p>
            <a:pPr marL="677545" marR="30480" indent="-246379">
              <a:lnSpc>
                <a:spcPct val="100000"/>
              </a:lnSpc>
              <a:spcBef>
                <a:spcPts val="60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smart </a:t>
            </a:r>
            <a:r>
              <a:rPr sz="2400" dirty="0">
                <a:latin typeface="Times New Roman"/>
                <a:cs typeface="Times New Roman"/>
              </a:rPr>
              <a:t>entrepreneur </a:t>
            </a:r>
            <a:r>
              <a:rPr sz="2400" spc="-5" dirty="0">
                <a:latin typeface="Times New Roman"/>
                <a:cs typeface="Times New Roman"/>
              </a:rPr>
              <a:t>has </a:t>
            </a:r>
            <a:r>
              <a:rPr sz="2400" dirty="0">
                <a:latin typeface="Times New Roman"/>
                <a:cs typeface="Times New Roman"/>
              </a:rPr>
              <a:t>a good idea </a:t>
            </a:r>
            <a:r>
              <a:rPr sz="2400" spc="-5" dirty="0">
                <a:latin typeface="Times New Roman"/>
                <a:cs typeface="Times New Roman"/>
              </a:rPr>
              <a:t>of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questions </a:t>
            </a:r>
            <a:r>
              <a:rPr sz="2400" dirty="0">
                <a:latin typeface="Times New Roman"/>
                <a:cs typeface="Times New Roman"/>
              </a:rPr>
              <a:t>that  </a:t>
            </a:r>
            <a:r>
              <a:rPr sz="2400" spc="-5" dirty="0">
                <a:latin typeface="Times New Roman"/>
                <a:cs typeface="Times New Roman"/>
              </a:rPr>
              <a:t>will </a:t>
            </a:r>
            <a:r>
              <a:rPr sz="2400" dirty="0">
                <a:latin typeface="Times New Roman"/>
                <a:cs typeface="Times New Roman"/>
              </a:rPr>
              <a:t>be </a:t>
            </a:r>
            <a:r>
              <a:rPr sz="2400" spc="-5" dirty="0">
                <a:latin typeface="Times New Roman"/>
                <a:cs typeface="Times New Roman"/>
              </a:rPr>
              <a:t>asked,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will </a:t>
            </a:r>
            <a:r>
              <a:rPr sz="2400" dirty="0">
                <a:latin typeface="Times New Roman"/>
                <a:cs typeface="Times New Roman"/>
              </a:rPr>
              <a:t>be prepared </a:t>
            </a:r>
            <a:r>
              <a:rPr sz="2400" spc="-5" dirty="0">
                <a:latin typeface="Times New Roman"/>
                <a:cs typeface="Times New Roman"/>
              </a:rPr>
              <a:t>for </a:t>
            </a:r>
            <a:r>
              <a:rPr sz="2400" dirty="0">
                <a:latin typeface="Times New Roman"/>
                <a:cs typeface="Times New Roman"/>
              </a:rPr>
              <a:t>those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queries.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2192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18</a:t>
            </a:fld>
            <a:endParaRPr spc="-5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81659"/>
            <a:ext cx="75476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none" spc="-5" dirty="0"/>
              <a:t>Presenting the Business Plan to</a:t>
            </a:r>
            <a:r>
              <a:rPr u="none" spc="-45" dirty="0"/>
              <a:t> </a:t>
            </a:r>
            <a:r>
              <a:rPr u="none" spc="-5" dirty="0"/>
              <a:t>Investors</a:t>
            </a:r>
          </a:p>
        </p:txBody>
      </p:sp>
      <p:sp>
        <p:nvSpPr>
          <p:cNvPr id="3" name="object 3"/>
          <p:cNvSpPr/>
          <p:nvPr/>
        </p:nvSpPr>
        <p:spPr>
          <a:xfrm>
            <a:off x="0" y="12192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63550" y="1390650"/>
            <a:ext cx="790638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Times New Roman"/>
                <a:cs typeface="Times New Roman"/>
              </a:rPr>
              <a:t>Twelve PowerPoint </a:t>
            </a:r>
            <a:r>
              <a:rPr sz="2400" dirty="0">
                <a:latin typeface="Times New Roman"/>
                <a:cs typeface="Times New Roman"/>
              </a:rPr>
              <a:t>Slides to Include </a:t>
            </a:r>
            <a:r>
              <a:rPr sz="2400" spc="5" dirty="0">
                <a:latin typeface="Times New Roman"/>
                <a:cs typeface="Times New Roman"/>
              </a:rPr>
              <a:t>in </a:t>
            </a:r>
            <a:r>
              <a:rPr sz="2400" spc="-5" dirty="0">
                <a:latin typeface="Times New Roman"/>
                <a:cs typeface="Times New Roman"/>
              </a:rPr>
              <a:t>an Investor</a:t>
            </a:r>
            <a:r>
              <a:rPr sz="2400" spc="5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Presentation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19</a:t>
            </a:fld>
            <a:endParaRPr spc="-5" dirty="0"/>
          </a:p>
        </p:txBody>
      </p:sp>
      <p:sp>
        <p:nvSpPr>
          <p:cNvPr id="5" name="object 5"/>
          <p:cNvSpPr txBox="1"/>
          <p:nvPr/>
        </p:nvSpPr>
        <p:spPr>
          <a:xfrm>
            <a:off x="457200" y="2091689"/>
            <a:ext cx="4186554" cy="27686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82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dirty="0">
                <a:latin typeface="Times New Roman"/>
                <a:cs typeface="Times New Roman"/>
              </a:rPr>
              <a:t>Title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Slide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dirty="0">
                <a:latin typeface="Times New Roman"/>
                <a:cs typeface="Times New Roman"/>
              </a:rPr>
              <a:t>Problem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dirty="0">
                <a:latin typeface="Times New Roman"/>
                <a:cs typeface="Times New Roman"/>
              </a:rPr>
              <a:t>Solution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dirty="0">
                <a:latin typeface="Times New Roman"/>
                <a:cs typeface="Times New Roman"/>
              </a:rPr>
              <a:t>Opportunity and target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market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dirty="0">
                <a:latin typeface="Times New Roman"/>
                <a:cs typeface="Times New Roman"/>
              </a:rPr>
              <a:t>Technology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2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sz="2400" spc="-5" dirty="0">
                <a:latin typeface="Times New Roman"/>
                <a:cs typeface="Times New Roman"/>
              </a:rPr>
              <a:t>Competition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029200" y="2091689"/>
            <a:ext cx="3051175" cy="13970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820"/>
              </a:spcBef>
              <a:buAutoNum type="arabicPeriod" startAt="7"/>
              <a:tabLst>
                <a:tab pos="469265" algn="l"/>
                <a:tab pos="469900" algn="l"/>
              </a:tabLst>
            </a:pPr>
            <a:r>
              <a:rPr sz="2400" dirty="0">
                <a:latin typeface="Times New Roman"/>
                <a:cs typeface="Times New Roman"/>
              </a:rPr>
              <a:t>Marketing </a:t>
            </a:r>
            <a:r>
              <a:rPr sz="2400" spc="-5" dirty="0">
                <a:latin typeface="Times New Roman"/>
                <a:cs typeface="Times New Roman"/>
              </a:rPr>
              <a:t>and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sales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20"/>
              </a:spcBef>
              <a:buAutoNum type="arabicPeriod" startAt="7"/>
              <a:tabLst>
                <a:tab pos="469265" algn="l"/>
                <a:tab pos="469900" algn="l"/>
              </a:tabLst>
            </a:pPr>
            <a:r>
              <a:rPr sz="2400" spc="-5" dirty="0">
                <a:latin typeface="Times New Roman"/>
                <a:cs typeface="Times New Roman"/>
              </a:rPr>
              <a:t>Management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team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20"/>
              </a:spcBef>
              <a:buAutoNum type="arabicPeriod" startAt="7"/>
              <a:tabLst>
                <a:tab pos="469265" algn="l"/>
                <a:tab pos="469900" algn="l"/>
              </a:tabLst>
            </a:pPr>
            <a:r>
              <a:rPr sz="2400" dirty="0">
                <a:latin typeface="Times New Roman"/>
                <a:cs typeface="Times New Roman"/>
              </a:rPr>
              <a:t>Financial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projections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029200" y="3463289"/>
            <a:ext cx="2592070" cy="13970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820"/>
              </a:spcBef>
              <a:buAutoNum type="arabicPeriod" startAt="10"/>
              <a:tabLst>
                <a:tab pos="469900" algn="l"/>
              </a:tabLst>
            </a:pPr>
            <a:r>
              <a:rPr sz="2400" spc="-5" dirty="0">
                <a:latin typeface="Times New Roman"/>
                <a:cs typeface="Times New Roman"/>
              </a:rPr>
              <a:t>Current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status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20"/>
              </a:spcBef>
              <a:buAutoNum type="arabicPeriod" startAt="10"/>
              <a:tabLst>
                <a:tab pos="469900" algn="l"/>
              </a:tabLst>
            </a:pPr>
            <a:r>
              <a:rPr sz="2400" dirty="0">
                <a:latin typeface="Times New Roman"/>
                <a:cs typeface="Times New Roman"/>
              </a:rPr>
              <a:t>Financing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sought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720"/>
              </a:spcBef>
              <a:buAutoNum type="arabicPeriod" startAt="10"/>
              <a:tabLst>
                <a:tab pos="469900" algn="l"/>
              </a:tabLst>
            </a:pPr>
            <a:r>
              <a:rPr sz="2400" spc="-10" dirty="0">
                <a:latin typeface="Times New Roman"/>
                <a:cs typeface="Times New Roman"/>
              </a:rPr>
              <a:t>Summary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9265" algn="l"/>
                <a:tab pos="9156065" algn="l"/>
              </a:tabLst>
            </a:pPr>
            <a:r>
              <a:rPr dirty="0"/>
              <a:t> 	</a:t>
            </a:r>
            <a:r>
              <a:rPr spc="-5" dirty="0"/>
              <a:t>What Is </a:t>
            </a:r>
            <a:r>
              <a:rPr dirty="0"/>
              <a:t>a </a:t>
            </a:r>
            <a:r>
              <a:rPr spc="-5" dirty="0"/>
              <a:t>Business</a:t>
            </a:r>
            <a:r>
              <a:rPr spc="-100" dirty="0"/>
              <a:t> </a:t>
            </a:r>
            <a:r>
              <a:rPr spc="-5" dirty="0"/>
              <a:t>Plan?	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2</a:t>
            </a:fld>
            <a:endParaRPr spc="-5" dirty="0">
              <a:solidFill>
                <a:srgbClr val="D0E9ED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7840" y="1316182"/>
            <a:ext cx="8097520" cy="4193540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455"/>
              </a:spcBef>
            </a:pPr>
            <a:r>
              <a:rPr sz="3975" baseline="7337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dirty="0">
                <a:latin typeface="Times New Roman"/>
                <a:cs typeface="Times New Roman"/>
              </a:rPr>
              <a:t>Business</a:t>
            </a:r>
            <a:r>
              <a:rPr sz="2800" spc="-5" dirty="0">
                <a:latin typeface="Times New Roman"/>
                <a:cs typeface="Times New Roman"/>
              </a:rPr>
              <a:t> Plan</a:t>
            </a:r>
            <a:endParaRPr sz="2800">
              <a:latin typeface="Times New Roman"/>
              <a:cs typeface="Times New Roman"/>
            </a:endParaRPr>
          </a:p>
          <a:p>
            <a:pPr marL="690245" marR="43180" indent="-246379">
              <a:lnSpc>
                <a:spcPct val="90000"/>
              </a:lnSpc>
              <a:spcBef>
                <a:spcPts val="545"/>
              </a:spcBef>
            </a:pPr>
            <a:r>
              <a:rPr sz="2775" spc="67" baseline="9009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200" spc="45" dirty="0">
                <a:latin typeface="Times New Roman"/>
                <a:cs typeface="Times New Roman"/>
              </a:rPr>
              <a:t>A </a:t>
            </a:r>
            <a:r>
              <a:rPr sz="2200" spc="-5" dirty="0">
                <a:latin typeface="Times New Roman"/>
                <a:cs typeface="Times New Roman"/>
              </a:rPr>
              <a:t>written document that describes </a:t>
            </a:r>
            <a:r>
              <a:rPr sz="2200" dirty="0">
                <a:latin typeface="Times New Roman"/>
                <a:cs typeface="Times New Roman"/>
              </a:rPr>
              <a:t>in </a:t>
            </a:r>
            <a:r>
              <a:rPr sz="2200" spc="-5" dirty="0">
                <a:latin typeface="Times New Roman"/>
                <a:cs typeface="Times New Roman"/>
              </a:rPr>
              <a:t>detail </a:t>
            </a:r>
            <a:r>
              <a:rPr sz="2200" dirty="0">
                <a:latin typeface="Times New Roman"/>
                <a:cs typeface="Times New Roman"/>
              </a:rPr>
              <a:t>how a </a:t>
            </a:r>
            <a:r>
              <a:rPr sz="2200" spc="-5" dirty="0">
                <a:latin typeface="Times New Roman"/>
                <a:cs typeface="Times New Roman"/>
              </a:rPr>
              <a:t>new business is  going to achieve its goals…A business plan </a:t>
            </a:r>
            <a:r>
              <a:rPr sz="2200" dirty="0">
                <a:latin typeface="Times New Roman"/>
                <a:cs typeface="Times New Roman"/>
              </a:rPr>
              <a:t>layout a </a:t>
            </a:r>
            <a:r>
              <a:rPr sz="2200" spc="-5" dirty="0">
                <a:latin typeface="Times New Roman"/>
                <a:cs typeface="Times New Roman"/>
              </a:rPr>
              <a:t>written plan  from </a:t>
            </a:r>
            <a:r>
              <a:rPr sz="2200" dirty="0">
                <a:latin typeface="Times New Roman"/>
                <a:cs typeface="Times New Roman"/>
              </a:rPr>
              <a:t>a </a:t>
            </a:r>
            <a:r>
              <a:rPr sz="2200" spc="-5" dirty="0">
                <a:latin typeface="Times New Roman"/>
                <a:cs typeface="Times New Roman"/>
              </a:rPr>
              <a:t>marketing, financial </a:t>
            </a:r>
            <a:r>
              <a:rPr sz="2200" dirty="0">
                <a:latin typeface="Times New Roman"/>
                <a:cs typeface="Times New Roman"/>
              </a:rPr>
              <a:t>and </a:t>
            </a:r>
            <a:r>
              <a:rPr sz="2200" spc="-5" dirty="0">
                <a:latin typeface="Times New Roman"/>
                <a:cs typeface="Times New Roman"/>
              </a:rPr>
              <a:t>operational</a:t>
            </a:r>
            <a:r>
              <a:rPr sz="2200" spc="-1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viewpoint..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00">
              <a:latin typeface="Times New Roman"/>
              <a:cs typeface="Times New Roman"/>
            </a:endParaRPr>
          </a:p>
          <a:p>
            <a:pPr marL="690245" marR="89535" indent="-246379">
              <a:lnSpc>
                <a:spcPts val="2370"/>
              </a:lnSpc>
              <a:spcBef>
                <a:spcPts val="5"/>
              </a:spcBef>
            </a:pPr>
            <a:r>
              <a:rPr sz="2775" spc="67" baseline="9009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200" spc="45" dirty="0">
                <a:latin typeface="Times New Roman"/>
                <a:cs typeface="Times New Roman"/>
              </a:rPr>
              <a:t>A </a:t>
            </a:r>
            <a:r>
              <a:rPr sz="2200" spc="-5" dirty="0">
                <a:latin typeface="Times New Roman"/>
                <a:cs typeface="Times New Roman"/>
              </a:rPr>
              <a:t>business plan is </a:t>
            </a:r>
            <a:r>
              <a:rPr sz="2200" dirty="0">
                <a:latin typeface="Times New Roman"/>
                <a:cs typeface="Times New Roman"/>
              </a:rPr>
              <a:t>a </a:t>
            </a:r>
            <a:r>
              <a:rPr sz="2200" spc="-5" dirty="0">
                <a:latin typeface="Times New Roman"/>
                <a:cs typeface="Times New Roman"/>
              </a:rPr>
              <a:t>written description, typically </a:t>
            </a:r>
            <a:r>
              <a:rPr sz="2200" dirty="0">
                <a:latin typeface="Times New Roman"/>
                <a:cs typeface="Times New Roman"/>
              </a:rPr>
              <a:t>25 </a:t>
            </a:r>
            <a:r>
              <a:rPr sz="2200" spc="-5" dirty="0">
                <a:latin typeface="Times New Roman"/>
                <a:cs typeface="Times New Roman"/>
              </a:rPr>
              <a:t>to </a:t>
            </a:r>
            <a:r>
              <a:rPr sz="2200" dirty="0">
                <a:latin typeface="Times New Roman"/>
                <a:cs typeface="Times New Roman"/>
              </a:rPr>
              <a:t>35 </a:t>
            </a:r>
            <a:r>
              <a:rPr sz="2200" spc="-5" dirty="0">
                <a:latin typeface="Times New Roman"/>
                <a:cs typeface="Times New Roman"/>
              </a:rPr>
              <a:t>pages  long, that describes what </a:t>
            </a:r>
            <a:r>
              <a:rPr sz="2200" dirty="0">
                <a:latin typeface="Times New Roman"/>
                <a:cs typeface="Times New Roman"/>
              </a:rPr>
              <a:t>a </a:t>
            </a:r>
            <a:r>
              <a:rPr sz="2200" spc="-5" dirty="0">
                <a:latin typeface="Times New Roman"/>
                <a:cs typeface="Times New Roman"/>
              </a:rPr>
              <a:t>new business idea/plan to</a:t>
            </a:r>
            <a:r>
              <a:rPr sz="2200" spc="3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accomplish.</a:t>
            </a: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5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3975" spc="-7" baseline="6289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spc="-5" dirty="0">
                <a:latin typeface="Times New Roman"/>
                <a:cs typeface="Times New Roman"/>
              </a:rPr>
              <a:t>Dual-Use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Document</a:t>
            </a:r>
            <a:endParaRPr sz="2800">
              <a:latin typeface="Times New Roman"/>
              <a:cs typeface="Times New Roman"/>
            </a:endParaRPr>
          </a:p>
          <a:p>
            <a:pPr marL="690245" marR="203200" indent="-246379">
              <a:lnSpc>
                <a:spcPts val="2590"/>
              </a:lnSpc>
              <a:spcBef>
                <a:spcPts val="635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For most </a:t>
            </a:r>
            <a:r>
              <a:rPr sz="2400" dirty="0">
                <a:latin typeface="Times New Roman"/>
                <a:cs typeface="Times New Roman"/>
              </a:rPr>
              <a:t>new </a:t>
            </a:r>
            <a:r>
              <a:rPr sz="2400" spc="-5" dirty="0">
                <a:latin typeface="Times New Roman"/>
                <a:cs typeface="Times New Roman"/>
              </a:rPr>
              <a:t>ventures,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business </a:t>
            </a:r>
            <a:r>
              <a:rPr sz="2400" dirty="0">
                <a:latin typeface="Times New Roman"/>
                <a:cs typeface="Times New Roman"/>
              </a:rPr>
              <a:t>plan is a </a:t>
            </a:r>
            <a:r>
              <a:rPr sz="2400" spc="-5" dirty="0">
                <a:latin typeface="Times New Roman"/>
                <a:cs typeface="Times New Roman"/>
              </a:rPr>
              <a:t>dual-purpose  document </a:t>
            </a:r>
            <a:r>
              <a:rPr sz="2400" dirty="0">
                <a:latin typeface="Times New Roman"/>
                <a:cs typeface="Times New Roman"/>
              </a:rPr>
              <a:t>used both inside </a:t>
            </a:r>
            <a:r>
              <a:rPr sz="2400" spc="-5" dirty="0">
                <a:latin typeface="Times New Roman"/>
                <a:cs typeface="Times New Roman"/>
              </a:rPr>
              <a:t>and outside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firm.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429259"/>
            <a:ext cx="75476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none" spc="-5" dirty="0"/>
              <a:t>Presenting the Business Plan to</a:t>
            </a:r>
            <a:r>
              <a:rPr u="none" spc="-45" dirty="0"/>
              <a:t> </a:t>
            </a:r>
            <a:r>
              <a:rPr u="none" spc="-5" dirty="0"/>
              <a:t>Investors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977900"/>
            <a:ext cx="6216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03607A"/>
                </a:solidFill>
                <a:latin typeface="Times New Roman"/>
                <a:cs typeface="Times New Roman"/>
              </a:rPr>
              <a:t>3 of</a:t>
            </a:r>
            <a:r>
              <a:rPr sz="2000" spc="-75" dirty="0">
                <a:solidFill>
                  <a:srgbClr val="03607A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3607A"/>
                </a:solidFill>
                <a:latin typeface="Times New Roman"/>
                <a:cs typeface="Times New Roman"/>
              </a:rPr>
              <a:t>3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2192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81000" y="1979929"/>
            <a:ext cx="5029200" cy="30518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5640070" y="1786890"/>
            <a:ext cx="2995930" cy="3317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5100" marR="229235" indent="-1524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194310" algn="l"/>
              </a:tabLst>
            </a:pPr>
            <a:r>
              <a:rPr dirty="0"/>
              <a:t>	</a:t>
            </a:r>
            <a:r>
              <a:rPr sz="2400" dirty="0">
                <a:latin typeface="Times New Roman"/>
                <a:cs typeface="Times New Roman"/>
              </a:rPr>
              <a:t>It’s also </a:t>
            </a:r>
            <a:r>
              <a:rPr sz="2400" spc="-5" dirty="0">
                <a:latin typeface="Times New Roman"/>
                <a:cs typeface="Times New Roman"/>
              </a:rPr>
              <a:t>important </a:t>
            </a:r>
            <a:r>
              <a:rPr sz="2400" spc="5" dirty="0">
                <a:latin typeface="Times New Roman"/>
                <a:cs typeface="Times New Roman"/>
              </a:rPr>
              <a:t>to  </a:t>
            </a:r>
            <a:r>
              <a:rPr sz="2400" dirty="0">
                <a:latin typeface="Times New Roman"/>
                <a:cs typeface="Times New Roman"/>
              </a:rPr>
              <a:t>look </a:t>
            </a:r>
            <a:r>
              <a:rPr sz="2400" spc="-5" dirty="0">
                <a:latin typeface="Times New Roman"/>
                <a:cs typeface="Times New Roman"/>
              </a:rPr>
              <a:t>sharp when  presenting 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business  plan.</a:t>
            </a:r>
            <a:endParaRPr sz="2400">
              <a:latin typeface="Times New Roman"/>
              <a:cs typeface="Times New Roman"/>
            </a:endParaRPr>
          </a:p>
          <a:p>
            <a:pPr marL="165100" marR="5080" indent="-152400">
              <a:lnSpc>
                <a:spcPct val="100000"/>
              </a:lnSpc>
              <a:buFont typeface="Arial"/>
              <a:buChar char="•"/>
              <a:tabLst>
                <a:tab pos="194310" algn="l"/>
              </a:tabLst>
            </a:pPr>
            <a:r>
              <a:rPr dirty="0"/>
              <a:t>	</a:t>
            </a:r>
            <a:r>
              <a:rPr sz="2400" dirty="0">
                <a:latin typeface="Times New Roman"/>
                <a:cs typeface="Times New Roman"/>
              </a:rPr>
              <a:t>This new venture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team  </a:t>
            </a:r>
            <a:r>
              <a:rPr sz="2400" dirty="0">
                <a:latin typeface="Times New Roman"/>
                <a:cs typeface="Times New Roman"/>
              </a:rPr>
              <a:t>is going </a:t>
            </a:r>
            <a:r>
              <a:rPr sz="2400" spc="-5" dirty="0">
                <a:latin typeface="Times New Roman"/>
                <a:cs typeface="Times New Roman"/>
              </a:rPr>
              <a:t>over </a:t>
            </a:r>
            <a:r>
              <a:rPr sz="2400" dirty="0">
                <a:latin typeface="Times New Roman"/>
                <a:cs typeface="Times New Roman"/>
              </a:rPr>
              <a:t>its  </a:t>
            </a:r>
            <a:r>
              <a:rPr sz="2400" spc="-5" dirty="0">
                <a:latin typeface="Times New Roman"/>
                <a:cs typeface="Times New Roman"/>
              </a:rPr>
              <a:t>PowerPoint </a:t>
            </a:r>
            <a:r>
              <a:rPr sz="2400" dirty="0">
                <a:latin typeface="Times New Roman"/>
                <a:cs typeface="Times New Roman"/>
              </a:rPr>
              <a:t>slides one  </a:t>
            </a:r>
            <a:r>
              <a:rPr sz="2400" spc="-5" dirty="0">
                <a:latin typeface="Times New Roman"/>
                <a:cs typeface="Times New Roman"/>
              </a:rPr>
              <a:t>last time before an  investor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presentation.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20</a:t>
            </a:fld>
            <a:endParaRPr spc="-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41680"/>
            <a:ext cx="505459" cy="137160"/>
            <a:chOff x="0" y="741680"/>
            <a:chExt cx="505459" cy="137160"/>
          </a:xfrm>
        </p:grpSpPr>
        <p:sp>
          <p:nvSpPr>
            <p:cNvPr id="3" name="object 3"/>
            <p:cNvSpPr/>
            <p:nvPr/>
          </p:nvSpPr>
          <p:spPr>
            <a:xfrm>
              <a:off x="0" y="741679"/>
              <a:ext cx="505459" cy="19050"/>
            </a:xfrm>
            <a:custGeom>
              <a:avLst/>
              <a:gdLst/>
              <a:ahLst/>
              <a:cxnLst/>
              <a:rect l="l" t="t" r="r" b="b"/>
              <a:pathLst>
                <a:path w="505459" h="19050">
                  <a:moveTo>
                    <a:pt x="504863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9050"/>
                  </a:lnTo>
                  <a:lnTo>
                    <a:pt x="466559" y="19050"/>
                  </a:lnTo>
                  <a:lnTo>
                    <a:pt x="486994" y="8890"/>
                  </a:lnTo>
                  <a:lnTo>
                    <a:pt x="504863" y="0"/>
                  </a:lnTo>
                  <a:close/>
                </a:path>
              </a:pathLst>
            </a:custGeom>
            <a:solidFill>
              <a:srgbClr val="0099C3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759460"/>
              <a:ext cx="469265" cy="10160"/>
            </a:xfrm>
            <a:custGeom>
              <a:avLst/>
              <a:gdLst/>
              <a:ahLst/>
              <a:cxnLst/>
              <a:rect l="l" t="t" r="r" b="b"/>
              <a:pathLst>
                <a:path w="469265" h="10159">
                  <a:moveTo>
                    <a:pt x="469124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448697" y="10160"/>
                  </a:lnTo>
                  <a:lnTo>
                    <a:pt x="469124" y="0"/>
                  </a:lnTo>
                  <a:close/>
                </a:path>
              </a:pathLst>
            </a:custGeom>
            <a:solidFill>
              <a:srgbClr val="0097C2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768350"/>
              <a:ext cx="451484" cy="10160"/>
            </a:xfrm>
            <a:custGeom>
              <a:avLst/>
              <a:gdLst/>
              <a:ahLst/>
              <a:cxnLst/>
              <a:rect l="l" t="t" r="r" b="b"/>
              <a:pathLst>
                <a:path w="451484" h="10159">
                  <a:moveTo>
                    <a:pt x="451251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430824" y="10160"/>
                  </a:lnTo>
                  <a:lnTo>
                    <a:pt x="451251" y="0"/>
                  </a:lnTo>
                  <a:close/>
                </a:path>
              </a:pathLst>
            </a:custGeom>
            <a:solidFill>
              <a:srgbClr val="0096C2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778510"/>
              <a:ext cx="431165" cy="8890"/>
            </a:xfrm>
            <a:custGeom>
              <a:avLst/>
              <a:gdLst/>
              <a:ahLst/>
              <a:cxnLst/>
              <a:rect l="l" t="t" r="r" b="b"/>
              <a:pathLst>
                <a:path w="431165" h="8890">
                  <a:moveTo>
                    <a:pt x="430824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12950" y="8889"/>
                  </a:lnTo>
                  <a:lnTo>
                    <a:pt x="430824" y="0"/>
                  </a:lnTo>
                  <a:close/>
                </a:path>
              </a:pathLst>
            </a:custGeom>
            <a:solidFill>
              <a:srgbClr val="0095C1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787400"/>
              <a:ext cx="413384" cy="10160"/>
            </a:xfrm>
            <a:custGeom>
              <a:avLst/>
              <a:gdLst/>
              <a:ahLst/>
              <a:cxnLst/>
              <a:rect l="l" t="t" r="r" b="b"/>
              <a:pathLst>
                <a:path w="413384" h="10159">
                  <a:moveTo>
                    <a:pt x="41295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392523" y="10160"/>
                  </a:lnTo>
                  <a:lnTo>
                    <a:pt x="412950" y="0"/>
                  </a:lnTo>
                  <a:close/>
                </a:path>
              </a:pathLst>
            </a:custGeom>
            <a:solidFill>
              <a:srgbClr val="0094C0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796290"/>
              <a:ext cx="395605" cy="10160"/>
            </a:xfrm>
            <a:custGeom>
              <a:avLst/>
              <a:gdLst/>
              <a:ahLst/>
              <a:cxnLst/>
              <a:rect l="l" t="t" r="r" b="b"/>
              <a:pathLst>
                <a:path w="395605" h="10159">
                  <a:moveTo>
                    <a:pt x="395076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374650" y="10160"/>
                  </a:lnTo>
                  <a:lnTo>
                    <a:pt x="395076" y="0"/>
                  </a:lnTo>
                  <a:close/>
                </a:path>
              </a:pathLst>
            </a:custGeom>
            <a:solidFill>
              <a:srgbClr val="0093C0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805179"/>
              <a:ext cx="375920" cy="10160"/>
            </a:xfrm>
            <a:custGeom>
              <a:avLst/>
              <a:gdLst/>
              <a:ahLst/>
              <a:cxnLst/>
              <a:rect l="l" t="t" r="r" b="b"/>
              <a:pathLst>
                <a:path w="375920" h="10159">
                  <a:moveTo>
                    <a:pt x="375920" y="0"/>
                  </a:moveTo>
                  <a:lnTo>
                    <a:pt x="0" y="0"/>
                  </a:lnTo>
                  <a:lnTo>
                    <a:pt x="0" y="1270"/>
                  </a:lnTo>
                  <a:lnTo>
                    <a:pt x="0" y="10160"/>
                  </a:lnTo>
                  <a:lnTo>
                    <a:pt x="366801" y="10160"/>
                  </a:lnTo>
                  <a:lnTo>
                    <a:pt x="366801" y="1270"/>
                  </a:lnTo>
                  <a:lnTo>
                    <a:pt x="375920" y="1270"/>
                  </a:lnTo>
                  <a:lnTo>
                    <a:pt x="375920" y="0"/>
                  </a:lnTo>
                  <a:close/>
                </a:path>
              </a:pathLst>
            </a:custGeom>
            <a:solidFill>
              <a:srgbClr val="0092BF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814070"/>
              <a:ext cx="361315" cy="10160"/>
            </a:xfrm>
            <a:custGeom>
              <a:avLst/>
              <a:gdLst/>
              <a:ahLst/>
              <a:cxnLst/>
              <a:rect l="l" t="t" r="r" b="b"/>
              <a:pathLst>
                <a:path w="361315" h="10159">
                  <a:moveTo>
                    <a:pt x="361212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343296" y="10159"/>
                  </a:lnTo>
                  <a:lnTo>
                    <a:pt x="361212" y="0"/>
                  </a:lnTo>
                  <a:close/>
                </a:path>
              </a:pathLst>
            </a:custGeom>
            <a:solidFill>
              <a:srgbClr val="0091BE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824230"/>
              <a:ext cx="343535" cy="8890"/>
            </a:xfrm>
            <a:custGeom>
              <a:avLst/>
              <a:gdLst/>
              <a:ahLst/>
              <a:cxnLst/>
              <a:rect l="l" t="t" r="r" b="b"/>
              <a:pathLst>
                <a:path w="343535" h="8890">
                  <a:moveTo>
                    <a:pt x="343296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327619" y="8890"/>
                  </a:lnTo>
                  <a:lnTo>
                    <a:pt x="343296" y="0"/>
                  </a:lnTo>
                  <a:close/>
                </a:path>
              </a:pathLst>
            </a:custGeom>
            <a:solidFill>
              <a:srgbClr val="0090BE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833120"/>
              <a:ext cx="327660" cy="10160"/>
            </a:xfrm>
            <a:custGeom>
              <a:avLst/>
              <a:gdLst/>
              <a:ahLst/>
              <a:cxnLst/>
              <a:rect l="l" t="t" r="r" b="b"/>
              <a:pathLst>
                <a:path w="327660" h="10159">
                  <a:moveTo>
                    <a:pt x="327619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309702" y="10159"/>
                  </a:lnTo>
                  <a:lnTo>
                    <a:pt x="327619" y="0"/>
                  </a:lnTo>
                  <a:close/>
                </a:path>
              </a:pathLst>
            </a:custGeom>
            <a:solidFill>
              <a:srgbClr val="008FBD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842010"/>
              <a:ext cx="312420" cy="10160"/>
            </a:xfrm>
            <a:custGeom>
              <a:avLst/>
              <a:gdLst/>
              <a:ahLst/>
              <a:cxnLst/>
              <a:rect l="l" t="t" r="r" b="b"/>
              <a:pathLst>
                <a:path w="312420" h="10159">
                  <a:moveTo>
                    <a:pt x="311942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294025" y="10160"/>
                  </a:lnTo>
                  <a:lnTo>
                    <a:pt x="311942" y="0"/>
                  </a:lnTo>
                  <a:close/>
                </a:path>
              </a:pathLst>
            </a:custGeom>
            <a:solidFill>
              <a:srgbClr val="008EBC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850900"/>
              <a:ext cx="296545" cy="10160"/>
            </a:xfrm>
            <a:custGeom>
              <a:avLst/>
              <a:gdLst/>
              <a:ahLst/>
              <a:cxnLst/>
              <a:rect l="l" t="t" r="r" b="b"/>
              <a:pathLst>
                <a:path w="296545" h="10159">
                  <a:moveTo>
                    <a:pt x="296265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278348" y="10160"/>
                  </a:lnTo>
                  <a:lnTo>
                    <a:pt x="296265" y="0"/>
                  </a:lnTo>
                  <a:close/>
                </a:path>
              </a:pathLst>
            </a:custGeom>
            <a:solidFill>
              <a:srgbClr val="008DBC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0" y="859790"/>
              <a:ext cx="280670" cy="10160"/>
            </a:xfrm>
            <a:custGeom>
              <a:avLst/>
              <a:gdLst/>
              <a:ahLst/>
              <a:cxnLst/>
              <a:rect l="l" t="t" r="r" b="b"/>
              <a:pathLst>
                <a:path w="280670" h="10159">
                  <a:moveTo>
                    <a:pt x="280588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262671" y="10160"/>
                  </a:lnTo>
                  <a:lnTo>
                    <a:pt x="280588" y="0"/>
                  </a:lnTo>
                  <a:close/>
                </a:path>
              </a:pathLst>
            </a:custGeom>
            <a:solidFill>
              <a:srgbClr val="008CBB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0" y="869950"/>
              <a:ext cx="262890" cy="8890"/>
            </a:xfrm>
            <a:custGeom>
              <a:avLst/>
              <a:gdLst/>
              <a:ahLst/>
              <a:cxnLst/>
              <a:rect l="l" t="t" r="r" b="b"/>
              <a:pathLst>
                <a:path w="262890" h="8890">
                  <a:moveTo>
                    <a:pt x="262671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246994" y="8889"/>
                  </a:lnTo>
                  <a:lnTo>
                    <a:pt x="262671" y="0"/>
                  </a:lnTo>
                  <a:close/>
                </a:path>
              </a:pathLst>
            </a:custGeom>
            <a:solidFill>
              <a:srgbClr val="008BBB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444500" y="429259"/>
            <a:ext cx="796734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u="none" dirty="0">
                <a:latin typeface="Times New Roman"/>
                <a:cs typeface="Times New Roman"/>
              </a:rPr>
              <a:t>Why </a:t>
            </a:r>
            <a:r>
              <a:rPr sz="2800" b="1" u="none" spc="-10" dirty="0">
                <a:latin typeface="Times New Roman"/>
                <a:cs typeface="Times New Roman"/>
              </a:rPr>
              <a:t>Reads </a:t>
            </a:r>
            <a:r>
              <a:rPr sz="2800" b="1" u="none" dirty="0">
                <a:latin typeface="Times New Roman"/>
                <a:cs typeface="Times New Roman"/>
              </a:rPr>
              <a:t>the </a:t>
            </a:r>
            <a:r>
              <a:rPr sz="2800" b="1" u="none" spc="-5" dirty="0">
                <a:latin typeface="Times New Roman"/>
                <a:cs typeface="Times New Roman"/>
              </a:rPr>
              <a:t>Business Plan—And What </a:t>
            </a:r>
            <a:r>
              <a:rPr sz="2800" b="1" u="none" spc="-10" dirty="0">
                <a:latin typeface="Times New Roman"/>
                <a:cs typeface="Times New Roman"/>
              </a:rPr>
              <a:t>Are</a:t>
            </a:r>
            <a:r>
              <a:rPr sz="2800" b="1" u="none" spc="-55" dirty="0">
                <a:latin typeface="Times New Roman"/>
                <a:cs typeface="Times New Roman"/>
              </a:rPr>
              <a:t> </a:t>
            </a:r>
            <a:r>
              <a:rPr sz="2800" b="1" u="none" spc="-10" dirty="0">
                <a:latin typeface="Times New Roman"/>
                <a:cs typeface="Times New Roman"/>
              </a:rPr>
              <a:t>They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0" y="13716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444500" y="855979"/>
            <a:ext cx="7673340" cy="11696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3607A"/>
                </a:solidFill>
                <a:latin typeface="Times New Roman"/>
                <a:cs typeface="Times New Roman"/>
              </a:rPr>
              <a:t>Looking </a:t>
            </a:r>
            <a:r>
              <a:rPr sz="2800" b="1" spc="-5" dirty="0">
                <a:solidFill>
                  <a:srgbClr val="03607A"/>
                </a:solidFill>
                <a:latin typeface="Times New Roman"/>
                <a:cs typeface="Times New Roman"/>
              </a:rPr>
              <a:t>For?</a:t>
            </a:r>
            <a:endParaRPr sz="2800">
              <a:latin typeface="Times New Roman"/>
              <a:cs typeface="Times New Roman"/>
            </a:endParaRPr>
          </a:p>
          <a:p>
            <a:pPr marL="589280">
              <a:lnSpc>
                <a:spcPct val="100000"/>
              </a:lnSpc>
              <a:spcBef>
                <a:spcPts val="2770"/>
              </a:spcBef>
            </a:pPr>
            <a:r>
              <a:rPr sz="2400" dirty="0">
                <a:latin typeface="Times New Roman"/>
                <a:cs typeface="Times New Roman"/>
              </a:rPr>
              <a:t>There are </a:t>
            </a:r>
            <a:r>
              <a:rPr sz="2400" spc="-5" dirty="0">
                <a:latin typeface="Times New Roman"/>
                <a:cs typeface="Times New Roman"/>
              </a:rPr>
              <a:t>two primary </a:t>
            </a:r>
            <a:r>
              <a:rPr sz="2400" dirty="0">
                <a:latin typeface="Times New Roman"/>
                <a:cs typeface="Times New Roman"/>
              </a:rPr>
              <a:t>audience </a:t>
            </a:r>
            <a:r>
              <a:rPr sz="2400" spc="-5" dirty="0">
                <a:latin typeface="Times New Roman"/>
                <a:cs typeface="Times New Roman"/>
              </a:rPr>
              <a:t>for </a:t>
            </a:r>
            <a:r>
              <a:rPr sz="2400" dirty="0">
                <a:latin typeface="Times New Roman"/>
                <a:cs typeface="Times New Roman"/>
              </a:rPr>
              <a:t>a </a:t>
            </a:r>
            <a:r>
              <a:rPr sz="2400" spc="-5" dirty="0">
                <a:latin typeface="Times New Roman"/>
                <a:cs typeface="Times New Roman"/>
              </a:rPr>
              <a:t>firm’s business </a:t>
            </a:r>
            <a:r>
              <a:rPr sz="2400" dirty="0">
                <a:latin typeface="Times New Roman"/>
                <a:cs typeface="Times New Roman"/>
              </a:rPr>
              <a:t>plan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3</a:t>
            </a:fld>
            <a:endParaRPr spc="-5" dirty="0">
              <a:solidFill>
                <a:srgbClr val="D0E9ED"/>
              </a:solidFill>
            </a:endParaRPr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757327" y="2433727"/>
          <a:ext cx="7620000" cy="3657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200"/>
                <a:gridCol w="5638800"/>
              </a:tblGrid>
              <a:tr h="533400">
                <a:tc>
                  <a:txBody>
                    <a:bodyPr/>
                    <a:lstStyle/>
                    <a:p>
                      <a:pPr marL="539750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Audience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23189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1755" algn="ctr">
                        <a:lnSpc>
                          <a:spcPct val="100000"/>
                        </a:lnSpc>
                        <a:spcBef>
                          <a:spcPts val="969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What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They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are Looking For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23189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24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426084" marR="419734" indent="101600">
                        <a:lnSpc>
                          <a:spcPct val="100000"/>
                        </a:lnSpc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Firm’s  E</a:t>
                      </a:r>
                      <a:r>
                        <a:rPr sz="2000" spc="-20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000" spc="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000" spc="-10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ees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332105" marR="257175" indent="635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clearly written business plan helps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the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employees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of a firm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to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operate and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move</a:t>
                      </a:r>
                      <a:r>
                        <a:rPr sz="2000" spc="-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forward 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in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consistent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and purposeful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manner.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600200">
                <a:tc>
                  <a:txBody>
                    <a:bodyPr/>
                    <a:lstStyle/>
                    <a:p>
                      <a:pPr marL="285750" marR="280670" indent="20320" algn="just">
                        <a:lnSpc>
                          <a:spcPct val="100000"/>
                        </a:lnSpc>
                        <a:spcBef>
                          <a:spcPts val="1570"/>
                        </a:spcBef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Investors and  other</a:t>
                      </a:r>
                      <a:r>
                        <a:rPr sz="2000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external  stakeholders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9939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850">
                        <a:latin typeface="Times New Roman"/>
                        <a:cs typeface="Times New Roman"/>
                      </a:endParaRPr>
                    </a:p>
                    <a:p>
                      <a:pPr marL="236220" marR="236854" algn="ctr">
                        <a:lnSpc>
                          <a:spcPct val="100000"/>
                        </a:lnSpc>
                      </a:pPr>
                      <a:r>
                        <a:rPr sz="2000" dirty="0">
                          <a:latin typeface="Times New Roman"/>
                          <a:cs typeface="Times New Roman"/>
                        </a:rPr>
                        <a:t>A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firm’s business plan must make the case that the  firm is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a good use of an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investor’s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funds or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the  attention </a:t>
                      </a:r>
                      <a:r>
                        <a:rPr sz="2000" dirty="0">
                          <a:latin typeface="Times New Roman"/>
                          <a:cs typeface="Times New Roman"/>
                        </a:rPr>
                        <a:t>of</a:t>
                      </a:r>
                      <a:r>
                        <a:rPr sz="2000" spc="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spc="-5" dirty="0">
                          <a:latin typeface="Times New Roman"/>
                          <a:cs typeface="Times New Roman"/>
                        </a:rPr>
                        <a:t>others.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508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6740" y="1125219"/>
            <a:ext cx="6442710" cy="289433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740"/>
              </a:spcBef>
            </a:pPr>
            <a:r>
              <a:rPr sz="3675" spc="104" baseline="6802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600" b="1" spc="70" dirty="0">
                <a:latin typeface="Trebuchet MS"/>
                <a:cs typeface="Trebuchet MS"/>
              </a:rPr>
              <a:t>What</a:t>
            </a:r>
            <a:r>
              <a:rPr sz="2600" b="1" spc="-160" dirty="0">
                <a:latin typeface="Trebuchet MS"/>
                <a:cs typeface="Trebuchet MS"/>
              </a:rPr>
              <a:t> </a:t>
            </a:r>
            <a:r>
              <a:rPr sz="2600" b="1" spc="-30" dirty="0">
                <a:latin typeface="Trebuchet MS"/>
                <a:cs typeface="Trebuchet MS"/>
              </a:rPr>
              <a:t>are</a:t>
            </a:r>
            <a:r>
              <a:rPr sz="2600" b="1" spc="-170" dirty="0">
                <a:latin typeface="Trebuchet MS"/>
                <a:cs typeface="Trebuchet MS"/>
              </a:rPr>
              <a:t> </a:t>
            </a:r>
            <a:r>
              <a:rPr sz="2600" b="1" dirty="0">
                <a:latin typeface="Trebuchet MS"/>
                <a:cs typeface="Trebuchet MS"/>
              </a:rPr>
              <a:t>the</a:t>
            </a:r>
            <a:r>
              <a:rPr sz="2600" b="1" spc="-165" dirty="0">
                <a:latin typeface="Trebuchet MS"/>
                <a:cs typeface="Trebuchet MS"/>
              </a:rPr>
              <a:t> </a:t>
            </a:r>
            <a:r>
              <a:rPr sz="2600" b="1" spc="60" dirty="0">
                <a:latin typeface="Trebuchet MS"/>
                <a:cs typeface="Trebuchet MS"/>
              </a:rPr>
              <a:t>forms</a:t>
            </a:r>
            <a:r>
              <a:rPr sz="2600" b="1" spc="-165" dirty="0">
                <a:latin typeface="Trebuchet MS"/>
                <a:cs typeface="Trebuchet MS"/>
              </a:rPr>
              <a:t> </a:t>
            </a:r>
            <a:r>
              <a:rPr sz="2600" b="1" spc="20" dirty="0">
                <a:latin typeface="Trebuchet MS"/>
                <a:cs typeface="Trebuchet MS"/>
              </a:rPr>
              <a:t>of</a:t>
            </a:r>
            <a:r>
              <a:rPr sz="2600" b="1" spc="-165" dirty="0">
                <a:latin typeface="Trebuchet MS"/>
                <a:cs typeface="Trebuchet MS"/>
              </a:rPr>
              <a:t> </a:t>
            </a:r>
            <a:r>
              <a:rPr sz="2600" b="1" spc="5" dirty="0">
                <a:latin typeface="Trebuchet MS"/>
                <a:cs typeface="Trebuchet MS"/>
              </a:rPr>
              <a:t>a</a:t>
            </a:r>
            <a:r>
              <a:rPr sz="2600" b="1" spc="-170" dirty="0">
                <a:latin typeface="Trebuchet MS"/>
                <a:cs typeface="Trebuchet MS"/>
              </a:rPr>
              <a:t> </a:t>
            </a:r>
            <a:r>
              <a:rPr sz="2600" b="1" spc="70" dirty="0">
                <a:latin typeface="Trebuchet MS"/>
                <a:cs typeface="Trebuchet MS"/>
              </a:rPr>
              <a:t>Business</a:t>
            </a:r>
            <a:r>
              <a:rPr sz="2600" b="1" spc="-170" dirty="0">
                <a:latin typeface="Trebuchet MS"/>
                <a:cs typeface="Trebuchet MS"/>
              </a:rPr>
              <a:t> </a:t>
            </a:r>
            <a:r>
              <a:rPr sz="2600" b="1" spc="75" dirty="0">
                <a:latin typeface="Trebuchet MS"/>
                <a:cs typeface="Trebuchet MS"/>
              </a:rPr>
              <a:t>Plan?</a:t>
            </a:r>
            <a:endParaRPr sz="2600">
              <a:latin typeface="Trebuchet MS"/>
              <a:cs typeface="Trebuchet MS"/>
            </a:endParaRPr>
          </a:p>
          <a:p>
            <a:pPr marL="38100">
              <a:lnSpc>
                <a:spcPct val="100000"/>
              </a:lnSpc>
              <a:spcBef>
                <a:spcPts val="640"/>
              </a:spcBef>
            </a:pPr>
            <a:r>
              <a:rPr sz="3675" spc="37" baseline="6802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600" spc="25" dirty="0">
                <a:latin typeface="Trebuchet MS"/>
                <a:cs typeface="Trebuchet MS"/>
              </a:rPr>
              <a:t>Document</a:t>
            </a:r>
            <a:endParaRPr sz="2600">
              <a:latin typeface="Trebuchet MS"/>
              <a:cs typeface="Trebuchet MS"/>
            </a:endParaRPr>
          </a:p>
          <a:p>
            <a:pPr marL="38100">
              <a:lnSpc>
                <a:spcPct val="100000"/>
              </a:lnSpc>
              <a:spcBef>
                <a:spcPts val="650"/>
              </a:spcBef>
            </a:pPr>
            <a:r>
              <a:rPr sz="3675" spc="-37" baseline="6802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600" spc="-25" dirty="0">
                <a:latin typeface="Trebuchet MS"/>
                <a:cs typeface="Trebuchet MS"/>
              </a:rPr>
              <a:t>Sample</a:t>
            </a:r>
            <a:endParaRPr sz="2600">
              <a:latin typeface="Trebuchet MS"/>
              <a:cs typeface="Trebuchet MS"/>
            </a:endParaRPr>
          </a:p>
          <a:p>
            <a:pPr marL="38100">
              <a:lnSpc>
                <a:spcPct val="100000"/>
              </a:lnSpc>
              <a:spcBef>
                <a:spcPts val="650"/>
              </a:spcBef>
            </a:pPr>
            <a:r>
              <a:rPr sz="3675" spc="-30" baseline="6802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600" spc="-20" dirty="0">
                <a:latin typeface="Trebuchet MS"/>
                <a:cs typeface="Trebuchet MS"/>
              </a:rPr>
              <a:t>Slides</a:t>
            </a:r>
            <a:endParaRPr sz="2600">
              <a:latin typeface="Trebuchet MS"/>
              <a:cs typeface="Trebuchet MS"/>
            </a:endParaRPr>
          </a:p>
          <a:p>
            <a:pPr marL="38100">
              <a:lnSpc>
                <a:spcPct val="100000"/>
              </a:lnSpc>
              <a:spcBef>
                <a:spcPts val="650"/>
              </a:spcBef>
            </a:pPr>
            <a:r>
              <a:rPr sz="3675" spc="22" baseline="6802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600" spc="15" dirty="0">
                <a:latin typeface="Trebuchet MS"/>
                <a:cs typeface="Trebuchet MS"/>
              </a:rPr>
              <a:t>Film</a:t>
            </a:r>
            <a:endParaRPr sz="2600">
              <a:latin typeface="Trebuchet MS"/>
              <a:cs typeface="Trebuchet MS"/>
            </a:endParaRPr>
          </a:p>
          <a:p>
            <a:pPr marL="38100">
              <a:lnSpc>
                <a:spcPct val="100000"/>
              </a:lnSpc>
              <a:spcBef>
                <a:spcPts val="640"/>
              </a:spcBef>
            </a:pPr>
            <a:r>
              <a:rPr sz="3675" spc="7" baseline="6802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600" spc="5" dirty="0">
                <a:latin typeface="Trebuchet MS"/>
                <a:cs typeface="Trebuchet MS"/>
              </a:rPr>
              <a:t>Demonstration</a:t>
            </a:r>
            <a:endParaRPr sz="26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7630">
              <a:lnSpc>
                <a:spcPts val="1410"/>
              </a:lnSpc>
            </a:pPr>
            <a:r>
              <a:rPr spc="-5" dirty="0">
                <a:solidFill>
                  <a:srgbClr val="D0E9ED"/>
                </a:solidFill>
              </a:rPr>
              <a:t>4-</a:t>
            </a:r>
            <a:fld id="{81D60167-4931-47E6-BA6A-407CBD079E47}" type="slidenum">
              <a:rPr spc="-5" dirty="0">
                <a:solidFill>
                  <a:srgbClr val="D0E9ED"/>
                </a:solidFill>
              </a:rPr>
              <a:pPr marL="87630">
                <a:lnSpc>
                  <a:spcPts val="1410"/>
                </a:lnSpc>
              </a:pPr>
              <a:t>4</a:t>
            </a:fld>
            <a:endParaRPr spc="-5" dirty="0">
              <a:solidFill>
                <a:srgbClr val="D0E9ED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1239" y="598170"/>
            <a:ext cx="744664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u="none" spc="-5" dirty="0"/>
              <a:t>Benefits/Reasons for Writing </a:t>
            </a:r>
            <a:r>
              <a:rPr sz="3200" u="none" dirty="0"/>
              <a:t>a </a:t>
            </a:r>
            <a:r>
              <a:rPr sz="3200" u="none" spc="-5" dirty="0"/>
              <a:t>Business</a:t>
            </a:r>
            <a:r>
              <a:rPr sz="3200" u="none" spc="50" dirty="0"/>
              <a:t> </a:t>
            </a:r>
            <a:r>
              <a:rPr sz="3200" u="none" spc="-5" dirty="0"/>
              <a:t>Plan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433069" y="1384300"/>
            <a:ext cx="7955280" cy="41389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600" spc="-97" baseline="5787" dirty="0">
                <a:latin typeface="UnDotum"/>
                <a:cs typeface="UnDotum"/>
              </a:rPr>
              <a:t></a:t>
            </a:r>
            <a:r>
              <a:rPr sz="2400" spc="-65" dirty="0">
                <a:latin typeface="Times New Roman"/>
                <a:cs typeface="Times New Roman"/>
              </a:rPr>
              <a:t>Initial </a:t>
            </a:r>
            <a:r>
              <a:rPr sz="2400" spc="-5" dirty="0">
                <a:latin typeface="Times New Roman"/>
                <a:cs typeface="Times New Roman"/>
              </a:rPr>
              <a:t>planning document for </a:t>
            </a:r>
            <a:r>
              <a:rPr sz="2400" dirty="0">
                <a:latin typeface="Times New Roman"/>
                <a:cs typeface="Times New Roman"/>
              </a:rPr>
              <a:t>a new</a:t>
            </a:r>
            <a:r>
              <a:rPr sz="2400" spc="8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business.</a:t>
            </a:r>
            <a:endParaRPr sz="2400">
              <a:latin typeface="Times New Roman"/>
              <a:cs typeface="Times New Roman"/>
            </a:endParaRPr>
          </a:p>
          <a:p>
            <a:pPr marL="38100" marR="30480">
              <a:lnSpc>
                <a:spcPct val="100000"/>
              </a:lnSpc>
            </a:pPr>
            <a:r>
              <a:rPr sz="3600" spc="-112" baseline="5787" dirty="0">
                <a:latin typeface="UnDotum"/>
                <a:cs typeface="UnDotum"/>
              </a:rPr>
              <a:t></a:t>
            </a:r>
            <a:r>
              <a:rPr sz="2400" spc="-75" dirty="0">
                <a:latin typeface="Times New Roman"/>
                <a:cs typeface="Times New Roman"/>
              </a:rPr>
              <a:t>Serves </a:t>
            </a:r>
            <a:r>
              <a:rPr sz="2400" dirty="0">
                <a:latin typeface="Times New Roman"/>
                <a:cs typeface="Times New Roman"/>
              </a:rPr>
              <a:t>as a tool to </a:t>
            </a:r>
            <a:r>
              <a:rPr sz="2400" spc="-5" dirty="0">
                <a:latin typeface="Times New Roman"/>
                <a:cs typeface="Times New Roman"/>
              </a:rPr>
              <a:t>communicate </a:t>
            </a:r>
            <a:r>
              <a:rPr sz="2400" dirty="0">
                <a:latin typeface="Times New Roman"/>
                <a:cs typeface="Times New Roman"/>
              </a:rPr>
              <a:t>the idea of the new venture to  potential investors, bankers, key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employees.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sz="3600" spc="-112" baseline="5787" dirty="0">
                <a:latin typeface="UnDotum"/>
                <a:cs typeface="UnDotum"/>
              </a:rPr>
              <a:t></a:t>
            </a:r>
            <a:r>
              <a:rPr sz="2400" spc="-75" dirty="0">
                <a:latin typeface="Times New Roman"/>
                <a:cs typeface="Times New Roman"/>
              </a:rPr>
              <a:t>Serves </a:t>
            </a:r>
            <a:r>
              <a:rPr sz="2400" dirty="0">
                <a:latin typeface="Times New Roman"/>
                <a:cs typeface="Times New Roman"/>
              </a:rPr>
              <a:t>as a record to </a:t>
            </a:r>
            <a:r>
              <a:rPr sz="2400" spc="-5" dirty="0">
                <a:latin typeface="Times New Roman"/>
                <a:cs typeface="Times New Roman"/>
              </a:rPr>
              <a:t>monitor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compare</a:t>
            </a:r>
            <a:r>
              <a:rPr sz="2400" spc="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results.</a:t>
            </a:r>
            <a:endParaRPr sz="2400">
              <a:latin typeface="Times New Roman"/>
              <a:cs typeface="Times New Roman"/>
            </a:endParaRPr>
          </a:p>
          <a:p>
            <a:pPr marL="356870" indent="-318770">
              <a:lnSpc>
                <a:spcPct val="100000"/>
              </a:lnSpc>
              <a:spcBef>
                <a:spcPts val="590"/>
              </a:spcBef>
              <a:buClr>
                <a:srgbClr val="03607A"/>
              </a:buClr>
              <a:buFont typeface="UnDotum"/>
              <a:buChar char=""/>
              <a:tabLst>
                <a:tab pos="356870" algn="l"/>
              </a:tabLst>
            </a:pPr>
            <a:r>
              <a:rPr sz="2400" dirty="0">
                <a:latin typeface="Times New Roman"/>
                <a:cs typeface="Times New Roman"/>
              </a:rPr>
              <a:t>To obtain bank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financing.</a:t>
            </a:r>
            <a:endParaRPr sz="2400">
              <a:latin typeface="Times New Roman"/>
              <a:cs typeface="Times New Roman"/>
            </a:endParaRPr>
          </a:p>
          <a:p>
            <a:pPr marL="356870" indent="-318770">
              <a:lnSpc>
                <a:spcPct val="100000"/>
              </a:lnSpc>
              <a:spcBef>
                <a:spcPts val="600"/>
              </a:spcBef>
              <a:buClr>
                <a:srgbClr val="03607A"/>
              </a:buClr>
              <a:buFont typeface="UnDotum"/>
              <a:buChar char=""/>
              <a:tabLst>
                <a:tab pos="356870" algn="l"/>
              </a:tabLst>
            </a:pPr>
            <a:r>
              <a:rPr sz="2400" dirty="0">
                <a:latin typeface="Times New Roman"/>
                <a:cs typeface="Times New Roman"/>
              </a:rPr>
              <a:t>To obtain </a:t>
            </a:r>
            <a:r>
              <a:rPr sz="2400" spc="-5" dirty="0">
                <a:latin typeface="Times New Roman"/>
                <a:cs typeface="Times New Roman"/>
              </a:rPr>
              <a:t>investment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funds.</a:t>
            </a:r>
            <a:endParaRPr sz="2400">
              <a:latin typeface="Times New Roman"/>
              <a:cs typeface="Times New Roman"/>
            </a:endParaRPr>
          </a:p>
          <a:p>
            <a:pPr marL="356870" indent="-318770">
              <a:lnSpc>
                <a:spcPct val="100000"/>
              </a:lnSpc>
              <a:spcBef>
                <a:spcPts val="600"/>
              </a:spcBef>
              <a:buClr>
                <a:srgbClr val="03607A"/>
              </a:buClr>
              <a:buFont typeface="UnDotum"/>
              <a:buChar char=""/>
              <a:tabLst>
                <a:tab pos="356870" algn="l"/>
              </a:tabLst>
            </a:pPr>
            <a:r>
              <a:rPr sz="2400" dirty="0">
                <a:latin typeface="Times New Roman"/>
                <a:cs typeface="Times New Roman"/>
              </a:rPr>
              <a:t>To establish </a:t>
            </a:r>
            <a:r>
              <a:rPr sz="2400" spc="-5" dirty="0">
                <a:latin typeface="Times New Roman"/>
                <a:cs typeface="Times New Roman"/>
              </a:rPr>
              <a:t>strategic </a:t>
            </a:r>
            <a:r>
              <a:rPr sz="2400" dirty="0">
                <a:latin typeface="Times New Roman"/>
                <a:cs typeface="Times New Roman"/>
              </a:rPr>
              <a:t>alliances.</a:t>
            </a:r>
            <a:endParaRPr sz="2400">
              <a:latin typeface="Times New Roman"/>
              <a:cs typeface="Times New Roman"/>
            </a:endParaRPr>
          </a:p>
          <a:p>
            <a:pPr marL="356870" indent="-318770">
              <a:lnSpc>
                <a:spcPct val="100000"/>
              </a:lnSpc>
              <a:spcBef>
                <a:spcPts val="600"/>
              </a:spcBef>
              <a:buClr>
                <a:srgbClr val="03607A"/>
              </a:buClr>
              <a:buFont typeface="UnDotum"/>
              <a:buChar char=""/>
              <a:tabLst>
                <a:tab pos="356870" algn="l"/>
              </a:tabLst>
            </a:pPr>
            <a:r>
              <a:rPr sz="2400" dirty="0">
                <a:latin typeface="Times New Roman"/>
                <a:cs typeface="Times New Roman"/>
              </a:rPr>
              <a:t>To obtain initial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contracts.</a:t>
            </a:r>
            <a:endParaRPr sz="2400">
              <a:latin typeface="Times New Roman"/>
              <a:cs typeface="Times New Roman"/>
            </a:endParaRPr>
          </a:p>
          <a:p>
            <a:pPr marL="356870" indent="-318770">
              <a:lnSpc>
                <a:spcPct val="100000"/>
              </a:lnSpc>
              <a:spcBef>
                <a:spcPts val="600"/>
              </a:spcBef>
              <a:buClr>
                <a:srgbClr val="03607A"/>
              </a:buClr>
              <a:buFont typeface="UnDotum"/>
              <a:buChar char=""/>
              <a:tabLst>
                <a:tab pos="356870" algn="l"/>
              </a:tabLst>
            </a:pPr>
            <a:r>
              <a:rPr sz="2400" dirty="0">
                <a:latin typeface="Times New Roman"/>
                <a:cs typeface="Times New Roman"/>
              </a:rPr>
              <a:t>To attract key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employees.</a:t>
            </a:r>
            <a:endParaRPr sz="2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00"/>
              </a:spcBef>
            </a:pPr>
            <a:r>
              <a:rPr sz="3600" spc="-247" baseline="5787" dirty="0">
                <a:solidFill>
                  <a:srgbClr val="03607A"/>
                </a:solidFill>
                <a:latin typeface="UnDotum"/>
                <a:cs typeface="UnDotum"/>
              </a:rPr>
              <a:t></a:t>
            </a:r>
            <a:r>
              <a:rPr sz="2400" spc="-165" dirty="0">
                <a:latin typeface="Times New Roman"/>
                <a:cs typeface="Times New Roman"/>
              </a:rPr>
              <a:t>To </a:t>
            </a:r>
            <a:r>
              <a:rPr sz="2400" spc="-5" dirty="0">
                <a:latin typeface="Times New Roman"/>
                <a:cs typeface="Times New Roman"/>
              </a:rPr>
              <a:t>motivate </a:t>
            </a:r>
            <a:r>
              <a:rPr sz="2400" dirty="0">
                <a:latin typeface="Times New Roman"/>
                <a:cs typeface="Times New Roman"/>
              </a:rPr>
              <a:t>and </a:t>
            </a:r>
            <a:r>
              <a:rPr sz="2400" spc="-5" dirty="0">
                <a:latin typeface="Times New Roman"/>
                <a:cs typeface="Times New Roman"/>
              </a:rPr>
              <a:t>focus </a:t>
            </a:r>
            <a:r>
              <a:rPr sz="2400" dirty="0">
                <a:latin typeface="Times New Roman"/>
                <a:cs typeface="Times New Roman"/>
              </a:rPr>
              <a:t>your </a:t>
            </a:r>
            <a:r>
              <a:rPr sz="2400" spc="-5" dirty="0">
                <a:latin typeface="Times New Roman"/>
                <a:cs typeface="Times New Roman"/>
              </a:rPr>
              <a:t>management</a:t>
            </a:r>
            <a:r>
              <a:rPr sz="2400" spc="-27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team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41680"/>
            <a:ext cx="505459" cy="137160"/>
            <a:chOff x="0" y="741680"/>
            <a:chExt cx="505459" cy="137160"/>
          </a:xfrm>
        </p:grpSpPr>
        <p:sp>
          <p:nvSpPr>
            <p:cNvPr id="3" name="object 3"/>
            <p:cNvSpPr/>
            <p:nvPr/>
          </p:nvSpPr>
          <p:spPr>
            <a:xfrm>
              <a:off x="0" y="741679"/>
              <a:ext cx="505459" cy="19050"/>
            </a:xfrm>
            <a:custGeom>
              <a:avLst/>
              <a:gdLst/>
              <a:ahLst/>
              <a:cxnLst/>
              <a:rect l="l" t="t" r="r" b="b"/>
              <a:pathLst>
                <a:path w="505459" h="19050">
                  <a:moveTo>
                    <a:pt x="504863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9050"/>
                  </a:lnTo>
                  <a:lnTo>
                    <a:pt x="466559" y="19050"/>
                  </a:lnTo>
                  <a:lnTo>
                    <a:pt x="486994" y="8890"/>
                  </a:lnTo>
                  <a:lnTo>
                    <a:pt x="504863" y="0"/>
                  </a:lnTo>
                  <a:close/>
                </a:path>
              </a:pathLst>
            </a:custGeom>
            <a:solidFill>
              <a:srgbClr val="0099C3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759460"/>
              <a:ext cx="469265" cy="10160"/>
            </a:xfrm>
            <a:custGeom>
              <a:avLst/>
              <a:gdLst/>
              <a:ahLst/>
              <a:cxnLst/>
              <a:rect l="l" t="t" r="r" b="b"/>
              <a:pathLst>
                <a:path w="469265" h="10159">
                  <a:moveTo>
                    <a:pt x="469124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448697" y="10160"/>
                  </a:lnTo>
                  <a:lnTo>
                    <a:pt x="469124" y="0"/>
                  </a:lnTo>
                  <a:close/>
                </a:path>
              </a:pathLst>
            </a:custGeom>
            <a:solidFill>
              <a:srgbClr val="0097C2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768350"/>
              <a:ext cx="451484" cy="10160"/>
            </a:xfrm>
            <a:custGeom>
              <a:avLst/>
              <a:gdLst/>
              <a:ahLst/>
              <a:cxnLst/>
              <a:rect l="l" t="t" r="r" b="b"/>
              <a:pathLst>
                <a:path w="451484" h="10159">
                  <a:moveTo>
                    <a:pt x="451251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430824" y="10160"/>
                  </a:lnTo>
                  <a:lnTo>
                    <a:pt x="451251" y="0"/>
                  </a:lnTo>
                  <a:close/>
                </a:path>
              </a:pathLst>
            </a:custGeom>
            <a:solidFill>
              <a:srgbClr val="0096C2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778510"/>
              <a:ext cx="431165" cy="8890"/>
            </a:xfrm>
            <a:custGeom>
              <a:avLst/>
              <a:gdLst/>
              <a:ahLst/>
              <a:cxnLst/>
              <a:rect l="l" t="t" r="r" b="b"/>
              <a:pathLst>
                <a:path w="431165" h="8890">
                  <a:moveTo>
                    <a:pt x="430824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12950" y="8889"/>
                  </a:lnTo>
                  <a:lnTo>
                    <a:pt x="430824" y="0"/>
                  </a:lnTo>
                  <a:close/>
                </a:path>
              </a:pathLst>
            </a:custGeom>
            <a:solidFill>
              <a:srgbClr val="0095C1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787400"/>
              <a:ext cx="413384" cy="10160"/>
            </a:xfrm>
            <a:custGeom>
              <a:avLst/>
              <a:gdLst/>
              <a:ahLst/>
              <a:cxnLst/>
              <a:rect l="l" t="t" r="r" b="b"/>
              <a:pathLst>
                <a:path w="413384" h="10159">
                  <a:moveTo>
                    <a:pt x="41295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392523" y="10160"/>
                  </a:lnTo>
                  <a:lnTo>
                    <a:pt x="412950" y="0"/>
                  </a:lnTo>
                  <a:close/>
                </a:path>
              </a:pathLst>
            </a:custGeom>
            <a:solidFill>
              <a:srgbClr val="0094C0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796290"/>
              <a:ext cx="395605" cy="10160"/>
            </a:xfrm>
            <a:custGeom>
              <a:avLst/>
              <a:gdLst/>
              <a:ahLst/>
              <a:cxnLst/>
              <a:rect l="l" t="t" r="r" b="b"/>
              <a:pathLst>
                <a:path w="395605" h="10159">
                  <a:moveTo>
                    <a:pt x="395076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374650" y="10160"/>
                  </a:lnTo>
                  <a:lnTo>
                    <a:pt x="395076" y="0"/>
                  </a:lnTo>
                  <a:close/>
                </a:path>
              </a:pathLst>
            </a:custGeom>
            <a:solidFill>
              <a:srgbClr val="0093C0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805179"/>
              <a:ext cx="375920" cy="10160"/>
            </a:xfrm>
            <a:custGeom>
              <a:avLst/>
              <a:gdLst/>
              <a:ahLst/>
              <a:cxnLst/>
              <a:rect l="l" t="t" r="r" b="b"/>
              <a:pathLst>
                <a:path w="375920" h="10159">
                  <a:moveTo>
                    <a:pt x="375920" y="0"/>
                  </a:moveTo>
                  <a:lnTo>
                    <a:pt x="0" y="0"/>
                  </a:lnTo>
                  <a:lnTo>
                    <a:pt x="0" y="1270"/>
                  </a:lnTo>
                  <a:lnTo>
                    <a:pt x="0" y="10160"/>
                  </a:lnTo>
                  <a:lnTo>
                    <a:pt x="366801" y="10160"/>
                  </a:lnTo>
                  <a:lnTo>
                    <a:pt x="366801" y="1270"/>
                  </a:lnTo>
                  <a:lnTo>
                    <a:pt x="375920" y="1270"/>
                  </a:lnTo>
                  <a:lnTo>
                    <a:pt x="375920" y="0"/>
                  </a:lnTo>
                  <a:close/>
                </a:path>
              </a:pathLst>
            </a:custGeom>
            <a:solidFill>
              <a:srgbClr val="0092BF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814070"/>
              <a:ext cx="361315" cy="10160"/>
            </a:xfrm>
            <a:custGeom>
              <a:avLst/>
              <a:gdLst/>
              <a:ahLst/>
              <a:cxnLst/>
              <a:rect l="l" t="t" r="r" b="b"/>
              <a:pathLst>
                <a:path w="361315" h="10159">
                  <a:moveTo>
                    <a:pt x="361212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343296" y="10159"/>
                  </a:lnTo>
                  <a:lnTo>
                    <a:pt x="361212" y="0"/>
                  </a:lnTo>
                  <a:close/>
                </a:path>
              </a:pathLst>
            </a:custGeom>
            <a:solidFill>
              <a:srgbClr val="0091BE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824230"/>
              <a:ext cx="343535" cy="8890"/>
            </a:xfrm>
            <a:custGeom>
              <a:avLst/>
              <a:gdLst/>
              <a:ahLst/>
              <a:cxnLst/>
              <a:rect l="l" t="t" r="r" b="b"/>
              <a:pathLst>
                <a:path w="343535" h="8890">
                  <a:moveTo>
                    <a:pt x="343296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327619" y="8890"/>
                  </a:lnTo>
                  <a:lnTo>
                    <a:pt x="343296" y="0"/>
                  </a:lnTo>
                  <a:close/>
                </a:path>
              </a:pathLst>
            </a:custGeom>
            <a:solidFill>
              <a:srgbClr val="0090BE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833120"/>
              <a:ext cx="327660" cy="10160"/>
            </a:xfrm>
            <a:custGeom>
              <a:avLst/>
              <a:gdLst/>
              <a:ahLst/>
              <a:cxnLst/>
              <a:rect l="l" t="t" r="r" b="b"/>
              <a:pathLst>
                <a:path w="327660" h="10159">
                  <a:moveTo>
                    <a:pt x="327619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309702" y="10159"/>
                  </a:lnTo>
                  <a:lnTo>
                    <a:pt x="327619" y="0"/>
                  </a:lnTo>
                  <a:close/>
                </a:path>
              </a:pathLst>
            </a:custGeom>
            <a:solidFill>
              <a:srgbClr val="008FBD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842010"/>
              <a:ext cx="312420" cy="10160"/>
            </a:xfrm>
            <a:custGeom>
              <a:avLst/>
              <a:gdLst/>
              <a:ahLst/>
              <a:cxnLst/>
              <a:rect l="l" t="t" r="r" b="b"/>
              <a:pathLst>
                <a:path w="312420" h="10159">
                  <a:moveTo>
                    <a:pt x="311942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294025" y="10160"/>
                  </a:lnTo>
                  <a:lnTo>
                    <a:pt x="311942" y="0"/>
                  </a:lnTo>
                  <a:close/>
                </a:path>
              </a:pathLst>
            </a:custGeom>
            <a:solidFill>
              <a:srgbClr val="008EBC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850900"/>
              <a:ext cx="296545" cy="10160"/>
            </a:xfrm>
            <a:custGeom>
              <a:avLst/>
              <a:gdLst/>
              <a:ahLst/>
              <a:cxnLst/>
              <a:rect l="l" t="t" r="r" b="b"/>
              <a:pathLst>
                <a:path w="296545" h="10159">
                  <a:moveTo>
                    <a:pt x="296265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278348" y="10160"/>
                  </a:lnTo>
                  <a:lnTo>
                    <a:pt x="296265" y="0"/>
                  </a:lnTo>
                  <a:close/>
                </a:path>
              </a:pathLst>
            </a:custGeom>
            <a:solidFill>
              <a:srgbClr val="008DBC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0" y="859790"/>
              <a:ext cx="280670" cy="10160"/>
            </a:xfrm>
            <a:custGeom>
              <a:avLst/>
              <a:gdLst/>
              <a:ahLst/>
              <a:cxnLst/>
              <a:rect l="l" t="t" r="r" b="b"/>
              <a:pathLst>
                <a:path w="280670" h="10159">
                  <a:moveTo>
                    <a:pt x="280588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262671" y="10160"/>
                  </a:lnTo>
                  <a:lnTo>
                    <a:pt x="280588" y="0"/>
                  </a:lnTo>
                  <a:close/>
                </a:path>
              </a:pathLst>
            </a:custGeom>
            <a:solidFill>
              <a:srgbClr val="008CBB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0" y="869950"/>
              <a:ext cx="262890" cy="8890"/>
            </a:xfrm>
            <a:custGeom>
              <a:avLst/>
              <a:gdLst/>
              <a:ahLst/>
              <a:cxnLst/>
              <a:rect l="l" t="t" r="r" b="b"/>
              <a:pathLst>
                <a:path w="262890" h="8890">
                  <a:moveTo>
                    <a:pt x="262671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246994" y="8889"/>
                  </a:lnTo>
                  <a:lnTo>
                    <a:pt x="262671" y="0"/>
                  </a:lnTo>
                  <a:close/>
                </a:path>
              </a:pathLst>
            </a:custGeom>
            <a:solidFill>
              <a:srgbClr val="008BBB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228600" y="767079"/>
            <a:ext cx="83820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u="none" spc="-5" dirty="0">
                <a:solidFill>
                  <a:srgbClr val="000000"/>
                </a:solidFill>
                <a:latin typeface="Carlito"/>
                <a:cs typeface="Carlito"/>
              </a:rPr>
              <a:t>Questions </a:t>
            </a:r>
            <a:r>
              <a:rPr sz="3200" b="1" u="none" dirty="0">
                <a:solidFill>
                  <a:srgbClr val="000000"/>
                </a:solidFill>
                <a:latin typeface="Carlito"/>
                <a:cs typeface="Carlito"/>
              </a:rPr>
              <a:t>a </a:t>
            </a:r>
            <a:r>
              <a:rPr sz="3200" b="1" u="none" spc="-5" dirty="0">
                <a:solidFill>
                  <a:srgbClr val="000000"/>
                </a:solidFill>
                <a:latin typeface="Carlito"/>
                <a:cs typeface="Carlito"/>
              </a:rPr>
              <a:t>start-up business </a:t>
            </a:r>
            <a:r>
              <a:rPr sz="3200" b="1" u="none" dirty="0">
                <a:solidFill>
                  <a:srgbClr val="000000"/>
                </a:solidFill>
                <a:latin typeface="Carlito"/>
                <a:cs typeface="Carlito"/>
              </a:rPr>
              <a:t>plan should</a:t>
            </a:r>
            <a:r>
              <a:rPr sz="3200" b="1" u="none" spc="-15" dirty="0">
                <a:solidFill>
                  <a:srgbClr val="000000"/>
                </a:solidFill>
                <a:latin typeface="Carlito"/>
                <a:cs typeface="Carlito"/>
              </a:rPr>
              <a:t> </a:t>
            </a:r>
            <a:r>
              <a:rPr sz="3200" b="1" u="none" spc="-5" dirty="0">
                <a:solidFill>
                  <a:srgbClr val="000000"/>
                </a:solidFill>
                <a:latin typeface="Carlito"/>
                <a:cs typeface="Carlito"/>
              </a:rPr>
              <a:t>answer</a:t>
            </a:r>
            <a:endParaRPr sz="3200">
              <a:latin typeface="Carlito"/>
              <a:cs typeface="Carlito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28600" y="1559559"/>
            <a:ext cx="8701405" cy="4931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2870">
              <a:lnSpc>
                <a:spcPct val="100000"/>
              </a:lnSpc>
              <a:spcBef>
                <a:spcPts val="100"/>
              </a:spcBef>
            </a:pPr>
            <a:r>
              <a:rPr sz="2000" spc="-5" dirty="0">
                <a:latin typeface="Carlito"/>
                <a:cs typeface="Carlito"/>
              </a:rPr>
              <a:t>The plan is meant to </a:t>
            </a:r>
            <a:r>
              <a:rPr sz="2000" dirty="0">
                <a:latin typeface="Carlito"/>
                <a:cs typeface="Carlito"/>
              </a:rPr>
              <a:t>be </a:t>
            </a:r>
            <a:r>
              <a:rPr sz="2000" spc="-5" dirty="0">
                <a:latin typeface="Carlito"/>
                <a:cs typeface="Carlito"/>
              </a:rPr>
              <a:t>read </a:t>
            </a:r>
            <a:r>
              <a:rPr sz="2000" dirty="0">
                <a:latin typeface="Carlito"/>
                <a:cs typeface="Carlito"/>
              </a:rPr>
              <a:t>by </a:t>
            </a:r>
            <a:r>
              <a:rPr sz="2000" spc="-5" dirty="0">
                <a:latin typeface="Carlito"/>
                <a:cs typeface="Carlito"/>
              </a:rPr>
              <a:t>potential finance providers </a:t>
            </a:r>
            <a:r>
              <a:rPr sz="2000" dirty="0">
                <a:latin typeface="Carlito"/>
                <a:cs typeface="Carlito"/>
              </a:rPr>
              <a:t>(banks </a:t>
            </a:r>
            <a:r>
              <a:rPr sz="2000" spc="-5" dirty="0">
                <a:latin typeface="Carlito"/>
                <a:cs typeface="Carlito"/>
              </a:rPr>
              <a:t>etc) </a:t>
            </a:r>
            <a:r>
              <a:rPr sz="2000" dirty="0">
                <a:latin typeface="Carlito"/>
                <a:cs typeface="Carlito"/>
              </a:rPr>
              <a:t>or </a:t>
            </a:r>
            <a:r>
              <a:rPr sz="2000" spc="-5" dirty="0">
                <a:latin typeface="Carlito"/>
                <a:cs typeface="Carlito"/>
              </a:rPr>
              <a:t>business  owners /shareholders. So it </a:t>
            </a:r>
            <a:r>
              <a:rPr sz="2000" dirty="0">
                <a:latin typeface="Carlito"/>
                <a:cs typeface="Carlito"/>
              </a:rPr>
              <a:t>ought </a:t>
            </a:r>
            <a:r>
              <a:rPr sz="2000" spc="-5" dirty="0">
                <a:latin typeface="Carlito"/>
                <a:cs typeface="Carlito"/>
              </a:rPr>
              <a:t>to provide </a:t>
            </a:r>
            <a:r>
              <a:rPr sz="2000" b="1" spc="-5" dirty="0">
                <a:latin typeface="Carlito"/>
                <a:cs typeface="Carlito"/>
              </a:rPr>
              <a:t>convincing </a:t>
            </a:r>
            <a:r>
              <a:rPr sz="2000" b="1" dirty="0">
                <a:latin typeface="Carlito"/>
                <a:cs typeface="Carlito"/>
              </a:rPr>
              <a:t>and </a:t>
            </a:r>
            <a:r>
              <a:rPr sz="2000" b="1" spc="-5" dirty="0">
                <a:latin typeface="Carlito"/>
                <a:cs typeface="Carlito"/>
              </a:rPr>
              <a:t>realistic </a:t>
            </a:r>
            <a:r>
              <a:rPr sz="2000" spc="-5" dirty="0">
                <a:latin typeface="Carlito"/>
                <a:cs typeface="Carlito"/>
              </a:rPr>
              <a:t>answers to  questions </a:t>
            </a:r>
            <a:r>
              <a:rPr sz="2000" dirty="0">
                <a:latin typeface="Carlito"/>
                <a:cs typeface="Carlito"/>
              </a:rPr>
              <a:t>such </a:t>
            </a:r>
            <a:r>
              <a:rPr sz="2000" spc="-5" dirty="0">
                <a:latin typeface="Carlito"/>
                <a:cs typeface="Carlito"/>
              </a:rPr>
              <a:t>as:</a:t>
            </a:r>
            <a:endParaRPr sz="20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950">
              <a:latin typeface="Carlito"/>
              <a:cs typeface="Carlito"/>
            </a:endParaRPr>
          </a:p>
          <a:p>
            <a:pPr marL="152400" indent="-140335">
              <a:lnSpc>
                <a:spcPct val="100000"/>
              </a:lnSpc>
              <a:spcBef>
                <a:spcPts val="5"/>
              </a:spcBef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What </a:t>
            </a:r>
            <a:r>
              <a:rPr sz="2200" dirty="0">
                <a:latin typeface="Carlito"/>
                <a:cs typeface="Carlito"/>
              </a:rPr>
              <a:t>is </a:t>
            </a:r>
            <a:r>
              <a:rPr sz="2200" spc="-5" dirty="0">
                <a:latin typeface="Carlito"/>
                <a:cs typeface="Carlito"/>
              </a:rPr>
              <a:t>the business </a:t>
            </a:r>
            <a:r>
              <a:rPr sz="2200" spc="-10" dirty="0">
                <a:latin typeface="Carlito"/>
                <a:cs typeface="Carlito"/>
              </a:rPr>
              <a:t>idea </a:t>
            </a:r>
            <a:r>
              <a:rPr sz="2200" dirty="0">
                <a:latin typeface="Carlito"/>
                <a:cs typeface="Carlito"/>
              </a:rPr>
              <a:t>or</a:t>
            </a:r>
            <a:r>
              <a:rPr sz="2200" spc="-50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opportunity?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ct val="100000"/>
              </a:lnSpc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What </a:t>
            </a:r>
            <a:r>
              <a:rPr sz="2200" dirty="0">
                <a:latin typeface="Carlito"/>
                <a:cs typeface="Carlito"/>
              </a:rPr>
              <a:t>is </a:t>
            </a:r>
            <a:r>
              <a:rPr sz="2200" spc="-5" dirty="0">
                <a:latin typeface="Carlito"/>
                <a:cs typeface="Carlito"/>
              </a:rPr>
              <a:t>the </a:t>
            </a:r>
            <a:r>
              <a:rPr sz="2200" spc="-10" dirty="0">
                <a:latin typeface="Carlito"/>
                <a:cs typeface="Carlito"/>
              </a:rPr>
              <a:t>product </a:t>
            </a:r>
            <a:r>
              <a:rPr sz="2200" spc="-5" dirty="0">
                <a:latin typeface="Carlito"/>
                <a:cs typeface="Carlito"/>
              </a:rPr>
              <a:t>and how is it </a:t>
            </a:r>
            <a:r>
              <a:rPr sz="2200" spc="-10" dirty="0">
                <a:latin typeface="Carlito"/>
                <a:cs typeface="Carlito"/>
              </a:rPr>
              <a:t>different </a:t>
            </a:r>
            <a:r>
              <a:rPr sz="2200" dirty="0">
                <a:latin typeface="Carlito"/>
                <a:cs typeface="Carlito"/>
              </a:rPr>
              <a:t>or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unique?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ct val="100000"/>
              </a:lnSpc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What </a:t>
            </a:r>
            <a:r>
              <a:rPr sz="2200" dirty="0">
                <a:latin typeface="Carlito"/>
                <a:cs typeface="Carlito"/>
              </a:rPr>
              <a:t>is </a:t>
            </a:r>
            <a:r>
              <a:rPr sz="2200" spc="-5" dirty="0">
                <a:latin typeface="Carlito"/>
                <a:cs typeface="Carlito"/>
              </a:rPr>
              <a:t>the target market segment and who are </a:t>
            </a:r>
            <a:r>
              <a:rPr sz="2200" spc="-10" dirty="0">
                <a:latin typeface="Carlito"/>
                <a:cs typeface="Carlito"/>
              </a:rPr>
              <a:t>the potential</a:t>
            </a:r>
            <a:r>
              <a:rPr sz="2200" spc="-4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competitors?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ct val="100000"/>
              </a:lnSpc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How large </a:t>
            </a:r>
            <a:r>
              <a:rPr sz="2200" dirty="0">
                <a:latin typeface="Carlito"/>
                <a:cs typeface="Carlito"/>
              </a:rPr>
              <a:t>is </a:t>
            </a:r>
            <a:r>
              <a:rPr sz="2200" spc="-5" dirty="0">
                <a:latin typeface="Carlito"/>
                <a:cs typeface="Carlito"/>
              </a:rPr>
              <a:t>the target market and is it</a:t>
            </a:r>
            <a:r>
              <a:rPr sz="2200" spc="-80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growing?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ct val="100000"/>
              </a:lnSpc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Who are </a:t>
            </a:r>
            <a:r>
              <a:rPr sz="2200" spc="-10" dirty="0">
                <a:latin typeface="Carlito"/>
                <a:cs typeface="Carlito"/>
              </a:rPr>
              <a:t>the </a:t>
            </a:r>
            <a:r>
              <a:rPr sz="2200" spc="-5" dirty="0">
                <a:latin typeface="Carlito"/>
                <a:cs typeface="Carlito"/>
              </a:rPr>
              <a:t>customers; how </a:t>
            </a:r>
            <a:r>
              <a:rPr sz="2200" spc="-10" dirty="0">
                <a:latin typeface="Carlito"/>
                <a:cs typeface="Carlito"/>
              </a:rPr>
              <a:t>much </a:t>
            </a:r>
            <a:r>
              <a:rPr sz="2200" spc="-5" dirty="0">
                <a:latin typeface="Carlito"/>
                <a:cs typeface="Carlito"/>
              </a:rPr>
              <a:t>will they </a:t>
            </a:r>
            <a:r>
              <a:rPr sz="2200" spc="-10" dirty="0">
                <a:latin typeface="Carlito"/>
                <a:cs typeface="Carlito"/>
              </a:rPr>
              <a:t>buy </a:t>
            </a:r>
            <a:r>
              <a:rPr sz="2200" spc="-5" dirty="0">
                <a:latin typeface="Carlito"/>
                <a:cs typeface="Carlito"/>
              </a:rPr>
              <a:t>and </a:t>
            </a:r>
            <a:r>
              <a:rPr sz="2200" dirty="0">
                <a:latin typeface="Carlito"/>
                <a:cs typeface="Carlito"/>
              </a:rPr>
              <a:t>at </a:t>
            </a:r>
            <a:r>
              <a:rPr sz="2200" spc="-5" dirty="0">
                <a:latin typeface="Carlito"/>
                <a:cs typeface="Carlito"/>
              </a:rPr>
              <a:t>what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price?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ct val="100000"/>
              </a:lnSpc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What will it cost to </a:t>
            </a:r>
            <a:r>
              <a:rPr sz="2200" spc="-10" dirty="0">
                <a:latin typeface="Carlito"/>
                <a:cs typeface="Carlito"/>
              </a:rPr>
              <a:t>produce </a:t>
            </a:r>
            <a:r>
              <a:rPr sz="2200" spc="-5" dirty="0">
                <a:latin typeface="Carlito"/>
                <a:cs typeface="Carlito"/>
              </a:rPr>
              <a:t>and sell the</a:t>
            </a:r>
            <a:r>
              <a:rPr sz="2200" spc="-60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product?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ct val="100000"/>
              </a:lnSpc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Can </a:t>
            </a:r>
            <a:r>
              <a:rPr sz="2200" spc="-10" dirty="0">
                <a:latin typeface="Carlito"/>
                <a:cs typeface="Carlito"/>
              </a:rPr>
              <a:t>the product </a:t>
            </a:r>
            <a:r>
              <a:rPr sz="2200" dirty="0">
                <a:latin typeface="Carlito"/>
                <a:cs typeface="Carlito"/>
              </a:rPr>
              <a:t>be </a:t>
            </a:r>
            <a:r>
              <a:rPr sz="2200" spc="-5" dirty="0">
                <a:latin typeface="Carlito"/>
                <a:cs typeface="Carlito"/>
              </a:rPr>
              <a:t>made and/or sold</a:t>
            </a:r>
            <a:r>
              <a:rPr sz="2200" spc="-55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profitably?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ts val="2635"/>
              </a:lnSpc>
              <a:buSzPct val="95454"/>
              <a:buChar char="•"/>
              <a:tabLst>
                <a:tab pos="153035" algn="l"/>
              </a:tabLst>
            </a:pPr>
            <a:r>
              <a:rPr sz="2200" dirty="0">
                <a:latin typeface="Carlito"/>
                <a:cs typeface="Carlito"/>
              </a:rPr>
              <a:t>At </a:t>
            </a:r>
            <a:r>
              <a:rPr sz="2200" spc="-5" dirty="0">
                <a:latin typeface="Carlito"/>
                <a:cs typeface="Carlito"/>
              </a:rPr>
              <a:t>what stage will </a:t>
            </a:r>
            <a:r>
              <a:rPr sz="2200" spc="-10" dirty="0">
                <a:latin typeface="Carlito"/>
                <a:cs typeface="Carlito"/>
              </a:rPr>
              <a:t>the </a:t>
            </a:r>
            <a:r>
              <a:rPr sz="2200" spc="-5" dirty="0">
                <a:latin typeface="Carlito"/>
                <a:cs typeface="Carlito"/>
              </a:rPr>
              <a:t>business break-even and what are the </a:t>
            </a:r>
            <a:r>
              <a:rPr sz="2200" spc="-10" dirty="0">
                <a:latin typeface="Carlito"/>
                <a:cs typeface="Carlito"/>
              </a:rPr>
              <a:t>likely</a:t>
            </a:r>
            <a:r>
              <a:rPr sz="2200" spc="-80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profits?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ts val="2635"/>
              </a:lnSpc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What investment </a:t>
            </a:r>
            <a:r>
              <a:rPr sz="2200" dirty="0">
                <a:latin typeface="Carlito"/>
                <a:cs typeface="Carlito"/>
              </a:rPr>
              <a:t>is </a:t>
            </a:r>
            <a:r>
              <a:rPr sz="2200" spc="-5" dirty="0">
                <a:latin typeface="Carlito"/>
                <a:cs typeface="Carlito"/>
              </a:rPr>
              <a:t>required to </a:t>
            </a:r>
            <a:r>
              <a:rPr sz="2200" spc="-10" dirty="0">
                <a:latin typeface="Carlito"/>
                <a:cs typeface="Carlito"/>
              </a:rPr>
              <a:t>launch </a:t>
            </a:r>
            <a:r>
              <a:rPr sz="2200" spc="-5" dirty="0">
                <a:latin typeface="Carlito"/>
                <a:cs typeface="Carlito"/>
              </a:rPr>
              <a:t>and establish </a:t>
            </a:r>
            <a:r>
              <a:rPr sz="2200" spc="-10" dirty="0">
                <a:latin typeface="Carlito"/>
                <a:cs typeface="Carlito"/>
              </a:rPr>
              <a:t>the</a:t>
            </a:r>
            <a:r>
              <a:rPr sz="2200" spc="-75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business?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ct val="100000"/>
              </a:lnSpc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Where will the money come</a:t>
            </a:r>
            <a:r>
              <a:rPr sz="2200" spc="-50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from?</a:t>
            </a:r>
            <a:endParaRPr sz="2200">
              <a:latin typeface="Carlito"/>
              <a:cs typeface="Carlito"/>
            </a:endParaRPr>
          </a:p>
          <a:p>
            <a:pPr marL="152400" indent="-140335">
              <a:lnSpc>
                <a:spcPct val="100000"/>
              </a:lnSpc>
              <a:buSzPct val="95454"/>
              <a:buChar char="•"/>
              <a:tabLst>
                <a:tab pos="153035" algn="l"/>
              </a:tabLst>
            </a:pPr>
            <a:r>
              <a:rPr sz="2200" spc="-5" dirty="0">
                <a:latin typeface="Carlito"/>
                <a:cs typeface="Carlito"/>
              </a:rPr>
              <a:t>What are </a:t>
            </a:r>
            <a:r>
              <a:rPr sz="2200" spc="-10" dirty="0">
                <a:latin typeface="Carlito"/>
                <a:cs typeface="Carlito"/>
              </a:rPr>
              <a:t>the </a:t>
            </a:r>
            <a:r>
              <a:rPr sz="2200" spc="-5" dirty="0">
                <a:latin typeface="Carlito"/>
                <a:cs typeface="Carlito"/>
              </a:rPr>
              <a:t>main risks facing the business and how to </a:t>
            </a:r>
            <a:r>
              <a:rPr sz="2200" spc="-10" dirty="0">
                <a:latin typeface="Carlito"/>
                <a:cs typeface="Carlito"/>
              </a:rPr>
              <a:t>handle</a:t>
            </a:r>
            <a:r>
              <a:rPr sz="2200" spc="-60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them?</a:t>
            </a:r>
            <a:endParaRPr sz="2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5500" y="520700"/>
            <a:ext cx="611822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u="none" spc="-5" dirty="0">
                <a:latin typeface="Carlito"/>
                <a:cs typeface="Carlito"/>
              </a:rPr>
              <a:t>Types/ </a:t>
            </a:r>
            <a:r>
              <a:rPr sz="4000" u="none" spc="-10" dirty="0">
                <a:latin typeface="Carlito"/>
                <a:cs typeface="Carlito"/>
              </a:rPr>
              <a:t>level </a:t>
            </a:r>
            <a:r>
              <a:rPr sz="4000" u="none" spc="-5" dirty="0">
                <a:latin typeface="Carlito"/>
                <a:cs typeface="Carlito"/>
              </a:rPr>
              <a:t>of </a:t>
            </a:r>
            <a:r>
              <a:rPr sz="4000" u="none" spc="-10" dirty="0">
                <a:latin typeface="Carlito"/>
                <a:cs typeface="Carlito"/>
              </a:rPr>
              <a:t>Business</a:t>
            </a:r>
            <a:r>
              <a:rPr sz="4000" u="none" spc="-45" dirty="0">
                <a:latin typeface="Carlito"/>
                <a:cs typeface="Carlito"/>
              </a:rPr>
              <a:t> </a:t>
            </a:r>
            <a:r>
              <a:rPr sz="4000" u="none" spc="-5" dirty="0">
                <a:latin typeface="Carlito"/>
                <a:cs typeface="Carlito"/>
              </a:rPr>
              <a:t>Plans</a:t>
            </a:r>
            <a:endParaRPr sz="4000">
              <a:latin typeface="Carlito"/>
              <a:cs typeface="Carli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2192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96850" y="1981200"/>
            <a:ext cx="8723630" cy="3352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741680"/>
            <a:ext cx="505459" cy="137160"/>
            <a:chOff x="0" y="741680"/>
            <a:chExt cx="505459" cy="137160"/>
          </a:xfrm>
        </p:grpSpPr>
        <p:sp>
          <p:nvSpPr>
            <p:cNvPr id="3" name="object 3"/>
            <p:cNvSpPr/>
            <p:nvPr/>
          </p:nvSpPr>
          <p:spPr>
            <a:xfrm>
              <a:off x="0" y="741679"/>
              <a:ext cx="505459" cy="19050"/>
            </a:xfrm>
            <a:custGeom>
              <a:avLst/>
              <a:gdLst/>
              <a:ahLst/>
              <a:cxnLst/>
              <a:rect l="l" t="t" r="r" b="b"/>
              <a:pathLst>
                <a:path w="505459" h="19050">
                  <a:moveTo>
                    <a:pt x="504863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9050"/>
                  </a:lnTo>
                  <a:lnTo>
                    <a:pt x="466559" y="19050"/>
                  </a:lnTo>
                  <a:lnTo>
                    <a:pt x="486994" y="8890"/>
                  </a:lnTo>
                  <a:lnTo>
                    <a:pt x="504863" y="0"/>
                  </a:lnTo>
                  <a:close/>
                </a:path>
              </a:pathLst>
            </a:custGeom>
            <a:solidFill>
              <a:srgbClr val="0099C3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759460"/>
              <a:ext cx="469265" cy="10160"/>
            </a:xfrm>
            <a:custGeom>
              <a:avLst/>
              <a:gdLst/>
              <a:ahLst/>
              <a:cxnLst/>
              <a:rect l="l" t="t" r="r" b="b"/>
              <a:pathLst>
                <a:path w="469265" h="10159">
                  <a:moveTo>
                    <a:pt x="469124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448697" y="10160"/>
                  </a:lnTo>
                  <a:lnTo>
                    <a:pt x="469124" y="0"/>
                  </a:lnTo>
                  <a:close/>
                </a:path>
              </a:pathLst>
            </a:custGeom>
            <a:solidFill>
              <a:srgbClr val="0097C2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768350"/>
              <a:ext cx="451484" cy="10160"/>
            </a:xfrm>
            <a:custGeom>
              <a:avLst/>
              <a:gdLst/>
              <a:ahLst/>
              <a:cxnLst/>
              <a:rect l="l" t="t" r="r" b="b"/>
              <a:pathLst>
                <a:path w="451484" h="10159">
                  <a:moveTo>
                    <a:pt x="451251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430824" y="10160"/>
                  </a:lnTo>
                  <a:lnTo>
                    <a:pt x="451251" y="0"/>
                  </a:lnTo>
                  <a:close/>
                </a:path>
              </a:pathLst>
            </a:custGeom>
            <a:solidFill>
              <a:srgbClr val="0096C2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0" y="778510"/>
              <a:ext cx="431165" cy="8890"/>
            </a:xfrm>
            <a:custGeom>
              <a:avLst/>
              <a:gdLst/>
              <a:ahLst/>
              <a:cxnLst/>
              <a:rect l="l" t="t" r="r" b="b"/>
              <a:pathLst>
                <a:path w="431165" h="8890">
                  <a:moveTo>
                    <a:pt x="430824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12950" y="8889"/>
                  </a:lnTo>
                  <a:lnTo>
                    <a:pt x="430824" y="0"/>
                  </a:lnTo>
                  <a:close/>
                </a:path>
              </a:pathLst>
            </a:custGeom>
            <a:solidFill>
              <a:srgbClr val="0095C1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0" y="787400"/>
              <a:ext cx="413384" cy="10160"/>
            </a:xfrm>
            <a:custGeom>
              <a:avLst/>
              <a:gdLst/>
              <a:ahLst/>
              <a:cxnLst/>
              <a:rect l="l" t="t" r="r" b="b"/>
              <a:pathLst>
                <a:path w="413384" h="10159">
                  <a:moveTo>
                    <a:pt x="41295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392523" y="10160"/>
                  </a:lnTo>
                  <a:lnTo>
                    <a:pt x="412950" y="0"/>
                  </a:lnTo>
                  <a:close/>
                </a:path>
              </a:pathLst>
            </a:custGeom>
            <a:solidFill>
              <a:srgbClr val="0094C0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0" y="796290"/>
              <a:ext cx="395605" cy="10160"/>
            </a:xfrm>
            <a:custGeom>
              <a:avLst/>
              <a:gdLst/>
              <a:ahLst/>
              <a:cxnLst/>
              <a:rect l="l" t="t" r="r" b="b"/>
              <a:pathLst>
                <a:path w="395605" h="10159">
                  <a:moveTo>
                    <a:pt x="395076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374650" y="10160"/>
                  </a:lnTo>
                  <a:lnTo>
                    <a:pt x="395076" y="0"/>
                  </a:lnTo>
                  <a:close/>
                </a:path>
              </a:pathLst>
            </a:custGeom>
            <a:solidFill>
              <a:srgbClr val="0093C0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0" y="805179"/>
              <a:ext cx="375920" cy="10160"/>
            </a:xfrm>
            <a:custGeom>
              <a:avLst/>
              <a:gdLst/>
              <a:ahLst/>
              <a:cxnLst/>
              <a:rect l="l" t="t" r="r" b="b"/>
              <a:pathLst>
                <a:path w="375920" h="10159">
                  <a:moveTo>
                    <a:pt x="375920" y="0"/>
                  </a:moveTo>
                  <a:lnTo>
                    <a:pt x="0" y="0"/>
                  </a:lnTo>
                  <a:lnTo>
                    <a:pt x="0" y="1270"/>
                  </a:lnTo>
                  <a:lnTo>
                    <a:pt x="0" y="10160"/>
                  </a:lnTo>
                  <a:lnTo>
                    <a:pt x="366801" y="10160"/>
                  </a:lnTo>
                  <a:lnTo>
                    <a:pt x="366801" y="1270"/>
                  </a:lnTo>
                  <a:lnTo>
                    <a:pt x="375920" y="1270"/>
                  </a:lnTo>
                  <a:lnTo>
                    <a:pt x="375920" y="0"/>
                  </a:lnTo>
                  <a:close/>
                </a:path>
              </a:pathLst>
            </a:custGeom>
            <a:solidFill>
              <a:srgbClr val="0092BF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0" y="814070"/>
              <a:ext cx="361315" cy="10160"/>
            </a:xfrm>
            <a:custGeom>
              <a:avLst/>
              <a:gdLst/>
              <a:ahLst/>
              <a:cxnLst/>
              <a:rect l="l" t="t" r="r" b="b"/>
              <a:pathLst>
                <a:path w="361315" h="10159">
                  <a:moveTo>
                    <a:pt x="361212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343296" y="10159"/>
                  </a:lnTo>
                  <a:lnTo>
                    <a:pt x="361212" y="0"/>
                  </a:lnTo>
                  <a:close/>
                </a:path>
              </a:pathLst>
            </a:custGeom>
            <a:solidFill>
              <a:srgbClr val="0091BE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0" y="824230"/>
              <a:ext cx="343535" cy="8890"/>
            </a:xfrm>
            <a:custGeom>
              <a:avLst/>
              <a:gdLst/>
              <a:ahLst/>
              <a:cxnLst/>
              <a:rect l="l" t="t" r="r" b="b"/>
              <a:pathLst>
                <a:path w="343535" h="8890">
                  <a:moveTo>
                    <a:pt x="343296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327619" y="8890"/>
                  </a:lnTo>
                  <a:lnTo>
                    <a:pt x="343296" y="0"/>
                  </a:lnTo>
                  <a:close/>
                </a:path>
              </a:pathLst>
            </a:custGeom>
            <a:solidFill>
              <a:srgbClr val="0090BE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0" y="833120"/>
              <a:ext cx="327660" cy="10160"/>
            </a:xfrm>
            <a:custGeom>
              <a:avLst/>
              <a:gdLst/>
              <a:ahLst/>
              <a:cxnLst/>
              <a:rect l="l" t="t" r="r" b="b"/>
              <a:pathLst>
                <a:path w="327660" h="10159">
                  <a:moveTo>
                    <a:pt x="327619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309702" y="10159"/>
                  </a:lnTo>
                  <a:lnTo>
                    <a:pt x="327619" y="0"/>
                  </a:lnTo>
                  <a:close/>
                </a:path>
              </a:pathLst>
            </a:custGeom>
            <a:solidFill>
              <a:srgbClr val="008FBD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0" y="842010"/>
              <a:ext cx="312420" cy="10160"/>
            </a:xfrm>
            <a:custGeom>
              <a:avLst/>
              <a:gdLst/>
              <a:ahLst/>
              <a:cxnLst/>
              <a:rect l="l" t="t" r="r" b="b"/>
              <a:pathLst>
                <a:path w="312420" h="10159">
                  <a:moveTo>
                    <a:pt x="311942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294025" y="10160"/>
                  </a:lnTo>
                  <a:lnTo>
                    <a:pt x="311942" y="0"/>
                  </a:lnTo>
                  <a:close/>
                </a:path>
              </a:pathLst>
            </a:custGeom>
            <a:solidFill>
              <a:srgbClr val="008EBC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850900"/>
              <a:ext cx="296545" cy="10160"/>
            </a:xfrm>
            <a:custGeom>
              <a:avLst/>
              <a:gdLst/>
              <a:ahLst/>
              <a:cxnLst/>
              <a:rect l="l" t="t" r="r" b="b"/>
              <a:pathLst>
                <a:path w="296545" h="10159">
                  <a:moveTo>
                    <a:pt x="296265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278348" y="10160"/>
                  </a:lnTo>
                  <a:lnTo>
                    <a:pt x="296265" y="0"/>
                  </a:lnTo>
                  <a:close/>
                </a:path>
              </a:pathLst>
            </a:custGeom>
            <a:solidFill>
              <a:srgbClr val="008DBC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0" y="859790"/>
              <a:ext cx="280670" cy="10160"/>
            </a:xfrm>
            <a:custGeom>
              <a:avLst/>
              <a:gdLst/>
              <a:ahLst/>
              <a:cxnLst/>
              <a:rect l="l" t="t" r="r" b="b"/>
              <a:pathLst>
                <a:path w="280670" h="10159">
                  <a:moveTo>
                    <a:pt x="280588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262671" y="10160"/>
                  </a:lnTo>
                  <a:lnTo>
                    <a:pt x="280588" y="0"/>
                  </a:lnTo>
                  <a:close/>
                </a:path>
              </a:pathLst>
            </a:custGeom>
            <a:solidFill>
              <a:srgbClr val="008CBB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0" y="869950"/>
              <a:ext cx="262890" cy="8890"/>
            </a:xfrm>
            <a:custGeom>
              <a:avLst/>
              <a:gdLst/>
              <a:ahLst/>
              <a:cxnLst/>
              <a:rect l="l" t="t" r="r" b="b"/>
              <a:pathLst>
                <a:path w="262890" h="8890">
                  <a:moveTo>
                    <a:pt x="262671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246994" y="8889"/>
                  </a:lnTo>
                  <a:lnTo>
                    <a:pt x="262671" y="0"/>
                  </a:lnTo>
                  <a:close/>
                </a:path>
              </a:pathLst>
            </a:custGeom>
            <a:solidFill>
              <a:srgbClr val="008BBB">
                <a:alpha val="45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571500" y="1016000"/>
            <a:ext cx="8013700" cy="5346700"/>
            <a:chOff x="571500" y="1016000"/>
            <a:chExt cx="8013700" cy="5346700"/>
          </a:xfrm>
        </p:grpSpPr>
        <p:sp>
          <p:nvSpPr>
            <p:cNvPr id="18" name="object 18"/>
            <p:cNvSpPr/>
            <p:nvPr/>
          </p:nvSpPr>
          <p:spPr>
            <a:xfrm>
              <a:off x="590550" y="1035050"/>
              <a:ext cx="7975600" cy="5308600"/>
            </a:xfrm>
            <a:custGeom>
              <a:avLst/>
              <a:gdLst/>
              <a:ahLst/>
              <a:cxnLst/>
              <a:rect l="l" t="t" r="r" b="b"/>
              <a:pathLst>
                <a:path w="7975600" h="5308600">
                  <a:moveTo>
                    <a:pt x="7975600" y="0"/>
                  </a:moveTo>
                  <a:lnTo>
                    <a:pt x="0" y="0"/>
                  </a:lnTo>
                  <a:lnTo>
                    <a:pt x="0" y="5308600"/>
                  </a:lnTo>
                  <a:lnTo>
                    <a:pt x="7975600" y="5308600"/>
                  </a:lnTo>
                  <a:close/>
                </a:path>
              </a:pathLst>
            </a:custGeom>
            <a:solidFill>
              <a:srgbClr val="99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90550" y="1035050"/>
              <a:ext cx="7975600" cy="5308600"/>
            </a:xfrm>
            <a:custGeom>
              <a:avLst/>
              <a:gdLst/>
              <a:ahLst/>
              <a:cxnLst/>
              <a:rect l="l" t="t" r="r" b="b"/>
              <a:pathLst>
                <a:path w="7975600" h="5308600">
                  <a:moveTo>
                    <a:pt x="3987800" y="5308600"/>
                  </a:moveTo>
                  <a:lnTo>
                    <a:pt x="0" y="5308600"/>
                  </a:lnTo>
                  <a:lnTo>
                    <a:pt x="0" y="0"/>
                  </a:lnTo>
                  <a:lnTo>
                    <a:pt x="7975600" y="0"/>
                  </a:lnTo>
                  <a:lnTo>
                    <a:pt x="7975600" y="5308600"/>
                  </a:lnTo>
                  <a:lnTo>
                    <a:pt x="3987800" y="5308600"/>
                  </a:lnTo>
                  <a:close/>
                </a:path>
              </a:pathLst>
            </a:custGeom>
            <a:ln w="380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318260" y="397509"/>
            <a:ext cx="6823709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u="none" spc="5" dirty="0">
                <a:latin typeface="Times New Roman"/>
                <a:cs typeface="Times New Roman"/>
              </a:rPr>
              <a:t>What </a:t>
            </a:r>
            <a:r>
              <a:rPr sz="3200" b="1" u="none" dirty="0">
                <a:latin typeface="Times New Roman"/>
                <a:cs typeface="Times New Roman"/>
              </a:rPr>
              <a:t>Should a </a:t>
            </a:r>
            <a:r>
              <a:rPr sz="3200" b="1" u="none" spc="-5" dirty="0">
                <a:latin typeface="Times New Roman"/>
                <a:cs typeface="Times New Roman"/>
              </a:rPr>
              <a:t>Business Plan</a:t>
            </a:r>
            <a:r>
              <a:rPr sz="3200" b="1" u="none" spc="-35" dirty="0">
                <a:latin typeface="Times New Roman"/>
                <a:cs typeface="Times New Roman"/>
              </a:rPr>
              <a:t> </a:t>
            </a:r>
            <a:r>
              <a:rPr sz="3200" b="1" u="none" dirty="0">
                <a:latin typeface="Times New Roman"/>
                <a:cs typeface="Times New Roman"/>
              </a:rPr>
              <a:t>Contain?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89940" y="1239520"/>
            <a:ext cx="7555865" cy="4446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323205">
              <a:lnSpc>
                <a:spcPct val="100000"/>
              </a:lnSpc>
              <a:spcBef>
                <a:spcPts val="100"/>
              </a:spcBef>
            </a:pPr>
            <a:r>
              <a:rPr sz="2200" spc="-5" dirty="0">
                <a:latin typeface="Times New Roman"/>
                <a:cs typeface="Times New Roman"/>
              </a:rPr>
              <a:t>1.Title Page  2.Table </a:t>
            </a:r>
            <a:r>
              <a:rPr sz="2200" dirty="0">
                <a:latin typeface="Times New Roman"/>
                <a:cs typeface="Times New Roman"/>
              </a:rPr>
              <a:t>of</a:t>
            </a:r>
            <a:r>
              <a:rPr sz="2200" spc="-55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Contents</a:t>
            </a:r>
            <a:endParaRPr sz="2200">
              <a:latin typeface="Times New Roman"/>
              <a:cs typeface="Times New Roman"/>
            </a:endParaRPr>
          </a:p>
          <a:p>
            <a:pPr marL="12700" marR="3341370">
              <a:lnSpc>
                <a:spcPct val="100000"/>
              </a:lnSpc>
            </a:pPr>
            <a:r>
              <a:rPr sz="2200" spc="-5" dirty="0">
                <a:latin typeface="Times New Roman"/>
                <a:cs typeface="Times New Roman"/>
              </a:rPr>
              <a:t>3.Executive </a:t>
            </a:r>
            <a:r>
              <a:rPr sz="2200" spc="-10" dirty="0">
                <a:latin typeface="Times New Roman"/>
                <a:cs typeface="Times New Roman"/>
              </a:rPr>
              <a:t>Summary </a:t>
            </a:r>
            <a:r>
              <a:rPr sz="2200" dirty="0">
                <a:latin typeface="Times New Roman"/>
                <a:cs typeface="Times New Roman"/>
              </a:rPr>
              <a:t>and </a:t>
            </a:r>
            <a:r>
              <a:rPr sz="2200" spc="-5" dirty="0">
                <a:latin typeface="Times New Roman"/>
                <a:cs typeface="Times New Roman"/>
              </a:rPr>
              <a:t>Fact Sheet  </a:t>
            </a:r>
            <a:r>
              <a:rPr sz="2200" dirty="0">
                <a:latin typeface="Times New Roman"/>
                <a:cs typeface="Times New Roman"/>
              </a:rPr>
              <a:t>4.Body of </a:t>
            </a:r>
            <a:r>
              <a:rPr sz="2200" spc="-5" dirty="0">
                <a:latin typeface="Times New Roman"/>
                <a:cs typeface="Times New Roman"/>
              </a:rPr>
              <a:t>the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spc="-5" dirty="0">
                <a:latin typeface="Times New Roman"/>
                <a:cs typeface="Times New Roman"/>
              </a:rPr>
              <a:t>Plan</a:t>
            </a:r>
            <a:endParaRPr sz="2200">
              <a:latin typeface="Times New Roman"/>
              <a:cs typeface="Times New Roman"/>
            </a:endParaRPr>
          </a:p>
          <a:p>
            <a:pPr marL="926465" marR="3593465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Company description  </a:t>
            </a: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Product/Service </a:t>
            </a:r>
            <a:r>
              <a:rPr sz="2000" dirty="0">
                <a:latin typeface="Times New Roman"/>
                <a:cs typeface="Times New Roman"/>
              </a:rPr>
              <a:t>Offering  Industry</a:t>
            </a:r>
            <a:r>
              <a:rPr sz="2000" spc="-5" dirty="0">
                <a:latin typeface="Times New Roman"/>
                <a:cs typeface="Times New Roman"/>
              </a:rPr>
              <a:t> Analysis</a:t>
            </a:r>
            <a:endParaRPr sz="2000">
              <a:latin typeface="Times New Roman"/>
              <a:cs typeface="Times New Roman"/>
            </a:endParaRPr>
          </a:p>
          <a:p>
            <a:pPr marL="926465" marR="4585970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Market </a:t>
            </a:r>
            <a:r>
              <a:rPr sz="2000" spc="-5" dirty="0">
                <a:latin typeface="Times New Roman"/>
                <a:cs typeface="Times New Roman"/>
              </a:rPr>
              <a:t>Analysis  </a:t>
            </a: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Marketing</a:t>
            </a:r>
            <a:r>
              <a:rPr sz="2000" spc="-35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Plan</a:t>
            </a:r>
            <a:endParaRPr sz="2000">
              <a:latin typeface="Times New Roman"/>
              <a:cs typeface="Times New Roman"/>
            </a:endParaRPr>
          </a:p>
          <a:p>
            <a:pPr marL="926465" marR="3339465">
              <a:lnSpc>
                <a:spcPct val="100000"/>
              </a:lnSpc>
            </a:pP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Production/Operations Plan  </a:t>
            </a:r>
            <a:r>
              <a:rPr sz="2000" dirty="0">
                <a:latin typeface="Times New Roman"/>
                <a:cs typeface="Times New Roman"/>
              </a:rPr>
              <a:t>The </a:t>
            </a:r>
            <a:r>
              <a:rPr sz="2000" spc="-5" dirty="0">
                <a:latin typeface="Times New Roman"/>
                <a:cs typeface="Times New Roman"/>
              </a:rPr>
              <a:t>Management</a:t>
            </a:r>
            <a:r>
              <a:rPr sz="2000" spc="-1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Team</a:t>
            </a:r>
            <a:endParaRPr sz="2000">
              <a:latin typeface="Times New Roman"/>
              <a:cs typeface="Times New Roman"/>
            </a:endParaRPr>
          </a:p>
          <a:p>
            <a:pPr marL="926465" marR="5080">
              <a:lnSpc>
                <a:spcPct val="100000"/>
              </a:lnSpc>
              <a:spcBef>
                <a:spcPts val="10"/>
              </a:spcBef>
            </a:pPr>
            <a:r>
              <a:rPr sz="2000" spc="-5" dirty="0">
                <a:latin typeface="Times New Roman"/>
                <a:cs typeface="Times New Roman"/>
              </a:rPr>
              <a:t>Implementation </a:t>
            </a:r>
            <a:r>
              <a:rPr sz="2000" dirty="0">
                <a:latin typeface="Times New Roman"/>
                <a:cs typeface="Times New Roman"/>
              </a:rPr>
              <a:t>Schedule </a:t>
            </a:r>
            <a:r>
              <a:rPr sz="2000" spc="-5" dirty="0">
                <a:latin typeface="Times New Roman"/>
                <a:cs typeface="Times New Roman"/>
              </a:rPr>
              <a:t>and Risks Associated with the </a:t>
            </a:r>
            <a:r>
              <a:rPr sz="2000" dirty="0">
                <a:latin typeface="Times New Roman"/>
                <a:cs typeface="Times New Roman"/>
              </a:rPr>
              <a:t>Venture  The </a:t>
            </a:r>
            <a:r>
              <a:rPr sz="2000" spc="-5" dirty="0">
                <a:latin typeface="Times New Roman"/>
                <a:cs typeface="Times New Roman"/>
              </a:rPr>
              <a:t>Financial Plan</a:t>
            </a:r>
            <a:endParaRPr sz="2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200" spc="-5" dirty="0">
                <a:latin typeface="Times New Roman"/>
                <a:cs typeface="Times New Roman"/>
              </a:rPr>
              <a:t>5.Appendices</a:t>
            </a:r>
            <a:endParaRPr sz="2200">
              <a:latin typeface="Times New Roman"/>
              <a:cs typeface="Times New Roman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029200" y="1145539"/>
            <a:ext cx="3305810" cy="3188970"/>
            <a:chOff x="5029200" y="1145539"/>
            <a:chExt cx="3305810" cy="3188970"/>
          </a:xfrm>
        </p:grpSpPr>
        <p:sp>
          <p:nvSpPr>
            <p:cNvPr id="23" name="object 23"/>
            <p:cNvSpPr/>
            <p:nvPr/>
          </p:nvSpPr>
          <p:spPr>
            <a:xfrm>
              <a:off x="7202170" y="2983229"/>
              <a:ext cx="80009" cy="22986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927089" y="3008629"/>
              <a:ext cx="81279" cy="23113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730489" y="4051300"/>
              <a:ext cx="604520" cy="160020"/>
            </a:xfrm>
            <a:custGeom>
              <a:avLst/>
              <a:gdLst/>
              <a:ahLst/>
              <a:cxnLst/>
              <a:rect l="l" t="t" r="r" b="b"/>
              <a:pathLst>
                <a:path w="604520" h="160020">
                  <a:moveTo>
                    <a:pt x="119379" y="0"/>
                  </a:moveTo>
                  <a:lnTo>
                    <a:pt x="41909" y="8889"/>
                  </a:lnTo>
                  <a:lnTo>
                    <a:pt x="19050" y="16510"/>
                  </a:lnTo>
                  <a:lnTo>
                    <a:pt x="0" y="27939"/>
                  </a:lnTo>
                  <a:lnTo>
                    <a:pt x="21589" y="71119"/>
                  </a:lnTo>
                  <a:lnTo>
                    <a:pt x="304800" y="160019"/>
                  </a:lnTo>
                  <a:lnTo>
                    <a:pt x="568959" y="97789"/>
                  </a:lnTo>
                  <a:lnTo>
                    <a:pt x="604519" y="56494"/>
                  </a:lnTo>
                  <a:lnTo>
                    <a:pt x="604519" y="49783"/>
                  </a:lnTo>
                  <a:lnTo>
                    <a:pt x="582929" y="36830"/>
                  </a:lnTo>
                  <a:lnTo>
                    <a:pt x="562609" y="26669"/>
                  </a:lnTo>
                  <a:lnTo>
                    <a:pt x="530859" y="17780"/>
                  </a:lnTo>
                  <a:lnTo>
                    <a:pt x="119379" y="0"/>
                  </a:lnTo>
                  <a:close/>
                </a:path>
              </a:pathLst>
            </a:custGeom>
            <a:solidFill>
              <a:srgbClr val="9F9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807960" y="3937000"/>
              <a:ext cx="471170" cy="344170"/>
            </a:xfrm>
            <a:custGeom>
              <a:avLst/>
              <a:gdLst/>
              <a:ahLst/>
              <a:cxnLst/>
              <a:rect l="l" t="t" r="r" b="b"/>
              <a:pathLst>
                <a:path w="471170" h="344170">
                  <a:moveTo>
                    <a:pt x="234950" y="0"/>
                  </a:moveTo>
                  <a:lnTo>
                    <a:pt x="181147" y="4569"/>
                  </a:lnTo>
                  <a:lnTo>
                    <a:pt x="131720" y="17580"/>
                  </a:lnTo>
                  <a:lnTo>
                    <a:pt x="88092" y="37988"/>
                  </a:lnTo>
                  <a:lnTo>
                    <a:pt x="51684" y="64751"/>
                  </a:lnTo>
                  <a:lnTo>
                    <a:pt x="23918" y="96823"/>
                  </a:lnTo>
                  <a:lnTo>
                    <a:pt x="6216" y="133161"/>
                  </a:lnTo>
                  <a:lnTo>
                    <a:pt x="0" y="172719"/>
                  </a:lnTo>
                  <a:lnTo>
                    <a:pt x="6216" y="212208"/>
                  </a:lnTo>
                  <a:lnTo>
                    <a:pt x="23918" y="248364"/>
                  </a:lnTo>
                  <a:lnTo>
                    <a:pt x="51684" y="280188"/>
                  </a:lnTo>
                  <a:lnTo>
                    <a:pt x="88092" y="306680"/>
                  </a:lnTo>
                  <a:lnTo>
                    <a:pt x="131720" y="326841"/>
                  </a:lnTo>
                  <a:lnTo>
                    <a:pt x="181147" y="339671"/>
                  </a:lnTo>
                  <a:lnTo>
                    <a:pt x="234950" y="344169"/>
                  </a:lnTo>
                  <a:lnTo>
                    <a:pt x="289223" y="339671"/>
                  </a:lnTo>
                  <a:lnTo>
                    <a:pt x="338986" y="326841"/>
                  </a:lnTo>
                  <a:lnTo>
                    <a:pt x="382840" y="306680"/>
                  </a:lnTo>
                  <a:lnTo>
                    <a:pt x="419385" y="280188"/>
                  </a:lnTo>
                  <a:lnTo>
                    <a:pt x="447221" y="248364"/>
                  </a:lnTo>
                  <a:lnTo>
                    <a:pt x="464949" y="212208"/>
                  </a:lnTo>
                  <a:lnTo>
                    <a:pt x="471170" y="172719"/>
                  </a:lnTo>
                  <a:lnTo>
                    <a:pt x="464949" y="133161"/>
                  </a:lnTo>
                  <a:lnTo>
                    <a:pt x="447221" y="96823"/>
                  </a:lnTo>
                  <a:lnTo>
                    <a:pt x="419385" y="64751"/>
                  </a:lnTo>
                  <a:lnTo>
                    <a:pt x="382840" y="37988"/>
                  </a:lnTo>
                  <a:lnTo>
                    <a:pt x="338986" y="17580"/>
                  </a:lnTo>
                  <a:lnTo>
                    <a:pt x="289223" y="4569"/>
                  </a:lnTo>
                  <a:lnTo>
                    <a:pt x="234950" y="0"/>
                  </a:lnTo>
                  <a:close/>
                </a:path>
              </a:pathLst>
            </a:custGeom>
            <a:solidFill>
              <a:srgbClr val="DFDF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833360" y="3958589"/>
              <a:ext cx="384810" cy="196850"/>
            </a:xfrm>
            <a:custGeom>
              <a:avLst/>
              <a:gdLst/>
              <a:ahLst/>
              <a:cxnLst/>
              <a:rect l="l" t="t" r="r" b="b"/>
              <a:pathLst>
                <a:path w="384809" h="196850">
                  <a:moveTo>
                    <a:pt x="220980" y="0"/>
                  </a:moveTo>
                  <a:lnTo>
                    <a:pt x="218440" y="0"/>
                  </a:lnTo>
                  <a:lnTo>
                    <a:pt x="215900" y="1270"/>
                  </a:lnTo>
                  <a:lnTo>
                    <a:pt x="212090" y="2540"/>
                  </a:lnTo>
                  <a:lnTo>
                    <a:pt x="199390" y="20320"/>
                  </a:lnTo>
                  <a:lnTo>
                    <a:pt x="196850" y="25400"/>
                  </a:lnTo>
                  <a:lnTo>
                    <a:pt x="194310" y="31750"/>
                  </a:lnTo>
                  <a:lnTo>
                    <a:pt x="191770" y="38100"/>
                  </a:lnTo>
                  <a:lnTo>
                    <a:pt x="189230" y="44450"/>
                  </a:lnTo>
                  <a:lnTo>
                    <a:pt x="186690" y="52070"/>
                  </a:lnTo>
                  <a:lnTo>
                    <a:pt x="185420" y="59690"/>
                  </a:lnTo>
                  <a:lnTo>
                    <a:pt x="182880" y="68580"/>
                  </a:lnTo>
                  <a:lnTo>
                    <a:pt x="181610" y="77470"/>
                  </a:lnTo>
                  <a:lnTo>
                    <a:pt x="179070" y="86360"/>
                  </a:lnTo>
                  <a:lnTo>
                    <a:pt x="177800" y="96520"/>
                  </a:lnTo>
                  <a:lnTo>
                    <a:pt x="175260" y="105410"/>
                  </a:lnTo>
                  <a:lnTo>
                    <a:pt x="173990" y="116840"/>
                  </a:lnTo>
                  <a:lnTo>
                    <a:pt x="172720" y="127000"/>
                  </a:lnTo>
                  <a:lnTo>
                    <a:pt x="171450" y="138430"/>
                  </a:lnTo>
                  <a:lnTo>
                    <a:pt x="170180" y="148590"/>
                  </a:lnTo>
                  <a:lnTo>
                    <a:pt x="170180" y="160020"/>
                  </a:lnTo>
                </a:path>
                <a:path w="384809" h="196850">
                  <a:moveTo>
                    <a:pt x="0" y="176530"/>
                  </a:moveTo>
                  <a:lnTo>
                    <a:pt x="36830" y="186690"/>
                  </a:lnTo>
                  <a:lnTo>
                    <a:pt x="82550" y="193040"/>
                  </a:lnTo>
                  <a:lnTo>
                    <a:pt x="148590" y="196850"/>
                  </a:lnTo>
                  <a:lnTo>
                    <a:pt x="234950" y="190500"/>
                  </a:lnTo>
                  <a:lnTo>
                    <a:pt x="303530" y="189230"/>
                  </a:lnTo>
                  <a:lnTo>
                    <a:pt x="336550" y="187960"/>
                  </a:lnTo>
                  <a:lnTo>
                    <a:pt x="384810" y="181610"/>
                  </a:lnTo>
                </a:path>
              </a:pathLst>
            </a:custGeom>
            <a:ln w="10160">
              <a:solidFill>
                <a:srgbClr val="BFBFB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729220" y="4079239"/>
              <a:ext cx="605790" cy="205740"/>
            </a:xfrm>
            <a:custGeom>
              <a:avLst/>
              <a:gdLst/>
              <a:ahLst/>
              <a:cxnLst/>
              <a:rect l="l" t="t" r="r" b="b"/>
              <a:pathLst>
                <a:path w="605790" h="205739">
                  <a:moveTo>
                    <a:pt x="0" y="0"/>
                  </a:moveTo>
                  <a:lnTo>
                    <a:pt x="22859" y="74930"/>
                  </a:lnTo>
                  <a:lnTo>
                    <a:pt x="36829" y="157480"/>
                  </a:lnTo>
                  <a:lnTo>
                    <a:pt x="58420" y="172720"/>
                  </a:lnTo>
                  <a:lnTo>
                    <a:pt x="96520" y="186690"/>
                  </a:lnTo>
                  <a:lnTo>
                    <a:pt x="147320" y="199390"/>
                  </a:lnTo>
                  <a:lnTo>
                    <a:pt x="198120" y="201930"/>
                  </a:lnTo>
                  <a:lnTo>
                    <a:pt x="254000" y="205740"/>
                  </a:lnTo>
                  <a:lnTo>
                    <a:pt x="313689" y="201930"/>
                  </a:lnTo>
                  <a:lnTo>
                    <a:pt x="365759" y="199390"/>
                  </a:lnTo>
                  <a:lnTo>
                    <a:pt x="491489" y="199390"/>
                  </a:lnTo>
                  <a:lnTo>
                    <a:pt x="537209" y="194310"/>
                  </a:lnTo>
                  <a:lnTo>
                    <a:pt x="563879" y="179070"/>
                  </a:lnTo>
                  <a:lnTo>
                    <a:pt x="586739" y="157480"/>
                  </a:lnTo>
                  <a:lnTo>
                    <a:pt x="590550" y="115570"/>
                  </a:lnTo>
                  <a:lnTo>
                    <a:pt x="594327" y="78740"/>
                  </a:lnTo>
                  <a:lnTo>
                    <a:pt x="243839" y="78740"/>
                  </a:lnTo>
                  <a:lnTo>
                    <a:pt x="186689" y="76200"/>
                  </a:lnTo>
                  <a:lnTo>
                    <a:pt x="140970" y="68580"/>
                  </a:lnTo>
                  <a:lnTo>
                    <a:pt x="106679" y="58420"/>
                  </a:lnTo>
                  <a:lnTo>
                    <a:pt x="82550" y="43180"/>
                  </a:lnTo>
                  <a:lnTo>
                    <a:pt x="44450" y="26670"/>
                  </a:lnTo>
                  <a:lnTo>
                    <a:pt x="21589" y="13970"/>
                  </a:lnTo>
                  <a:lnTo>
                    <a:pt x="0" y="0"/>
                  </a:lnTo>
                  <a:close/>
                </a:path>
                <a:path w="605790" h="205739">
                  <a:moveTo>
                    <a:pt x="605789" y="24659"/>
                  </a:moveTo>
                  <a:lnTo>
                    <a:pt x="563879" y="44450"/>
                  </a:lnTo>
                  <a:lnTo>
                    <a:pt x="513079" y="60960"/>
                  </a:lnTo>
                  <a:lnTo>
                    <a:pt x="439420" y="69850"/>
                  </a:lnTo>
                  <a:lnTo>
                    <a:pt x="345439" y="74930"/>
                  </a:lnTo>
                  <a:lnTo>
                    <a:pt x="243839" y="78740"/>
                  </a:lnTo>
                  <a:lnTo>
                    <a:pt x="594327" y="78740"/>
                  </a:lnTo>
                  <a:lnTo>
                    <a:pt x="595629" y="66040"/>
                  </a:lnTo>
                  <a:lnTo>
                    <a:pt x="601979" y="43180"/>
                  </a:lnTo>
                  <a:lnTo>
                    <a:pt x="605789" y="33020"/>
                  </a:lnTo>
                  <a:lnTo>
                    <a:pt x="605789" y="24659"/>
                  </a:lnTo>
                  <a:close/>
                </a:path>
              </a:pathLst>
            </a:custGeom>
            <a:solidFill>
              <a:srgbClr val="DFDF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180329" y="4133850"/>
              <a:ext cx="542290" cy="115570"/>
            </a:xfrm>
            <a:custGeom>
              <a:avLst/>
              <a:gdLst/>
              <a:ahLst/>
              <a:cxnLst/>
              <a:rect l="l" t="t" r="r" b="b"/>
              <a:pathLst>
                <a:path w="542289" h="115570">
                  <a:moveTo>
                    <a:pt x="193040" y="0"/>
                  </a:moveTo>
                  <a:lnTo>
                    <a:pt x="44450" y="77469"/>
                  </a:lnTo>
                  <a:lnTo>
                    <a:pt x="0" y="115569"/>
                  </a:lnTo>
                  <a:lnTo>
                    <a:pt x="237490" y="107950"/>
                  </a:lnTo>
                  <a:lnTo>
                    <a:pt x="340360" y="100330"/>
                  </a:lnTo>
                  <a:lnTo>
                    <a:pt x="445770" y="102869"/>
                  </a:lnTo>
                  <a:lnTo>
                    <a:pt x="542290" y="110489"/>
                  </a:lnTo>
                  <a:lnTo>
                    <a:pt x="464820" y="45719"/>
                  </a:lnTo>
                  <a:lnTo>
                    <a:pt x="193040" y="0"/>
                  </a:lnTo>
                  <a:close/>
                </a:path>
              </a:pathLst>
            </a:custGeom>
            <a:solidFill>
              <a:srgbClr val="3F3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029200" y="4074160"/>
              <a:ext cx="769620" cy="180340"/>
            </a:xfrm>
            <a:custGeom>
              <a:avLst/>
              <a:gdLst/>
              <a:ahLst/>
              <a:cxnLst/>
              <a:rect l="l" t="t" r="r" b="b"/>
              <a:pathLst>
                <a:path w="769620" h="180339">
                  <a:moveTo>
                    <a:pt x="163829" y="0"/>
                  </a:moveTo>
                  <a:lnTo>
                    <a:pt x="96520" y="10159"/>
                  </a:lnTo>
                  <a:lnTo>
                    <a:pt x="43179" y="31750"/>
                  </a:lnTo>
                  <a:lnTo>
                    <a:pt x="6350" y="63500"/>
                  </a:lnTo>
                  <a:lnTo>
                    <a:pt x="0" y="80009"/>
                  </a:lnTo>
                  <a:lnTo>
                    <a:pt x="0" y="100329"/>
                  </a:lnTo>
                  <a:lnTo>
                    <a:pt x="11429" y="138429"/>
                  </a:lnTo>
                  <a:lnTo>
                    <a:pt x="44450" y="167639"/>
                  </a:lnTo>
                  <a:lnTo>
                    <a:pt x="113029" y="180339"/>
                  </a:lnTo>
                  <a:lnTo>
                    <a:pt x="156210" y="173989"/>
                  </a:lnTo>
                  <a:lnTo>
                    <a:pt x="198120" y="170179"/>
                  </a:lnTo>
                  <a:lnTo>
                    <a:pt x="240029" y="161289"/>
                  </a:lnTo>
                  <a:lnTo>
                    <a:pt x="294639" y="148589"/>
                  </a:lnTo>
                  <a:lnTo>
                    <a:pt x="340360" y="142239"/>
                  </a:lnTo>
                  <a:lnTo>
                    <a:pt x="400050" y="138429"/>
                  </a:lnTo>
                  <a:lnTo>
                    <a:pt x="463550" y="132079"/>
                  </a:lnTo>
                  <a:lnTo>
                    <a:pt x="516889" y="129539"/>
                  </a:lnTo>
                  <a:lnTo>
                    <a:pt x="558800" y="134619"/>
                  </a:lnTo>
                  <a:lnTo>
                    <a:pt x="605789" y="147319"/>
                  </a:lnTo>
                  <a:lnTo>
                    <a:pt x="632460" y="158750"/>
                  </a:lnTo>
                  <a:lnTo>
                    <a:pt x="661670" y="166369"/>
                  </a:lnTo>
                  <a:lnTo>
                    <a:pt x="689610" y="171450"/>
                  </a:lnTo>
                  <a:lnTo>
                    <a:pt x="718820" y="168909"/>
                  </a:lnTo>
                  <a:lnTo>
                    <a:pt x="739139" y="160019"/>
                  </a:lnTo>
                  <a:lnTo>
                    <a:pt x="755650" y="148589"/>
                  </a:lnTo>
                  <a:lnTo>
                    <a:pt x="767079" y="129539"/>
                  </a:lnTo>
                  <a:lnTo>
                    <a:pt x="769620" y="109219"/>
                  </a:lnTo>
                  <a:lnTo>
                    <a:pt x="764539" y="92709"/>
                  </a:lnTo>
                  <a:lnTo>
                    <a:pt x="734060" y="59689"/>
                  </a:lnTo>
                  <a:lnTo>
                    <a:pt x="676910" y="30479"/>
                  </a:lnTo>
                  <a:lnTo>
                    <a:pt x="610870" y="11429"/>
                  </a:lnTo>
                  <a:lnTo>
                    <a:pt x="163829" y="0"/>
                  </a:lnTo>
                  <a:close/>
                </a:path>
              </a:pathLst>
            </a:custGeom>
            <a:solidFill>
              <a:srgbClr val="5F5F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172710" y="3839210"/>
              <a:ext cx="471170" cy="360680"/>
            </a:xfrm>
            <a:custGeom>
              <a:avLst/>
              <a:gdLst/>
              <a:ahLst/>
              <a:cxnLst/>
              <a:rect l="l" t="t" r="r" b="b"/>
              <a:pathLst>
                <a:path w="471170" h="360679">
                  <a:moveTo>
                    <a:pt x="280669" y="0"/>
                  </a:moveTo>
                  <a:lnTo>
                    <a:pt x="242569" y="0"/>
                  </a:lnTo>
                  <a:lnTo>
                    <a:pt x="199389" y="2539"/>
                  </a:lnTo>
                  <a:lnTo>
                    <a:pt x="123189" y="21589"/>
                  </a:lnTo>
                  <a:lnTo>
                    <a:pt x="68579" y="53339"/>
                  </a:lnTo>
                  <a:lnTo>
                    <a:pt x="30479" y="104139"/>
                  </a:lnTo>
                  <a:lnTo>
                    <a:pt x="7619" y="163829"/>
                  </a:lnTo>
                  <a:lnTo>
                    <a:pt x="0" y="238759"/>
                  </a:lnTo>
                  <a:lnTo>
                    <a:pt x="0" y="306069"/>
                  </a:lnTo>
                  <a:lnTo>
                    <a:pt x="96519" y="351789"/>
                  </a:lnTo>
                  <a:lnTo>
                    <a:pt x="255269" y="360679"/>
                  </a:lnTo>
                  <a:lnTo>
                    <a:pt x="397510" y="340359"/>
                  </a:lnTo>
                  <a:lnTo>
                    <a:pt x="471169" y="308609"/>
                  </a:lnTo>
                  <a:lnTo>
                    <a:pt x="471169" y="246379"/>
                  </a:lnTo>
                  <a:lnTo>
                    <a:pt x="467360" y="200659"/>
                  </a:lnTo>
                  <a:lnTo>
                    <a:pt x="461010" y="153669"/>
                  </a:lnTo>
                  <a:lnTo>
                    <a:pt x="447039" y="110489"/>
                  </a:lnTo>
                  <a:lnTo>
                    <a:pt x="408939" y="52069"/>
                  </a:lnTo>
                  <a:lnTo>
                    <a:pt x="363219" y="19050"/>
                  </a:lnTo>
                  <a:lnTo>
                    <a:pt x="321310" y="6350"/>
                  </a:lnTo>
                  <a:lnTo>
                    <a:pt x="280669" y="0"/>
                  </a:lnTo>
                  <a:close/>
                </a:path>
              </a:pathLst>
            </a:custGeom>
            <a:solidFill>
              <a:srgbClr val="7F7F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172710" y="4126229"/>
              <a:ext cx="471170" cy="87630"/>
            </a:xfrm>
            <a:custGeom>
              <a:avLst/>
              <a:gdLst/>
              <a:ahLst/>
              <a:cxnLst/>
              <a:rect l="l" t="t" r="r" b="b"/>
              <a:pathLst>
                <a:path w="471170" h="87629">
                  <a:moveTo>
                    <a:pt x="471169" y="0"/>
                  </a:moveTo>
                  <a:lnTo>
                    <a:pt x="438150" y="22860"/>
                  </a:lnTo>
                  <a:lnTo>
                    <a:pt x="401319" y="35560"/>
                  </a:lnTo>
                  <a:lnTo>
                    <a:pt x="358139" y="44450"/>
                  </a:lnTo>
                  <a:lnTo>
                    <a:pt x="299719" y="52070"/>
                  </a:lnTo>
                  <a:lnTo>
                    <a:pt x="245110" y="57150"/>
                  </a:lnTo>
                  <a:lnTo>
                    <a:pt x="162560" y="52070"/>
                  </a:lnTo>
                  <a:lnTo>
                    <a:pt x="110489" y="48260"/>
                  </a:lnTo>
                  <a:lnTo>
                    <a:pt x="72389" y="43180"/>
                  </a:lnTo>
                  <a:lnTo>
                    <a:pt x="21589" y="25400"/>
                  </a:lnTo>
                  <a:lnTo>
                    <a:pt x="0" y="10160"/>
                  </a:lnTo>
                  <a:lnTo>
                    <a:pt x="0" y="49530"/>
                  </a:lnTo>
                  <a:lnTo>
                    <a:pt x="20319" y="60960"/>
                  </a:lnTo>
                  <a:lnTo>
                    <a:pt x="55879" y="73660"/>
                  </a:lnTo>
                  <a:lnTo>
                    <a:pt x="88900" y="80010"/>
                  </a:lnTo>
                  <a:lnTo>
                    <a:pt x="139700" y="82550"/>
                  </a:lnTo>
                  <a:lnTo>
                    <a:pt x="191769" y="86360"/>
                  </a:lnTo>
                  <a:lnTo>
                    <a:pt x="248919" y="87630"/>
                  </a:lnTo>
                  <a:lnTo>
                    <a:pt x="292100" y="85090"/>
                  </a:lnTo>
                  <a:lnTo>
                    <a:pt x="350519" y="80010"/>
                  </a:lnTo>
                  <a:lnTo>
                    <a:pt x="391160" y="73660"/>
                  </a:lnTo>
                  <a:lnTo>
                    <a:pt x="436879" y="57150"/>
                  </a:lnTo>
                  <a:lnTo>
                    <a:pt x="471169" y="38100"/>
                  </a:lnTo>
                  <a:lnTo>
                    <a:pt x="47116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970269" y="1145539"/>
              <a:ext cx="1680209" cy="318896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2100" y="734059"/>
            <a:ext cx="56883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u="none" spc="-10" dirty="0"/>
              <a:t>Section </a:t>
            </a:r>
            <a:r>
              <a:rPr u="none" dirty="0"/>
              <a:t>1: </a:t>
            </a:r>
            <a:r>
              <a:rPr u="none" spc="-5" dirty="0"/>
              <a:t>Executive</a:t>
            </a:r>
            <a:r>
              <a:rPr u="none" spc="-70" dirty="0"/>
              <a:t> </a:t>
            </a:r>
            <a:r>
              <a:rPr u="none" spc="-10" dirty="0"/>
              <a:t>Summary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10540" y="1879388"/>
            <a:ext cx="7825740" cy="270065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sz="3975" spc="-7" baseline="7337" dirty="0">
                <a:solidFill>
                  <a:srgbClr val="0ACFD8"/>
                </a:solidFill>
                <a:latin typeface="UnDotum"/>
                <a:cs typeface="UnDotum"/>
              </a:rPr>
              <a:t></a:t>
            </a:r>
            <a:r>
              <a:rPr sz="2800" spc="-5" dirty="0">
                <a:latin typeface="Times New Roman"/>
                <a:cs typeface="Times New Roman"/>
              </a:rPr>
              <a:t>Executive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Summary</a:t>
            </a:r>
            <a:endParaRPr sz="2800">
              <a:latin typeface="Times New Roman"/>
              <a:cs typeface="Times New Roman"/>
            </a:endParaRPr>
          </a:p>
          <a:p>
            <a:pPr marL="677545" marR="257175" indent="-246379">
              <a:lnSpc>
                <a:spcPts val="2590"/>
              </a:lnSpc>
              <a:spcBef>
                <a:spcPts val="64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The </a:t>
            </a:r>
            <a:r>
              <a:rPr sz="2400" dirty="0">
                <a:latin typeface="Times New Roman"/>
                <a:cs typeface="Times New Roman"/>
              </a:rPr>
              <a:t>executive </a:t>
            </a:r>
            <a:r>
              <a:rPr sz="2400" spc="-10" dirty="0">
                <a:latin typeface="Times New Roman"/>
                <a:cs typeface="Times New Roman"/>
              </a:rPr>
              <a:t>summary </a:t>
            </a:r>
            <a:r>
              <a:rPr sz="2400" dirty="0">
                <a:latin typeface="Times New Roman"/>
                <a:cs typeface="Times New Roman"/>
              </a:rPr>
              <a:t>is a short overview of the entire  </a:t>
            </a:r>
            <a:r>
              <a:rPr sz="2400" spc="-5" dirty="0">
                <a:latin typeface="Times New Roman"/>
                <a:cs typeface="Times New Roman"/>
              </a:rPr>
              <a:t>business</a:t>
            </a:r>
            <a:r>
              <a:rPr sz="2400" spc="-1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plan</a:t>
            </a:r>
            <a:endParaRPr sz="2400">
              <a:latin typeface="Times New Roman"/>
              <a:cs typeface="Times New Roman"/>
            </a:endParaRPr>
          </a:p>
          <a:p>
            <a:pPr marL="677545" marR="122555" indent="-246379">
              <a:lnSpc>
                <a:spcPts val="2600"/>
              </a:lnSpc>
              <a:spcBef>
                <a:spcPts val="58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It </a:t>
            </a:r>
            <a:r>
              <a:rPr sz="2400" dirty="0">
                <a:latin typeface="Times New Roman"/>
                <a:cs typeface="Times New Roman"/>
              </a:rPr>
              <a:t>provides a busy reader </a:t>
            </a:r>
            <a:r>
              <a:rPr sz="2400" spc="-5" dirty="0">
                <a:latin typeface="Times New Roman"/>
                <a:cs typeface="Times New Roman"/>
              </a:rPr>
              <a:t>with </a:t>
            </a:r>
            <a:r>
              <a:rPr sz="2400" dirty="0">
                <a:latin typeface="Times New Roman"/>
                <a:cs typeface="Times New Roman"/>
              </a:rPr>
              <a:t>everything that needs to be  </a:t>
            </a:r>
            <a:r>
              <a:rPr sz="2400" spc="-5" dirty="0">
                <a:latin typeface="Times New Roman"/>
                <a:cs typeface="Times New Roman"/>
              </a:rPr>
              <a:t>known about </a:t>
            </a:r>
            <a:r>
              <a:rPr sz="2400" dirty="0">
                <a:latin typeface="Times New Roman"/>
                <a:cs typeface="Times New Roman"/>
              </a:rPr>
              <a:t>the </a:t>
            </a:r>
            <a:r>
              <a:rPr sz="2400" spc="-5" dirty="0">
                <a:latin typeface="Times New Roman"/>
                <a:cs typeface="Times New Roman"/>
              </a:rPr>
              <a:t>new </a:t>
            </a:r>
            <a:r>
              <a:rPr sz="2400" dirty="0">
                <a:latin typeface="Times New Roman"/>
                <a:cs typeface="Times New Roman"/>
              </a:rPr>
              <a:t>venture’s distinctive </a:t>
            </a:r>
            <a:r>
              <a:rPr sz="2400" spc="-5" dirty="0">
                <a:latin typeface="Times New Roman"/>
                <a:cs typeface="Times New Roman"/>
              </a:rPr>
              <a:t>nature.</a:t>
            </a:r>
            <a:endParaRPr sz="2400">
              <a:latin typeface="Times New Roman"/>
              <a:cs typeface="Times New Roman"/>
            </a:endParaRPr>
          </a:p>
          <a:p>
            <a:pPr marL="677545" marR="30480" indent="-246379">
              <a:lnSpc>
                <a:spcPts val="2600"/>
              </a:lnSpc>
              <a:spcBef>
                <a:spcPts val="580"/>
              </a:spcBef>
            </a:pPr>
            <a:r>
              <a:rPr sz="3075" spc="-7" baseline="9485" dirty="0">
                <a:solidFill>
                  <a:srgbClr val="0E6EC5"/>
                </a:solidFill>
                <a:latin typeface="UnDotum"/>
                <a:cs typeface="UnDotum"/>
              </a:rPr>
              <a:t></a:t>
            </a:r>
            <a:r>
              <a:rPr sz="2400" spc="-5" dirty="0">
                <a:latin typeface="Times New Roman"/>
                <a:cs typeface="Times New Roman"/>
              </a:rPr>
              <a:t>An executive </a:t>
            </a:r>
            <a:r>
              <a:rPr sz="2400" spc="-10" dirty="0">
                <a:latin typeface="Times New Roman"/>
                <a:cs typeface="Times New Roman"/>
              </a:rPr>
              <a:t>summary </a:t>
            </a:r>
            <a:r>
              <a:rPr sz="2400" spc="-5" dirty="0">
                <a:latin typeface="Times New Roman"/>
                <a:cs typeface="Times New Roman"/>
              </a:rPr>
              <a:t>shouldn’t exceed two single-space  pages.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371600"/>
            <a:ext cx="9144000" cy="0"/>
          </a:xfrm>
          <a:custGeom>
            <a:avLst/>
            <a:gdLst/>
            <a:ahLst/>
            <a:cxnLst/>
            <a:rect l="l" t="t" r="r" b="b"/>
            <a:pathLst>
              <a:path w="9144000">
                <a:moveTo>
                  <a:pt x="0" y="0"/>
                </a:moveTo>
                <a:lnTo>
                  <a:pt x="9144000" y="0"/>
                </a:lnTo>
              </a:path>
            </a:pathLst>
          </a:custGeom>
          <a:ln w="38097">
            <a:solidFill>
              <a:srgbClr val="9933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10"/>
              </a:lnSpc>
            </a:pPr>
            <a:r>
              <a:rPr spc="-5" dirty="0"/>
              <a:t>4-</a:t>
            </a:r>
            <a:fld id="{81D60167-4931-47E6-BA6A-407CBD079E47}" type="slidenum">
              <a:rPr spc="-5" dirty="0"/>
              <a:pPr marL="12700">
                <a:lnSpc>
                  <a:spcPts val="1410"/>
                </a:lnSpc>
              </a:pPr>
              <a:t>9</a:t>
            </a:fld>
            <a:endParaRPr spc="-5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1141</Words>
  <Application>Microsoft Office PowerPoint</Application>
  <PresentationFormat>On-screen Show (4:3)</PresentationFormat>
  <Paragraphs>169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Slide 1</vt:lpstr>
      <vt:lpstr>  What Is a Business Plan? </vt:lpstr>
      <vt:lpstr>Why Reads the Business Plan—And What Are They</vt:lpstr>
      <vt:lpstr>Slide 4</vt:lpstr>
      <vt:lpstr>Benefits/Reasons for Writing a Business Plan</vt:lpstr>
      <vt:lpstr>Questions a start-up business plan should answer</vt:lpstr>
      <vt:lpstr>Types/ level of Business Plans</vt:lpstr>
      <vt:lpstr>What Should a Business Plan Contain?</vt:lpstr>
      <vt:lpstr>Section 1: Executive Summary</vt:lpstr>
      <vt:lpstr>  Section 2: Company Description </vt:lpstr>
      <vt:lpstr>  Section 3: Industry Analysis </vt:lpstr>
      <vt:lpstr>  Section 4: Market Analysis </vt:lpstr>
      <vt:lpstr>  Section 5: Marketing Plan </vt:lpstr>
      <vt:lpstr>Section 6: Management Team and Company</vt:lpstr>
      <vt:lpstr>Section 7: Operations Plan</vt:lpstr>
      <vt:lpstr>Section 8: Product (or Service) Design and  Development Plan</vt:lpstr>
      <vt:lpstr>  Section 9: Financial Projections </vt:lpstr>
      <vt:lpstr>Presenting the Business Plan to Investors</vt:lpstr>
      <vt:lpstr>Presenting the Business Plan to Investors</vt:lpstr>
      <vt:lpstr>Presenting the Business Plan to Investors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ali</cp:lastModifiedBy>
  <cp:revision>1</cp:revision>
  <dcterms:created xsi:type="dcterms:W3CDTF">2020-04-10T06:44:12Z</dcterms:created>
  <dcterms:modified xsi:type="dcterms:W3CDTF">2020-04-10T06:45:53Z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2013-08-08T00:00:00Z</vt:filetime>
  </property>
  <property fmtid="{D5CDD505-2E9C-101B-9397-08002B2CF9AE}" pid="3" name="Creator">
    <vt:lpwstr>pdftk 1.44 - www.pdftk.com</vt:lpwstr>
  </property>
  <property fmtid="{D5CDD505-2E9C-101B-9397-08002B2CF9AE}" pid="4" name="LastSaved">
    <vt:filetime>2020-04-10T00:00:00Z</vt:filetime>
  </property>
</Properties>
</file>