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6">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7" r:id="rId12"/>
    <p:sldId id="272" r:id="rId13"/>
    <p:sldId id="268" r:id="rId14"/>
    <p:sldId id="269" r:id="rId15"/>
    <p:sldId id="270" r:id="rId16"/>
    <p:sldId id="271" r:id="rId17"/>
    <p:sldId id="273" r:id="rId18"/>
    <p:sldId id="274" r:id="rId19"/>
    <p:sldId id="275" r:id="rId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6BCE521-25B6-4A58-AE66-C9775F672B87}" type="datetimeFigureOut">
              <a:rPr lang="en-US" smtClean="0"/>
              <a:pPr/>
              <a:t>20/04/12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864EB6-5B34-41C9-8785-8F7BC485CAB8}"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6BCE521-25B6-4A58-AE66-C9775F672B87}" type="datetimeFigureOut">
              <a:rPr lang="en-US" smtClean="0"/>
              <a:pPr/>
              <a:t>20/04/12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864EB6-5B34-41C9-8785-8F7BC485CAB8}"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6BCE521-25B6-4A58-AE66-C9775F672B87}" type="datetimeFigureOut">
              <a:rPr lang="en-US" smtClean="0"/>
              <a:pPr/>
              <a:t>20/04/12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864EB6-5B34-41C9-8785-8F7BC485CAB8}"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6BCE521-25B6-4A58-AE66-C9775F672B87}" type="datetimeFigureOut">
              <a:rPr lang="en-US" smtClean="0"/>
              <a:pPr/>
              <a:t>20/04/12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864EB6-5B34-41C9-8785-8F7BC485CAB8}"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6BCE521-25B6-4A58-AE66-C9775F672B87}" type="datetimeFigureOut">
              <a:rPr lang="en-US" smtClean="0"/>
              <a:pPr/>
              <a:t>20/04/12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864EB6-5B34-41C9-8785-8F7BC485CAB8}"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6BCE521-25B6-4A58-AE66-C9775F672B87}" type="datetimeFigureOut">
              <a:rPr lang="en-US" smtClean="0"/>
              <a:pPr/>
              <a:t>20/04/12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864EB6-5B34-41C9-8785-8F7BC485CAB8}"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6BCE521-25B6-4A58-AE66-C9775F672B87}" type="datetimeFigureOut">
              <a:rPr lang="en-US" smtClean="0"/>
              <a:pPr/>
              <a:t>20/04/12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864EB6-5B34-41C9-8785-8F7BC485CAB8}"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6BCE521-25B6-4A58-AE66-C9775F672B87}" type="datetimeFigureOut">
              <a:rPr lang="en-US" smtClean="0"/>
              <a:pPr/>
              <a:t>20/04/12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864EB6-5B34-41C9-8785-8F7BC485CAB8}"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6BCE521-25B6-4A58-AE66-C9775F672B87}" type="datetimeFigureOut">
              <a:rPr lang="en-US" smtClean="0"/>
              <a:pPr/>
              <a:t>20/04/12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864EB6-5B34-41C9-8785-8F7BC485CAB8}"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6BCE521-25B6-4A58-AE66-C9775F672B87}" type="datetimeFigureOut">
              <a:rPr lang="en-US" smtClean="0"/>
              <a:pPr/>
              <a:t>20/04/12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864EB6-5B34-41C9-8785-8F7BC485CAB8}"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6BCE521-25B6-4A58-AE66-C9775F672B87}" type="datetimeFigureOut">
              <a:rPr lang="en-US" smtClean="0"/>
              <a:pPr/>
              <a:t>20/04/12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864EB6-5B34-41C9-8785-8F7BC485CAB8}"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6BCE521-25B6-4A58-AE66-C9775F672B87}" type="datetimeFigureOut">
              <a:rPr lang="en-US" smtClean="0"/>
              <a:pPr/>
              <a:t>20/04/12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864EB6-5B34-41C9-8785-8F7BC485CAB8}"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s://www.hotmart.com/en/hotpay/"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www.hubspot.com/?__hstc=47704376.13cc5d23d0f44fd42d7f0982ea7cde0e.1583397962593.1583397962593.1583397962593.1&amp;__hssc=47704376.1.1583397962597&amp;__hsfp=2012125493" TargetMode="External"/><Relationship Id="rId2" Type="http://schemas.openxmlformats.org/officeDocument/2006/relationships/hyperlink" Target="https://blog.hotmart.com/en/types-of-digital-products/"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Entrepreneurship</a:t>
            </a:r>
            <a:endParaRPr lang="en-US" dirty="0"/>
          </a:p>
        </p:txBody>
      </p:sp>
      <p:sp>
        <p:nvSpPr>
          <p:cNvPr id="3" name="Subtitle 2"/>
          <p:cNvSpPr>
            <a:spLocks noGrp="1"/>
          </p:cNvSpPr>
          <p:nvPr>
            <p:ph type="subTitle" idx="1"/>
          </p:nvPr>
        </p:nvSpPr>
        <p:spPr/>
        <p:txBody>
          <a:bodyPr/>
          <a:lstStyle/>
          <a:p>
            <a:r>
              <a:rPr lang="en-US" dirty="0" smtClean="0"/>
              <a:t>Glossary</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228600"/>
            <a:ext cx="8229600" cy="5897563"/>
          </a:xfrm>
        </p:spPr>
        <p:txBody>
          <a:bodyPr/>
          <a:lstStyle/>
          <a:p>
            <a:pPr fontAlgn="base"/>
            <a:r>
              <a:rPr lang="en-US" b="1" dirty="0"/>
              <a:t>Blog</a:t>
            </a:r>
            <a:endParaRPr lang="en-US" dirty="0"/>
          </a:p>
          <a:p>
            <a:pPr fontAlgn="base"/>
            <a:r>
              <a:rPr lang="en-US" dirty="0"/>
              <a:t>A blog is a term used to describe a particular type of website. A blog may be part of a website or may be the website itself. An increasingly popular method of setting up a blog is to use a free blog theme hosted by an open source site such as </a:t>
            </a:r>
            <a:r>
              <a:rPr lang="en-US" dirty="0" err="1"/>
              <a:t>WordPress</a:t>
            </a:r>
            <a:r>
              <a:rPr lang="en-US" dirty="0"/>
              <a:t>. Blogs may be used for any purpose (personal, advertising, corporate, spin doctoring)</a:t>
            </a:r>
          </a:p>
          <a:p>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304800"/>
            <a:ext cx="8229600" cy="5821363"/>
          </a:xfrm>
        </p:spPr>
        <p:txBody>
          <a:bodyPr>
            <a:normAutofit/>
          </a:bodyPr>
          <a:lstStyle/>
          <a:p>
            <a:r>
              <a:rPr lang="en-US" b="1" dirty="0"/>
              <a:t>Change Management</a:t>
            </a:r>
            <a:endParaRPr lang="en-US" dirty="0"/>
          </a:p>
          <a:p>
            <a:r>
              <a:rPr lang="en-US" dirty="0"/>
              <a:t>Change management for entrepreneurs and micro-enterprises is a term we are using to describe the need for flexibility and innovation management. It can be defined in this context as the ability to adjust to changing conditions to continue on the path to business fruition. Change management should be part of the culture of the company to try new ideas and discard ideas that are not working</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304800"/>
            <a:ext cx="8229600" cy="5821363"/>
          </a:xfrm>
        </p:spPr>
        <p:txBody>
          <a:bodyPr>
            <a:normAutofit lnSpcReduction="10000"/>
          </a:bodyPr>
          <a:lstStyle/>
          <a:p>
            <a:r>
              <a:rPr lang="en-US" b="1" dirty="0"/>
              <a:t>Copyrights</a:t>
            </a:r>
            <a:endParaRPr lang="en-US" dirty="0"/>
          </a:p>
          <a:p>
            <a:r>
              <a:rPr lang="en-US" dirty="0"/>
              <a:t>A copyright is an exclusionary right that conveys the right to prevent others from copying, selling, performing, displaying or making derivative versions of a work of authorship. A copyright is normally for 70 years</a:t>
            </a:r>
          </a:p>
          <a:p>
            <a:r>
              <a:rPr lang="en-US" b="1" dirty="0"/>
              <a:t>DBA</a:t>
            </a:r>
            <a:endParaRPr lang="en-US" dirty="0"/>
          </a:p>
          <a:p>
            <a:pPr fontAlgn="base"/>
            <a:r>
              <a:rPr lang="en-US" dirty="0"/>
              <a:t>DBA is an abbreviation for Doing Business As</a:t>
            </a:r>
          </a:p>
          <a:p>
            <a:pPr fontAlgn="base"/>
            <a:r>
              <a:rPr lang="en-US" dirty="0"/>
              <a:t>that refers to the trade name used by the company to conduct or promote business. For example, ABC Company DBA as Joe’s Garage.</a:t>
            </a:r>
          </a:p>
          <a:p>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304800"/>
            <a:ext cx="8229600" cy="5821363"/>
          </a:xfrm>
        </p:spPr>
        <p:txBody>
          <a:bodyPr>
            <a:normAutofit fontScale="85000" lnSpcReduction="20000"/>
          </a:bodyPr>
          <a:lstStyle/>
          <a:p>
            <a:pPr fontAlgn="base"/>
            <a:r>
              <a:rPr lang="en-US" b="1" dirty="0">
                <a:latin typeface="Times New Roman" pitchFamily="18" charset="0"/>
                <a:cs typeface="Times New Roman" pitchFamily="18" charset="0"/>
              </a:rPr>
              <a:t>Intellectual Capital</a:t>
            </a:r>
            <a:endParaRPr lang="en-US" dirty="0">
              <a:latin typeface="Times New Roman" pitchFamily="18" charset="0"/>
              <a:cs typeface="Times New Roman" pitchFamily="18" charset="0"/>
            </a:endParaRPr>
          </a:p>
          <a:p>
            <a:pPr fontAlgn="base"/>
            <a:r>
              <a:rPr lang="en-US" dirty="0">
                <a:latin typeface="Times New Roman" pitchFamily="18" charset="0"/>
                <a:cs typeface="Times New Roman" pitchFamily="18" charset="0"/>
              </a:rPr>
              <a:t> </a:t>
            </a:r>
          </a:p>
          <a:p>
            <a:pPr fontAlgn="base"/>
            <a:r>
              <a:rPr lang="en-US" dirty="0">
                <a:latin typeface="Times New Roman" pitchFamily="18" charset="0"/>
                <a:cs typeface="Times New Roman" pitchFamily="18" charset="0"/>
              </a:rPr>
              <a:t>Sum of all knowledge in an enterprise. Intellectual Capital is the sum of Intellectual Assets and Intellectual Property.</a:t>
            </a:r>
          </a:p>
          <a:p>
            <a:pPr fontAlgn="base"/>
            <a:r>
              <a:rPr lang="en-US" dirty="0">
                <a:latin typeface="Times New Roman" pitchFamily="18" charset="0"/>
                <a:cs typeface="Times New Roman" pitchFamily="18" charset="0"/>
              </a:rPr>
              <a:t> </a:t>
            </a:r>
          </a:p>
          <a:p>
            <a:pPr fontAlgn="base"/>
            <a:r>
              <a:rPr lang="en-US" b="1" dirty="0">
                <a:latin typeface="Times New Roman" pitchFamily="18" charset="0"/>
                <a:cs typeface="Times New Roman" pitchFamily="18" charset="0"/>
              </a:rPr>
              <a:t>Intellectual Assets</a:t>
            </a:r>
            <a:endParaRPr lang="en-US" dirty="0">
              <a:latin typeface="Times New Roman" pitchFamily="18" charset="0"/>
              <a:cs typeface="Times New Roman" pitchFamily="18" charset="0"/>
            </a:endParaRPr>
          </a:p>
          <a:p>
            <a:pPr fontAlgn="base"/>
            <a:r>
              <a:rPr lang="en-US" dirty="0">
                <a:latin typeface="Times New Roman" pitchFamily="18" charset="0"/>
                <a:cs typeface="Times New Roman" pitchFamily="18" charset="0"/>
              </a:rPr>
              <a:t> </a:t>
            </a:r>
          </a:p>
          <a:p>
            <a:pPr fontAlgn="base"/>
            <a:r>
              <a:rPr lang="en-US" dirty="0">
                <a:latin typeface="Times New Roman" pitchFamily="18" charset="0"/>
                <a:cs typeface="Times New Roman" pitchFamily="18" charset="0"/>
              </a:rPr>
              <a:t>The knowledge, experience and skills that have been obtained, preserved, catalogued and made available for sharing.</a:t>
            </a:r>
          </a:p>
          <a:p>
            <a:pPr fontAlgn="base"/>
            <a:r>
              <a:rPr lang="en-US" dirty="0">
                <a:latin typeface="Times New Roman" pitchFamily="18" charset="0"/>
                <a:cs typeface="Times New Roman" pitchFamily="18" charset="0"/>
              </a:rPr>
              <a:t> </a:t>
            </a:r>
          </a:p>
          <a:p>
            <a:pPr fontAlgn="base"/>
            <a:r>
              <a:rPr lang="en-US" b="1" dirty="0">
                <a:latin typeface="Times New Roman" pitchFamily="18" charset="0"/>
                <a:cs typeface="Times New Roman" pitchFamily="18" charset="0"/>
              </a:rPr>
              <a:t>IP</a:t>
            </a:r>
            <a:endParaRPr lang="en-US" dirty="0">
              <a:latin typeface="Times New Roman" pitchFamily="18" charset="0"/>
              <a:cs typeface="Times New Roman" pitchFamily="18" charset="0"/>
            </a:endParaRPr>
          </a:p>
          <a:p>
            <a:pPr fontAlgn="base"/>
            <a:r>
              <a:rPr lang="en-US" dirty="0">
                <a:latin typeface="Times New Roman" pitchFamily="18" charset="0"/>
                <a:cs typeface="Times New Roman" pitchFamily="18" charset="0"/>
              </a:rPr>
              <a:t>IP is an abbreviation for Intellectual Property</a:t>
            </a:r>
          </a:p>
          <a:p>
            <a:pPr fontAlgn="base">
              <a:buNone/>
            </a:pPr>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304800"/>
            <a:ext cx="8229600" cy="5821363"/>
          </a:xfrm>
        </p:spPr>
        <p:txBody>
          <a:bodyPr>
            <a:normAutofit lnSpcReduction="10000"/>
          </a:bodyPr>
          <a:lstStyle/>
          <a:p>
            <a:pPr fontAlgn="base"/>
            <a:r>
              <a:rPr lang="en-US" b="1" dirty="0" smtClean="0">
                <a:latin typeface="Times New Roman" pitchFamily="18" charset="0"/>
                <a:cs typeface="Times New Roman" pitchFamily="18" charset="0"/>
              </a:rPr>
              <a:t>Intellectual Property</a:t>
            </a:r>
            <a:endParaRPr lang="en-US" dirty="0" smtClean="0">
              <a:latin typeface="Times New Roman" pitchFamily="18" charset="0"/>
              <a:cs typeface="Times New Roman" pitchFamily="18" charset="0"/>
            </a:endParaRPr>
          </a:p>
          <a:p>
            <a:pPr fontAlgn="base"/>
            <a:r>
              <a:rPr lang="en-US" dirty="0" smtClean="0">
                <a:latin typeface="Times New Roman" pitchFamily="18" charset="0"/>
                <a:cs typeface="Times New Roman" pitchFamily="18" charset="0"/>
              </a:rPr>
              <a:t> </a:t>
            </a:r>
          </a:p>
          <a:p>
            <a:pPr fontAlgn="base"/>
            <a:r>
              <a:rPr lang="en-US" dirty="0" smtClean="0">
                <a:latin typeface="Times New Roman" pitchFamily="18" charset="0"/>
                <a:cs typeface="Times New Roman" pitchFamily="18" charset="0"/>
              </a:rPr>
              <a:t>Intellectual assets that have been legally protected. Intellectual Property is often referred to as IP. Types of Intellectual Property include:</a:t>
            </a:r>
          </a:p>
          <a:p>
            <a:pPr lvl="0" fontAlgn="base"/>
            <a:r>
              <a:rPr lang="en-US" dirty="0" smtClean="0">
                <a:latin typeface="Times New Roman" pitchFamily="18" charset="0"/>
                <a:cs typeface="Times New Roman" pitchFamily="18" charset="0"/>
              </a:rPr>
              <a:t>Patents</a:t>
            </a:r>
          </a:p>
          <a:p>
            <a:pPr lvl="0" fontAlgn="base"/>
            <a:r>
              <a:rPr lang="en-US" dirty="0" smtClean="0">
                <a:latin typeface="Times New Roman" pitchFamily="18" charset="0"/>
                <a:cs typeface="Times New Roman" pitchFamily="18" charset="0"/>
              </a:rPr>
              <a:t>Trade Secrets</a:t>
            </a:r>
          </a:p>
          <a:p>
            <a:pPr lvl="0" fontAlgn="base"/>
            <a:r>
              <a:rPr lang="en-US" dirty="0" smtClean="0">
                <a:latin typeface="Times New Roman" pitchFamily="18" charset="0"/>
                <a:cs typeface="Times New Roman" pitchFamily="18" charset="0"/>
              </a:rPr>
              <a:t>Know-how</a:t>
            </a:r>
          </a:p>
          <a:p>
            <a:pPr lvl="0" fontAlgn="base"/>
            <a:r>
              <a:rPr lang="en-US" dirty="0" smtClean="0">
                <a:latin typeface="Times New Roman" pitchFamily="18" charset="0"/>
                <a:cs typeface="Times New Roman" pitchFamily="18" charset="0"/>
              </a:rPr>
              <a:t>Trademarks</a:t>
            </a:r>
          </a:p>
          <a:p>
            <a:pPr lvl="0"/>
            <a:r>
              <a:rPr lang="en-US" dirty="0" smtClean="0">
                <a:latin typeface="Times New Roman" pitchFamily="18" charset="0"/>
                <a:cs typeface="Times New Roman" pitchFamily="18" charset="0"/>
              </a:rPr>
              <a:t>Copyrights</a:t>
            </a:r>
          </a:p>
          <a:p>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228600"/>
            <a:ext cx="8229600" cy="5897563"/>
          </a:xfrm>
        </p:spPr>
        <p:txBody>
          <a:bodyPr>
            <a:normAutofit fontScale="92500" lnSpcReduction="20000"/>
          </a:bodyPr>
          <a:lstStyle/>
          <a:p>
            <a:pPr fontAlgn="base"/>
            <a:r>
              <a:rPr lang="en-US" b="1" dirty="0"/>
              <a:t>Patents</a:t>
            </a:r>
            <a:endParaRPr lang="en-US" dirty="0"/>
          </a:p>
          <a:p>
            <a:pPr fontAlgn="base"/>
            <a:r>
              <a:rPr lang="en-US" dirty="0"/>
              <a:t> </a:t>
            </a:r>
          </a:p>
          <a:p>
            <a:pPr fontAlgn="base"/>
            <a:r>
              <a:rPr lang="en-US" dirty="0"/>
              <a:t>Conveys the right to </a:t>
            </a:r>
            <a:r>
              <a:rPr lang="en-US"/>
              <a:t>the </a:t>
            </a:r>
            <a:r>
              <a:rPr lang="en-US" smtClean="0"/>
              <a:t>inventor </a:t>
            </a:r>
            <a:r>
              <a:rPr lang="en-US" dirty="0"/>
              <a:t>to prevent others from making, selling, using, offering for sale or importing the patented invention. There are </a:t>
            </a:r>
            <a:r>
              <a:rPr lang="en-US" dirty="0" smtClean="0"/>
              <a:t>three </a:t>
            </a:r>
            <a:r>
              <a:rPr lang="en-US" dirty="0"/>
              <a:t>types of patents, 1)Utility, 2)Design, </a:t>
            </a:r>
            <a:r>
              <a:rPr lang="en-US" dirty="0" smtClean="0"/>
              <a:t>3)Plant</a:t>
            </a:r>
            <a:endParaRPr lang="en-US" dirty="0"/>
          </a:p>
          <a:p>
            <a:pPr fontAlgn="base">
              <a:buNone/>
            </a:pPr>
            <a:r>
              <a:rPr lang="en-US" dirty="0"/>
              <a:t> </a:t>
            </a:r>
          </a:p>
          <a:p>
            <a:pPr fontAlgn="base"/>
            <a:r>
              <a:rPr lang="en-US" b="1" dirty="0" smtClean="0"/>
              <a:t>Trademarks</a:t>
            </a:r>
            <a:r>
              <a:rPr lang="en-US" dirty="0"/>
              <a:t> </a:t>
            </a:r>
          </a:p>
          <a:p>
            <a:pPr fontAlgn="base"/>
            <a:r>
              <a:rPr lang="en-US" dirty="0"/>
              <a:t>A word, symbol or combination of word and symbol used to identify the source of goods. Registration (Federal or State) is not required.</a:t>
            </a:r>
          </a:p>
          <a:p>
            <a:pPr fontAlgn="base"/>
            <a:r>
              <a:rPr lang="en-US" dirty="0"/>
              <a:t> </a:t>
            </a:r>
          </a:p>
          <a:p>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304800"/>
            <a:ext cx="8229600" cy="5821363"/>
          </a:xfrm>
        </p:spPr>
        <p:txBody>
          <a:bodyPr>
            <a:normAutofit lnSpcReduction="10000"/>
          </a:bodyPr>
          <a:lstStyle/>
          <a:p>
            <a:pPr fontAlgn="base"/>
            <a:r>
              <a:rPr lang="en-US" b="1" dirty="0"/>
              <a:t>Work Flow</a:t>
            </a:r>
            <a:endParaRPr lang="en-US" dirty="0"/>
          </a:p>
          <a:p>
            <a:pPr fontAlgn="base">
              <a:buNone/>
            </a:pPr>
            <a:r>
              <a:rPr lang="en-US" dirty="0"/>
              <a:t> </a:t>
            </a:r>
          </a:p>
          <a:p>
            <a:pPr fontAlgn="base"/>
            <a:r>
              <a:rPr lang="en-US" dirty="0"/>
              <a:t>Work flow is defined as the business process itself from initial sales to operations to fulfillment. Work flow at it’s basic level is the same for all organizations in that work comes in (sales), work is processed (operations) and work is completed (fulfillment). The complexity of the work flow is dependent on the organization. Understanding the details of work flow is crucial to the success of a business</a:t>
            </a:r>
          </a:p>
          <a:p>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304800"/>
            <a:ext cx="8229600" cy="5821363"/>
          </a:xfrm>
        </p:spPr>
        <p:txBody>
          <a:bodyPr>
            <a:normAutofit lnSpcReduction="10000"/>
          </a:bodyPr>
          <a:lstStyle/>
          <a:p>
            <a:r>
              <a:rPr lang="en-US" dirty="0" smtClean="0"/>
              <a:t>Venture Capital</a:t>
            </a:r>
          </a:p>
          <a:p>
            <a:r>
              <a:rPr lang="en-US" dirty="0" smtClean="0"/>
              <a:t>Venture </a:t>
            </a:r>
            <a:r>
              <a:rPr lang="en-US" dirty="0"/>
              <a:t>capital is financing that investors provide to start-ups and small businesses</a:t>
            </a:r>
            <a:br>
              <a:rPr lang="en-US" dirty="0"/>
            </a:br>
            <a:r>
              <a:rPr lang="en-US" dirty="0"/>
              <a:t>that are believed to have long-term </a:t>
            </a:r>
            <a:r>
              <a:rPr lang="en-US" dirty="0" smtClean="0"/>
              <a:t>growth.</a:t>
            </a:r>
            <a:r>
              <a:rPr lang="en-US" dirty="0"/>
              <a:t/>
            </a:r>
            <a:br>
              <a:rPr lang="en-US" dirty="0"/>
            </a:br>
            <a:r>
              <a:rPr lang="en-US" dirty="0" smtClean="0"/>
              <a:t>USP (Unique selling Point)</a:t>
            </a:r>
          </a:p>
          <a:p>
            <a:r>
              <a:rPr lang="en-US" dirty="0"/>
              <a:t>A benefit that a business offers to its customers that its competitors do </a:t>
            </a:r>
            <a:r>
              <a:rPr lang="en-US" dirty="0" smtClean="0"/>
              <a:t>not</a:t>
            </a:r>
          </a:p>
          <a:p>
            <a:r>
              <a:rPr lang="en-US" dirty="0" smtClean="0"/>
              <a:t>Traffic </a:t>
            </a:r>
          </a:p>
          <a:p>
            <a:r>
              <a:rPr lang="en-US" dirty="0"/>
              <a:t>The number of visitors a website receives</a:t>
            </a:r>
            <a:br>
              <a:rPr lang="en-US" dirty="0"/>
            </a:br>
            <a:r>
              <a:rPr lang="en-US" dirty="0"/>
              <a:t/>
            </a:r>
            <a:br>
              <a:rPr lang="en-US" dirty="0"/>
            </a:br>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92500" lnSpcReduction="10000"/>
          </a:bodyPr>
          <a:lstStyle/>
          <a:p>
            <a:r>
              <a:rPr lang="en-US" dirty="0" smtClean="0"/>
              <a:t>Pivot</a:t>
            </a:r>
          </a:p>
          <a:p>
            <a:r>
              <a:rPr lang="en-US" dirty="0"/>
              <a:t>When a business makes fundamental changes based on feedback from their</a:t>
            </a:r>
            <a:br>
              <a:rPr lang="en-US" dirty="0"/>
            </a:br>
            <a:r>
              <a:rPr lang="en-US" dirty="0"/>
              <a:t>customers</a:t>
            </a:r>
            <a:r>
              <a:rPr lang="en-US" dirty="0" smtClean="0"/>
              <a:t>.</a:t>
            </a:r>
          </a:p>
          <a:p>
            <a:r>
              <a:rPr lang="en-US" dirty="0" err="1" smtClean="0"/>
              <a:t>Hackathon</a:t>
            </a:r>
            <a:r>
              <a:rPr lang="en-US" dirty="0" smtClean="0"/>
              <a:t> </a:t>
            </a:r>
          </a:p>
          <a:p>
            <a:r>
              <a:rPr lang="en-US" dirty="0"/>
              <a:t>A </a:t>
            </a:r>
            <a:r>
              <a:rPr lang="en-US" dirty="0" err="1"/>
              <a:t>hackathon</a:t>
            </a:r>
            <a:r>
              <a:rPr lang="en-US" dirty="0"/>
              <a:t> is an event where individuals come together to creatively solve</a:t>
            </a:r>
            <a:br>
              <a:rPr lang="en-US" dirty="0"/>
            </a:br>
            <a:r>
              <a:rPr lang="en-US" dirty="0"/>
              <a:t>problems</a:t>
            </a:r>
            <a:br>
              <a:rPr lang="en-US" dirty="0"/>
            </a:br>
            <a:r>
              <a:rPr lang="en-US" dirty="0"/>
              <a:t/>
            </a:r>
            <a:br>
              <a:rPr lang="en-US" dirty="0"/>
            </a:br>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304800"/>
            <a:ext cx="8229600" cy="5821363"/>
          </a:xfrm>
        </p:spPr>
        <p:txBody>
          <a:bodyPr/>
          <a:lstStyle/>
          <a:p>
            <a:r>
              <a:rPr lang="en-US" b="1" dirty="0"/>
              <a:t>Conversion</a:t>
            </a:r>
            <a:r>
              <a:rPr lang="en-US" dirty="0"/>
              <a:t/>
            </a:r>
            <a:br>
              <a:rPr lang="en-US" dirty="0"/>
            </a:br>
            <a:endParaRPr lang="en-US" dirty="0" smtClean="0"/>
          </a:p>
          <a:p>
            <a:r>
              <a:rPr lang="en-US" dirty="0" smtClean="0"/>
              <a:t>The </a:t>
            </a:r>
            <a:r>
              <a:rPr lang="en-US" dirty="0"/>
              <a:t>number of customers that, after visiting a company's site or receiving its</a:t>
            </a:r>
            <a:br>
              <a:rPr lang="en-US" dirty="0"/>
            </a:br>
            <a:r>
              <a:rPr lang="en-US" dirty="0"/>
              <a:t>newsletter, turned into paying customers</a:t>
            </a:r>
            <a:br>
              <a:rPr lang="en-US" dirty="0"/>
            </a:br>
            <a:r>
              <a:rPr lang="en-US" b="1" dirty="0" err="1"/>
              <a:t>Crowdsourcing</a:t>
            </a:r>
            <a:r>
              <a:rPr lang="en-US" dirty="0"/>
              <a:t/>
            </a:r>
            <a:br>
              <a:rPr lang="en-US" dirty="0"/>
            </a:br>
            <a:r>
              <a:rPr lang="en-US" dirty="0" err="1"/>
              <a:t>Crowdsourcing</a:t>
            </a:r>
            <a:r>
              <a:rPr lang="en-US" dirty="0"/>
              <a:t> engages a larger crowd for a common goal allowing the business</a:t>
            </a:r>
            <a:br>
              <a:rPr lang="en-US" dirty="0"/>
            </a:br>
            <a:r>
              <a:rPr lang="en-US" dirty="0"/>
              <a:t>to access a wide variety of skills and experience.</a:t>
            </a:r>
            <a:br>
              <a:rPr lang="en-US" dirty="0"/>
            </a:br>
            <a:endParaRPr lang="en-US" dirty="0" smtClean="0"/>
          </a:p>
          <a:p>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lstStyle/>
          <a:p>
            <a:r>
              <a:rPr lang="en-US" dirty="0" smtClean="0"/>
              <a:t>Glossary</a:t>
            </a:r>
            <a:endParaRPr lang="en-US" dirty="0"/>
          </a:p>
        </p:txBody>
      </p:sp>
      <p:sp>
        <p:nvSpPr>
          <p:cNvPr id="3" name="Content Placeholder 2"/>
          <p:cNvSpPr>
            <a:spLocks noGrp="1"/>
          </p:cNvSpPr>
          <p:nvPr>
            <p:ph idx="1"/>
          </p:nvPr>
        </p:nvSpPr>
        <p:spPr/>
        <p:txBody>
          <a:bodyPr>
            <a:normAutofit fontScale="92500" lnSpcReduction="10000"/>
          </a:bodyPr>
          <a:lstStyle/>
          <a:p>
            <a:r>
              <a:rPr lang="en-US" b="1" dirty="0"/>
              <a:t>Entrepreneur</a:t>
            </a:r>
            <a:endParaRPr lang="en-US" dirty="0"/>
          </a:p>
          <a:p>
            <a:r>
              <a:rPr lang="en-US" dirty="0"/>
              <a:t>A person who brings his unique idea to run a startup company is known as an entrepreneur. </a:t>
            </a:r>
          </a:p>
          <a:p>
            <a:r>
              <a:rPr lang="en-US" b="1" dirty="0"/>
              <a:t>Businessman</a:t>
            </a:r>
            <a:endParaRPr lang="en-US" dirty="0"/>
          </a:p>
          <a:p>
            <a:r>
              <a:rPr lang="en-US" dirty="0"/>
              <a:t>A person who starts business on an old concept or idea.</a:t>
            </a:r>
          </a:p>
          <a:p>
            <a:r>
              <a:rPr lang="en-US" b="1" dirty="0"/>
              <a:t>Intrapreneur</a:t>
            </a:r>
            <a:endParaRPr lang="en-US" dirty="0"/>
          </a:p>
          <a:p>
            <a:r>
              <a:rPr lang="en-US" dirty="0"/>
              <a:t>An employee who promotes innovation within the limits of the organization.</a:t>
            </a:r>
          </a:p>
          <a:p>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304800"/>
            <a:ext cx="8229600" cy="6019800"/>
          </a:xfrm>
        </p:spPr>
        <p:txBody>
          <a:bodyPr>
            <a:normAutofit fontScale="92500" lnSpcReduction="20000"/>
          </a:bodyPr>
          <a:lstStyle/>
          <a:p>
            <a:r>
              <a:rPr lang="en-US" b="1" dirty="0"/>
              <a:t>Affiliates</a:t>
            </a:r>
            <a:endParaRPr lang="en-US" dirty="0"/>
          </a:p>
          <a:p>
            <a:r>
              <a:rPr lang="en-US" dirty="0"/>
              <a:t>These are the people who want to promote other people’s products and </a:t>
            </a:r>
            <a:r>
              <a:rPr lang="en-US"/>
              <a:t>earn </a:t>
            </a:r>
            <a:r>
              <a:rPr lang="en-US" smtClean="0"/>
              <a:t>commissions.</a:t>
            </a:r>
            <a:endParaRPr lang="en-US" dirty="0"/>
          </a:p>
          <a:p>
            <a:r>
              <a:rPr lang="en-US" b="1" dirty="0"/>
              <a:t>Affiliate Marketing</a:t>
            </a:r>
            <a:endParaRPr lang="en-US" dirty="0"/>
          </a:p>
          <a:p>
            <a:r>
              <a:rPr lang="en-US" dirty="0"/>
              <a:t>Advertising that is managed by Affiliates, with the goal of promoting products from Producers and earning a commission for every sale made</a:t>
            </a:r>
          </a:p>
          <a:p>
            <a:r>
              <a:rPr lang="en-US" b="1" dirty="0"/>
              <a:t>Blueprint</a:t>
            </a:r>
            <a:endParaRPr lang="en-US" dirty="0"/>
          </a:p>
          <a:p>
            <a:r>
              <a:rPr lang="en-US" dirty="0"/>
              <a:t>A </a:t>
            </a:r>
            <a:r>
              <a:rPr lang="en-US" b="1" dirty="0"/>
              <a:t>business blueprint</a:t>
            </a:r>
            <a:r>
              <a:rPr lang="en-US" dirty="0"/>
              <a:t> is a strategic plan that tells those operating the </a:t>
            </a:r>
            <a:r>
              <a:rPr lang="en-US" b="1" dirty="0"/>
              <a:t>business</a:t>
            </a:r>
            <a:r>
              <a:rPr lang="en-US" dirty="0"/>
              <a:t> the productivity requirements, the necessary jobs, the milestones, the targets, and the expected outcomes. A </a:t>
            </a:r>
            <a:r>
              <a:rPr lang="en-US" b="1" dirty="0"/>
              <a:t>business blueprint</a:t>
            </a:r>
            <a:r>
              <a:rPr lang="en-US" dirty="0"/>
              <a:t> is a plan for how you will strategically execute </a:t>
            </a:r>
            <a:r>
              <a:rPr lang="en-US" b="1" dirty="0"/>
              <a:t>business</a:t>
            </a:r>
            <a:r>
              <a:rPr lang="en-US" b="1" dirty="0" smtClean="0"/>
              <a:t>.</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258762"/>
          </a:xfrm>
        </p:spPr>
        <p:txBody>
          <a:bodyPr>
            <a:normAutofit fontScale="90000"/>
          </a:bodyPr>
          <a:lstStyle/>
          <a:p>
            <a:endParaRPr lang="en-US" dirty="0"/>
          </a:p>
        </p:txBody>
      </p:sp>
      <p:sp>
        <p:nvSpPr>
          <p:cNvPr id="3" name="Content Placeholder 2"/>
          <p:cNvSpPr>
            <a:spLocks noGrp="1"/>
          </p:cNvSpPr>
          <p:nvPr>
            <p:ph idx="1"/>
          </p:nvPr>
        </p:nvSpPr>
        <p:spPr>
          <a:xfrm>
            <a:off x="457200" y="304800"/>
            <a:ext cx="8229600" cy="5821363"/>
          </a:xfrm>
        </p:spPr>
        <p:txBody>
          <a:bodyPr/>
          <a:lstStyle/>
          <a:p>
            <a:r>
              <a:rPr lang="en-US" b="1" dirty="0" smtClean="0"/>
              <a:t>Benchmark</a:t>
            </a:r>
            <a:endParaRPr lang="en-US" dirty="0" smtClean="0"/>
          </a:p>
          <a:p>
            <a:r>
              <a:rPr lang="en-US" dirty="0" smtClean="0"/>
              <a:t>This is a kind of market research which analyzes your competition and finds opportunities that your product can take.</a:t>
            </a:r>
          </a:p>
          <a:p>
            <a:r>
              <a:rPr lang="en-US" b="1" dirty="0" smtClean="0"/>
              <a:t>CAC</a:t>
            </a:r>
            <a:endParaRPr lang="en-US" dirty="0" smtClean="0"/>
          </a:p>
          <a:p>
            <a:r>
              <a:rPr lang="en-US" dirty="0" smtClean="0"/>
              <a:t>Customer Acquisition Cost  – the amount you spend to acquire each new customer.</a:t>
            </a:r>
          </a:p>
          <a:p>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304800"/>
            <a:ext cx="8229600" cy="5821363"/>
          </a:xfrm>
        </p:spPr>
        <p:txBody>
          <a:bodyPr>
            <a:normAutofit lnSpcReduction="10000"/>
          </a:bodyPr>
          <a:lstStyle/>
          <a:p>
            <a:r>
              <a:rPr lang="en-US" b="1" dirty="0"/>
              <a:t>Chargeback</a:t>
            </a:r>
            <a:endParaRPr lang="en-US" dirty="0"/>
          </a:p>
          <a:p>
            <a:r>
              <a:rPr lang="en-US" dirty="0"/>
              <a:t>This is the cancellation of a sale by credit or debit card. When a buyer requests a reimbursement for a sale made and the credit card company gives the money back to the back account, a chargeback has occurred</a:t>
            </a:r>
          </a:p>
          <a:p>
            <a:r>
              <a:rPr lang="en-US" b="1" dirty="0" err="1"/>
              <a:t>Hotmart</a:t>
            </a:r>
            <a:endParaRPr lang="en-US" dirty="0"/>
          </a:p>
          <a:p>
            <a:r>
              <a:rPr lang="en-US" dirty="0"/>
              <a:t>A platform for digital products. Active in Brazil since 2010, it started its international expansion in 2015. Currently, there are more than 700 thousand users, Producers, Affiliates, and clients, in 166 countries.</a:t>
            </a:r>
          </a:p>
          <a:p>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304800"/>
            <a:ext cx="8229600" cy="5821363"/>
          </a:xfrm>
        </p:spPr>
        <p:txBody>
          <a:bodyPr>
            <a:normAutofit fontScale="92500" lnSpcReduction="20000"/>
          </a:bodyPr>
          <a:lstStyle/>
          <a:p>
            <a:r>
              <a:rPr lang="en-US" b="1" dirty="0" err="1"/>
              <a:t>HotLeads</a:t>
            </a:r>
            <a:endParaRPr lang="en-US" dirty="0"/>
          </a:p>
          <a:p>
            <a:r>
              <a:rPr lang="en-US" dirty="0"/>
              <a:t>Integration tool in the Affiliate Program from </a:t>
            </a:r>
            <a:r>
              <a:rPr lang="en-US" dirty="0" err="1"/>
              <a:t>Hotmart</a:t>
            </a:r>
            <a:r>
              <a:rPr lang="en-US" dirty="0"/>
              <a:t> with the email marketing </a:t>
            </a:r>
            <a:r>
              <a:rPr lang="en-US" dirty="0" smtClean="0"/>
              <a:t>tool.</a:t>
            </a:r>
          </a:p>
          <a:p>
            <a:r>
              <a:rPr lang="en-US" b="1" dirty="0" err="1"/>
              <a:t>HotPay</a:t>
            </a:r>
            <a:endParaRPr lang="en-US" dirty="0"/>
          </a:p>
          <a:p>
            <a:r>
              <a:rPr lang="en-US" dirty="0">
                <a:hlinkClick r:id="rId2"/>
              </a:rPr>
              <a:t>Payment tool integrated to the </a:t>
            </a:r>
            <a:r>
              <a:rPr lang="en-US" dirty="0" err="1">
                <a:hlinkClick r:id="rId2"/>
              </a:rPr>
              <a:t>Hotmart</a:t>
            </a:r>
            <a:r>
              <a:rPr lang="en-US" dirty="0">
                <a:hlinkClick r:id="rId2"/>
              </a:rPr>
              <a:t> system</a:t>
            </a:r>
            <a:r>
              <a:rPr lang="en-US" dirty="0"/>
              <a:t>. Built based on studies to increase the conversion rate of a digital Producer.</a:t>
            </a:r>
          </a:p>
          <a:p>
            <a:r>
              <a:rPr lang="en-US" b="1" dirty="0" err="1"/>
              <a:t>HotLink</a:t>
            </a:r>
            <a:endParaRPr lang="en-US" dirty="0"/>
          </a:p>
          <a:p>
            <a:r>
              <a:rPr lang="en-US" dirty="0"/>
              <a:t>The unique link generated by the </a:t>
            </a:r>
            <a:r>
              <a:rPr lang="en-US" dirty="0" err="1"/>
              <a:t>Hotmart</a:t>
            </a:r>
            <a:r>
              <a:rPr lang="en-US" dirty="0"/>
              <a:t> platform which identifies the person responsible for a sale. This link ensures that all the commissions are shared correctly.</a:t>
            </a:r>
          </a:p>
          <a:p>
            <a:r>
              <a:rPr lang="en-US" b="1" dirty="0"/>
              <a:t> </a:t>
            </a:r>
            <a:endParaRPr lang="en-US" dirty="0"/>
          </a:p>
          <a:p>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228600"/>
            <a:ext cx="8229600" cy="6096000"/>
          </a:xfrm>
        </p:spPr>
        <p:txBody>
          <a:bodyPr>
            <a:normAutofit fontScale="85000" lnSpcReduction="10000"/>
          </a:bodyPr>
          <a:lstStyle/>
          <a:p>
            <a:r>
              <a:rPr lang="en-US" b="1" dirty="0" err="1"/>
              <a:t>Hotmart</a:t>
            </a:r>
            <a:r>
              <a:rPr lang="en-US" b="1" dirty="0"/>
              <a:t> Academy</a:t>
            </a:r>
            <a:endParaRPr lang="en-US" dirty="0"/>
          </a:p>
          <a:p>
            <a:r>
              <a:rPr lang="en-US" dirty="0"/>
              <a:t>Free online course to train new entrepreneurs who want to start a digital business.</a:t>
            </a:r>
          </a:p>
          <a:p>
            <a:r>
              <a:rPr lang="en-US" b="1" dirty="0" err="1"/>
              <a:t>Homart</a:t>
            </a:r>
            <a:r>
              <a:rPr lang="en-US" b="1" dirty="0"/>
              <a:t> Club</a:t>
            </a:r>
            <a:endParaRPr lang="en-US" dirty="0"/>
          </a:p>
          <a:p>
            <a:r>
              <a:rPr lang="en-US" dirty="0"/>
              <a:t>Free Members Area from </a:t>
            </a:r>
            <a:r>
              <a:rPr lang="en-US" dirty="0" err="1"/>
              <a:t>Hotmart</a:t>
            </a:r>
            <a:r>
              <a:rPr lang="en-US" dirty="0"/>
              <a:t> to host online courses. Allows the Producer to organize the whole course, define access and decide how much to charge for it without the need of a designer or programmer.</a:t>
            </a:r>
          </a:p>
          <a:p>
            <a:r>
              <a:rPr lang="en-US" b="1" dirty="0"/>
              <a:t>Inbound Marketing</a:t>
            </a:r>
            <a:endParaRPr lang="en-US" dirty="0"/>
          </a:p>
          <a:p>
            <a:r>
              <a:rPr lang="en-US" dirty="0"/>
              <a:t>Strategies used to arouse the interest of people and lead them to seek the solution you are offering. It is possible to use multiple resources to apply Inbound Marketing, such as SEO techniques, social media, valuable content and email marketing.</a:t>
            </a:r>
          </a:p>
          <a:p>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304800"/>
            <a:ext cx="8229600" cy="5821363"/>
          </a:xfrm>
        </p:spPr>
        <p:txBody>
          <a:bodyPr>
            <a:normAutofit fontScale="92500" lnSpcReduction="10000"/>
          </a:bodyPr>
          <a:lstStyle/>
          <a:p>
            <a:r>
              <a:rPr lang="en-US" b="1" dirty="0" err="1"/>
              <a:t>Infoproducts</a:t>
            </a:r>
            <a:endParaRPr lang="en-US" dirty="0"/>
          </a:p>
          <a:p>
            <a:r>
              <a:rPr lang="en-US" dirty="0"/>
              <a:t>Also known as </a:t>
            </a:r>
            <a:r>
              <a:rPr lang="en-US" u="sng" dirty="0">
                <a:hlinkClick r:id="rId2"/>
              </a:rPr>
              <a:t>Digital Products</a:t>
            </a:r>
            <a:r>
              <a:rPr lang="en-US" dirty="0"/>
              <a:t>, they are educational materials that are commercialized and sold in the digital environment.</a:t>
            </a:r>
          </a:p>
          <a:p>
            <a:r>
              <a:rPr lang="en-US" b="1" dirty="0"/>
              <a:t>Marketing Automation</a:t>
            </a:r>
            <a:endParaRPr lang="en-US" dirty="0"/>
          </a:p>
          <a:p>
            <a:r>
              <a:rPr lang="en-US" dirty="0"/>
              <a:t>Automation of marketing processes. This action is performed by software that group efforts and tools that are extremely important so that the marketing strategy is effective, for example: email marketing, lead-capturing, metrics, conversion rates, delivery of rich materials, among others. </a:t>
            </a:r>
            <a:r>
              <a:rPr lang="en-US" dirty="0" err="1">
                <a:hlinkClick r:id="rId3"/>
              </a:rPr>
              <a:t>Hubspot</a:t>
            </a:r>
            <a:r>
              <a:rPr lang="en-US" dirty="0"/>
              <a:t> is an excellent example of a Marketing Automation software</a:t>
            </a:r>
          </a:p>
          <a:p>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304800"/>
            <a:ext cx="8229600" cy="5821363"/>
          </a:xfrm>
        </p:spPr>
        <p:txBody>
          <a:bodyPr>
            <a:normAutofit fontScale="70000" lnSpcReduction="20000"/>
          </a:bodyPr>
          <a:lstStyle/>
          <a:p>
            <a:r>
              <a:rPr lang="en-US" b="1" dirty="0"/>
              <a:t>Business Incubator:</a:t>
            </a:r>
            <a:endParaRPr lang="en-US" dirty="0"/>
          </a:p>
          <a:p>
            <a:r>
              <a:rPr lang="en-US" dirty="0"/>
              <a:t>The definition of a Business Incubator can be described as a set of programs set up by a government, business alliance or academic group though a variety of services/training. The intent is to help small companies in the incubator have a better chance of survival through the start-up phase. Services may include but not limited to:</a:t>
            </a:r>
          </a:p>
          <a:p>
            <a:pPr lvl="0" fontAlgn="base"/>
            <a:r>
              <a:rPr lang="en-US" dirty="0"/>
              <a:t>Office space: Usually at a reduced rate.</a:t>
            </a:r>
          </a:p>
          <a:p>
            <a:pPr lvl="0" fontAlgn="base"/>
            <a:r>
              <a:rPr lang="en-US" dirty="0"/>
              <a:t>Office services: Receptionist, conference rooms, computers, office equipment etc.</a:t>
            </a:r>
          </a:p>
          <a:p>
            <a:pPr lvl="0" fontAlgn="base"/>
            <a:r>
              <a:rPr lang="en-US" dirty="0"/>
              <a:t>Entrepreneurial advice and mentoring: Entrepreneur advisor services can range from establishing a web presence to identifying IP licensing opportunities to raising capital.</a:t>
            </a:r>
          </a:p>
          <a:p>
            <a:pPr lvl="0" fontAlgn="base"/>
            <a:r>
              <a:rPr lang="en-US" dirty="0"/>
              <a:t>Business planning and market adjustment consulting: Business plans are dynamic and constantly need to be adjusted to fit the market.</a:t>
            </a:r>
          </a:p>
          <a:p>
            <a:pPr lvl="0" fontAlgn="base"/>
            <a:r>
              <a:rPr lang="en-US" dirty="0"/>
              <a:t>Contacts and Networking: The biggest advantage of a business incubator is its access to experienced entrepreneurs, innovators and professionals who can answer questions, provide guidance and resources</a:t>
            </a:r>
          </a:p>
          <a:p>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3175</TotalTime>
  <Words>755</Words>
  <Application>Microsoft Office PowerPoint</Application>
  <PresentationFormat>On-screen Show (4:3)</PresentationFormat>
  <Paragraphs>95</Paragraphs>
  <Slides>19</Slides>
  <Notes>0</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Office Theme</vt:lpstr>
      <vt:lpstr>Entrepreneurship</vt:lpstr>
      <vt:lpstr>Glossary</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Entrepreneurship</dc:title>
  <dc:creator>ali</dc:creator>
  <cp:lastModifiedBy>ali</cp:lastModifiedBy>
  <cp:revision>20</cp:revision>
  <dcterms:created xsi:type="dcterms:W3CDTF">2020-03-06T11:21:33Z</dcterms:created>
  <dcterms:modified xsi:type="dcterms:W3CDTF">2020-04-12T06:08:33Z</dcterms:modified>
</cp:coreProperties>
</file>