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798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20/04/07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20/04/07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20/04/07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08076" y="609600"/>
            <a:ext cx="10972800" cy="5638800"/>
          </a:xfrm>
          <a:custGeom>
            <a:avLst/>
            <a:gdLst/>
            <a:ahLst/>
            <a:cxnLst/>
            <a:rect l="l" t="t" r="r" b="b"/>
            <a:pathLst>
              <a:path w="10972800" h="5638800">
                <a:moveTo>
                  <a:pt x="0" y="5638800"/>
                </a:moveTo>
                <a:lnTo>
                  <a:pt x="10972800" y="5638800"/>
                </a:lnTo>
                <a:lnTo>
                  <a:pt x="10972800" y="0"/>
                </a:lnTo>
                <a:lnTo>
                  <a:pt x="0" y="0"/>
                </a:lnTo>
                <a:lnTo>
                  <a:pt x="0" y="5638800"/>
                </a:lnTo>
                <a:close/>
              </a:path>
            </a:pathLst>
          </a:custGeom>
          <a:ln w="15240">
            <a:solidFill>
              <a:srgbClr val="8399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3153156"/>
            <a:ext cx="762000" cy="6065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1437619" y="3153156"/>
            <a:ext cx="754379" cy="60655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395983" y="2421636"/>
            <a:ext cx="9407525" cy="0"/>
          </a:xfrm>
          <a:custGeom>
            <a:avLst/>
            <a:gdLst/>
            <a:ahLst/>
            <a:cxnLst/>
            <a:rect l="l" t="t" r="r" b="b"/>
            <a:pathLst>
              <a:path w="9407525">
                <a:moveTo>
                  <a:pt x="0" y="0"/>
                </a:moveTo>
                <a:lnTo>
                  <a:pt x="9407271" y="0"/>
                </a:lnTo>
              </a:path>
            </a:pathLst>
          </a:custGeom>
          <a:ln w="15240">
            <a:solidFill>
              <a:srgbClr val="83992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27474" y="1240358"/>
            <a:ext cx="3337051" cy="69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252525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74394" y="2566161"/>
            <a:ext cx="9443211" cy="25863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20/04/07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1533144"/>
            <a:ext cx="12192000" cy="3851275"/>
            <a:chOff x="0" y="1533144"/>
            <a:chExt cx="12192000" cy="3851275"/>
          </a:xfrm>
        </p:grpSpPr>
        <p:sp>
          <p:nvSpPr>
            <p:cNvPr id="4" name="object 4"/>
            <p:cNvSpPr/>
            <p:nvPr/>
          </p:nvSpPr>
          <p:spPr>
            <a:xfrm>
              <a:off x="2328672" y="1540764"/>
              <a:ext cx="7543800" cy="3836035"/>
            </a:xfrm>
            <a:custGeom>
              <a:avLst/>
              <a:gdLst/>
              <a:ahLst/>
              <a:cxnLst/>
              <a:rect l="l" t="t" r="r" b="b"/>
              <a:pathLst>
                <a:path w="7543800" h="3836035">
                  <a:moveTo>
                    <a:pt x="0" y="3835908"/>
                  </a:moveTo>
                  <a:lnTo>
                    <a:pt x="7543800" y="3835908"/>
                  </a:lnTo>
                  <a:lnTo>
                    <a:pt x="7543800" y="0"/>
                  </a:lnTo>
                  <a:lnTo>
                    <a:pt x="0" y="0"/>
                  </a:lnTo>
                  <a:lnTo>
                    <a:pt x="0" y="3835908"/>
                  </a:lnTo>
                  <a:close/>
                </a:path>
              </a:pathLst>
            </a:custGeom>
            <a:ln w="15240">
              <a:solidFill>
                <a:srgbClr val="83992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147060"/>
              <a:ext cx="2461260" cy="61264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736835" y="3147060"/>
              <a:ext cx="2455163" cy="61264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991357" y="2196845"/>
            <a:ext cx="6207125" cy="27089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065" marR="5080" indent="6985" algn="ctr">
              <a:lnSpc>
                <a:spcPct val="100000"/>
              </a:lnSpc>
              <a:spcBef>
                <a:spcPts val="105"/>
              </a:spcBef>
            </a:pPr>
            <a:r>
              <a:rPr b="1" u="heavy" spc="-25" dirty="0"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ROLE </a:t>
            </a:r>
            <a:r>
              <a:rPr b="1" u="heavy" spc="40" dirty="0"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OF </a:t>
            </a:r>
            <a:r>
              <a:rPr b="1" spc="40" dirty="0">
                <a:latin typeface="Times New Roman"/>
                <a:cs typeface="Times New Roman"/>
              </a:rPr>
              <a:t> </a:t>
            </a:r>
            <a:r>
              <a:rPr b="1" u="dbl" spc="130" dirty="0"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ENTREPRENEURSH</a:t>
            </a:r>
            <a:r>
              <a:rPr b="1" u="dbl" spc="55" dirty="0"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I</a:t>
            </a:r>
            <a:r>
              <a:rPr b="1" u="dbl" spc="10" dirty="0"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P </a:t>
            </a:r>
            <a:r>
              <a:rPr b="1" spc="5" dirty="0">
                <a:latin typeface="Times New Roman"/>
                <a:cs typeface="Times New Roman"/>
              </a:rPr>
              <a:t> </a:t>
            </a:r>
            <a:r>
              <a:rPr b="1" u="heavy" spc="285" dirty="0"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IN </a:t>
            </a:r>
            <a:r>
              <a:rPr b="1" u="heavy" spc="40" dirty="0"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ECONOMIC </a:t>
            </a:r>
            <a:r>
              <a:rPr b="1" spc="40" dirty="0">
                <a:latin typeface="Times New Roman"/>
                <a:cs typeface="Times New Roman"/>
              </a:rPr>
              <a:t> </a:t>
            </a:r>
            <a:r>
              <a:rPr b="1" u="heavy" spc="85" dirty="0">
                <a:uFill>
                  <a:solidFill>
                    <a:srgbClr val="252525"/>
                  </a:solidFill>
                </a:uFill>
                <a:latin typeface="Times New Roman"/>
                <a:cs typeface="Times New Roman"/>
              </a:rPr>
              <a:t>DEVELOPMENT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79570" y="970915"/>
            <a:ext cx="382968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80" dirty="0">
                <a:latin typeface="Times New Roman"/>
                <a:cs typeface="Times New Roman"/>
              </a:rPr>
              <a:t>Capital</a:t>
            </a:r>
            <a:r>
              <a:rPr sz="4000" b="1" spc="-75" dirty="0">
                <a:latin typeface="Times New Roman"/>
                <a:cs typeface="Times New Roman"/>
              </a:rPr>
              <a:t> </a:t>
            </a:r>
            <a:r>
              <a:rPr sz="4000" b="1" spc="-35" dirty="0">
                <a:latin typeface="Times New Roman"/>
                <a:cs typeface="Times New Roman"/>
              </a:rPr>
              <a:t>formation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32878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A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country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can attain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economic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development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only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when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there </a:t>
            </a:r>
            <a:r>
              <a:rPr sz="2400" spc="-90" dirty="0">
                <a:solidFill>
                  <a:srgbClr val="252525"/>
                </a:solidFill>
                <a:latin typeface="Times New Roman"/>
                <a:cs typeface="Times New Roman"/>
              </a:rPr>
              <a:t>is </a:t>
            </a:r>
            <a:r>
              <a:rPr sz="2400" spc="-15" dirty="0">
                <a:solidFill>
                  <a:srgbClr val="252525"/>
                </a:solidFill>
                <a:latin typeface="Times New Roman"/>
                <a:cs typeface="Times New Roman"/>
              </a:rPr>
              <a:t>more  amount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investment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production.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channelizing 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their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savings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savings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the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public </a:t>
            </a:r>
            <a:r>
              <a:rPr sz="2400" spc="25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productive resources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establishing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enterprises.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promote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capital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formation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channelizing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savings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public </a:t>
            </a:r>
            <a:r>
              <a:rPr sz="2400" spc="25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productive</a:t>
            </a:r>
            <a:r>
              <a:rPr sz="2400" spc="-18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resources.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5753" y="970915"/>
            <a:ext cx="545655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71090" algn="l"/>
              </a:tabLst>
            </a:pPr>
            <a:r>
              <a:rPr sz="4000" b="1" spc="-120" dirty="0">
                <a:latin typeface="Times New Roman"/>
                <a:cs typeface="Times New Roman"/>
              </a:rPr>
              <a:t>Growth</a:t>
            </a:r>
            <a:r>
              <a:rPr sz="4000" b="1" spc="35" dirty="0">
                <a:latin typeface="Times New Roman"/>
                <a:cs typeface="Times New Roman"/>
              </a:rPr>
              <a:t> </a:t>
            </a:r>
            <a:r>
              <a:rPr sz="4000" b="1" spc="-25" dirty="0">
                <a:latin typeface="Times New Roman"/>
                <a:cs typeface="Times New Roman"/>
              </a:rPr>
              <a:t>of	</a:t>
            </a:r>
            <a:r>
              <a:rPr sz="4000" b="1" spc="-40" dirty="0">
                <a:latin typeface="Times New Roman"/>
                <a:cs typeface="Times New Roman"/>
              </a:rPr>
              <a:t>capital</a:t>
            </a:r>
            <a:r>
              <a:rPr sz="4000" b="1" spc="-50" dirty="0">
                <a:latin typeface="Times New Roman"/>
                <a:cs typeface="Times New Roman"/>
              </a:rPr>
              <a:t> </a:t>
            </a:r>
            <a:r>
              <a:rPr sz="4000" b="1" spc="-100" dirty="0">
                <a:latin typeface="Times New Roman"/>
                <a:cs typeface="Times New Roman"/>
              </a:rPr>
              <a:t>market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26465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raises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money </a:t>
            </a:r>
            <a:r>
              <a:rPr sz="2400" dirty="0">
                <a:solidFill>
                  <a:srgbClr val="252525"/>
                </a:solidFill>
                <a:latin typeface="Times New Roman"/>
                <a:cs typeface="Times New Roman"/>
              </a:rPr>
              <a:t>for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running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their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business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through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shares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debentures.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Trading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shares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debentures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public with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financial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services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sector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leads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capital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market</a:t>
            </a:r>
            <a:r>
              <a:rPr sz="2400" spc="3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growth.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37382" y="970915"/>
            <a:ext cx="531114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371090" algn="l"/>
              </a:tabLst>
            </a:pPr>
            <a:r>
              <a:rPr sz="4000" b="1" spc="-120" dirty="0">
                <a:latin typeface="Times New Roman"/>
                <a:cs typeface="Times New Roman"/>
              </a:rPr>
              <a:t>Growth</a:t>
            </a:r>
            <a:r>
              <a:rPr sz="4000" b="1" spc="35" dirty="0">
                <a:latin typeface="Times New Roman"/>
                <a:cs typeface="Times New Roman"/>
              </a:rPr>
              <a:t> </a:t>
            </a:r>
            <a:r>
              <a:rPr sz="4000" b="1" spc="-25" dirty="0">
                <a:latin typeface="Times New Roman"/>
                <a:cs typeface="Times New Roman"/>
              </a:rPr>
              <a:t>of	</a:t>
            </a:r>
            <a:r>
              <a:rPr sz="4000" b="1" spc="-90" dirty="0">
                <a:latin typeface="Times New Roman"/>
                <a:cs typeface="Times New Roman"/>
              </a:rPr>
              <a:t>infrastructure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30719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infrastructure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development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any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country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determines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economic 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development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a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country,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establishing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their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enterprises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in 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rural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backward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areas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influence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government </a:t>
            </a:r>
            <a:r>
              <a:rPr sz="2400" spc="25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develop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infrastructure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15" dirty="0">
                <a:solidFill>
                  <a:srgbClr val="252525"/>
                </a:solidFill>
                <a:latin typeface="Times New Roman"/>
                <a:cs typeface="Times New Roman"/>
              </a:rPr>
              <a:t>those</a:t>
            </a:r>
            <a:r>
              <a:rPr sz="2400" spc="-26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85" dirty="0">
                <a:solidFill>
                  <a:srgbClr val="252525"/>
                </a:solidFill>
                <a:latin typeface="Times New Roman"/>
                <a:cs typeface="Times New Roman"/>
              </a:rPr>
              <a:t>areas.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51682" y="970915"/>
            <a:ext cx="5092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646804" algn="l"/>
              </a:tabLst>
            </a:pPr>
            <a:r>
              <a:rPr sz="4000" b="1" spc="50" dirty="0">
                <a:latin typeface="Times New Roman"/>
                <a:cs typeface="Times New Roman"/>
              </a:rPr>
              <a:t>De</a:t>
            </a:r>
            <a:r>
              <a:rPr sz="4000" b="1" spc="-25" dirty="0">
                <a:latin typeface="Times New Roman"/>
                <a:cs typeface="Times New Roman"/>
              </a:rPr>
              <a:t>v</a:t>
            </a:r>
            <a:r>
              <a:rPr sz="4000" b="1" spc="15" dirty="0">
                <a:latin typeface="Times New Roman"/>
                <a:cs typeface="Times New Roman"/>
              </a:rPr>
              <a:t>elopment</a:t>
            </a:r>
            <a:r>
              <a:rPr sz="4000" b="1" spc="35" dirty="0">
                <a:latin typeface="Times New Roman"/>
                <a:cs typeface="Times New Roman"/>
              </a:rPr>
              <a:t> </a:t>
            </a:r>
            <a:r>
              <a:rPr sz="4000" b="1" spc="-25" dirty="0">
                <a:latin typeface="Times New Roman"/>
                <a:cs typeface="Times New Roman"/>
              </a:rPr>
              <a:t>of</a:t>
            </a:r>
            <a:r>
              <a:rPr sz="4000" b="1" dirty="0">
                <a:latin typeface="Times New Roman"/>
                <a:cs typeface="Times New Roman"/>
              </a:rPr>
              <a:t>	</a:t>
            </a:r>
            <a:r>
              <a:rPr sz="4000" b="1" spc="-145" dirty="0">
                <a:latin typeface="Times New Roman"/>
                <a:cs typeface="Times New Roman"/>
              </a:rPr>
              <a:t>T</a:t>
            </a:r>
            <a:r>
              <a:rPr sz="4000" b="1" spc="-165" dirty="0">
                <a:latin typeface="Times New Roman"/>
                <a:cs typeface="Times New Roman"/>
              </a:rPr>
              <a:t>rader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244965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play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an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important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role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promotion of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domestic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trade 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foreign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trade.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120" dirty="0">
                <a:solidFill>
                  <a:srgbClr val="252525"/>
                </a:solidFill>
                <a:latin typeface="Times New Roman"/>
                <a:cs typeface="Times New Roman"/>
              </a:rPr>
              <a:t>avail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assistance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from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various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financial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institutions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15" dirty="0">
                <a:solidFill>
                  <a:srgbClr val="252525"/>
                </a:solidFill>
                <a:latin typeface="Times New Roman"/>
                <a:cs typeface="Times New Roman"/>
              </a:rPr>
              <a:t>form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cash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credit,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trade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credit,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overdraft, </a:t>
            </a:r>
            <a:r>
              <a:rPr sz="2400" spc="10" dirty="0">
                <a:solidFill>
                  <a:srgbClr val="252525"/>
                </a:solidFill>
                <a:latin typeface="Times New Roman"/>
                <a:cs typeface="Times New Roman"/>
              </a:rPr>
              <a:t>short </a:t>
            </a:r>
            <a:r>
              <a:rPr sz="2400" spc="5" dirty="0">
                <a:solidFill>
                  <a:srgbClr val="252525"/>
                </a:solidFill>
                <a:latin typeface="Times New Roman"/>
                <a:cs typeface="Times New Roman"/>
              </a:rPr>
              <a:t>term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loans,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secured  loans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unsecured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loans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lead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development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the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trade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country.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97985" y="970915"/>
            <a:ext cx="47910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65" dirty="0">
                <a:latin typeface="Times New Roman"/>
                <a:cs typeface="Times New Roman"/>
              </a:rPr>
              <a:t>Economic</a:t>
            </a:r>
            <a:r>
              <a:rPr sz="4000" b="1" spc="-50" dirty="0">
                <a:latin typeface="Times New Roman"/>
                <a:cs typeface="Times New Roman"/>
              </a:rPr>
              <a:t> </a:t>
            </a:r>
            <a:r>
              <a:rPr sz="4000" b="1" spc="-25" dirty="0">
                <a:latin typeface="Times New Roman"/>
                <a:cs typeface="Times New Roman"/>
              </a:rPr>
              <a:t>Integration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353550" cy="2586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Entrepreneur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reduces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concentration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power in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a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few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hands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creating 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employment </a:t>
            </a:r>
            <a:r>
              <a:rPr sz="2400" spc="-15" dirty="0">
                <a:solidFill>
                  <a:srgbClr val="252525"/>
                </a:solidFill>
                <a:latin typeface="Times New Roman"/>
                <a:cs typeface="Times New Roman"/>
              </a:rPr>
              <a:t>opportunities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through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equitable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distribution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income. 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promote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economic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integration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country </a:t>
            </a:r>
            <a:r>
              <a:rPr sz="2400" spc="-105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adopting 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certain economic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policies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laws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framed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government.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removing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disparity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between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rich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15" dirty="0">
                <a:solidFill>
                  <a:srgbClr val="252525"/>
                </a:solidFill>
                <a:latin typeface="Times New Roman"/>
                <a:cs typeface="Times New Roman"/>
              </a:rPr>
              <a:t>poor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adopting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rules 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regulation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framed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government </a:t>
            </a:r>
            <a:r>
              <a:rPr sz="2400" dirty="0">
                <a:solidFill>
                  <a:srgbClr val="252525"/>
                </a:solidFill>
                <a:latin typeface="Times New Roman"/>
                <a:cs typeface="Times New Roman"/>
              </a:rPr>
              <a:t>for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effective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functioning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business in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</a:t>
            </a:r>
            <a:r>
              <a:rPr sz="2400" spc="9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country.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24605" y="970915"/>
            <a:ext cx="55391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73605" algn="l"/>
              </a:tabLst>
            </a:pPr>
            <a:r>
              <a:rPr sz="4000" b="1" spc="-5" dirty="0">
                <a:latin typeface="Times New Roman"/>
                <a:cs typeface="Times New Roman"/>
              </a:rPr>
              <a:t>Inflow</a:t>
            </a:r>
            <a:r>
              <a:rPr sz="4000" b="1" spc="15" dirty="0">
                <a:latin typeface="Times New Roman"/>
                <a:cs typeface="Times New Roman"/>
              </a:rPr>
              <a:t> </a:t>
            </a:r>
            <a:r>
              <a:rPr sz="4000" b="1" spc="-25" dirty="0">
                <a:latin typeface="Times New Roman"/>
                <a:cs typeface="Times New Roman"/>
              </a:rPr>
              <a:t>of	</a:t>
            </a:r>
            <a:r>
              <a:rPr sz="4000" b="1" spc="-20" dirty="0">
                <a:latin typeface="Times New Roman"/>
                <a:cs typeface="Times New Roman"/>
              </a:rPr>
              <a:t>Foreign</a:t>
            </a:r>
            <a:r>
              <a:rPr sz="4000" b="1" spc="-30" dirty="0">
                <a:latin typeface="Times New Roman"/>
                <a:cs typeface="Times New Roman"/>
              </a:rPr>
              <a:t> </a:t>
            </a:r>
            <a:r>
              <a:rPr sz="4000" b="1" spc="-80" dirty="0">
                <a:latin typeface="Times New Roman"/>
                <a:cs typeface="Times New Roman"/>
              </a:rPr>
              <a:t>Capital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38276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attract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funds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from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individuals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institutions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residing 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foreign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countries </a:t>
            </a:r>
            <a:r>
              <a:rPr sz="2400" dirty="0">
                <a:solidFill>
                  <a:srgbClr val="252525"/>
                </a:solidFill>
                <a:latin typeface="Times New Roman"/>
                <a:cs typeface="Times New Roman"/>
              </a:rPr>
              <a:t>for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their</a:t>
            </a:r>
            <a:r>
              <a:rPr sz="2400" spc="11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businesses.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67252" y="970915"/>
            <a:ext cx="586041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10" dirty="0">
                <a:latin typeface="Times New Roman"/>
                <a:cs typeface="Times New Roman"/>
              </a:rPr>
              <a:t>Employment</a:t>
            </a:r>
            <a:r>
              <a:rPr sz="4000" b="1" spc="-45" dirty="0">
                <a:latin typeface="Times New Roman"/>
                <a:cs typeface="Times New Roman"/>
              </a:rPr>
              <a:t> </a:t>
            </a:r>
            <a:r>
              <a:rPr sz="4000" b="1" spc="-10" dirty="0">
                <a:latin typeface="Times New Roman"/>
                <a:cs typeface="Times New Roman"/>
              </a:rPr>
              <a:t>opportunities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872045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 algn="just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employ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labour </a:t>
            </a:r>
            <a:r>
              <a:rPr sz="2400" dirty="0">
                <a:solidFill>
                  <a:srgbClr val="252525"/>
                </a:solidFill>
                <a:latin typeface="Times New Roman"/>
                <a:cs typeface="Times New Roman"/>
              </a:rPr>
              <a:t>for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managing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their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business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activities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provides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employment </a:t>
            </a:r>
            <a:r>
              <a:rPr sz="2400" spc="-15" dirty="0">
                <a:solidFill>
                  <a:srgbClr val="252525"/>
                </a:solidFill>
                <a:latin typeface="Times New Roman"/>
                <a:cs typeface="Times New Roman"/>
              </a:rPr>
              <a:t>opportunities </a:t>
            </a:r>
            <a:r>
              <a:rPr sz="2400" spc="25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a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large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number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people.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remove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unemployment</a:t>
            </a:r>
            <a:r>
              <a:rPr sz="2400" spc="5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problem.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54604" y="970915"/>
            <a:ext cx="708469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10" dirty="0">
                <a:latin typeface="Times New Roman"/>
                <a:cs typeface="Times New Roman"/>
              </a:rPr>
              <a:t>Balanced </a:t>
            </a:r>
            <a:r>
              <a:rPr sz="4000" b="1" dirty="0">
                <a:latin typeface="Times New Roman"/>
                <a:cs typeface="Times New Roman"/>
              </a:rPr>
              <a:t>Regional</a:t>
            </a:r>
            <a:r>
              <a:rPr sz="4000" b="1" spc="15" dirty="0">
                <a:latin typeface="Times New Roman"/>
                <a:cs typeface="Times New Roman"/>
              </a:rPr>
              <a:t> Development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432290" cy="295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Government promotes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decentralized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development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industries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as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most of  the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incentives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are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granted </a:t>
            </a:r>
            <a:r>
              <a:rPr sz="2400" dirty="0">
                <a:solidFill>
                  <a:srgbClr val="252525"/>
                </a:solidFill>
                <a:latin typeface="Times New Roman"/>
                <a:cs typeface="Times New Roman"/>
              </a:rPr>
              <a:t>for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establishing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industries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backward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rural  </a:t>
            </a:r>
            <a:r>
              <a:rPr sz="2400" spc="-85" dirty="0">
                <a:solidFill>
                  <a:srgbClr val="252525"/>
                </a:solidFill>
                <a:latin typeface="Times New Roman"/>
                <a:cs typeface="Times New Roman"/>
              </a:rPr>
              <a:t>areas.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Thus,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25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120" dirty="0">
                <a:solidFill>
                  <a:srgbClr val="252525"/>
                </a:solidFill>
                <a:latin typeface="Times New Roman"/>
                <a:cs typeface="Times New Roman"/>
              </a:rPr>
              <a:t>avail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benefits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establish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industries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backward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rural </a:t>
            </a:r>
            <a:r>
              <a:rPr sz="2400" spc="-85" dirty="0">
                <a:solidFill>
                  <a:srgbClr val="252525"/>
                </a:solidFill>
                <a:latin typeface="Times New Roman"/>
                <a:cs typeface="Times New Roman"/>
              </a:rPr>
              <a:t>areas.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remove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regional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disparities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bring 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balanced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regional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development.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also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reduce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problems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congestion,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slums,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sanitation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pollution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cities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providing employment 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income </a:t>
            </a:r>
            <a:r>
              <a:rPr sz="2400" spc="25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people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living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rural </a:t>
            </a:r>
            <a:r>
              <a:rPr sz="2400" spc="-85" dirty="0">
                <a:solidFill>
                  <a:srgbClr val="252525"/>
                </a:solidFill>
                <a:latin typeface="Times New Roman"/>
                <a:cs typeface="Times New Roman"/>
              </a:rPr>
              <a:t>areas.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improving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standard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living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the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people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residing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15" dirty="0">
                <a:solidFill>
                  <a:srgbClr val="252525"/>
                </a:solidFill>
                <a:latin typeface="Times New Roman"/>
                <a:cs typeface="Times New Roman"/>
              </a:rPr>
              <a:t>suburban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rural</a:t>
            </a:r>
            <a:r>
              <a:rPr sz="2400" spc="-254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85" dirty="0">
                <a:solidFill>
                  <a:srgbClr val="252525"/>
                </a:solidFill>
                <a:latin typeface="Times New Roman"/>
                <a:cs typeface="Times New Roman"/>
              </a:rPr>
              <a:t>areas.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95169" y="970915"/>
            <a:ext cx="720280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660775" algn="l"/>
              </a:tabLst>
            </a:pPr>
            <a:r>
              <a:rPr sz="4000" b="1" spc="-10" dirty="0">
                <a:latin typeface="Times New Roman"/>
                <a:cs typeface="Times New Roman"/>
              </a:rPr>
              <a:t>Mobilization</a:t>
            </a:r>
            <a:r>
              <a:rPr sz="4000" b="1" spc="25" dirty="0">
                <a:latin typeface="Times New Roman"/>
                <a:cs typeface="Times New Roman"/>
              </a:rPr>
              <a:t> </a:t>
            </a:r>
            <a:r>
              <a:rPr sz="4000" b="1" spc="-40" dirty="0">
                <a:latin typeface="Times New Roman"/>
                <a:cs typeface="Times New Roman"/>
              </a:rPr>
              <a:t>Of	</a:t>
            </a:r>
            <a:r>
              <a:rPr sz="4000" b="1" spc="-30" dirty="0">
                <a:latin typeface="Times New Roman"/>
                <a:cs typeface="Times New Roman"/>
              </a:rPr>
              <a:t>Local</a:t>
            </a:r>
            <a:r>
              <a:rPr sz="4000" b="1" spc="-70" dirty="0">
                <a:latin typeface="Times New Roman"/>
                <a:cs typeface="Times New Roman"/>
              </a:rPr>
              <a:t> </a:t>
            </a:r>
            <a:r>
              <a:rPr sz="4000" b="1" dirty="0">
                <a:latin typeface="Times New Roman"/>
                <a:cs typeface="Times New Roman"/>
              </a:rPr>
              <a:t>Resources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19480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mobilize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utilize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local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resources </a:t>
            </a:r>
            <a:r>
              <a:rPr sz="2400" spc="-105" dirty="0">
                <a:solidFill>
                  <a:srgbClr val="252525"/>
                </a:solidFill>
                <a:latin typeface="Times New Roman"/>
                <a:cs typeface="Times New Roman"/>
              </a:rPr>
              <a:t>like </a:t>
            </a:r>
            <a:r>
              <a:rPr sz="2400" spc="-85" dirty="0">
                <a:solidFill>
                  <a:srgbClr val="252525"/>
                </a:solidFill>
                <a:latin typeface="Times New Roman"/>
                <a:cs typeface="Times New Roman"/>
              </a:rPr>
              <a:t>small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savings 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talents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relatives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friends,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which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might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otherwise remain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idle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unutilized.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Thus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effective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utilization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</a:t>
            </a:r>
            <a:r>
              <a:rPr sz="2400" spc="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resources.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423665" y="970915"/>
            <a:ext cx="534606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787140" algn="l"/>
              </a:tabLst>
            </a:pPr>
            <a:r>
              <a:rPr sz="4000" b="1" dirty="0">
                <a:latin typeface="Times New Roman"/>
                <a:cs typeface="Times New Roman"/>
              </a:rPr>
              <a:t>Optim</a:t>
            </a:r>
            <a:r>
              <a:rPr sz="4000" b="1" spc="10" dirty="0">
                <a:latin typeface="Times New Roman"/>
                <a:cs typeface="Times New Roman"/>
              </a:rPr>
              <a:t>i</a:t>
            </a:r>
            <a:r>
              <a:rPr sz="4000" b="1" dirty="0">
                <a:latin typeface="Times New Roman"/>
                <a:cs typeface="Times New Roman"/>
              </a:rPr>
              <a:t>zation </a:t>
            </a:r>
            <a:r>
              <a:rPr sz="4000" b="1" spc="60" dirty="0">
                <a:latin typeface="Times New Roman"/>
                <a:cs typeface="Times New Roman"/>
              </a:rPr>
              <a:t>O</a:t>
            </a:r>
            <a:r>
              <a:rPr sz="4000" b="1" spc="-125" dirty="0">
                <a:latin typeface="Times New Roman"/>
                <a:cs typeface="Times New Roman"/>
              </a:rPr>
              <a:t>f</a:t>
            </a:r>
            <a:r>
              <a:rPr sz="4000" b="1" dirty="0">
                <a:latin typeface="Times New Roman"/>
                <a:cs typeface="Times New Roman"/>
              </a:rPr>
              <a:t>	</a:t>
            </a:r>
            <a:r>
              <a:rPr sz="4000" b="1" spc="-85" dirty="0">
                <a:latin typeface="Times New Roman"/>
                <a:cs typeface="Times New Roman"/>
              </a:rPr>
              <a:t>Cap</a:t>
            </a:r>
            <a:r>
              <a:rPr sz="4000" b="1" spc="-30" dirty="0">
                <a:latin typeface="Times New Roman"/>
                <a:cs typeface="Times New Roman"/>
              </a:rPr>
              <a:t>i</a:t>
            </a:r>
            <a:r>
              <a:rPr sz="4000" b="1" spc="-85" dirty="0">
                <a:latin typeface="Times New Roman"/>
                <a:cs typeface="Times New Roman"/>
              </a:rPr>
              <a:t>tal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84048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aim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get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quick </a:t>
            </a:r>
            <a:r>
              <a:rPr sz="2400" dirty="0">
                <a:solidFill>
                  <a:srgbClr val="252525"/>
                </a:solidFill>
                <a:latin typeface="Times New Roman"/>
                <a:cs typeface="Times New Roman"/>
              </a:rPr>
              <a:t>return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on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investment.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act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as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a 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stabilizing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force </a:t>
            </a:r>
            <a:r>
              <a:rPr sz="2400" spc="-114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providing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high </a:t>
            </a:r>
            <a:r>
              <a:rPr sz="2400" spc="5" dirty="0">
                <a:solidFill>
                  <a:srgbClr val="252525"/>
                </a:solidFill>
                <a:latin typeface="Times New Roman"/>
                <a:cs typeface="Times New Roman"/>
              </a:rPr>
              <a:t>output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capital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ratio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as </a:t>
            </a:r>
            <a:r>
              <a:rPr sz="2400" spc="-120" dirty="0">
                <a:solidFill>
                  <a:srgbClr val="252525"/>
                </a:solidFill>
                <a:latin typeface="Times New Roman"/>
                <a:cs typeface="Times New Roman"/>
              </a:rPr>
              <a:t>well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as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high 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employment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capital</a:t>
            </a:r>
            <a:r>
              <a:rPr sz="2400" spc="6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ratio.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97985" y="970915"/>
            <a:ext cx="47942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62605" algn="l"/>
              </a:tabLst>
            </a:pPr>
            <a:r>
              <a:rPr sz="4000" b="1" spc="-25" dirty="0">
                <a:latin typeface="Times New Roman"/>
                <a:cs typeface="Times New Roman"/>
              </a:rPr>
              <a:t>Promotion</a:t>
            </a:r>
            <a:r>
              <a:rPr sz="4000" b="1" spc="65" dirty="0">
                <a:latin typeface="Times New Roman"/>
                <a:cs typeface="Times New Roman"/>
              </a:rPr>
              <a:t> </a:t>
            </a:r>
            <a:r>
              <a:rPr sz="4000" b="1" spc="-25" dirty="0">
                <a:latin typeface="Times New Roman"/>
                <a:cs typeface="Times New Roman"/>
              </a:rPr>
              <a:t>of	</a:t>
            </a:r>
            <a:r>
              <a:rPr sz="4000" b="1" spc="-10" dirty="0">
                <a:latin typeface="Times New Roman"/>
                <a:cs typeface="Times New Roman"/>
              </a:rPr>
              <a:t>Exports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924496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reduce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pressure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on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country’s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balance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payments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exporting their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goods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earn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valuable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foreign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exchange </a:t>
            </a: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through</a:t>
            </a:r>
            <a:r>
              <a:rPr sz="2400" spc="405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exports.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68673" y="970915"/>
            <a:ext cx="44513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45" dirty="0">
                <a:latin typeface="Times New Roman"/>
                <a:cs typeface="Times New Roman"/>
              </a:rPr>
              <a:t>Consumer</a:t>
            </a:r>
            <a:r>
              <a:rPr sz="4000" b="1" spc="-30" dirty="0">
                <a:latin typeface="Times New Roman"/>
                <a:cs typeface="Times New Roman"/>
              </a:rPr>
              <a:t> </a:t>
            </a:r>
            <a:r>
              <a:rPr sz="4000" b="1" spc="45" dirty="0">
                <a:latin typeface="Times New Roman"/>
                <a:cs typeface="Times New Roman"/>
              </a:rPr>
              <a:t>Demands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891921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 algn="just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produce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a </a:t>
            </a:r>
            <a:r>
              <a:rPr sz="2400" spc="-80" dirty="0">
                <a:solidFill>
                  <a:srgbClr val="252525"/>
                </a:solidFill>
                <a:latin typeface="Times New Roman"/>
                <a:cs typeface="Times New Roman"/>
              </a:rPr>
              <a:t>wide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range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15" dirty="0">
                <a:solidFill>
                  <a:srgbClr val="252525"/>
                </a:solidFill>
                <a:latin typeface="Times New Roman"/>
                <a:cs typeface="Times New Roman"/>
              </a:rPr>
              <a:t>products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required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consumers. 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meet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demand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the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consumers without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creating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a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shortage </a:t>
            </a:r>
            <a:r>
              <a:rPr sz="2400" dirty="0">
                <a:solidFill>
                  <a:srgbClr val="252525"/>
                </a:solidFill>
                <a:latin typeface="Times New Roman"/>
                <a:cs typeface="Times New Roman"/>
              </a:rPr>
              <a:t>for 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goods.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39005" y="970915"/>
            <a:ext cx="371221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30" dirty="0">
                <a:latin typeface="Times New Roman"/>
                <a:cs typeface="Times New Roman"/>
              </a:rPr>
              <a:t>Social</a:t>
            </a:r>
            <a:r>
              <a:rPr sz="4000" b="1" spc="-90" dirty="0">
                <a:latin typeface="Times New Roman"/>
                <a:cs typeface="Times New Roman"/>
              </a:rPr>
              <a:t> </a:t>
            </a:r>
            <a:r>
              <a:rPr sz="4000" b="1" spc="-55" dirty="0">
                <a:latin typeface="Times New Roman"/>
                <a:cs typeface="Times New Roman"/>
              </a:rPr>
              <a:t>Advantage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8858250" cy="1854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development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the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society </a:t>
            </a:r>
            <a:r>
              <a:rPr sz="2400" spc="-110" dirty="0">
                <a:solidFill>
                  <a:srgbClr val="252525"/>
                </a:solidFill>
                <a:latin typeface="Times New Roman"/>
                <a:cs typeface="Times New Roman"/>
              </a:rPr>
              <a:t>by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providing 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employment </a:t>
            </a:r>
            <a:r>
              <a:rPr sz="2400" spc="25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people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75" dirty="0">
                <a:solidFill>
                  <a:srgbClr val="252525"/>
                </a:solidFill>
                <a:latin typeface="Times New Roman"/>
                <a:cs typeface="Times New Roman"/>
              </a:rPr>
              <a:t>paves </a:t>
            </a:r>
            <a:r>
              <a:rPr sz="2400" dirty="0">
                <a:solidFill>
                  <a:srgbClr val="252525"/>
                </a:solidFill>
                <a:latin typeface="Times New Roman"/>
                <a:cs typeface="Times New Roman"/>
              </a:rPr>
              <a:t>for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independent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living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They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encourage 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democracy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self-governance. They are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adept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distributing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national 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income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</a:t>
            </a:r>
            <a:r>
              <a:rPr sz="2400" spc="-15" dirty="0">
                <a:solidFill>
                  <a:srgbClr val="252525"/>
                </a:solidFill>
                <a:latin typeface="Times New Roman"/>
                <a:cs typeface="Times New Roman"/>
              </a:rPr>
              <a:t>more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efficient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equitable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manner </a:t>
            </a:r>
            <a:r>
              <a:rPr sz="2400" spc="-45" dirty="0">
                <a:solidFill>
                  <a:srgbClr val="252525"/>
                </a:solidFill>
                <a:latin typeface="Times New Roman"/>
                <a:cs typeface="Times New Roman"/>
              </a:rPr>
              <a:t>among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various 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participants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the</a:t>
            </a:r>
            <a:r>
              <a:rPr sz="2400" spc="-2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society.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80969" y="970915"/>
            <a:ext cx="582993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 dirty="0">
                <a:latin typeface="Times New Roman"/>
                <a:cs typeface="Times New Roman"/>
              </a:rPr>
              <a:t>Increase </a:t>
            </a:r>
            <a:r>
              <a:rPr sz="4000" b="1" spc="-114" dirty="0">
                <a:latin typeface="Times New Roman"/>
                <a:cs typeface="Times New Roman"/>
              </a:rPr>
              <a:t>per </a:t>
            </a:r>
            <a:r>
              <a:rPr sz="4000" b="1" spc="-30" dirty="0">
                <a:latin typeface="Times New Roman"/>
                <a:cs typeface="Times New Roman"/>
              </a:rPr>
              <a:t>capita</a:t>
            </a:r>
            <a:r>
              <a:rPr sz="4000" b="1" spc="85" dirty="0">
                <a:latin typeface="Times New Roman"/>
                <a:cs typeface="Times New Roman"/>
              </a:rPr>
              <a:t> </a:t>
            </a:r>
            <a:r>
              <a:rPr sz="4000" b="1" spc="45" dirty="0">
                <a:latin typeface="Times New Roman"/>
                <a:cs typeface="Times New Roman"/>
              </a:rPr>
              <a:t>income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74394" y="2566161"/>
            <a:ext cx="866521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 algn="just">
              <a:lnSpc>
                <a:spcPct val="100000"/>
              </a:lnSpc>
              <a:spcBef>
                <a:spcPts val="100"/>
              </a:spcBef>
              <a:buClr>
                <a:srgbClr val="83992A"/>
              </a:buClr>
              <a:buSzPct val="114583"/>
              <a:buFont typeface="Arial"/>
              <a:buChar char="•"/>
              <a:tabLst>
                <a:tab pos="299720" algn="l"/>
              </a:tabLst>
            </a:pPr>
            <a:r>
              <a:rPr sz="2400" spc="-10" dirty="0">
                <a:solidFill>
                  <a:srgbClr val="252525"/>
                </a:solidFill>
                <a:latin typeface="Times New Roman"/>
                <a:cs typeface="Times New Roman"/>
              </a:rPr>
              <a:t>Entrepreneurs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help </a:t>
            </a:r>
            <a:r>
              <a:rPr sz="2400" spc="20" dirty="0">
                <a:solidFill>
                  <a:srgbClr val="252525"/>
                </a:solidFill>
                <a:latin typeface="Times New Roman"/>
                <a:cs typeface="Times New Roman"/>
              </a:rPr>
              <a:t>to </a:t>
            </a:r>
            <a:r>
              <a:rPr sz="2400" spc="-55" dirty="0">
                <a:solidFill>
                  <a:srgbClr val="252525"/>
                </a:solidFill>
                <a:latin typeface="Times New Roman"/>
                <a:cs typeface="Times New Roman"/>
              </a:rPr>
              <a:t>increase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the </a:t>
            </a:r>
            <a:r>
              <a:rPr sz="2400" spc="-20" dirty="0">
                <a:solidFill>
                  <a:srgbClr val="252525"/>
                </a:solidFill>
                <a:latin typeface="Times New Roman"/>
                <a:cs typeface="Times New Roman"/>
              </a:rPr>
              <a:t>per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capita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income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the </a:t>
            </a:r>
            <a:r>
              <a:rPr sz="2400" spc="-25" dirty="0">
                <a:solidFill>
                  <a:srgbClr val="252525"/>
                </a:solidFill>
                <a:latin typeface="Times New Roman"/>
                <a:cs typeface="Times New Roman"/>
              </a:rPr>
              <a:t>country </a:t>
            </a:r>
            <a:r>
              <a:rPr sz="2400" spc="-50" dirty="0">
                <a:solidFill>
                  <a:srgbClr val="252525"/>
                </a:solidFill>
                <a:latin typeface="Times New Roman"/>
                <a:cs typeface="Times New Roman"/>
              </a:rPr>
              <a:t>in  </a:t>
            </a:r>
            <a:r>
              <a:rPr sz="2400" spc="-60" dirty="0">
                <a:solidFill>
                  <a:srgbClr val="252525"/>
                </a:solidFill>
                <a:latin typeface="Times New Roman"/>
                <a:cs typeface="Times New Roman"/>
              </a:rPr>
              <a:t>various </a:t>
            </a:r>
            <a:r>
              <a:rPr sz="2400" spc="-140" dirty="0">
                <a:solidFill>
                  <a:srgbClr val="252525"/>
                </a:solidFill>
                <a:latin typeface="Times New Roman"/>
                <a:cs typeface="Times New Roman"/>
              </a:rPr>
              <a:t>ways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facilitate </a:t>
            </a:r>
            <a:r>
              <a:rPr sz="2400" spc="-35" dirty="0">
                <a:solidFill>
                  <a:srgbClr val="252525"/>
                </a:solidFill>
                <a:latin typeface="Times New Roman"/>
                <a:cs typeface="Times New Roman"/>
              </a:rPr>
              <a:t>development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</a:t>
            </a:r>
            <a:r>
              <a:rPr sz="2400" spc="-70" dirty="0">
                <a:solidFill>
                  <a:srgbClr val="252525"/>
                </a:solidFill>
                <a:latin typeface="Times New Roman"/>
                <a:cs typeface="Times New Roman"/>
              </a:rPr>
              <a:t>backward </a:t>
            </a:r>
            <a:r>
              <a:rPr sz="2400" spc="-65" dirty="0">
                <a:solidFill>
                  <a:srgbClr val="252525"/>
                </a:solidFill>
                <a:latin typeface="Times New Roman"/>
                <a:cs typeface="Times New Roman"/>
              </a:rPr>
              <a:t>areas </a:t>
            </a:r>
            <a:r>
              <a:rPr sz="2400" spc="-30" dirty="0">
                <a:solidFill>
                  <a:srgbClr val="252525"/>
                </a:solidFill>
                <a:latin typeface="Times New Roman"/>
                <a:cs typeface="Times New Roman"/>
              </a:rPr>
              <a:t>and </a:t>
            </a:r>
            <a:r>
              <a:rPr sz="2400" spc="-85" dirty="0">
                <a:solidFill>
                  <a:srgbClr val="252525"/>
                </a:solidFill>
                <a:latin typeface="Times New Roman"/>
                <a:cs typeface="Times New Roman"/>
              </a:rPr>
              <a:t>weaker  </a:t>
            </a:r>
            <a:r>
              <a:rPr sz="2400" spc="-40" dirty="0">
                <a:solidFill>
                  <a:srgbClr val="252525"/>
                </a:solidFill>
                <a:latin typeface="Times New Roman"/>
                <a:cs typeface="Times New Roman"/>
              </a:rPr>
              <a:t>sections </a:t>
            </a:r>
            <a:r>
              <a:rPr sz="2400" spc="-5" dirty="0">
                <a:solidFill>
                  <a:srgbClr val="252525"/>
                </a:solidFill>
                <a:latin typeface="Times New Roman"/>
                <a:cs typeface="Times New Roman"/>
              </a:rPr>
              <a:t>of the</a:t>
            </a:r>
            <a:r>
              <a:rPr sz="2400" spc="-250" dirty="0">
                <a:solidFill>
                  <a:srgbClr val="252525"/>
                </a:solidFill>
                <a:latin typeface="Times New Roman"/>
                <a:cs typeface="Times New Roman"/>
              </a:rPr>
              <a:t> </a:t>
            </a:r>
            <a:r>
              <a:rPr sz="2400" spc="-95" dirty="0">
                <a:solidFill>
                  <a:srgbClr val="252525"/>
                </a:solidFill>
                <a:latin typeface="Times New Roman"/>
                <a:cs typeface="Times New Roman"/>
              </a:rPr>
              <a:t>society.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600</Words>
  <Application>Microsoft Office PowerPoint</Application>
  <PresentationFormat>Custom</PresentationFormat>
  <Paragraphs>29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ROLE OF  ENTREPRENEURSHIP  IN ECONOMIC  DEVELOPMENT</vt:lpstr>
      <vt:lpstr>Employment opportunities</vt:lpstr>
      <vt:lpstr>Balanced Regional Development</vt:lpstr>
      <vt:lpstr>Mobilization Of Local Resources</vt:lpstr>
      <vt:lpstr>Optimization Of Capital</vt:lpstr>
      <vt:lpstr>Promotion of Exports</vt:lpstr>
      <vt:lpstr>Consumer Demands</vt:lpstr>
      <vt:lpstr>Social Advantage</vt:lpstr>
      <vt:lpstr>Increase per capita income</vt:lpstr>
      <vt:lpstr>Capital formation</vt:lpstr>
      <vt:lpstr>Growth of capital market</vt:lpstr>
      <vt:lpstr>Growth of infrastructure</vt:lpstr>
      <vt:lpstr>Development of Trader</vt:lpstr>
      <vt:lpstr>Economic Integration</vt:lpstr>
      <vt:lpstr>Inflow of Foreign Capital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ROLE OF  ENTREPRENEURSHIP  IN ECONOMIC  DEVELOPMENT</dc:title>
  <cp:lastModifiedBy>ali</cp:lastModifiedBy>
  <cp:revision>1</cp:revision>
  <dcterms:created xsi:type="dcterms:W3CDTF">2020-04-07T03:33:14Z</dcterms:created>
  <dcterms:modified xsi:type="dcterms:W3CDTF">2020-04-07T03:35:59Z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2019-05-08T00:00:00Z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2020-04-07T00:00:00Z</vt:filetime>
  </property>
</Properties>
</file>