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9140952" cy="52151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5449823"/>
            <a:ext cx="9140952" cy="3322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5914644"/>
            <a:ext cx="7594092" cy="5227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5745480" y="5876544"/>
            <a:ext cx="3395979" cy="494030"/>
          </a:xfrm>
          <a:custGeom>
            <a:avLst/>
            <a:gdLst/>
            <a:ahLst/>
            <a:cxnLst/>
            <a:rect l="l" t="t" r="r" b="b"/>
            <a:pathLst>
              <a:path w="3395979" h="494029">
                <a:moveTo>
                  <a:pt x="3395472" y="179832"/>
                </a:moveTo>
                <a:lnTo>
                  <a:pt x="0" y="427177"/>
                </a:lnTo>
                <a:lnTo>
                  <a:pt x="0" y="493776"/>
                </a:lnTo>
                <a:lnTo>
                  <a:pt x="3395472" y="179832"/>
                </a:lnTo>
                <a:close/>
              </a:path>
              <a:path w="3395979" h="494029">
                <a:moveTo>
                  <a:pt x="3395472" y="0"/>
                </a:moveTo>
                <a:lnTo>
                  <a:pt x="1848612" y="38023"/>
                </a:lnTo>
                <a:lnTo>
                  <a:pt x="1848612" y="160020"/>
                </a:lnTo>
                <a:lnTo>
                  <a:pt x="3395472" y="76047"/>
                </a:lnTo>
                <a:lnTo>
                  <a:pt x="3395472" y="0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0" y="6303264"/>
            <a:ext cx="5745480" cy="5532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3328415" y="6417564"/>
            <a:ext cx="3991610" cy="439420"/>
          </a:xfrm>
          <a:custGeom>
            <a:avLst/>
            <a:gdLst/>
            <a:ahLst/>
            <a:cxnLst/>
            <a:rect l="l" t="t" r="r" b="b"/>
            <a:pathLst>
              <a:path w="3991609" h="439420">
                <a:moveTo>
                  <a:pt x="3583813" y="0"/>
                </a:moveTo>
                <a:lnTo>
                  <a:pt x="0" y="438912"/>
                </a:lnTo>
                <a:lnTo>
                  <a:pt x="3460115" y="438912"/>
                </a:lnTo>
                <a:lnTo>
                  <a:pt x="3991356" y="324412"/>
                </a:lnTo>
                <a:lnTo>
                  <a:pt x="3583813" y="0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6911340" y="6141720"/>
            <a:ext cx="2229611" cy="60045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7985759" y="5001767"/>
            <a:ext cx="1155700" cy="381000"/>
          </a:xfrm>
          <a:custGeom>
            <a:avLst/>
            <a:gdLst/>
            <a:ahLst/>
            <a:cxnLst/>
            <a:rect l="l" t="t" r="r" b="b"/>
            <a:pathLst>
              <a:path w="1155700" h="381000">
                <a:moveTo>
                  <a:pt x="0" y="0"/>
                </a:moveTo>
                <a:lnTo>
                  <a:pt x="0" y="9524"/>
                </a:lnTo>
                <a:lnTo>
                  <a:pt x="1155192" y="380999"/>
                </a:lnTo>
                <a:lnTo>
                  <a:pt x="0" y="0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0" y="0"/>
            <a:ext cx="9140952" cy="534466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8694419" y="4108703"/>
            <a:ext cx="447040" cy="532130"/>
          </a:xfrm>
          <a:custGeom>
            <a:avLst/>
            <a:gdLst/>
            <a:ahLst/>
            <a:cxnLst/>
            <a:rect l="l" t="t" r="r" b="b"/>
            <a:pathLst>
              <a:path w="447040" h="532129">
                <a:moveTo>
                  <a:pt x="152526" y="0"/>
                </a:moveTo>
                <a:lnTo>
                  <a:pt x="0" y="142875"/>
                </a:lnTo>
                <a:lnTo>
                  <a:pt x="446531" y="531876"/>
                </a:lnTo>
                <a:lnTo>
                  <a:pt x="446531" y="274701"/>
                </a:lnTo>
                <a:lnTo>
                  <a:pt x="152526" y="0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3895344" y="0"/>
            <a:ext cx="4951476" cy="425196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8930640" y="4023359"/>
            <a:ext cx="210820" cy="208915"/>
          </a:xfrm>
          <a:custGeom>
            <a:avLst/>
            <a:gdLst/>
            <a:ahLst/>
            <a:cxnLst/>
            <a:rect l="l" t="t" r="r" b="b"/>
            <a:pathLst>
              <a:path w="210820" h="208914">
                <a:moveTo>
                  <a:pt x="0" y="0"/>
                </a:moveTo>
                <a:lnTo>
                  <a:pt x="210311" y="208787"/>
                </a:lnTo>
                <a:lnTo>
                  <a:pt x="0" y="0"/>
                </a:lnTo>
                <a:close/>
              </a:path>
            </a:pathLst>
          </a:custGeom>
          <a:solidFill>
            <a:srgbClr val="FF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4940808" y="0"/>
            <a:ext cx="4200144" cy="407974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8894064" y="1348739"/>
            <a:ext cx="247015" cy="820419"/>
          </a:xfrm>
          <a:custGeom>
            <a:avLst/>
            <a:gdLst/>
            <a:ahLst/>
            <a:cxnLst/>
            <a:rect l="l" t="t" r="r" b="b"/>
            <a:pathLst>
              <a:path w="247015" h="820419">
                <a:moveTo>
                  <a:pt x="122681" y="0"/>
                </a:moveTo>
                <a:lnTo>
                  <a:pt x="0" y="305054"/>
                </a:lnTo>
                <a:lnTo>
                  <a:pt x="246887" y="819912"/>
                </a:lnTo>
                <a:lnTo>
                  <a:pt x="246887" y="324104"/>
                </a:lnTo>
                <a:lnTo>
                  <a:pt x="122681" y="0"/>
                </a:lnTo>
                <a:close/>
              </a:path>
            </a:pathLst>
          </a:custGeom>
          <a:solidFill>
            <a:srgbClr val="871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8107680" y="0"/>
            <a:ext cx="1024127" cy="165353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9044940" y="1036319"/>
            <a:ext cx="96520" cy="494030"/>
          </a:xfrm>
          <a:custGeom>
            <a:avLst/>
            <a:gdLst/>
            <a:ahLst/>
            <a:cxnLst/>
            <a:rect l="l" t="t" r="r" b="b"/>
            <a:pathLst>
              <a:path w="96520" h="494030">
                <a:moveTo>
                  <a:pt x="86359" y="0"/>
                </a:moveTo>
                <a:lnTo>
                  <a:pt x="0" y="227837"/>
                </a:lnTo>
                <a:lnTo>
                  <a:pt x="96011" y="493775"/>
                </a:lnTo>
                <a:lnTo>
                  <a:pt x="96011" y="9525"/>
                </a:lnTo>
                <a:lnTo>
                  <a:pt x="86359" y="0"/>
                </a:lnTo>
                <a:close/>
              </a:path>
            </a:pathLst>
          </a:custGeom>
          <a:solidFill>
            <a:srgbClr val="871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3047" y="2542032"/>
            <a:ext cx="9131808" cy="295808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9134856" y="552907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0"/>
                </a:moveTo>
                <a:lnTo>
                  <a:pt x="0" y="9143"/>
                </a:lnTo>
                <a:lnTo>
                  <a:pt x="9144" y="9143"/>
                </a:lnTo>
                <a:lnTo>
                  <a:pt x="0" y="0"/>
                </a:lnTo>
                <a:close/>
              </a:path>
            </a:pathLst>
          </a:custGeom>
          <a:solidFill>
            <a:srgbClr val="17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0" y="0"/>
            <a:ext cx="9140952" cy="570128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00430" y="2152014"/>
            <a:ext cx="7743139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EADC7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20/03/23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EADC7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F9F8E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20/03/23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EADC7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878839" y="1535844"/>
            <a:ext cx="3630295" cy="44875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FFCC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070728" y="1537714"/>
            <a:ext cx="2777490" cy="4166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F9F8E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20/03/23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EADC7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20/03/23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9140952" cy="52151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5449823"/>
            <a:ext cx="9140952" cy="3322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5914644"/>
            <a:ext cx="7594092" cy="5227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5745480" y="5876544"/>
            <a:ext cx="3395979" cy="494030"/>
          </a:xfrm>
          <a:custGeom>
            <a:avLst/>
            <a:gdLst/>
            <a:ahLst/>
            <a:cxnLst/>
            <a:rect l="l" t="t" r="r" b="b"/>
            <a:pathLst>
              <a:path w="3395979" h="494029">
                <a:moveTo>
                  <a:pt x="3395472" y="179832"/>
                </a:moveTo>
                <a:lnTo>
                  <a:pt x="0" y="427177"/>
                </a:lnTo>
                <a:lnTo>
                  <a:pt x="0" y="493776"/>
                </a:lnTo>
                <a:lnTo>
                  <a:pt x="3395472" y="179832"/>
                </a:lnTo>
                <a:close/>
              </a:path>
              <a:path w="3395979" h="494029">
                <a:moveTo>
                  <a:pt x="3395472" y="0"/>
                </a:moveTo>
                <a:lnTo>
                  <a:pt x="1848612" y="38023"/>
                </a:lnTo>
                <a:lnTo>
                  <a:pt x="1848612" y="160020"/>
                </a:lnTo>
                <a:lnTo>
                  <a:pt x="3395472" y="76047"/>
                </a:lnTo>
                <a:lnTo>
                  <a:pt x="3395472" y="0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0" y="6303264"/>
            <a:ext cx="5745480" cy="5532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3328415" y="6417564"/>
            <a:ext cx="3991610" cy="439420"/>
          </a:xfrm>
          <a:custGeom>
            <a:avLst/>
            <a:gdLst/>
            <a:ahLst/>
            <a:cxnLst/>
            <a:rect l="l" t="t" r="r" b="b"/>
            <a:pathLst>
              <a:path w="3991609" h="439420">
                <a:moveTo>
                  <a:pt x="3583813" y="0"/>
                </a:moveTo>
                <a:lnTo>
                  <a:pt x="0" y="438912"/>
                </a:lnTo>
                <a:lnTo>
                  <a:pt x="3460115" y="438912"/>
                </a:lnTo>
                <a:lnTo>
                  <a:pt x="3991356" y="324412"/>
                </a:lnTo>
                <a:lnTo>
                  <a:pt x="3583813" y="0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6911340" y="6141720"/>
            <a:ext cx="2229611" cy="60045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7985759" y="5001767"/>
            <a:ext cx="1155700" cy="381000"/>
          </a:xfrm>
          <a:custGeom>
            <a:avLst/>
            <a:gdLst/>
            <a:ahLst/>
            <a:cxnLst/>
            <a:rect l="l" t="t" r="r" b="b"/>
            <a:pathLst>
              <a:path w="1155700" h="381000">
                <a:moveTo>
                  <a:pt x="0" y="0"/>
                </a:moveTo>
                <a:lnTo>
                  <a:pt x="0" y="9524"/>
                </a:lnTo>
                <a:lnTo>
                  <a:pt x="1155192" y="380999"/>
                </a:lnTo>
                <a:lnTo>
                  <a:pt x="0" y="0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0" y="0"/>
            <a:ext cx="9140952" cy="534466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8694420" y="4108703"/>
            <a:ext cx="447040" cy="532130"/>
          </a:xfrm>
          <a:custGeom>
            <a:avLst/>
            <a:gdLst/>
            <a:ahLst/>
            <a:cxnLst/>
            <a:rect l="l" t="t" r="r" b="b"/>
            <a:pathLst>
              <a:path w="447040" h="532129">
                <a:moveTo>
                  <a:pt x="152526" y="0"/>
                </a:moveTo>
                <a:lnTo>
                  <a:pt x="0" y="142875"/>
                </a:lnTo>
                <a:lnTo>
                  <a:pt x="446531" y="531876"/>
                </a:lnTo>
                <a:lnTo>
                  <a:pt x="446531" y="274701"/>
                </a:lnTo>
                <a:lnTo>
                  <a:pt x="152526" y="0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3895344" y="0"/>
            <a:ext cx="4951476" cy="425196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8930640" y="4023359"/>
            <a:ext cx="210820" cy="208915"/>
          </a:xfrm>
          <a:custGeom>
            <a:avLst/>
            <a:gdLst/>
            <a:ahLst/>
            <a:cxnLst/>
            <a:rect l="l" t="t" r="r" b="b"/>
            <a:pathLst>
              <a:path w="210820" h="208914">
                <a:moveTo>
                  <a:pt x="0" y="0"/>
                </a:moveTo>
                <a:lnTo>
                  <a:pt x="210311" y="208787"/>
                </a:lnTo>
                <a:lnTo>
                  <a:pt x="0" y="0"/>
                </a:lnTo>
                <a:close/>
              </a:path>
            </a:pathLst>
          </a:custGeom>
          <a:solidFill>
            <a:srgbClr val="FF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4940808" y="0"/>
            <a:ext cx="4200144" cy="407974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8894064" y="1348739"/>
            <a:ext cx="247015" cy="820419"/>
          </a:xfrm>
          <a:custGeom>
            <a:avLst/>
            <a:gdLst/>
            <a:ahLst/>
            <a:cxnLst/>
            <a:rect l="l" t="t" r="r" b="b"/>
            <a:pathLst>
              <a:path w="247015" h="820419">
                <a:moveTo>
                  <a:pt x="122681" y="0"/>
                </a:moveTo>
                <a:lnTo>
                  <a:pt x="0" y="305054"/>
                </a:lnTo>
                <a:lnTo>
                  <a:pt x="246887" y="819912"/>
                </a:lnTo>
                <a:lnTo>
                  <a:pt x="246887" y="324104"/>
                </a:lnTo>
                <a:lnTo>
                  <a:pt x="122681" y="0"/>
                </a:lnTo>
                <a:close/>
              </a:path>
            </a:pathLst>
          </a:custGeom>
          <a:solidFill>
            <a:srgbClr val="871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8107680" y="0"/>
            <a:ext cx="1024127" cy="165353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9044940" y="1036319"/>
            <a:ext cx="96520" cy="494030"/>
          </a:xfrm>
          <a:custGeom>
            <a:avLst/>
            <a:gdLst/>
            <a:ahLst/>
            <a:cxnLst/>
            <a:rect l="l" t="t" r="r" b="b"/>
            <a:pathLst>
              <a:path w="96520" h="494030">
                <a:moveTo>
                  <a:pt x="86359" y="0"/>
                </a:moveTo>
                <a:lnTo>
                  <a:pt x="0" y="227837"/>
                </a:lnTo>
                <a:lnTo>
                  <a:pt x="96011" y="493775"/>
                </a:lnTo>
                <a:lnTo>
                  <a:pt x="96011" y="9525"/>
                </a:lnTo>
                <a:lnTo>
                  <a:pt x="86359" y="0"/>
                </a:lnTo>
                <a:close/>
              </a:path>
            </a:pathLst>
          </a:custGeom>
          <a:solidFill>
            <a:srgbClr val="871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3047" y="2542032"/>
            <a:ext cx="9131808" cy="295808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20/03/23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18" Type="http://schemas.openxmlformats.org/officeDocument/2006/relationships/image" Target="../media/image1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12" Type="http://schemas.openxmlformats.org/officeDocument/2006/relationships/image" Target="../media/image6.png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9.png"/><Relationship Id="rId10" Type="http://schemas.openxmlformats.org/officeDocument/2006/relationships/image" Target="../media/image4.png"/><Relationship Id="rId19" Type="http://schemas.openxmlformats.org/officeDocument/2006/relationships/image" Target="../media/image1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Relationship Id="rId1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9140952" cy="521512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5449823"/>
            <a:ext cx="9140952" cy="33223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5914644"/>
            <a:ext cx="7594092" cy="52273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5745480" y="5876544"/>
            <a:ext cx="3395979" cy="494030"/>
          </a:xfrm>
          <a:custGeom>
            <a:avLst/>
            <a:gdLst/>
            <a:ahLst/>
            <a:cxnLst/>
            <a:rect l="l" t="t" r="r" b="b"/>
            <a:pathLst>
              <a:path w="3395979" h="494029">
                <a:moveTo>
                  <a:pt x="3395472" y="179832"/>
                </a:moveTo>
                <a:lnTo>
                  <a:pt x="0" y="427177"/>
                </a:lnTo>
                <a:lnTo>
                  <a:pt x="0" y="493776"/>
                </a:lnTo>
                <a:lnTo>
                  <a:pt x="3395472" y="179832"/>
                </a:lnTo>
                <a:close/>
              </a:path>
              <a:path w="3395979" h="494029">
                <a:moveTo>
                  <a:pt x="3395472" y="0"/>
                </a:moveTo>
                <a:lnTo>
                  <a:pt x="1848612" y="38023"/>
                </a:lnTo>
                <a:lnTo>
                  <a:pt x="1848612" y="160020"/>
                </a:lnTo>
                <a:lnTo>
                  <a:pt x="3395472" y="76047"/>
                </a:lnTo>
                <a:lnTo>
                  <a:pt x="3395472" y="0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0" y="6303264"/>
            <a:ext cx="5745480" cy="55321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3328415" y="6417564"/>
            <a:ext cx="3991610" cy="439420"/>
          </a:xfrm>
          <a:custGeom>
            <a:avLst/>
            <a:gdLst/>
            <a:ahLst/>
            <a:cxnLst/>
            <a:rect l="l" t="t" r="r" b="b"/>
            <a:pathLst>
              <a:path w="3991609" h="439420">
                <a:moveTo>
                  <a:pt x="3583813" y="0"/>
                </a:moveTo>
                <a:lnTo>
                  <a:pt x="0" y="438912"/>
                </a:lnTo>
                <a:lnTo>
                  <a:pt x="3460115" y="438912"/>
                </a:lnTo>
                <a:lnTo>
                  <a:pt x="3991356" y="324412"/>
                </a:lnTo>
                <a:lnTo>
                  <a:pt x="3583813" y="0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6911340" y="6141720"/>
            <a:ext cx="2229611" cy="60045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7985759" y="5001767"/>
            <a:ext cx="1155700" cy="381000"/>
          </a:xfrm>
          <a:custGeom>
            <a:avLst/>
            <a:gdLst/>
            <a:ahLst/>
            <a:cxnLst/>
            <a:rect l="l" t="t" r="r" b="b"/>
            <a:pathLst>
              <a:path w="1155700" h="381000">
                <a:moveTo>
                  <a:pt x="0" y="0"/>
                </a:moveTo>
                <a:lnTo>
                  <a:pt x="0" y="9524"/>
                </a:lnTo>
                <a:lnTo>
                  <a:pt x="1155192" y="380999"/>
                </a:lnTo>
                <a:lnTo>
                  <a:pt x="0" y="0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0" y="0"/>
            <a:ext cx="9140952" cy="534466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8694419" y="4108703"/>
            <a:ext cx="447040" cy="532130"/>
          </a:xfrm>
          <a:custGeom>
            <a:avLst/>
            <a:gdLst/>
            <a:ahLst/>
            <a:cxnLst/>
            <a:rect l="l" t="t" r="r" b="b"/>
            <a:pathLst>
              <a:path w="447040" h="532129">
                <a:moveTo>
                  <a:pt x="152526" y="0"/>
                </a:moveTo>
                <a:lnTo>
                  <a:pt x="0" y="142875"/>
                </a:lnTo>
                <a:lnTo>
                  <a:pt x="446531" y="531876"/>
                </a:lnTo>
                <a:lnTo>
                  <a:pt x="446531" y="274701"/>
                </a:lnTo>
                <a:lnTo>
                  <a:pt x="152526" y="0"/>
                </a:lnTo>
                <a:close/>
              </a:path>
            </a:pathLst>
          </a:custGeom>
          <a:solidFill>
            <a:srgbClr val="99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3895344" y="0"/>
            <a:ext cx="4951476" cy="425196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8930640" y="4023359"/>
            <a:ext cx="210820" cy="208915"/>
          </a:xfrm>
          <a:custGeom>
            <a:avLst/>
            <a:gdLst/>
            <a:ahLst/>
            <a:cxnLst/>
            <a:rect l="l" t="t" r="r" b="b"/>
            <a:pathLst>
              <a:path w="210820" h="208914">
                <a:moveTo>
                  <a:pt x="0" y="0"/>
                </a:moveTo>
                <a:lnTo>
                  <a:pt x="210311" y="208787"/>
                </a:lnTo>
                <a:lnTo>
                  <a:pt x="0" y="0"/>
                </a:lnTo>
                <a:close/>
              </a:path>
            </a:pathLst>
          </a:custGeom>
          <a:solidFill>
            <a:srgbClr val="FF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4940808" y="0"/>
            <a:ext cx="4200144" cy="407974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8894064" y="1348739"/>
            <a:ext cx="247015" cy="820419"/>
          </a:xfrm>
          <a:custGeom>
            <a:avLst/>
            <a:gdLst/>
            <a:ahLst/>
            <a:cxnLst/>
            <a:rect l="l" t="t" r="r" b="b"/>
            <a:pathLst>
              <a:path w="247015" h="820419">
                <a:moveTo>
                  <a:pt x="122681" y="0"/>
                </a:moveTo>
                <a:lnTo>
                  <a:pt x="0" y="305054"/>
                </a:lnTo>
                <a:lnTo>
                  <a:pt x="246887" y="819912"/>
                </a:lnTo>
                <a:lnTo>
                  <a:pt x="246887" y="324104"/>
                </a:lnTo>
                <a:lnTo>
                  <a:pt x="122681" y="0"/>
                </a:lnTo>
                <a:close/>
              </a:path>
            </a:pathLst>
          </a:custGeom>
          <a:solidFill>
            <a:srgbClr val="871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8107680" y="0"/>
            <a:ext cx="1024127" cy="165353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9044940" y="1036319"/>
            <a:ext cx="96520" cy="494030"/>
          </a:xfrm>
          <a:custGeom>
            <a:avLst/>
            <a:gdLst/>
            <a:ahLst/>
            <a:cxnLst/>
            <a:rect l="l" t="t" r="r" b="b"/>
            <a:pathLst>
              <a:path w="96520" h="494030">
                <a:moveTo>
                  <a:pt x="86359" y="0"/>
                </a:moveTo>
                <a:lnTo>
                  <a:pt x="0" y="227837"/>
                </a:lnTo>
                <a:lnTo>
                  <a:pt x="96011" y="493775"/>
                </a:lnTo>
                <a:lnTo>
                  <a:pt x="96011" y="9525"/>
                </a:lnTo>
                <a:lnTo>
                  <a:pt x="86359" y="0"/>
                </a:lnTo>
                <a:close/>
              </a:path>
            </a:pathLst>
          </a:custGeom>
          <a:solidFill>
            <a:srgbClr val="871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3047" y="2542032"/>
            <a:ext cx="9131808" cy="2958083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9134856" y="5529071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>
                <a:moveTo>
                  <a:pt x="0" y="0"/>
                </a:moveTo>
                <a:lnTo>
                  <a:pt x="0" y="9143"/>
                </a:lnTo>
                <a:lnTo>
                  <a:pt x="9144" y="9143"/>
                </a:lnTo>
                <a:lnTo>
                  <a:pt x="0" y="0"/>
                </a:lnTo>
                <a:close/>
              </a:path>
            </a:pathLst>
          </a:custGeom>
          <a:solidFill>
            <a:srgbClr val="17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0" y="0"/>
            <a:ext cx="9140952" cy="570128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6429755" y="6486144"/>
            <a:ext cx="2286000" cy="22860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2018" y="151002"/>
            <a:ext cx="8439962" cy="13677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EADC78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78839" y="1349019"/>
            <a:ext cx="7253605" cy="41109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F9F8E6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20/03/23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8.png"/><Relationship Id="rId3" Type="http://schemas.openxmlformats.org/officeDocument/2006/relationships/image" Target="../media/image295.png"/><Relationship Id="rId7" Type="http://schemas.openxmlformats.org/officeDocument/2006/relationships/image" Target="../media/image297.png"/><Relationship Id="rId2" Type="http://schemas.openxmlformats.org/officeDocument/2006/relationships/image" Target="../media/image2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6.png"/><Relationship Id="rId11" Type="http://schemas.openxmlformats.org/officeDocument/2006/relationships/image" Target="../media/image301.png"/><Relationship Id="rId5" Type="http://schemas.openxmlformats.org/officeDocument/2006/relationships/image" Target="../media/image21.png"/><Relationship Id="rId10" Type="http://schemas.openxmlformats.org/officeDocument/2006/relationships/image" Target="../media/image300.png"/><Relationship Id="rId4" Type="http://schemas.openxmlformats.org/officeDocument/2006/relationships/image" Target="../media/image284.png"/><Relationship Id="rId9" Type="http://schemas.openxmlformats.org/officeDocument/2006/relationships/image" Target="../media/image29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4.png"/><Relationship Id="rId13" Type="http://schemas.openxmlformats.org/officeDocument/2006/relationships/image" Target="../media/image309.png"/><Relationship Id="rId3" Type="http://schemas.openxmlformats.org/officeDocument/2006/relationships/image" Target="../media/image268.png"/><Relationship Id="rId7" Type="http://schemas.openxmlformats.org/officeDocument/2006/relationships/image" Target="../media/image288.png"/><Relationship Id="rId12" Type="http://schemas.openxmlformats.org/officeDocument/2006/relationships/image" Target="../media/image308.png"/><Relationship Id="rId2" Type="http://schemas.openxmlformats.org/officeDocument/2006/relationships/image" Target="../media/image3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307.png"/><Relationship Id="rId5" Type="http://schemas.openxmlformats.org/officeDocument/2006/relationships/image" Target="../media/image284.png"/><Relationship Id="rId10" Type="http://schemas.openxmlformats.org/officeDocument/2006/relationships/image" Target="../media/image306.png"/><Relationship Id="rId4" Type="http://schemas.openxmlformats.org/officeDocument/2006/relationships/image" Target="../media/image303.png"/><Relationship Id="rId9" Type="http://schemas.openxmlformats.org/officeDocument/2006/relationships/image" Target="../media/image305.png"/><Relationship Id="rId14" Type="http://schemas.openxmlformats.org/officeDocument/2006/relationships/image" Target="../media/image3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5.png"/><Relationship Id="rId13" Type="http://schemas.openxmlformats.org/officeDocument/2006/relationships/image" Target="../media/image320.png"/><Relationship Id="rId3" Type="http://schemas.openxmlformats.org/officeDocument/2006/relationships/image" Target="../media/image312.png"/><Relationship Id="rId7" Type="http://schemas.openxmlformats.org/officeDocument/2006/relationships/image" Target="../media/image314.png"/><Relationship Id="rId12" Type="http://schemas.openxmlformats.org/officeDocument/2006/relationships/image" Target="../media/image319.png"/><Relationship Id="rId2" Type="http://schemas.openxmlformats.org/officeDocument/2006/relationships/image" Target="../media/image3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318.png"/><Relationship Id="rId5" Type="http://schemas.openxmlformats.org/officeDocument/2006/relationships/image" Target="../media/image284.png"/><Relationship Id="rId15" Type="http://schemas.openxmlformats.org/officeDocument/2006/relationships/image" Target="../media/image322.png"/><Relationship Id="rId10" Type="http://schemas.openxmlformats.org/officeDocument/2006/relationships/image" Target="../media/image317.png"/><Relationship Id="rId4" Type="http://schemas.openxmlformats.org/officeDocument/2006/relationships/image" Target="../media/image313.png"/><Relationship Id="rId9" Type="http://schemas.openxmlformats.org/officeDocument/2006/relationships/image" Target="../media/image316.png"/><Relationship Id="rId14" Type="http://schemas.openxmlformats.org/officeDocument/2006/relationships/image" Target="../media/image3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5.png"/><Relationship Id="rId13" Type="http://schemas.openxmlformats.org/officeDocument/2006/relationships/image" Target="../media/image20.png"/><Relationship Id="rId3" Type="http://schemas.openxmlformats.org/officeDocument/2006/relationships/image" Target="../media/image13.png"/><Relationship Id="rId7" Type="http://schemas.openxmlformats.org/officeDocument/2006/relationships/image" Target="../media/image324.png"/><Relationship Id="rId12" Type="http://schemas.openxmlformats.org/officeDocument/2006/relationships/image" Target="../media/image329.png"/><Relationship Id="rId2" Type="http://schemas.openxmlformats.org/officeDocument/2006/relationships/image" Target="../media/image12.png"/><Relationship Id="rId16" Type="http://schemas.openxmlformats.org/officeDocument/2006/relationships/image" Target="../media/image3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11" Type="http://schemas.openxmlformats.org/officeDocument/2006/relationships/image" Target="../media/image328.png"/><Relationship Id="rId5" Type="http://schemas.openxmlformats.org/officeDocument/2006/relationships/image" Target="../media/image284.png"/><Relationship Id="rId15" Type="http://schemas.openxmlformats.org/officeDocument/2006/relationships/image" Target="../media/image331.png"/><Relationship Id="rId10" Type="http://schemas.openxmlformats.org/officeDocument/2006/relationships/image" Target="../media/image327.png"/><Relationship Id="rId4" Type="http://schemas.openxmlformats.org/officeDocument/2006/relationships/image" Target="../media/image323.png"/><Relationship Id="rId9" Type="http://schemas.openxmlformats.org/officeDocument/2006/relationships/image" Target="../media/image326.png"/><Relationship Id="rId14" Type="http://schemas.openxmlformats.org/officeDocument/2006/relationships/image" Target="../media/image3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8.png"/><Relationship Id="rId13" Type="http://schemas.openxmlformats.org/officeDocument/2006/relationships/image" Target="../media/image343.png"/><Relationship Id="rId3" Type="http://schemas.openxmlformats.org/officeDocument/2006/relationships/image" Target="../media/image334.png"/><Relationship Id="rId7" Type="http://schemas.openxmlformats.org/officeDocument/2006/relationships/image" Target="../media/image337.png"/><Relationship Id="rId12" Type="http://schemas.openxmlformats.org/officeDocument/2006/relationships/image" Target="../media/image342.png"/><Relationship Id="rId2" Type="http://schemas.openxmlformats.org/officeDocument/2006/relationships/image" Target="../media/image3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6.png"/><Relationship Id="rId11" Type="http://schemas.openxmlformats.org/officeDocument/2006/relationships/image" Target="../media/image341.png"/><Relationship Id="rId5" Type="http://schemas.openxmlformats.org/officeDocument/2006/relationships/image" Target="../media/image21.png"/><Relationship Id="rId15" Type="http://schemas.openxmlformats.org/officeDocument/2006/relationships/image" Target="../media/image345.png"/><Relationship Id="rId10" Type="http://schemas.openxmlformats.org/officeDocument/2006/relationships/image" Target="../media/image340.png"/><Relationship Id="rId4" Type="http://schemas.openxmlformats.org/officeDocument/2006/relationships/image" Target="../media/image335.png"/><Relationship Id="rId9" Type="http://schemas.openxmlformats.org/officeDocument/2006/relationships/image" Target="../media/image339.png"/><Relationship Id="rId14" Type="http://schemas.openxmlformats.org/officeDocument/2006/relationships/image" Target="../media/image34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0.png"/><Relationship Id="rId13" Type="http://schemas.openxmlformats.org/officeDocument/2006/relationships/image" Target="../media/image355.png"/><Relationship Id="rId18" Type="http://schemas.openxmlformats.org/officeDocument/2006/relationships/image" Target="../media/image360.png"/><Relationship Id="rId26" Type="http://schemas.openxmlformats.org/officeDocument/2006/relationships/image" Target="../media/image368.png"/><Relationship Id="rId3" Type="http://schemas.openxmlformats.org/officeDocument/2006/relationships/image" Target="../media/image347.png"/><Relationship Id="rId21" Type="http://schemas.openxmlformats.org/officeDocument/2006/relationships/image" Target="../media/image363.png"/><Relationship Id="rId7" Type="http://schemas.openxmlformats.org/officeDocument/2006/relationships/image" Target="../media/image349.png"/><Relationship Id="rId12" Type="http://schemas.openxmlformats.org/officeDocument/2006/relationships/image" Target="../media/image354.png"/><Relationship Id="rId17" Type="http://schemas.openxmlformats.org/officeDocument/2006/relationships/image" Target="../media/image359.png"/><Relationship Id="rId25" Type="http://schemas.openxmlformats.org/officeDocument/2006/relationships/image" Target="../media/image367.png"/><Relationship Id="rId2" Type="http://schemas.openxmlformats.org/officeDocument/2006/relationships/image" Target="../media/image346.png"/><Relationship Id="rId16" Type="http://schemas.openxmlformats.org/officeDocument/2006/relationships/image" Target="../media/image358.png"/><Relationship Id="rId20" Type="http://schemas.openxmlformats.org/officeDocument/2006/relationships/image" Target="../media/image36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11" Type="http://schemas.openxmlformats.org/officeDocument/2006/relationships/image" Target="../media/image353.png"/><Relationship Id="rId24" Type="http://schemas.openxmlformats.org/officeDocument/2006/relationships/image" Target="../media/image366.png"/><Relationship Id="rId5" Type="http://schemas.openxmlformats.org/officeDocument/2006/relationships/image" Target="../media/image276.png"/><Relationship Id="rId15" Type="http://schemas.openxmlformats.org/officeDocument/2006/relationships/image" Target="../media/image357.png"/><Relationship Id="rId23" Type="http://schemas.openxmlformats.org/officeDocument/2006/relationships/image" Target="../media/image365.png"/><Relationship Id="rId10" Type="http://schemas.openxmlformats.org/officeDocument/2006/relationships/image" Target="../media/image352.png"/><Relationship Id="rId19" Type="http://schemas.openxmlformats.org/officeDocument/2006/relationships/image" Target="../media/image361.png"/><Relationship Id="rId4" Type="http://schemas.openxmlformats.org/officeDocument/2006/relationships/image" Target="../media/image348.png"/><Relationship Id="rId9" Type="http://schemas.openxmlformats.org/officeDocument/2006/relationships/image" Target="../media/image351.png"/><Relationship Id="rId14" Type="http://schemas.openxmlformats.org/officeDocument/2006/relationships/image" Target="../media/image356.png"/><Relationship Id="rId22" Type="http://schemas.openxmlformats.org/officeDocument/2006/relationships/image" Target="../media/image36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3.png"/><Relationship Id="rId3" Type="http://schemas.openxmlformats.org/officeDocument/2006/relationships/image" Target="../media/image370.png"/><Relationship Id="rId7" Type="http://schemas.openxmlformats.org/officeDocument/2006/relationships/image" Target="../media/image372.png"/><Relationship Id="rId2" Type="http://schemas.openxmlformats.org/officeDocument/2006/relationships/image" Target="../media/image3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1.png"/><Relationship Id="rId5" Type="http://schemas.openxmlformats.org/officeDocument/2006/relationships/image" Target="../media/image21.png"/><Relationship Id="rId10" Type="http://schemas.openxmlformats.org/officeDocument/2006/relationships/image" Target="../media/image375.png"/><Relationship Id="rId4" Type="http://schemas.openxmlformats.org/officeDocument/2006/relationships/image" Target="../media/image284.png"/><Relationship Id="rId9" Type="http://schemas.openxmlformats.org/officeDocument/2006/relationships/image" Target="../media/image37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0.png"/><Relationship Id="rId13" Type="http://schemas.openxmlformats.org/officeDocument/2006/relationships/image" Target="../media/image385.png"/><Relationship Id="rId3" Type="http://schemas.openxmlformats.org/officeDocument/2006/relationships/image" Target="../media/image377.png"/><Relationship Id="rId7" Type="http://schemas.openxmlformats.org/officeDocument/2006/relationships/image" Target="../media/image379.png"/><Relationship Id="rId12" Type="http://schemas.openxmlformats.org/officeDocument/2006/relationships/image" Target="../media/image384.png"/><Relationship Id="rId2" Type="http://schemas.openxmlformats.org/officeDocument/2006/relationships/image" Target="../media/image3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383.png"/><Relationship Id="rId5" Type="http://schemas.openxmlformats.org/officeDocument/2006/relationships/image" Target="../media/image276.png"/><Relationship Id="rId15" Type="http://schemas.openxmlformats.org/officeDocument/2006/relationships/image" Target="../media/image387.png"/><Relationship Id="rId10" Type="http://schemas.openxmlformats.org/officeDocument/2006/relationships/image" Target="../media/image382.png"/><Relationship Id="rId4" Type="http://schemas.openxmlformats.org/officeDocument/2006/relationships/image" Target="../media/image378.png"/><Relationship Id="rId9" Type="http://schemas.openxmlformats.org/officeDocument/2006/relationships/image" Target="../media/image381.png"/><Relationship Id="rId14" Type="http://schemas.openxmlformats.org/officeDocument/2006/relationships/image" Target="../media/image38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1.png"/><Relationship Id="rId3" Type="http://schemas.openxmlformats.org/officeDocument/2006/relationships/image" Target="../media/image388.png"/><Relationship Id="rId7" Type="http://schemas.openxmlformats.org/officeDocument/2006/relationships/image" Target="../media/image39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84.png"/><Relationship Id="rId4" Type="http://schemas.openxmlformats.org/officeDocument/2006/relationships/image" Target="../media/image38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5.png"/><Relationship Id="rId13" Type="http://schemas.openxmlformats.org/officeDocument/2006/relationships/image" Target="../media/image400.png"/><Relationship Id="rId18" Type="http://schemas.openxmlformats.org/officeDocument/2006/relationships/image" Target="../media/image405.png"/><Relationship Id="rId3" Type="http://schemas.openxmlformats.org/officeDocument/2006/relationships/image" Target="../media/image393.png"/><Relationship Id="rId7" Type="http://schemas.openxmlformats.org/officeDocument/2006/relationships/image" Target="../media/image272.png"/><Relationship Id="rId12" Type="http://schemas.openxmlformats.org/officeDocument/2006/relationships/image" Target="../media/image399.png"/><Relationship Id="rId17" Type="http://schemas.openxmlformats.org/officeDocument/2006/relationships/image" Target="../media/image404.png"/><Relationship Id="rId2" Type="http://schemas.openxmlformats.org/officeDocument/2006/relationships/image" Target="../media/image392.png"/><Relationship Id="rId16" Type="http://schemas.openxmlformats.org/officeDocument/2006/relationships/image" Target="../media/image4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4.png"/><Relationship Id="rId11" Type="http://schemas.openxmlformats.org/officeDocument/2006/relationships/image" Target="../media/image398.png"/><Relationship Id="rId5" Type="http://schemas.openxmlformats.org/officeDocument/2006/relationships/image" Target="../media/image21.png"/><Relationship Id="rId15" Type="http://schemas.openxmlformats.org/officeDocument/2006/relationships/image" Target="../media/image402.png"/><Relationship Id="rId10" Type="http://schemas.openxmlformats.org/officeDocument/2006/relationships/image" Target="../media/image397.png"/><Relationship Id="rId4" Type="http://schemas.openxmlformats.org/officeDocument/2006/relationships/image" Target="../media/image276.png"/><Relationship Id="rId9" Type="http://schemas.openxmlformats.org/officeDocument/2006/relationships/image" Target="../media/image396.png"/><Relationship Id="rId14" Type="http://schemas.openxmlformats.org/officeDocument/2006/relationships/image" Target="../media/image401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26" Type="http://schemas.openxmlformats.org/officeDocument/2006/relationships/image" Target="../media/image42.png"/><Relationship Id="rId39" Type="http://schemas.openxmlformats.org/officeDocument/2006/relationships/image" Target="../media/image55.png"/><Relationship Id="rId21" Type="http://schemas.openxmlformats.org/officeDocument/2006/relationships/image" Target="../media/image37.png"/><Relationship Id="rId34" Type="http://schemas.openxmlformats.org/officeDocument/2006/relationships/image" Target="../media/image50.png"/><Relationship Id="rId42" Type="http://schemas.openxmlformats.org/officeDocument/2006/relationships/image" Target="../media/image58.png"/><Relationship Id="rId47" Type="http://schemas.openxmlformats.org/officeDocument/2006/relationships/image" Target="../media/image63.png"/><Relationship Id="rId50" Type="http://schemas.openxmlformats.org/officeDocument/2006/relationships/image" Target="../media/image66.png"/><Relationship Id="rId55" Type="http://schemas.openxmlformats.org/officeDocument/2006/relationships/image" Target="../media/image71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33" Type="http://schemas.openxmlformats.org/officeDocument/2006/relationships/image" Target="../media/image49.png"/><Relationship Id="rId38" Type="http://schemas.openxmlformats.org/officeDocument/2006/relationships/image" Target="../media/image54.png"/><Relationship Id="rId46" Type="http://schemas.openxmlformats.org/officeDocument/2006/relationships/image" Target="../media/image62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29" Type="http://schemas.openxmlformats.org/officeDocument/2006/relationships/image" Target="../media/image45.png"/><Relationship Id="rId41" Type="http://schemas.openxmlformats.org/officeDocument/2006/relationships/image" Target="../media/image57.png"/><Relationship Id="rId54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32" Type="http://schemas.openxmlformats.org/officeDocument/2006/relationships/image" Target="../media/image48.png"/><Relationship Id="rId37" Type="http://schemas.openxmlformats.org/officeDocument/2006/relationships/image" Target="../media/image53.png"/><Relationship Id="rId40" Type="http://schemas.openxmlformats.org/officeDocument/2006/relationships/image" Target="../media/image56.png"/><Relationship Id="rId45" Type="http://schemas.openxmlformats.org/officeDocument/2006/relationships/image" Target="../media/image61.png"/><Relationship Id="rId53" Type="http://schemas.openxmlformats.org/officeDocument/2006/relationships/image" Target="../media/image69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28" Type="http://schemas.openxmlformats.org/officeDocument/2006/relationships/image" Target="../media/image44.png"/><Relationship Id="rId36" Type="http://schemas.openxmlformats.org/officeDocument/2006/relationships/image" Target="../media/image52.png"/><Relationship Id="rId49" Type="http://schemas.openxmlformats.org/officeDocument/2006/relationships/image" Target="../media/image65.png"/><Relationship Id="rId57" Type="http://schemas.openxmlformats.org/officeDocument/2006/relationships/image" Target="../media/image73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31" Type="http://schemas.openxmlformats.org/officeDocument/2006/relationships/image" Target="../media/image47.png"/><Relationship Id="rId44" Type="http://schemas.openxmlformats.org/officeDocument/2006/relationships/image" Target="../media/image60.png"/><Relationship Id="rId52" Type="http://schemas.openxmlformats.org/officeDocument/2006/relationships/image" Target="../media/image68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Relationship Id="rId27" Type="http://schemas.openxmlformats.org/officeDocument/2006/relationships/image" Target="../media/image43.png"/><Relationship Id="rId30" Type="http://schemas.openxmlformats.org/officeDocument/2006/relationships/image" Target="../media/image46.png"/><Relationship Id="rId35" Type="http://schemas.openxmlformats.org/officeDocument/2006/relationships/image" Target="../media/image51.png"/><Relationship Id="rId43" Type="http://schemas.openxmlformats.org/officeDocument/2006/relationships/image" Target="../media/image59.png"/><Relationship Id="rId48" Type="http://schemas.openxmlformats.org/officeDocument/2006/relationships/image" Target="../media/image64.png"/><Relationship Id="rId56" Type="http://schemas.openxmlformats.org/officeDocument/2006/relationships/image" Target="../media/image72.png"/><Relationship Id="rId8" Type="http://schemas.openxmlformats.org/officeDocument/2006/relationships/image" Target="../media/image24.png"/><Relationship Id="rId51" Type="http://schemas.openxmlformats.org/officeDocument/2006/relationships/image" Target="../media/image67.png"/><Relationship Id="rId3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2.png"/><Relationship Id="rId13" Type="http://schemas.openxmlformats.org/officeDocument/2006/relationships/image" Target="../media/image417.png"/><Relationship Id="rId3" Type="http://schemas.openxmlformats.org/officeDocument/2006/relationships/image" Target="../media/image407.png"/><Relationship Id="rId7" Type="http://schemas.openxmlformats.org/officeDocument/2006/relationships/image" Target="../media/image411.png"/><Relationship Id="rId12" Type="http://schemas.openxmlformats.org/officeDocument/2006/relationships/image" Target="../media/image416.png"/><Relationship Id="rId2" Type="http://schemas.openxmlformats.org/officeDocument/2006/relationships/image" Target="../media/image406.png"/><Relationship Id="rId16" Type="http://schemas.openxmlformats.org/officeDocument/2006/relationships/image" Target="../media/image4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0.png"/><Relationship Id="rId11" Type="http://schemas.openxmlformats.org/officeDocument/2006/relationships/image" Target="../media/image415.png"/><Relationship Id="rId5" Type="http://schemas.openxmlformats.org/officeDocument/2006/relationships/image" Target="../media/image409.png"/><Relationship Id="rId15" Type="http://schemas.openxmlformats.org/officeDocument/2006/relationships/image" Target="../media/image419.png"/><Relationship Id="rId10" Type="http://schemas.openxmlformats.org/officeDocument/2006/relationships/image" Target="../media/image414.png"/><Relationship Id="rId4" Type="http://schemas.openxmlformats.org/officeDocument/2006/relationships/image" Target="../media/image408.png"/><Relationship Id="rId9" Type="http://schemas.openxmlformats.org/officeDocument/2006/relationships/image" Target="../media/image413.png"/><Relationship Id="rId14" Type="http://schemas.openxmlformats.org/officeDocument/2006/relationships/image" Target="../media/image418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30.png"/><Relationship Id="rId18" Type="http://schemas.openxmlformats.org/officeDocument/2006/relationships/image" Target="../media/image435.png"/><Relationship Id="rId26" Type="http://schemas.openxmlformats.org/officeDocument/2006/relationships/image" Target="../media/image443.png"/><Relationship Id="rId39" Type="http://schemas.openxmlformats.org/officeDocument/2006/relationships/image" Target="../media/image456.png"/><Relationship Id="rId21" Type="http://schemas.openxmlformats.org/officeDocument/2006/relationships/image" Target="../media/image438.png"/><Relationship Id="rId34" Type="http://schemas.openxmlformats.org/officeDocument/2006/relationships/image" Target="../media/image451.png"/><Relationship Id="rId42" Type="http://schemas.openxmlformats.org/officeDocument/2006/relationships/image" Target="../media/image459.png"/><Relationship Id="rId47" Type="http://schemas.openxmlformats.org/officeDocument/2006/relationships/image" Target="../media/image463.png"/><Relationship Id="rId50" Type="http://schemas.openxmlformats.org/officeDocument/2006/relationships/image" Target="../media/image466.png"/><Relationship Id="rId55" Type="http://schemas.openxmlformats.org/officeDocument/2006/relationships/image" Target="../media/image471.png"/><Relationship Id="rId63" Type="http://schemas.openxmlformats.org/officeDocument/2006/relationships/image" Target="../media/image479.png"/><Relationship Id="rId7" Type="http://schemas.openxmlformats.org/officeDocument/2006/relationships/image" Target="../media/image424.png"/><Relationship Id="rId2" Type="http://schemas.openxmlformats.org/officeDocument/2006/relationships/image" Target="../media/image421.png"/><Relationship Id="rId16" Type="http://schemas.openxmlformats.org/officeDocument/2006/relationships/image" Target="../media/image433.png"/><Relationship Id="rId20" Type="http://schemas.openxmlformats.org/officeDocument/2006/relationships/image" Target="../media/image437.png"/><Relationship Id="rId29" Type="http://schemas.openxmlformats.org/officeDocument/2006/relationships/image" Target="../media/image446.png"/><Relationship Id="rId41" Type="http://schemas.openxmlformats.org/officeDocument/2006/relationships/image" Target="../media/image458.png"/><Relationship Id="rId54" Type="http://schemas.openxmlformats.org/officeDocument/2006/relationships/image" Target="../media/image470.png"/><Relationship Id="rId62" Type="http://schemas.openxmlformats.org/officeDocument/2006/relationships/image" Target="../media/image4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3.png"/><Relationship Id="rId11" Type="http://schemas.openxmlformats.org/officeDocument/2006/relationships/image" Target="../media/image428.png"/><Relationship Id="rId24" Type="http://schemas.openxmlformats.org/officeDocument/2006/relationships/image" Target="../media/image441.png"/><Relationship Id="rId32" Type="http://schemas.openxmlformats.org/officeDocument/2006/relationships/image" Target="../media/image449.png"/><Relationship Id="rId37" Type="http://schemas.openxmlformats.org/officeDocument/2006/relationships/image" Target="../media/image454.png"/><Relationship Id="rId40" Type="http://schemas.openxmlformats.org/officeDocument/2006/relationships/image" Target="../media/image457.png"/><Relationship Id="rId45" Type="http://schemas.openxmlformats.org/officeDocument/2006/relationships/image" Target="../media/image461.png"/><Relationship Id="rId53" Type="http://schemas.openxmlformats.org/officeDocument/2006/relationships/image" Target="../media/image469.png"/><Relationship Id="rId58" Type="http://schemas.openxmlformats.org/officeDocument/2006/relationships/image" Target="../media/image474.png"/><Relationship Id="rId5" Type="http://schemas.openxmlformats.org/officeDocument/2006/relationships/image" Target="../media/image422.png"/><Relationship Id="rId15" Type="http://schemas.openxmlformats.org/officeDocument/2006/relationships/image" Target="../media/image432.png"/><Relationship Id="rId23" Type="http://schemas.openxmlformats.org/officeDocument/2006/relationships/image" Target="../media/image440.png"/><Relationship Id="rId28" Type="http://schemas.openxmlformats.org/officeDocument/2006/relationships/image" Target="../media/image445.png"/><Relationship Id="rId36" Type="http://schemas.openxmlformats.org/officeDocument/2006/relationships/image" Target="../media/image453.png"/><Relationship Id="rId49" Type="http://schemas.openxmlformats.org/officeDocument/2006/relationships/image" Target="../media/image465.png"/><Relationship Id="rId57" Type="http://schemas.openxmlformats.org/officeDocument/2006/relationships/image" Target="../media/image473.png"/><Relationship Id="rId61" Type="http://schemas.openxmlformats.org/officeDocument/2006/relationships/image" Target="../media/image477.png"/><Relationship Id="rId10" Type="http://schemas.openxmlformats.org/officeDocument/2006/relationships/image" Target="../media/image427.png"/><Relationship Id="rId19" Type="http://schemas.openxmlformats.org/officeDocument/2006/relationships/image" Target="../media/image436.png"/><Relationship Id="rId31" Type="http://schemas.openxmlformats.org/officeDocument/2006/relationships/image" Target="../media/image448.png"/><Relationship Id="rId44" Type="http://schemas.openxmlformats.org/officeDocument/2006/relationships/image" Target="../media/image460.png"/><Relationship Id="rId52" Type="http://schemas.openxmlformats.org/officeDocument/2006/relationships/image" Target="../media/image468.png"/><Relationship Id="rId60" Type="http://schemas.openxmlformats.org/officeDocument/2006/relationships/image" Target="../media/image476.png"/><Relationship Id="rId65" Type="http://schemas.openxmlformats.org/officeDocument/2006/relationships/image" Target="../media/image481.png"/><Relationship Id="rId4" Type="http://schemas.openxmlformats.org/officeDocument/2006/relationships/image" Target="../media/image21.png"/><Relationship Id="rId9" Type="http://schemas.openxmlformats.org/officeDocument/2006/relationships/image" Target="../media/image426.png"/><Relationship Id="rId14" Type="http://schemas.openxmlformats.org/officeDocument/2006/relationships/image" Target="../media/image431.png"/><Relationship Id="rId22" Type="http://schemas.openxmlformats.org/officeDocument/2006/relationships/image" Target="../media/image439.png"/><Relationship Id="rId27" Type="http://schemas.openxmlformats.org/officeDocument/2006/relationships/image" Target="../media/image444.png"/><Relationship Id="rId30" Type="http://schemas.openxmlformats.org/officeDocument/2006/relationships/image" Target="../media/image447.png"/><Relationship Id="rId35" Type="http://schemas.openxmlformats.org/officeDocument/2006/relationships/image" Target="../media/image452.png"/><Relationship Id="rId43" Type="http://schemas.openxmlformats.org/officeDocument/2006/relationships/image" Target="../media/image190.png"/><Relationship Id="rId48" Type="http://schemas.openxmlformats.org/officeDocument/2006/relationships/image" Target="../media/image464.png"/><Relationship Id="rId56" Type="http://schemas.openxmlformats.org/officeDocument/2006/relationships/image" Target="../media/image472.png"/><Relationship Id="rId64" Type="http://schemas.openxmlformats.org/officeDocument/2006/relationships/image" Target="../media/image480.png"/><Relationship Id="rId8" Type="http://schemas.openxmlformats.org/officeDocument/2006/relationships/image" Target="../media/image425.png"/><Relationship Id="rId51" Type="http://schemas.openxmlformats.org/officeDocument/2006/relationships/image" Target="../media/image467.png"/><Relationship Id="rId3" Type="http://schemas.openxmlformats.org/officeDocument/2006/relationships/image" Target="../media/image335.png"/><Relationship Id="rId12" Type="http://schemas.openxmlformats.org/officeDocument/2006/relationships/image" Target="../media/image429.png"/><Relationship Id="rId17" Type="http://schemas.openxmlformats.org/officeDocument/2006/relationships/image" Target="../media/image434.png"/><Relationship Id="rId25" Type="http://schemas.openxmlformats.org/officeDocument/2006/relationships/image" Target="../media/image442.png"/><Relationship Id="rId33" Type="http://schemas.openxmlformats.org/officeDocument/2006/relationships/image" Target="../media/image450.png"/><Relationship Id="rId38" Type="http://schemas.openxmlformats.org/officeDocument/2006/relationships/image" Target="../media/image455.png"/><Relationship Id="rId46" Type="http://schemas.openxmlformats.org/officeDocument/2006/relationships/image" Target="../media/image462.png"/><Relationship Id="rId59" Type="http://schemas.openxmlformats.org/officeDocument/2006/relationships/image" Target="../media/image47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6.png"/><Relationship Id="rId13" Type="http://schemas.openxmlformats.org/officeDocument/2006/relationships/image" Target="../media/image491.png"/><Relationship Id="rId3" Type="http://schemas.openxmlformats.org/officeDocument/2006/relationships/image" Target="../media/image276.png"/><Relationship Id="rId7" Type="http://schemas.openxmlformats.org/officeDocument/2006/relationships/image" Target="../media/image485.png"/><Relationship Id="rId12" Type="http://schemas.openxmlformats.org/officeDocument/2006/relationships/image" Target="../media/image490.png"/><Relationship Id="rId2" Type="http://schemas.openxmlformats.org/officeDocument/2006/relationships/image" Target="../media/image4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4.png"/><Relationship Id="rId11" Type="http://schemas.openxmlformats.org/officeDocument/2006/relationships/image" Target="../media/image489.png"/><Relationship Id="rId5" Type="http://schemas.openxmlformats.org/officeDocument/2006/relationships/image" Target="../media/image483.png"/><Relationship Id="rId15" Type="http://schemas.openxmlformats.org/officeDocument/2006/relationships/image" Target="../media/image493.png"/><Relationship Id="rId10" Type="http://schemas.openxmlformats.org/officeDocument/2006/relationships/image" Target="../media/image488.png"/><Relationship Id="rId4" Type="http://schemas.openxmlformats.org/officeDocument/2006/relationships/image" Target="../media/image21.png"/><Relationship Id="rId9" Type="http://schemas.openxmlformats.org/officeDocument/2006/relationships/image" Target="../media/image487.png"/><Relationship Id="rId14" Type="http://schemas.openxmlformats.org/officeDocument/2006/relationships/image" Target="../media/image49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8.png"/><Relationship Id="rId3" Type="http://schemas.openxmlformats.org/officeDocument/2006/relationships/image" Target="../media/image284.png"/><Relationship Id="rId7" Type="http://schemas.openxmlformats.org/officeDocument/2006/relationships/image" Target="../media/image497.png"/><Relationship Id="rId12" Type="http://schemas.openxmlformats.org/officeDocument/2006/relationships/image" Target="../media/image502.png"/><Relationship Id="rId2" Type="http://schemas.openxmlformats.org/officeDocument/2006/relationships/image" Target="../media/image4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6.png"/><Relationship Id="rId11" Type="http://schemas.openxmlformats.org/officeDocument/2006/relationships/image" Target="../media/image501.png"/><Relationship Id="rId5" Type="http://schemas.openxmlformats.org/officeDocument/2006/relationships/image" Target="../media/image495.png"/><Relationship Id="rId10" Type="http://schemas.openxmlformats.org/officeDocument/2006/relationships/image" Target="../media/image500.png"/><Relationship Id="rId4" Type="http://schemas.openxmlformats.org/officeDocument/2006/relationships/image" Target="../media/image21.png"/><Relationship Id="rId9" Type="http://schemas.openxmlformats.org/officeDocument/2006/relationships/image" Target="../media/image49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6.png"/><Relationship Id="rId3" Type="http://schemas.openxmlformats.org/officeDocument/2006/relationships/image" Target="../media/image284.png"/><Relationship Id="rId7" Type="http://schemas.openxmlformats.org/officeDocument/2006/relationships/image" Target="../media/image505.png"/><Relationship Id="rId12" Type="http://schemas.openxmlformats.org/officeDocument/2006/relationships/image" Target="../media/image510.png"/><Relationship Id="rId2" Type="http://schemas.openxmlformats.org/officeDocument/2006/relationships/image" Target="../media/image5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4.png"/><Relationship Id="rId11" Type="http://schemas.openxmlformats.org/officeDocument/2006/relationships/image" Target="../media/image509.png"/><Relationship Id="rId5" Type="http://schemas.openxmlformats.org/officeDocument/2006/relationships/image" Target="../media/image495.png"/><Relationship Id="rId10" Type="http://schemas.openxmlformats.org/officeDocument/2006/relationships/image" Target="../media/image508.png"/><Relationship Id="rId4" Type="http://schemas.openxmlformats.org/officeDocument/2006/relationships/image" Target="../media/image21.png"/><Relationship Id="rId9" Type="http://schemas.openxmlformats.org/officeDocument/2006/relationships/image" Target="../media/image50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4.png"/><Relationship Id="rId13" Type="http://schemas.openxmlformats.org/officeDocument/2006/relationships/image" Target="../media/image519.png"/><Relationship Id="rId3" Type="http://schemas.openxmlformats.org/officeDocument/2006/relationships/image" Target="../media/image276.png"/><Relationship Id="rId7" Type="http://schemas.openxmlformats.org/officeDocument/2006/relationships/image" Target="../media/image513.png"/><Relationship Id="rId12" Type="http://schemas.openxmlformats.org/officeDocument/2006/relationships/image" Target="../media/image518.png"/><Relationship Id="rId2" Type="http://schemas.openxmlformats.org/officeDocument/2006/relationships/image" Target="../media/image511.png"/><Relationship Id="rId16" Type="http://schemas.openxmlformats.org/officeDocument/2006/relationships/image" Target="../media/image5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2.png"/><Relationship Id="rId11" Type="http://schemas.openxmlformats.org/officeDocument/2006/relationships/image" Target="../media/image517.png"/><Relationship Id="rId5" Type="http://schemas.openxmlformats.org/officeDocument/2006/relationships/image" Target="../media/image483.png"/><Relationship Id="rId15" Type="http://schemas.openxmlformats.org/officeDocument/2006/relationships/image" Target="../media/image521.png"/><Relationship Id="rId10" Type="http://schemas.openxmlformats.org/officeDocument/2006/relationships/image" Target="../media/image516.png"/><Relationship Id="rId4" Type="http://schemas.openxmlformats.org/officeDocument/2006/relationships/image" Target="../media/image21.png"/><Relationship Id="rId9" Type="http://schemas.openxmlformats.org/officeDocument/2006/relationships/image" Target="../media/image515.png"/><Relationship Id="rId14" Type="http://schemas.openxmlformats.org/officeDocument/2006/relationships/image" Target="../media/image52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6.png"/><Relationship Id="rId13" Type="http://schemas.openxmlformats.org/officeDocument/2006/relationships/image" Target="../media/image531.png"/><Relationship Id="rId3" Type="http://schemas.openxmlformats.org/officeDocument/2006/relationships/image" Target="../media/image276.png"/><Relationship Id="rId7" Type="http://schemas.openxmlformats.org/officeDocument/2006/relationships/image" Target="../media/image525.png"/><Relationship Id="rId12" Type="http://schemas.openxmlformats.org/officeDocument/2006/relationships/image" Target="../media/image530.png"/><Relationship Id="rId2" Type="http://schemas.openxmlformats.org/officeDocument/2006/relationships/image" Target="../media/image523.png"/><Relationship Id="rId16" Type="http://schemas.openxmlformats.org/officeDocument/2006/relationships/image" Target="../media/image5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4.png"/><Relationship Id="rId11" Type="http://schemas.openxmlformats.org/officeDocument/2006/relationships/image" Target="../media/image529.png"/><Relationship Id="rId5" Type="http://schemas.openxmlformats.org/officeDocument/2006/relationships/image" Target="../media/image483.png"/><Relationship Id="rId15" Type="http://schemas.openxmlformats.org/officeDocument/2006/relationships/image" Target="../media/image533.png"/><Relationship Id="rId10" Type="http://schemas.openxmlformats.org/officeDocument/2006/relationships/image" Target="../media/image528.png"/><Relationship Id="rId4" Type="http://schemas.openxmlformats.org/officeDocument/2006/relationships/image" Target="../media/image21.png"/><Relationship Id="rId9" Type="http://schemas.openxmlformats.org/officeDocument/2006/relationships/image" Target="../media/image527.png"/><Relationship Id="rId14" Type="http://schemas.openxmlformats.org/officeDocument/2006/relationships/image" Target="../media/image53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8.png"/><Relationship Id="rId13" Type="http://schemas.openxmlformats.org/officeDocument/2006/relationships/image" Target="../media/image543.png"/><Relationship Id="rId3" Type="http://schemas.openxmlformats.org/officeDocument/2006/relationships/image" Target="../media/image335.png"/><Relationship Id="rId7" Type="http://schemas.openxmlformats.org/officeDocument/2006/relationships/image" Target="../media/image537.png"/><Relationship Id="rId12" Type="http://schemas.openxmlformats.org/officeDocument/2006/relationships/image" Target="../media/image542.png"/><Relationship Id="rId17" Type="http://schemas.openxmlformats.org/officeDocument/2006/relationships/image" Target="../media/image547.png"/><Relationship Id="rId2" Type="http://schemas.openxmlformats.org/officeDocument/2006/relationships/image" Target="../media/image535.png"/><Relationship Id="rId16" Type="http://schemas.openxmlformats.org/officeDocument/2006/relationships/image" Target="../media/image5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6.png"/><Relationship Id="rId11" Type="http://schemas.openxmlformats.org/officeDocument/2006/relationships/image" Target="../media/image541.png"/><Relationship Id="rId5" Type="http://schemas.openxmlformats.org/officeDocument/2006/relationships/image" Target="../media/image422.png"/><Relationship Id="rId15" Type="http://schemas.openxmlformats.org/officeDocument/2006/relationships/image" Target="../media/image545.png"/><Relationship Id="rId10" Type="http://schemas.openxmlformats.org/officeDocument/2006/relationships/image" Target="../media/image540.png"/><Relationship Id="rId4" Type="http://schemas.openxmlformats.org/officeDocument/2006/relationships/image" Target="../media/image21.png"/><Relationship Id="rId9" Type="http://schemas.openxmlformats.org/officeDocument/2006/relationships/image" Target="../media/image539.png"/><Relationship Id="rId14" Type="http://schemas.openxmlformats.org/officeDocument/2006/relationships/image" Target="../media/image54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1.png"/><Relationship Id="rId13" Type="http://schemas.openxmlformats.org/officeDocument/2006/relationships/image" Target="../media/image556.png"/><Relationship Id="rId3" Type="http://schemas.openxmlformats.org/officeDocument/2006/relationships/image" Target="../media/image276.png"/><Relationship Id="rId7" Type="http://schemas.openxmlformats.org/officeDocument/2006/relationships/image" Target="../media/image550.png"/><Relationship Id="rId12" Type="http://schemas.openxmlformats.org/officeDocument/2006/relationships/image" Target="../media/image555.png"/><Relationship Id="rId2" Type="http://schemas.openxmlformats.org/officeDocument/2006/relationships/image" Target="../media/image5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9.png"/><Relationship Id="rId11" Type="http://schemas.openxmlformats.org/officeDocument/2006/relationships/image" Target="../media/image554.png"/><Relationship Id="rId5" Type="http://schemas.openxmlformats.org/officeDocument/2006/relationships/image" Target="../media/image483.png"/><Relationship Id="rId15" Type="http://schemas.openxmlformats.org/officeDocument/2006/relationships/image" Target="../media/image558.png"/><Relationship Id="rId10" Type="http://schemas.openxmlformats.org/officeDocument/2006/relationships/image" Target="../media/image553.png"/><Relationship Id="rId4" Type="http://schemas.openxmlformats.org/officeDocument/2006/relationships/image" Target="../media/image21.png"/><Relationship Id="rId9" Type="http://schemas.openxmlformats.org/officeDocument/2006/relationships/image" Target="../media/image552.png"/><Relationship Id="rId14" Type="http://schemas.openxmlformats.org/officeDocument/2006/relationships/image" Target="../media/image55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2.png"/><Relationship Id="rId3" Type="http://schemas.openxmlformats.org/officeDocument/2006/relationships/image" Target="../media/image284.png"/><Relationship Id="rId7" Type="http://schemas.openxmlformats.org/officeDocument/2006/relationships/image" Target="../media/image561.png"/><Relationship Id="rId2" Type="http://schemas.openxmlformats.org/officeDocument/2006/relationships/image" Target="../media/image5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0.png"/><Relationship Id="rId11" Type="http://schemas.openxmlformats.org/officeDocument/2006/relationships/image" Target="../media/image565.png"/><Relationship Id="rId5" Type="http://schemas.openxmlformats.org/officeDocument/2006/relationships/image" Target="../media/image495.png"/><Relationship Id="rId10" Type="http://schemas.openxmlformats.org/officeDocument/2006/relationships/image" Target="../media/image564.png"/><Relationship Id="rId4" Type="http://schemas.openxmlformats.org/officeDocument/2006/relationships/image" Target="../media/image21.png"/><Relationship Id="rId9" Type="http://schemas.openxmlformats.org/officeDocument/2006/relationships/image" Target="../media/image56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18" Type="http://schemas.openxmlformats.org/officeDocument/2006/relationships/image" Target="../media/image88.png"/><Relationship Id="rId26" Type="http://schemas.openxmlformats.org/officeDocument/2006/relationships/image" Target="../media/image96.png"/><Relationship Id="rId3" Type="http://schemas.openxmlformats.org/officeDocument/2006/relationships/image" Target="../media/image20.png"/><Relationship Id="rId21" Type="http://schemas.openxmlformats.org/officeDocument/2006/relationships/image" Target="../media/image91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17" Type="http://schemas.openxmlformats.org/officeDocument/2006/relationships/image" Target="../media/image87.png"/><Relationship Id="rId25" Type="http://schemas.openxmlformats.org/officeDocument/2006/relationships/image" Target="../media/image95.png"/><Relationship Id="rId33" Type="http://schemas.openxmlformats.org/officeDocument/2006/relationships/image" Target="../media/image103.png"/><Relationship Id="rId2" Type="http://schemas.openxmlformats.org/officeDocument/2006/relationships/image" Target="../media/image74.png"/><Relationship Id="rId16" Type="http://schemas.openxmlformats.org/officeDocument/2006/relationships/image" Target="../media/image86.png"/><Relationship Id="rId20" Type="http://schemas.openxmlformats.org/officeDocument/2006/relationships/image" Target="../media/image90.png"/><Relationship Id="rId29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24" Type="http://schemas.openxmlformats.org/officeDocument/2006/relationships/image" Target="../media/image94.png"/><Relationship Id="rId32" Type="http://schemas.openxmlformats.org/officeDocument/2006/relationships/image" Target="../media/image102.png"/><Relationship Id="rId5" Type="http://schemas.openxmlformats.org/officeDocument/2006/relationships/image" Target="../media/image75.png"/><Relationship Id="rId15" Type="http://schemas.openxmlformats.org/officeDocument/2006/relationships/image" Target="../media/image85.png"/><Relationship Id="rId23" Type="http://schemas.openxmlformats.org/officeDocument/2006/relationships/image" Target="../media/image93.png"/><Relationship Id="rId28" Type="http://schemas.openxmlformats.org/officeDocument/2006/relationships/image" Target="../media/image98.png"/><Relationship Id="rId10" Type="http://schemas.openxmlformats.org/officeDocument/2006/relationships/image" Target="../media/image80.png"/><Relationship Id="rId19" Type="http://schemas.openxmlformats.org/officeDocument/2006/relationships/image" Target="../media/image89.png"/><Relationship Id="rId31" Type="http://schemas.openxmlformats.org/officeDocument/2006/relationships/image" Target="../media/image101.png"/><Relationship Id="rId4" Type="http://schemas.openxmlformats.org/officeDocument/2006/relationships/image" Target="../media/image21.png"/><Relationship Id="rId9" Type="http://schemas.openxmlformats.org/officeDocument/2006/relationships/image" Target="../media/image79.png"/><Relationship Id="rId14" Type="http://schemas.openxmlformats.org/officeDocument/2006/relationships/image" Target="../media/image84.png"/><Relationship Id="rId22" Type="http://schemas.openxmlformats.org/officeDocument/2006/relationships/image" Target="../media/image92.png"/><Relationship Id="rId27" Type="http://schemas.openxmlformats.org/officeDocument/2006/relationships/image" Target="../media/image97.png"/><Relationship Id="rId30" Type="http://schemas.openxmlformats.org/officeDocument/2006/relationships/image" Target="../media/image10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566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1.png"/><Relationship Id="rId13" Type="http://schemas.openxmlformats.org/officeDocument/2006/relationships/image" Target="../media/image576.png"/><Relationship Id="rId18" Type="http://schemas.openxmlformats.org/officeDocument/2006/relationships/image" Target="../media/image581.png"/><Relationship Id="rId3" Type="http://schemas.openxmlformats.org/officeDocument/2006/relationships/image" Target="../media/image568.png"/><Relationship Id="rId21" Type="http://schemas.openxmlformats.org/officeDocument/2006/relationships/image" Target="../media/image43.png"/><Relationship Id="rId7" Type="http://schemas.openxmlformats.org/officeDocument/2006/relationships/image" Target="../media/image570.png"/><Relationship Id="rId12" Type="http://schemas.openxmlformats.org/officeDocument/2006/relationships/image" Target="../media/image575.png"/><Relationship Id="rId17" Type="http://schemas.openxmlformats.org/officeDocument/2006/relationships/image" Target="../media/image580.png"/><Relationship Id="rId2" Type="http://schemas.openxmlformats.org/officeDocument/2006/relationships/image" Target="../media/image567.png"/><Relationship Id="rId16" Type="http://schemas.openxmlformats.org/officeDocument/2006/relationships/image" Target="../media/image579.png"/><Relationship Id="rId20" Type="http://schemas.openxmlformats.org/officeDocument/2006/relationships/image" Target="../media/image5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9.png"/><Relationship Id="rId11" Type="http://schemas.openxmlformats.org/officeDocument/2006/relationships/image" Target="../media/image574.png"/><Relationship Id="rId24" Type="http://schemas.openxmlformats.org/officeDocument/2006/relationships/image" Target="../media/image586.png"/><Relationship Id="rId5" Type="http://schemas.openxmlformats.org/officeDocument/2006/relationships/image" Target="../media/image21.png"/><Relationship Id="rId15" Type="http://schemas.openxmlformats.org/officeDocument/2006/relationships/image" Target="../media/image578.png"/><Relationship Id="rId23" Type="http://schemas.openxmlformats.org/officeDocument/2006/relationships/image" Target="../media/image585.png"/><Relationship Id="rId10" Type="http://schemas.openxmlformats.org/officeDocument/2006/relationships/image" Target="../media/image573.png"/><Relationship Id="rId19" Type="http://schemas.openxmlformats.org/officeDocument/2006/relationships/image" Target="../media/image582.png"/><Relationship Id="rId4" Type="http://schemas.openxmlformats.org/officeDocument/2006/relationships/image" Target="../media/image20.png"/><Relationship Id="rId9" Type="http://schemas.openxmlformats.org/officeDocument/2006/relationships/image" Target="../media/image572.png"/><Relationship Id="rId14" Type="http://schemas.openxmlformats.org/officeDocument/2006/relationships/image" Target="../media/image577.png"/><Relationship Id="rId22" Type="http://schemas.openxmlformats.org/officeDocument/2006/relationships/image" Target="../media/image58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1.png"/><Relationship Id="rId13" Type="http://schemas.openxmlformats.org/officeDocument/2006/relationships/image" Target="../media/image596.png"/><Relationship Id="rId18" Type="http://schemas.openxmlformats.org/officeDocument/2006/relationships/image" Target="../media/image600.png"/><Relationship Id="rId26" Type="http://schemas.openxmlformats.org/officeDocument/2006/relationships/image" Target="../media/image607.png"/><Relationship Id="rId3" Type="http://schemas.openxmlformats.org/officeDocument/2006/relationships/image" Target="../media/image588.png"/><Relationship Id="rId21" Type="http://schemas.openxmlformats.org/officeDocument/2006/relationships/image" Target="../media/image603.png"/><Relationship Id="rId7" Type="http://schemas.openxmlformats.org/officeDocument/2006/relationships/image" Target="../media/image590.png"/><Relationship Id="rId12" Type="http://schemas.openxmlformats.org/officeDocument/2006/relationships/image" Target="../media/image595.png"/><Relationship Id="rId17" Type="http://schemas.openxmlformats.org/officeDocument/2006/relationships/image" Target="../media/image599.png"/><Relationship Id="rId25" Type="http://schemas.openxmlformats.org/officeDocument/2006/relationships/image" Target="../media/image606.png"/><Relationship Id="rId2" Type="http://schemas.openxmlformats.org/officeDocument/2006/relationships/image" Target="../media/image587.png"/><Relationship Id="rId16" Type="http://schemas.openxmlformats.org/officeDocument/2006/relationships/image" Target="../media/image88.png"/><Relationship Id="rId20" Type="http://schemas.openxmlformats.org/officeDocument/2006/relationships/image" Target="../media/image602.png"/><Relationship Id="rId29" Type="http://schemas.openxmlformats.org/officeDocument/2006/relationships/image" Target="../media/image6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9.png"/><Relationship Id="rId11" Type="http://schemas.openxmlformats.org/officeDocument/2006/relationships/image" Target="../media/image594.png"/><Relationship Id="rId24" Type="http://schemas.openxmlformats.org/officeDocument/2006/relationships/image" Target="../media/image605.png"/><Relationship Id="rId5" Type="http://schemas.openxmlformats.org/officeDocument/2006/relationships/image" Target="../media/image21.png"/><Relationship Id="rId15" Type="http://schemas.openxmlformats.org/officeDocument/2006/relationships/image" Target="../media/image598.png"/><Relationship Id="rId23" Type="http://schemas.openxmlformats.org/officeDocument/2006/relationships/image" Target="../media/image288.png"/><Relationship Id="rId28" Type="http://schemas.openxmlformats.org/officeDocument/2006/relationships/image" Target="../media/image609.png"/><Relationship Id="rId10" Type="http://schemas.openxmlformats.org/officeDocument/2006/relationships/image" Target="../media/image593.png"/><Relationship Id="rId19" Type="http://schemas.openxmlformats.org/officeDocument/2006/relationships/image" Target="../media/image601.png"/><Relationship Id="rId4" Type="http://schemas.openxmlformats.org/officeDocument/2006/relationships/image" Target="../media/image284.png"/><Relationship Id="rId9" Type="http://schemas.openxmlformats.org/officeDocument/2006/relationships/image" Target="../media/image592.png"/><Relationship Id="rId14" Type="http://schemas.openxmlformats.org/officeDocument/2006/relationships/image" Target="../media/image597.png"/><Relationship Id="rId22" Type="http://schemas.openxmlformats.org/officeDocument/2006/relationships/image" Target="../media/image604.png"/><Relationship Id="rId27" Type="http://schemas.openxmlformats.org/officeDocument/2006/relationships/image" Target="../media/image60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2.png"/><Relationship Id="rId2" Type="http://schemas.openxmlformats.org/officeDocument/2006/relationships/image" Target="../media/image6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5.png"/><Relationship Id="rId5" Type="http://schemas.openxmlformats.org/officeDocument/2006/relationships/image" Target="../media/image614.png"/><Relationship Id="rId4" Type="http://schemas.openxmlformats.org/officeDocument/2006/relationships/image" Target="../media/image61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7.png"/><Relationship Id="rId2" Type="http://schemas.openxmlformats.org/officeDocument/2006/relationships/image" Target="../media/image616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26.png"/><Relationship Id="rId18" Type="http://schemas.openxmlformats.org/officeDocument/2006/relationships/image" Target="../media/image631.png"/><Relationship Id="rId26" Type="http://schemas.openxmlformats.org/officeDocument/2006/relationships/image" Target="../media/image637.png"/><Relationship Id="rId39" Type="http://schemas.openxmlformats.org/officeDocument/2006/relationships/image" Target="../media/image649.png"/><Relationship Id="rId3" Type="http://schemas.openxmlformats.org/officeDocument/2006/relationships/image" Target="../media/image619.png"/><Relationship Id="rId21" Type="http://schemas.openxmlformats.org/officeDocument/2006/relationships/image" Target="../media/image634.png"/><Relationship Id="rId34" Type="http://schemas.openxmlformats.org/officeDocument/2006/relationships/image" Target="../media/image644.png"/><Relationship Id="rId42" Type="http://schemas.openxmlformats.org/officeDocument/2006/relationships/image" Target="../media/image652.png"/><Relationship Id="rId47" Type="http://schemas.openxmlformats.org/officeDocument/2006/relationships/image" Target="../media/image656.png"/><Relationship Id="rId50" Type="http://schemas.openxmlformats.org/officeDocument/2006/relationships/image" Target="../media/image659.png"/><Relationship Id="rId7" Type="http://schemas.openxmlformats.org/officeDocument/2006/relationships/image" Target="../media/image621.png"/><Relationship Id="rId12" Type="http://schemas.openxmlformats.org/officeDocument/2006/relationships/image" Target="../media/image72.png"/><Relationship Id="rId17" Type="http://schemas.openxmlformats.org/officeDocument/2006/relationships/image" Target="../media/image630.png"/><Relationship Id="rId25" Type="http://schemas.openxmlformats.org/officeDocument/2006/relationships/image" Target="../media/image71.png"/><Relationship Id="rId33" Type="http://schemas.openxmlformats.org/officeDocument/2006/relationships/image" Target="../media/image643.png"/><Relationship Id="rId38" Type="http://schemas.openxmlformats.org/officeDocument/2006/relationships/image" Target="../media/image648.png"/><Relationship Id="rId46" Type="http://schemas.openxmlformats.org/officeDocument/2006/relationships/image" Target="../media/image655.png"/><Relationship Id="rId2" Type="http://schemas.openxmlformats.org/officeDocument/2006/relationships/image" Target="../media/image618.png"/><Relationship Id="rId16" Type="http://schemas.openxmlformats.org/officeDocument/2006/relationships/image" Target="../media/image629.png"/><Relationship Id="rId20" Type="http://schemas.openxmlformats.org/officeDocument/2006/relationships/image" Target="../media/image633.png"/><Relationship Id="rId29" Type="http://schemas.openxmlformats.org/officeDocument/2006/relationships/image" Target="../media/image62.png"/><Relationship Id="rId41" Type="http://schemas.openxmlformats.org/officeDocument/2006/relationships/image" Target="../media/image651.png"/><Relationship Id="rId54" Type="http://schemas.openxmlformats.org/officeDocument/2006/relationships/image" Target="../media/image6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0.png"/><Relationship Id="rId11" Type="http://schemas.openxmlformats.org/officeDocument/2006/relationships/image" Target="../media/image625.png"/><Relationship Id="rId24" Type="http://schemas.openxmlformats.org/officeDocument/2006/relationships/image" Target="../media/image636.png"/><Relationship Id="rId32" Type="http://schemas.openxmlformats.org/officeDocument/2006/relationships/image" Target="../media/image642.png"/><Relationship Id="rId37" Type="http://schemas.openxmlformats.org/officeDocument/2006/relationships/image" Target="../media/image647.png"/><Relationship Id="rId40" Type="http://schemas.openxmlformats.org/officeDocument/2006/relationships/image" Target="../media/image650.png"/><Relationship Id="rId45" Type="http://schemas.openxmlformats.org/officeDocument/2006/relationships/image" Target="../media/image654.png"/><Relationship Id="rId53" Type="http://schemas.openxmlformats.org/officeDocument/2006/relationships/image" Target="../media/image662.png"/><Relationship Id="rId5" Type="http://schemas.openxmlformats.org/officeDocument/2006/relationships/image" Target="../media/image21.png"/><Relationship Id="rId15" Type="http://schemas.openxmlformats.org/officeDocument/2006/relationships/image" Target="../media/image628.png"/><Relationship Id="rId23" Type="http://schemas.openxmlformats.org/officeDocument/2006/relationships/image" Target="../media/image32.png"/><Relationship Id="rId28" Type="http://schemas.openxmlformats.org/officeDocument/2006/relationships/image" Target="../media/image639.png"/><Relationship Id="rId36" Type="http://schemas.openxmlformats.org/officeDocument/2006/relationships/image" Target="../media/image646.png"/><Relationship Id="rId49" Type="http://schemas.openxmlformats.org/officeDocument/2006/relationships/image" Target="../media/image658.png"/><Relationship Id="rId10" Type="http://schemas.openxmlformats.org/officeDocument/2006/relationships/image" Target="../media/image624.png"/><Relationship Id="rId19" Type="http://schemas.openxmlformats.org/officeDocument/2006/relationships/image" Target="../media/image632.png"/><Relationship Id="rId31" Type="http://schemas.openxmlformats.org/officeDocument/2006/relationships/image" Target="../media/image641.png"/><Relationship Id="rId44" Type="http://schemas.openxmlformats.org/officeDocument/2006/relationships/image" Target="../media/image36.png"/><Relationship Id="rId52" Type="http://schemas.openxmlformats.org/officeDocument/2006/relationships/image" Target="../media/image661.png"/><Relationship Id="rId4" Type="http://schemas.openxmlformats.org/officeDocument/2006/relationships/image" Target="../media/image276.png"/><Relationship Id="rId9" Type="http://schemas.openxmlformats.org/officeDocument/2006/relationships/image" Target="../media/image623.png"/><Relationship Id="rId14" Type="http://schemas.openxmlformats.org/officeDocument/2006/relationships/image" Target="../media/image627.png"/><Relationship Id="rId22" Type="http://schemas.openxmlformats.org/officeDocument/2006/relationships/image" Target="../media/image635.png"/><Relationship Id="rId27" Type="http://schemas.openxmlformats.org/officeDocument/2006/relationships/image" Target="../media/image638.png"/><Relationship Id="rId30" Type="http://schemas.openxmlformats.org/officeDocument/2006/relationships/image" Target="../media/image640.png"/><Relationship Id="rId35" Type="http://schemas.openxmlformats.org/officeDocument/2006/relationships/image" Target="../media/image645.png"/><Relationship Id="rId43" Type="http://schemas.openxmlformats.org/officeDocument/2006/relationships/image" Target="../media/image653.png"/><Relationship Id="rId48" Type="http://schemas.openxmlformats.org/officeDocument/2006/relationships/image" Target="../media/image657.png"/><Relationship Id="rId8" Type="http://schemas.openxmlformats.org/officeDocument/2006/relationships/image" Target="../media/image622.png"/><Relationship Id="rId51" Type="http://schemas.openxmlformats.org/officeDocument/2006/relationships/image" Target="../media/image66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8.png"/><Relationship Id="rId13" Type="http://schemas.openxmlformats.org/officeDocument/2006/relationships/image" Target="../media/image672.png"/><Relationship Id="rId18" Type="http://schemas.openxmlformats.org/officeDocument/2006/relationships/image" Target="../media/image677.png"/><Relationship Id="rId3" Type="http://schemas.openxmlformats.org/officeDocument/2006/relationships/image" Target="../media/image665.png"/><Relationship Id="rId7" Type="http://schemas.openxmlformats.org/officeDocument/2006/relationships/image" Target="../media/image667.png"/><Relationship Id="rId12" Type="http://schemas.openxmlformats.org/officeDocument/2006/relationships/image" Target="../media/image671.png"/><Relationship Id="rId17" Type="http://schemas.openxmlformats.org/officeDocument/2006/relationships/image" Target="../media/image676.png"/><Relationship Id="rId2" Type="http://schemas.openxmlformats.org/officeDocument/2006/relationships/image" Target="../media/image664.png"/><Relationship Id="rId16" Type="http://schemas.openxmlformats.org/officeDocument/2006/relationships/image" Target="../media/image6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670.png"/><Relationship Id="rId5" Type="http://schemas.openxmlformats.org/officeDocument/2006/relationships/image" Target="../media/image335.png"/><Relationship Id="rId15" Type="http://schemas.openxmlformats.org/officeDocument/2006/relationships/image" Target="../media/image674.png"/><Relationship Id="rId10" Type="http://schemas.openxmlformats.org/officeDocument/2006/relationships/image" Target="../media/image98.png"/><Relationship Id="rId19" Type="http://schemas.openxmlformats.org/officeDocument/2006/relationships/image" Target="../media/image678.png"/><Relationship Id="rId4" Type="http://schemas.openxmlformats.org/officeDocument/2006/relationships/image" Target="../media/image666.png"/><Relationship Id="rId9" Type="http://schemas.openxmlformats.org/officeDocument/2006/relationships/image" Target="../media/image669.png"/><Relationship Id="rId14" Type="http://schemas.openxmlformats.org/officeDocument/2006/relationships/image" Target="../media/image67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0.png"/><Relationship Id="rId2" Type="http://schemas.openxmlformats.org/officeDocument/2006/relationships/image" Target="../media/image67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2.png"/><Relationship Id="rId4" Type="http://schemas.openxmlformats.org/officeDocument/2006/relationships/image" Target="../media/image681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0.png"/><Relationship Id="rId3" Type="http://schemas.openxmlformats.org/officeDocument/2006/relationships/image" Target="../media/image684.png"/><Relationship Id="rId7" Type="http://schemas.openxmlformats.org/officeDocument/2006/relationships/image" Target="../media/image688.png"/><Relationship Id="rId2" Type="http://schemas.openxmlformats.org/officeDocument/2006/relationships/image" Target="../media/image6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7.png"/><Relationship Id="rId5" Type="http://schemas.openxmlformats.org/officeDocument/2006/relationships/image" Target="../media/image686.png"/><Relationship Id="rId4" Type="http://schemas.openxmlformats.org/officeDocument/2006/relationships/image" Target="../media/image68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3.png"/><Relationship Id="rId3" Type="http://schemas.openxmlformats.org/officeDocument/2006/relationships/image" Target="../media/image690.png"/><Relationship Id="rId7" Type="http://schemas.openxmlformats.org/officeDocument/2006/relationships/image" Target="../media/image692.png"/><Relationship Id="rId2" Type="http://schemas.openxmlformats.org/officeDocument/2006/relationships/image" Target="../media/image6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1.png"/><Relationship Id="rId5" Type="http://schemas.openxmlformats.org/officeDocument/2006/relationships/image" Target="../media/image21.png"/><Relationship Id="rId10" Type="http://schemas.openxmlformats.org/officeDocument/2006/relationships/image" Target="../media/image695.png"/><Relationship Id="rId4" Type="http://schemas.openxmlformats.org/officeDocument/2006/relationships/image" Target="../media/image284.png"/><Relationship Id="rId9" Type="http://schemas.openxmlformats.org/officeDocument/2006/relationships/image" Target="../media/image694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2.png"/><Relationship Id="rId18" Type="http://schemas.openxmlformats.org/officeDocument/2006/relationships/image" Target="../media/image117.png"/><Relationship Id="rId26" Type="http://schemas.openxmlformats.org/officeDocument/2006/relationships/image" Target="../media/image125.png"/><Relationship Id="rId39" Type="http://schemas.openxmlformats.org/officeDocument/2006/relationships/image" Target="../media/image138.png"/><Relationship Id="rId21" Type="http://schemas.openxmlformats.org/officeDocument/2006/relationships/image" Target="../media/image120.png"/><Relationship Id="rId34" Type="http://schemas.openxmlformats.org/officeDocument/2006/relationships/image" Target="../media/image133.png"/><Relationship Id="rId42" Type="http://schemas.openxmlformats.org/officeDocument/2006/relationships/image" Target="../media/image141.png"/><Relationship Id="rId47" Type="http://schemas.openxmlformats.org/officeDocument/2006/relationships/image" Target="../media/image145.png"/><Relationship Id="rId50" Type="http://schemas.openxmlformats.org/officeDocument/2006/relationships/image" Target="../media/image148.png"/><Relationship Id="rId55" Type="http://schemas.openxmlformats.org/officeDocument/2006/relationships/image" Target="../media/image153.png"/><Relationship Id="rId63" Type="http://schemas.openxmlformats.org/officeDocument/2006/relationships/image" Target="../media/image161.png"/><Relationship Id="rId68" Type="http://schemas.openxmlformats.org/officeDocument/2006/relationships/image" Target="../media/image166.png"/><Relationship Id="rId7" Type="http://schemas.openxmlformats.org/officeDocument/2006/relationships/image" Target="../media/image107.png"/><Relationship Id="rId2" Type="http://schemas.openxmlformats.org/officeDocument/2006/relationships/image" Target="../media/image104.png"/><Relationship Id="rId16" Type="http://schemas.openxmlformats.org/officeDocument/2006/relationships/image" Target="../media/image115.png"/><Relationship Id="rId29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11" Type="http://schemas.openxmlformats.org/officeDocument/2006/relationships/image" Target="../media/image110.png"/><Relationship Id="rId24" Type="http://schemas.openxmlformats.org/officeDocument/2006/relationships/image" Target="../media/image123.png"/><Relationship Id="rId32" Type="http://schemas.openxmlformats.org/officeDocument/2006/relationships/image" Target="../media/image131.png"/><Relationship Id="rId37" Type="http://schemas.openxmlformats.org/officeDocument/2006/relationships/image" Target="../media/image136.png"/><Relationship Id="rId40" Type="http://schemas.openxmlformats.org/officeDocument/2006/relationships/image" Target="../media/image139.png"/><Relationship Id="rId45" Type="http://schemas.openxmlformats.org/officeDocument/2006/relationships/image" Target="../media/image144.png"/><Relationship Id="rId53" Type="http://schemas.openxmlformats.org/officeDocument/2006/relationships/image" Target="../media/image151.png"/><Relationship Id="rId58" Type="http://schemas.openxmlformats.org/officeDocument/2006/relationships/image" Target="../media/image156.png"/><Relationship Id="rId66" Type="http://schemas.openxmlformats.org/officeDocument/2006/relationships/image" Target="../media/image164.png"/><Relationship Id="rId5" Type="http://schemas.openxmlformats.org/officeDocument/2006/relationships/image" Target="../media/image21.png"/><Relationship Id="rId15" Type="http://schemas.openxmlformats.org/officeDocument/2006/relationships/image" Target="../media/image114.png"/><Relationship Id="rId23" Type="http://schemas.openxmlformats.org/officeDocument/2006/relationships/image" Target="../media/image122.png"/><Relationship Id="rId28" Type="http://schemas.openxmlformats.org/officeDocument/2006/relationships/image" Target="../media/image127.png"/><Relationship Id="rId36" Type="http://schemas.openxmlformats.org/officeDocument/2006/relationships/image" Target="../media/image135.png"/><Relationship Id="rId49" Type="http://schemas.openxmlformats.org/officeDocument/2006/relationships/image" Target="../media/image147.png"/><Relationship Id="rId57" Type="http://schemas.openxmlformats.org/officeDocument/2006/relationships/image" Target="../media/image155.png"/><Relationship Id="rId61" Type="http://schemas.openxmlformats.org/officeDocument/2006/relationships/image" Target="../media/image159.png"/><Relationship Id="rId10" Type="http://schemas.openxmlformats.org/officeDocument/2006/relationships/image" Target="../media/image109.png"/><Relationship Id="rId19" Type="http://schemas.openxmlformats.org/officeDocument/2006/relationships/image" Target="../media/image118.png"/><Relationship Id="rId31" Type="http://schemas.openxmlformats.org/officeDocument/2006/relationships/image" Target="../media/image130.png"/><Relationship Id="rId44" Type="http://schemas.openxmlformats.org/officeDocument/2006/relationships/image" Target="../media/image143.png"/><Relationship Id="rId52" Type="http://schemas.openxmlformats.org/officeDocument/2006/relationships/image" Target="../media/image150.png"/><Relationship Id="rId60" Type="http://schemas.openxmlformats.org/officeDocument/2006/relationships/image" Target="../media/image158.png"/><Relationship Id="rId65" Type="http://schemas.openxmlformats.org/officeDocument/2006/relationships/image" Target="../media/image163.png"/><Relationship Id="rId4" Type="http://schemas.openxmlformats.org/officeDocument/2006/relationships/image" Target="../media/image20.png"/><Relationship Id="rId9" Type="http://schemas.openxmlformats.org/officeDocument/2006/relationships/image" Target="../media/image43.png"/><Relationship Id="rId14" Type="http://schemas.openxmlformats.org/officeDocument/2006/relationships/image" Target="../media/image113.png"/><Relationship Id="rId22" Type="http://schemas.openxmlformats.org/officeDocument/2006/relationships/image" Target="../media/image121.png"/><Relationship Id="rId27" Type="http://schemas.openxmlformats.org/officeDocument/2006/relationships/image" Target="../media/image126.png"/><Relationship Id="rId30" Type="http://schemas.openxmlformats.org/officeDocument/2006/relationships/image" Target="../media/image129.png"/><Relationship Id="rId35" Type="http://schemas.openxmlformats.org/officeDocument/2006/relationships/image" Target="../media/image134.png"/><Relationship Id="rId43" Type="http://schemas.openxmlformats.org/officeDocument/2006/relationships/image" Target="../media/image142.png"/><Relationship Id="rId48" Type="http://schemas.openxmlformats.org/officeDocument/2006/relationships/image" Target="../media/image146.png"/><Relationship Id="rId56" Type="http://schemas.openxmlformats.org/officeDocument/2006/relationships/image" Target="../media/image154.png"/><Relationship Id="rId64" Type="http://schemas.openxmlformats.org/officeDocument/2006/relationships/image" Target="../media/image162.png"/><Relationship Id="rId8" Type="http://schemas.openxmlformats.org/officeDocument/2006/relationships/image" Target="../media/image108.png"/><Relationship Id="rId51" Type="http://schemas.openxmlformats.org/officeDocument/2006/relationships/image" Target="../media/image149.png"/><Relationship Id="rId3" Type="http://schemas.openxmlformats.org/officeDocument/2006/relationships/image" Target="../media/image105.png"/><Relationship Id="rId12" Type="http://schemas.openxmlformats.org/officeDocument/2006/relationships/image" Target="../media/image111.png"/><Relationship Id="rId17" Type="http://schemas.openxmlformats.org/officeDocument/2006/relationships/image" Target="../media/image116.png"/><Relationship Id="rId25" Type="http://schemas.openxmlformats.org/officeDocument/2006/relationships/image" Target="../media/image124.png"/><Relationship Id="rId33" Type="http://schemas.openxmlformats.org/officeDocument/2006/relationships/image" Target="../media/image132.png"/><Relationship Id="rId38" Type="http://schemas.openxmlformats.org/officeDocument/2006/relationships/image" Target="../media/image137.png"/><Relationship Id="rId46" Type="http://schemas.openxmlformats.org/officeDocument/2006/relationships/image" Target="../media/image32.png"/><Relationship Id="rId59" Type="http://schemas.openxmlformats.org/officeDocument/2006/relationships/image" Target="../media/image157.png"/><Relationship Id="rId67" Type="http://schemas.openxmlformats.org/officeDocument/2006/relationships/image" Target="../media/image165.png"/><Relationship Id="rId20" Type="http://schemas.openxmlformats.org/officeDocument/2006/relationships/image" Target="../media/image119.png"/><Relationship Id="rId41" Type="http://schemas.openxmlformats.org/officeDocument/2006/relationships/image" Target="../media/image140.png"/><Relationship Id="rId54" Type="http://schemas.openxmlformats.org/officeDocument/2006/relationships/image" Target="../media/image152.png"/><Relationship Id="rId62" Type="http://schemas.openxmlformats.org/officeDocument/2006/relationships/image" Target="../media/image160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9.png"/><Relationship Id="rId13" Type="http://schemas.openxmlformats.org/officeDocument/2006/relationships/image" Target="../media/image704.png"/><Relationship Id="rId18" Type="http://schemas.openxmlformats.org/officeDocument/2006/relationships/image" Target="../media/image707.png"/><Relationship Id="rId26" Type="http://schemas.openxmlformats.org/officeDocument/2006/relationships/image" Target="../media/image714.png"/><Relationship Id="rId3" Type="http://schemas.openxmlformats.org/officeDocument/2006/relationships/image" Target="../media/image697.png"/><Relationship Id="rId21" Type="http://schemas.openxmlformats.org/officeDocument/2006/relationships/image" Target="../media/image709.png"/><Relationship Id="rId7" Type="http://schemas.openxmlformats.org/officeDocument/2006/relationships/image" Target="../media/image110.png"/><Relationship Id="rId12" Type="http://schemas.openxmlformats.org/officeDocument/2006/relationships/image" Target="../media/image703.png"/><Relationship Id="rId17" Type="http://schemas.openxmlformats.org/officeDocument/2006/relationships/image" Target="../media/image706.png"/><Relationship Id="rId25" Type="http://schemas.openxmlformats.org/officeDocument/2006/relationships/image" Target="../media/image713.png"/><Relationship Id="rId2" Type="http://schemas.openxmlformats.org/officeDocument/2006/relationships/image" Target="../media/image696.png"/><Relationship Id="rId16" Type="http://schemas.openxmlformats.org/officeDocument/2006/relationships/image" Target="../media/image272.png"/><Relationship Id="rId20" Type="http://schemas.openxmlformats.org/officeDocument/2006/relationships/image" Target="../media/image70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702.png"/><Relationship Id="rId24" Type="http://schemas.openxmlformats.org/officeDocument/2006/relationships/image" Target="../media/image712.png"/><Relationship Id="rId5" Type="http://schemas.openxmlformats.org/officeDocument/2006/relationships/image" Target="../media/image20.png"/><Relationship Id="rId15" Type="http://schemas.openxmlformats.org/officeDocument/2006/relationships/image" Target="../media/image705.png"/><Relationship Id="rId23" Type="http://schemas.openxmlformats.org/officeDocument/2006/relationships/image" Target="../media/image711.png"/><Relationship Id="rId10" Type="http://schemas.openxmlformats.org/officeDocument/2006/relationships/image" Target="../media/image701.png"/><Relationship Id="rId19" Type="http://schemas.openxmlformats.org/officeDocument/2006/relationships/image" Target="../media/image571.png"/><Relationship Id="rId4" Type="http://schemas.openxmlformats.org/officeDocument/2006/relationships/image" Target="../media/image698.png"/><Relationship Id="rId9" Type="http://schemas.openxmlformats.org/officeDocument/2006/relationships/image" Target="../media/image700.png"/><Relationship Id="rId14" Type="http://schemas.openxmlformats.org/officeDocument/2006/relationships/image" Target="../media/image43.png"/><Relationship Id="rId22" Type="http://schemas.openxmlformats.org/officeDocument/2006/relationships/image" Target="../media/image710.png"/><Relationship Id="rId27" Type="http://schemas.openxmlformats.org/officeDocument/2006/relationships/image" Target="../media/image715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9.png"/><Relationship Id="rId3" Type="http://schemas.openxmlformats.org/officeDocument/2006/relationships/image" Target="../media/image717.png"/><Relationship Id="rId7" Type="http://schemas.openxmlformats.org/officeDocument/2006/relationships/image" Target="../media/image589.png"/><Relationship Id="rId2" Type="http://schemas.openxmlformats.org/officeDocument/2006/relationships/image" Target="../media/image7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8.png"/><Relationship Id="rId5" Type="http://schemas.openxmlformats.org/officeDocument/2006/relationships/image" Target="../media/image21.png"/><Relationship Id="rId10" Type="http://schemas.openxmlformats.org/officeDocument/2006/relationships/image" Target="../media/image721.png"/><Relationship Id="rId4" Type="http://schemas.openxmlformats.org/officeDocument/2006/relationships/image" Target="../media/image284.png"/><Relationship Id="rId9" Type="http://schemas.openxmlformats.org/officeDocument/2006/relationships/image" Target="../media/image720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5.png"/><Relationship Id="rId13" Type="http://schemas.openxmlformats.org/officeDocument/2006/relationships/image" Target="../media/image730.png"/><Relationship Id="rId3" Type="http://schemas.openxmlformats.org/officeDocument/2006/relationships/image" Target="../media/image284.png"/><Relationship Id="rId7" Type="http://schemas.openxmlformats.org/officeDocument/2006/relationships/image" Target="../media/image724.png"/><Relationship Id="rId12" Type="http://schemas.openxmlformats.org/officeDocument/2006/relationships/image" Target="../media/image729.png"/><Relationship Id="rId2" Type="http://schemas.openxmlformats.org/officeDocument/2006/relationships/image" Target="../media/image7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3.png"/><Relationship Id="rId11" Type="http://schemas.openxmlformats.org/officeDocument/2006/relationships/image" Target="../media/image728.png"/><Relationship Id="rId5" Type="http://schemas.openxmlformats.org/officeDocument/2006/relationships/image" Target="../media/image495.png"/><Relationship Id="rId10" Type="http://schemas.openxmlformats.org/officeDocument/2006/relationships/image" Target="../media/image727.png"/><Relationship Id="rId4" Type="http://schemas.openxmlformats.org/officeDocument/2006/relationships/image" Target="../media/image21.png"/><Relationship Id="rId9" Type="http://schemas.openxmlformats.org/officeDocument/2006/relationships/image" Target="../media/image726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4.png"/><Relationship Id="rId13" Type="http://schemas.openxmlformats.org/officeDocument/2006/relationships/image" Target="../media/image738.png"/><Relationship Id="rId18" Type="http://schemas.openxmlformats.org/officeDocument/2006/relationships/image" Target="../media/image743.png"/><Relationship Id="rId26" Type="http://schemas.openxmlformats.org/officeDocument/2006/relationships/image" Target="../media/image750.png"/><Relationship Id="rId3" Type="http://schemas.openxmlformats.org/officeDocument/2006/relationships/image" Target="../media/image20.png"/><Relationship Id="rId21" Type="http://schemas.openxmlformats.org/officeDocument/2006/relationships/image" Target="../media/image745.png"/><Relationship Id="rId7" Type="http://schemas.openxmlformats.org/officeDocument/2006/relationships/image" Target="../media/image733.png"/><Relationship Id="rId12" Type="http://schemas.openxmlformats.org/officeDocument/2006/relationships/image" Target="../media/image98.png"/><Relationship Id="rId17" Type="http://schemas.openxmlformats.org/officeDocument/2006/relationships/image" Target="../media/image742.png"/><Relationship Id="rId25" Type="http://schemas.openxmlformats.org/officeDocument/2006/relationships/image" Target="../media/image749.png"/><Relationship Id="rId33" Type="http://schemas.openxmlformats.org/officeDocument/2006/relationships/image" Target="../media/image757.png"/><Relationship Id="rId2" Type="http://schemas.openxmlformats.org/officeDocument/2006/relationships/image" Target="../media/image731.png"/><Relationship Id="rId16" Type="http://schemas.openxmlformats.org/officeDocument/2006/relationships/image" Target="../media/image741.png"/><Relationship Id="rId20" Type="http://schemas.openxmlformats.org/officeDocument/2006/relationships/image" Target="../media/image202.png"/><Relationship Id="rId29" Type="http://schemas.openxmlformats.org/officeDocument/2006/relationships/image" Target="../media/image7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1.png"/><Relationship Id="rId11" Type="http://schemas.openxmlformats.org/officeDocument/2006/relationships/image" Target="../media/image737.png"/><Relationship Id="rId24" Type="http://schemas.openxmlformats.org/officeDocument/2006/relationships/image" Target="../media/image748.png"/><Relationship Id="rId32" Type="http://schemas.openxmlformats.org/officeDocument/2006/relationships/image" Target="../media/image756.png"/><Relationship Id="rId5" Type="http://schemas.openxmlformats.org/officeDocument/2006/relationships/image" Target="../media/image732.png"/><Relationship Id="rId15" Type="http://schemas.openxmlformats.org/officeDocument/2006/relationships/image" Target="../media/image740.png"/><Relationship Id="rId23" Type="http://schemas.openxmlformats.org/officeDocument/2006/relationships/image" Target="../media/image747.png"/><Relationship Id="rId28" Type="http://schemas.openxmlformats.org/officeDocument/2006/relationships/image" Target="../media/image752.png"/><Relationship Id="rId10" Type="http://schemas.openxmlformats.org/officeDocument/2006/relationships/image" Target="../media/image736.png"/><Relationship Id="rId19" Type="http://schemas.openxmlformats.org/officeDocument/2006/relationships/image" Target="../media/image744.png"/><Relationship Id="rId31" Type="http://schemas.openxmlformats.org/officeDocument/2006/relationships/image" Target="../media/image755.png"/><Relationship Id="rId4" Type="http://schemas.openxmlformats.org/officeDocument/2006/relationships/image" Target="../media/image21.png"/><Relationship Id="rId9" Type="http://schemas.openxmlformats.org/officeDocument/2006/relationships/image" Target="../media/image735.png"/><Relationship Id="rId14" Type="http://schemas.openxmlformats.org/officeDocument/2006/relationships/image" Target="../media/image739.png"/><Relationship Id="rId22" Type="http://schemas.openxmlformats.org/officeDocument/2006/relationships/image" Target="../media/image746.png"/><Relationship Id="rId27" Type="http://schemas.openxmlformats.org/officeDocument/2006/relationships/image" Target="../media/image751.png"/><Relationship Id="rId30" Type="http://schemas.openxmlformats.org/officeDocument/2006/relationships/image" Target="../media/image754.png"/></Relationships>
</file>

<file path=ppt/slides/_rels/slide4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68.png"/><Relationship Id="rId18" Type="http://schemas.openxmlformats.org/officeDocument/2006/relationships/image" Target="../media/image773.png"/><Relationship Id="rId26" Type="http://schemas.openxmlformats.org/officeDocument/2006/relationships/image" Target="../media/image781.png"/><Relationship Id="rId39" Type="http://schemas.openxmlformats.org/officeDocument/2006/relationships/image" Target="../media/image794.png"/><Relationship Id="rId21" Type="http://schemas.openxmlformats.org/officeDocument/2006/relationships/image" Target="../media/image776.png"/><Relationship Id="rId34" Type="http://schemas.openxmlformats.org/officeDocument/2006/relationships/image" Target="../media/image789.png"/><Relationship Id="rId42" Type="http://schemas.openxmlformats.org/officeDocument/2006/relationships/image" Target="../media/image797.png"/><Relationship Id="rId47" Type="http://schemas.openxmlformats.org/officeDocument/2006/relationships/image" Target="../media/image802.png"/><Relationship Id="rId50" Type="http://schemas.openxmlformats.org/officeDocument/2006/relationships/image" Target="../media/image805.png"/><Relationship Id="rId55" Type="http://schemas.openxmlformats.org/officeDocument/2006/relationships/image" Target="../media/image810.png"/><Relationship Id="rId63" Type="http://schemas.openxmlformats.org/officeDocument/2006/relationships/image" Target="../media/image818.png"/><Relationship Id="rId68" Type="http://schemas.openxmlformats.org/officeDocument/2006/relationships/image" Target="../media/image823.png"/><Relationship Id="rId76" Type="http://schemas.openxmlformats.org/officeDocument/2006/relationships/image" Target="../media/image13.png"/><Relationship Id="rId7" Type="http://schemas.openxmlformats.org/officeDocument/2006/relationships/image" Target="../media/image762.png"/><Relationship Id="rId71" Type="http://schemas.openxmlformats.org/officeDocument/2006/relationships/image" Target="../media/image826.png"/><Relationship Id="rId2" Type="http://schemas.openxmlformats.org/officeDocument/2006/relationships/image" Target="../media/image758.png"/><Relationship Id="rId16" Type="http://schemas.openxmlformats.org/officeDocument/2006/relationships/image" Target="../media/image771.png"/><Relationship Id="rId29" Type="http://schemas.openxmlformats.org/officeDocument/2006/relationships/image" Target="../media/image784.png"/><Relationship Id="rId11" Type="http://schemas.openxmlformats.org/officeDocument/2006/relationships/image" Target="../media/image766.png"/><Relationship Id="rId24" Type="http://schemas.openxmlformats.org/officeDocument/2006/relationships/image" Target="../media/image779.png"/><Relationship Id="rId32" Type="http://schemas.openxmlformats.org/officeDocument/2006/relationships/image" Target="../media/image787.png"/><Relationship Id="rId37" Type="http://schemas.openxmlformats.org/officeDocument/2006/relationships/image" Target="../media/image792.png"/><Relationship Id="rId40" Type="http://schemas.openxmlformats.org/officeDocument/2006/relationships/image" Target="../media/image795.png"/><Relationship Id="rId45" Type="http://schemas.openxmlformats.org/officeDocument/2006/relationships/image" Target="../media/image800.png"/><Relationship Id="rId53" Type="http://schemas.openxmlformats.org/officeDocument/2006/relationships/image" Target="../media/image808.png"/><Relationship Id="rId58" Type="http://schemas.openxmlformats.org/officeDocument/2006/relationships/image" Target="../media/image813.png"/><Relationship Id="rId66" Type="http://schemas.openxmlformats.org/officeDocument/2006/relationships/image" Target="../media/image821.png"/><Relationship Id="rId74" Type="http://schemas.openxmlformats.org/officeDocument/2006/relationships/image" Target="../media/image829.png"/><Relationship Id="rId5" Type="http://schemas.openxmlformats.org/officeDocument/2006/relationships/image" Target="../media/image21.png"/><Relationship Id="rId15" Type="http://schemas.openxmlformats.org/officeDocument/2006/relationships/image" Target="../media/image770.png"/><Relationship Id="rId23" Type="http://schemas.openxmlformats.org/officeDocument/2006/relationships/image" Target="../media/image778.png"/><Relationship Id="rId28" Type="http://schemas.openxmlformats.org/officeDocument/2006/relationships/image" Target="../media/image783.png"/><Relationship Id="rId36" Type="http://schemas.openxmlformats.org/officeDocument/2006/relationships/image" Target="../media/image791.png"/><Relationship Id="rId49" Type="http://schemas.openxmlformats.org/officeDocument/2006/relationships/image" Target="../media/image804.png"/><Relationship Id="rId57" Type="http://schemas.openxmlformats.org/officeDocument/2006/relationships/image" Target="../media/image812.png"/><Relationship Id="rId61" Type="http://schemas.openxmlformats.org/officeDocument/2006/relationships/image" Target="../media/image816.png"/><Relationship Id="rId10" Type="http://schemas.openxmlformats.org/officeDocument/2006/relationships/image" Target="../media/image765.png"/><Relationship Id="rId19" Type="http://schemas.openxmlformats.org/officeDocument/2006/relationships/image" Target="../media/image774.png"/><Relationship Id="rId31" Type="http://schemas.openxmlformats.org/officeDocument/2006/relationships/image" Target="../media/image786.png"/><Relationship Id="rId44" Type="http://schemas.openxmlformats.org/officeDocument/2006/relationships/image" Target="../media/image799.png"/><Relationship Id="rId52" Type="http://schemas.openxmlformats.org/officeDocument/2006/relationships/image" Target="../media/image807.png"/><Relationship Id="rId60" Type="http://schemas.openxmlformats.org/officeDocument/2006/relationships/image" Target="../media/image815.png"/><Relationship Id="rId65" Type="http://schemas.openxmlformats.org/officeDocument/2006/relationships/image" Target="../media/image820.png"/><Relationship Id="rId73" Type="http://schemas.openxmlformats.org/officeDocument/2006/relationships/image" Target="../media/image828.png"/><Relationship Id="rId4" Type="http://schemas.openxmlformats.org/officeDocument/2006/relationships/image" Target="../media/image760.png"/><Relationship Id="rId9" Type="http://schemas.openxmlformats.org/officeDocument/2006/relationships/image" Target="../media/image764.png"/><Relationship Id="rId14" Type="http://schemas.openxmlformats.org/officeDocument/2006/relationships/image" Target="../media/image769.png"/><Relationship Id="rId22" Type="http://schemas.openxmlformats.org/officeDocument/2006/relationships/image" Target="../media/image777.png"/><Relationship Id="rId27" Type="http://schemas.openxmlformats.org/officeDocument/2006/relationships/image" Target="../media/image782.png"/><Relationship Id="rId30" Type="http://schemas.openxmlformats.org/officeDocument/2006/relationships/image" Target="../media/image785.png"/><Relationship Id="rId35" Type="http://schemas.openxmlformats.org/officeDocument/2006/relationships/image" Target="../media/image790.png"/><Relationship Id="rId43" Type="http://schemas.openxmlformats.org/officeDocument/2006/relationships/image" Target="../media/image798.png"/><Relationship Id="rId48" Type="http://schemas.openxmlformats.org/officeDocument/2006/relationships/image" Target="../media/image803.png"/><Relationship Id="rId56" Type="http://schemas.openxmlformats.org/officeDocument/2006/relationships/image" Target="../media/image811.png"/><Relationship Id="rId64" Type="http://schemas.openxmlformats.org/officeDocument/2006/relationships/image" Target="../media/image819.png"/><Relationship Id="rId69" Type="http://schemas.openxmlformats.org/officeDocument/2006/relationships/image" Target="../media/image824.png"/><Relationship Id="rId8" Type="http://schemas.openxmlformats.org/officeDocument/2006/relationships/image" Target="../media/image763.png"/><Relationship Id="rId51" Type="http://schemas.openxmlformats.org/officeDocument/2006/relationships/image" Target="../media/image806.png"/><Relationship Id="rId72" Type="http://schemas.openxmlformats.org/officeDocument/2006/relationships/image" Target="../media/image827.png"/><Relationship Id="rId3" Type="http://schemas.openxmlformats.org/officeDocument/2006/relationships/image" Target="../media/image759.png"/><Relationship Id="rId12" Type="http://schemas.openxmlformats.org/officeDocument/2006/relationships/image" Target="../media/image767.png"/><Relationship Id="rId17" Type="http://schemas.openxmlformats.org/officeDocument/2006/relationships/image" Target="../media/image772.png"/><Relationship Id="rId25" Type="http://schemas.openxmlformats.org/officeDocument/2006/relationships/image" Target="../media/image780.png"/><Relationship Id="rId33" Type="http://schemas.openxmlformats.org/officeDocument/2006/relationships/image" Target="../media/image788.png"/><Relationship Id="rId38" Type="http://schemas.openxmlformats.org/officeDocument/2006/relationships/image" Target="../media/image793.png"/><Relationship Id="rId46" Type="http://schemas.openxmlformats.org/officeDocument/2006/relationships/image" Target="../media/image801.png"/><Relationship Id="rId59" Type="http://schemas.openxmlformats.org/officeDocument/2006/relationships/image" Target="../media/image814.png"/><Relationship Id="rId67" Type="http://schemas.openxmlformats.org/officeDocument/2006/relationships/image" Target="../media/image822.png"/><Relationship Id="rId20" Type="http://schemas.openxmlformats.org/officeDocument/2006/relationships/image" Target="../media/image775.png"/><Relationship Id="rId41" Type="http://schemas.openxmlformats.org/officeDocument/2006/relationships/image" Target="../media/image796.png"/><Relationship Id="rId54" Type="http://schemas.openxmlformats.org/officeDocument/2006/relationships/image" Target="../media/image809.png"/><Relationship Id="rId62" Type="http://schemas.openxmlformats.org/officeDocument/2006/relationships/image" Target="../media/image817.png"/><Relationship Id="rId70" Type="http://schemas.openxmlformats.org/officeDocument/2006/relationships/image" Target="../media/image825.png"/><Relationship Id="rId75" Type="http://schemas.openxmlformats.org/officeDocument/2006/relationships/image" Target="../media/image8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4.png"/><Relationship Id="rId13" Type="http://schemas.openxmlformats.org/officeDocument/2006/relationships/image" Target="../media/image839.png"/><Relationship Id="rId18" Type="http://schemas.openxmlformats.org/officeDocument/2006/relationships/image" Target="../media/image844.png"/><Relationship Id="rId26" Type="http://schemas.openxmlformats.org/officeDocument/2006/relationships/image" Target="../media/image851.png"/><Relationship Id="rId3" Type="http://schemas.openxmlformats.org/officeDocument/2006/relationships/image" Target="../media/image832.png"/><Relationship Id="rId21" Type="http://schemas.openxmlformats.org/officeDocument/2006/relationships/image" Target="../media/image847.png"/><Relationship Id="rId7" Type="http://schemas.openxmlformats.org/officeDocument/2006/relationships/image" Target="../media/image833.png"/><Relationship Id="rId12" Type="http://schemas.openxmlformats.org/officeDocument/2006/relationships/image" Target="../media/image838.png"/><Relationship Id="rId17" Type="http://schemas.openxmlformats.org/officeDocument/2006/relationships/image" Target="../media/image843.png"/><Relationship Id="rId25" Type="http://schemas.openxmlformats.org/officeDocument/2006/relationships/image" Target="../media/image850.png"/><Relationship Id="rId2" Type="http://schemas.openxmlformats.org/officeDocument/2006/relationships/image" Target="../media/image831.png"/><Relationship Id="rId16" Type="http://schemas.openxmlformats.org/officeDocument/2006/relationships/image" Target="../media/image842.png"/><Relationship Id="rId20" Type="http://schemas.openxmlformats.org/officeDocument/2006/relationships/image" Target="../media/image8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3.png"/><Relationship Id="rId11" Type="http://schemas.openxmlformats.org/officeDocument/2006/relationships/image" Target="../media/image837.png"/><Relationship Id="rId24" Type="http://schemas.openxmlformats.org/officeDocument/2006/relationships/image" Target="../media/image849.png"/><Relationship Id="rId5" Type="http://schemas.openxmlformats.org/officeDocument/2006/relationships/image" Target="../media/image21.png"/><Relationship Id="rId15" Type="http://schemas.openxmlformats.org/officeDocument/2006/relationships/image" Target="../media/image841.png"/><Relationship Id="rId23" Type="http://schemas.openxmlformats.org/officeDocument/2006/relationships/image" Target="../media/image230.png"/><Relationship Id="rId10" Type="http://schemas.openxmlformats.org/officeDocument/2006/relationships/image" Target="../media/image836.png"/><Relationship Id="rId19" Type="http://schemas.openxmlformats.org/officeDocument/2006/relationships/image" Target="../media/image845.png"/><Relationship Id="rId4" Type="http://schemas.openxmlformats.org/officeDocument/2006/relationships/image" Target="../media/image276.png"/><Relationship Id="rId9" Type="http://schemas.openxmlformats.org/officeDocument/2006/relationships/image" Target="../media/image835.png"/><Relationship Id="rId14" Type="http://schemas.openxmlformats.org/officeDocument/2006/relationships/image" Target="../media/image840.png"/><Relationship Id="rId22" Type="http://schemas.openxmlformats.org/officeDocument/2006/relationships/image" Target="../media/image848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8.png"/><Relationship Id="rId13" Type="http://schemas.openxmlformats.org/officeDocument/2006/relationships/image" Target="../media/image863.png"/><Relationship Id="rId18" Type="http://schemas.openxmlformats.org/officeDocument/2006/relationships/image" Target="../media/image868.png"/><Relationship Id="rId26" Type="http://schemas.openxmlformats.org/officeDocument/2006/relationships/image" Target="../media/image876.png"/><Relationship Id="rId3" Type="http://schemas.openxmlformats.org/officeDocument/2006/relationships/image" Target="../media/image853.png"/><Relationship Id="rId21" Type="http://schemas.openxmlformats.org/officeDocument/2006/relationships/image" Target="../media/image871.png"/><Relationship Id="rId7" Type="http://schemas.openxmlformats.org/officeDocument/2006/relationships/image" Target="../media/image857.png"/><Relationship Id="rId12" Type="http://schemas.openxmlformats.org/officeDocument/2006/relationships/image" Target="../media/image862.png"/><Relationship Id="rId17" Type="http://schemas.openxmlformats.org/officeDocument/2006/relationships/image" Target="../media/image867.png"/><Relationship Id="rId25" Type="http://schemas.openxmlformats.org/officeDocument/2006/relationships/image" Target="../media/image875.png"/><Relationship Id="rId33" Type="http://schemas.openxmlformats.org/officeDocument/2006/relationships/image" Target="../media/image883.png"/><Relationship Id="rId2" Type="http://schemas.openxmlformats.org/officeDocument/2006/relationships/image" Target="../media/image852.png"/><Relationship Id="rId16" Type="http://schemas.openxmlformats.org/officeDocument/2006/relationships/image" Target="../media/image866.png"/><Relationship Id="rId20" Type="http://schemas.openxmlformats.org/officeDocument/2006/relationships/image" Target="../media/image870.png"/><Relationship Id="rId29" Type="http://schemas.openxmlformats.org/officeDocument/2006/relationships/image" Target="../media/image8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6.png"/><Relationship Id="rId11" Type="http://schemas.openxmlformats.org/officeDocument/2006/relationships/image" Target="../media/image861.png"/><Relationship Id="rId24" Type="http://schemas.openxmlformats.org/officeDocument/2006/relationships/image" Target="../media/image874.png"/><Relationship Id="rId32" Type="http://schemas.openxmlformats.org/officeDocument/2006/relationships/image" Target="../media/image882.png"/><Relationship Id="rId5" Type="http://schemas.openxmlformats.org/officeDocument/2006/relationships/image" Target="../media/image855.png"/><Relationship Id="rId15" Type="http://schemas.openxmlformats.org/officeDocument/2006/relationships/image" Target="../media/image865.png"/><Relationship Id="rId23" Type="http://schemas.openxmlformats.org/officeDocument/2006/relationships/image" Target="../media/image873.png"/><Relationship Id="rId28" Type="http://schemas.openxmlformats.org/officeDocument/2006/relationships/image" Target="../media/image878.png"/><Relationship Id="rId10" Type="http://schemas.openxmlformats.org/officeDocument/2006/relationships/image" Target="../media/image860.png"/><Relationship Id="rId19" Type="http://schemas.openxmlformats.org/officeDocument/2006/relationships/image" Target="../media/image869.png"/><Relationship Id="rId31" Type="http://schemas.openxmlformats.org/officeDocument/2006/relationships/image" Target="../media/image881.png"/><Relationship Id="rId4" Type="http://schemas.openxmlformats.org/officeDocument/2006/relationships/image" Target="../media/image854.png"/><Relationship Id="rId9" Type="http://schemas.openxmlformats.org/officeDocument/2006/relationships/image" Target="../media/image859.png"/><Relationship Id="rId14" Type="http://schemas.openxmlformats.org/officeDocument/2006/relationships/image" Target="../media/image864.png"/><Relationship Id="rId22" Type="http://schemas.openxmlformats.org/officeDocument/2006/relationships/image" Target="../media/image872.png"/><Relationship Id="rId27" Type="http://schemas.openxmlformats.org/officeDocument/2006/relationships/image" Target="../media/image877.png"/><Relationship Id="rId30" Type="http://schemas.openxmlformats.org/officeDocument/2006/relationships/image" Target="../media/image880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8.png"/><Relationship Id="rId13" Type="http://schemas.openxmlformats.org/officeDocument/2006/relationships/image" Target="../media/image893.png"/><Relationship Id="rId18" Type="http://schemas.openxmlformats.org/officeDocument/2006/relationships/image" Target="../media/image898.png"/><Relationship Id="rId26" Type="http://schemas.openxmlformats.org/officeDocument/2006/relationships/image" Target="../media/image906.png"/><Relationship Id="rId39" Type="http://schemas.openxmlformats.org/officeDocument/2006/relationships/image" Target="../media/image919.png"/><Relationship Id="rId3" Type="http://schemas.openxmlformats.org/officeDocument/2006/relationships/image" Target="../media/image13.png"/><Relationship Id="rId21" Type="http://schemas.openxmlformats.org/officeDocument/2006/relationships/image" Target="../media/image901.png"/><Relationship Id="rId34" Type="http://schemas.openxmlformats.org/officeDocument/2006/relationships/image" Target="../media/image914.png"/><Relationship Id="rId42" Type="http://schemas.openxmlformats.org/officeDocument/2006/relationships/image" Target="../media/image922.png"/><Relationship Id="rId7" Type="http://schemas.openxmlformats.org/officeDocument/2006/relationships/image" Target="../media/image887.png"/><Relationship Id="rId12" Type="http://schemas.openxmlformats.org/officeDocument/2006/relationships/image" Target="../media/image892.png"/><Relationship Id="rId17" Type="http://schemas.openxmlformats.org/officeDocument/2006/relationships/image" Target="../media/image897.png"/><Relationship Id="rId25" Type="http://schemas.openxmlformats.org/officeDocument/2006/relationships/image" Target="../media/image905.png"/><Relationship Id="rId33" Type="http://schemas.openxmlformats.org/officeDocument/2006/relationships/image" Target="../media/image913.png"/><Relationship Id="rId38" Type="http://schemas.openxmlformats.org/officeDocument/2006/relationships/image" Target="../media/image918.png"/><Relationship Id="rId2" Type="http://schemas.openxmlformats.org/officeDocument/2006/relationships/image" Target="../media/image12.png"/><Relationship Id="rId16" Type="http://schemas.openxmlformats.org/officeDocument/2006/relationships/image" Target="../media/image896.png"/><Relationship Id="rId20" Type="http://schemas.openxmlformats.org/officeDocument/2006/relationships/image" Target="../media/image900.png"/><Relationship Id="rId29" Type="http://schemas.openxmlformats.org/officeDocument/2006/relationships/image" Target="../media/image909.png"/><Relationship Id="rId41" Type="http://schemas.openxmlformats.org/officeDocument/2006/relationships/image" Target="../media/image9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86.png"/><Relationship Id="rId11" Type="http://schemas.openxmlformats.org/officeDocument/2006/relationships/image" Target="../media/image891.png"/><Relationship Id="rId24" Type="http://schemas.openxmlformats.org/officeDocument/2006/relationships/image" Target="../media/image904.png"/><Relationship Id="rId32" Type="http://schemas.openxmlformats.org/officeDocument/2006/relationships/image" Target="../media/image912.png"/><Relationship Id="rId37" Type="http://schemas.openxmlformats.org/officeDocument/2006/relationships/image" Target="../media/image917.png"/><Relationship Id="rId40" Type="http://schemas.openxmlformats.org/officeDocument/2006/relationships/image" Target="../media/image920.png"/><Relationship Id="rId5" Type="http://schemas.openxmlformats.org/officeDocument/2006/relationships/image" Target="../media/image885.png"/><Relationship Id="rId15" Type="http://schemas.openxmlformats.org/officeDocument/2006/relationships/image" Target="../media/image895.png"/><Relationship Id="rId23" Type="http://schemas.openxmlformats.org/officeDocument/2006/relationships/image" Target="../media/image903.png"/><Relationship Id="rId28" Type="http://schemas.openxmlformats.org/officeDocument/2006/relationships/image" Target="../media/image908.png"/><Relationship Id="rId36" Type="http://schemas.openxmlformats.org/officeDocument/2006/relationships/image" Target="../media/image916.png"/><Relationship Id="rId10" Type="http://schemas.openxmlformats.org/officeDocument/2006/relationships/image" Target="../media/image890.png"/><Relationship Id="rId19" Type="http://schemas.openxmlformats.org/officeDocument/2006/relationships/image" Target="../media/image899.png"/><Relationship Id="rId31" Type="http://schemas.openxmlformats.org/officeDocument/2006/relationships/image" Target="../media/image911.png"/><Relationship Id="rId4" Type="http://schemas.openxmlformats.org/officeDocument/2006/relationships/image" Target="../media/image884.png"/><Relationship Id="rId9" Type="http://schemas.openxmlformats.org/officeDocument/2006/relationships/image" Target="../media/image889.png"/><Relationship Id="rId14" Type="http://schemas.openxmlformats.org/officeDocument/2006/relationships/image" Target="../media/image894.png"/><Relationship Id="rId22" Type="http://schemas.openxmlformats.org/officeDocument/2006/relationships/image" Target="../media/image902.png"/><Relationship Id="rId27" Type="http://schemas.openxmlformats.org/officeDocument/2006/relationships/image" Target="../media/image907.png"/><Relationship Id="rId30" Type="http://schemas.openxmlformats.org/officeDocument/2006/relationships/image" Target="../media/image910.png"/><Relationship Id="rId35" Type="http://schemas.openxmlformats.org/officeDocument/2006/relationships/image" Target="../media/image915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5.png"/><Relationship Id="rId13" Type="http://schemas.openxmlformats.org/officeDocument/2006/relationships/image" Target="../media/image929.png"/><Relationship Id="rId18" Type="http://schemas.openxmlformats.org/officeDocument/2006/relationships/image" Target="../media/image934.png"/><Relationship Id="rId26" Type="http://schemas.openxmlformats.org/officeDocument/2006/relationships/image" Target="../media/image942.png"/><Relationship Id="rId39" Type="http://schemas.openxmlformats.org/officeDocument/2006/relationships/image" Target="../media/image954.png"/><Relationship Id="rId3" Type="http://schemas.openxmlformats.org/officeDocument/2006/relationships/image" Target="../media/image13.png"/><Relationship Id="rId21" Type="http://schemas.openxmlformats.org/officeDocument/2006/relationships/image" Target="../media/image937.png"/><Relationship Id="rId34" Type="http://schemas.openxmlformats.org/officeDocument/2006/relationships/image" Target="../media/image862.png"/><Relationship Id="rId42" Type="http://schemas.openxmlformats.org/officeDocument/2006/relationships/image" Target="../media/image957.png"/><Relationship Id="rId47" Type="http://schemas.openxmlformats.org/officeDocument/2006/relationships/image" Target="../media/image962.png"/><Relationship Id="rId7" Type="http://schemas.openxmlformats.org/officeDocument/2006/relationships/image" Target="../media/image924.png"/><Relationship Id="rId12" Type="http://schemas.openxmlformats.org/officeDocument/2006/relationships/image" Target="../media/image928.png"/><Relationship Id="rId17" Type="http://schemas.openxmlformats.org/officeDocument/2006/relationships/image" Target="../media/image933.png"/><Relationship Id="rId25" Type="http://schemas.openxmlformats.org/officeDocument/2006/relationships/image" Target="../media/image941.png"/><Relationship Id="rId33" Type="http://schemas.openxmlformats.org/officeDocument/2006/relationships/image" Target="../media/image949.png"/><Relationship Id="rId38" Type="http://schemas.openxmlformats.org/officeDocument/2006/relationships/image" Target="../media/image953.png"/><Relationship Id="rId46" Type="http://schemas.openxmlformats.org/officeDocument/2006/relationships/image" Target="../media/image961.png"/><Relationship Id="rId2" Type="http://schemas.openxmlformats.org/officeDocument/2006/relationships/image" Target="../media/image12.png"/><Relationship Id="rId16" Type="http://schemas.openxmlformats.org/officeDocument/2006/relationships/image" Target="../media/image932.png"/><Relationship Id="rId20" Type="http://schemas.openxmlformats.org/officeDocument/2006/relationships/image" Target="../media/image936.png"/><Relationship Id="rId29" Type="http://schemas.openxmlformats.org/officeDocument/2006/relationships/image" Target="../media/image945.png"/><Relationship Id="rId41" Type="http://schemas.openxmlformats.org/officeDocument/2006/relationships/image" Target="../media/image95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23.png"/><Relationship Id="rId11" Type="http://schemas.openxmlformats.org/officeDocument/2006/relationships/image" Target="../media/image927.png"/><Relationship Id="rId24" Type="http://schemas.openxmlformats.org/officeDocument/2006/relationships/image" Target="../media/image940.png"/><Relationship Id="rId32" Type="http://schemas.openxmlformats.org/officeDocument/2006/relationships/image" Target="../media/image948.png"/><Relationship Id="rId37" Type="http://schemas.openxmlformats.org/officeDocument/2006/relationships/image" Target="../media/image952.png"/><Relationship Id="rId40" Type="http://schemas.openxmlformats.org/officeDocument/2006/relationships/image" Target="../media/image955.png"/><Relationship Id="rId45" Type="http://schemas.openxmlformats.org/officeDocument/2006/relationships/image" Target="../media/image960.png"/><Relationship Id="rId5" Type="http://schemas.openxmlformats.org/officeDocument/2006/relationships/image" Target="../media/image857.png"/><Relationship Id="rId15" Type="http://schemas.openxmlformats.org/officeDocument/2006/relationships/image" Target="../media/image931.png"/><Relationship Id="rId23" Type="http://schemas.openxmlformats.org/officeDocument/2006/relationships/image" Target="../media/image939.png"/><Relationship Id="rId28" Type="http://schemas.openxmlformats.org/officeDocument/2006/relationships/image" Target="../media/image944.png"/><Relationship Id="rId36" Type="http://schemas.openxmlformats.org/officeDocument/2006/relationships/image" Target="../media/image951.png"/><Relationship Id="rId10" Type="http://schemas.openxmlformats.org/officeDocument/2006/relationships/image" Target="../media/image926.png"/><Relationship Id="rId19" Type="http://schemas.openxmlformats.org/officeDocument/2006/relationships/image" Target="../media/image935.png"/><Relationship Id="rId31" Type="http://schemas.openxmlformats.org/officeDocument/2006/relationships/image" Target="../media/image947.png"/><Relationship Id="rId44" Type="http://schemas.openxmlformats.org/officeDocument/2006/relationships/image" Target="../media/image959.png"/><Relationship Id="rId4" Type="http://schemas.openxmlformats.org/officeDocument/2006/relationships/image" Target="../media/image854.png"/><Relationship Id="rId9" Type="http://schemas.openxmlformats.org/officeDocument/2006/relationships/image" Target="../media/image855.png"/><Relationship Id="rId14" Type="http://schemas.openxmlformats.org/officeDocument/2006/relationships/image" Target="../media/image930.png"/><Relationship Id="rId22" Type="http://schemas.openxmlformats.org/officeDocument/2006/relationships/image" Target="../media/image938.png"/><Relationship Id="rId27" Type="http://schemas.openxmlformats.org/officeDocument/2006/relationships/image" Target="../media/image943.png"/><Relationship Id="rId30" Type="http://schemas.openxmlformats.org/officeDocument/2006/relationships/image" Target="../media/image946.png"/><Relationship Id="rId35" Type="http://schemas.openxmlformats.org/officeDocument/2006/relationships/image" Target="../media/image950.png"/><Relationship Id="rId43" Type="http://schemas.openxmlformats.org/officeDocument/2006/relationships/image" Target="../media/image958.png"/><Relationship Id="rId48" Type="http://schemas.openxmlformats.org/officeDocument/2006/relationships/image" Target="../media/image963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5.png"/><Relationship Id="rId18" Type="http://schemas.openxmlformats.org/officeDocument/2006/relationships/image" Target="../media/image180.png"/><Relationship Id="rId26" Type="http://schemas.openxmlformats.org/officeDocument/2006/relationships/image" Target="../media/image188.png"/><Relationship Id="rId39" Type="http://schemas.openxmlformats.org/officeDocument/2006/relationships/image" Target="../media/image201.png"/><Relationship Id="rId21" Type="http://schemas.openxmlformats.org/officeDocument/2006/relationships/image" Target="../media/image183.png"/><Relationship Id="rId34" Type="http://schemas.openxmlformats.org/officeDocument/2006/relationships/image" Target="../media/image196.png"/><Relationship Id="rId42" Type="http://schemas.openxmlformats.org/officeDocument/2006/relationships/image" Target="../media/image204.png"/><Relationship Id="rId47" Type="http://schemas.openxmlformats.org/officeDocument/2006/relationships/image" Target="../media/image106.png"/><Relationship Id="rId50" Type="http://schemas.openxmlformats.org/officeDocument/2006/relationships/image" Target="../media/image211.png"/><Relationship Id="rId55" Type="http://schemas.openxmlformats.org/officeDocument/2006/relationships/image" Target="../media/image216.png"/><Relationship Id="rId63" Type="http://schemas.openxmlformats.org/officeDocument/2006/relationships/image" Target="../media/image224.png"/><Relationship Id="rId68" Type="http://schemas.openxmlformats.org/officeDocument/2006/relationships/image" Target="../media/image229.png"/><Relationship Id="rId7" Type="http://schemas.openxmlformats.org/officeDocument/2006/relationships/image" Target="../media/image169.png"/><Relationship Id="rId71" Type="http://schemas.openxmlformats.org/officeDocument/2006/relationships/image" Target="../media/image232.png"/><Relationship Id="rId2" Type="http://schemas.openxmlformats.org/officeDocument/2006/relationships/image" Target="../media/image167.png"/><Relationship Id="rId16" Type="http://schemas.openxmlformats.org/officeDocument/2006/relationships/image" Target="../media/image178.png"/><Relationship Id="rId29" Type="http://schemas.openxmlformats.org/officeDocument/2006/relationships/image" Target="../media/image191.png"/><Relationship Id="rId11" Type="http://schemas.openxmlformats.org/officeDocument/2006/relationships/image" Target="../media/image173.png"/><Relationship Id="rId24" Type="http://schemas.openxmlformats.org/officeDocument/2006/relationships/image" Target="../media/image186.png"/><Relationship Id="rId32" Type="http://schemas.openxmlformats.org/officeDocument/2006/relationships/image" Target="../media/image194.png"/><Relationship Id="rId37" Type="http://schemas.openxmlformats.org/officeDocument/2006/relationships/image" Target="../media/image199.png"/><Relationship Id="rId40" Type="http://schemas.openxmlformats.org/officeDocument/2006/relationships/image" Target="../media/image202.png"/><Relationship Id="rId45" Type="http://schemas.openxmlformats.org/officeDocument/2006/relationships/image" Target="../media/image207.png"/><Relationship Id="rId53" Type="http://schemas.openxmlformats.org/officeDocument/2006/relationships/image" Target="../media/image214.png"/><Relationship Id="rId58" Type="http://schemas.openxmlformats.org/officeDocument/2006/relationships/image" Target="../media/image219.png"/><Relationship Id="rId66" Type="http://schemas.openxmlformats.org/officeDocument/2006/relationships/image" Target="../media/image227.png"/><Relationship Id="rId74" Type="http://schemas.openxmlformats.org/officeDocument/2006/relationships/image" Target="../media/image235.png"/><Relationship Id="rId5" Type="http://schemas.openxmlformats.org/officeDocument/2006/relationships/image" Target="../media/image21.png"/><Relationship Id="rId15" Type="http://schemas.openxmlformats.org/officeDocument/2006/relationships/image" Target="../media/image177.png"/><Relationship Id="rId23" Type="http://schemas.openxmlformats.org/officeDocument/2006/relationships/image" Target="../media/image185.png"/><Relationship Id="rId28" Type="http://schemas.openxmlformats.org/officeDocument/2006/relationships/image" Target="../media/image190.png"/><Relationship Id="rId36" Type="http://schemas.openxmlformats.org/officeDocument/2006/relationships/image" Target="../media/image198.png"/><Relationship Id="rId49" Type="http://schemas.openxmlformats.org/officeDocument/2006/relationships/image" Target="../media/image210.png"/><Relationship Id="rId57" Type="http://schemas.openxmlformats.org/officeDocument/2006/relationships/image" Target="../media/image218.png"/><Relationship Id="rId61" Type="http://schemas.openxmlformats.org/officeDocument/2006/relationships/image" Target="../media/image222.png"/><Relationship Id="rId10" Type="http://schemas.openxmlformats.org/officeDocument/2006/relationships/image" Target="../media/image172.png"/><Relationship Id="rId19" Type="http://schemas.openxmlformats.org/officeDocument/2006/relationships/image" Target="../media/image181.png"/><Relationship Id="rId31" Type="http://schemas.openxmlformats.org/officeDocument/2006/relationships/image" Target="../media/image193.png"/><Relationship Id="rId44" Type="http://schemas.openxmlformats.org/officeDocument/2006/relationships/image" Target="../media/image206.png"/><Relationship Id="rId52" Type="http://schemas.openxmlformats.org/officeDocument/2006/relationships/image" Target="../media/image213.png"/><Relationship Id="rId60" Type="http://schemas.openxmlformats.org/officeDocument/2006/relationships/image" Target="../media/image221.png"/><Relationship Id="rId65" Type="http://schemas.openxmlformats.org/officeDocument/2006/relationships/image" Target="../media/image226.png"/><Relationship Id="rId73" Type="http://schemas.openxmlformats.org/officeDocument/2006/relationships/image" Target="../media/image234.png"/><Relationship Id="rId4" Type="http://schemas.openxmlformats.org/officeDocument/2006/relationships/image" Target="../media/image20.png"/><Relationship Id="rId9" Type="http://schemas.openxmlformats.org/officeDocument/2006/relationships/image" Target="../media/image171.png"/><Relationship Id="rId14" Type="http://schemas.openxmlformats.org/officeDocument/2006/relationships/image" Target="../media/image176.png"/><Relationship Id="rId22" Type="http://schemas.openxmlformats.org/officeDocument/2006/relationships/image" Target="../media/image184.png"/><Relationship Id="rId27" Type="http://schemas.openxmlformats.org/officeDocument/2006/relationships/image" Target="../media/image189.png"/><Relationship Id="rId30" Type="http://schemas.openxmlformats.org/officeDocument/2006/relationships/image" Target="../media/image192.png"/><Relationship Id="rId35" Type="http://schemas.openxmlformats.org/officeDocument/2006/relationships/image" Target="../media/image197.png"/><Relationship Id="rId43" Type="http://schemas.openxmlformats.org/officeDocument/2006/relationships/image" Target="../media/image205.png"/><Relationship Id="rId48" Type="http://schemas.openxmlformats.org/officeDocument/2006/relationships/image" Target="../media/image209.png"/><Relationship Id="rId56" Type="http://schemas.openxmlformats.org/officeDocument/2006/relationships/image" Target="../media/image217.png"/><Relationship Id="rId64" Type="http://schemas.openxmlformats.org/officeDocument/2006/relationships/image" Target="../media/image225.png"/><Relationship Id="rId69" Type="http://schemas.openxmlformats.org/officeDocument/2006/relationships/image" Target="../media/image230.png"/><Relationship Id="rId8" Type="http://schemas.openxmlformats.org/officeDocument/2006/relationships/image" Target="../media/image170.png"/><Relationship Id="rId51" Type="http://schemas.openxmlformats.org/officeDocument/2006/relationships/image" Target="../media/image212.png"/><Relationship Id="rId72" Type="http://schemas.openxmlformats.org/officeDocument/2006/relationships/image" Target="../media/image233.png"/><Relationship Id="rId3" Type="http://schemas.openxmlformats.org/officeDocument/2006/relationships/image" Target="../media/image168.png"/><Relationship Id="rId12" Type="http://schemas.openxmlformats.org/officeDocument/2006/relationships/image" Target="../media/image174.png"/><Relationship Id="rId17" Type="http://schemas.openxmlformats.org/officeDocument/2006/relationships/image" Target="../media/image179.png"/><Relationship Id="rId25" Type="http://schemas.openxmlformats.org/officeDocument/2006/relationships/image" Target="../media/image187.png"/><Relationship Id="rId33" Type="http://schemas.openxmlformats.org/officeDocument/2006/relationships/image" Target="../media/image195.png"/><Relationship Id="rId38" Type="http://schemas.openxmlformats.org/officeDocument/2006/relationships/image" Target="../media/image200.png"/><Relationship Id="rId46" Type="http://schemas.openxmlformats.org/officeDocument/2006/relationships/image" Target="../media/image208.png"/><Relationship Id="rId59" Type="http://schemas.openxmlformats.org/officeDocument/2006/relationships/image" Target="../media/image220.png"/><Relationship Id="rId67" Type="http://schemas.openxmlformats.org/officeDocument/2006/relationships/image" Target="../media/image228.png"/><Relationship Id="rId20" Type="http://schemas.openxmlformats.org/officeDocument/2006/relationships/image" Target="../media/image182.png"/><Relationship Id="rId41" Type="http://schemas.openxmlformats.org/officeDocument/2006/relationships/image" Target="../media/image203.png"/><Relationship Id="rId54" Type="http://schemas.openxmlformats.org/officeDocument/2006/relationships/image" Target="../media/image215.png"/><Relationship Id="rId62" Type="http://schemas.openxmlformats.org/officeDocument/2006/relationships/image" Target="../media/image223.png"/><Relationship Id="rId70" Type="http://schemas.openxmlformats.org/officeDocument/2006/relationships/image" Target="../media/image2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2.png"/><Relationship Id="rId13" Type="http://schemas.openxmlformats.org/officeDocument/2006/relationships/image" Target="../media/image247.png"/><Relationship Id="rId18" Type="http://schemas.openxmlformats.org/officeDocument/2006/relationships/image" Target="../media/image252.png"/><Relationship Id="rId26" Type="http://schemas.openxmlformats.org/officeDocument/2006/relationships/image" Target="../media/image260.png"/><Relationship Id="rId3" Type="http://schemas.openxmlformats.org/officeDocument/2006/relationships/image" Target="../media/image237.png"/><Relationship Id="rId21" Type="http://schemas.openxmlformats.org/officeDocument/2006/relationships/image" Target="../media/image255.png"/><Relationship Id="rId7" Type="http://schemas.openxmlformats.org/officeDocument/2006/relationships/image" Target="../media/image241.png"/><Relationship Id="rId12" Type="http://schemas.openxmlformats.org/officeDocument/2006/relationships/image" Target="../media/image246.png"/><Relationship Id="rId17" Type="http://schemas.openxmlformats.org/officeDocument/2006/relationships/image" Target="../media/image251.png"/><Relationship Id="rId25" Type="http://schemas.openxmlformats.org/officeDocument/2006/relationships/image" Target="../media/image259.png"/><Relationship Id="rId2" Type="http://schemas.openxmlformats.org/officeDocument/2006/relationships/image" Target="../media/image236.png"/><Relationship Id="rId16" Type="http://schemas.openxmlformats.org/officeDocument/2006/relationships/image" Target="../media/image250.png"/><Relationship Id="rId20" Type="http://schemas.openxmlformats.org/officeDocument/2006/relationships/image" Target="../media/image254.png"/><Relationship Id="rId29" Type="http://schemas.openxmlformats.org/officeDocument/2006/relationships/image" Target="../media/image2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0.png"/><Relationship Id="rId11" Type="http://schemas.openxmlformats.org/officeDocument/2006/relationships/image" Target="../media/image245.png"/><Relationship Id="rId24" Type="http://schemas.openxmlformats.org/officeDocument/2006/relationships/image" Target="../media/image258.png"/><Relationship Id="rId32" Type="http://schemas.openxmlformats.org/officeDocument/2006/relationships/image" Target="../media/image266.png"/><Relationship Id="rId5" Type="http://schemas.openxmlformats.org/officeDocument/2006/relationships/image" Target="../media/image239.png"/><Relationship Id="rId15" Type="http://schemas.openxmlformats.org/officeDocument/2006/relationships/image" Target="../media/image249.png"/><Relationship Id="rId23" Type="http://schemas.openxmlformats.org/officeDocument/2006/relationships/image" Target="../media/image257.png"/><Relationship Id="rId28" Type="http://schemas.openxmlformats.org/officeDocument/2006/relationships/image" Target="../media/image262.png"/><Relationship Id="rId10" Type="http://schemas.openxmlformats.org/officeDocument/2006/relationships/image" Target="../media/image244.png"/><Relationship Id="rId19" Type="http://schemas.openxmlformats.org/officeDocument/2006/relationships/image" Target="../media/image253.png"/><Relationship Id="rId31" Type="http://schemas.openxmlformats.org/officeDocument/2006/relationships/image" Target="../media/image265.png"/><Relationship Id="rId4" Type="http://schemas.openxmlformats.org/officeDocument/2006/relationships/image" Target="../media/image238.png"/><Relationship Id="rId9" Type="http://schemas.openxmlformats.org/officeDocument/2006/relationships/image" Target="../media/image243.png"/><Relationship Id="rId14" Type="http://schemas.openxmlformats.org/officeDocument/2006/relationships/image" Target="../media/image248.png"/><Relationship Id="rId22" Type="http://schemas.openxmlformats.org/officeDocument/2006/relationships/image" Target="../media/image256.png"/><Relationship Id="rId27" Type="http://schemas.openxmlformats.org/officeDocument/2006/relationships/image" Target="../media/image261.png"/><Relationship Id="rId30" Type="http://schemas.openxmlformats.org/officeDocument/2006/relationships/image" Target="../media/image26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3.png"/><Relationship Id="rId13" Type="http://schemas.openxmlformats.org/officeDocument/2006/relationships/image" Target="../media/image277.png"/><Relationship Id="rId3" Type="http://schemas.openxmlformats.org/officeDocument/2006/relationships/image" Target="../media/image268.png"/><Relationship Id="rId7" Type="http://schemas.openxmlformats.org/officeDocument/2006/relationships/image" Target="../media/image272.png"/><Relationship Id="rId12" Type="http://schemas.openxmlformats.org/officeDocument/2006/relationships/image" Target="../media/image21.png"/><Relationship Id="rId2" Type="http://schemas.openxmlformats.org/officeDocument/2006/relationships/image" Target="../media/image2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1.png"/><Relationship Id="rId11" Type="http://schemas.openxmlformats.org/officeDocument/2006/relationships/image" Target="../media/image276.png"/><Relationship Id="rId5" Type="http://schemas.openxmlformats.org/officeDocument/2006/relationships/image" Target="../media/image270.png"/><Relationship Id="rId15" Type="http://schemas.openxmlformats.org/officeDocument/2006/relationships/image" Target="../media/image279.png"/><Relationship Id="rId10" Type="http://schemas.openxmlformats.org/officeDocument/2006/relationships/image" Target="../media/image275.png"/><Relationship Id="rId4" Type="http://schemas.openxmlformats.org/officeDocument/2006/relationships/image" Target="../media/image269.png"/><Relationship Id="rId9" Type="http://schemas.openxmlformats.org/officeDocument/2006/relationships/image" Target="../media/image274.png"/><Relationship Id="rId14" Type="http://schemas.openxmlformats.org/officeDocument/2006/relationships/image" Target="../media/image27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1.png"/><Relationship Id="rId4" Type="http://schemas.openxmlformats.org/officeDocument/2006/relationships/image" Target="../media/image28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7.png"/><Relationship Id="rId13" Type="http://schemas.openxmlformats.org/officeDocument/2006/relationships/image" Target="../media/image292.png"/><Relationship Id="rId3" Type="http://schemas.openxmlformats.org/officeDocument/2006/relationships/image" Target="../media/image283.png"/><Relationship Id="rId7" Type="http://schemas.openxmlformats.org/officeDocument/2006/relationships/image" Target="../media/image286.png"/><Relationship Id="rId12" Type="http://schemas.openxmlformats.org/officeDocument/2006/relationships/image" Target="../media/image291.png"/><Relationship Id="rId2" Type="http://schemas.openxmlformats.org/officeDocument/2006/relationships/image" Target="../media/image2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5.png"/><Relationship Id="rId11" Type="http://schemas.openxmlformats.org/officeDocument/2006/relationships/image" Target="../media/image290.png"/><Relationship Id="rId5" Type="http://schemas.openxmlformats.org/officeDocument/2006/relationships/image" Target="../media/image21.png"/><Relationship Id="rId10" Type="http://schemas.openxmlformats.org/officeDocument/2006/relationships/image" Target="../media/image289.png"/><Relationship Id="rId4" Type="http://schemas.openxmlformats.org/officeDocument/2006/relationships/image" Target="../media/image284.png"/><Relationship Id="rId9" Type="http://schemas.openxmlformats.org/officeDocument/2006/relationships/image" Target="../media/image288.png"/><Relationship Id="rId14" Type="http://schemas.openxmlformats.org/officeDocument/2006/relationships/image" Target="../media/image29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6429755" y="6486144"/>
              <a:ext cx="2286000" cy="2286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71856" y="2002535"/>
              <a:ext cx="8438388" cy="12313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5875">
              <a:lnSpc>
                <a:spcPct val="100000"/>
              </a:lnSpc>
              <a:spcBef>
                <a:spcPts val="105"/>
              </a:spcBef>
            </a:pPr>
            <a:r>
              <a:rPr dirty="0"/>
              <a:t>Entrepreneurship</a:t>
            </a:r>
            <a:r>
              <a:rPr spc="-30" dirty="0"/>
              <a:t> </a:t>
            </a:r>
            <a:r>
              <a:rPr dirty="0"/>
              <a:t>Management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2470404" y="3787140"/>
            <a:ext cx="4235450" cy="1012190"/>
            <a:chOff x="2470404" y="3787140"/>
            <a:chExt cx="4235450" cy="1012190"/>
          </a:xfrm>
        </p:grpSpPr>
        <p:sp>
          <p:nvSpPr>
            <p:cNvPr id="7" name="object 7"/>
            <p:cNvSpPr/>
            <p:nvPr/>
          </p:nvSpPr>
          <p:spPr>
            <a:xfrm>
              <a:off x="2470404" y="3787140"/>
              <a:ext cx="752856" cy="101193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749296" y="3787140"/>
              <a:ext cx="3956304" cy="101193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742057" y="3907917"/>
            <a:ext cx="365950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F9F8E6"/>
                </a:solidFill>
                <a:latin typeface="Arial"/>
                <a:cs typeface="Arial"/>
              </a:rPr>
              <a:t>- Prof. J.C.</a:t>
            </a:r>
            <a:r>
              <a:rPr sz="3600" spc="-7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600" spc="-5" dirty="0">
                <a:solidFill>
                  <a:srgbClr val="F9F8E6"/>
                </a:solidFill>
                <a:latin typeface="Arial"/>
                <a:cs typeface="Arial"/>
              </a:rPr>
              <a:t>Saboo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46604" y="338327"/>
            <a:ext cx="4087368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79598" y="485978"/>
            <a:ext cx="338518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To the</a:t>
            </a:r>
            <a:r>
              <a:rPr spc="-70" dirty="0"/>
              <a:t> </a:t>
            </a:r>
            <a:r>
              <a:rPr dirty="0"/>
              <a:t>Nation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39495" y="1514855"/>
            <a:ext cx="7312659" cy="4218940"/>
            <a:chOff x="539495" y="1514855"/>
            <a:chExt cx="7312659" cy="4218940"/>
          </a:xfrm>
        </p:grpSpPr>
        <p:sp>
          <p:nvSpPr>
            <p:cNvPr id="5" name="object 5"/>
            <p:cNvSpPr/>
            <p:nvPr/>
          </p:nvSpPr>
          <p:spPr>
            <a:xfrm>
              <a:off x="638555" y="1514855"/>
              <a:ext cx="5590032" cy="90220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9495" y="1778507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8639" y="1787651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38555" y="2100072"/>
              <a:ext cx="7213092" cy="90220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39495" y="2363723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48639" y="2372867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38555" y="2685288"/>
              <a:ext cx="7078980" cy="90220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39495" y="2948939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48639" y="2958083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38555" y="3172967"/>
              <a:ext cx="1915668" cy="90220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38555" y="3758183"/>
              <a:ext cx="6739128" cy="902207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9495" y="4021835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8639" y="4030979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38555" y="4245863"/>
              <a:ext cx="2860547" cy="90220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38555" y="4831079"/>
              <a:ext cx="6585204" cy="90220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878839" y="1523658"/>
            <a:ext cx="6713855" cy="3928745"/>
          </a:xfrm>
          <a:prstGeom prst="rect">
            <a:avLst/>
          </a:prstGeom>
        </p:spPr>
        <p:txBody>
          <a:bodyPr vert="horz" wrap="square" lIns="0" tIns="11048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9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Provides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larger</a:t>
            </a:r>
            <a:r>
              <a:rPr sz="3200" spc="-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employment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Results in wider distribution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of</a:t>
            </a:r>
            <a:r>
              <a:rPr sz="3200" spc="-9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wealth</a:t>
            </a:r>
            <a:endParaRPr sz="3200">
              <a:latin typeface="Arial"/>
              <a:cs typeface="Arial"/>
            </a:endParaRPr>
          </a:p>
          <a:p>
            <a:pPr marL="12700" marR="252729">
              <a:lnSpc>
                <a:spcPct val="100000"/>
              </a:lnSpc>
              <a:spcBef>
                <a:spcPts val="770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Mobilizes local resources, skills</a:t>
            </a:r>
            <a:r>
              <a:rPr sz="3200" spc="-8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and 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savings</a:t>
            </a:r>
            <a:endParaRPr sz="3200">
              <a:latin typeface="Arial"/>
              <a:cs typeface="Arial"/>
            </a:endParaRPr>
          </a:p>
          <a:p>
            <a:pPr marL="12700" marR="593090">
              <a:lnSpc>
                <a:spcPct val="100000"/>
              </a:lnSpc>
              <a:spcBef>
                <a:spcPts val="770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Accelerates the pace of</a:t>
            </a:r>
            <a:r>
              <a:rPr sz="3200" spc="-1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economic  development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Stimulates innovation &amp;</a:t>
            </a:r>
            <a:r>
              <a:rPr sz="3200" spc="-4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efficiency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539495" y="5094732"/>
            <a:ext cx="303530" cy="304800"/>
            <a:chOff x="539495" y="5094732"/>
            <a:chExt cx="303530" cy="304800"/>
          </a:xfrm>
        </p:grpSpPr>
        <p:sp>
          <p:nvSpPr>
            <p:cNvPr id="22" name="object 22"/>
            <p:cNvSpPr/>
            <p:nvPr/>
          </p:nvSpPr>
          <p:spPr>
            <a:xfrm>
              <a:off x="539495" y="5094732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48639" y="5103876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2104644" y="3047"/>
              <a:ext cx="5202935" cy="123139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119883" y="673608"/>
              <a:ext cx="5018532" cy="12313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12645" marR="5080" indent="-15240">
              <a:lnSpc>
                <a:spcPct val="100000"/>
              </a:lnSpc>
              <a:spcBef>
                <a:spcPts val="100"/>
              </a:spcBef>
            </a:pPr>
            <a:r>
              <a:rPr dirty="0"/>
              <a:t>Factors</a:t>
            </a:r>
            <a:r>
              <a:rPr spc="-60" dirty="0"/>
              <a:t> </a:t>
            </a:r>
            <a:r>
              <a:rPr dirty="0"/>
              <a:t>favouring  Entrepreneurship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539495" y="1514855"/>
            <a:ext cx="8190230" cy="4316095"/>
            <a:chOff x="539495" y="1514855"/>
            <a:chExt cx="8190230" cy="4316095"/>
          </a:xfrm>
        </p:grpSpPr>
        <p:sp>
          <p:nvSpPr>
            <p:cNvPr id="7" name="object 7"/>
            <p:cNvSpPr/>
            <p:nvPr/>
          </p:nvSpPr>
          <p:spPr>
            <a:xfrm>
              <a:off x="638555" y="1514855"/>
              <a:ext cx="4168140" cy="90220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39495" y="1778507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8639" y="1787651"/>
              <a:ext cx="254508" cy="2560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270248" y="1514855"/>
              <a:ext cx="672084" cy="90220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17136" y="1514855"/>
              <a:ext cx="4212336" cy="90220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38555" y="2002536"/>
              <a:ext cx="3288792" cy="90220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38555" y="2587752"/>
              <a:ext cx="6513576" cy="90220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39495" y="2851403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8639" y="2860547"/>
              <a:ext cx="254508" cy="2560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38555" y="3172967"/>
              <a:ext cx="4195572" cy="90220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39495" y="3436620"/>
              <a:ext cx="303276" cy="30479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8639" y="3445763"/>
              <a:ext cx="254508" cy="2560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38555" y="3758183"/>
              <a:ext cx="3558540" cy="902207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39495" y="4021835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48639" y="4030979"/>
              <a:ext cx="254508" cy="2560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38555" y="4343400"/>
              <a:ext cx="6830568" cy="902208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39495" y="4607051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48639" y="4616195"/>
              <a:ext cx="254508" cy="2560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38555" y="4928615"/>
              <a:ext cx="2883408" cy="902208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39495" y="5192267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48639" y="5201411"/>
              <a:ext cx="254508" cy="2560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878839" y="1620977"/>
            <a:ext cx="7471409" cy="47809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Growth of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education-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science,</a:t>
            </a:r>
            <a:r>
              <a:rPr sz="3200" spc="-8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technology 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&amp;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 management</a:t>
            </a:r>
            <a:endParaRPr sz="3200">
              <a:latin typeface="Arial"/>
              <a:cs typeface="Arial"/>
            </a:endParaRPr>
          </a:p>
          <a:p>
            <a:pPr marL="12700" marR="1464310">
              <a:lnSpc>
                <a:spcPct val="120000"/>
              </a:lnSpc>
              <a:spcBef>
                <a:spcPts val="5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Developed infrastructure</a:t>
            </a:r>
            <a:r>
              <a:rPr sz="3200" spc="-1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facilities  Financial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assistance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Training</a:t>
            </a:r>
            <a:r>
              <a:rPr sz="3200" spc="-3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facilities</a:t>
            </a:r>
            <a:endParaRPr sz="3200">
              <a:latin typeface="Arial"/>
              <a:cs typeface="Arial"/>
            </a:endParaRPr>
          </a:p>
          <a:p>
            <a:pPr marL="12700" marR="1147445">
              <a:lnSpc>
                <a:spcPts val="4610"/>
              </a:lnSpc>
              <a:spcBef>
                <a:spcPts val="280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Protective and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promotional</a:t>
            </a:r>
            <a:r>
              <a:rPr sz="3200" spc="-6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policies  Globalization</a:t>
            </a:r>
            <a:endParaRPr sz="3200">
              <a:latin typeface="Arial"/>
              <a:cs typeface="Arial"/>
            </a:endParaRPr>
          </a:p>
          <a:p>
            <a:pPr marR="79375" algn="ctr">
              <a:lnSpc>
                <a:spcPct val="100000"/>
              </a:lnSpc>
              <a:spcBef>
                <a:spcPts val="2585"/>
              </a:spcBef>
            </a:pPr>
            <a:r>
              <a:rPr sz="3200" i="1" dirty="0">
                <a:solidFill>
                  <a:srgbClr val="F9F8E6"/>
                </a:solidFill>
                <a:latin typeface="Times New Roman"/>
                <a:cs typeface="Times New Roman"/>
              </a:rPr>
              <a:t>Think of </a:t>
            </a:r>
            <a:r>
              <a:rPr sz="3200" i="1" spc="-15" dirty="0">
                <a:solidFill>
                  <a:srgbClr val="F9F8E6"/>
                </a:solidFill>
                <a:latin typeface="Times New Roman"/>
                <a:cs typeface="Times New Roman"/>
              </a:rPr>
              <a:t>numerous </a:t>
            </a:r>
            <a:r>
              <a:rPr sz="3200" i="1" dirty="0">
                <a:solidFill>
                  <a:srgbClr val="F9F8E6"/>
                </a:solidFill>
                <a:latin typeface="Times New Roman"/>
                <a:cs typeface="Times New Roman"/>
              </a:rPr>
              <a:t>other</a:t>
            </a:r>
            <a:r>
              <a:rPr sz="3200" i="1" spc="-65" dirty="0">
                <a:solidFill>
                  <a:srgbClr val="F9F8E6"/>
                </a:solidFill>
                <a:latin typeface="Times New Roman"/>
                <a:cs typeface="Times New Roman"/>
              </a:rPr>
              <a:t> </a:t>
            </a:r>
            <a:r>
              <a:rPr sz="3200" i="1" dirty="0">
                <a:solidFill>
                  <a:srgbClr val="F9F8E6"/>
                </a:solidFill>
                <a:latin typeface="Times New Roman"/>
                <a:cs typeface="Times New Roman"/>
              </a:rPr>
              <a:t>factors?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1007363" y="3047"/>
              <a:ext cx="7316724" cy="123139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439923" y="673608"/>
              <a:ext cx="4302252" cy="12313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32685" marR="5080" indent="-1432560">
              <a:lnSpc>
                <a:spcPct val="100000"/>
              </a:lnSpc>
              <a:spcBef>
                <a:spcPts val="100"/>
              </a:spcBef>
            </a:pPr>
            <a:r>
              <a:rPr dirty="0"/>
              <a:t>What makes a</a:t>
            </a:r>
            <a:r>
              <a:rPr spc="-55" dirty="0"/>
              <a:t> </a:t>
            </a:r>
            <a:r>
              <a:rPr dirty="0"/>
              <a:t>Successful  Entrepreneur?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539495" y="1514855"/>
            <a:ext cx="7309484" cy="4803775"/>
            <a:chOff x="539495" y="1514855"/>
            <a:chExt cx="7309484" cy="4803775"/>
          </a:xfrm>
        </p:grpSpPr>
        <p:sp>
          <p:nvSpPr>
            <p:cNvPr id="7" name="object 7"/>
            <p:cNvSpPr/>
            <p:nvPr/>
          </p:nvSpPr>
          <p:spPr>
            <a:xfrm>
              <a:off x="638555" y="1514855"/>
              <a:ext cx="5475732" cy="90220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39495" y="1778507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8639" y="1787651"/>
              <a:ext cx="254508" cy="2560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38555" y="2100072"/>
              <a:ext cx="4552188" cy="90220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39495" y="2363723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48639" y="2372867"/>
              <a:ext cx="254508" cy="2560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38555" y="2685288"/>
              <a:ext cx="1281683" cy="90220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39495" y="2948939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8639" y="2958083"/>
              <a:ext cx="254508" cy="2560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383792" y="2685288"/>
              <a:ext cx="672084" cy="90220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519428" y="2685288"/>
              <a:ext cx="3582924" cy="90220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38555" y="3270504"/>
              <a:ext cx="7210044" cy="90220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39495" y="3534155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48639" y="3543300"/>
              <a:ext cx="254508" cy="2560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38555" y="3855720"/>
              <a:ext cx="5900928" cy="90220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39495" y="4119372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48639" y="4128516"/>
              <a:ext cx="254508" cy="2560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38555" y="4343400"/>
              <a:ext cx="3131820" cy="902208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38555" y="4928615"/>
              <a:ext cx="7072883" cy="902208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39495" y="5192267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48639" y="5201411"/>
              <a:ext cx="254508" cy="2560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38555" y="5416296"/>
              <a:ext cx="2409444" cy="902208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878839" y="1523658"/>
            <a:ext cx="6710045" cy="4514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742439">
              <a:lnSpc>
                <a:spcPct val="120100"/>
              </a:lnSpc>
              <a:spcBef>
                <a:spcPts val="100"/>
              </a:spcBef>
            </a:pP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The urge for</a:t>
            </a:r>
            <a:r>
              <a:rPr sz="3200" b="1" spc="-5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F9F8E6"/>
                </a:solidFill>
                <a:latin typeface="Arial"/>
                <a:cs typeface="Arial"/>
              </a:rPr>
              <a:t>achievement  </a:t>
            </a: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Determination to</a:t>
            </a:r>
            <a:r>
              <a:rPr sz="3200" b="1" spc="-3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win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Win-Win</a:t>
            </a:r>
            <a:r>
              <a:rPr sz="3200" b="1" spc="-2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F9F8E6"/>
                </a:solidFill>
                <a:latin typeface="Arial"/>
                <a:cs typeface="Arial"/>
              </a:rPr>
              <a:t>Personality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sz="3200" b="1" spc="-5" dirty="0">
                <a:solidFill>
                  <a:srgbClr val="F9F8E6"/>
                </a:solidFill>
                <a:latin typeface="Arial"/>
                <a:cs typeface="Arial"/>
              </a:rPr>
              <a:t>Willingness </a:t>
            </a: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3200" b="1" spc="-5" dirty="0">
                <a:solidFill>
                  <a:srgbClr val="F9F8E6"/>
                </a:solidFill>
                <a:latin typeface="Arial"/>
                <a:cs typeface="Arial"/>
              </a:rPr>
              <a:t>take moderate</a:t>
            </a:r>
            <a:r>
              <a:rPr sz="3200" b="1" spc="-8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F9F8E6"/>
                </a:solidFill>
                <a:latin typeface="Arial"/>
                <a:cs typeface="Arial"/>
              </a:rPr>
              <a:t>risks</a:t>
            </a:r>
            <a:endParaRPr sz="3200">
              <a:latin typeface="Arial"/>
              <a:cs typeface="Arial"/>
            </a:endParaRPr>
          </a:p>
          <a:p>
            <a:pPr marL="12700" marR="1427480">
              <a:lnSpc>
                <a:spcPct val="100000"/>
              </a:lnSpc>
              <a:spcBef>
                <a:spcPts val="770"/>
              </a:spcBef>
            </a:pP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Ability to identify &amp;</a:t>
            </a:r>
            <a:r>
              <a:rPr sz="3200" b="1" spc="-1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explore  opportunities</a:t>
            </a:r>
            <a:endParaRPr sz="3200">
              <a:latin typeface="Arial"/>
              <a:cs typeface="Arial"/>
            </a:endParaRPr>
          </a:p>
          <a:p>
            <a:pPr marL="12700" marR="254000">
              <a:lnSpc>
                <a:spcPct val="100000"/>
              </a:lnSpc>
              <a:spcBef>
                <a:spcPts val="770"/>
              </a:spcBef>
            </a:pP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Analytical ability to </a:t>
            </a:r>
            <a:r>
              <a:rPr sz="3200" b="1" spc="-5" dirty="0">
                <a:solidFill>
                  <a:srgbClr val="F9F8E6"/>
                </a:solidFill>
                <a:latin typeface="Arial"/>
                <a:cs typeface="Arial"/>
              </a:rPr>
              <a:t>take</a:t>
            </a:r>
            <a:r>
              <a:rPr sz="3200" b="1" spc="-10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strategic  decisions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9134856" y="552907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9143"/>
                  </a:lnTo>
                  <a:lnTo>
                    <a:pt x="9144" y="91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140952" cy="570128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429755" y="6486144"/>
              <a:ext cx="2286000" cy="2286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38555" y="1466088"/>
              <a:ext cx="3177540" cy="90220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39495" y="1729739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48640" y="1738883"/>
              <a:ext cx="254508" cy="2560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38555" y="2002535"/>
              <a:ext cx="2409444" cy="90220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39495" y="2266188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48640" y="2275332"/>
              <a:ext cx="254508" cy="2560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38555" y="2538983"/>
              <a:ext cx="6286500" cy="90220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39495" y="2802635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48640" y="2811779"/>
              <a:ext cx="254508" cy="2560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38555" y="3075432"/>
              <a:ext cx="8132064" cy="90220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9495" y="3339084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8640" y="3348228"/>
              <a:ext cx="254508" cy="2560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38555" y="3514344"/>
              <a:ext cx="3761232" cy="90220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38555" y="4050791"/>
              <a:ext cx="4573524" cy="90220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39495" y="4314444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48640" y="4323588"/>
              <a:ext cx="254508" cy="2560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40080" y="4587240"/>
              <a:ext cx="4251960" cy="89916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41019" y="4850891"/>
              <a:ext cx="300228" cy="301751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48640" y="4858511"/>
              <a:ext cx="254508" cy="2560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358640" y="4590288"/>
              <a:ext cx="1618488" cy="899160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40080" y="5126735"/>
              <a:ext cx="3886200" cy="899160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41019" y="5387340"/>
              <a:ext cx="300228" cy="301752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48640" y="5394959"/>
              <a:ext cx="254508" cy="2560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992879" y="5126735"/>
              <a:ext cx="1866900" cy="899160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878839" y="1523694"/>
            <a:ext cx="7523480" cy="4219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856480">
              <a:lnSpc>
                <a:spcPct val="110100"/>
              </a:lnSpc>
              <a:spcBef>
                <a:spcPts val="100"/>
              </a:spcBef>
            </a:pP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Pers</a:t>
            </a:r>
            <a:r>
              <a:rPr sz="3200" b="1" spc="-10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ver</a:t>
            </a:r>
            <a:r>
              <a:rPr sz="3200" b="1" spc="-10" dirty="0">
                <a:solidFill>
                  <a:srgbClr val="F9F8E6"/>
                </a:solidFill>
                <a:latin typeface="Arial"/>
                <a:cs typeface="Arial"/>
              </a:rPr>
              <a:t>a</a:t>
            </a: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nce  Flexibility</a:t>
            </a:r>
            <a:endParaRPr sz="32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384"/>
              </a:spcBef>
            </a:pP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Capacity to </a:t>
            </a:r>
            <a:r>
              <a:rPr sz="3200" b="1" spc="-5" dirty="0">
                <a:solidFill>
                  <a:srgbClr val="F9F8E6"/>
                </a:solidFill>
                <a:latin typeface="Arial"/>
                <a:cs typeface="Arial"/>
              </a:rPr>
              <a:t>plan </a:t>
            </a: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and organize  Preparedness to undergo physical</a:t>
            </a:r>
            <a:r>
              <a:rPr sz="3200" b="1" spc="-12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and  emotional</a:t>
            </a:r>
            <a:r>
              <a:rPr sz="3200" b="1" spc="-3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stress</a:t>
            </a:r>
            <a:endParaRPr sz="3200">
              <a:latin typeface="Arial"/>
              <a:cs typeface="Arial"/>
            </a:endParaRPr>
          </a:p>
          <a:p>
            <a:pPr marL="12700" marR="2696845">
              <a:lnSpc>
                <a:spcPct val="109900"/>
              </a:lnSpc>
            </a:pP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Positive self concept  Future orientation:</a:t>
            </a:r>
            <a:r>
              <a:rPr sz="3200" b="1" spc="-14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b="1" i="1" dirty="0">
                <a:solidFill>
                  <a:srgbClr val="EADC78"/>
                </a:solidFill>
                <a:latin typeface="Times New Roman"/>
                <a:cs typeface="Times New Roman"/>
              </a:rPr>
              <a:t>Vision  </a:t>
            </a:r>
            <a:r>
              <a:rPr sz="3200" b="1" dirty="0">
                <a:solidFill>
                  <a:srgbClr val="F9F8E6"/>
                </a:solidFill>
                <a:latin typeface="Times New Roman"/>
                <a:cs typeface="Times New Roman"/>
              </a:rPr>
              <a:t>Ethics and Values</a:t>
            </a:r>
            <a:r>
              <a:rPr sz="3200" b="1" spc="-50" dirty="0">
                <a:solidFill>
                  <a:srgbClr val="F9F8E6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F9F8E6"/>
                </a:solidFill>
                <a:latin typeface="Times New Roman"/>
                <a:cs typeface="Times New Roman"/>
              </a:rPr>
              <a:t>:</a:t>
            </a:r>
            <a:r>
              <a:rPr sz="3200" b="1" i="1" spc="-5" dirty="0">
                <a:solidFill>
                  <a:srgbClr val="EADC78"/>
                </a:solidFill>
                <a:latin typeface="Times New Roman"/>
                <a:cs typeface="Times New Roman"/>
              </a:rPr>
              <a:t>Mission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56488" y="382524"/>
            <a:ext cx="7466075" cy="11216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58646" y="518286"/>
            <a:ext cx="682688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Who </a:t>
            </a:r>
            <a:r>
              <a:rPr sz="4000" dirty="0"/>
              <a:t>can </a:t>
            </a:r>
            <a:r>
              <a:rPr sz="4000" spc="-5" dirty="0"/>
              <a:t>be an</a:t>
            </a:r>
            <a:r>
              <a:rPr sz="4000" spc="-45" dirty="0"/>
              <a:t> </a:t>
            </a:r>
            <a:r>
              <a:rPr sz="4000" spc="-5" dirty="0"/>
              <a:t>Entrepreneur?</a:t>
            </a:r>
            <a:endParaRPr sz="4000"/>
          </a:p>
        </p:txBody>
      </p:sp>
      <p:grpSp>
        <p:nvGrpSpPr>
          <p:cNvPr id="4" name="object 4"/>
          <p:cNvGrpSpPr/>
          <p:nvPr/>
        </p:nvGrpSpPr>
        <p:grpSpPr>
          <a:xfrm>
            <a:off x="541019" y="1510283"/>
            <a:ext cx="6616065" cy="4703445"/>
            <a:chOff x="541019" y="1510283"/>
            <a:chExt cx="6616065" cy="4703445"/>
          </a:xfrm>
        </p:grpSpPr>
        <p:sp>
          <p:nvSpPr>
            <p:cNvPr id="5" name="object 5"/>
            <p:cNvSpPr/>
            <p:nvPr/>
          </p:nvSpPr>
          <p:spPr>
            <a:xfrm>
              <a:off x="701039" y="1510283"/>
              <a:ext cx="4352544" cy="67970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1019" y="1708403"/>
              <a:ext cx="230123" cy="23164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8639" y="1716023"/>
              <a:ext cx="190500" cy="1920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01039" y="1912619"/>
              <a:ext cx="4320540" cy="67970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1019" y="2110739"/>
              <a:ext cx="230123" cy="23164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48639" y="2118359"/>
              <a:ext cx="190500" cy="1920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01039" y="2314955"/>
              <a:ext cx="5218176" cy="679703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41019" y="2513075"/>
              <a:ext cx="230123" cy="23164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48639" y="2520695"/>
              <a:ext cx="190500" cy="1920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01039" y="2717291"/>
              <a:ext cx="4829556" cy="679703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1019" y="2915411"/>
              <a:ext cx="230123" cy="23164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48639" y="2923031"/>
              <a:ext cx="190500" cy="1920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01039" y="3119627"/>
              <a:ext cx="5283708" cy="679704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1019" y="3317748"/>
              <a:ext cx="230123" cy="23164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48639" y="3325367"/>
              <a:ext cx="190500" cy="1920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01039" y="3521963"/>
              <a:ext cx="4808220" cy="679704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41019" y="3720083"/>
              <a:ext cx="230123" cy="23164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48639" y="3727704"/>
              <a:ext cx="190500" cy="1920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01039" y="3924300"/>
              <a:ext cx="6455664" cy="679704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41019" y="4122419"/>
              <a:ext cx="230123" cy="23164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48639" y="4130039"/>
              <a:ext cx="190500" cy="1920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01039" y="4326635"/>
              <a:ext cx="4962144" cy="679704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41019" y="4524755"/>
              <a:ext cx="230123" cy="23164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48639" y="4532376"/>
              <a:ext cx="190500" cy="1920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01039" y="4728972"/>
              <a:ext cx="4791456" cy="679704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41019" y="4927092"/>
              <a:ext cx="230123" cy="23164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48639" y="4934712"/>
              <a:ext cx="190500" cy="1920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01039" y="5131307"/>
              <a:ext cx="4133088" cy="679704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41019" y="5329427"/>
              <a:ext cx="230123" cy="23164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48639" y="5337048"/>
              <a:ext cx="190500" cy="1920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01039" y="5533643"/>
              <a:ext cx="5756148" cy="67970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878839" y="1552321"/>
            <a:ext cx="6085840" cy="4452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112645">
              <a:lnSpc>
                <a:spcPct val="110100"/>
              </a:lnSpc>
              <a:spcBef>
                <a:spcPts val="100"/>
              </a:spcBef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Who can take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moderate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risks 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Who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has ability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work</a:t>
            </a:r>
            <a:r>
              <a:rPr sz="2400" spc="4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hard</a:t>
            </a:r>
            <a:endParaRPr sz="2400">
              <a:latin typeface="Arial"/>
              <a:cs typeface="Arial"/>
            </a:endParaRPr>
          </a:p>
          <a:p>
            <a:pPr marL="12700" marR="1179195">
              <a:lnSpc>
                <a:spcPct val="110000"/>
              </a:lnSpc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Who can capitalize on opportunities  Who has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some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financial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strength 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Who feels the need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for achievement 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Who has desire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for</a:t>
            </a:r>
            <a:r>
              <a:rPr sz="2400" spc="2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responsibility</a:t>
            </a:r>
            <a:endParaRPr sz="2400">
              <a:latin typeface="Arial"/>
              <a:cs typeface="Arial"/>
            </a:endParaRPr>
          </a:p>
          <a:p>
            <a:pPr marL="12700" marR="5080">
              <a:lnSpc>
                <a:spcPct val="110000"/>
              </a:lnSpc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Who has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perception of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probability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of success  Who gets stimulation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by</a:t>
            </a:r>
            <a:r>
              <a:rPr sz="2400" spc="3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feedback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85"/>
              </a:spcBef>
            </a:pP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Who possess skills in</a:t>
            </a:r>
            <a:r>
              <a:rPr sz="2400" spc="2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organizing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Who can be male or</a:t>
            </a:r>
            <a:r>
              <a:rPr sz="2400" spc="4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female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85"/>
              </a:spcBef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Who may not have previous</a:t>
            </a:r>
            <a:r>
              <a:rPr sz="2400" spc="7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experience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541019" y="5731764"/>
            <a:ext cx="230504" cy="231775"/>
            <a:chOff x="541019" y="5731764"/>
            <a:chExt cx="230504" cy="231775"/>
          </a:xfrm>
        </p:grpSpPr>
        <p:sp>
          <p:nvSpPr>
            <p:cNvPr id="38" name="object 38"/>
            <p:cNvSpPr/>
            <p:nvPr/>
          </p:nvSpPr>
          <p:spPr>
            <a:xfrm>
              <a:off x="541019" y="5731764"/>
              <a:ext cx="230123" cy="23164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48639" y="5739384"/>
              <a:ext cx="190500" cy="1920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1679448" y="3047"/>
              <a:ext cx="5980176" cy="123139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595372" y="673608"/>
              <a:ext cx="3991355" cy="12313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88895" marR="5080" indent="-916305">
              <a:lnSpc>
                <a:spcPct val="100000"/>
              </a:lnSpc>
              <a:spcBef>
                <a:spcPts val="100"/>
              </a:spcBef>
            </a:pPr>
            <a:r>
              <a:rPr dirty="0"/>
              <a:t>Characteristics of</a:t>
            </a:r>
            <a:r>
              <a:rPr spc="-95" dirty="0"/>
              <a:t> </a:t>
            </a:r>
            <a:r>
              <a:rPr dirty="0"/>
              <a:t>an  Entrepreneur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541019" y="1488947"/>
            <a:ext cx="4086225" cy="4544695"/>
            <a:chOff x="541019" y="1488947"/>
            <a:chExt cx="4086225" cy="4544695"/>
          </a:xfrm>
        </p:grpSpPr>
        <p:sp>
          <p:nvSpPr>
            <p:cNvPr id="7" name="object 7"/>
            <p:cNvSpPr/>
            <p:nvPr/>
          </p:nvSpPr>
          <p:spPr>
            <a:xfrm>
              <a:off x="670559" y="1488947"/>
              <a:ext cx="2549652" cy="78943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41019" y="1719071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8639" y="1726691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70559" y="1958339"/>
              <a:ext cx="3005328" cy="78943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41019" y="2188463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48639" y="2196083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70559" y="2427731"/>
              <a:ext cx="3240024" cy="78943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41019" y="2657855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8639" y="2665475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70559" y="2897123"/>
              <a:ext cx="2189988" cy="78943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1019" y="3127247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8639" y="3134868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70559" y="3366515"/>
              <a:ext cx="3956304" cy="789431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41019" y="3596640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48639" y="3604259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70559" y="3835908"/>
              <a:ext cx="3796284" cy="78943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41019" y="4066031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48639" y="4073652"/>
              <a:ext cx="216408" cy="22402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70559" y="4305299"/>
              <a:ext cx="2526791" cy="789432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41019" y="4535424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48639" y="4543043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727959" y="4305299"/>
              <a:ext cx="588263" cy="789432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846831" y="4305299"/>
              <a:ext cx="1757171" cy="789432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70559" y="4774691"/>
              <a:ext cx="2667000" cy="789432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41019" y="5004815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48639" y="5012436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70559" y="5244083"/>
              <a:ext cx="1537716" cy="789432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878839" y="1537714"/>
            <a:ext cx="3514725" cy="42519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721995">
              <a:lnSpc>
                <a:spcPct val="110000"/>
              </a:lnSpc>
              <a:spcBef>
                <a:spcPts val="105"/>
              </a:spcBef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Mental ability 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Clear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objectives  Business</a:t>
            </a:r>
            <a:r>
              <a:rPr sz="2800" spc="-7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secrecy</a:t>
            </a:r>
            <a:endParaRPr sz="2800">
              <a:latin typeface="Arial"/>
              <a:cs typeface="Arial"/>
            </a:endParaRPr>
          </a:p>
          <a:p>
            <a:pPr marL="12700" marR="5080">
              <a:lnSpc>
                <a:spcPct val="110000"/>
              </a:lnSpc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H.R.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ability  Communication</a:t>
            </a:r>
            <a:r>
              <a:rPr sz="2800" spc="-3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ability  Technical knowledge  Achievement-oriented  Perseverance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Ethical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541019" y="1488947"/>
            <a:ext cx="7543800" cy="4459605"/>
            <a:chOff x="541019" y="1488947"/>
            <a:chExt cx="7543800" cy="4459605"/>
          </a:xfrm>
        </p:grpSpPr>
        <p:sp>
          <p:nvSpPr>
            <p:cNvPr id="36" name="object 36"/>
            <p:cNvSpPr/>
            <p:nvPr/>
          </p:nvSpPr>
          <p:spPr>
            <a:xfrm>
              <a:off x="541019" y="5474207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48639" y="5481827"/>
              <a:ext cx="216408" cy="22402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861560" y="1488947"/>
              <a:ext cx="1933956" cy="789431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732019" y="1719071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739640" y="1726691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861560" y="1958339"/>
              <a:ext cx="1082039" cy="789431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732019" y="2188463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739640" y="2196083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474208" y="1958339"/>
              <a:ext cx="588263" cy="789431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593079" y="1958339"/>
              <a:ext cx="1915668" cy="789431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861560" y="2427731"/>
              <a:ext cx="2173224" cy="789432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732019" y="2657855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739640" y="2665475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861560" y="2811780"/>
              <a:ext cx="2369819" cy="789432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861560" y="3281171"/>
              <a:ext cx="3223260" cy="789432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732019" y="3511296"/>
              <a:ext cx="259079" cy="26669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739640" y="3518915"/>
              <a:ext cx="216408" cy="22402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861560" y="3750563"/>
              <a:ext cx="2845308" cy="789432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732019" y="3980687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739640" y="3988308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861560" y="4219955"/>
              <a:ext cx="1638300" cy="789432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732019" y="4450080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739640" y="4457699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861560" y="4689347"/>
              <a:ext cx="2211324" cy="789432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732019" y="4919471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739640" y="4927091"/>
              <a:ext cx="216408" cy="22402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861560" y="5158739"/>
              <a:ext cx="2052828" cy="789432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40"/>
              </a:spcBef>
            </a:pPr>
            <a:r>
              <a:rPr dirty="0"/>
              <a:t>Motivator</a:t>
            </a: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pc="-5" dirty="0"/>
              <a:t>Self-confident</a:t>
            </a:r>
          </a:p>
          <a:p>
            <a:pPr marL="12700" marR="858519">
              <a:lnSpc>
                <a:spcPts val="3020"/>
              </a:lnSpc>
              <a:spcBef>
                <a:spcPts val="720"/>
              </a:spcBef>
            </a:pPr>
            <a:r>
              <a:rPr spc="-5" dirty="0"/>
              <a:t>Long term  i</a:t>
            </a:r>
            <a:r>
              <a:rPr dirty="0"/>
              <a:t>n</a:t>
            </a:r>
            <a:r>
              <a:rPr spc="-5" dirty="0"/>
              <a:t>v</a:t>
            </a:r>
            <a:r>
              <a:rPr dirty="0"/>
              <a:t>o</a:t>
            </a:r>
            <a:r>
              <a:rPr spc="-5" dirty="0"/>
              <a:t>l</a:t>
            </a:r>
            <a:r>
              <a:rPr dirty="0"/>
              <a:t>v</a:t>
            </a:r>
            <a:r>
              <a:rPr spc="-5" dirty="0"/>
              <a:t>em</a:t>
            </a:r>
            <a:r>
              <a:rPr dirty="0"/>
              <a:t>e</a:t>
            </a:r>
            <a:r>
              <a:rPr spc="-5" dirty="0"/>
              <a:t>nt</a:t>
            </a:r>
          </a:p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spc="-5" dirty="0"/>
              <a:t>High energy</a:t>
            </a:r>
            <a:r>
              <a:rPr spc="-20" dirty="0"/>
              <a:t> </a:t>
            </a:r>
            <a:r>
              <a:rPr dirty="0"/>
              <a:t>level</a:t>
            </a:r>
          </a:p>
          <a:p>
            <a:pPr marL="12700" marR="383540">
              <a:lnSpc>
                <a:spcPct val="110000"/>
              </a:lnSpc>
              <a:spcBef>
                <a:spcPts val="5"/>
              </a:spcBef>
            </a:pPr>
            <a:r>
              <a:rPr spc="-5" dirty="0"/>
              <a:t>Problem</a:t>
            </a:r>
            <a:r>
              <a:rPr spc="-35" dirty="0"/>
              <a:t> </a:t>
            </a:r>
            <a:r>
              <a:rPr spc="-5" dirty="0"/>
              <a:t>solver  Initiator</a:t>
            </a:r>
          </a:p>
          <a:p>
            <a:pPr marL="12700" marR="1015365">
              <a:lnSpc>
                <a:spcPts val="3700"/>
              </a:lnSpc>
              <a:spcBef>
                <a:spcPts val="175"/>
              </a:spcBef>
            </a:pPr>
            <a:r>
              <a:rPr spc="-5" dirty="0"/>
              <a:t>Goal</a:t>
            </a:r>
            <a:r>
              <a:rPr spc="-75" dirty="0"/>
              <a:t> </a:t>
            </a:r>
            <a:r>
              <a:rPr dirty="0"/>
              <a:t>setter  </a:t>
            </a:r>
            <a:r>
              <a:rPr spc="-5" dirty="0"/>
              <a:t>Risk</a:t>
            </a:r>
            <a:r>
              <a:rPr spc="-30" dirty="0"/>
              <a:t> </a:t>
            </a:r>
            <a:r>
              <a:rPr dirty="0"/>
              <a:t>taker</a:t>
            </a:r>
          </a:p>
        </p:txBody>
      </p:sp>
      <p:grpSp>
        <p:nvGrpSpPr>
          <p:cNvPr id="64" name="object 64"/>
          <p:cNvGrpSpPr/>
          <p:nvPr/>
        </p:nvGrpSpPr>
        <p:grpSpPr>
          <a:xfrm>
            <a:off x="4732020" y="5388864"/>
            <a:ext cx="259079" cy="266700"/>
            <a:chOff x="4732020" y="5388864"/>
            <a:chExt cx="259079" cy="266700"/>
          </a:xfrm>
        </p:grpSpPr>
        <p:sp>
          <p:nvSpPr>
            <p:cNvPr id="65" name="object 65"/>
            <p:cNvSpPr/>
            <p:nvPr/>
          </p:nvSpPr>
          <p:spPr>
            <a:xfrm>
              <a:off x="4732020" y="5388864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739640" y="5396484"/>
              <a:ext cx="216408" cy="22402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2875" y="382524"/>
            <a:ext cx="7353300" cy="11216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15034" y="518286"/>
            <a:ext cx="671512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Key elements of entrepreneur</a:t>
            </a:r>
            <a:endParaRPr sz="4000"/>
          </a:p>
        </p:txBody>
      </p:sp>
      <p:grpSp>
        <p:nvGrpSpPr>
          <p:cNvPr id="4" name="object 4"/>
          <p:cNvGrpSpPr/>
          <p:nvPr/>
        </p:nvGrpSpPr>
        <p:grpSpPr>
          <a:xfrm>
            <a:off x="539495" y="1514855"/>
            <a:ext cx="4653280" cy="3828415"/>
            <a:chOff x="539495" y="1514855"/>
            <a:chExt cx="4653280" cy="3828415"/>
          </a:xfrm>
        </p:grpSpPr>
        <p:sp>
          <p:nvSpPr>
            <p:cNvPr id="5" name="object 5"/>
            <p:cNvSpPr/>
            <p:nvPr/>
          </p:nvSpPr>
          <p:spPr>
            <a:xfrm>
              <a:off x="638555" y="1514855"/>
              <a:ext cx="2409444" cy="90220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9495" y="1778507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8639" y="1787651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39495" y="2363723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8639" y="2372867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51331" y="2100072"/>
              <a:ext cx="1755648" cy="90220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39495" y="2948939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48639" y="2958083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51331" y="2685288"/>
              <a:ext cx="3381755" cy="90220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38555" y="3270504"/>
              <a:ext cx="3560064" cy="90220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39495" y="3534155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48639" y="3543300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38555" y="3855720"/>
              <a:ext cx="2523744" cy="90220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39495" y="4119372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48639" y="4128516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38555" y="4440935"/>
              <a:ext cx="4553712" cy="90220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878839" y="1523658"/>
            <a:ext cx="4048125" cy="3538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5730" marR="2150110" indent="-113664">
              <a:lnSpc>
                <a:spcPct val="120100"/>
              </a:lnSpc>
              <a:spcBef>
                <a:spcPts val="100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In</a:t>
            </a:r>
            <a:r>
              <a:rPr sz="3200" spc="-10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ovation  Vision</a:t>
            </a:r>
            <a:endParaRPr sz="3200">
              <a:latin typeface="Arial"/>
              <a:cs typeface="Arial"/>
            </a:endParaRPr>
          </a:p>
          <a:p>
            <a:pPr marL="12700" marR="1000125" indent="113030" algn="just">
              <a:lnSpc>
                <a:spcPct val="120000"/>
              </a:lnSpc>
            </a:pP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Ethics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&amp;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Values 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Organizing</a:t>
            </a:r>
            <a:r>
              <a:rPr sz="3200" spc="-9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Skills  Risk</a:t>
            </a:r>
            <a:r>
              <a:rPr sz="3200" spc="-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taking</a:t>
            </a:r>
            <a:endParaRPr sz="320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765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Need for</a:t>
            </a:r>
            <a:r>
              <a:rPr sz="3200" spc="-9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Achievement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39495" y="4704588"/>
            <a:ext cx="303530" cy="304800"/>
            <a:chOff x="539495" y="4704588"/>
            <a:chExt cx="303530" cy="304800"/>
          </a:xfrm>
        </p:grpSpPr>
        <p:sp>
          <p:nvSpPr>
            <p:cNvPr id="23" name="object 23"/>
            <p:cNvSpPr/>
            <p:nvPr/>
          </p:nvSpPr>
          <p:spPr>
            <a:xfrm>
              <a:off x="539495" y="4704588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48639" y="4713732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762000" y="5410200"/>
            <a:ext cx="8001000" cy="835660"/>
          </a:xfrm>
          <a:prstGeom prst="rect">
            <a:avLst/>
          </a:prstGeom>
          <a:ln w="12192">
            <a:solidFill>
              <a:srgbClr val="EADC78"/>
            </a:solidFill>
          </a:ln>
        </p:spPr>
        <p:txBody>
          <a:bodyPr vert="horz" wrap="square" lIns="0" tIns="39369" rIns="0" bIns="0" rtlCol="0">
            <a:spAutoFit/>
          </a:bodyPr>
          <a:lstStyle/>
          <a:p>
            <a:pPr marL="91440" marR="527685">
              <a:lnSpc>
                <a:spcPct val="100000"/>
              </a:lnSpc>
              <a:spcBef>
                <a:spcPts val="309"/>
              </a:spcBef>
            </a:pPr>
            <a:r>
              <a:rPr sz="2400" b="1" i="1" spc="-5" dirty="0">
                <a:solidFill>
                  <a:srgbClr val="99FF33"/>
                </a:solidFill>
                <a:latin typeface="Arial"/>
                <a:cs typeface="Arial"/>
              </a:rPr>
              <a:t>Study the </a:t>
            </a:r>
            <a:r>
              <a:rPr sz="2400" b="1" i="1" dirty="0">
                <a:solidFill>
                  <a:srgbClr val="99FF33"/>
                </a:solidFill>
                <a:latin typeface="Arial"/>
                <a:cs typeface="Arial"/>
              </a:rPr>
              <a:t>Profile of </a:t>
            </a:r>
            <a:r>
              <a:rPr sz="2400" b="1" i="1" spc="-5" dirty="0">
                <a:solidFill>
                  <a:srgbClr val="99FF33"/>
                </a:solidFill>
                <a:latin typeface="Arial"/>
                <a:cs typeface="Arial"/>
              </a:rPr>
              <a:t>a Successful </a:t>
            </a:r>
            <a:r>
              <a:rPr sz="2400" b="1" i="1" dirty="0">
                <a:solidFill>
                  <a:srgbClr val="99FF33"/>
                </a:solidFill>
                <a:latin typeface="Arial"/>
                <a:cs typeface="Arial"/>
              </a:rPr>
              <a:t>Entrepreneur </a:t>
            </a:r>
            <a:r>
              <a:rPr sz="2400" b="1" i="1" spc="-5" dirty="0">
                <a:solidFill>
                  <a:srgbClr val="99FF33"/>
                </a:solidFill>
                <a:latin typeface="Arial"/>
                <a:cs typeface="Arial"/>
              </a:rPr>
              <a:t>and  </a:t>
            </a:r>
            <a:r>
              <a:rPr sz="2400" b="1" i="1" dirty="0">
                <a:solidFill>
                  <a:srgbClr val="99FF33"/>
                </a:solidFill>
                <a:latin typeface="Arial"/>
                <a:cs typeface="Arial"/>
              </a:rPr>
              <a:t>identify </a:t>
            </a:r>
            <a:r>
              <a:rPr sz="2400" b="1" i="1" spc="-5" dirty="0">
                <a:solidFill>
                  <a:srgbClr val="99FF33"/>
                </a:solidFill>
                <a:latin typeface="Arial"/>
                <a:cs typeface="Arial"/>
              </a:rPr>
              <a:t>six key </a:t>
            </a:r>
            <a:r>
              <a:rPr sz="2400" b="1" i="1" dirty="0">
                <a:solidFill>
                  <a:srgbClr val="99FF33"/>
                </a:solidFill>
                <a:latin typeface="Arial"/>
                <a:cs typeface="Arial"/>
              </a:rPr>
              <a:t>elements in </a:t>
            </a:r>
            <a:r>
              <a:rPr sz="2400" b="1" i="1" spc="-5" dirty="0">
                <a:solidFill>
                  <a:srgbClr val="99FF33"/>
                </a:solidFill>
                <a:latin typeface="Arial"/>
                <a:cs typeface="Arial"/>
              </a:rPr>
              <a:t>order </a:t>
            </a:r>
            <a:r>
              <a:rPr sz="2400" b="1" i="1" dirty="0">
                <a:solidFill>
                  <a:srgbClr val="99FF33"/>
                </a:solidFill>
                <a:latin typeface="Arial"/>
                <a:cs typeface="Arial"/>
              </a:rPr>
              <a:t>of priority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278891" y="3047"/>
              <a:ext cx="8779764" cy="123139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375916" y="673608"/>
              <a:ext cx="4428744" cy="12313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68550" marR="5080" indent="-2097405">
              <a:lnSpc>
                <a:spcPct val="100000"/>
              </a:lnSpc>
              <a:spcBef>
                <a:spcPts val="100"/>
              </a:spcBef>
            </a:pPr>
            <a:r>
              <a:rPr dirty="0"/>
              <a:t>Entrepreneur’s Background</a:t>
            </a:r>
            <a:r>
              <a:rPr spc="-50" dirty="0"/>
              <a:t> </a:t>
            </a:r>
            <a:r>
              <a:rPr spc="-5" dirty="0"/>
              <a:t>and  </a:t>
            </a:r>
            <a:r>
              <a:rPr dirty="0"/>
              <a:t>Characteristics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541019" y="1446275"/>
            <a:ext cx="3985260" cy="4630420"/>
            <a:chOff x="541019" y="1446275"/>
            <a:chExt cx="3985260" cy="4630420"/>
          </a:xfrm>
        </p:grpSpPr>
        <p:sp>
          <p:nvSpPr>
            <p:cNvPr id="7" name="object 7"/>
            <p:cNvSpPr/>
            <p:nvPr/>
          </p:nvSpPr>
          <p:spPr>
            <a:xfrm>
              <a:off x="670559" y="1446275"/>
              <a:ext cx="3576828" cy="78943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41019" y="1676399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8639" y="1684019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70559" y="1872995"/>
              <a:ext cx="2052827" cy="78943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41019" y="2103119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48639" y="2110739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70559" y="2299715"/>
              <a:ext cx="1200912" cy="78943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41019" y="2529839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8639" y="2537459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70559" y="2726436"/>
              <a:ext cx="3358896" cy="78943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1019" y="2956559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8639" y="2964179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70559" y="3153155"/>
              <a:ext cx="2589276" cy="78943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41019" y="3383280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48639" y="3390899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70559" y="3579875"/>
              <a:ext cx="2924555" cy="78943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41019" y="3809999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48639" y="3817619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70559" y="4006596"/>
              <a:ext cx="2944367" cy="789432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41019" y="4236719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48639" y="4244340"/>
              <a:ext cx="216408" cy="22402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70559" y="4433315"/>
              <a:ext cx="3855720" cy="789432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41019" y="4663440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48639" y="4671059"/>
              <a:ext cx="216408" cy="22402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70559" y="4860035"/>
              <a:ext cx="3003804" cy="789432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41019" y="5090160"/>
              <a:ext cx="259079" cy="26669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48639" y="5097779"/>
              <a:ext cx="216408" cy="22402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70559" y="5286755"/>
              <a:ext cx="1776983" cy="789432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878839" y="1538681"/>
            <a:ext cx="3413760" cy="42938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283210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Family</a:t>
            </a:r>
            <a:r>
              <a:rPr sz="2800" spc="-6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environment  Education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Age</a:t>
            </a:r>
            <a:endParaRPr sz="2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Physical attributes  Marital status  Working history 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Family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contacts  Professional</a:t>
            </a:r>
            <a:r>
              <a:rPr sz="2800" spc="-5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contacts  Personal values  Lifestyle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541019" y="5516879"/>
            <a:ext cx="259079" cy="266700"/>
            <a:chOff x="541019" y="5516879"/>
            <a:chExt cx="259079" cy="266700"/>
          </a:xfrm>
        </p:grpSpPr>
        <p:sp>
          <p:nvSpPr>
            <p:cNvPr id="37" name="object 37"/>
            <p:cNvSpPr/>
            <p:nvPr/>
          </p:nvSpPr>
          <p:spPr>
            <a:xfrm>
              <a:off x="541019" y="5516879"/>
              <a:ext cx="259079" cy="2667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48639" y="5524499"/>
              <a:ext cx="216408" cy="22402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6429755" y="6486144"/>
              <a:ext cx="2286000" cy="2286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47572" y="338327"/>
              <a:ext cx="6885432" cy="123139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480185" y="485978"/>
            <a:ext cx="618172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>
                <a:solidFill>
                  <a:srgbClr val="EADC78"/>
                </a:solidFill>
                <a:latin typeface="Arial"/>
                <a:cs typeface="Arial"/>
              </a:rPr>
              <a:t>Analyze your</a:t>
            </a:r>
            <a:r>
              <a:rPr sz="4400" spc="-55" dirty="0">
                <a:solidFill>
                  <a:srgbClr val="EADC78"/>
                </a:solidFill>
                <a:latin typeface="Arial"/>
                <a:cs typeface="Arial"/>
              </a:rPr>
              <a:t> </a:t>
            </a:r>
            <a:r>
              <a:rPr sz="4400" dirty="0">
                <a:solidFill>
                  <a:srgbClr val="EADC78"/>
                </a:solidFill>
                <a:latin typeface="Arial"/>
                <a:cs typeface="Arial"/>
              </a:rPr>
              <a:t>Personality</a:t>
            </a:r>
            <a:endParaRPr sz="44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539495" y="1514855"/>
            <a:ext cx="6248400" cy="2072639"/>
            <a:chOff x="539495" y="1514855"/>
            <a:chExt cx="6248400" cy="2072639"/>
          </a:xfrm>
        </p:grpSpPr>
        <p:sp>
          <p:nvSpPr>
            <p:cNvPr id="7" name="object 7"/>
            <p:cNvSpPr/>
            <p:nvPr/>
          </p:nvSpPr>
          <p:spPr>
            <a:xfrm>
              <a:off x="905255" y="1514855"/>
              <a:ext cx="4619244" cy="90220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39495" y="1778507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8639" y="1787651"/>
              <a:ext cx="254508" cy="2560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05255" y="2100072"/>
              <a:ext cx="5882640" cy="90220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39495" y="2363723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48639" y="2372867"/>
              <a:ext cx="254508" cy="2560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905255" y="2685288"/>
              <a:ext cx="5030724" cy="90220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45844" y="1523658"/>
            <a:ext cx="5372735" cy="17824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5"/>
              </a:spcBef>
            </a:pP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Feelings about Control  Feelings about</a:t>
            </a:r>
            <a:r>
              <a:rPr sz="3200" spc="-5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Independence  Willingness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take</a:t>
            </a:r>
            <a:r>
              <a:rPr sz="3200" spc="-2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Risks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539495" y="2948939"/>
            <a:ext cx="303530" cy="304800"/>
            <a:chOff x="539495" y="2948939"/>
            <a:chExt cx="303530" cy="304800"/>
          </a:xfrm>
        </p:grpSpPr>
        <p:sp>
          <p:nvSpPr>
            <p:cNvPr id="16" name="object 16"/>
            <p:cNvSpPr/>
            <p:nvPr/>
          </p:nvSpPr>
          <p:spPr>
            <a:xfrm>
              <a:off x="539495" y="2948939"/>
              <a:ext cx="303276" cy="3048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8639" y="2958083"/>
              <a:ext cx="254508" cy="2560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3316" y="338327"/>
            <a:ext cx="7935468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55954" y="485978"/>
            <a:ext cx="723455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b="1" dirty="0">
                <a:latin typeface="Arial"/>
                <a:cs typeface="Arial"/>
              </a:rPr>
              <a:t>What is a job</a:t>
            </a:r>
            <a:r>
              <a:rPr b="1" spc="-80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competency?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41019" y="1303019"/>
            <a:ext cx="7961630" cy="5554980"/>
            <a:chOff x="541019" y="1303019"/>
            <a:chExt cx="7961630" cy="5554980"/>
          </a:xfrm>
        </p:grpSpPr>
        <p:sp>
          <p:nvSpPr>
            <p:cNvPr id="5" name="object 5"/>
            <p:cNvSpPr/>
            <p:nvPr/>
          </p:nvSpPr>
          <p:spPr>
            <a:xfrm>
              <a:off x="670559" y="1303019"/>
              <a:ext cx="5754624" cy="78943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1019" y="1533143"/>
              <a:ext cx="259079" cy="2667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8639" y="1540763"/>
              <a:ext cx="216408" cy="2240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70559" y="1815083"/>
              <a:ext cx="2331719" cy="7894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1019" y="2045207"/>
              <a:ext cx="259079" cy="2667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48639" y="2052827"/>
              <a:ext cx="216408" cy="2240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532887" y="1815083"/>
              <a:ext cx="667512" cy="78943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830068" y="1815083"/>
              <a:ext cx="4628387" cy="78943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70559" y="2241803"/>
              <a:ext cx="2330195" cy="78943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70559" y="2753867"/>
              <a:ext cx="7450835" cy="789431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1019" y="2983991"/>
              <a:ext cx="259079" cy="2667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48639" y="2991612"/>
              <a:ext cx="216408" cy="2240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70559" y="3180587"/>
              <a:ext cx="3657600" cy="78943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70559" y="3692652"/>
              <a:ext cx="6905244" cy="789432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41019" y="3922775"/>
              <a:ext cx="259079" cy="2667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48639" y="3930396"/>
              <a:ext cx="216408" cy="2240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70559" y="4204715"/>
              <a:ext cx="1499616" cy="789432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70559" y="4716779"/>
              <a:ext cx="1458467" cy="789432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41019" y="4946904"/>
              <a:ext cx="259079" cy="2667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48639" y="4954523"/>
              <a:ext cx="216408" cy="2240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659636" y="4716779"/>
              <a:ext cx="667512" cy="78943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956816" y="4716779"/>
              <a:ext cx="6545580" cy="789432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70559" y="5143499"/>
              <a:ext cx="2034539" cy="789432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70559" y="5655563"/>
              <a:ext cx="7712964" cy="789432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41019" y="5885687"/>
              <a:ext cx="259079" cy="2667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48639" y="5893308"/>
              <a:ext cx="216408" cy="22402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70559" y="6167626"/>
              <a:ext cx="6647688" cy="690372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878839" y="1310154"/>
            <a:ext cx="7284084" cy="540321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 marR="1046480">
              <a:lnSpc>
                <a:spcPct val="110000"/>
              </a:lnSpc>
              <a:spcBef>
                <a:spcPts val="430"/>
              </a:spcBef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It is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knowledge, skills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and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attitude  Knowledge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–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collection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and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retention of  information.</a:t>
            </a:r>
            <a:endParaRPr sz="2800">
              <a:latin typeface="Arial"/>
              <a:cs typeface="Arial"/>
            </a:endParaRPr>
          </a:p>
          <a:p>
            <a:pPr marL="12700" marR="1459230">
              <a:lnSpc>
                <a:spcPct val="100000"/>
              </a:lnSpc>
              <a:spcBef>
                <a:spcPts val="675"/>
              </a:spcBef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Skills are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ability to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do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something well  (hard and soft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skills)</a:t>
            </a:r>
            <a:endParaRPr sz="2800">
              <a:latin typeface="Arial"/>
              <a:cs typeface="Arial"/>
            </a:endParaRPr>
          </a:p>
          <a:p>
            <a:pPr marL="12700" marR="824230">
              <a:lnSpc>
                <a:spcPct val="120000"/>
              </a:lnSpc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Motives are reasons for doing something  (need)</a:t>
            </a:r>
            <a:endParaRPr sz="28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675"/>
              </a:spcBef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Traits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–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characteristics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way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in,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which a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person  responds.</a:t>
            </a:r>
            <a:endParaRPr sz="2800">
              <a:latin typeface="Arial"/>
              <a:cs typeface="Arial"/>
            </a:endParaRPr>
          </a:p>
          <a:p>
            <a:pPr marL="12700" marR="12700">
              <a:lnSpc>
                <a:spcPct val="120000"/>
              </a:lnSpc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Attitude reflects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the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way of thinking and acting  (Self and others determine the</a:t>
            </a:r>
            <a:r>
              <a:rPr sz="2800" spc="2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attitude)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26819" y="338327"/>
            <a:ext cx="6728459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59433" y="485978"/>
            <a:ext cx="602742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What do you mean</a:t>
            </a:r>
            <a:r>
              <a:rPr spc="-70" dirty="0"/>
              <a:t> </a:t>
            </a:r>
            <a:r>
              <a:rPr spc="-5" dirty="0"/>
              <a:t>by…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670559" y="1420367"/>
            <a:ext cx="8171815" cy="1546860"/>
            <a:chOff x="670559" y="1420367"/>
            <a:chExt cx="8171815" cy="1546860"/>
          </a:xfrm>
        </p:grpSpPr>
        <p:sp>
          <p:nvSpPr>
            <p:cNvPr id="5" name="object 5"/>
            <p:cNvSpPr/>
            <p:nvPr/>
          </p:nvSpPr>
          <p:spPr>
            <a:xfrm>
              <a:off x="3293364" y="1420367"/>
              <a:ext cx="2929128" cy="89916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194304" y="1680971"/>
              <a:ext cx="300228" cy="3017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201924" y="1688591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70559" y="1836419"/>
              <a:ext cx="1578864" cy="7894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961387" y="1836419"/>
              <a:ext cx="2113788" cy="78943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605783" y="1836419"/>
              <a:ext cx="568451" cy="78943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886199" y="1836419"/>
              <a:ext cx="1597152" cy="789431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196839" y="1836419"/>
              <a:ext cx="1121664" cy="789431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030468" y="1836419"/>
              <a:ext cx="2235708" cy="789431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978140" y="1836419"/>
              <a:ext cx="864107" cy="789431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70559" y="2177795"/>
              <a:ext cx="2054352" cy="789431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354580" y="2177795"/>
              <a:ext cx="1101852" cy="789431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086099" y="2177795"/>
              <a:ext cx="1796796" cy="789431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12563" y="2177795"/>
              <a:ext cx="766572" cy="789431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907280" y="2177795"/>
              <a:ext cx="1261872" cy="789431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798819" y="2177795"/>
              <a:ext cx="786383" cy="789431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214871" y="2177795"/>
              <a:ext cx="1103376" cy="789431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848856" y="2177795"/>
              <a:ext cx="568451" cy="789431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878839" y="1521917"/>
            <a:ext cx="7730490" cy="12007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3520"/>
              </a:lnSpc>
              <a:spcBef>
                <a:spcPts val="105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Entrepreneur</a:t>
            </a:r>
            <a:endParaRPr sz="3200">
              <a:latin typeface="Times New Roman"/>
              <a:cs typeface="Times New Roman"/>
            </a:endParaRPr>
          </a:p>
          <a:p>
            <a:pPr marL="12700" marR="5080">
              <a:lnSpc>
                <a:spcPct val="80000"/>
              </a:lnSpc>
              <a:spcBef>
                <a:spcPts val="350"/>
              </a:spcBef>
              <a:tabLst>
                <a:tab pos="1303655" algn="l"/>
                <a:tab pos="3228340" algn="l"/>
                <a:tab pos="4539615" algn="l"/>
                <a:tab pos="5373370" algn="l"/>
                <a:tab pos="7320915" algn="l"/>
              </a:tabLst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(</a:t>
            </a:r>
            <a:r>
              <a:rPr sz="2800" spc="5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x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f</a:t>
            </a:r>
            <a:r>
              <a:rPr sz="2800" spc="5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rd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d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c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t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r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y</a:t>
            </a:r>
            <a:r>
              <a:rPr sz="2800" spc="15" dirty="0">
                <a:solidFill>
                  <a:srgbClr val="F9F8E6"/>
                </a:solidFill>
                <a:latin typeface="Arial"/>
                <a:cs typeface="Arial"/>
              </a:rPr>
              <a:t>)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: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Per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s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on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who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800" spc="5" dirty="0">
                <a:solidFill>
                  <a:srgbClr val="F9F8E6"/>
                </a:solidFill>
                <a:latin typeface="Arial"/>
                <a:cs typeface="Arial"/>
              </a:rPr>
              <a:t>u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2800" spc="10" dirty="0">
                <a:solidFill>
                  <a:srgbClr val="F9F8E6"/>
                </a:solidFill>
                <a:latin typeface="Arial"/>
                <a:cs typeface="Arial"/>
              </a:rPr>
              <a:t>d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r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ta</a:t>
            </a:r>
            <a:r>
              <a:rPr sz="2800" spc="5" dirty="0">
                <a:solidFill>
                  <a:srgbClr val="F9F8E6"/>
                </a:solidFill>
                <a:latin typeface="Arial"/>
                <a:cs typeface="Arial"/>
              </a:rPr>
              <a:t>k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es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	an  enterprise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with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chances of profit or</a:t>
            </a:r>
            <a:r>
              <a:rPr sz="2800" spc="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loss.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541019" y="2590800"/>
            <a:ext cx="8304530" cy="899160"/>
            <a:chOff x="541019" y="2590800"/>
            <a:chExt cx="8304530" cy="899160"/>
          </a:xfrm>
        </p:grpSpPr>
        <p:sp>
          <p:nvSpPr>
            <p:cNvPr id="25" name="object 25"/>
            <p:cNvSpPr/>
            <p:nvPr/>
          </p:nvSpPr>
          <p:spPr>
            <a:xfrm>
              <a:off x="640079" y="2590800"/>
              <a:ext cx="2386584" cy="899160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41019" y="2851404"/>
              <a:ext cx="300228" cy="3017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48639" y="2859024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302508" y="2651760"/>
              <a:ext cx="1581912" cy="792479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164835" y="2651760"/>
              <a:ext cx="2116836" cy="792479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809231" y="2651760"/>
              <a:ext cx="571500" cy="792479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661148" y="2651760"/>
              <a:ext cx="1184148" cy="792479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3511422" y="2744850"/>
            <a:ext cx="50952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875155" algn="l"/>
                <a:tab pos="4371340" algn="l"/>
              </a:tabLst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(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x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f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r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d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d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c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t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r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y</a:t>
            </a:r>
            <a:r>
              <a:rPr sz="2800" spc="10" dirty="0">
                <a:solidFill>
                  <a:srgbClr val="F9F8E6"/>
                </a:solidFill>
                <a:latin typeface="Arial"/>
                <a:cs typeface="Arial"/>
              </a:rPr>
              <a:t>)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: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Bold</a:t>
            </a:r>
            <a:endParaRPr sz="28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670559" y="3006851"/>
            <a:ext cx="2389631" cy="789432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878839" y="2693035"/>
            <a:ext cx="1946275" cy="85851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3520"/>
              </a:lnSpc>
              <a:spcBef>
                <a:spcPts val="105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Enterprise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ts val="3040"/>
              </a:lnSpc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Un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d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2800" spc="5" dirty="0">
                <a:solidFill>
                  <a:srgbClr val="F9F8E6"/>
                </a:solidFill>
                <a:latin typeface="Arial"/>
                <a:cs typeface="Arial"/>
              </a:rPr>
              <a:t>r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k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ng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541019" y="3419855"/>
            <a:ext cx="8304530" cy="2656840"/>
            <a:chOff x="541019" y="3419855"/>
            <a:chExt cx="8304530" cy="2656840"/>
          </a:xfrm>
        </p:grpSpPr>
        <p:sp>
          <p:nvSpPr>
            <p:cNvPr id="36" name="object 36"/>
            <p:cNvSpPr/>
            <p:nvPr/>
          </p:nvSpPr>
          <p:spPr>
            <a:xfrm>
              <a:off x="640079" y="3419855"/>
              <a:ext cx="2929127" cy="89915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41019" y="3680459"/>
              <a:ext cx="300228" cy="3017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48639" y="3688079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066287" y="3480815"/>
              <a:ext cx="591312" cy="792480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185159" y="3480815"/>
              <a:ext cx="1182624" cy="792480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233672" y="3480815"/>
              <a:ext cx="2592324" cy="792480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691884" y="3480815"/>
              <a:ext cx="2055876" cy="792480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8275319" y="3480815"/>
              <a:ext cx="569976" cy="792480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70559" y="3835907"/>
              <a:ext cx="903732" cy="789432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306068" y="3835907"/>
              <a:ext cx="1955292" cy="789432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993136" y="3835907"/>
              <a:ext cx="1123188" cy="789432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3848099" y="3835907"/>
              <a:ext cx="1360931" cy="789432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939284" y="3835907"/>
              <a:ext cx="963167" cy="789432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634228" y="3835907"/>
              <a:ext cx="1022603" cy="789432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388608" y="3835907"/>
              <a:ext cx="766571" cy="789432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886955" y="3835907"/>
              <a:ext cx="1955292" cy="789432"/>
            </a:xfrm>
            <a:prstGeom prst="rect">
              <a:avLst/>
            </a:prstGeom>
            <a:blipFill>
              <a:blip r:embed="rId3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70559" y="4177283"/>
              <a:ext cx="1876043" cy="789432"/>
            </a:xfrm>
            <a:prstGeom prst="rect">
              <a:avLst/>
            </a:prstGeom>
            <a:blipFill>
              <a:blip r:embed="rId3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281427" y="4177283"/>
              <a:ext cx="746760" cy="789432"/>
            </a:xfrm>
            <a:prstGeom prst="rect">
              <a:avLst/>
            </a:prstGeom>
            <a:blipFill>
              <a:blip r:embed="rId4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763012" y="4177283"/>
              <a:ext cx="963167" cy="789432"/>
            </a:xfrm>
            <a:prstGeom prst="rect">
              <a:avLst/>
            </a:prstGeom>
            <a:blipFill>
              <a:blip r:embed="rId4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3461003" y="4177283"/>
              <a:ext cx="1141476" cy="789432"/>
            </a:xfrm>
            <a:prstGeom prst="rect">
              <a:avLst/>
            </a:prstGeom>
            <a:blipFill>
              <a:blip r:embed="rId4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337304" y="4177283"/>
              <a:ext cx="766572" cy="789432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838699" y="4177283"/>
              <a:ext cx="2211324" cy="789432"/>
            </a:xfrm>
            <a:prstGeom prst="rect">
              <a:avLst/>
            </a:prstGeom>
            <a:blipFill>
              <a:blip r:embed="rId4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6784848" y="4177283"/>
              <a:ext cx="1360931" cy="789432"/>
            </a:xfrm>
            <a:prstGeom prst="rect">
              <a:avLst/>
            </a:prstGeom>
            <a:blipFill>
              <a:blip r:embed="rId4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7880603" y="4177283"/>
              <a:ext cx="961644" cy="789432"/>
            </a:xfrm>
            <a:prstGeom prst="rect">
              <a:avLst/>
            </a:prstGeom>
            <a:blipFill>
              <a:blip r:embed="rId4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70559" y="4518659"/>
              <a:ext cx="1380743" cy="789431"/>
            </a:xfrm>
            <a:prstGeom prst="rect">
              <a:avLst/>
            </a:prstGeom>
            <a:blipFill>
              <a:blip r:embed="rId4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679447" y="4518659"/>
              <a:ext cx="2074164" cy="789431"/>
            </a:xfrm>
            <a:prstGeom prst="rect">
              <a:avLst/>
            </a:prstGeom>
            <a:blipFill>
              <a:blip r:embed="rId4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3284219" y="4518659"/>
              <a:ext cx="568451" cy="789431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670559" y="4945380"/>
              <a:ext cx="1915667" cy="789432"/>
            </a:xfrm>
            <a:prstGeom prst="rect">
              <a:avLst/>
            </a:prstGeom>
            <a:blipFill>
              <a:blip r:embed="rId4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232659" y="4945380"/>
              <a:ext cx="1837943" cy="789432"/>
            </a:xfrm>
            <a:prstGeom prst="rect">
              <a:avLst/>
            </a:prstGeom>
            <a:blipFill>
              <a:blip r:embed="rId4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3601212" y="4945380"/>
              <a:ext cx="568451" cy="78943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3816096" y="4945380"/>
              <a:ext cx="1063752" cy="789432"/>
            </a:xfrm>
            <a:prstGeom prst="rect">
              <a:avLst/>
            </a:prstGeom>
            <a:blipFill>
              <a:blip r:embed="rId5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26279" y="4945380"/>
              <a:ext cx="1123188" cy="789432"/>
            </a:xfrm>
            <a:prstGeom prst="rect">
              <a:avLst/>
            </a:prstGeom>
            <a:blipFill>
              <a:blip r:embed="rId5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5295899" y="4945380"/>
              <a:ext cx="1341120" cy="789432"/>
            </a:xfrm>
            <a:prstGeom prst="rect">
              <a:avLst/>
            </a:prstGeom>
            <a:blipFill>
              <a:blip r:embed="rId5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6283452" y="4945380"/>
              <a:ext cx="923544" cy="789432"/>
            </a:xfrm>
            <a:prstGeom prst="rect">
              <a:avLst/>
            </a:prstGeom>
            <a:blipFill>
              <a:blip r:embed="rId5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6853428" y="4945380"/>
              <a:ext cx="1220724" cy="789432"/>
            </a:xfrm>
            <a:prstGeom prst="rect">
              <a:avLst/>
            </a:prstGeom>
            <a:blipFill>
              <a:blip r:embed="rId5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7720584" y="4945380"/>
              <a:ext cx="1121664" cy="789432"/>
            </a:xfrm>
            <a:prstGeom prst="rect">
              <a:avLst/>
            </a:prstGeom>
            <a:blipFill>
              <a:blip r:embed="rId5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670559" y="5286755"/>
              <a:ext cx="1063752" cy="789432"/>
            </a:xfrm>
            <a:prstGeom prst="rect">
              <a:avLst/>
            </a:prstGeom>
            <a:blipFill>
              <a:blip r:embed="rId5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363980" y="5286755"/>
              <a:ext cx="1299971" cy="789432"/>
            </a:xfrm>
            <a:prstGeom prst="rect">
              <a:avLst/>
            </a:prstGeom>
            <a:blipFill>
              <a:blip r:embed="rId5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2295143" y="5286755"/>
              <a:ext cx="1876044" cy="789432"/>
            </a:xfrm>
            <a:prstGeom prst="rect">
              <a:avLst/>
            </a:prstGeom>
            <a:blipFill>
              <a:blip r:embed="rId3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5" name="object 75"/>
          <p:cNvSpPr txBox="1"/>
          <p:nvPr/>
        </p:nvSpPr>
        <p:spPr>
          <a:xfrm>
            <a:off x="878839" y="3522345"/>
            <a:ext cx="7730490" cy="2310130"/>
          </a:xfrm>
          <a:prstGeom prst="rect">
            <a:avLst/>
          </a:prstGeom>
        </p:spPr>
        <p:txBody>
          <a:bodyPr vert="horz" wrap="square" lIns="0" tIns="108585" rIns="0" bIns="0" rtlCol="0">
            <a:spAutoFit/>
          </a:bodyPr>
          <a:lstStyle/>
          <a:p>
            <a:pPr marL="12700" marR="5080" algn="just">
              <a:lnSpc>
                <a:spcPct val="80400"/>
              </a:lnSpc>
              <a:spcBef>
                <a:spcPts val="855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Entrepreneur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-New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Encyclopedia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Britannica:  </a:t>
            </a:r>
            <a:r>
              <a:rPr sz="2800" spc="-10" dirty="0">
                <a:solidFill>
                  <a:srgbClr val="F9F8E6"/>
                </a:solidFill>
                <a:latin typeface="Arial"/>
                <a:cs typeface="Arial"/>
              </a:rPr>
              <a:t>An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individual who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bears </a:t>
            </a:r>
            <a:r>
              <a:rPr sz="2800" spc="-10" dirty="0">
                <a:solidFill>
                  <a:srgbClr val="F9F8E6"/>
                </a:solidFill>
                <a:latin typeface="Arial"/>
                <a:cs typeface="Arial"/>
              </a:rPr>
              <a:t>the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risk of operating  business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in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the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face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of uncertainty about </a:t>
            </a:r>
            <a:r>
              <a:rPr sz="2800" spc="-10" dirty="0">
                <a:solidFill>
                  <a:srgbClr val="F9F8E6"/>
                </a:solidFill>
                <a:latin typeface="Arial"/>
                <a:cs typeface="Arial"/>
              </a:rPr>
              <a:t>the 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future</a:t>
            </a:r>
            <a:r>
              <a:rPr sz="2800" spc="-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conditions.</a:t>
            </a:r>
            <a:endParaRPr sz="2800">
              <a:latin typeface="Arial"/>
              <a:cs typeface="Arial"/>
            </a:endParaRPr>
          </a:p>
          <a:p>
            <a:pPr marL="12700" marR="5080" algn="just">
              <a:lnSpc>
                <a:spcPct val="80000"/>
              </a:lnSpc>
              <a:spcBef>
                <a:spcPts val="675"/>
              </a:spcBef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Common Meaning: one who starts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his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own, new  and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small</a:t>
            </a:r>
            <a:r>
              <a:rPr sz="2800" spc="1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business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638555" y="1514855"/>
              <a:ext cx="3019044" cy="90220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800855" y="1514855"/>
              <a:ext cx="2206752" cy="90220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149340" y="1514855"/>
              <a:ext cx="1440180" cy="90220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732776" y="1514855"/>
              <a:ext cx="1144524" cy="9022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38555" y="2002535"/>
              <a:ext cx="2948940" cy="90220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291840" y="2002535"/>
              <a:ext cx="918972" cy="90220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915155" y="2002535"/>
              <a:ext cx="2746248" cy="90220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365747" y="2002535"/>
              <a:ext cx="1549907" cy="90220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620000" y="2002535"/>
              <a:ext cx="1257300" cy="90220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38555" y="2490216"/>
              <a:ext cx="2004060" cy="90220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878839" y="1620977"/>
            <a:ext cx="7731759" cy="14903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Performance </a:t>
            </a:r>
            <a:r>
              <a:rPr sz="3200" b="1" spc="-5" dirty="0">
                <a:solidFill>
                  <a:srgbClr val="F9F8E6"/>
                </a:solidFill>
                <a:latin typeface="Arial"/>
                <a:cs typeface="Arial"/>
              </a:rPr>
              <a:t>emerges </a:t>
            </a: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from the  </a:t>
            </a:r>
            <a:r>
              <a:rPr sz="3200" b="1" spc="-5" dirty="0">
                <a:solidFill>
                  <a:srgbClr val="F9F8E6"/>
                </a:solidFill>
                <a:latin typeface="Arial"/>
                <a:cs typeface="Arial"/>
              </a:rPr>
              <a:t>combination </a:t>
            </a:r>
            <a:r>
              <a:rPr sz="3200" b="1" spc="-10" dirty="0">
                <a:solidFill>
                  <a:srgbClr val="F9F8E6"/>
                </a:solidFill>
                <a:latin typeface="Arial"/>
                <a:cs typeface="Arial"/>
              </a:rPr>
              <a:t>of </a:t>
            </a:r>
            <a:r>
              <a:rPr sz="3200" b="1" spc="-5" dirty="0">
                <a:solidFill>
                  <a:srgbClr val="F9F8E6"/>
                </a:solidFill>
                <a:latin typeface="Arial"/>
                <a:cs typeface="Arial"/>
              </a:rPr>
              <a:t>knowledge, skills and  </a:t>
            </a:r>
            <a:r>
              <a:rPr sz="3200" b="1" dirty="0">
                <a:solidFill>
                  <a:srgbClr val="F9F8E6"/>
                </a:solidFill>
                <a:latin typeface="Arial"/>
                <a:cs typeface="Arial"/>
              </a:rPr>
              <a:t>attitude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595627" y="3262503"/>
            <a:ext cx="5911850" cy="3089910"/>
            <a:chOff x="1595627" y="3262503"/>
            <a:chExt cx="5911850" cy="3089910"/>
          </a:xfrm>
        </p:grpSpPr>
        <p:sp>
          <p:nvSpPr>
            <p:cNvPr id="15" name="object 15"/>
            <p:cNvSpPr/>
            <p:nvPr/>
          </p:nvSpPr>
          <p:spPr>
            <a:xfrm>
              <a:off x="1676399" y="4953000"/>
              <a:ext cx="5543550" cy="466725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595627" y="4100703"/>
              <a:ext cx="5552694" cy="475869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595627" y="3262503"/>
              <a:ext cx="5552694" cy="475869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712975" y="5576316"/>
              <a:ext cx="5794248" cy="775716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676399" y="5553075"/>
              <a:ext cx="5791200" cy="771525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01040" y="1473708"/>
            <a:ext cx="1522475" cy="679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78839" y="1552702"/>
            <a:ext cx="11455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F9F8E6"/>
                </a:solidFill>
              </a:rPr>
              <a:t>In</a:t>
            </a:r>
            <a:r>
              <a:rPr sz="2400" spc="-5" dirty="0">
                <a:solidFill>
                  <a:srgbClr val="F9F8E6"/>
                </a:solidFill>
              </a:rPr>
              <a:t>itia</a:t>
            </a:r>
            <a:r>
              <a:rPr sz="2400" dirty="0">
                <a:solidFill>
                  <a:srgbClr val="F9F8E6"/>
                </a:solidFill>
              </a:rPr>
              <a:t>t</a:t>
            </a:r>
            <a:r>
              <a:rPr sz="2400" spc="-5" dirty="0">
                <a:solidFill>
                  <a:srgbClr val="F9F8E6"/>
                </a:solidFill>
              </a:rPr>
              <a:t>ive</a:t>
            </a:r>
            <a:endParaRPr sz="2400"/>
          </a:p>
        </p:txBody>
      </p:sp>
      <p:grpSp>
        <p:nvGrpSpPr>
          <p:cNvPr id="4" name="object 4"/>
          <p:cNvGrpSpPr/>
          <p:nvPr/>
        </p:nvGrpSpPr>
        <p:grpSpPr>
          <a:xfrm>
            <a:off x="541019" y="1671827"/>
            <a:ext cx="8251190" cy="3580129"/>
            <a:chOff x="541019" y="1671827"/>
            <a:chExt cx="8251190" cy="3580129"/>
          </a:xfrm>
        </p:grpSpPr>
        <p:sp>
          <p:nvSpPr>
            <p:cNvPr id="5" name="object 5"/>
            <p:cNvSpPr/>
            <p:nvPr/>
          </p:nvSpPr>
          <p:spPr>
            <a:xfrm>
              <a:off x="541019" y="1671827"/>
              <a:ext cx="230123" cy="23164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8639" y="1679447"/>
              <a:ext cx="190500" cy="1920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42771" y="1871471"/>
              <a:ext cx="504444" cy="5836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18615" y="1848611"/>
              <a:ext cx="1211580" cy="62331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189987" y="1848611"/>
              <a:ext cx="1258824" cy="6233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308603" y="1848611"/>
              <a:ext cx="838200" cy="623315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006596" y="1848611"/>
              <a:ext cx="684276" cy="623315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0663" y="1848611"/>
              <a:ext cx="1289303" cy="623315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701284" y="1848611"/>
              <a:ext cx="745236" cy="623315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306311" y="1848611"/>
              <a:ext cx="2004060" cy="623315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170163" y="1848611"/>
              <a:ext cx="621792" cy="623315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118615" y="2116836"/>
              <a:ext cx="1520952" cy="623315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346959" y="2116836"/>
              <a:ext cx="605027" cy="623315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657855" y="2116836"/>
              <a:ext cx="760476" cy="623315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125724" y="2116836"/>
              <a:ext cx="1414272" cy="623315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168140" y="2116836"/>
              <a:ext cx="449579" cy="62331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42771" y="2474976"/>
              <a:ext cx="504444" cy="5836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118615" y="2452115"/>
              <a:ext cx="1101852" cy="623315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017775" y="2452115"/>
              <a:ext cx="1118615" cy="623315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933699" y="2452115"/>
              <a:ext cx="682751" cy="623315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413759" y="2452115"/>
              <a:ext cx="883919" cy="623315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093463" y="2452115"/>
              <a:ext cx="1164336" cy="623315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055108" y="2452115"/>
              <a:ext cx="1056132" cy="623315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908548" y="2452115"/>
              <a:ext cx="1118616" cy="623315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824472" y="2452115"/>
              <a:ext cx="696468" cy="623315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318248" y="2452115"/>
              <a:ext cx="620268" cy="623315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735824" y="2452115"/>
              <a:ext cx="1056131" cy="623315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118615" y="2720339"/>
              <a:ext cx="1149096" cy="623315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973580" y="2720339"/>
              <a:ext cx="665988" cy="623315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346959" y="2720339"/>
              <a:ext cx="760476" cy="623315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814827" y="2720339"/>
              <a:ext cx="1194815" cy="623315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637787" y="2720339"/>
              <a:ext cx="449579" cy="62331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42771" y="3078480"/>
              <a:ext cx="504444" cy="5836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118615" y="3055619"/>
              <a:ext cx="1211580" cy="62331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065019" y="3055619"/>
              <a:ext cx="1257300" cy="623315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057143" y="3055619"/>
              <a:ext cx="605028" cy="623315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396996" y="3055619"/>
              <a:ext cx="915924" cy="623315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047743" y="3055619"/>
              <a:ext cx="760476" cy="623315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43043" y="3055619"/>
              <a:ext cx="1475231" cy="623315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753099" y="3055619"/>
              <a:ext cx="838200" cy="623315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326123" y="3055619"/>
              <a:ext cx="1289303" cy="623315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350251" y="3055619"/>
              <a:ext cx="822959" cy="623315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7908036" y="3055619"/>
              <a:ext cx="883920" cy="623315"/>
            </a:xfrm>
            <a:prstGeom prst="rect">
              <a:avLst/>
            </a:prstGeom>
            <a:blipFill>
              <a:blip r:embed="rId3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118615" y="3323844"/>
              <a:ext cx="1149096" cy="623315"/>
            </a:xfrm>
            <a:prstGeom prst="rect">
              <a:avLst/>
            </a:prstGeom>
            <a:blipFill>
              <a:blip r:embed="rId3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973580" y="3323844"/>
              <a:ext cx="1444752" cy="623315"/>
            </a:xfrm>
            <a:prstGeom prst="rect">
              <a:avLst/>
            </a:prstGeom>
            <a:blipFill>
              <a:blip r:embed="rId4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125724" y="3323844"/>
              <a:ext cx="838200" cy="623315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3669791" y="3323844"/>
              <a:ext cx="1397508" cy="623315"/>
            </a:xfrm>
            <a:prstGeom prst="rect">
              <a:avLst/>
            </a:prstGeom>
            <a:blipFill>
              <a:blip r:embed="rId4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695443" y="3323844"/>
              <a:ext cx="449579" cy="62331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701039" y="3649979"/>
              <a:ext cx="1351787" cy="679704"/>
            </a:xfrm>
            <a:prstGeom prst="rect">
              <a:avLst/>
            </a:prstGeom>
            <a:blipFill>
              <a:blip r:embed="rId4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41019" y="3848100"/>
              <a:ext cx="230123" cy="23164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48639" y="3855720"/>
              <a:ext cx="190500" cy="1920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735836" y="3649979"/>
              <a:ext cx="608076" cy="679704"/>
            </a:xfrm>
            <a:prstGeom prst="rect">
              <a:avLst/>
            </a:prstGeom>
            <a:blipFill>
              <a:blip r:embed="rId4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023872" y="3649979"/>
              <a:ext cx="1217676" cy="679704"/>
            </a:xfrm>
            <a:prstGeom prst="rect">
              <a:avLst/>
            </a:prstGeom>
            <a:blipFill>
              <a:blip r:embed="rId4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921508" y="3649979"/>
              <a:ext cx="743712" cy="679704"/>
            </a:xfrm>
            <a:prstGeom prst="rect">
              <a:avLst/>
            </a:prstGeom>
            <a:blipFill>
              <a:blip r:embed="rId4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3345180" y="3649979"/>
              <a:ext cx="2148840" cy="679704"/>
            </a:xfrm>
            <a:prstGeom prst="rect">
              <a:avLst/>
            </a:prstGeom>
            <a:blipFill>
              <a:blip r:embed="rId4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842771" y="4047744"/>
              <a:ext cx="504444" cy="58369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118615" y="4024883"/>
              <a:ext cx="1351787" cy="623315"/>
            </a:xfrm>
            <a:prstGeom prst="rect">
              <a:avLst/>
            </a:prstGeom>
            <a:blipFill>
              <a:blip r:embed="rId4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176271" y="4024883"/>
              <a:ext cx="697992" cy="623315"/>
            </a:xfrm>
            <a:prstGeom prst="rect">
              <a:avLst/>
            </a:prstGeom>
            <a:blipFill>
              <a:blip r:embed="rId4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580131" y="4024883"/>
              <a:ext cx="838199" cy="623315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3125724" y="4024883"/>
              <a:ext cx="1118615" cy="623315"/>
            </a:xfrm>
            <a:prstGeom prst="rect">
              <a:avLst/>
            </a:prstGeom>
            <a:blipFill>
              <a:blip r:embed="rId4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3948684" y="4024883"/>
              <a:ext cx="1258824" cy="6233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913375" y="4024883"/>
              <a:ext cx="605027" cy="623315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5224272" y="4024883"/>
              <a:ext cx="1025651" cy="623315"/>
            </a:xfrm>
            <a:prstGeom prst="rect">
              <a:avLst/>
            </a:prstGeom>
            <a:blipFill>
              <a:blip r:embed="rId5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5954267" y="4024883"/>
              <a:ext cx="1973580" cy="623315"/>
            </a:xfrm>
            <a:prstGeom prst="rect">
              <a:avLst/>
            </a:prstGeom>
            <a:blipFill>
              <a:blip r:embed="rId5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842771" y="4383023"/>
              <a:ext cx="504444" cy="58369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1118615" y="4360163"/>
              <a:ext cx="1242060" cy="623316"/>
            </a:xfrm>
            <a:prstGeom prst="rect">
              <a:avLst/>
            </a:prstGeom>
            <a:blipFill>
              <a:blip r:embed="rId5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2301240" y="4360163"/>
              <a:ext cx="838200" cy="623316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3080003" y="4360163"/>
              <a:ext cx="1118616" cy="623316"/>
            </a:xfrm>
            <a:prstGeom prst="rect">
              <a:avLst/>
            </a:prstGeom>
            <a:blipFill>
              <a:blip r:embed="rId5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139184" y="4360163"/>
              <a:ext cx="682751" cy="623316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762499" y="4360163"/>
              <a:ext cx="1975103" cy="623316"/>
            </a:xfrm>
            <a:prstGeom prst="rect">
              <a:avLst/>
            </a:prstGeom>
            <a:blipFill>
              <a:blip r:embed="rId5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6678167" y="4360163"/>
              <a:ext cx="697992" cy="623316"/>
            </a:xfrm>
            <a:prstGeom prst="rect">
              <a:avLst/>
            </a:prstGeom>
            <a:blipFill>
              <a:blip r:embed="rId4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7316724" y="4360163"/>
              <a:ext cx="1475231" cy="623316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1118615" y="4628388"/>
              <a:ext cx="1970532" cy="623316"/>
            </a:xfrm>
            <a:prstGeom prst="rect">
              <a:avLst/>
            </a:prstGeom>
            <a:blipFill>
              <a:blip r:embed="rId5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2798063" y="4628388"/>
              <a:ext cx="620267" cy="623316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3125724" y="4628388"/>
              <a:ext cx="697991" cy="623316"/>
            </a:xfrm>
            <a:prstGeom prst="rect">
              <a:avLst/>
            </a:prstGeom>
            <a:blipFill>
              <a:blip r:embed="rId4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3529584" y="4628388"/>
              <a:ext cx="1444752" cy="623316"/>
            </a:xfrm>
            <a:prstGeom prst="rect">
              <a:avLst/>
            </a:prstGeom>
            <a:blipFill>
              <a:blip r:embed="rId5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681728" y="4628388"/>
              <a:ext cx="1210055" cy="623316"/>
            </a:xfrm>
            <a:prstGeom prst="rect">
              <a:avLst/>
            </a:prstGeom>
            <a:blipFill>
              <a:blip r:embed="rId5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5519928" y="4628388"/>
              <a:ext cx="449579" cy="623316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3" name="object 83"/>
          <p:cNvSpPr txBox="1"/>
          <p:nvPr/>
        </p:nvSpPr>
        <p:spPr>
          <a:xfrm>
            <a:off x="878839" y="1918157"/>
            <a:ext cx="7731125" cy="31413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3384" indent="-287020">
              <a:lnSpc>
                <a:spcPts val="2380"/>
              </a:lnSpc>
              <a:spcBef>
                <a:spcPts val="95"/>
              </a:spcBef>
              <a:buChar char="–"/>
              <a:tabLst>
                <a:tab pos="413384" algn="l"/>
                <a:tab pos="414020" algn="l"/>
                <a:tab pos="1484630" algn="l"/>
                <a:tab pos="2603500" algn="l"/>
                <a:tab pos="3302000" algn="l"/>
                <a:tab pos="3845560" algn="l"/>
                <a:tab pos="4996815" algn="l"/>
                <a:tab pos="5601970" algn="l"/>
                <a:tab pos="7465695" algn="l"/>
              </a:tabLst>
            </a:pP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Taking	actions	that	</a:t>
            </a:r>
            <a:r>
              <a:rPr sz="2200" spc="5" dirty="0">
                <a:solidFill>
                  <a:srgbClr val="F9F8E6"/>
                </a:solidFill>
                <a:latin typeface="Arial"/>
                <a:cs typeface="Arial"/>
              </a:rPr>
              <a:t>g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beyo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d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job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requ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r</a:t>
            </a:r>
            <a:r>
              <a:rPr sz="2200" spc="5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2200" spc="-15" dirty="0">
                <a:solidFill>
                  <a:srgbClr val="F9F8E6"/>
                </a:solidFill>
                <a:latin typeface="Arial"/>
                <a:cs typeface="Arial"/>
              </a:rPr>
              <a:t>m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ents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5" dirty="0">
                <a:solidFill>
                  <a:srgbClr val="F9F8E6"/>
                </a:solidFill>
                <a:latin typeface="Arial"/>
                <a:cs typeface="Arial"/>
              </a:rPr>
              <a:t>or</a:t>
            </a:r>
            <a:endParaRPr sz="2200">
              <a:latin typeface="Arial"/>
              <a:cs typeface="Arial"/>
            </a:endParaRPr>
          </a:p>
          <a:p>
            <a:pPr marL="413384">
              <a:lnSpc>
                <a:spcPts val="2380"/>
              </a:lnSpc>
            </a:pP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demands of the</a:t>
            </a:r>
            <a:r>
              <a:rPr sz="2200" spc="-1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situation.</a:t>
            </a:r>
            <a:endParaRPr sz="2200">
              <a:latin typeface="Arial"/>
              <a:cs typeface="Arial"/>
            </a:endParaRPr>
          </a:p>
          <a:p>
            <a:pPr marL="413384" marR="7620" indent="-287020">
              <a:lnSpc>
                <a:spcPct val="80000"/>
              </a:lnSpc>
              <a:spcBef>
                <a:spcPts val="530"/>
              </a:spcBef>
              <a:buChar char="–"/>
              <a:tabLst>
                <a:tab pos="413384" algn="l"/>
                <a:tab pos="414020" algn="l"/>
                <a:tab pos="1312545" algn="l"/>
                <a:tab pos="2228850" algn="l"/>
                <a:tab pos="2708910" algn="l"/>
                <a:tab pos="3388360" algn="l"/>
                <a:tab pos="4350385" algn="l"/>
                <a:tab pos="5203825" algn="l"/>
                <a:tab pos="6120130" algn="l"/>
                <a:tab pos="6614159" algn="l"/>
                <a:tab pos="7031355" algn="l"/>
              </a:tabLst>
            </a:pP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Doi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g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th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ngs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on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own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before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be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ng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a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s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k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d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f</a:t>
            </a:r>
            <a:r>
              <a:rPr sz="2200" spc="-15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r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or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be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ng  forced by the</a:t>
            </a:r>
            <a:r>
              <a:rPr sz="2200" spc="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events.</a:t>
            </a:r>
            <a:endParaRPr sz="2200">
              <a:latin typeface="Arial"/>
              <a:cs typeface="Arial"/>
            </a:endParaRPr>
          </a:p>
          <a:p>
            <a:pPr marL="413384" indent="-287020">
              <a:lnSpc>
                <a:spcPts val="2375"/>
              </a:lnSpc>
              <a:buChar char="–"/>
              <a:tabLst>
                <a:tab pos="413384" algn="l"/>
                <a:tab pos="414020" algn="l"/>
              </a:tabLst>
            </a:pP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Taking</a:t>
            </a:r>
            <a:r>
              <a:rPr sz="2200" spc="2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actions</a:t>
            </a:r>
            <a:r>
              <a:rPr sz="2200" spc="24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to</a:t>
            </a:r>
            <a:r>
              <a:rPr sz="2200" spc="2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start</a:t>
            </a:r>
            <a:r>
              <a:rPr sz="2200" spc="24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the</a:t>
            </a:r>
            <a:r>
              <a:rPr sz="2200" spc="24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business</a:t>
            </a:r>
            <a:r>
              <a:rPr sz="2200" spc="2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and</a:t>
            </a:r>
            <a:r>
              <a:rPr sz="2200" spc="2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expand</a:t>
            </a:r>
            <a:r>
              <a:rPr sz="2200" spc="24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into</a:t>
            </a:r>
            <a:r>
              <a:rPr sz="2200" spc="24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new</a:t>
            </a:r>
            <a:endParaRPr sz="2200">
              <a:latin typeface="Arial"/>
              <a:cs typeface="Arial"/>
            </a:endParaRPr>
          </a:p>
          <a:p>
            <a:pPr marR="3240405" algn="ctr">
              <a:lnSpc>
                <a:spcPts val="2375"/>
              </a:lnSpc>
            </a:pP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areas,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products and</a:t>
            </a:r>
            <a:r>
              <a:rPr sz="2200" spc="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services.</a:t>
            </a:r>
            <a:endParaRPr sz="2200">
              <a:latin typeface="Arial"/>
              <a:cs typeface="Arial"/>
            </a:endParaRPr>
          </a:p>
          <a:p>
            <a:pPr marR="3308350" algn="ctr">
              <a:lnSpc>
                <a:spcPts val="2880"/>
              </a:lnSpc>
              <a:spcBef>
                <a:spcPts val="5"/>
              </a:spcBef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Seeing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&amp;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acting on</a:t>
            </a:r>
            <a:r>
              <a:rPr sz="2400" spc="3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opportunities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ts val="2640"/>
              </a:lnSpc>
              <a:buChar char="–"/>
              <a:tabLst>
                <a:tab pos="413384" algn="l"/>
                <a:tab pos="414020" algn="l"/>
              </a:tabLst>
            </a:pP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Looking for and taking actions to 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seize</a:t>
            </a:r>
            <a:r>
              <a:rPr sz="2200" spc="8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opportunities</a:t>
            </a:r>
            <a:endParaRPr sz="2200">
              <a:latin typeface="Arial"/>
              <a:cs typeface="Arial"/>
            </a:endParaRPr>
          </a:p>
          <a:p>
            <a:pPr marL="413384" marR="6985" indent="-287020">
              <a:lnSpc>
                <a:spcPct val="80000"/>
              </a:lnSpc>
              <a:spcBef>
                <a:spcPts val="530"/>
              </a:spcBef>
              <a:buChar char="–"/>
              <a:tabLst>
                <a:tab pos="413384" algn="l"/>
                <a:tab pos="414020" algn="l"/>
                <a:tab pos="1595755" algn="l"/>
                <a:tab pos="2374900" algn="l"/>
                <a:tab pos="3434079" algn="l"/>
                <a:tab pos="4057650" algn="l"/>
                <a:tab pos="5973445" algn="l"/>
                <a:tab pos="6612255" algn="l"/>
              </a:tabLst>
            </a:pP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See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ng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and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a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c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ti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g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on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op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p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or</a:t>
            </a:r>
            <a:r>
              <a:rPr sz="2200" spc="10" dirty="0">
                <a:solidFill>
                  <a:srgbClr val="F9F8E6"/>
                </a:solidFill>
                <a:latin typeface="Arial"/>
                <a:cs typeface="Arial"/>
              </a:rPr>
              <a:t>t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un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ti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s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for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bu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s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ine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s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s  development 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or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for personal</a:t>
            </a:r>
            <a:r>
              <a:rPr sz="2200" spc="7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growth.</a:t>
            </a:r>
            <a:endParaRPr sz="2200">
              <a:latin typeface="Arial"/>
              <a:cs typeface="Arial"/>
            </a:endParaRPr>
          </a:p>
        </p:txBody>
      </p:sp>
      <p:grpSp>
        <p:nvGrpSpPr>
          <p:cNvPr id="84" name="object 84"/>
          <p:cNvGrpSpPr/>
          <p:nvPr/>
        </p:nvGrpSpPr>
        <p:grpSpPr>
          <a:xfrm>
            <a:off x="842772" y="4963667"/>
            <a:ext cx="7949565" cy="958850"/>
            <a:chOff x="842772" y="4963667"/>
            <a:chExt cx="7949565" cy="958850"/>
          </a:xfrm>
        </p:grpSpPr>
        <p:sp>
          <p:nvSpPr>
            <p:cNvPr id="85" name="object 85"/>
            <p:cNvSpPr/>
            <p:nvPr/>
          </p:nvSpPr>
          <p:spPr>
            <a:xfrm>
              <a:off x="842772" y="4986527"/>
              <a:ext cx="504444" cy="58369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1118615" y="4963667"/>
              <a:ext cx="1242060" cy="623316"/>
            </a:xfrm>
            <a:prstGeom prst="rect">
              <a:avLst/>
            </a:prstGeom>
            <a:blipFill>
              <a:blip r:embed="rId5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2066544" y="4963667"/>
              <a:ext cx="1351787" cy="623316"/>
            </a:xfrm>
            <a:prstGeom prst="rect">
              <a:avLst/>
            </a:prstGeom>
            <a:blipFill>
              <a:blip r:embed="rId5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3124200" y="4963667"/>
              <a:ext cx="1973579" cy="623316"/>
            </a:xfrm>
            <a:prstGeom prst="rect">
              <a:avLst/>
            </a:prstGeom>
            <a:blipFill>
              <a:blip r:embed="rId5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842772" y="5321807"/>
              <a:ext cx="504444" cy="58369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1196340" y="5298947"/>
              <a:ext cx="1289304" cy="623316"/>
            </a:xfrm>
            <a:prstGeom prst="rect">
              <a:avLst/>
            </a:prstGeom>
            <a:blipFill>
              <a:blip r:embed="rId5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2324100" y="5298947"/>
              <a:ext cx="2049779" cy="623316"/>
            </a:xfrm>
            <a:prstGeom prst="rect">
              <a:avLst/>
            </a:prstGeom>
            <a:blipFill>
              <a:blip r:embed="rId6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4212336" y="5298947"/>
              <a:ext cx="1071372" cy="623316"/>
            </a:xfrm>
            <a:prstGeom prst="rect">
              <a:avLst/>
            </a:prstGeom>
            <a:blipFill>
              <a:blip r:embed="rId6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5122163" y="5298947"/>
              <a:ext cx="1539239" cy="623316"/>
            </a:xfrm>
            <a:prstGeom prst="rect">
              <a:avLst/>
            </a:prstGeom>
            <a:blipFill>
              <a:blip r:embed="rId6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6499860" y="5298947"/>
              <a:ext cx="838199" cy="623316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7176516" y="5298947"/>
              <a:ext cx="1615440" cy="623316"/>
            </a:xfrm>
            <a:prstGeom prst="rect">
              <a:avLst/>
            </a:prstGeom>
            <a:blipFill>
              <a:blip r:embed="rId6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6" name="object 96"/>
          <p:cNvSpPr txBox="1"/>
          <p:nvPr/>
        </p:nvSpPr>
        <p:spPr>
          <a:xfrm>
            <a:off x="5284089" y="5369763"/>
            <a:ext cx="3322320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390015" algn="l"/>
                <a:tab pos="2066925" algn="l"/>
              </a:tabLst>
            </a:pP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procuring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and	mobilizing</a:t>
            </a:r>
            <a:endParaRPr sz="2200">
              <a:latin typeface="Arial"/>
              <a:cs typeface="Arial"/>
            </a:endParaRPr>
          </a:p>
        </p:txBody>
      </p:sp>
      <p:grpSp>
        <p:nvGrpSpPr>
          <p:cNvPr id="97" name="object 97"/>
          <p:cNvGrpSpPr/>
          <p:nvPr/>
        </p:nvGrpSpPr>
        <p:grpSpPr>
          <a:xfrm>
            <a:off x="1118616" y="5567171"/>
            <a:ext cx="3030220" cy="623570"/>
            <a:chOff x="1118616" y="5567171"/>
            <a:chExt cx="3030220" cy="623570"/>
          </a:xfrm>
        </p:grpSpPr>
        <p:sp>
          <p:nvSpPr>
            <p:cNvPr id="98" name="object 98"/>
            <p:cNvSpPr/>
            <p:nvPr/>
          </p:nvSpPr>
          <p:spPr>
            <a:xfrm>
              <a:off x="1118616" y="5567171"/>
              <a:ext cx="1645920" cy="623316"/>
            </a:xfrm>
            <a:prstGeom prst="rect">
              <a:avLst/>
            </a:prstGeom>
            <a:blipFill>
              <a:blip r:embed="rId6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2470404" y="5567171"/>
              <a:ext cx="1600199" cy="623316"/>
            </a:xfrm>
            <a:prstGeom prst="rect">
              <a:avLst/>
            </a:prstGeom>
            <a:blipFill>
              <a:blip r:embed="rId6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3698748" y="5567171"/>
              <a:ext cx="449579" cy="623316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1" name="object 101"/>
          <p:cNvSpPr txBox="1"/>
          <p:nvPr/>
        </p:nvSpPr>
        <p:spPr>
          <a:xfrm>
            <a:off x="993444" y="5033848"/>
            <a:ext cx="4105910" cy="9645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95"/>
              </a:spcBef>
              <a:buChar char="–"/>
              <a:tabLst>
                <a:tab pos="299085" algn="l"/>
                <a:tab pos="299720" algn="l"/>
              </a:tabLst>
            </a:pP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Seeing unusual</a:t>
            </a:r>
            <a:r>
              <a:rPr sz="2200" spc="2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opportunities</a:t>
            </a:r>
            <a:endParaRPr sz="2200">
              <a:latin typeface="Arial"/>
              <a:cs typeface="Arial"/>
            </a:endParaRPr>
          </a:p>
          <a:p>
            <a:pPr marL="299085" marR="5080" indent="-287020">
              <a:lnSpc>
                <a:spcPts val="2110"/>
              </a:lnSpc>
              <a:spcBef>
                <a:spcPts val="515"/>
              </a:spcBef>
              <a:buClr>
                <a:srgbClr val="F9F8E6"/>
              </a:buClr>
              <a:buFont typeface="Arial"/>
              <a:buChar char="–"/>
              <a:tabLst>
                <a:tab pos="376555" algn="l"/>
                <a:tab pos="377190" algn="l"/>
                <a:tab pos="1504315" algn="l"/>
                <a:tab pos="3392804" algn="l"/>
              </a:tabLst>
            </a:pPr>
            <a:r>
              <a:rPr dirty="0"/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Seiz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ng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opportu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it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s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,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need,  necessary 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resources.</a:t>
            </a:r>
            <a:endParaRPr sz="2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0559" y="1446275"/>
            <a:ext cx="2330195" cy="7894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78839" y="1538681"/>
            <a:ext cx="188658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9F8E6"/>
                </a:solidFill>
              </a:rPr>
              <a:t>Pe</a:t>
            </a:r>
            <a:r>
              <a:rPr sz="2800" dirty="0">
                <a:solidFill>
                  <a:srgbClr val="F9F8E6"/>
                </a:solidFill>
              </a:rPr>
              <a:t>r</a:t>
            </a:r>
            <a:r>
              <a:rPr sz="2800" spc="-5" dirty="0">
                <a:solidFill>
                  <a:srgbClr val="F9F8E6"/>
                </a:solidFill>
              </a:rPr>
              <a:t>s</a:t>
            </a:r>
            <a:r>
              <a:rPr sz="2800" dirty="0">
                <a:solidFill>
                  <a:srgbClr val="F9F8E6"/>
                </a:solidFill>
              </a:rPr>
              <a:t>i</a:t>
            </a:r>
            <a:r>
              <a:rPr sz="2800" spc="-5" dirty="0">
                <a:solidFill>
                  <a:srgbClr val="F9F8E6"/>
                </a:solidFill>
              </a:rPr>
              <a:t>s</a:t>
            </a:r>
            <a:r>
              <a:rPr sz="2800" dirty="0">
                <a:solidFill>
                  <a:srgbClr val="F9F8E6"/>
                </a:solidFill>
              </a:rPr>
              <a:t>t</a:t>
            </a:r>
            <a:r>
              <a:rPr sz="2800" spc="-5" dirty="0">
                <a:solidFill>
                  <a:srgbClr val="F9F8E6"/>
                </a:solidFill>
              </a:rPr>
              <a:t>e</a:t>
            </a:r>
            <a:r>
              <a:rPr sz="2800" spc="5" dirty="0">
                <a:solidFill>
                  <a:srgbClr val="F9F8E6"/>
                </a:solidFill>
              </a:rPr>
              <a:t>n</a:t>
            </a:r>
            <a:r>
              <a:rPr sz="2800" spc="-5" dirty="0">
                <a:solidFill>
                  <a:srgbClr val="F9F8E6"/>
                </a:solidFill>
              </a:rPr>
              <a:t>ce</a:t>
            </a:r>
            <a:endParaRPr sz="2800"/>
          </a:p>
        </p:txBody>
      </p:sp>
      <p:grpSp>
        <p:nvGrpSpPr>
          <p:cNvPr id="4" name="object 4"/>
          <p:cNvGrpSpPr/>
          <p:nvPr/>
        </p:nvGrpSpPr>
        <p:grpSpPr>
          <a:xfrm>
            <a:off x="541019" y="1676400"/>
            <a:ext cx="8138159" cy="4098290"/>
            <a:chOff x="541019" y="1676400"/>
            <a:chExt cx="8138159" cy="4098290"/>
          </a:xfrm>
        </p:grpSpPr>
        <p:sp>
          <p:nvSpPr>
            <p:cNvPr id="5" name="object 5"/>
            <p:cNvSpPr/>
            <p:nvPr/>
          </p:nvSpPr>
          <p:spPr>
            <a:xfrm>
              <a:off x="541019" y="1676400"/>
              <a:ext cx="259079" cy="266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8639" y="1684020"/>
              <a:ext cx="216408" cy="2240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29055" y="1915668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01851" y="1888236"/>
              <a:ext cx="7473696" cy="67970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01851" y="2180844"/>
              <a:ext cx="4811268" cy="679703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29055" y="2574036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101851" y="2546603"/>
              <a:ext cx="5657088" cy="679703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29055" y="2939796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101851" y="2912363"/>
              <a:ext cx="6912864" cy="679703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70559" y="3262883"/>
              <a:ext cx="3578352" cy="78943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1019" y="3493007"/>
              <a:ext cx="259079" cy="266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48639" y="3500627"/>
              <a:ext cx="216408" cy="22402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29055" y="3732276"/>
              <a:ext cx="548640" cy="63550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01851" y="3704844"/>
              <a:ext cx="6897624" cy="679704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29055" y="4098035"/>
              <a:ext cx="548640" cy="63550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101851" y="4070604"/>
              <a:ext cx="7577328" cy="679704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101851" y="4363211"/>
              <a:ext cx="4488180" cy="679704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29055" y="4756404"/>
              <a:ext cx="548640" cy="63550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101851" y="4728972"/>
              <a:ext cx="6539483" cy="679704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29055" y="5122164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101851" y="5094732"/>
              <a:ext cx="5507736" cy="67970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78839" y="1966925"/>
            <a:ext cx="7512684" cy="35991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3384" indent="-287020">
              <a:lnSpc>
                <a:spcPts val="2595"/>
              </a:lnSpc>
              <a:spcBef>
                <a:spcPts val="10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Taking repeated actions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overcome obstacles</a:t>
            </a:r>
            <a:r>
              <a:rPr sz="2400" spc="10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that</a:t>
            </a:r>
            <a:endParaRPr sz="2400">
              <a:latin typeface="Arial"/>
              <a:cs typeface="Arial"/>
            </a:endParaRPr>
          </a:p>
          <a:p>
            <a:pPr marL="413384">
              <a:lnSpc>
                <a:spcPts val="2595"/>
              </a:lnSpc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get in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the </a:t>
            </a:r>
            <a:r>
              <a:rPr sz="2400" spc="-10" dirty="0">
                <a:solidFill>
                  <a:srgbClr val="F9F8E6"/>
                </a:solidFill>
                <a:latin typeface="Arial"/>
                <a:cs typeface="Arial"/>
              </a:rPr>
              <a:t>way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of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achieving</a:t>
            </a:r>
            <a:r>
              <a:rPr sz="2400" spc="4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goals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Taking actions in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the face of</a:t>
            </a:r>
            <a:r>
              <a:rPr sz="2400" spc="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obstacles.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ts val="2870"/>
              </a:lnSpc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Ensuring all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efforts to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solve a problem or</a:t>
            </a:r>
            <a:r>
              <a:rPr sz="2400" spc="4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barrier.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350"/>
              </a:lnSpc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Information</a:t>
            </a:r>
            <a:r>
              <a:rPr sz="2800" spc="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seeking</a:t>
            </a:r>
            <a:endParaRPr sz="28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spcBef>
                <a:spcPts val="2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Taking action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s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on own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400" spc="-10" dirty="0">
                <a:solidFill>
                  <a:srgbClr val="F9F8E6"/>
                </a:solidFill>
                <a:latin typeface="Arial"/>
                <a:cs typeface="Arial"/>
              </a:rPr>
              <a:t>help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reach</a:t>
            </a:r>
            <a:r>
              <a:rPr sz="2400" spc="9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objectives.</a:t>
            </a:r>
            <a:endParaRPr sz="2400">
              <a:latin typeface="Arial"/>
              <a:cs typeface="Arial"/>
            </a:endParaRPr>
          </a:p>
          <a:p>
            <a:pPr marL="413384" marR="5080" indent="-287020">
              <a:lnSpc>
                <a:spcPts val="2300"/>
              </a:lnSpc>
              <a:spcBef>
                <a:spcPts val="56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Personally undertaking a research or analysis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find  out answers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some</a:t>
            </a:r>
            <a:r>
              <a:rPr sz="2400" spc="1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problem.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spcBef>
                <a:spcPts val="25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Seeking information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clarify what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is</a:t>
            </a:r>
            <a:r>
              <a:rPr sz="2400" spc="5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needed.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Using networks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obtain</a:t>
            </a:r>
            <a:r>
              <a:rPr sz="2400" spc="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information.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8555" y="1514855"/>
            <a:ext cx="6243828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78839" y="1620977"/>
            <a:ext cx="574230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F9F8E6"/>
                </a:solidFill>
              </a:rPr>
              <a:t>Concern for </a:t>
            </a:r>
            <a:r>
              <a:rPr sz="3200" spc="-5" dirty="0">
                <a:solidFill>
                  <a:srgbClr val="F9F8E6"/>
                </a:solidFill>
              </a:rPr>
              <a:t>high quality of</a:t>
            </a:r>
            <a:r>
              <a:rPr sz="3200" spc="-35" dirty="0">
                <a:solidFill>
                  <a:srgbClr val="F9F8E6"/>
                </a:solidFill>
              </a:rPr>
              <a:t> </a:t>
            </a:r>
            <a:r>
              <a:rPr sz="3200" dirty="0">
                <a:solidFill>
                  <a:srgbClr val="F9F8E6"/>
                </a:solidFill>
              </a:rPr>
              <a:t>work</a:t>
            </a:r>
            <a:endParaRPr sz="3200"/>
          </a:p>
        </p:txBody>
      </p:sp>
      <p:grpSp>
        <p:nvGrpSpPr>
          <p:cNvPr id="4" name="object 4"/>
          <p:cNvGrpSpPr/>
          <p:nvPr/>
        </p:nvGrpSpPr>
        <p:grpSpPr>
          <a:xfrm>
            <a:off x="539495" y="1778507"/>
            <a:ext cx="8087995" cy="3931920"/>
            <a:chOff x="539495" y="1778507"/>
            <a:chExt cx="8087995" cy="3931920"/>
          </a:xfrm>
        </p:grpSpPr>
        <p:sp>
          <p:nvSpPr>
            <p:cNvPr id="5" name="object 5"/>
            <p:cNvSpPr/>
            <p:nvPr/>
          </p:nvSpPr>
          <p:spPr>
            <a:xfrm>
              <a:off x="539495" y="1778507"/>
              <a:ext cx="303276" cy="3048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8639" y="1787651"/>
              <a:ext cx="254508" cy="25603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00100" y="2136647"/>
              <a:ext cx="637032" cy="7360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71372" y="2104643"/>
              <a:ext cx="6646164" cy="7894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71372" y="2531363"/>
              <a:ext cx="4133088" cy="78943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00100" y="3075431"/>
              <a:ext cx="637032" cy="7360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71372" y="3043427"/>
              <a:ext cx="6844283" cy="78943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071372" y="3470147"/>
              <a:ext cx="1499616" cy="78943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00100" y="4014215"/>
              <a:ext cx="637032" cy="73609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071372" y="3982211"/>
              <a:ext cx="7280148" cy="78943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00100" y="4526279"/>
              <a:ext cx="637032" cy="7360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071372" y="4494275"/>
              <a:ext cx="7555992" cy="78943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071372" y="4920995"/>
              <a:ext cx="3579876" cy="789431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993444" y="2197735"/>
            <a:ext cx="7294245" cy="32683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913130" indent="-287020">
              <a:lnSpc>
                <a:spcPct val="100000"/>
              </a:lnSpc>
              <a:spcBef>
                <a:spcPts val="95"/>
              </a:spcBef>
              <a:buChar char="–"/>
              <a:tabLst>
                <a:tab pos="299720" algn="l"/>
              </a:tabLst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Doing things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that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meet or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beat existing 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standard of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excellence.</a:t>
            </a:r>
            <a:endParaRPr sz="2800">
              <a:latin typeface="Arial"/>
              <a:cs typeface="Arial"/>
            </a:endParaRPr>
          </a:p>
          <a:p>
            <a:pPr marL="299085" marR="715010" indent="-287020">
              <a:lnSpc>
                <a:spcPct val="100000"/>
              </a:lnSpc>
              <a:spcBef>
                <a:spcPts val="670"/>
              </a:spcBef>
              <a:buChar char="–"/>
              <a:tabLst>
                <a:tab pos="299720" algn="l"/>
              </a:tabLst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Stating a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desire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produce work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of high  quality</a:t>
            </a:r>
            <a:endParaRPr sz="2800">
              <a:latin typeface="Arial"/>
              <a:cs typeface="Arial"/>
            </a:endParaRPr>
          </a:p>
          <a:p>
            <a:pPr marL="299085" indent="-287020">
              <a:lnSpc>
                <a:spcPct val="100000"/>
              </a:lnSpc>
              <a:spcBef>
                <a:spcPts val="675"/>
              </a:spcBef>
              <a:buChar char="–"/>
              <a:tabLst>
                <a:tab pos="299720" algn="l"/>
              </a:tabLst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Comparing work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favorably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that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of</a:t>
            </a:r>
            <a:r>
              <a:rPr sz="2800" spc="4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others.</a:t>
            </a:r>
            <a:endParaRPr sz="2800">
              <a:latin typeface="Arial"/>
              <a:cs typeface="Arial"/>
            </a:endParaRPr>
          </a:p>
          <a:p>
            <a:pPr marL="299085" marR="5080" indent="-287020">
              <a:lnSpc>
                <a:spcPct val="100000"/>
              </a:lnSpc>
              <a:spcBef>
                <a:spcPts val="670"/>
              </a:spcBef>
              <a:buChar char="–"/>
              <a:tabLst>
                <a:tab pos="299720" algn="l"/>
              </a:tabLst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Making all out efforts to ensure the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quality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of 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product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or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 services.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8555" y="1514855"/>
            <a:ext cx="5817108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78839" y="1620977"/>
            <a:ext cx="531368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F9F8E6"/>
                </a:solidFill>
              </a:rPr>
              <a:t>Work commitment to</a:t>
            </a:r>
            <a:r>
              <a:rPr sz="3200" spc="-85" dirty="0">
                <a:solidFill>
                  <a:srgbClr val="F9F8E6"/>
                </a:solidFill>
              </a:rPr>
              <a:t> </a:t>
            </a:r>
            <a:r>
              <a:rPr sz="3200" dirty="0">
                <a:solidFill>
                  <a:srgbClr val="F9F8E6"/>
                </a:solidFill>
              </a:rPr>
              <a:t>contract</a:t>
            </a:r>
            <a:endParaRPr sz="3200"/>
          </a:p>
        </p:txBody>
      </p:sp>
      <p:grpSp>
        <p:nvGrpSpPr>
          <p:cNvPr id="4" name="object 4"/>
          <p:cNvGrpSpPr/>
          <p:nvPr/>
        </p:nvGrpSpPr>
        <p:grpSpPr>
          <a:xfrm>
            <a:off x="539495" y="1778507"/>
            <a:ext cx="8145780" cy="4017645"/>
            <a:chOff x="539495" y="1778507"/>
            <a:chExt cx="8145780" cy="4017645"/>
          </a:xfrm>
        </p:grpSpPr>
        <p:sp>
          <p:nvSpPr>
            <p:cNvPr id="5" name="object 5"/>
            <p:cNvSpPr/>
            <p:nvPr/>
          </p:nvSpPr>
          <p:spPr>
            <a:xfrm>
              <a:off x="539495" y="1778507"/>
              <a:ext cx="303276" cy="3048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8639" y="1787651"/>
              <a:ext cx="254508" cy="25603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00100" y="2136647"/>
              <a:ext cx="637032" cy="7360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71372" y="2104643"/>
              <a:ext cx="6707124" cy="7894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71372" y="2531363"/>
              <a:ext cx="2211324" cy="78943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00100" y="3075431"/>
              <a:ext cx="637032" cy="7360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71372" y="3043427"/>
              <a:ext cx="6408420" cy="78943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00100" y="3587495"/>
              <a:ext cx="637032" cy="7360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71372" y="3555491"/>
              <a:ext cx="6330696" cy="789431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00100" y="4099559"/>
              <a:ext cx="637032" cy="73609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071372" y="4067555"/>
              <a:ext cx="7613904" cy="78943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00100" y="4611623"/>
              <a:ext cx="637032" cy="7360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071372" y="4579619"/>
              <a:ext cx="7239000" cy="789431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71372" y="5006339"/>
              <a:ext cx="1360931" cy="789432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993444" y="2197735"/>
            <a:ext cx="7450455" cy="3354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1010285" indent="-287020">
              <a:lnSpc>
                <a:spcPct val="100000"/>
              </a:lnSpc>
              <a:spcBef>
                <a:spcPts val="95"/>
              </a:spcBef>
              <a:buChar char="–"/>
              <a:tabLst>
                <a:tab pos="299720" algn="l"/>
              </a:tabLst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Placing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highest priority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for getting a job 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completed.</a:t>
            </a:r>
            <a:endParaRPr sz="2800">
              <a:latin typeface="Arial"/>
              <a:cs typeface="Arial"/>
            </a:endParaRPr>
          </a:p>
          <a:p>
            <a:pPr marL="299085" indent="-287020">
              <a:lnSpc>
                <a:spcPct val="100000"/>
              </a:lnSpc>
              <a:spcBef>
                <a:spcPts val="670"/>
              </a:spcBef>
              <a:buChar char="–"/>
              <a:tabLst>
                <a:tab pos="299720" algn="l"/>
              </a:tabLst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Taking all the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effort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to complete a</a:t>
            </a:r>
            <a:r>
              <a:rPr sz="2800" spc="5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job.</a:t>
            </a:r>
            <a:endParaRPr sz="2800">
              <a:latin typeface="Arial"/>
              <a:cs typeface="Arial"/>
            </a:endParaRPr>
          </a:p>
          <a:p>
            <a:pPr marL="299085" indent="-287020">
              <a:lnSpc>
                <a:spcPct val="100000"/>
              </a:lnSpc>
              <a:spcBef>
                <a:spcPts val="675"/>
              </a:spcBef>
              <a:buChar char="–"/>
              <a:tabLst>
                <a:tab pos="299720" algn="l"/>
              </a:tabLst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Accepting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responsibilities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for</a:t>
            </a:r>
            <a:r>
              <a:rPr sz="2800" spc="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failures.</a:t>
            </a:r>
            <a:endParaRPr sz="2800">
              <a:latin typeface="Arial"/>
              <a:cs typeface="Arial"/>
            </a:endParaRPr>
          </a:p>
          <a:p>
            <a:pPr marL="299085" indent="-287020">
              <a:lnSpc>
                <a:spcPct val="100000"/>
              </a:lnSpc>
              <a:spcBef>
                <a:spcPts val="670"/>
              </a:spcBef>
              <a:buChar char="–"/>
              <a:tabLst>
                <a:tab pos="299720" algn="l"/>
              </a:tabLst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Expressing utmost concern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for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the</a:t>
            </a:r>
            <a:r>
              <a:rPr sz="2800" spc="6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customers</a:t>
            </a:r>
            <a:endParaRPr sz="2800">
              <a:latin typeface="Arial"/>
              <a:cs typeface="Arial"/>
            </a:endParaRPr>
          </a:p>
          <a:p>
            <a:pPr marL="299085" marR="478155" indent="-287020">
              <a:lnSpc>
                <a:spcPct val="100000"/>
              </a:lnSpc>
              <a:spcBef>
                <a:spcPts val="675"/>
              </a:spcBef>
              <a:buChar char="–"/>
              <a:tabLst>
                <a:tab pos="299720" algn="l"/>
              </a:tabLst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Readiness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to work at any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level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get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work 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done.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0559" y="1446275"/>
            <a:ext cx="3832860" cy="7894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78839" y="1538681"/>
            <a:ext cx="339153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solidFill>
                  <a:srgbClr val="F9F8E6"/>
                </a:solidFill>
              </a:rPr>
              <a:t>Efficiency</a:t>
            </a:r>
            <a:r>
              <a:rPr sz="2800" spc="-70" dirty="0">
                <a:solidFill>
                  <a:srgbClr val="F9F8E6"/>
                </a:solidFill>
              </a:rPr>
              <a:t> </a:t>
            </a:r>
            <a:r>
              <a:rPr sz="2800" dirty="0">
                <a:solidFill>
                  <a:srgbClr val="F9F8E6"/>
                </a:solidFill>
              </a:rPr>
              <a:t>Orientation</a:t>
            </a:r>
            <a:endParaRPr sz="2800"/>
          </a:p>
        </p:txBody>
      </p:sp>
      <p:grpSp>
        <p:nvGrpSpPr>
          <p:cNvPr id="4" name="object 4"/>
          <p:cNvGrpSpPr/>
          <p:nvPr/>
        </p:nvGrpSpPr>
        <p:grpSpPr>
          <a:xfrm>
            <a:off x="541019" y="1676400"/>
            <a:ext cx="8254365" cy="4391025"/>
            <a:chOff x="541019" y="1676400"/>
            <a:chExt cx="8254365" cy="4391025"/>
          </a:xfrm>
        </p:grpSpPr>
        <p:sp>
          <p:nvSpPr>
            <p:cNvPr id="5" name="object 5"/>
            <p:cNvSpPr/>
            <p:nvPr/>
          </p:nvSpPr>
          <p:spPr>
            <a:xfrm>
              <a:off x="541019" y="1676400"/>
              <a:ext cx="259079" cy="266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8639" y="1684020"/>
              <a:ext cx="216408" cy="2240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29055" y="1915668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01851" y="1888236"/>
              <a:ext cx="7691628" cy="67970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01851" y="2180844"/>
              <a:ext cx="5151120" cy="679703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29055" y="2574036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101851" y="2546603"/>
              <a:ext cx="6475476" cy="679703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101851" y="2839211"/>
              <a:ext cx="3489960" cy="679703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29055" y="3232403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101851" y="3204972"/>
              <a:ext cx="7693152" cy="679703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101851" y="3497579"/>
              <a:ext cx="6234684" cy="679704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70559" y="3848100"/>
              <a:ext cx="3692652" cy="789432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1019" y="4078223"/>
              <a:ext cx="259079" cy="266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8639" y="4085844"/>
              <a:ext cx="216408" cy="2240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29055" y="4317492"/>
              <a:ext cx="548640" cy="63550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101851" y="4290060"/>
              <a:ext cx="7188708" cy="679704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29055" y="4683251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101851" y="4655820"/>
              <a:ext cx="6373368" cy="679704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29055" y="5049011"/>
              <a:ext cx="548640" cy="63550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101851" y="5021579"/>
              <a:ext cx="7171944" cy="67970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29055" y="5414771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101851" y="5387340"/>
              <a:ext cx="6746748" cy="679704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878839" y="1966925"/>
            <a:ext cx="7628890" cy="3891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3384" indent="-287020">
              <a:lnSpc>
                <a:spcPts val="2595"/>
              </a:lnSpc>
              <a:spcBef>
                <a:spcPts val="10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Constantly looking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for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ways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to do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things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faster or</a:t>
            </a:r>
            <a:r>
              <a:rPr sz="2400" spc="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with</a:t>
            </a:r>
            <a:endParaRPr sz="2400">
              <a:latin typeface="Arial"/>
              <a:cs typeface="Arial"/>
            </a:endParaRPr>
          </a:p>
          <a:p>
            <a:pPr marL="413384">
              <a:lnSpc>
                <a:spcPts val="2595"/>
              </a:lnSpc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fewer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resources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or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at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a lesser</a:t>
            </a:r>
            <a:r>
              <a:rPr sz="2400" spc="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cost.</a:t>
            </a:r>
            <a:endParaRPr sz="2400">
              <a:latin typeface="Arial"/>
              <a:cs typeface="Arial"/>
            </a:endParaRPr>
          </a:p>
          <a:p>
            <a:pPr marL="413384" marR="1222375" indent="-287020">
              <a:lnSpc>
                <a:spcPts val="2300"/>
              </a:lnSpc>
              <a:spcBef>
                <a:spcPts val="56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Using business tools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increase personal or  professional</a:t>
            </a:r>
            <a:r>
              <a:rPr sz="2400" spc="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efficiency.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ts val="2595"/>
              </a:lnSpc>
              <a:spcBef>
                <a:spcPts val="25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Expressing concern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for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assessing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cost versus</a:t>
            </a:r>
            <a:r>
              <a:rPr sz="2400" spc="7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reward</a:t>
            </a:r>
            <a:endParaRPr sz="2400">
              <a:latin typeface="Arial"/>
              <a:cs typeface="Arial"/>
            </a:endParaRPr>
          </a:p>
          <a:p>
            <a:pPr marL="413384">
              <a:lnSpc>
                <a:spcPts val="2585"/>
              </a:lnSpc>
            </a:pP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of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some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improvements,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changes or</a:t>
            </a:r>
            <a:r>
              <a:rPr sz="2400" spc="3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action.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350"/>
              </a:lnSpc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Systematic Planning</a:t>
            </a:r>
            <a:endParaRPr sz="28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spcBef>
                <a:spcPts val="15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Developing and using logical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steps to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reach</a:t>
            </a:r>
            <a:r>
              <a:rPr sz="2400" spc="9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goals.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Breaking a large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task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into several sub</a:t>
            </a:r>
            <a:r>
              <a:rPr sz="2400" spc="6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tasks.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spcBef>
                <a:spcPts val="5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Developing plans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after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duly anticipating</a:t>
            </a:r>
            <a:r>
              <a:rPr sz="2400" spc="1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obstacles.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Evaluating alternatives on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merits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and</a:t>
            </a:r>
            <a:r>
              <a:rPr sz="2400" spc="4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demerits.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0559" y="1446275"/>
            <a:ext cx="3061716" cy="7894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78839" y="1538681"/>
            <a:ext cx="262001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solidFill>
                  <a:srgbClr val="F9F8E6"/>
                </a:solidFill>
              </a:rPr>
              <a:t>Problem</a:t>
            </a:r>
            <a:r>
              <a:rPr sz="2800" spc="-65" dirty="0">
                <a:solidFill>
                  <a:srgbClr val="F9F8E6"/>
                </a:solidFill>
              </a:rPr>
              <a:t> </a:t>
            </a:r>
            <a:r>
              <a:rPr sz="2800" dirty="0">
                <a:solidFill>
                  <a:srgbClr val="F9F8E6"/>
                </a:solidFill>
              </a:rPr>
              <a:t>Solving</a:t>
            </a:r>
            <a:endParaRPr sz="2800"/>
          </a:p>
        </p:txBody>
      </p:sp>
      <p:grpSp>
        <p:nvGrpSpPr>
          <p:cNvPr id="4" name="object 4"/>
          <p:cNvGrpSpPr/>
          <p:nvPr/>
        </p:nvGrpSpPr>
        <p:grpSpPr>
          <a:xfrm>
            <a:off x="541019" y="1676400"/>
            <a:ext cx="8221980" cy="4391025"/>
            <a:chOff x="541019" y="1676400"/>
            <a:chExt cx="8221980" cy="4391025"/>
          </a:xfrm>
        </p:grpSpPr>
        <p:sp>
          <p:nvSpPr>
            <p:cNvPr id="5" name="object 5"/>
            <p:cNvSpPr/>
            <p:nvPr/>
          </p:nvSpPr>
          <p:spPr>
            <a:xfrm>
              <a:off x="541019" y="1676400"/>
              <a:ext cx="259079" cy="266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8639" y="1684020"/>
              <a:ext cx="216408" cy="2240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29055" y="1915668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01851" y="1888236"/>
              <a:ext cx="7661148" cy="67970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29055" y="2281427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01851" y="2253995"/>
              <a:ext cx="5928360" cy="679703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29055" y="2647188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101851" y="2619755"/>
              <a:ext cx="6763511" cy="679703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101851" y="2912363"/>
              <a:ext cx="4066032" cy="679703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29055" y="3305555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101851" y="3278124"/>
              <a:ext cx="6559296" cy="679703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70559" y="3628644"/>
              <a:ext cx="3083052" cy="78943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1019" y="3858767"/>
              <a:ext cx="259079" cy="266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8639" y="3866388"/>
              <a:ext cx="216408" cy="22402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29055" y="4098035"/>
              <a:ext cx="548640" cy="63550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101851" y="4070604"/>
              <a:ext cx="5506212" cy="679704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29055" y="4463795"/>
              <a:ext cx="548640" cy="63550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101851" y="4436364"/>
              <a:ext cx="7475220" cy="679704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101851" y="4728972"/>
              <a:ext cx="3657600" cy="679704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29055" y="5122164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101851" y="5094732"/>
              <a:ext cx="7354824" cy="67970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101851" y="5387340"/>
              <a:ext cx="2083308" cy="679704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878839" y="1966925"/>
            <a:ext cx="7680959" cy="3891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3384" indent="-287020">
              <a:lnSpc>
                <a:spcPct val="100000"/>
              </a:lnSpc>
              <a:spcBef>
                <a:spcPts val="100"/>
              </a:spcBef>
              <a:buChar char="–"/>
              <a:tabLst>
                <a:tab pos="414020" algn="l"/>
              </a:tabLst>
            </a:pP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Identifying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and applying new ideas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to reach the</a:t>
            </a:r>
            <a:r>
              <a:rPr sz="2400" spc="2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goals.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spcBef>
                <a:spcPts val="5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Identifying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the root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cause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of the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 problem.</a:t>
            </a:r>
            <a:endParaRPr sz="2400">
              <a:latin typeface="Arial"/>
              <a:cs typeface="Arial"/>
            </a:endParaRPr>
          </a:p>
          <a:p>
            <a:pPr marL="413384" marR="988694" indent="-287020">
              <a:lnSpc>
                <a:spcPts val="2300"/>
              </a:lnSpc>
              <a:spcBef>
                <a:spcPts val="56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Developing strategies in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the </a:t>
            </a:r>
            <a:r>
              <a:rPr sz="2400" spc="-10" dirty="0">
                <a:solidFill>
                  <a:srgbClr val="F9F8E6"/>
                </a:solidFill>
                <a:latin typeface="Arial"/>
                <a:cs typeface="Arial"/>
              </a:rPr>
              <a:t>light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of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objectives,  resources, and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constraints.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ts val="2875"/>
              </a:lnSpc>
              <a:spcBef>
                <a:spcPts val="25"/>
              </a:spcBef>
              <a:buChar char="–"/>
              <a:tabLst>
                <a:tab pos="414020" algn="l"/>
              </a:tabLst>
            </a:pP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Generating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new ideas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or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innovative</a:t>
            </a:r>
            <a:r>
              <a:rPr sz="2400" spc="4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solutions.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354"/>
              </a:lnSpc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Self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 Confidence</a:t>
            </a:r>
            <a:endParaRPr sz="28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spcBef>
                <a:spcPts val="15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Having a strong belief in own</a:t>
            </a:r>
            <a:r>
              <a:rPr sz="2400" spc="6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abilities.</a:t>
            </a:r>
            <a:endParaRPr sz="2400">
              <a:latin typeface="Arial"/>
              <a:cs typeface="Arial"/>
            </a:endParaRPr>
          </a:p>
          <a:p>
            <a:pPr marL="413384" marR="280035" indent="-287020">
              <a:lnSpc>
                <a:spcPts val="2300"/>
              </a:lnSpc>
              <a:spcBef>
                <a:spcPts val="56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Sticking with own judgment in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the face of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opposition 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or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early lack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of</a:t>
            </a:r>
            <a:r>
              <a:rPr sz="2400" spc="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success.</a:t>
            </a:r>
            <a:endParaRPr sz="2400">
              <a:latin typeface="Arial"/>
              <a:cs typeface="Arial"/>
            </a:endParaRPr>
          </a:p>
          <a:p>
            <a:pPr marL="413384" marR="395605" indent="-287020">
              <a:lnSpc>
                <a:spcPct val="80000"/>
              </a:lnSpc>
              <a:spcBef>
                <a:spcPts val="60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Doing something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for </a:t>
            </a:r>
            <a:r>
              <a:rPr sz="2400" spc="-10" dirty="0">
                <a:solidFill>
                  <a:srgbClr val="F9F8E6"/>
                </a:solidFill>
                <a:latin typeface="Arial"/>
                <a:cs typeface="Arial"/>
              </a:rPr>
              <a:t>which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chances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of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success are  not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very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fair.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01040" y="1473708"/>
            <a:ext cx="1927860" cy="6797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78839" y="1552702"/>
            <a:ext cx="1550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F9F8E6"/>
                </a:solidFill>
              </a:rPr>
              <a:t>Persuasion</a:t>
            </a:r>
            <a:endParaRPr sz="2400"/>
          </a:p>
        </p:txBody>
      </p:sp>
      <p:grpSp>
        <p:nvGrpSpPr>
          <p:cNvPr id="4" name="object 4"/>
          <p:cNvGrpSpPr/>
          <p:nvPr/>
        </p:nvGrpSpPr>
        <p:grpSpPr>
          <a:xfrm>
            <a:off x="541019" y="1671827"/>
            <a:ext cx="7633970" cy="4384675"/>
            <a:chOff x="541019" y="1671827"/>
            <a:chExt cx="7633970" cy="4384675"/>
          </a:xfrm>
        </p:grpSpPr>
        <p:sp>
          <p:nvSpPr>
            <p:cNvPr id="5" name="object 5"/>
            <p:cNvSpPr/>
            <p:nvPr/>
          </p:nvSpPr>
          <p:spPr>
            <a:xfrm>
              <a:off x="541019" y="1671827"/>
              <a:ext cx="230123" cy="23164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8639" y="1679447"/>
              <a:ext cx="190500" cy="1920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42771" y="1871471"/>
              <a:ext cx="504444" cy="5836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18615" y="1848611"/>
              <a:ext cx="4229100" cy="62331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42771" y="2206751"/>
              <a:ext cx="504444" cy="5836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18615" y="2183891"/>
              <a:ext cx="5891784" cy="62331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42771" y="2542031"/>
              <a:ext cx="504444" cy="5836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118615" y="2519172"/>
              <a:ext cx="5908548" cy="623315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42771" y="2877311"/>
              <a:ext cx="504444" cy="5836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118615" y="2854452"/>
              <a:ext cx="7056120" cy="623315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01039" y="3180588"/>
              <a:ext cx="4064508" cy="679704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41019" y="3378707"/>
              <a:ext cx="230123" cy="23164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8639" y="3386327"/>
              <a:ext cx="190500" cy="1920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42771" y="3578351"/>
              <a:ext cx="504444" cy="58369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118615" y="3555492"/>
              <a:ext cx="6265164" cy="623316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118615" y="3823716"/>
              <a:ext cx="1956816" cy="623316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42771" y="4181855"/>
              <a:ext cx="504444" cy="58369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118615" y="4158995"/>
              <a:ext cx="6280404" cy="623315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42771" y="4517135"/>
              <a:ext cx="504444" cy="58369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118615" y="4494276"/>
              <a:ext cx="6231636" cy="623316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42771" y="4852416"/>
              <a:ext cx="504444" cy="5836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118615" y="4829555"/>
              <a:ext cx="6964680" cy="623316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42771" y="5187695"/>
              <a:ext cx="504444" cy="58369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118615" y="5164836"/>
              <a:ext cx="6873240" cy="623316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118615" y="5433060"/>
              <a:ext cx="1181099" cy="623315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878839" y="1918157"/>
            <a:ext cx="7105650" cy="39458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13384" indent="-287020">
              <a:lnSpc>
                <a:spcPct val="100000"/>
              </a:lnSpc>
              <a:spcBef>
                <a:spcPts val="95"/>
              </a:spcBef>
              <a:buChar char="–"/>
              <a:tabLst>
                <a:tab pos="413384" algn="l"/>
                <a:tab pos="414020" algn="l"/>
              </a:tabLst>
            </a:pP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Persuading others</a:t>
            </a:r>
            <a:r>
              <a:rPr sz="2200" spc="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dirty="0">
                <a:solidFill>
                  <a:srgbClr val="F9F8E6"/>
                </a:solidFill>
                <a:latin typeface="Arial"/>
                <a:cs typeface="Arial"/>
              </a:rPr>
              <a:t>successfully</a:t>
            </a:r>
            <a:endParaRPr sz="22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spcBef>
                <a:spcPts val="5"/>
              </a:spcBef>
              <a:buChar char="–"/>
              <a:tabLst>
                <a:tab pos="413384" algn="l"/>
                <a:tab pos="414020" algn="l"/>
              </a:tabLst>
            </a:pP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Selling someone an idea, product or</a:t>
            </a:r>
            <a:r>
              <a:rPr sz="2200" spc="9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service.</a:t>
            </a:r>
            <a:endParaRPr sz="22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buChar char="–"/>
              <a:tabLst>
                <a:tab pos="413384" algn="l"/>
                <a:tab pos="414020" algn="l"/>
              </a:tabLst>
            </a:pP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Making someone agree to provide</a:t>
            </a:r>
            <a:r>
              <a:rPr sz="2200" spc="9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resources</a:t>
            </a:r>
            <a:endParaRPr sz="22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buChar char="–"/>
              <a:tabLst>
                <a:tab pos="413384" algn="l"/>
                <a:tab pos="414020" algn="l"/>
              </a:tabLst>
            </a:pP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Convincing with confidence, competence and</a:t>
            </a:r>
            <a:r>
              <a:rPr sz="2200" spc="8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respect.</a:t>
            </a:r>
            <a:endParaRPr sz="2200">
              <a:latin typeface="Arial"/>
              <a:cs typeface="Arial"/>
            </a:endParaRPr>
          </a:p>
          <a:p>
            <a:pPr marL="12700">
              <a:lnSpc>
                <a:spcPts val="2880"/>
              </a:lnSpc>
              <a:spcBef>
                <a:spcPts val="5"/>
              </a:spcBef>
            </a:pP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Use of Influence</a:t>
            </a:r>
            <a:r>
              <a:rPr sz="2400" spc="1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Strategies</a:t>
            </a:r>
            <a:endParaRPr sz="2400">
              <a:latin typeface="Arial"/>
              <a:cs typeface="Arial"/>
            </a:endParaRPr>
          </a:p>
          <a:p>
            <a:pPr marL="413384" marR="875030" indent="-287020">
              <a:lnSpc>
                <a:spcPct val="80000"/>
              </a:lnSpc>
              <a:spcBef>
                <a:spcPts val="525"/>
              </a:spcBef>
              <a:buChar char="–"/>
              <a:tabLst>
                <a:tab pos="413384" algn="l"/>
                <a:tab pos="414020" algn="l"/>
              </a:tabLst>
            </a:pP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Using a variety of strategies to influence others  successfully</a:t>
            </a:r>
            <a:endParaRPr sz="22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buChar char="–"/>
              <a:tabLst>
                <a:tab pos="413384" algn="l"/>
                <a:tab pos="414020" algn="l"/>
              </a:tabLst>
            </a:pP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Developing professional and business</a:t>
            </a:r>
            <a:r>
              <a:rPr sz="2200" spc="4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contacts.</a:t>
            </a:r>
            <a:endParaRPr sz="22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buChar char="–"/>
              <a:tabLst>
                <a:tab pos="413384" algn="l"/>
                <a:tab pos="414020" algn="l"/>
              </a:tabLst>
            </a:pP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Using influential people to get own things</a:t>
            </a:r>
            <a:r>
              <a:rPr sz="2200" spc="4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done.</a:t>
            </a:r>
            <a:endParaRPr sz="22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buChar char="–"/>
              <a:tabLst>
                <a:tab pos="413384" algn="l"/>
                <a:tab pos="414020" algn="l"/>
              </a:tabLst>
            </a:pP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Carefully limiting the information to be given to</a:t>
            </a:r>
            <a:r>
              <a:rPr sz="2200" spc="14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others</a:t>
            </a:r>
            <a:endParaRPr sz="2200">
              <a:latin typeface="Arial"/>
              <a:cs typeface="Arial"/>
            </a:endParaRPr>
          </a:p>
          <a:p>
            <a:pPr marL="413384" marR="269875" indent="-287020">
              <a:lnSpc>
                <a:spcPct val="80000"/>
              </a:lnSpc>
              <a:spcBef>
                <a:spcPts val="530"/>
              </a:spcBef>
              <a:buChar char="–"/>
              <a:tabLst>
                <a:tab pos="413384" algn="l"/>
                <a:tab pos="414020" algn="l"/>
              </a:tabLst>
            </a:pPr>
            <a:r>
              <a:rPr sz="2200" spc="-5" dirty="0">
                <a:solidFill>
                  <a:srgbClr val="F9F8E6"/>
                </a:solidFill>
                <a:latin typeface="Arial"/>
                <a:cs typeface="Arial"/>
              </a:rPr>
              <a:t>Using others authority and resources, but remaining  ethical</a:t>
            </a:r>
            <a:endParaRPr sz="2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0559" y="1446275"/>
            <a:ext cx="2686812" cy="7894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78839" y="1538681"/>
            <a:ext cx="224345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solidFill>
                  <a:srgbClr val="F9F8E6"/>
                </a:solidFill>
              </a:rPr>
              <a:t>Assertiveness</a:t>
            </a:r>
            <a:endParaRPr sz="2800"/>
          </a:p>
        </p:txBody>
      </p:sp>
      <p:grpSp>
        <p:nvGrpSpPr>
          <p:cNvPr id="4" name="object 4"/>
          <p:cNvGrpSpPr/>
          <p:nvPr/>
        </p:nvGrpSpPr>
        <p:grpSpPr>
          <a:xfrm>
            <a:off x="541019" y="1676400"/>
            <a:ext cx="8103234" cy="4098290"/>
            <a:chOff x="541019" y="1676400"/>
            <a:chExt cx="8103234" cy="4098290"/>
          </a:xfrm>
        </p:grpSpPr>
        <p:sp>
          <p:nvSpPr>
            <p:cNvPr id="5" name="object 5"/>
            <p:cNvSpPr/>
            <p:nvPr/>
          </p:nvSpPr>
          <p:spPr>
            <a:xfrm>
              <a:off x="541019" y="1676400"/>
              <a:ext cx="259079" cy="266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8639" y="1684020"/>
              <a:ext cx="216408" cy="22402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29055" y="1915668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01851" y="1888236"/>
              <a:ext cx="7408164" cy="67970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29055" y="2281427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01851" y="2253995"/>
              <a:ext cx="4119372" cy="679703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29055" y="2647188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101851" y="2619755"/>
              <a:ext cx="6185916" cy="679703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29055" y="3012947"/>
              <a:ext cx="548640" cy="63550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101851" y="2985516"/>
              <a:ext cx="7542276" cy="679704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101851" y="3278124"/>
              <a:ext cx="4268724" cy="679703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70559" y="3628644"/>
              <a:ext cx="2132076" cy="78943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1019" y="3858767"/>
              <a:ext cx="259079" cy="2667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8639" y="3866388"/>
              <a:ext cx="216408" cy="224028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29055" y="4098035"/>
              <a:ext cx="548640" cy="63550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101851" y="4070604"/>
              <a:ext cx="6472428" cy="679704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29055" y="4463795"/>
              <a:ext cx="548640" cy="63550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101851" y="4436364"/>
              <a:ext cx="7371588" cy="679704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101851" y="4728972"/>
              <a:ext cx="1962912" cy="679704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29055" y="5122164"/>
              <a:ext cx="548640" cy="63550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101851" y="5094732"/>
              <a:ext cx="7389876" cy="67970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78839" y="1966925"/>
            <a:ext cx="7476490" cy="35991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3384" indent="-287020">
              <a:lnSpc>
                <a:spcPct val="100000"/>
              </a:lnSpc>
              <a:spcBef>
                <a:spcPts val="10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Confronting problems and issues with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other</a:t>
            </a:r>
            <a:r>
              <a:rPr sz="2400" spc="10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directly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spcBef>
                <a:spcPts val="5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Speaking politely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but</a:t>
            </a:r>
            <a:r>
              <a:rPr sz="2400" spc="4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firmly.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Telling others clearly what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they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have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to</a:t>
            </a:r>
            <a:r>
              <a:rPr sz="2400" spc="8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9F8E6"/>
                </a:solidFill>
                <a:latin typeface="Arial"/>
                <a:cs typeface="Arial"/>
              </a:rPr>
              <a:t>do</a:t>
            </a:r>
            <a:endParaRPr sz="2400">
              <a:latin typeface="Arial"/>
              <a:cs typeface="Arial"/>
            </a:endParaRPr>
          </a:p>
          <a:p>
            <a:pPr marL="413384" marR="5080" indent="-287020">
              <a:lnSpc>
                <a:spcPts val="2300"/>
              </a:lnSpc>
              <a:spcBef>
                <a:spcPts val="56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Reprimanding those who fail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perform as expected  however close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they may</a:t>
            </a:r>
            <a:r>
              <a:rPr sz="2400" spc="1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be.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Monitoring</a:t>
            </a:r>
            <a:endParaRPr sz="28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spcBef>
                <a:spcPts val="15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Ensuring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smooth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progress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of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project </a:t>
            </a:r>
            <a:r>
              <a:rPr sz="2400" spc="-10" dirty="0">
                <a:solidFill>
                  <a:srgbClr val="F9F8E6"/>
                </a:solidFill>
                <a:latin typeface="Arial"/>
                <a:cs typeface="Arial"/>
              </a:rPr>
              <a:t>or</a:t>
            </a:r>
            <a:r>
              <a:rPr sz="2400" spc="4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work.</a:t>
            </a:r>
            <a:endParaRPr sz="2400">
              <a:latin typeface="Arial"/>
              <a:cs typeface="Arial"/>
            </a:endParaRPr>
          </a:p>
          <a:p>
            <a:pPr marL="413384" marR="173355" indent="-287020">
              <a:lnSpc>
                <a:spcPts val="2300"/>
              </a:lnSpc>
              <a:spcBef>
                <a:spcPts val="56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Personally supervising all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aspects of the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work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to its 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completion.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spcBef>
                <a:spcPts val="25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Developing a system of supervision and</a:t>
            </a:r>
            <a:r>
              <a:rPr sz="2400" spc="1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monitoring.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8555" y="1514855"/>
            <a:ext cx="5408676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78839" y="1620977"/>
            <a:ext cx="490664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rgbClr val="F9F8E6"/>
                </a:solidFill>
              </a:rPr>
              <a:t>Concern </a:t>
            </a:r>
            <a:r>
              <a:rPr sz="3200" dirty="0">
                <a:solidFill>
                  <a:srgbClr val="F9F8E6"/>
                </a:solidFill>
              </a:rPr>
              <a:t>for </a:t>
            </a:r>
            <a:r>
              <a:rPr sz="3200" spc="-5" dirty="0">
                <a:solidFill>
                  <a:srgbClr val="F9F8E6"/>
                </a:solidFill>
              </a:rPr>
              <a:t>other’s</a:t>
            </a:r>
            <a:r>
              <a:rPr sz="3200" spc="-65" dirty="0">
                <a:solidFill>
                  <a:srgbClr val="F9F8E6"/>
                </a:solidFill>
              </a:rPr>
              <a:t> </a:t>
            </a:r>
            <a:r>
              <a:rPr sz="3200" spc="-5" dirty="0">
                <a:solidFill>
                  <a:srgbClr val="F9F8E6"/>
                </a:solidFill>
              </a:rPr>
              <a:t>welfare</a:t>
            </a:r>
            <a:endParaRPr sz="3200"/>
          </a:p>
        </p:txBody>
      </p:sp>
      <p:grpSp>
        <p:nvGrpSpPr>
          <p:cNvPr id="4" name="object 4"/>
          <p:cNvGrpSpPr/>
          <p:nvPr/>
        </p:nvGrpSpPr>
        <p:grpSpPr>
          <a:xfrm>
            <a:off x="539495" y="1778507"/>
            <a:ext cx="8208645" cy="3420110"/>
            <a:chOff x="539495" y="1778507"/>
            <a:chExt cx="8208645" cy="3420110"/>
          </a:xfrm>
        </p:grpSpPr>
        <p:sp>
          <p:nvSpPr>
            <p:cNvPr id="5" name="object 5"/>
            <p:cNvSpPr/>
            <p:nvPr/>
          </p:nvSpPr>
          <p:spPr>
            <a:xfrm>
              <a:off x="539495" y="1778507"/>
              <a:ext cx="303276" cy="3048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8639" y="1787651"/>
              <a:ext cx="254508" cy="25603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00100" y="2136647"/>
              <a:ext cx="637032" cy="7360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71372" y="2104643"/>
              <a:ext cx="6707124" cy="7894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71372" y="2531363"/>
              <a:ext cx="4251960" cy="78943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00100" y="3075431"/>
              <a:ext cx="637032" cy="7360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71372" y="3043427"/>
              <a:ext cx="7539228" cy="78943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071372" y="3470147"/>
              <a:ext cx="1539240" cy="78943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00100" y="4014215"/>
              <a:ext cx="637032" cy="73609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071372" y="3982211"/>
              <a:ext cx="6092952" cy="78943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071372" y="4408931"/>
              <a:ext cx="7676388" cy="78943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993444" y="2197735"/>
            <a:ext cx="7511415" cy="27565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1070610" indent="-287020">
              <a:lnSpc>
                <a:spcPct val="100000"/>
              </a:lnSpc>
              <a:spcBef>
                <a:spcPts val="95"/>
              </a:spcBef>
              <a:buChar char="–"/>
              <a:tabLst>
                <a:tab pos="299720" algn="l"/>
              </a:tabLst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Having a concern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and taking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actions to  improve other’s</a:t>
            </a:r>
            <a:r>
              <a:rPr sz="2800" spc="1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welfare.</a:t>
            </a:r>
            <a:endParaRPr sz="2800">
              <a:latin typeface="Arial"/>
              <a:cs typeface="Arial"/>
            </a:endParaRPr>
          </a:p>
          <a:p>
            <a:pPr marL="299085" marR="237490" indent="-287020">
              <a:lnSpc>
                <a:spcPct val="100000"/>
              </a:lnSpc>
              <a:spcBef>
                <a:spcPts val="670"/>
              </a:spcBef>
              <a:buChar char="–"/>
              <a:tabLst>
                <a:tab pos="299720" algn="l"/>
              </a:tabLst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Responding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positively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employees specific  needs.</a:t>
            </a:r>
            <a:endParaRPr sz="2800">
              <a:latin typeface="Arial"/>
              <a:cs typeface="Arial"/>
            </a:endParaRPr>
          </a:p>
          <a:p>
            <a:pPr marL="299085" marR="5080" indent="-287020">
              <a:lnSpc>
                <a:spcPct val="100000"/>
              </a:lnSpc>
              <a:spcBef>
                <a:spcPts val="675"/>
              </a:spcBef>
              <a:buChar char="–"/>
              <a:tabLst>
                <a:tab pos="299720" algn="l"/>
              </a:tabLst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Having a concern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for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the welfare of  employees,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their families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and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society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at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large.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563880" y="1517903"/>
              <a:ext cx="3649979" cy="89916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64819" y="1778507"/>
              <a:ext cx="300228" cy="3017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72440" y="1786127"/>
              <a:ext cx="254508" cy="25603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680459" y="1514855"/>
              <a:ext cx="646176" cy="89916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094988" y="1514855"/>
              <a:ext cx="758951" cy="89916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622291" y="1514855"/>
              <a:ext cx="824484" cy="89916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215128" y="1514855"/>
              <a:ext cx="758951" cy="89916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742432" y="1514855"/>
              <a:ext cx="2470404" cy="89916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981188" y="1514855"/>
              <a:ext cx="894588" cy="899160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62355" y="2002535"/>
              <a:ext cx="1956816" cy="90220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275332" y="2002535"/>
              <a:ext cx="1912620" cy="90220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944111" y="2002535"/>
              <a:ext cx="1575815" cy="902208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802640" y="2109343"/>
            <a:ext cx="444817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725295" algn="l"/>
                <a:tab pos="3394710" algn="l"/>
              </a:tabLst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proc</a:t>
            </a:r>
            <a:r>
              <a:rPr sz="3200" spc="-15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ss	thr</a:t>
            </a:r>
            <a:r>
              <a:rPr sz="3200" spc="-15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u</a:t>
            </a:r>
            <a:r>
              <a:rPr sz="3200" spc="-10" dirty="0">
                <a:solidFill>
                  <a:srgbClr val="F9F8E6"/>
                </a:solidFill>
                <a:latin typeface="Arial"/>
                <a:cs typeface="Arial"/>
              </a:rPr>
              <a:t>g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h	which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276088" y="2002535"/>
            <a:ext cx="3601720" cy="902335"/>
            <a:chOff x="5276088" y="2002535"/>
            <a:chExt cx="3601720" cy="902335"/>
          </a:xfrm>
        </p:grpSpPr>
        <p:sp>
          <p:nvSpPr>
            <p:cNvPr id="17" name="object 17"/>
            <p:cNvSpPr/>
            <p:nvPr/>
          </p:nvSpPr>
          <p:spPr>
            <a:xfrm>
              <a:off x="5276088" y="2002535"/>
              <a:ext cx="987551" cy="902208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019800" y="2002535"/>
              <a:ext cx="2857500" cy="902208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802640" y="1619452"/>
            <a:ext cx="7806690" cy="10039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6985" algn="r">
              <a:lnSpc>
                <a:spcPct val="100000"/>
              </a:lnSpc>
              <a:spcBef>
                <a:spcPts val="105"/>
              </a:spcBef>
              <a:tabLst>
                <a:tab pos="3531235" algn="l"/>
                <a:tab pos="4058920" algn="l"/>
                <a:tab pos="4652010" algn="l"/>
                <a:tab pos="5179060" algn="l"/>
                <a:tab pos="7418070" algn="l"/>
              </a:tabLst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Entrepreneursh</a:t>
            </a:r>
            <a:r>
              <a:rPr sz="3200" b="1" spc="-25" dirty="0">
                <a:solidFill>
                  <a:srgbClr val="D68D15"/>
                </a:solidFill>
                <a:latin typeface="Times New Roman"/>
                <a:cs typeface="Times New Roman"/>
              </a:rPr>
              <a:t>i</a:t>
            </a:r>
            <a:r>
              <a:rPr sz="3200" b="1" spc="-15" dirty="0">
                <a:solidFill>
                  <a:srgbClr val="D68D15"/>
                </a:solidFill>
                <a:latin typeface="Times New Roman"/>
                <a:cs typeface="Times New Roman"/>
              </a:rPr>
              <a:t>p</a:t>
            </a:r>
            <a:r>
              <a:rPr sz="3200" dirty="0">
                <a:solidFill>
                  <a:srgbClr val="F9F8E6"/>
                </a:solidFill>
              </a:rPr>
              <a:t>:	</a:t>
            </a:r>
            <a:r>
              <a:rPr sz="3200" spc="-5" dirty="0">
                <a:solidFill>
                  <a:srgbClr val="F9F8E6"/>
                </a:solidFill>
              </a:rPr>
              <a:t>I</a:t>
            </a:r>
            <a:r>
              <a:rPr sz="3200" dirty="0">
                <a:solidFill>
                  <a:srgbClr val="F9F8E6"/>
                </a:solidFill>
              </a:rPr>
              <a:t>t	</a:t>
            </a:r>
            <a:r>
              <a:rPr sz="3200" spc="-20" dirty="0">
                <a:solidFill>
                  <a:srgbClr val="F9F8E6"/>
                </a:solidFill>
              </a:rPr>
              <a:t>i</a:t>
            </a:r>
            <a:r>
              <a:rPr sz="3200" dirty="0">
                <a:solidFill>
                  <a:srgbClr val="F9F8E6"/>
                </a:solidFill>
              </a:rPr>
              <a:t>s	a	p</a:t>
            </a:r>
            <a:r>
              <a:rPr sz="3200" spc="-15" dirty="0">
                <a:solidFill>
                  <a:srgbClr val="F9F8E6"/>
                </a:solidFill>
              </a:rPr>
              <a:t>h</a:t>
            </a:r>
            <a:r>
              <a:rPr sz="3200" dirty="0">
                <a:solidFill>
                  <a:srgbClr val="F9F8E6"/>
                </a:solidFill>
              </a:rPr>
              <a:t>i</a:t>
            </a:r>
            <a:r>
              <a:rPr sz="3200" spc="-20" dirty="0">
                <a:solidFill>
                  <a:srgbClr val="F9F8E6"/>
                </a:solidFill>
              </a:rPr>
              <a:t>l</a:t>
            </a:r>
            <a:r>
              <a:rPr sz="3200" dirty="0">
                <a:solidFill>
                  <a:srgbClr val="F9F8E6"/>
                </a:solidFill>
              </a:rPr>
              <a:t>oso</a:t>
            </a:r>
            <a:r>
              <a:rPr sz="3200" spc="-20" dirty="0">
                <a:solidFill>
                  <a:srgbClr val="F9F8E6"/>
                </a:solidFill>
              </a:rPr>
              <a:t>ph</a:t>
            </a:r>
            <a:r>
              <a:rPr sz="3200" dirty="0">
                <a:solidFill>
                  <a:srgbClr val="F9F8E6"/>
                </a:solidFill>
              </a:rPr>
              <a:t>y	</a:t>
            </a:r>
            <a:r>
              <a:rPr sz="3200" spc="-10" dirty="0">
                <a:solidFill>
                  <a:srgbClr val="F9F8E6"/>
                </a:solidFill>
              </a:rPr>
              <a:t>or</a:t>
            </a:r>
            <a:endParaRPr sz="320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  <a:spcBef>
                <a:spcPts val="15"/>
              </a:spcBef>
              <a:tabLst>
                <a:tab pos="743585" algn="l"/>
              </a:tabLst>
            </a:pPr>
            <a:r>
              <a:rPr sz="3200" spc="-10" dirty="0">
                <a:solidFill>
                  <a:srgbClr val="F9F8E6"/>
                </a:solidFill>
              </a:rPr>
              <a:t>a</a:t>
            </a:r>
            <a:r>
              <a:rPr sz="3200" dirty="0">
                <a:solidFill>
                  <a:srgbClr val="F9F8E6"/>
                </a:solidFill>
              </a:rPr>
              <a:t>n	entre</a:t>
            </a:r>
            <a:r>
              <a:rPr sz="3200" spc="-15" dirty="0">
                <a:solidFill>
                  <a:srgbClr val="F9F8E6"/>
                </a:solidFill>
              </a:rPr>
              <a:t>p</a:t>
            </a:r>
            <a:r>
              <a:rPr sz="3200" dirty="0">
                <a:solidFill>
                  <a:srgbClr val="F9F8E6"/>
                </a:solidFill>
              </a:rPr>
              <a:t>re</a:t>
            </a:r>
            <a:r>
              <a:rPr sz="3200" spc="-10" dirty="0">
                <a:solidFill>
                  <a:srgbClr val="F9F8E6"/>
                </a:solidFill>
              </a:rPr>
              <a:t>n</a:t>
            </a:r>
            <a:r>
              <a:rPr sz="3200" spc="-20" dirty="0">
                <a:solidFill>
                  <a:srgbClr val="F9F8E6"/>
                </a:solidFill>
              </a:rPr>
              <a:t>eu</a:t>
            </a:r>
            <a:r>
              <a:rPr sz="3200" dirty="0">
                <a:solidFill>
                  <a:srgbClr val="F9F8E6"/>
                </a:solidFill>
              </a:rPr>
              <a:t>r</a:t>
            </a:r>
            <a:endParaRPr sz="3200"/>
          </a:p>
        </p:txBody>
      </p:sp>
      <p:grpSp>
        <p:nvGrpSpPr>
          <p:cNvPr id="20" name="object 20"/>
          <p:cNvGrpSpPr/>
          <p:nvPr/>
        </p:nvGrpSpPr>
        <p:grpSpPr>
          <a:xfrm>
            <a:off x="562355" y="2490216"/>
            <a:ext cx="6784975" cy="902335"/>
            <a:chOff x="562355" y="2490216"/>
            <a:chExt cx="6784975" cy="902335"/>
          </a:xfrm>
        </p:grpSpPr>
        <p:sp>
          <p:nvSpPr>
            <p:cNvPr id="21" name="object 21"/>
            <p:cNvSpPr/>
            <p:nvPr/>
          </p:nvSpPr>
          <p:spPr>
            <a:xfrm>
              <a:off x="562355" y="2490216"/>
              <a:ext cx="1600200" cy="90220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735836" y="2490216"/>
              <a:ext cx="2386584" cy="902208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697223" y="2490216"/>
              <a:ext cx="1213103" cy="902208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486655" y="2490216"/>
              <a:ext cx="2747772" cy="902208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697979" y="2490216"/>
              <a:ext cx="649224" cy="902208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02640" y="2597023"/>
            <a:ext cx="627507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seeks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innovation and</a:t>
            </a:r>
            <a:r>
              <a:rPr sz="3200" spc="-6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employment.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281940" y="3668267"/>
            <a:ext cx="8194675" cy="1118870"/>
            <a:chOff x="281940" y="3668267"/>
            <a:chExt cx="8194675" cy="1118870"/>
          </a:xfrm>
        </p:grpSpPr>
        <p:sp>
          <p:nvSpPr>
            <p:cNvPr id="28" name="object 28"/>
            <p:cNvSpPr/>
            <p:nvPr/>
          </p:nvSpPr>
          <p:spPr>
            <a:xfrm>
              <a:off x="281940" y="3668267"/>
              <a:ext cx="2270760" cy="679704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025140" y="3668267"/>
              <a:ext cx="2741676" cy="679704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682740" y="3668267"/>
              <a:ext cx="1793748" cy="67970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81940" y="4107179"/>
              <a:ext cx="1370075" cy="679704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459740" y="3674745"/>
            <a:ext cx="1803400" cy="9036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</a:pPr>
            <a:r>
              <a:rPr sz="2400" spc="-5" dirty="0">
                <a:solidFill>
                  <a:srgbClr val="EADC78"/>
                </a:solidFill>
                <a:latin typeface="Arial"/>
                <a:cs typeface="Arial"/>
              </a:rPr>
              <a:t>E</a:t>
            </a:r>
            <a:r>
              <a:rPr sz="2400" spc="-15" dirty="0">
                <a:solidFill>
                  <a:srgbClr val="EADC78"/>
                </a:solidFill>
                <a:latin typeface="Arial"/>
                <a:cs typeface="Arial"/>
              </a:rPr>
              <a:t>n</a:t>
            </a:r>
            <a:r>
              <a:rPr sz="2400" dirty="0">
                <a:solidFill>
                  <a:srgbClr val="EADC78"/>
                </a:solidFill>
                <a:latin typeface="Arial"/>
                <a:cs typeface="Arial"/>
              </a:rPr>
              <a:t>t</a:t>
            </a:r>
            <a:r>
              <a:rPr sz="2400" spc="5" dirty="0">
                <a:solidFill>
                  <a:srgbClr val="EADC78"/>
                </a:solidFill>
                <a:latin typeface="Arial"/>
                <a:cs typeface="Arial"/>
              </a:rPr>
              <a:t>r</a:t>
            </a:r>
            <a:r>
              <a:rPr sz="2400" spc="-5" dirty="0">
                <a:solidFill>
                  <a:srgbClr val="EADC78"/>
                </a:solidFill>
                <a:latin typeface="Arial"/>
                <a:cs typeface="Arial"/>
              </a:rPr>
              <a:t>eprene</a:t>
            </a:r>
            <a:r>
              <a:rPr sz="2400" spc="-15" dirty="0">
                <a:solidFill>
                  <a:srgbClr val="EADC78"/>
                </a:solidFill>
                <a:latin typeface="Arial"/>
                <a:cs typeface="Arial"/>
              </a:rPr>
              <a:t>u</a:t>
            </a:r>
            <a:r>
              <a:rPr sz="2400" dirty="0">
                <a:solidFill>
                  <a:srgbClr val="EADC78"/>
                </a:solidFill>
                <a:latin typeface="Arial"/>
                <a:cs typeface="Arial"/>
              </a:rPr>
              <a:t>r 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Person</a:t>
            </a:r>
            <a:endParaRPr sz="24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3025139" y="4107179"/>
            <a:ext cx="3433572" cy="679704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3203575" y="3674745"/>
            <a:ext cx="3054985" cy="9036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</a:pPr>
            <a:r>
              <a:rPr sz="2400" spc="-5" dirty="0">
                <a:solidFill>
                  <a:srgbClr val="EADC78"/>
                </a:solidFill>
                <a:latin typeface="Arial"/>
                <a:cs typeface="Arial"/>
              </a:rPr>
              <a:t>Entrepreneurship 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Process or</a:t>
            </a:r>
            <a:r>
              <a:rPr sz="2400" spc="-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Philosophy</a:t>
            </a:r>
            <a:endParaRPr sz="24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6682740" y="4107179"/>
            <a:ext cx="1287779" cy="679704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6861429" y="3674745"/>
            <a:ext cx="1414145" cy="9036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100"/>
              </a:spcBef>
            </a:pPr>
            <a:r>
              <a:rPr sz="2400" spc="-5" dirty="0">
                <a:solidFill>
                  <a:srgbClr val="EADC78"/>
                </a:solidFill>
                <a:latin typeface="Arial"/>
                <a:cs typeface="Arial"/>
              </a:rPr>
              <a:t>E</a:t>
            </a:r>
            <a:r>
              <a:rPr sz="2400" spc="-15" dirty="0">
                <a:solidFill>
                  <a:srgbClr val="EADC78"/>
                </a:solidFill>
                <a:latin typeface="Arial"/>
                <a:cs typeface="Arial"/>
              </a:rPr>
              <a:t>n</a:t>
            </a:r>
            <a:r>
              <a:rPr sz="2400" dirty="0">
                <a:solidFill>
                  <a:srgbClr val="EADC78"/>
                </a:solidFill>
                <a:latin typeface="Arial"/>
                <a:cs typeface="Arial"/>
              </a:rPr>
              <a:t>ter</a:t>
            </a:r>
            <a:r>
              <a:rPr sz="2400" spc="-5" dirty="0">
                <a:solidFill>
                  <a:srgbClr val="EADC78"/>
                </a:solidFill>
                <a:latin typeface="Arial"/>
                <a:cs typeface="Arial"/>
              </a:rPr>
              <a:t>prise 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Object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281940" y="4381500"/>
            <a:ext cx="8379459" cy="1283335"/>
            <a:chOff x="281940" y="4381500"/>
            <a:chExt cx="8379459" cy="1283335"/>
          </a:xfrm>
        </p:grpSpPr>
        <p:sp>
          <p:nvSpPr>
            <p:cNvPr id="38" name="object 38"/>
            <p:cNvSpPr/>
            <p:nvPr/>
          </p:nvSpPr>
          <p:spPr>
            <a:xfrm>
              <a:off x="281940" y="4985004"/>
              <a:ext cx="1217676" cy="679704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094231" y="4985004"/>
              <a:ext cx="574548" cy="679704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348740" y="4985004"/>
              <a:ext cx="1100328" cy="679704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25140" y="4985004"/>
              <a:ext cx="964691" cy="679704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3584448" y="4985004"/>
              <a:ext cx="574548" cy="679704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837431" y="4985004"/>
              <a:ext cx="1269491" cy="679704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442204" y="4985004"/>
              <a:ext cx="1152144" cy="679704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188963" y="4985004"/>
              <a:ext cx="574547" cy="679704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443472" y="4985004"/>
              <a:ext cx="2217420" cy="679704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514600" y="4381499"/>
              <a:ext cx="4267200" cy="609600"/>
            </a:xfrm>
            <a:custGeom>
              <a:avLst/>
              <a:gdLst/>
              <a:ahLst/>
              <a:cxnLst/>
              <a:rect l="l" t="t" r="r" b="b"/>
              <a:pathLst>
                <a:path w="4267200" h="609600">
                  <a:moveTo>
                    <a:pt x="457200" y="495300"/>
                  </a:moveTo>
                  <a:lnTo>
                    <a:pt x="444500" y="488950"/>
                  </a:lnTo>
                  <a:lnTo>
                    <a:pt x="381000" y="457200"/>
                  </a:lnTo>
                  <a:lnTo>
                    <a:pt x="381000" y="488950"/>
                  </a:lnTo>
                  <a:lnTo>
                    <a:pt x="0" y="488950"/>
                  </a:lnTo>
                  <a:lnTo>
                    <a:pt x="0" y="501650"/>
                  </a:lnTo>
                  <a:lnTo>
                    <a:pt x="381000" y="501650"/>
                  </a:lnTo>
                  <a:lnTo>
                    <a:pt x="381000" y="533400"/>
                  </a:lnTo>
                  <a:lnTo>
                    <a:pt x="444500" y="501650"/>
                  </a:lnTo>
                  <a:lnTo>
                    <a:pt x="457200" y="495300"/>
                  </a:lnTo>
                  <a:close/>
                </a:path>
                <a:path w="4267200" h="609600">
                  <a:moveTo>
                    <a:pt x="457200" y="38100"/>
                  </a:moveTo>
                  <a:lnTo>
                    <a:pt x="444500" y="31750"/>
                  </a:lnTo>
                  <a:lnTo>
                    <a:pt x="381000" y="0"/>
                  </a:lnTo>
                  <a:lnTo>
                    <a:pt x="381000" y="31750"/>
                  </a:lnTo>
                  <a:lnTo>
                    <a:pt x="0" y="31750"/>
                  </a:lnTo>
                  <a:lnTo>
                    <a:pt x="0" y="44450"/>
                  </a:lnTo>
                  <a:lnTo>
                    <a:pt x="381000" y="44450"/>
                  </a:lnTo>
                  <a:lnTo>
                    <a:pt x="381000" y="76200"/>
                  </a:lnTo>
                  <a:lnTo>
                    <a:pt x="444500" y="44450"/>
                  </a:lnTo>
                  <a:lnTo>
                    <a:pt x="457200" y="38100"/>
                  </a:lnTo>
                  <a:close/>
                </a:path>
                <a:path w="4267200" h="609600">
                  <a:moveTo>
                    <a:pt x="4267200" y="571500"/>
                  </a:moveTo>
                  <a:lnTo>
                    <a:pt x="4254500" y="565150"/>
                  </a:lnTo>
                  <a:lnTo>
                    <a:pt x="4191000" y="533400"/>
                  </a:lnTo>
                  <a:lnTo>
                    <a:pt x="4191000" y="565150"/>
                  </a:lnTo>
                  <a:lnTo>
                    <a:pt x="3810000" y="565150"/>
                  </a:lnTo>
                  <a:lnTo>
                    <a:pt x="3810000" y="577850"/>
                  </a:lnTo>
                  <a:lnTo>
                    <a:pt x="4191000" y="577850"/>
                  </a:lnTo>
                  <a:lnTo>
                    <a:pt x="4191000" y="609600"/>
                  </a:lnTo>
                  <a:lnTo>
                    <a:pt x="4254500" y="577850"/>
                  </a:lnTo>
                  <a:lnTo>
                    <a:pt x="4267200" y="571500"/>
                  </a:lnTo>
                  <a:close/>
                </a:path>
                <a:path w="4267200" h="609600">
                  <a:moveTo>
                    <a:pt x="4267200" y="38100"/>
                  </a:moveTo>
                  <a:lnTo>
                    <a:pt x="4254500" y="31750"/>
                  </a:lnTo>
                  <a:lnTo>
                    <a:pt x="4191000" y="0"/>
                  </a:lnTo>
                  <a:lnTo>
                    <a:pt x="4191000" y="31750"/>
                  </a:lnTo>
                  <a:lnTo>
                    <a:pt x="3810000" y="31750"/>
                  </a:lnTo>
                  <a:lnTo>
                    <a:pt x="3810000" y="44450"/>
                  </a:lnTo>
                  <a:lnTo>
                    <a:pt x="4191000" y="44450"/>
                  </a:lnTo>
                  <a:lnTo>
                    <a:pt x="4191000" y="76200"/>
                  </a:lnTo>
                  <a:lnTo>
                    <a:pt x="4254500" y="44450"/>
                  </a:lnTo>
                  <a:lnTo>
                    <a:pt x="4267200" y="38100"/>
                  </a:lnTo>
                  <a:close/>
                </a:path>
              </a:pathLst>
            </a:custGeom>
            <a:solidFill>
              <a:srgbClr val="F9F8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459740" y="5064328"/>
            <a:ext cx="8000365" cy="147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55900" algn="l"/>
                <a:tab pos="5173345" algn="l"/>
              </a:tabLst>
            </a:pPr>
            <a:r>
              <a:rPr sz="2400" spc="-5" dirty="0">
                <a:solidFill>
                  <a:srgbClr val="EADC78"/>
                </a:solidFill>
                <a:latin typeface="Arial"/>
                <a:cs typeface="Arial"/>
              </a:rPr>
              <a:t>Entre</a:t>
            </a:r>
            <a:r>
              <a:rPr sz="2400" dirty="0">
                <a:solidFill>
                  <a:srgbClr val="EADC78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–</a:t>
            </a:r>
            <a:r>
              <a:rPr sz="2400" spc="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enter	</a:t>
            </a:r>
            <a:r>
              <a:rPr sz="2400" dirty="0">
                <a:solidFill>
                  <a:srgbClr val="EADC78"/>
                </a:solidFill>
                <a:latin typeface="Arial"/>
                <a:cs typeface="Arial"/>
              </a:rPr>
              <a:t>Pre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–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 before	</a:t>
            </a:r>
            <a:r>
              <a:rPr sz="2400" spc="-5" dirty="0">
                <a:solidFill>
                  <a:srgbClr val="EADC78"/>
                </a:solidFill>
                <a:latin typeface="Arial"/>
                <a:cs typeface="Arial"/>
              </a:rPr>
              <a:t>Neur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Nerve</a:t>
            </a:r>
            <a:r>
              <a:rPr sz="2400" spc="-2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Centre</a:t>
            </a:r>
            <a:endParaRPr sz="2400">
              <a:latin typeface="Arial"/>
              <a:cs typeface="Arial"/>
            </a:endParaRPr>
          </a:p>
          <a:p>
            <a:pPr marL="1334770" marR="866775" indent="-238125">
              <a:lnSpc>
                <a:spcPct val="120000"/>
              </a:lnSpc>
              <a:spcBef>
                <a:spcPts val="1650"/>
              </a:spcBef>
            </a:pPr>
            <a:r>
              <a:rPr sz="2400" b="1" i="1" spc="-5" dirty="0">
                <a:solidFill>
                  <a:srgbClr val="F9F8E6"/>
                </a:solidFill>
                <a:latin typeface="Times New Roman"/>
                <a:cs typeface="Times New Roman"/>
              </a:rPr>
              <a:t>Entrepreneurship can </a:t>
            </a:r>
            <a:r>
              <a:rPr sz="2400" b="1" i="1" dirty="0">
                <a:solidFill>
                  <a:srgbClr val="F9F8E6"/>
                </a:solidFill>
                <a:latin typeface="Times New Roman"/>
                <a:cs typeface="Times New Roman"/>
              </a:rPr>
              <a:t>be described </a:t>
            </a:r>
            <a:r>
              <a:rPr sz="2400" b="1" i="1" spc="-5" dirty="0">
                <a:solidFill>
                  <a:srgbClr val="F9F8E6"/>
                </a:solidFill>
                <a:latin typeface="Times New Roman"/>
                <a:cs typeface="Times New Roman"/>
              </a:rPr>
              <a:t>as </a:t>
            </a:r>
            <a:r>
              <a:rPr sz="2400" b="1" i="1" dirty="0">
                <a:solidFill>
                  <a:srgbClr val="F9F8E6"/>
                </a:solidFill>
                <a:latin typeface="Times New Roman"/>
                <a:cs typeface="Times New Roman"/>
              </a:rPr>
              <a:t>a creative  and innovative </a:t>
            </a:r>
            <a:r>
              <a:rPr sz="2400" b="1" i="1" spc="-5" dirty="0">
                <a:solidFill>
                  <a:srgbClr val="F9F8E6"/>
                </a:solidFill>
                <a:latin typeface="Times New Roman"/>
                <a:cs typeface="Times New Roman"/>
              </a:rPr>
              <a:t>response </a:t>
            </a:r>
            <a:r>
              <a:rPr sz="2400" b="1" i="1" dirty="0">
                <a:solidFill>
                  <a:srgbClr val="F9F8E6"/>
                </a:solidFill>
                <a:latin typeface="Times New Roman"/>
                <a:cs typeface="Times New Roman"/>
              </a:rPr>
              <a:t>to </a:t>
            </a:r>
            <a:r>
              <a:rPr sz="2400" b="1" i="1" spc="-5" dirty="0">
                <a:solidFill>
                  <a:srgbClr val="F9F8E6"/>
                </a:solidFill>
                <a:latin typeface="Times New Roman"/>
                <a:cs typeface="Times New Roman"/>
              </a:rPr>
              <a:t>the</a:t>
            </a:r>
            <a:r>
              <a:rPr sz="2400" b="1" i="1" spc="-55" dirty="0">
                <a:solidFill>
                  <a:srgbClr val="F9F8E6"/>
                </a:solidFill>
                <a:latin typeface="Times New Roman"/>
                <a:cs typeface="Times New Roman"/>
              </a:rPr>
              <a:t> </a:t>
            </a:r>
            <a:r>
              <a:rPr sz="2400" b="1" i="1" dirty="0">
                <a:solidFill>
                  <a:srgbClr val="F9F8E6"/>
                </a:solidFill>
                <a:latin typeface="Times New Roman"/>
                <a:cs typeface="Times New Roman"/>
              </a:rPr>
              <a:t>environment.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9143999" cy="685799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140952" cy="521512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5449823"/>
              <a:ext cx="9140952" cy="33223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5914644"/>
              <a:ext cx="7594092" cy="5227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745480" y="5876544"/>
              <a:ext cx="3395979" cy="494030"/>
            </a:xfrm>
            <a:custGeom>
              <a:avLst/>
              <a:gdLst/>
              <a:ahLst/>
              <a:cxnLst/>
              <a:rect l="l" t="t" r="r" b="b"/>
              <a:pathLst>
                <a:path w="3395979" h="494029">
                  <a:moveTo>
                    <a:pt x="3395472" y="179832"/>
                  </a:moveTo>
                  <a:lnTo>
                    <a:pt x="0" y="427177"/>
                  </a:lnTo>
                  <a:lnTo>
                    <a:pt x="0" y="493776"/>
                  </a:lnTo>
                  <a:lnTo>
                    <a:pt x="3395472" y="179832"/>
                  </a:lnTo>
                  <a:close/>
                </a:path>
                <a:path w="3395979" h="494029">
                  <a:moveTo>
                    <a:pt x="3395472" y="0"/>
                  </a:moveTo>
                  <a:lnTo>
                    <a:pt x="1848612" y="38023"/>
                  </a:lnTo>
                  <a:lnTo>
                    <a:pt x="1848612" y="160020"/>
                  </a:lnTo>
                  <a:lnTo>
                    <a:pt x="3395472" y="76047"/>
                  </a:lnTo>
                  <a:lnTo>
                    <a:pt x="3395472" y="0"/>
                  </a:lnTo>
                  <a:close/>
                </a:path>
              </a:pathLst>
            </a:custGeom>
            <a:solidFill>
              <a:srgbClr val="99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0" y="6303264"/>
              <a:ext cx="5745480" cy="55321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328415" y="6417564"/>
              <a:ext cx="3991610" cy="439420"/>
            </a:xfrm>
            <a:custGeom>
              <a:avLst/>
              <a:gdLst/>
              <a:ahLst/>
              <a:cxnLst/>
              <a:rect l="l" t="t" r="r" b="b"/>
              <a:pathLst>
                <a:path w="3991609" h="439420">
                  <a:moveTo>
                    <a:pt x="3583813" y="0"/>
                  </a:moveTo>
                  <a:lnTo>
                    <a:pt x="0" y="438912"/>
                  </a:lnTo>
                  <a:lnTo>
                    <a:pt x="3460115" y="438912"/>
                  </a:lnTo>
                  <a:lnTo>
                    <a:pt x="3991356" y="324412"/>
                  </a:lnTo>
                  <a:lnTo>
                    <a:pt x="3583813" y="0"/>
                  </a:lnTo>
                  <a:close/>
                </a:path>
              </a:pathLst>
            </a:custGeom>
            <a:solidFill>
              <a:srgbClr val="99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911340" y="6141720"/>
              <a:ext cx="2229611" cy="600454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985759" y="5001767"/>
              <a:ext cx="1155700" cy="381000"/>
            </a:xfrm>
            <a:custGeom>
              <a:avLst/>
              <a:gdLst/>
              <a:ahLst/>
              <a:cxnLst/>
              <a:rect l="l" t="t" r="r" b="b"/>
              <a:pathLst>
                <a:path w="1155700" h="381000">
                  <a:moveTo>
                    <a:pt x="0" y="0"/>
                  </a:moveTo>
                  <a:lnTo>
                    <a:pt x="0" y="9524"/>
                  </a:lnTo>
                  <a:lnTo>
                    <a:pt x="1155192" y="3809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0"/>
              <a:ext cx="9140952" cy="534466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694419" y="4108703"/>
              <a:ext cx="447040" cy="532130"/>
            </a:xfrm>
            <a:custGeom>
              <a:avLst/>
              <a:gdLst/>
              <a:ahLst/>
              <a:cxnLst/>
              <a:rect l="l" t="t" r="r" b="b"/>
              <a:pathLst>
                <a:path w="447040" h="532129">
                  <a:moveTo>
                    <a:pt x="152526" y="0"/>
                  </a:moveTo>
                  <a:lnTo>
                    <a:pt x="0" y="142875"/>
                  </a:lnTo>
                  <a:lnTo>
                    <a:pt x="446531" y="531876"/>
                  </a:lnTo>
                  <a:lnTo>
                    <a:pt x="446531" y="274701"/>
                  </a:lnTo>
                  <a:lnTo>
                    <a:pt x="152526" y="0"/>
                  </a:lnTo>
                  <a:close/>
                </a:path>
              </a:pathLst>
            </a:custGeom>
            <a:solidFill>
              <a:srgbClr val="99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895344" y="0"/>
              <a:ext cx="4951476" cy="425196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930640" y="4023359"/>
              <a:ext cx="210820" cy="208915"/>
            </a:xfrm>
            <a:custGeom>
              <a:avLst/>
              <a:gdLst/>
              <a:ahLst/>
              <a:cxnLst/>
              <a:rect l="l" t="t" r="r" b="b"/>
              <a:pathLst>
                <a:path w="210820" h="208914">
                  <a:moveTo>
                    <a:pt x="0" y="0"/>
                  </a:moveTo>
                  <a:lnTo>
                    <a:pt x="210311" y="2087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940808" y="0"/>
              <a:ext cx="4200144" cy="407974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894064" y="1348739"/>
              <a:ext cx="247015" cy="820419"/>
            </a:xfrm>
            <a:custGeom>
              <a:avLst/>
              <a:gdLst/>
              <a:ahLst/>
              <a:cxnLst/>
              <a:rect l="l" t="t" r="r" b="b"/>
              <a:pathLst>
                <a:path w="247015" h="820419">
                  <a:moveTo>
                    <a:pt x="122681" y="0"/>
                  </a:moveTo>
                  <a:lnTo>
                    <a:pt x="0" y="305054"/>
                  </a:lnTo>
                  <a:lnTo>
                    <a:pt x="246887" y="819912"/>
                  </a:lnTo>
                  <a:lnTo>
                    <a:pt x="246887" y="324104"/>
                  </a:lnTo>
                  <a:lnTo>
                    <a:pt x="122681" y="0"/>
                  </a:lnTo>
                  <a:close/>
                </a:path>
              </a:pathLst>
            </a:custGeom>
            <a:solidFill>
              <a:srgbClr val="8717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107680" y="0"/>
              <a:ext cx="1024127" cy="1653539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9044940" y="1036319"/>
              <a:ext cx="96520" cy="494030"/>
            </a:xfrm>
            <a:custGeom>
              <a:avLst/>
              <a:gdLst/>
              <a:ahLst/>
              <a:cxnLst/>
              <a:rect l="l" t="t" r="r" b="b"/>
              <a:pathLst>
                <a:path w="96520" h="494030">
                  <a:moveTo>
                    <a:pt x="86359" y="0"/>
                  </a:moveTo>
                  <a:lnTo>
                    <a:pt x="0" y="227837"/>
                  </a:lnTo>
                  <a:lnTo>
                    <a:pt x="96011" y="493775"/>
                  </a:lnTo>
                  <a:lnTo>
                    <a:pt x="96011" y="9525"/>
                  </a:lnTo>
                  <a:lnTo>
                    <a:pt x="86359" y="0"/>
                  </a:lnTo>
                  <a:close/>
                </a:path>
              </a:pathLst>
            </a:custGeom>
            <a:solidFill>
              <a:srgbClr val="8717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047" y="2542032"/>
              <a:ext cx="9131808" cy="2958083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0" y="0"/>
              <a:ext cx="9140952" cy="5701284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429755" y="6486144"/>
              <a:ext cx="2286000" cy="228600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875917" y="1213103"/>
              <a:ext cx="4378579" cy="4373372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3165729" y="2988691"/>
            <a:ext cx="197612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99FF33"/>
                </a:solidFill>
                <a:latin typeface="Times New Roman"/>
                <a:cs typeface="Times New Roman"/>
              </a:rPr>
              <a:t>Entrepreneursh</a:t>
            </a:r>
            <a:r>
              <a:rPr sz="2000" b="1" spc="-10" dirty="0">
                <a:solidFill>
                  <a:srgbClr val="99FF33"/>
                </a:solidFill>
                <a:latin typeface="Times New Roman"/>
                <a:cs typeface="Times New Roman"/>
              </a:rPr>
              <a:t>i</a:t>
            </a:r>
            <a:r>
              <a:rPr sz="2000" b="1" dirty="0">
                <a:solidFill>
                  <a:srgbClr val="99FF33"/>
                </a:solidFill>
                <a:latin typeface="Times New Roman"/>
                <a:cs typeface="Times New Roman"/>
              </a:rPr>
              <a:t>p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324600" y="1066800"/>
            <a:ext cx="2819400" cy="5636260"/>
          </a:xfrm>
          <a:prstGeom prst="rect">
            <a:avLst/>
          </a:prstGeom>
          <a:ln w="12192">
            <a:solidFill>
              <a:srgbClr val="99FF33"/>
            </a:solidFill>
          </a:ln>
        </p:spPr>
        <p:txBody>
          <a:bodyPr vert="horz" wrap="square" lIns="0" tIns="3873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05"/>
              </a:spcBef>
            </a:pPr>
            <a:r>
              <a:rPr sz="2000" b="1" dirty="0">
                <a:solidFill>
                  <a:srgbClr val="FF9900"/>
                </a:solidFill>
                <a:latin typeface="Arial"/>
                <a:cs typeface="Arial"/>
              </a:rPr>
              <a:t>Elements</a:t>
            </a:r>
            <a:endParaRPr sz="2000">
              <a:latin typeface="Arial"/>
              <a:cs typeface="Arial"/>
            </a:endParaRPr>
          </a:p>
          <a:p>
            <a:pPr marL="92075" marR="621030">
              <a:lnSpc>
                <a:spcPct val="100000"/>
              </a:lnSpc>
              <a:spcBef>
                <a:spcPts val="1090"/>
              </a:spcBef>
              <a:buChar char="•"/>
              <a:tabLst>
                <a:tab pos="235585" algn="l"/>
              </a:tabLst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Promoters’ </a:t>
            </a:r>
            <a:r>
              <a:rPr sz="1800" dirty="0">
                <a:solidFill>
                  <a:srgbClr val="F9F8E6"/>
                </a:solidFill>
                <a:latin typeface="Arial"/>
                <a:cs typeface="Arial"/>
              </a:rPr>
              <a:t>/  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shareholder’s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values</a:t>
            </a:r>
            <a:endParaRPr sz="1800">
              <a:latin typeface="Arial"/>
              <a:cs typeface="Arial"/>
            </a:endParaRPr>
          </a:p>
          <a:p>
            <a:pPr marL="235585" indent="-143510">
              <a:lnSpc>
                <a:spcPct val="100000"/>
              </a:lnSpc>
              <a:spcBef>
                <a:spcPts val="1080"/>
              </a:spcBef>
              <a:buChar char="•"/>
              <a:tabLst>
                <a:tab pos="235585" algn="l"/>
              </a:tabLst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Mission </a:t>
            </a:r>
            <a:r>
              <a:rPr sz="1800" dirty="0">
                <a:solidFill>
                  <a:srgbClr val="F9F8E6"/>
                </a:solidFill>
                <a:latin typeface="Arial"/>
                <a:cs typeface="Arial"/>
              </a:rPr>
              <a:t>/ 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objectives</a:t>
            </a:r>
            <a:endParaRPr sz="1800">
              <a:latin typeface="Arial"/>
              <a:cs typeface="Arial"/>
            </a:endParaRPr>
          </a:p>
          <a:p>
            <a:pPr marL="235585" indent="-143510">
              <a:lnSpc>
                <a:spcPct val="100000"/>
              </a:lnSpc>
              <a:spcBef>
                <a:spcPts val="1080"/>
              </a:spcBef>
              <a:buChar char="•"/>
              <a:tabLst>
                <a:tab pos="235585" algn="l"/>
              </a:tabLst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Management</a:t>
            </a:r>
            <a:r>
              <a:rPr sz="1800" spc="-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9F8E6"/>
                </a:solidFill>
                <a:latin typeface="Arial"/>
                <a:cs typeface="Arial"/>
              </a:rPr>
              <a:t>Structure</a:t>
            </a:r>
            <a:endParaRPr sz="1800">
              <a:latin typeface="Arial"/>
              <a:cs typeface="Arial"/>
            </a:endParaRPr>
          </a:p>
          <a:p>
            <a:pPr marL="92075" marR="1109345">
              <a:lnSpc>
                <a:spcPct val="100000"/>
              </a:lnSpc>
              <a:spcBef>
                <a:spcPts val="1080"/>
              </a:spcBef>
              <a:buChar char="•"/>
              <a:tabLst>
                <a:tab pos="235585" algn="l"/>
              </a:tabLst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Internal</a:t>
            </a:r>
            <a:r>
              <a:rPr sz="1800" spc="-7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F9F8E6"/>
                </a:solidFill>
                <a:latin typeface="Arial"/>
                <a:cs typeface="Arial"/>
              </a:rPr>
              <a:t>Power  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relationship</a:t>
            </a:r>
            <a:endParaRPr sz="1800">
              <a:latin typeface="Arial"/>
              <a:cs typeface="Arial"/>
            </a:endParaRPr>
          </a:p>
          <a:p>
            <a:pPr marL="92075" marR="785495">
              <a:lnSpc>
                <a:spcPct val="100000"/>
              </a:lnSpc>
              <a:spcBef>
                <a:spcPts val="1080"/>
              </a:spcBef>
              <a:buChar char="•"/>
              <a:tabLst>
                <a:tab pos="235585" algn="l"/>
              </a:tabLst>
            </a:pPr>
            <a:r>
              <a:rPr sz="1800" spc="-10" dirty="0">
                <a:solidFill>
                  <a:srgbClr val="F9F8E6"/>
                </a:solidFill>
                <a:latin typeface="Arial"/>
                <a:cs typeface="Arial"/>
              </a:rPr>
              <a:t>Physical 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assets </a:t>
            </a:r>
            <a:r>
              <a:rPr sz="1800" dirty="0">
                <a:solidFill>
                  <a:srgbClr val="F9F8E6"/>
                </a:solidFill>
                <a:latin typeface="Arial"/>
                <a:cs typeface="Arial"/>
              </a:rPr>
              <a:t>&amp;  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facilities</a:t>
            </a:r>
            <a:endParaRPr sz="1800">
              <a:latin typeface="Arial"/>
              <a:cs typeface="Arial"/>
            </a:endParaRPr>
          </a:p>
          <a:p>
            <a:pPr marL="235585" indent="-143510">
              <a:lnSpc>
                <a:spcPct val="100000"/>
              </a:lnSpc>
              <a:spcBef>
                <a:spcPts val="1080"/>
              </a:spcBef>
              <a:buChar char="•"/>
              <a:tabLst>
                <a:tab pos="235585" algn="l"/>
              </a:tabLst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Co. image/ brand</a:t>
            </a:r>
            <a:r>
              <a:rPr sz="1800" spc="-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equity</a:t>
            </a:r>
            <a:endParaRPr sz="1800">
              <a:latin typeface="Arial"/>
              <a:cs typeface="Arial"/>
            </a:endParaRPr>
          </a:p>
          <a:p>
            <a:pPr marL="235585" indent="-143510">
              <a:lnSpc>
                <a:spcPct val="100000"/>
              </a:lnSpc>
              <a:spcBef>
                <a:spcPts val="1085"/>
              </a:spcBef>
              <a:buChar char="•"/>
              <a:tabLst>
                <a:tab pos="235585" algn="l"/>
              </a:tabLst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Human</a:t>
            </a:r>
            <a:r>
              <a:rPr sz="180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resources</a:t>
            </a:r>
            <a:endParaRPr sz="1800">
              <a:latin typeface="Arial"/>
              <a:cs typeface="Arial"/>
            </a:endParaRPr>
          </a:p>
          <a:p>
            <a:pPr marL="235585" indent="-143510">
              <a:lnSpc>
                <a:spcPct val="100000"/>
              </a:lnSpc>
              <a:spcBef>
                <a:spcPts val="1080"/>
              </a:spcBef>
              <a:buChar char="•"/>
              <a:tabLst>
                <a:tab pos="235585" algn="l"/>
              </a:tabLst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Financial capabilities</a:t>
            </a:r>
            <a:endParaRPr sz="1800">
              <a:latin typeface="Arial"/>
              <a:cs typeface="Arial"/>
            </a:endParaRPr>
          </a:p>
          <a:p>
            <a:pPr marL="92075" marR="1257935">
              <a:lnSpc>
                <a:spcPct val="100000"/>
              </a:lnSpc>
              <a:spcBef>
                <a:spcPts val="1080"/>
              </a:spcBef>
              <a:buChar char="•"/>
              <a:tabLst>
                <a:tab pos="173355" algn="l"/>
              </a:tabLst>
            </a:pPr>
            <a:r>
              <a:rPr sz="1800" spc="-190" dirty="0">
                <a:solidFill>
                  <a:srgbClr val="F9F8E6"/>
                </a:solidFill>
                <a:latin typeface="Arial"/>
                <a:cs typeface="Arial"/>
              </a:rPr>
              <a:t>T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ec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h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l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g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cal  capabilities</a:t>
            </a:r>
            <a:endParaRPr sz="1800">
              <a:latin typeface="Arial"/>
              <a:cs typeface="Arial"/>
            </a:endParaRPr>
          </a:p>
          <a:p>
            <a:pPr marL="172720" indent="-81280">
              <a:lnSpc>
                <a:spcPct val="100000"/>
              </a:lnSpc>
              <a:spcBef>
                <a:spcPts val="1080"/>
              </a:spcBef>
              <a:buChar char="•"/>
              <a:tabLst>
                <a:tab pos="173355" algn="l"/>
              </a:tabLst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Marketing capabilities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8739" y="0"/>
            <a:ext cx="1878964" cy="2543175"/>
          </a:xfrm>
          <a:prstGeom prst="rect">
            <a:avLst/>
          </a:prstGeom>
        </p:spPr>
        <p:txBody>
          <a:bodyPr vert="horz" wrap="square" lIns="0" tIns="1663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10"/>
              </a:spcBef>
            </a:pPr>
            <a:r>
              <a:rPr sz="2000" b="1" dirty="0">
                <a:solidFill>
                  <a:srgbClr val="FF9900"/>
                </a:solidFill>
                <a:latin typeface="Arial"/>
                <a:cs typeface="Arial"/>
              </a:rPr>
              <a:t>General</a:t>
            </a:r>
            <a:r>
              <a:rPr sz="2000" b="1" spc="-180" dirty="0">
                <a:solidFill>
                  <a:srgbClr val="FF990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9900"/>
                </a:solidFill>
                <a:latin typeface="Arial"/>
                <a:cs typeface="Arial"/>
              </a:rPr>
              <a:t>Aspect</a:t>
            </a:r>
            <a:endParaRPr sz="2000">
              <a:latin typeface="Arial"/>
              <a:cs typeface="Arial"/>
            </a:endParaRPr>
          </a:p>
          <a:p>
            <a:pPr marL="155575" indent="-143510">
              <a:lnSpc>
                <a:spcPct val="100000"/>
              </a:lnSpc>
              <a:spcBef>
                <a:spcPts val="1085"/>
              </a:spcBef>
              <a:buChar char="•"/>
              <a:tabLst>
                <a:tab pos="156210" algn="l"/>
              </a:tabLst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Political</a:t>
            </a:r>
            <a:endParaRPr sz="1800">
              <a:latin typeface="Arial"/>
              <a:cs typeface="Arial"/>
            </a:endParaRPr>
          </a:p>
          <a:p>
            <a:pPr marL="155575" indent="-143510">
              <a:lnSpc>
                <a:spcPct val="100000"/>
              </a:lnSpc>
              <a:spcBef>
                <a:spcPts val="1085"/>
              </a:spcBef>
              <a:buChar char="•"/>
              <a:tabLst>
                <a:tab pos="156210" algn="l"/>
              </a:tabLst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Socio-cultural</a:t>
            </a:r>
            <a:endParaRPr sz="1800">
              <a:latin typeface="Arial"/>
              <a:cs typeface="Arial"/>
            </a:endParaRPr>
          </a:p>
          <a:p>
            <a:pPr marL="151130" indent="-139065">
              <a:lnSpc>
                <a:spcPct val="100000"/>
              </a:lnSpc>
              <a:spcBef>
                <a:spcPts val="1080"/>
              </a:spcBef>
              <a:buChar char="•"/>
              <a:tabLst>
                <a:tab pos="151765" algn="l"/>
              </a:tabLst>
            </a:pPr>
            <a:r>
              <a:rPr sz="1800" spc="-20" dirty="0">
                <a:solidFill>
                  <a:srgbClr val="F9F8E6"/>
                </a:solidFill>
                <a:latin typeface="Arial"/>
                <a:cs typeface="Arial"/>
              </a:rPr>
              <a:t>Technological</a:t>
            </a:r>
            <a:endParaRPr sz="1800">
              <a:latin typeface="Arial"/>
              <a:cs typeface="Arial"/>
            </a:endParaRPr>
          </a:p>
          <a:p>
            <a:pPr marL="155575" indent="-143510">
              <a:lnSpc>
                <a:spcPct val="100000"/>
              </a:lnSpc>
              <a:spcBef>
                <a:spcPts val="1080"/>
              </a:spcBef>
              <a:buChar char="•"/>
              <a:tabLst>
                <a:tab pos="156210" algn="l"/>
              </a:tabLst>
            </a:pPr>
            <a:r>
              <a:rPr sz="1800" spc="-10" dirty="0">
                <a:solidFill>
                  <a:srgbClr val="F9F8E6"/>
                </a:solidFill>
                <a:latin typeface="Arial"/>
                <a:cs typeface="Arial"/>
              </a:rPr>
              <a:t>Legal</a:t>
            </a:r>
            <a:endParaRPr sz="1800">
              <a:latin typeface="Arial"/>
              <a:cs typeface="Arial"/>
            </a:endParaRPr>
          </a:p>
          <a:p>
            <a:pPr marL="155575" indent="-143510">
              <a:lnSpc>
                <a:spcPct val="100000"/>
              </a:lnSpc>
              <a:spcBef>
                <a:spcPts val="1080"/>
              </a:spcBef>
              <a:buChar char="•"/>
              <a:tabLst>
                <a:tab pos="156210" algn="l"/>
              </a:tabLst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Economic</a:t>
            </a:r>
            <a:endParaRPr sz="18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905761" y="1219961"/>
            <a:ext cx="1002665" cy="1456055"/>
          </a:xfrm>
          <a:custGeom>
            <a:avLst/>
            <a:gdLst/>
            <a:ahLst/>
            <a:cxnLst/>
            <a:rect l="l" t="t" r="r" b="b"/>
            <a:pathLst>
              <a:path w="1002664" h="1456055">
                <a:moveTo>
                  <a:pt x="60986" y="63481"/>
                </a:moveTo>
                <a:lnTo>
                  <a:pt x="37111" y="79864"/>
                </a:lnTo>
                <a:lnTo>
                  <a:pt x="978662" y="1455927"/>
                </a:lnTo>
                <a:lnTo>
                  <a:pt x="1002538" y="1439672"/>
                </a:lnTo>
                <a:lnTo>
                  <a:pt x="60986" y="63481"/>
                </a:lnTo>
                <a:close/>
              </a:path>
              <a:path w="1002664" h="1456055">
                <a:moveTo>
                  <a:pt x="0" y="0"/>
                </a:moveTo>
                <a:lnTo>
                  <a:pt x="13207" y="96265"/>
                </a:lnTo>
                <a:lnTo>
                  <a:pt x="37111" y="79864"/>
                </a:lnTo>
                <a:lnTo>
                  <a:pt x="28956" y="67945"/>
                </a:lnTo>
                <a:lnTo>
                  <a:pt x="52831" y="51562"/>
                </a:lnTo>
                <a:lnTo>
                  <a:pt x="78358" y="51562"/>
                </a:lnTo>
                <a:lnTo>
                  <a:pt x="84836" y="47116"/>
                </a:lnTo>
                <a:lnTo>
                  <a:pt x="0" y="0"/>
                </a:lnTo>
                <a:close/>
              </a:path>
              <a:path w="1002664" h="1456055">
                <a:moveTo>
                  <a:pt x="52831" y="51562"/>
                </a:moveTo>
                <a:lnTo>
                  <a:pt x="28956" y="67945"/>
                </a:lnTo>
                <a:lnTo>
                  <a:pt x="37111" y="79864"/>
                </a:lnTo>
                <a:lnTo>
                  <a:pt x="60986" y="63481"/>
                </a:lnTo>
                <a:lnTo>
                  <a:pt x="52831" y="51562"/>
                </a:lnTo>
                <a:close/>
              </a:path>
              <a:path w="1002664" h="1456055">
                <a:moveTo>
                  <a:pt x="78358" y="51562"/>
                </a:moveTo>
                <a:lnTo>
                  <a:pt x="52831" y="51562"/>
                </a:lnTo>
                <a:lnTo>
                  <a:pt x="60986" y="63481"/>
                </a:lnTo>
                <a:lnTo>
                  <a:pt x="78358" y="51562"/>
                </a:lnTo>
                <a:close/>
              </a:path>
            </a:pathLst>
          </a:custGeom>
          <a:solidFill>
            <a:srgbClr val="FFC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78739" y="3302330"/>
            <a:ext cx="2031364" cy="33807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solidFill>
                  <a:srgbClr val="FF9900"/>
                </a:solidFill>
                <a:latin typeface="Arial"/>
                <a:cs typeface="Arial"/>
              </a:rPr>
              <a:t>Competitive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FF9900"/>
                </a:solidFill>
                <a:latin typeface="Arial"/>
                <a:cs typeface="Arial"/>
              </a:rPr>
              <a:t>Aspect</a:t>
            </a:r>
            <a:endParaRPr sz="2000">
              <a:latin typeface="Arial"/>
              <a:cs typeface="Arial"/>
            </a:endParaRPr>
          </a:p>
          <a:p>
            <a:pPr marL="12700" marR="459105">
              <a:lnSpc>
                <a:spcPct val="100000"/>
              </a:lnSpc>
              <a:spcBef>
                <a:spcPts val="1090"/>
              </a:spcBef>
              <a:buChar char="•"/>
              <a:tabLst>
                <a:tab pos="156210" algn="l"/>
              </a:tabLst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Potential</a:t>
            </a:r>
            <a:r>
              <a:rPr sz="1800" spc="-6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New  Entrant</a:t>
            </a:r>
            <a:endParaRPr sz="1800">
              <a:latin typeface="Arial"/>
              <a:cs typeface="Arial"/>
            </a:endParaRPr>
          </a:p>
          <a:p>
            <a:pPr marL="155575" indent="-143510">
              <a:lnSpc>
                <a:spcPct val="100000"/>
              </a:lnSpc>
              <a:spcBef>
                <a:spcPts val="1080"/>
              </a:spcBef>
              <a:buChar char="•"/>
              <a:tabLst>
                <a:tab pos="156210" algn="l"/>
              </a:tabLst>
            </a:pPr>
            <a:r>
              <a:rPr sz="1800" spc="-10" dirty="0">
                <a:solidFill>
                  <a:srgbClr val="F9F8E6"/>
                </a:solidFill>
                <a:latin typeface="Arial"/>
                <a:cs typeface="Arial"/>
              </a:rPr>
              <a:t>Buyers</a:t>
            </a:r>
            <a:r>
              <a:rPr sz="1800" spc="-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Bargaining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Power</a:t>
            </a:r>
            <a:endParaRPr sz="1800">
              <a:latin typeface="Arial"/>
              <a:cs typeface="Arial"/>
            </a:endParaRPr>
          </a:p>
          <a:p>
            <a:pPr marL="12700" marR="213360">
              <a:lnSpc>
                <a:spcPct val="100000"/>
              </a:lnSpc>
              <a:spcBef>
                <a:spcPts val="1085"/>
              </a:spcBef>
              <a:buChar char="•"/>
              <a:tabLst>
                <a:tab pos="156210" algn="l"/>
              </a:tabLst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Suppliers  Bargaining</a:t>
            </a:r>
            <a:r>
              <a:rPr sz="1800" spc="-4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Power</a:t>
            </a:r>
            <a:endParaRPr sz="1800">
              <a:latin typeface="Arial"/>
              <a:cs typeface="Arial"/>
            </a:endParaRPr>
          </a:p>
          <a:p>
            <a:pPr marL="12700" marR="852169">
              <a:lnSpc>
                <a:spcPct val="100000"/>
              </a:lnSpc>
              <a:spcBef>
                <a:spcPts val="1080"/>
              </a:spcBef>
              <a:buChar char="•"/>
              <a:tabLst>
                <a:tab pos="156210" algn="l"/>
              </a:tabLst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S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u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bstit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u</a:t>
            </a:r>
            <a:r>
              <a:rPr sz="1800" dirty="0">
                <a:solidFill>
                  <a:srgbClr val="F9F8E6"/>
                </a:solidFill>
                <a:latin typeface="Arial"/>
                <a:cs typeface="Arial"/>
              </a:rPr>
              <a:t>te  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Products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2980182" y="0"/>
            <a:ext cx="356235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664335" marR="5080" indent="-165227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9F8E6"/>
                </a:solidFill>
              </a:rPr>
              <a:t>Business</a:t>
            </a:r>
            <a:r>
              <a:rPr sz="2800" spc="-30" dirty="0">
                <a:solidFill>
                  <a:srgbClr val="F9F8E6"/>
                </a:solidFill>
              </a:rPr>
              <a:t> </a:t>
            </a:r>
            <a:r>
              <a:rPr sz="2800" spc="-5" dirty="0">
                <a:solidFill>
                  <a:srgbClr val="F9F8E6"/>
                </a:solidFill>
              </a:rPr>
              <a:t>Environment  &amp;</a:t>
            </a:r>
            <a:endParaRPr sz="2800"/>
          </a:p>
        </p:txBody>
      </p:sp>
      <p:sp>
        <p:nvSpPr>
          <p:cNvPr id="30" name="object 30"/>
          <p:cNvSpPr txBox="1"/>
          <p:nvPr/>
        </p:nvSpPr>
        <p:spPr>
          <a:xfrm>
            <a:off x="3384041" y="823341"/>
            <a:ext cx="27559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Entr</a:t>
            </a:r>
            <a:r>
              <a:rPr sz="2800" spc="5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p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r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u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r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s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h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p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56332" y="338327"/>
            <a:ext cx="3869436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89326" y="485978"/>
            <a:ext cx="316674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Environment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41019" y="1420367"/>
            <a:ext cx="8282940" cy="4521835"/>
            <a:chOff x="541019" y="1420367"/>
            <a:chExt cx="8282940" cy="4521835"/>
          </a:xfrm>
        </p:grpSpPr>
        <p:sp>
          <p:nvSpPr>
            <p:cNvPr id="5" name="object 5"/>
            <p:cNvSpPr/>
            <p:nvPr/>
          </p:nvSpPr>
          <p:spPr>
            <a:xfrm>
              <a:off x="640079" y="1420367"/>
              <a:ext cx="2093976" cy="89916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1019" y="1680971"/>
              <a:ext cx="300228" cy="3017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8639" y="1688591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24099" y="1481327"/>
              <a:ext cx="5062728" cy="79247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40079" y="1908047"/>
              <a:ext cx="1461515" cy="89916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41019" y="2168651"/>
              <a:ext cx="300228" cy="3017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48639" y="2176271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568195" y="1908047"/>
              <a:ext cx="669035" cy="89916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703831" y="1908047"/>
              <a:ext cx="2046732" cy="89916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340608" y="1969007"/>
              <a:ext cx="5103876" cy="792479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70559" y="2324100"/>
              <a:ext cx="2842260" cy="78943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40079" y="2737103"/>
              <a:ext cx="3089147" cy="89916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1019" y="2997707"/>
              <a:ext cx="300228" cy="3017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8639" y="3005327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320796" y="2798063"/>
              <a:ext cx="4152900" cy="792479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70559" y="3153155"/>
              <a:ext cx="4212336" cy="789432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40079" y="3566160"/>
              <a:ext cx="1642872" cy="899159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41019" y="3826763"/>
              <a:ext cx="300228" cy="3017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48639" y="3834383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876044" y="3627119"/>
              <a:ext cx="5897880" cy="792480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70559" y="3982211"/>
              <a:ext cx="7560564" cy="789432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70559" y="4323588"/>
              <a:ext cx="1181100" cy="789432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40079" y="4736591"/>
              <a:ext cx="2388108" cy="899160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41019" y="4997196"/>
              <a:ext cx="300228" cy="30175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48639" y="5004815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619755" y="4797552"/>
              <a:ext cx="6085332" cy="792480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232648" y="4797552"/>
              <a:ext cx="591311" cy="792480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70559" y="5152644"/>
              <a:ext cx="6704076" cy="789432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878839" y="1521917"/>
            <a:ext cx="7707630" cy="4176395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2700" marR="486409">
              <a:lnSpc>
                <a:spcPct val="91200"/>
              </a:lnSpc>
              <a:spcBef>
                <a:spcPts val="445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Political: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System, Stability, Leadership  </a:t>
            </a: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Socio-cultural: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Culture, Community, Values, 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Ethics,</a:t>
            </a:r>
            <a:r>
              <a:rPr sz="2800" spc="-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Attitude</a:t>
            </a:r>
            <a:endParaRPr sz="2800">
              <a:latin typeface="Arial"/>
              <a:cs typeface="Arial"/>
            </a:endParaRPr>
          </a:p>
          <a:p>
            <a:pPr marL="12700" marR="1456690">
              <a:lnSpc>
                <a:spcPct val="81300"/>
              </a:lnSpc>
              <a:spcBef>
                <a:spcPts val="690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Technological: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Education, Absorption, 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Competition,</a:t>
            </a:r>
            <a:r>
              <a:rPr sz="2800" spc="1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Innovation</a:t>
            </a:r>
            <a:endParaRPr sz="2800">
              <a:latin typeface="Arial"/>
              <a:cs typeface="Arial"/>
            </a:endParaRPr>
          </a:p>
          <a:p>
            <a:pPr marL="12700" marR="690880">
              <a:lnSpc>
                <a:spcPct val="80600"/>
              </a:lnSpc>
              <a:spcBef>
                <a:spcPts val="715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Legal: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Regulatory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framework, Consumer 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protection, Concern for environment, Labour  laws</a:t>
            </a:r>
            <a:endParaRPr sz="2800">
              <a:latin typeface="Arial"/>
              <a:cs typeface="Arial"/>
            </a:endParaRPr>
          </a:p>
          <a:p>
            <a:pPr marL="12700" marR="5080">
              <a:lnSpc>
                <a:spcPct val="81400"/>
              </a:lnSpc>
              <a:spcBef>
                <a:spcPts val="690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Economic: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GDP, GNP,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Resources, Fiscal,</a:t>
            </a:r>
            <a:r>
              <a:rPr sz="2800" spc="-7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Non- 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fiscal policies, Incentives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and</a:t>
            </a:r>
            <a:r>
              <a:rPr sz="2800" spc="1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Subsidies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1433575" y="5876925"/>
            <a:ext cx="6316345" cy="551815"/>
            <a:chOff x="1433575" y="5876925"/>
            <a:chExt cx="6316345" cy="551815"/>
          </a:xfrm>
        </p:grpSpPr>
        <p:sp>
          <p:nvSpPr>
            <p:cNvPr id="35" name="object 35"/>
            <p:cNvSpPr/>
            <p:nvPr/>
          </p:nvSpPr>
          <p:spPr>
            <a:xfrm>
              <a:off x="1470659" y="5900927"/>
              <a:ext cx="6278879" cy="52730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433575" y="5876925"/>
              <a:ext cx="6276975" cy="523875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07719" y="338327"/>
            <a:ext cx="7566659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40358" y="485978"/>
            <a:ext cx="686435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Dimensions of</a:t>
            </a:r>
            <a:r>
              <a:rPr spc="-60" dirty="0"/>
              <a:t> </a:t>
            </a:r>
            <a:r>
              <a:rPr dirty="0"/>
              <a:t>Environment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39495" y="1514855"/>
            <a:ext cx="8338184" cy="4511040"/>
            <a:chOff x="539495" y="1514855"/>
            <a:chExt cx="8338184" cy="4511040"/>
          </a:xfrm>
        </p:grpSpPr>
        <p:sp>
          <p:nvSpPr>
            <p:cNvPr id="5" name="object 5"/>
            <p:cNvSpPr/>
            <p:nvPr/>
          </p:nvSpPr>
          <p:spPr>
            <a:xfrm>
              <a:off x="638555" y="1514855"/>
              <a:ext cx="3226308" cy="90220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9495" y="1778507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8639" y="1787651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014216" y="1514855"/>
              <a:ext cx="762000" cy="90220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25567" y="1514855"/>
              <a:ext cx="1754124" cy="90220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829043" y="1514855"/>
              <a:ext cx="2048255" cy="90220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38555" y="2002536"/>
              <a:ext cx="2432304" cy="90220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374135" y="2002536"/>
              <a:ext cx="2046732" cy="90220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724143" y="2002536"/>
              <a:ext cx="3153155" cy="90220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38555" y="2490216"/>
              <a:ext cx="2319528" cy="90220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37460" y="2490216"/>
              <a:ext cx="2407919" cy="902208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24755" y="2490216"/>
              <a:ext cx="1639824" cy="902208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743955" y="2490216"/>
              <a:ext cx="3133344" cy="902208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38555" y="2977895"/>
              <a:ext cx="1213104" cy="902207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427987" y="2977895"/>
              <a:ext cx="2026919" cy="902207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38555" y="3563111"/>
              <a:ext cx="1869948" cy="902207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39495" y="3826763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48639" y="3835907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165603" y="3563111"/>
              <a:ext cx="762000" cy="90220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584703" y="3563111"/>
              <a:ext cx="2048256" cy="90220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290060" y="3563111"/>
              <a:ext cx="2432304" cy="902207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379463" y="3563111"/>
              <a:ext cx="2497836" cy="902207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38555" y="4050791"/>
              <a:ext cx="3041904" cy="90220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255263" y="4050791"/>
              <a:ext cx="1213103" cy="90220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043172" y="4050791"/>
              <a:ext cx="1552955" cy="902208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059680" y="4050791"/>
              <a:ext cx="672084" cy="902208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195316" y="4050791"/>
              <a:ext cx="3198876" cy="902208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38555" y="4636007"/>
              <a:ext cx="1824227" cy="902208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39495" y="4899659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48639" y="4908803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2339340" y="4636007"/>
              <a:ext cx="762000" cy="90220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2977895" y="4636007"/>
              <a:ext cx="1757172" cy="902208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611624" y="4636007"/>
              <a:ext cx="1641348" cy="902208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129528" y="4636007"/>
              <a:ext cx="2747772" cy="902208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38555" y="5123688"/>
              <a:ext cx="1935480" cy="902208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151887" y="5123688"/>
              <a:ext cx="1213103" cy="902208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939795" y="5123688"/>
              <a:ext cx="3041904" cy="902208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878839" y="1620977"/>
            <a:ext cx="7731759" cy="41243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SPECTACLES –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Social,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Political, 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Economic, Cultural, Technological, 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Aesthetic,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Customer, Legal, Environmental  and</a:t>
            </a:r>
            <a:r>
              <a:rPr sz="3200" spc="-2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Sectoral</a:t>
            </a:r>
            <a:endParaRPr sz="3200">
              <a:latin typeface="Arial"/>
              <a:cs typeface="Arial"/>
            </a:endParaRPr>
          </a:p>
          <a:p>
            <a:pPr marL="12700" marR="6985" algn="just">
              <a:lnSpc>
                <a:spcPct val="100000"/>
              </a:lnSpc>
              <a:spcBef>
                <a:spcPts val="775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PEETS – Political,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Economic, Ecological, 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Technological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and</a:t>
            </a:r>
            <a:r>
              <a:rPr sz="3200" spc="-6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Socio-demographical</a:t>
            </a:r>
            <a:endParaRPr sz="3200">
              <a:latin typeface="Arial"/>
              <a:cs typeface="Arial"/>
            </a:endParaRPr>
          </a:p>
          <a:p>
            <a:pPr marL="12700" marR="6350" algn="just">
              <a:lnSpc>
                <a:spcPct val="100000"/>
              </a:lnSpc>
              <a:spcBef>
                <a:spcPts val="765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SLEPT – Social,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Legal, Economical, 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Political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and</a:t>
            </a:r>
            <a:r>
              <a:rPr sz="3200" spc="-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Technological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1589532" y="3009138"/>
              <a:ext cx="1764030" cy="857250"/>
            </a:xfrm>
            <a:custGeom>
              <a:avLst/>
              <a:gdLst/>
              <a:ahLst/>
              <a:cxnLst/>
              <a:rect l="l" t="t" r="r" b="b"/>
              <a:pathLst>
                <a:path w="1764029" h="857250">
                  <a:moveTo>
                    <a:pt x="1688102" y="771525"/>
                  </a:moveTo>
                  <a:lnTo>
                    <a:pt x="1602105" y="821689"/>
                  </a:lnTo>
                  <a:lnTo>
                    <a:pt x="1596425" y="826742"/>
                  </a:lnTo>
                  <a:lnTo>
                    <a:pt x="1593246" y="833342"/>
                  </a:lnTo>
                  <a:lnTo>
                    <a:pt x="1592782" y="840656"/>
                  </a:lnTo>
                  <a:lnTo>
                    <a:pt x="1595247" y="847851"/>
                  </a:lnTo>
                  <a:lnTo>
                    <a:pt x="1600297" y="853459"/>
                  </a:lnTo>
                  <a:lnTo>
                    <a:pt x="1606883" y="856614"/>
                  </a:lnTo>
                  <a:lnTo>
                    <a:pt x="1614160" y="857103"/>
                  </a:lnTo>
                  <a:lnTo>
                    <a:pt x="1621282" y="854710"/>
                  </a:lnTo>
                  <a:lnTo>
                    <a:pt x="1731143" y="790575"/>
                  </a:lnTo>
                  <a:lnTo>
                    <a:pt x="1725930" y="790575"/>
                  </a:lnTo>
                  <a:lnTo>
                    <a:pt x="1725930" y="788035"/>
                  </a:lnTo>
                  <a:lnTo>
                    <a:pt x="1716405" y="788035"/>
                  </a:lnTo>
                  <a:lnTo>
                    <a:pt x="1688102" y="771525"/>
                  </a:lnTo>
                  <a:close/>
                </a:path>
                <a:path w="1764029" h="857250">
                  <a:moveTo>
                    <a:pt x="38100" y="0"/>
                  </a:moveTo>
                  <a:lnTo>
                    <a:pt x="0" y="0"/>
                  </a:lnTo>
                  <a:lnTo>
                    <a:pt x="0" y="790575"/>
                  </a:lnTo>
                  <a:lnTo>
                    <a:pt x="1655445" y="790575"/>
                  </a:lnTo>
                  <a:lnTo>
                    <a:pt x="1688102" y="771525"/>
                  </a:lnTo>
                  <a:lnTo>
                    <a:pt x="38100" y="771525"/>
                  </a:lnTo>
                  <a:lnTo>
                    <a:pt x="19050" y="752475"/>
                  </a:lnTo>
                  <a:lnTo>
                    <a:pt x="38100" y="752475"/>
                  </a:lnTo>
                  <a:lnTo>
                    <a:pt x="38100" y="0"/>
                  </a:lnTo>
                  <a:close/>
                </a:path>
                <a:path w="1764029" h="857250">
                  <a:moveTo>
                    <a:pt x="1731143" y="752475"/>
                  </a:moveTo>
                  <a:lnTo>
                    <a:pt x="1725930" y="752475"/>
                  </a:lnTo>
                  <a:lnTo>
                    <a:pt x="1725930" y="790575"/>
                  </a:lnTo>
                  <a:lnTo>
                    <a:pt x="1731143" y="790575"/>
                  </a:lnTo>
                  <a:lnTo>
                    <a:pt x="1763776" y="771525"/>
                  </a:lnTo>
                  <a:lnTo>
                    <a:pt x="1731143" y="752475"/>
                  </a:lnTo>
                  <a:close/>
                </a:path>
                <a:path w="1764029" h="857250">
                  <a:moveTo>
                    <a:pt x="1716405" y="755014"/>
                  </a:moveTo>
                  <a:lnTo>
                    <a:pt x="1688102" y="771525"/>
                  </a:lnTo>
                  <a:lnTo>
                    <a:pt x="1716405" y="788035"/>
                  </a:lnTo>
                  <a:lnTo>
                    <a:pt x="1716405" y="755014"/>
                  </a:lnTo>
                  <a:close/>
                </a:path>
                <a:path w="1764029" h="857250">
                  <a:moveTo>
                    <a:pt x="1725930" y="755014"/>
                  </a:moveTo>
                  <a:lnTo>
                    <a:pt x="1716405" y="755014"/>
                  </a:lnTo>
                  <a:lnTo>
                    <a:pt x="1716405" y="788035"/>
                  </a:lnTo>
                  <a:lnTo>
                    <a:pt x="1725930" y="788035"/>
                  </a:lnTo>
                  <a:lnTo>
                    <a:pt x="1725930" y="755014"/>
                  </a:lnTo>
                  <a:close/>
                </a:path>
                <a:path w="1764029" h="857250">
                  <a:moveTo>
                    <a:pt x="38100" y="752475"/>
                  </a:moveTo>
                  <a:lnTo>
                    <a:pt x="19050" y="752475"/>
                  </a:lnTo>
                  <a:lnTo>
                    <a:pt x="38100" y="771525"/>
                  </a:lnTo>
                  <a:lnTo>
                    <a:pt x="38100" y="752475"/>
                  </a:lnTo>
                  <a:close/>
                </a:path>
                <a:path w="1764029" h="857250">
                  <a:moveTo>
                    <a:pt x="1655445" y="752475"/>
                  </a:moveTo>
                  <a:lnTo>
                    <a:pt x="38100" y="752475"/>
                  </a:lnTo>
                  <a:lnTo>
                    <a:pt x="38100" y="771525"/>
                  </a:lnTo>
                  <a:lnTo>
                    <a:pt x="1688102" y="771525"/>
                  </a:lnTo>
                  <a:lnTo>
                    <a:pt x="1655445" y="752475"/>
                  </a:lnTo>
                  <a:close/>
                </a:path>
                <a:path w="1764029" h="857250">
                  <a:moveTo>
                    <a:pt x="1614160" y="685946"/>
                  </a:moveTo>
                  <a:lnTo>
                    <a:pt x="1606883" y="686435"/>
                  </a:lnTo>
                  <a:lnTo>
                    <a:pt x="1600297" y="689590"/>
                  </a:lnTo>
                  <a:lnTo>
                    <a:pt x="1595247" y="695198"/>
                  </a:lnTo>
                  <a:lnTo>
                    <a:pt x="1592782" y="702393"/>
                  </a:lnTo>
                  <a:lnTo>
                    <a:pt x="1593246" y="709707"/>
                  </a:lnTo>
                  <a:lnTo>
                    <a:pt x="1596425" y="716307"/>
                  </a:lnTo>
                  <a:lnTo>
                    <a:pt x="1602105" y="721360"/>
                  </a:lnTo>
                  <a:lnTo>
                    <a:pt x="1688102" y="771525"/>
                  </a:lnTo>
                  <a:lnTo>
                    <a:pt x="1716405" y="755014"/>
                  </a:lnTo>
                  <a:lnTo>
                    <a:pt x="1725930" y="755014"/>
                  </a:lnTo>
                  <a:lnTo>
                    <a:pt x="1725930" y="752475"/>
                  </a:lnTo>
                  <a:lnTo>
                    <a:pt x="1731143" y="752475"/>
                  </a:lnTo>
                  <a:lnTo>
                    <a:pt x="1621282" y="688339"/>
                  </a:lnTo>
                  <a:lnTo>
                    <a:pt x="1614160" y="685946"/>
                  </a:lnTo>
                  <a:close/>
                </a:path>
              </a:pathLst>
            </a:custGeom>
            <a:solidFill>
              <a:srgbClr val="EADC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863851" y="3047"/>
              <a:ext cx="5608320" cy="123139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081783" y="673608"/>
              <a:ext cx="5018532" cy="12313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74545" marR="5080" indent="-218440">
              <a:lnSpc>
                <a:spcPct val="100000"/>
              </a:lnSpc>
              <a:spcBef>
                <a:spcPts val="100"/>
              </a:spcBef>
            </a:pPr>
            <a:r>
              <a:rPr dirty="0"/>
              <a:t>Factors</a:t>
            </a:r>
            <a:r>
              <a:rPr spc="-75" dirty="0"/>
              <a:t> </a:t>
            </a:r>
            <a:r>
              <a:rPr dirty="0"/>
              <a:t>Influencing  Entrepreneurship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584575" y="1665859"/>
            <a:ext cx="13112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Indiv</a:t>
            </a:r>
            <a:r>
              <a:rPr sz="2400" spc="-15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du</a:t>
            </a:r>
            <a:r>
              <a:rPr sz="2400" spc="-15" dirty="0">
                <a:solidFill>
                  <a:srgbClr val="F9F8E6"/>
                </a:solidFill>
                <a:latin typeface="Arial"/>
                <a:cs typeface="Arial"/>
              </a:rPr>
              <a:t>a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l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658111" y="1848611"/>
            <a:ext cx="5067300" cy="742950"/>
            <a:chOff x="1658111" y="1848611"/>
            <a:chExt cx="5067300" cy="742950"/>
          </a:xfrm>
        </p:grpSpPr>
        <p:sp>
          <p:nvSpPr>
            <p:cNvPr id="9" name="object 9"/>
            <p:cNvSpPr/>
            <p:nvPr/>
          </p:nvSpPr>
          <p:spPr>
            <a:xfrm>
              <a:off x="1677162" y="1848611"/>
              <a:ext cx="5029200" cy="114300"/>
            </a:xfrm>
            <a:custGeom>
              <a:avLst/>
              <a:gdLst/>
              <a:ahLst/>
              <a:cxnLst/>
              <a:rect l="l" t="t" r="r" b="b"/>
              <a:pathLst>
                <a:path w="5029200" h="114300">
                  <a:moveTo>
                    <a:pt x="1676400" y="57150"/>
                  </a:moveTo>
                  <a:lnTo>
                    <a:pt x="1638300" y="38100"/>
                  </a:lnTo>
                  <a:lnTo>
                    <a:pt x="1562100" y="0"/>
                  </a:lnTo>
                  <a:lnTo>
                    <a:pt x="1562100" y="38100"/>
                  </a:lnTo>
                  <a:lnTo>
                    <a:pt x="0" y="38100"/>
                  </a:lnTo>
                  <a:lnTo>
                    <a:pt x="0" y="76200"/>
                  </a:lnTo>
                  <a:lnTo>
                    <a:pt x="1562100" y="76200"/>
                  </a:lnTo>
                  <a:lnTo>
                    <a:pt x="1562100" y="114300"/>
                  </a:lnTo>
                  <a:lnTo>
                    <a:pt x="1638300" y="76200"/>
                  </a:lnTo>
                  <a:lnTo>
                    <a:pt x="1676400" y="57150"/>
                  </a:lnTo>
                  <a:close/>
                </a:path>
                <a:path w="5029200" h="114300">
                  <a:moveTo>
                    <a:pt x="5029200" y="38100"/>
                  </a:moveTo>
                  <a:lnTo>
                    <a:pt x="3543300" y="38100"/>
                  </a:lnTo>
                  <a:lnTo>
                    <a:pt x="3543300" y="0"/>
                  </a:lnTo>
                  <a:lnTo>
                    <a:pt x="3429000" y="57150"/>
                  </a:lnTo>
                  <a:lnTo>
                    <a:pt x="3543300" y="114300"/>
                  </a:lnTo>
                  <a:lnTo>
                    <a:pt x="3543300" y="76200"/>
                  </a:lnTo>
                  <a:lnTo>
                    <a:pt x="5029200" y="76200"/>
                  </a:lnTo>
                  <a:lnTo>
                    <a:pt x="5029200" y="38100"/>
                  </a:lnTo>
                  <a:close/>
                </a:path>
              </a:pathLst>
            </a:custGeom>
            <a:solidFill>
              <a:srgbClr val="EADC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677161" y="1905761"/>
              <a:ext cx="5029200" cy="457200"/>
            </a:xfrm>
            <a:custGeom>
              <a:avLst/>
              <a:gdLst/>
              <a:ahLst/>
              <a:cxnLst/>
              <a:rect l="l" t="t" r="r" b="b"/>
              <a:pathLst>
                <a:path w="5029200" h="457200">
                  <a:moveTo>
                    <a:pt x="0" y="0"/>
                  </a:moveTo>
                  <a:lnTo>
                    <a:pt x="0" y="457200"/>
                  </a:lnTo>
                </a:path>
                <a:path w="5029200" h="457200">
                  <a:moveTo>
                    <a:pt x="5029199" y="0"/>
                  </a:moveTo>
                  <a:lnTo>
                    <a:pt x="5029199" y="457200"/>
                  </a:lnTo>
                </a:path>
              </a:pathLst>
            </a:custGeom>
            <a:ln w="38100">
              <a:solidFill>
                <a:srgbClr val="EADC7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982211" y="2134361"/>
              <a:ext cx="114300" cy="457200"/>
            </a:xfrm>
            <a:custGeom>
              <a:avLst/>
              <a:gdLst/>
              <a:ahLst/>
              <a:cxnLst/>
              <a:rect l="l" t="t" r="r" b="b"/>
              <a:pathLst>
                <a:path w="114300" h="457200">
                  <a:moveTo>
                    <a:pt x="38100" y="342900"/>
                  </a:moveTo>
                  <a:lnTo>
                    <a:pt x="0" y="342900"/>
                  </a:lnTo>
                  <a:lnTo>
                    <a:pt x="57150" y="457200"/>
                  </a:lnTo>
                  <a:lnTo>
                    <a:pt x="104775" y="361950"/>
                  </a:lnTo>
                  <a:lnTo>
                    <a:pt x="38100" y="361950"/>
                  </a:lnTo>
                  <a:lnTo>
                    <a:pt x="38100" y="342900"/>
                  </a:lnTo>
                  <a:close/>
                </a:path>
                <a:path w="114300" h="457200">
                  <a:moveTo>
                    <a:pt x="76200" y="0"/>
                  </a:moveTo>
                  <a:lnTo>
                    <a:pt x="38100" y="0"/>
                  </a:lnTo>
                  <a:lnTo>
                    <a:pt x="38100" y="361950"/>
                  </a:lnTo>
                  <a:lnTo>
                    <a:pt x="76200" y="361950"/>
                  </a:lnTo>
                  <a:lnTo>
                    <a:pt x="76200" y="0"/>
                  </a:lnTo>
                  <a:close/>
                </a:path>
                <a:path w="114300" h="457200">
                  <a:moveTo>
                    <a:pt x="114300" y="342900"/>
                  </a:moveTo>
                  <a:lnTo>
                    <a:pt x="76200" y="342900"/>
                  </a:lnTo>
                  <a:lnTo>
                    <a:pt x="76200" y="361950"/>
                  </a:lnTo>
                  <a:lnTo>
                    <a:pt x="104775" y="361950"/>
                  </a:lnTo>
                  <a:lnTo>
                    <a:pt x="114300" y="342900"/>
                  </a:lnTo>
                  <a:close/>
                </a:path>
              </a:pathLst>
            </a:custGeom>
            <a:solidFill>
              <a:srgbClr val="EADC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911758" y="2236444"/>
            <a:ext cx="1454150" cy="817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53670">
              <a:lnSpc>
                <a:spcPct val="130000"/>
              </a:lnSpc>
              <a:spcBef>
                <a:spcPts val="100"/>
              </a:spcBef>
            </a:pPr>
            <a:r>
              <a:rPr sz="2000" dirty="0">
                <a:solidFill>
                  <a:srgbClr val="F9F8E6"/>
                </a:solidFill>
                <a:latin typeface="Arial"/>
                <a:cs typeface="Arial"/>
              </a:rPr>
              <a:t>Economic  En</a:t>
            </a:r>
            <a:r>
              <a:rPr sz="2000" spc="-10" dirty="0">
                <a:solidFill>
                  <a:srgbClr val="F9F8E6"/>
                </a:solidFill>
                <a:latin typeface="Arial"/>
                <a:cs typeface="Arial"/>
              </a:rPr>
              <a:t>v</a:t>
            </a:r>
            <a:r>
              <a:rPr sz="2000" dirty="0">
                <a:solidFill>
                  <a:srgbClr val="F9F8E6"/>
                </a:solidFill>
                <a:latin typeface="Arial"/>
                <a:cs typeface="Arial"/>
              </a:rPr>
              <a:t>iro</a:t>
            </a:r>
            <a:r>
              <a:rPr sz="2000" spc="5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2000" dirty="0">
                <a:solidFill>
                  <a:srgbClr val="F9F8E6"/>
                </a:solidFill>
                <a:latin typeface="Arial"/>
                <a:cs typeface="Arial"/>
              </a:rPr>
              <a:t>ment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2439161" y="2662237"/>
            <a:ext cx="2851150" cy="407670"/>
            <a:chOff x="2439161" y="2662237"/>
            <a:chExt cx="2851150" cy="407670"/>
          </a:xfrm>
        </p:grpSpPr>
        <p:sp>
          <p:nvSpPr>
            <p:cNvPr id="14" name="object 14"/>
            <p:cNvSpPr/>
            <p:nvPr/>
          </p:nvSpPr>
          <p:spPr>
            <a:xfrm>
              <a:off x="2439161" y="2839212"/>
              <a:ext cx="457200" cy="114300"/>
            </a:xfrm>
            <a:custGeom>
              <a:avLst/>
              <a:gdLst/>
              <a:ahLst/>
              <a:cxnLst/>
              <a:rect l="l" t="t" r="r" b="b"/>
              <a:pathLst>
                <a:path w="457200" h="114300">
                  <a:moveTo>
                    <a:pt x="342900" y="0"/>
                  </a:moveTo>
                  <a:lnTo>
                    <a:pt x="342900" y="114300"/>
                  </a:lnTo>
                  <a:lnTo>
                    <a:pt x="419100" y="76200"/>
                  </a:lnTo>
                  <a:lnTo>
                    <a:pt x="361950" y="76200"/>
                  </a:lnTo>
                  <a:lnTo>
                    <a:pt x="361950" y="38100"/>
                  </a:lnTo>
                  <a:lnTo>
                    <a:pt x="419100" y="38100"/>
                  </a:lnTo>
                  <a:lnTo>
                    <a:pt x="342900" y="0"/>
                  </a:lnTo>
                  <a:close/>
                </a:path>
                <a:path w="457200" h="114300">
                  <a:moveTo>
                    <a:pt x="342900" y="38100"/>
                  </a:moveTo>
                  <a:lnTo>
                    <a:pt x="0" y="38100"/>
                  </a:lnTo>
                  <a:lnTo>
                    <a:pt x="0" y="76200"/>
                  </a:lnTo>
                  <a:lnTo>
                    <a:pt x="342900" y="76200"/>
                  </a:lnTo>
                  <a:lnTo>
                    <a:pt x="342900" y="38100"/>
                  </a:lnTo>
                  <a:close/>
                </a:path>
                <a:path w="457200" h="114300">
                  <a:moveTo>
                    <a:pt x="419100" y="38100"/>
                  </a:moveTo>
                  <a:lnTo>
                    <a:pt x="361950" y="38100"/>
                  </a:lnTo>
                  <a:lnTo>
                    <a:pt x="361950" y="76200"/>
                  </a:lnTo>
                  <a:lnTo>
                    <a:pt x="419100" y="76200"/>
                  </a:lnTo>
                  <a:lnTo>
                    <a:pt x="457200" y="57150"/>
                  </a:lnTo>
                  <a:lnTo>
                    <a:pt x="419100" y="38100"/>
                  </a:lnTo>
                  <a:close/>
                </a:path>
              </a:pathLst>
            </a:custGeom>
            <a:solidFill>
              <a:srgbClr val="EADC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095243" y="2686811"/>
              <a:ext cx="2194560" cy="3825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076574" y="2667000"/>
              <a:ext cx="2181158" cy="371475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196970" y="2662427"/>
              <a:ext cx="2065401" cy="38061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076574" y="2667000"/>
              <a:ext cx="109220" cy="332740"/>
            </a:xfrm>
            <a:custGeom>
              <a:avLst/>
              <a:gdLst/>
              <a:ahLst/>
              <a:cxnLst/>
              <a:rect l="l" t="t" r="r" b="b"/>
              <a:pathLst>
                <a:path w="109219" h="332739">
                  <a:moveTo>
                    <a:pt x="0" y="0"/>
                  </a:moveTo>
                  <a:lnTo>
                    <a:pt x="26193" y="0"/>
                  </a:lnTo>
                  <a:lnTo>
                    <a:pt x="52387" y="0"/>
                  </a:lnTo>
                  <a:lnTo>
                    <a:pt x="78581" y="0"/>
                  </a:lnTo>
                  <a:lnTo>
                    <a:pt x="104775" y="0"/>
                  </a:lnTo>
                  <a:lnTo>
                    <a:pt x="104775" y="16648"/>
                  </a:lnTo>
                  <a:lnTo>
                    <a:pt x="104775" y="33274"/>
                  </a:lnTo>
                  <a:lnTo>
                    <a:pt x="104775" y="49899"/>
                  </a:lnTo>
                  <a:lnTo>
                    <a:pt x="104775" y="66548"/>
                  </a:lnTo>
                  <a:lnTo>
                    <a:pt x="94297" y="66548"/>
                  </a:lnTo>
                  <a:lnTo>
                    <a:pt x="83820" y="66548"/>
                  </a:lnTo>
                  <a:lnTo>
                    <a:pt x="73342" y="66548"/>
                  </a:lnTo>
                  <a:lnTo>
                    <a:pt x="62864" y="66548"/>
                  </a:lnTo>
                  <a:lnTo>
                    <a:pt x="62864" y="82339"/>
                  </a:lnTo>
                  <a:lnTo>
                    <a:pt x="62864" y="98107"/>
                  </a:lnTo>
                  <a:lnTo>
                    <a:pt x="62864" y="113875"/>
                  </a:lnTo>
                  <a:lnTo>
                    <a:pt x="62864" y="129666"/>
                  </a:lnTo>
                  <a:lnTo>
                    <a:pt x="72675" y="129666"/>
                  </a:lnTo>
                  <a:lnTo>
                    <a:pt x="82486" y="129666"/>
                  </a:lnTo>
                  <a:lnTo>
                    <a:pt x="92297" y="129666"/>
                  </a:lnTo>
                  <a:lnTo>
                    <a:pt x="102107" y="129666"/>
                  </a:lnTo>
                  <a:lnTo>
                    <a:pt x="102107" y="145478"/>
                  </a:lnTo>
                  <a:lnTo>
                    <a:pt x="102107" y="161289"/>
                  </a:lnTo>
                  <a:lnTo>
                    <a:pt x="102107" y="177101"/>
                  </a:lnTo>
                  <a:lnTo>
                    <a:pt x="102107" y="192912"/>
                  </a:lnTo>
                  <a:lnTo>
                    <a:pt x="92297" y="192912"/>
                  </a:lnTo>
                  <a:lnTo>
                    <a:pt x="82486" y="192912"/>
                  </a:lnTo>
                  <a:lnTo>
                    <a:pt x="72675" y="192912"/>
                  </a:lnTo>
                  <a:lnTo>
                    <a:pt x="62864" y="192912"/>
                  </a:lnTo>
                  <a:lnTo>
                    <a:pt x="62864" y="211200"/>
                  </a:lnTo>
                  <a:lnTo>
                    <a:pt x="62864" y="229488"/>
                  </a:lnTo>
                  <a:lnTo>
                    <a:pt x="62864" y="247776"/>
                  </a:lnTo>
                  <a:lnTo>
                    <a:pt x="62864" y="266064"/>
                  </a:lnTo>
                  <a:lnTo>
                    <a:pt x="74390" y="266064"/>
                  </a:lnTo>
                  <a:lnTo>
                    <a:pt x="85915" y="266064"/>
                  </a:lnTo>
                  <a:lnTo>
                    <a:pt x="97440" y="266064"/>
                  </a:lnTo>
                  <a:lnTo>
                    <a:pt x="108966" y="266064"/>
                  </a:lnTo>
                  <a:lnTo>
                    <a:pt x="108966" y="282731"/>
                  </a:lnTo>
                  <a:lnTo>
                    <a:pt x="108966" y="299386"/>
                  </a:lnTo>
                  <a:lnTo>
                    <a:pt x="108966" y="316017"/>
                  </a:lnTo>
                  <a:lnTo>
                    <a:pt x="108966" y="332613"/>
                  </a:lnTo>
                  <a:lnTo>
                    <a:pt x="81724" y="332613"/>
                  </a:lnTo>
                  <a:lnTo>
                    <a:pt x="54482" y="332613"/>
                  </a:lnTo>
                  <a:lnTo>
                    <a:pt x="27241" y="332613"/>
                  </a:lnTo>
                  <a:lnTo>
                    <a:pt x="0" y="332613"/>
                  </a:lnTo>
                  <a:lnTo>
                    <a:pt x="0" y="285096"/>
                  </a:lnTo>
                  <a:lnTo>
                    <a:pt x="0" y="47516"/>
                  </a:lnTo>
                  <a:lnTo>
                    <a:pt x="0" y="0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5770879" y="2295270"/>
            <a:ext cx="1871980" cy="830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77520" marR="5080" indent="-464820">
              <a:lnSpc>
                <a:spcPct val="110000"/>
              </a:lnSpc>
              <a:spcBef>
                <a:spcPts val="100"/>
              </a:spcBef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</a:t>
            </a:r>
            <a:r>
              <a:rPr sz="2400" spc="-15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ci</a:t>
            </a:r>
            <a:r>
              <a:rPr sz="2400" spc="-15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-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cultu</a:t>
            </a:r>
            <a:r>
              <a:rPr sz="2400" spc="5" dirty="0">
                <a:solidFill>
                  <a:srgbClr val="F9F8E6"/>
                </a:solidFill>
                <a:latin typeface="Arial"/>
                <a:cs typeface="Arial"/>
              </a:rPr>
              <a:t>r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al 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factors</a:t>
            </a:r>
            <a:endParaRPr sz="24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182235" y="2839211"/>
            <a:ext cx="1543685" cy="1030605"/>
          </a:xfrm>
          <a:custGeom>
            <a:avLst/>
            <a:gdLst/>
            <a:ahLst/>
            <a:cxnLst/>
            <a:rect l="l" t="t" r="r" b="b"/>
            <a:pathLst>
              <a:path w="1543684" h="1030604">
                <a:moveTo>
                  <a:pt x="838327" y="38100"/>
                </a:moveTo>
                <a:lnTo>
                  <a:pt x="343027" y="38100"/>
                </a:lnTo>
                <a:lnTo>
                  <a:pt x="343027" y="0"/>
                </a:lnTo>
                <a:lnTo>
                  <a:pt x="228727" y="57150"/>
                </a:lnTo>
                <a:lnTo>
                  <a:pt x="343027" y="114300"/>
                </a:lnTo>
                <a:lnTo>
                  <a:pt x="343027" y="76200"/>
                </a:lnTo>
                <a:lnTo>
                  <a:pt x="838327" y="76200"/>
                </a:lnTo>
                <a:lnTo>
                  <a:pt x="838327" y="38100"/>
                </a:lnTo>
                <a:close/>
              </a:path>
              <a:path w="1543684" h="1030604">
                <a:moveTo>
                  <a:pt x="1543177" y="438150"/>
                </a:moveTo>
                <a:lnTo>
                  <a:pt x="1505077" y="438150"/>
                </a:lnTo>
                <a:lnTo>
                  <a:pt x="1505077" y="925449"/>
                </a:lnTo>
                <a:lnTo>
                  <a:pt x="108458" y="925449"/>
                </a:lnTo>
                <a:lnTo>
                  <a:pt x="161798" y="894334"/>
                </a:lnTo>
                <a:lnTo>
                  <a:pt x="167398" y="889292"/>
                </a:lnTo>
                <a:lnTo>
                  <a:pt x="170561" y="882700"/>
                </a:lnTo>
                <a:lnTo>
                  <a:pt x="171043" y="875423"/>
                </a:lnTo>
                <a:lnTo>
                  <a:pt x="168656" y="868299"/>
                </a:lnTo>
                <a:lnTo>
                  <a:pt x="163601" y="862622"/>
                </a:lnTo>
                <a:lnTo>
                  <a:pt x="156997" y="859447"/>
                </a:lnTo>
                <a:lnTo>
                  <a:pt x="149682" y="858977"/>
                </a:lnTo>
                <a:lnTo>
                  <a:pt x="142494" y="861441"/>
                </a:lnTo>
                <a:lnTo>
                  <a:pt x="0" y="944499"/>
                </a:lnTo>
                <a:lnTo>
                  <a:pt x="142494" y="1027684"/>
                </a:lnTo>
                <a:lnTo>
                  <a:pt x="149682" y="1030160"/>
                </a:lnTo>
                <a:lnTo>
                  <a:pt x="156997" y="1029690"/>
                </a:lnTo>
                <a:lnTo>
                  <a:pt x="163601" y="1026515"/>
                </a:lnTo>
                <a:lnTo>
                  <a:pt x="168656" y="1020826"/>
                </a:lnTo>
                <a:lnTo>
                  <a:pt x="171043" y="1013714"/>
                </a:lnTo>
                <a:lnTo>
                  <a:pt x="170561" y="1006436"/>
                </a:lnTo>
                <a:lnTo>
                  <a:pt x="167398" y="999845"/>
                </a:lnTo>
                <a:lnTo>
                  <a:pt x="161798" y="994791"/>
                </a:lnTo>
                <a:lnTo>
                  <a:pt x="108229" y="963549"/>
                </a:lnTo>
                <a:lnTo>
                  <a:pt x="1543177" y="963549"/>
                </a:lnTo>
                <a:lnTo>
                  <a:pt x="1543177" y="944499"/>
                </a:lnTo>
                <a:lnTo>
                  <a:pt x="1543177" y="925449"/>
                </a:lnTo>
                <a:lnTo>
                  <a:pt x="1543177" y="438150"/>
                </a:lnTo>
                <a:close/>
              </a:path>
            </a:pathLst>
          </a:custGeom>
          <a:solidFill>
            <a:srgbClr val="EADC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594353" y="3394964"/>
            <a:ext cx="119443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0165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Support 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Systems</a:t>
            </a:r>
            <a:endParaRPr sz="24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982211" y="3124961"/>
            <a:ext cx="114300" cy="381000"/>
          </a:xfrm>
          <a:custGeom>
            <a:avLst/>
            <a:gdLst/>
            <a:ahLst/>
            <a:cxnLst/>
            <a:rect l="l" t="t" r="r" b="b"/>
            <a:pathLst>
              <a:path w="114300" h="381000">
                <a:moveTo>
                  <a:pt x="76200" y="95250"/>
                </a:moveTo>
                <a:lnTo>
                  <a:pt x="38100" y="95250"/>
                </a:lnTo>
                <a:lnTo>
                  <a:pt x="38100" y="381000"/>
                </a:lnTo>
                <a:lnTo>
                  <a:pt x="76200" y="381000"/>
                </a:lnTo>
                <a:lnTo>
                  <a:pt x="76200" y="95250"/>
                </a:lnTo>
                <a:close/>
              </a:path>
              <a:path w="114300" h="381000">
                <a:moveTo>
                  <a:pt x="57150" y="0"/>
                </a:moveTo>
                <a:lnTo>
                  <a:pt x="0" y="114300"/>
                </a:lnTo>
                <a:lnTo>
                  <a:pt x="38100" y="114300"/>
                </a:lnTo>
                <a:lnTo>
                  <a:pt x="38100" y="95250"/>
                </a:lnTo>
                <a:lnTo>
                  <a:pt x="104775" y="95250"/>
                </a:lnTo>
                <a:lnTo>
                  <a:pt x="57150" y="0"/>
                </a:lnTo>
                <a:close/>
              </a:path>
              <a:path w="114300" h="381000">
                <a:moveTo>
                  <a:pt x="104775" y="95250"/>
                </a:moveTo>
                <a:lnTo>
                  <a:pt x="76200" y="9525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04775" y="95250"/>
                </a:lnTo>
                <a:close/>
              </a:path>
            </a:pathLst>
          </a:custGeom>
          <a:solidFill>
            <a:srgbClr val="EADC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385697" y="4676013"/>
            <a:ext cx="14173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57175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F9F8E6"/>
                </a:solidFill>
                <a:latin typeface="Arial"/>
                <a:cs typeface="Arial"/>
              </a:rPr>
              <a:t>Political  </a:t>
            </a:r>
            <a:r>
              <a:rPr sz="1800" b="1" dirty="0">
                <a:solidFill>
                  <a:srgbClr val="F9F8E6"/>
                </a:solidFill>
                <a:latin typeface="Arial"/>
                <a:cs typeface="Arial"/>
              </a:rPr>
              <a:t>En</a:t>
            </a:r>
            <a:r>
              <a:rPr sz="1800" b="1" spc="-40" dirty="0">
                <a:solidFill>
                  <a:srgbClr val="F9F8E6"/>
                </a:solidFill>
                <a:latin typeface="Arial"/>
                <a:cs typeface="Arial"/>
              </a:rPr>
              <a:t>v</a:t>
            </a:r>
            <a:r>
              <a:rPr sz="1800" b="1" dirty="0">
                <a:solidFill>
                  <a:srgbClr val="F9F8E6"/>
                </a:solidFill>
                <a:latin typeface="Arial"/>
                <a:cs typeface="Arial"/>
              </a:rPr>
              <a:t>iro</a:t>
            </a:r>
            <a:r>
              <a:rPr sz="1800" b="1" spc="5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1800" b="1" spc="-5" dirty="0">
                <a:solidFill>
                  <a:srgbClr val="F9F8E6"/>
                </a:solidFill>
                <a:latin typeface="Arial"/>
                <a:cs typeface="Arial"/>
              </a:rPr>
              <a:t>m</a:t>
            </a:r>
            <a:r>
              <a:rPr sz="1800" b="1" spc="-15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1800" b="1" dirty="0">
                <a:solidFill>
                  <a:srgbClr val="F9F8E6"/>
                </a:solidFill>
                <a:latin typeface="Arial"/>
                <a:cs typeface="Arial"/>
              </a:rPr>
              <a:t>nt</a:t>
            </a:r>
            <a:endParaRPr sz="18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443478" y="4543425"/>
            <a:ext cx="1417320" cy="6838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97510">
              <a:lnSpc>
                <a:spcPct val="12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F9F8E6"/>
                </a:solidFill>
                <a:latin typeface="Arial"/>
                <a:cs typeface="Arial"/>
              </a:rPr>
              <a:t>Legal  En</a:t>
            </a:r>
            <a:r>
              <a:rPr sz="1800" b="1" spc="-45" dirty="0">
                <a:solidFill>
                  <a:srgbClr val="F9F8E6"/>
                </a:solidFill>
                <a:latin typeface="Arial"/>
                <a:cs typeface="Arial"/>
              </a:rPr>
              <a:t>v</a:t>
            </a:r>
            <a:r>
              <a:rPr sz="1800" b="1" spc="-5" dirty="0">
                <a:solidFill>
                  <a:srgbClr val="F9F8E6"/>
                </a:solidFill>
                <a:latin typeface="Arial"/>
                <a:cs typeface="Arial"/>
              </a:rPr>
              <a:t>iro</a:t>
            </a:r>
            <a:r>
              <a:rPr sz="1800" b="1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1800" b="1" spc="-5" dirty="0">
                <a:solidFill>
                  <a:srgbClr val="F9F8E6"/>
                </a:solidFill>
                <a:latin typeface="Arial"/>
                <a:cs typeface="Arial"/>
              </a:rPr>
              <a:t>m</a:t>
            </a:r>
            <a:r>
              <a:rPr sz="1800" b="1" spc="-15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1800" b="1" dirty="0">
                <a:solidFill>
                  <a:srgbClr val="F9F8E6"/>
                </a:solidFill>
                <a:latin typeface="Arial"/>
                <a:cs typeface="Arial"/>
              </a:rPr>
              <a:t>nt</a:t>
            </a:r>
            <a:endParaRPr sz="18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261228" y="4549521"/>
            <a:ext cx="1546860" cy="6292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100"/>
              </a:spcBef>
            </a:pPr>
            <a:r>
              <a:rPr sz="1800" b="1" spc="-130" dirty="0">
                <a:solidFill>
                  <a:srgbClr val="F9F8E6"/>
                </a:solidFill>
                <a:latin typeface="Arial"/>
                <a:cs typeface="Arial"/>
              </a:rPr>
              <a:t>T</a:t>
            </a:r>
            <a:r>
              <a:rPr sz="1800" b="1" spc="-5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1800" b="1" spc="-15" dirty="0">
                <a:solidFill>
                  <a:srgbClr val="F9F8E6"/>
                </a:solidFill>
                <a:latin typeface="Arial"/>
                <a:cs typeface="Arial"/>
              </a:rPr>
              <a:t>c</a:t>
            </a:r>
            <a:r>
              <a:rPr sz="1800" b="1" dirty="0">
                <a:solidFill>
                  <a:srgbClr val="F9F8E6"/>
                </a:solidFill>
                <a:latin typeface="Arial"/>
                <a:cs typeface="Arial"/>
              </a:rPr>
              <a:t>h</a:t>
            </a:r>
            <a:r>
              <a:rPr sz="1800" b="1" spc="5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1800" b="1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1800" b="1" spc="5" dirty="0">
                <a:solidFill>
                  <a:srgbClr val="F9F8E6"/>
                </a:solidFill>
                <a:latin typeface="Arial"/>
                <a:cs typeface="Arial"/>
              </a:rPr>
              <a:t>l</a:t>
            </a:r>
            <a:r>
              <a:rPr sz="1800" b="1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1800" b="1" spc="5" dirty="0">
                <a:solidFill>
                  <a:srgbClr val="F9F8E6"/>
                </a:solidFill>
                <a:latin typeface="Arial"/>
                <a:cs typeface="Arial"/>
              </a:rPr>
              <a:t>g</a:t>
            </a:r>
            <a:r>
              <a:rPr sz="1800" b="1" spc="-5" dirty="0">
                <a:solidFill>
                  <a:srgbClr val="F9F8E6"/>
                </a:solidFill>
                <a:latin typeface="Arial"/>
                <a:cs typeface="Arial"/>
              </a:rPr>
              <a:t>ic</a:t>
            </a:r>
            <a:r>
              <a:rPr sz="1800" b="1" spc="-15" dirty="0">
                <a:solidFill>
                  <a:srgbClr val="F9F8E6"/>
                </a:solidFill>
                <a:latin typeface="Arial"/>
                <a:cs typeface="Arial"/>
              </a:rPr>
              <a:t>a</a:t>
            </a:r>
            <a:r>
              <a:rPr sz="1800" b="1" dirty="0">
                <a:solidFill>
                  <a:srgbClr val="F9F8E6"/>
                </a:solidFill>
                <a:latin typeface="Arial"/>
                <a:cs typeface="Arial"/>
              </a:rPr>
              <a:t>l  </a:t>
            </a:r>
            <a:r>
              <a:rPr sz="1800" b="1" spc="-5" dirty="0">
                <a:solidFill>
                  <a:srgbClr val="F9F8E6"/>
                </a:solidFill>
                <a:latin typeface="Arial"/>
                <a:cs typeface="Arial"/>
              </a:rPr>
              <a:t>Environment</a:t>
            </a:r>
            <a:endParaRPr sz="18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051812" y="4145407"/>
            <a:ext cx="3917315" cy="521970"/>
          </a:xfrm>
          <a:custGeom>
            <a:avLst/>
            <a:gdLst/>
            <a:ahLst/>
            <a:cxnLst/>
            <a:rect l="l" t="t" r="r" b="b"/>
            <a:pathLst>
              <a:path w="3917315" h="521970">
                <a:moveTo>
                  <a:pt x="1301750" y="46355"/>
                </a:moveTo>
                <a:lnTo>
                  <a:pt x="1175004" y="30480"/>
                </a:lnTo>
                <a:lnTo>
                  <a:pt x="1187653" y="66421"/>
                </a:lnTo>
                <a:lnTo>
                  <a:pt x="0" y="485648"/>
                </a:lnTo>
                <a:lnTo>
                  <a:pt x="12700" y="521462"/>
                </a:lnTo>
                <a:lnTo>
                  <a:pt x="1200315" y="102362"/>
                </a:lnTo>
                <a:lnTo>
                  <a:pt x="1212977" y="138303"/>
                </a:lnTo>
                <a:lnTo>
                  <a:pt x="1288503" y="60071"/>
                </a:lnTo>
                <a:lnTo>
                  <a:pt x="1301750" y="46355"/>
                </a:lnTo>
                <a:close/>
              </a:path>
              <a:path w="3917315" h="521970">
                <a:moveTo>
                  <a:pt x="2120900" y="160655"/>
                </a:moveTo>
                <a:lnTo>
                  <a:pt x="2111375" y="141605"/>
                </a:lnTo>
                <a:lnTo>
                  <a:pt x="2063750" y="46355"/>
                </a:lnTo>
                <a:lnTo>
                  <a:pt x="2006600" y="160655"/>
                </a:lnTo>
                <a:lnTo>
                  <a:pt x="2044700" y="160655"/>
                </a:lnTo>
                <a:lnTo>
                  <a:pt x="2044700" y="427355"/>
                </a:lnTo>
                <a:lnTo>
                  <a:pt x="2082800" y="427355"/>
                </a:lnTo>
                <a:lnTo>
                  <a:pt x="2082800" y="160655"/>
                </a:lnTo>
                <a:lnTo>
                  <a:pt x="2120900" y="160655"/>
                </a:lnTo>
                <a:close/>
              </a:path>
              <a:path w="3917315" h="521970">
                <a:moveTo>
                  <a:pt x="3917315" y="445008"/>
                </a:moveTo>
                <a:lnTo>
                  <a:pt x="2919704" y="35318"/>
                </a:lnTo>
                <a:lnTo>
                  <a:pt x="2922676" y="28067"/>
                </a:lnTo>
                <a:lnTo>
                  <a:pt x="2934208" y="0"/>
                </a:lnTo>
                <a:lnTo>
                  <a:pt x="2806700" y="9525"/>
                </a:lnTo>
                <a:lnTo>
                  <a:pt x="2890774" y="105791"/>
                </a:lnTo>
                <a:lnTo>
                  <a:pt x="2905252" y="70510"/>
                </a:lnTo>
                <a:lnTo>
                  <a:pt x="3902837" y="480314"/>
                </a:lnTo>
                <a:lnTo>
                  <a:pt x="3917315" y="445008"/>
                </a:lnTo>
                <a:close/>
              </a:path>
            </a:pathLst>
          </a:custGeom>
          <a:solidFill>
            <a:srgbClr val="EADC7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1478280" y="77723"/>
              <a:ext cx="6368796" cy="112166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833116" y="687323"/>
              <a:ext cx="3512820" cy="112166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4548" rIns="0" bIns="0" rtlCol="0">
            <a:spAutoFit/>
          </a:bodyPr>
          <a:lstStyle/>
          <a:p>
            <a:pPr marL="2795905" marR="5080" indent="-1355725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Political &amp;</a:t>
            </a:r>
            <a:r>
              <a:rPr sz="4000" spc="-45" dirty="0"/>
              <a:t> </a:t>
            </a:r>
            <a:r>
              <a:rPr sz="4000" spc="-5" dirty="0"/>
              <a:t>Governmental  Environment</a:t>
            </a:r>
            <a:endParaRPr sz="4000"/>
          </a:p>
        </p:txBody>
      </p:sp>
      <p:sp>
        <p:nvSpPr>
          <p:cNvPr id="6" name="object 6"/>
          <p:cNvSpPr txBox="1"/>
          <p:nvPr/>
        </p:nvSpPr>
        <p:spPr>
          <a:xfrm>
            <a:off x="304800" y="1600200"/>
            <a:ext cx="4191000" cy="2286000"/>
          </a:xfrm>
          <a:prstGeom prst="rect">
            <a:avLst/>
          </a:prstGeom>
          <a:solidFill>
            <a:srgbClr val="FF6600"/>
          </a:solidFill>
          <a:ln w="12192">
            <a:solidFill>
              <a:srgbClr val="F9F8E6"/>
            </a:solidFill>
          </a:ln>
        </p:spPr>
        <p:txBody>
          <a:bodyPr vert="horz" wrap="square" lIns="0" tIns="3619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285"/>
              </a:spcBef>
            </a:pPr>
            <a:r>
              <a:rPr sz="2800" b="1" spc="-5" dirty="0">
                <a:solidFill>
                  <a:srgbClr val="F9F8E6"/>
                </a:solidFill>
                <a:latin typeface="Arial"/>
                <a:cs typeface="Arial"/>
              </a:rPr>
              <a:t>Global</a:t>
            </a:r>
            <a:endParaRPr sz="2800">
              <a:latin typeface="Arial"/>
              <a:cs typeface="Arial"/>
            </a:endParaRPr>
          </a:p>
          <a:p>
            <a:pPr marL="234315" indent="-144145">
              <a:lnSpc>
                <a:spcPct val="100000"/>
              </a:lnSpc>
              <a:spcBef>
                <a:spcPts val="2420"/>
              </a:spcBef>
              <a:buSzPct val="75000"/>
              <a:buChar char="•"/>
              <a:tabLst>
                <a:tab pos="234950" algn="l"/>
              </a:tabLst>
            </a:pPr>
            <a:r>
              <a:rPr sz="2400" spc="-20" dirty="0">
                <a:solidFill>
                  <a:srgbClr val="F9F8E6"/>
                </a:solidFill>
                <a:latin typeface="Arial"/>
                <a:cs typeface="Arial"/>
              </a:rPr>
              <a:t>Trade</a:t>
            </a:r>
            <a:r>
              <a:rPr sz="2400" spc="-1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Barriers</a:t>
            </a:r>
            <a:endParaRPr sz="2400">
              <a:latin typeface="Arial"/>
              <a:cs typeface="Arial"/>
            </a:endParaRPr>
          </a:p>
          <a:p>
            <a:pPr marL="276860" indent="-186690">
              <a:lnSpc>
                <a:spcPct val="100000"/>
              </a:lnSpc>
              <a:buChar char="•"/>
              <a:tabLst>
                <a:tab pos="277495" algn="l"/>
              </a:tabLst>
            </a:pPr>
            <a:r>
              <a:rPr sz="2400" spc="-20" dirty="0">
                <a:solidFill>
                  <a:srgbClr val="F9F8E6"/>
                </a:solidFill>
                <a:latin typeface="Arial"/>
                <a:cs typeface="Arial"/>
              </a:rPr>
              <a:t>Trade</a:t>
            </a:r>
            <a:r>
              <a:rPr sz="2400" spc="-15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Agreements</a:t>
            </a:r>
            <a:endParaRPr sz="2400">
              <a:latin typeface="Arial"/>
              <a:cs typeface="Arial"/>
            </a:endParaRPr>
          </a:p>
          <a:p>
            <a:pPr marL="276860" indent="-186690">
              <a:lnSpc>
                <a:spcPct val="100000"/>
              </a:lnSpc>
              <a:buChar char="•"/>
              <a:tabLst>
                <a:tab pos="277495" algn="l"/>
              </a:tabLst>
            </a:pPr>
            <a:r>
              <a:rPr sz="2400" spc="-50" dirty="0">
                <a:solidFill>
                  <a:srgbClr val="F9F8E6"/>
                </a:solidFill>
                <a:latin typeface="Arial"/>
                <a:cs typeface="Arial"/>
              </a:rPr>
              <a:t>Tariffs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&amp;</a:t>
            </a:r>
            <a:r>
              <a:rPr sz="2400" spc="3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Duties</a:t>
            </a:r>
            <a:endParaRPr sz="2400">
              <a:latin typeface="Arial"/>
              <a:cs typeface="Arial"/>
            </a:endParaRPr>
          </a:p>
          <a:p>
            <a:pPr marL="281940" indent="-191135">
              <a:lnSpc>
                <a:spcPct val="100000"/>
              </a:lnSpc>
              <a:buChar char="•"/>
              <a:tabLst>
                <a:tab pos="28194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Political</a:t>
            </a:r>
            <a:r>
              <a:rPr sz="2400" spc="2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Risks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76800" y="1600200"/>
            <a:ext cx="3962400" cy="2286000"/>
          </a:xfrm>
          <a:prstGeom prst="rect">
            <a:avLst/>
          </a:prstGeom>
          <a:solidFill>
            <a:srgbClr val="FF6600"/>
          </a:solidFill>
          <a:ln w="12192">
            <a:solidFill>
              <a:srgbClr val="F9F8E6"/>
            </a:solidFill>
          </a:ln>
        </p:spPr>
        <p:txBody>
          <a:bodyPr vert="horz" wrap="square" lIns="0" tIns="3619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85"/>
              </a:spcBef>
            </a:pPr>
            <a:r>
              <a:rPr sz="2800" b="1" spc="-5" dirty="0">
                <a:solidFill>
                  <a:srgbClr val="F9F8E6"/>
                </a:solidFill>
                <a:latin typeface="Arial"/>
                <a:cs typeface="Arial"/>
              </a:rPr>
              <a:t>National</a:t>
            </a:r>
            <a:endParaRPr sz="2800">
              <a:latin typeface="Arial"/>
              <a:cs typeface="Arial"/>
            </a:endParaRPr>
          </a:p>
          <a:p>
            <a:pPr marL="235585" indent="-143510">
              <a:lnSpc>
                <a:spcPct val="100000"/>
              </a:lnSpc>
              <a:spcBef>
                <a:spcPts val="2420"/>
              </a:spcBef>
              <a:buSzPct val="75000"/>
              <a:buChar char="•"/>
              <a:tabLst>
                <a:tab pos="235585" algn="l"/>
              </a:tabLst>
            </a:pPr>
            <a:r>
              <a:rPr sz="2400" spc="-40" dirty="0">
                <a:solidFill>
                  <a:srgbClr val="F9F8E6"/>
                </a:solidFill>
                <a:latin typeface="Arial"/>
                <a:cs typeface="Arial"/>
              </a:rPr>
              <a:t>Taxation</a:t>
            </a:r>
            <a:endParaRPr sz="2400">
              <a:latin typeface="Arial"/>
              <a:cs typeface="Arial"/>
            </a:endParaRPr>
          </a:p>
          <a:p>
            <a:pPr marL="282575" indent="-191135">
              <a:lnSpc>
                <a:spcPct val="100000"/>
              </a:lnSpc>
              <a:buChar char="•"/>
              <a:tabLst>
                <a:tab pos="28321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Regulations</a:t>
            </a:r>
            <a:endParaRPr sz="2400">
              <a:latin typeface="Arial"/>
              <a:cs typeface="Arial"/>
            </a:endParaRPr>
          </a:p>
          <a:p>
            <a:pPr marL="282575" indent="-191135">
              <a:lnSpc>
                <a:spcPct val="100000"/>
              </a:lnSpc>
              <a:buChar char="•"/>
              <a:tabLst>
                <a:tab pos="283210" algn="l"/>
              </a:tabLst>
            </a:pP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Protections</a:t>
            </a:r>
            <a:r>
              <a:rPr sz="2400" spc="-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(Patents)</a:t>
            </a:r>
            <a:endParaRPr sz="2400">
              <a:latin typeface="Arial"/>
              <a:cs typeface="Arial"/>
            </a:endParaRPr>
          </a:p>
          <a:p>
            <a:pPr marL="282575" indent="-191135">
              <a:lnSpc>
                <a:spcPct val="100000"/>
              </a:lnSpc>
              <a:buChar char="•"/>
              <a:tabLst>
                <a:tab pos="283210" algn="l"/>
              </a:tabLst>
            </a:pP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Govt.</a:t>
            </a:r>
            <a:r>
              <a:rPr sz="2400" spc="-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spending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4800" y="4191000"/>
            <a:ext cx="4114800" cy="2362200"/>
          </a:xfrm>
          <a:prstGeom prst="rect">
            <a:avLst/>
          </a:prstGeom>
          <a:solidFill>
            <a:srgbClr val="FF6600"/>
          </a:solidFill>
          <a:ln w="12192">
            <a:solidFill>
              <a:srgbClr val="F9F8E6"/>
            </a:solidFill>
          </a:ln>
        </p:spPr>
        <p:txBody>
          <a:bodyPr vert="horz" wrap="square" lIns="0" tIns="3683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290"/>
              </a:spcBef>
            </a:pPr>
            <a:r>
              <a:rPr sz="2800" b="1" spc="-5" dirty="0">
                <a:solidFill>
                  <a:srgbClr val="F9F8E6"/>
                </a:solidFill>
                <a:latin typeface="Arial"/>
                <a:cs typeface="Arial"/>
              </a:rPr>
              <a:t>State</a:t>
            </a:r>
            <a:r>
              <a:rPr sz="2800" b="1" spc="-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F9F8E6"/>
                </a:solidFill>
                <a:latin typeface="Arial"/>
                <a:cs typeface="Arial"/>
              </a:rPr>
              <a:t>Govt.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500">
              <a:latin typeface="Arial"/>
              <a:cs typeface="Arial"/>
            </a:endParaRPr>
          </a:p>
          <a:p>
            <a:pPr marL="234315" indent="-144145">
              <a:lnSpc>
                <a:spcPct val="100000"/>
              </a:lnSpc>
              <a:buSzPct val="75000"/>
              <a:buChar char="•"/>
              <a:tabLst>
                <a:tab pos="234950" algn="l"/>
              </a:tabLst>
            </a:pPr>
            <a:r>
              <a:rPr sz="2400" spc="-40" dirty="0">
                <a:solidFill>
                  <a:srgbClr val="F9F8E6"/>
                </a:solidFill>
                <a:latin typeface="Arial"/>
                <a:cs typeface="Arial"/>
              </a:rPr>
              <a:t>Taxation</a:t>
            </a:r>
            <a:endParaRPr sz="2400">
              <a:latin typeface="Arial"/>
              <a:cs typeface="Arial"/>
            </a:endParaRPr>
          </a:p>
          <a:p>
            <a:pPr marL="281940" indent="-191135">
              <a:lnSpc>
                <a:spcPct val="100000"/>
              </a:lnSpc>
              <a:spcBef>
                <a:spcPts val="5"/>
              </a:spcBef>
              <a:buChar char="•"/>
              <a:tabLst>
                <a:tab pos="281940" algn="l"/>
              </a:tabLst>
            </a:pP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State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10" dirty="0">
                <a:solidFill>
                  <a:srgbClr val="F9F8E6"/>
                </a:solidFill>
                <a:latin typeface="Arial"/>
                <a:cs typeface="Arial"/>
              </a:rPr>
              <a:t>Laws</a:t>
            </a:r>
            <a:endParaRPr sz="2400">
              <a:latin typeface="Arial"/>
              <a:cs typeface="Arial"/>
            </a:endParaRPr>
          </a:p>
          <a:p>
            <a:pPr marL="281940" indent="-191135">
              <a:lnSpc>
                <a:spcPct val="100000"/>
              </a:lnSpc>
              <a:buChar char="•"/>
              <a:tabLst>
                <a:tab pos="28194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Licensing</a:t>
            </a:r>
            <a:r>
              <a:rPr sz="2400" spc="2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/Approvals</a:t>
            </a:r>
            <a:endParaRPr sz="2400">
              <a:latin typeface="Arial"/>
              <a:cs typeface="Arial"/>
            </a:endParaRPr>
          </a:p>
          <a:p>
            <a:pPr marL="281940" indent="-191135">
              <a:lnSpc>
                <a:spcPct val="100000"/>
              </a:lnSpc>
              <a:buChar char="•"/>
              <a:tabLst>
                <a:tab pos="281940" algn="l"/>
              </a:tabLst>
            </a:pP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Incentives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76800" y="4191000"/>
            <a:ext cx="3962400" cy="2438400"/>
          </a:xfrm>
          <a:prstGeom prst="rect">
            <a:avLst/>
          </a:prstGeom>
          <a:solidFill>
            <a:srgbClr val="FF6600"/>
          </a:solidFill>
          <a:ln w="12192">
            <a:solidFill>
              <a:srgbClr val="F9F8E6"/>
            </a:solidFill>
          </a:ln>
        </p:spPr>
        <p:txBody>
          <a:bodyPr vert="horz" wrap="square" lIns="0" tIns="3683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90"/>
              </a:spcBef>
              <a:tabLst>
                <a:tab pos="1220470" algn="l"/>
              </a:tabLst>
            </a:pPr>
            <a:r>
              <a:rPr sz="2800" b="1" spc="-5" dirty="0">
                <a:solidFill>
                  <a:srgbClr val="F9F8E6"/>
                </a:solidFill>
                <a:latin typeface="Arial"/>
                <a:cs typeface="Arial"/>
              </a:rPr>
              <a:t>Local	</a:t>
            </a:r>
            <a:r>
              <a:rPr sz="2800" b="1" dirty="0">
                <a:solidFill>
                  <a:srgbClr val="F9F8E6"/>
                </a:solidFill>
                <a:latin typeface="Arial"/>
                <a:cs typeface="Arial"/>
              </a:rPr>
              <a:t>Issues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500">
              <a:latin typeface="Arial"/>
              <a:cs typeface="Arial"/>
            </a:endParaRPr>
          </a:p>
          <a:p>
            <a:pPr marL="235585" indent="-143510">
              <a:lnSpc>
                <a:spcPct val="100000"/>
              </a:lnSpc>
              <a:buSzPct val="75000"/>
              <a:buChar char="•"/>
              <a:tabLst>
                <a:tab pos="235585" algn="l"/>
              </a:tabLst>
            </a:pPr>
            <a:r>
              <a:rPr sz="2400" spc="-35" dirty="0">
                <a:solidFill>
                  <a:srgbClr val="F9F8E6"/>
                </a:solidFill>
                <a:latin typeface="Arial"/>
                <a:cs typeface="Arial"/>
              </a:rPr>
              <a:t>Taxations</a:t>
            </a:r>
            <a:endParaRPr sz="2400">
              <a:latin typeface="Arial"/>
              <a:cs typeface="Arial"/>
            </a:endParaRPr>
          </a:p>
          <a:p>
            <a:pPr marL="282575" indent="-191135">
              <a:lnSpc>
                <a:spcPct val="100000"/>
              </a:lnSpc>
              <a:spcBef>
                <a:spcPts val="5"/>
              </a:spcBef>
              <a:buChar char="•"/>
              <a:tabLst>
                <a:tab pos="28321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Zoning</a:t>
            </a:r>
            <a:endParaRPr sz="2400">
              <a:latin typeface="Arial"/>
              <a:cs typeface="Arial"/>
            </a:endParaRPr>
          </a:p>
          <a:p>
            <a:pPr marL="282575" indent="-191135">
              <a:lnSpc>
                <a:spcPct val="100000"/>
              </a:lnSpc>
              <a:buChar char="•"/>
              <a:tabLst>
                <a:tab pos="28321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Cost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of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Living</a:t>
            </a:r>
            <a:endParaRPr sz="2400">
              <a:latin typeface="Arial"/>
              <a:cs typeface="Arial"/>
            </a:endParaRPr>
          </a:p>
          <a:p>
            <a:pPr marL="282575" indent="-191135">
              <a:lnSpc>
                <a:spcPct val="100000"/>
              </a:lnSpc>
              <a:buChar char="•"/>
              <a:tabLst>
                <a:tab pos="28321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Lifestyle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18260" y="338327"/>
            <a:ext cx="6544056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50873" y="485978"/>
            <a:ext cx="584009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Environmental</a:t>
            </a:r>
            <a:r>
              <a:rPr spc="-55" dirty="0"/>
              <a:t> </a:t>
            </a:r>
            <a:r>
              <a:rPr dirty="0"/>
              <a:t>Analysis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41019" y="1531619"/>
            <a:ext cx="8301355" cy="4459605"/>
            <a:chOff x="541019" y="1531619"/>
            <a:chExt cx="8301355" cy="4459605"/>
          </a:xfrm>
        </p:grpSpPr>
        <p:sp>
          <p:nvSpPr>
            <p:cNvPr id="5" name="object 5"/>
            <p:cNvSpPr/>
            <p:nvPr/>
          </p:nvSpPr>
          <p:spPr>
            <a:xfrm>
              <a:off x="670559" y="1531619"/>
              <a:ext cx="1955291" cy="78943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1019" y="1761743"/>
              <a:ext cx="259079" cy="2667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8639" y="1769363"/>
              <a:ext cx="216408" cy="2240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552699" y="1531619"/>
              <a:ext cx="766572" cy="7894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246119" y="1531619"/>
              <a:ext cx="1438656" cy="78943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610099" y="1531619"/>
              <a:ext cx="1638300" cy="78943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175248" y="1531619"/>
              <a:ext cx="1719072" cy="789431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821167" y="1531619"/>
              <a:ext cx="1021079" cy="789431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70559" y="1958339"/>
              <a:ext cx="1914143" cy="789431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215896" y="1958339"/>
              <a:ext cx="1063752" cy="789431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909315" y="1958339"/>
              <a:ext cx="1162811" cy="789431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701796" y="1958339"/>
              <a:ext cx="2866644" cy="789431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70559" y="2470403"/>
              <a:ext cx="2133600" cy="789432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1019" y="2700527"/>
              <a:ext cx="259079" cy="2667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48639" y="2708147"/>
              <a:ext cx="216408" cy="2240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476499" y="2470403"/>
              <a:ext cx="766572" cy="7894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915412" y="2470403"/>
              <a:ext cx="1240536" cy="789432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828287" y="2470403"/>
              <a:ext cx="2510028" cy="789432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010655" y="2470403"/>
              <a:ext cx="1184148" cy="789432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867143" y="2470403"/>
              <a:ext cx="1339596" cy="789432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879079" y="2470403"/>
              <a:ext cx="963168" cy="789432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70559" y="2897123"/>
              <a:ext cx="1677924" cy="789432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976627" y="2897123"/>
              <a:ext cx="1063752" cy="789432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671571" y="2897123"/>
              <a:ext cx="2173224" cy="789432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472940" y="2897123"/>
              <a:ext cx="766572" cy="789432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867655" y="2897123"/>
              <a:ext cx="964691" cy="789432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462016" y="2897123"/>
              <a:ext cx="1121664" cy="789432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214872" y="2897123"/>
              <a:ext cx="1994916" cy="789432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70559" y="3409187"/>
              <a:ext cx="2330195" cy="789432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41019" y="3639312"/>
              <a:ext cx="259079" cy="2667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48639" y="3646931"/>
              <a:ext cx="216408" cy="2240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2630424" y="3409187"/>
              <a:ext cx="766572" cy="7894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026663" y="3409187"/>
              <a:ext cx="1539239" cy="789432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195572" y="3409187"/>
              <a:ext cx="964691" cy="789432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788408" y="3409187"/>
              <a:ext cx="1380743" cy="789432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798819" y="3409187"/>
              <a:ext cx="1339596" cy="789432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768084" y="3409187"/>
              <a:ext cx="845820" cy="789432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7243572" y="3409187"/>
              <a:ext cx="1202435" cy="789432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8075676" y="3409187"/>
              <a:ext cx="766572" cy="789432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70559" y="3835908"/>
              <a:ext cx="1519428" cy="789432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985772" y="3835908"/>
              <a:ext cx="1796796" cy="789432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3578352" y="3835908"/>
              <a:ext cx="1638300" cy="789432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012435" y="3835908"/>
              <a:ext cx="1360932" cy="789432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169152" y="3835908"/>
              <a:ext cx="2112263" cy="789432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8077200" y="3835908"/>
              <a:ext cx="765048" cy="789432"/>
            </a:xfrm>
            <a:prstGeom prst="rect">
              <a:avLst/>
            </a:prstGeom>
            <a:blipFill>
              <a:blip r:embed="rId3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70559" y="4262627"/>
              <a:ext cx="1440180" cy="789432"/>
            </a:xfrm>
            <a:prstGeom prst="rect">
              <a:avLst/>
            </a:prstGeom>
            <a:blipFill>
              <a:blip r:embed="rId3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738883" y="4262627"/>
              <a:ext cx="1557528" cy="789432"/>
            </a:xfrm>
            <a:prstGeom prst="rect">
              <a:avLst/>
            </a:prstGeom>
            <a:blipFill>
              <a:blip r:embed="rId4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926080" y="4262627"/>
              <a:ext cx="1459992" cy="789432"/>
            </a:xfrm>
            <a:prstGeom prst="rect">
              <a:avLst/>
            </a:prstGeom>
            <a:blipFill>
              <a:blip r:embed="rId4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015740" y="4262627"/>
              <a:ext cx="1557527" cy="789432"/>
            </a:xfrm>
            <a:prstGeom prst="rect">
              <a:avLst/>
            </a:prstGeom>
            <a:blipFill>
              <a:blip r:embed="rId4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202935" y="4262627"/>
              <a:ext cx="1636775" cy="789432"/>
            </a:xfrm>
            <a:prstGeom prst="rect">
              <a:avLst/>
            </a:prstGeom>
            <a:blipFill>
              <a:blip r:embed="rId4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469379" y="4262627"/>
              <a:ext cx="944879" cy="789432"/>
            </a:xfrm>
            <a:prstGeom prst="rect">
              <a:avLst/>
            </a:prstGeom>
            <a:blipFill>
              <a:blip r:embed="rId4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944867" y="4262627"/>
              <a:ext cx="568451" cy="789432"/>
            </a:xfrm>
            <a:prstGeom prst="rect">
              <a:avLst/>
            </a:prstGeom>
            <a:blipFill>
              <a:blip r:embed="rId4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70559" y="4774691"/>
              <a:ext cx="2090927" cy="789432"/>
            </a:xfrm>
            <a:prstGeom prst="rect">
              <a:avLst/>
            </a:prstGeom>
            <a:blipFill>
              <a:blip r:embed="rId4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541019" y="5004816"/>
              <a:ext cx="259079" cy="2667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48639" y="5012435"/>
              <a:ext cx="216408" cy="2240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522219" y="4774691"/>
              <a:ext cx="765047" cy="789432"/>
            </a:xfrm>
            <a:prstGeom prst="rect">
              <a:avLst/>
            </a:prstGeom>
            <a:blipFill>
              <a:blip r:embed="rId4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3047999" y="4774691"/>
              <a:ext cx="1775460" cy="789432"/>
            </a:xfrm>
            <a:prstGeom prst="rect">
              <a:avLst/>
            </a:prstGeom>
            <a:blipFill>
              <a:blip r:embed="rId4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84191" y="4774691"/>
              <a:ext cx="1161288" cy="789432"/>
            </a:xfrm>
            <a:prstGeom prst="rect">
              <a:avLst/>
            </a:prstGeom>
            <a:blipFill>
              <a:blip r:embed="rId4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506211" y="4774691"/>
              <a:ext cx="1339595" cy="789432"/>
            </a:xfrm>
            <a:prstGeom prst="rect">
              <a:avLst/>
            </a:prstGeom>
            <a:blipFill>
              <a:blip r:embed="rId4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6605016" y="4774691"/>
              <a:ext cx="1242059" cy="789432"/>
            </a:xfrm>
            <a:prstGeom prst="rect">
              <a:avLst/>
            </a:prstGeom>
            <a:blipFill>
              <a:blip r:embed="rId5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7607808" y="4774691"/>
              <a:ext cx="646176" cy="789432"/>
            </a:xfrm>
            <a:prstGeom prst="rect">
              <a:avLst/>
            </a:prstGeom>
            <a:blipFill>
              <a:blip r:embed="rId5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8013191" y="4774691"/>
              <a:ext cx="829055" cy="789432"/>
            </a:xfrm>
            <a:prstGeom prst="rect">
              <a:avLst/>
            </a:prstGeom>
            <a:blipFill>
              <a:blip r:embed="rId5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670559" y="5201411"/>
              <a:ext cx="1359408" cy="789432"/>
            </a:xfrm>
            <a:prstGeom prst="rect">
              <a:avLst/>
            </a:prstGeom>
            <a:blipFill>
              <a:blip r:embed="rId5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661159" y="5201411"/>
              <a:ext cx="766572" cy="7894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2055875" y="5201411"/>
              <a:ext cx="964691" cy="789432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2650236" y="5201411"/>
              <a:ext cx="2827019" cy="789432"/>
            </a:xfrm>
            <a:prstGeom prst="rect">
              <a:avLst/>
            </a:prstGeom>
            <a:blipFill>
              <a:blip r:embed="rId5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1" name="object 71"/>
          <p:cNvSpPr txBox="1"/>
          <p:nvPr/>
        </p:nvSpPr>
        <p:spPr>
          <a:xfrm>
            <a:off x="878839" y="1624024"/>
            <a:ext cx="7731125" cy="412305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Scanning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to detect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change (identify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key 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elements and their</a:t>
            </a:r>
            <a:r>
              <a:rPr sz="2800" spc="2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characteristics)</a:t>
            </a:r>
            <a:endParaRPr sz="2800">
              <a:latin typeface="Arial"/>
              <a:cs typeface="Arial"/>
            </a:endParaRPr>
          </a:p>
          <a:p>
            <a:pPr marL="12700" marR="6985" algn="just">
              <a:lnSpc>
                <a:spcPct val="100000"/>
              </a:lnSpc>
              <a:spcBef>
                <a:spcPts val="675"/>
              </a:spcBef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Monitoring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track development (that affect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the 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survival and profitability of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the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new</a:t>
            </a:r>
            <a:r>
              <a:rPr sz="2800" spc="-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business)</a:t>
            </a:r>
            <a:endParaRPr sz="28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675"/>
              </a:spcBef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Forecasting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project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the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future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(such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as level of  prices,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inflation,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interest rates,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availability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of  funds,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market share, market growth,</a:t>
            </a:r>
            <a:r>
              <a:rPr sz="2800" spc="4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etc.</a:t>
            </a:r>
            <a:endParaRPr sz="2800">
              <a:latin typeface="Arial"/>
              <a:cs typeface="Arial"/>
            </a:endParaRPr>
          </a:p>
          <a:p>
            <a:pPr marL="12700" marR="8890" algn="just">
              <a:lnSpc>
                <a:spcPct val="100000"/>
              </a:lnSpc>
              <a:spcBef>
                <a:spcPts val="675"/>
              </a:spcBef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Assessing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interpret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data (what does it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all 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mean to the</a:t>
            </a:r>
            <a:r>
              <a:rPr sz="2800" spc="4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entrepreneur?)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230124" y="3047"/>
              <a:ext cx="8872728" cy="123139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578607" y="673608"/>
              <a:ext cx="4024884" cy="12313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71750" marR="5080" indent="-2349500">
              <a:lnSpc>
                <a:spcPct val="100000"/>
              </a:lnSpc>
              <a:spcBef>
                <a:spcPts val="100"/>
              </a:spcBef>
            </a:pPr>
            <a:r>
              <a:rPr dirty="0"/>
              <a:t>Entrepreneurship and Economic  Development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541019" y="1510283"/>
            <a:ext cx="8176259" cy="4337685"/>
            <a:chOff x="541019" y="1510283"/>
            <a:chExt cx="8176259" cy="4337685"/>
          </a:xfrm>
        </p:grpSpPr>
        <p:sp>
          <p:nvSpPr>
            <p:cNvPr id="7" name="object 7"/>
            <p:cNvSpPr/>
            <p:nvPr/>
          </p:nvSpPr>
          <p:spPr>
            <a:xfrm>
              <a:off x="701039" y="1510283"/>
              <a:ext cx="4946904" cy="67970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41019" y="1708403"/>
              <a:ext cx="230123" cy="23164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8639" y="1716023"/>
              <a:ext cx="190500" cy="19202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01039" y="1912619"/>
              <a:ext cx="7761732" cy="679703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41019" y="2110739"/>
              <a:ext cx="230123" cy="23164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48639" y="2118359"/>
              <a:ext cx="190500" cy="19202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01039" y="2241803"/>
              <a:ext cx="5506212" cy="679703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01039" y="2644139"/>
              <a:ext cx="3285744" cy="679703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1019" y="2842259"/>
              <a:ext cx="230123" cy="23164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48639" y="2849880"/>
              <a:ext cx="190500" cy="19202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581399" y="2644139"/>
              <a:ext cx="574548" cy="679703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834384" y="2644139"/>
              <a:ext cx="3947160" cy="679703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01039" y="2973323"/>
              <a:ext cx="4965192" cy="679703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01039" y="3375660"/>
              <a:ext cx="6251448" cy="679703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41019" y="3573779"/>
              <a:ext cx="230123" cy="23164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48639" y="3581400"/>
              <a:ext cx="190500" cy="19202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01039" y="3704844"/>
              <a:ext cx="7167372" cy="679704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01039" y="4107179"/>
              <a:ext cx="4507992" cy="67970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41019" y="4305300"/>
              <a:ext cx="230123" cy="23164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48639" y="4312919"/>
              <a:ext cx="190500" cy="19202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803648" y="4107179"/>
              <a:ext cx="574548" cy="679704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056631" y="4107179"/>
              <a:ext cx="3595116" cy="679704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01039" y="4436363"/>
              <a:ext cx="5219700" cy="679704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01039" y="4838699"/>
              <a:ext cx="8016240" cy="679704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41019" y="5036819"/>
              <a:ext cx="230123" cy="23164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48639" y="5044439"/>
              <a:ext cx="190500" cy="19202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01039" y="5167883"/>
              <a:ext cx="2388108" cy="679704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878839" y="1552321"/>
            <a:ext cx="7566025" cy="4086860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Entrepreneur’s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set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up</a:t>
            </a:r>
            <a:r>
              <a:rPr sz="2400" spc="2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Enterprises</a:t>
            </a:r>
            <a:endParaRPr sz="2400">
              <a:latin typeface="Arial"/>
              <a:cs typeface="Arial"/>
            </a:endParaRPr>
          </a:p>
          <a:p>
            <a:pPr marL="12700" marR="262255">
              <a:lnSpc>
                <a:spcPts val="2590"/>
              </a:lnSpc>
              <a:spcBef>
                <a:spcPts val="620"/>
              </a:spcBef>
            </a:pP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Entrepreneurs combines resources,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put their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time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and 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efforts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and produce goods or</a:t>
            </a:r>
            <a:r>
              <a:rPr sz="2400" spc="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services</a:t>
            </a:r>
            <a:endParaRPr sz="2400">
              <a:latin typeface="Arial"/>
              <a:cs typeface="Arial"/>
            </a:endParaRPr>
          </a:p>
          <a:p>
            <a:pPr marL="12700" marR="956310">
              <a:lnSpc>
                <a:spcPts val="2590"/>
              </a:lnSpc>
              <a:spcBef>
                <a:spcPts val="580"/>
              </a:spcBef>
            </a:pP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What they contribute –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productivity,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output,</a:t>
            </a:r>
            <a:r>
              <a:rPr sz="2400" spc="-4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value  addition, income and</a:t>
            </a:r>
            <a:r>
              <a:rPr sz="2400" spc="6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employment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735"/>
              </a:lnSpc>
              <a:spcBef>
                <a:spcPts val="250"/>
              </a:spcBef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Entrepreneurship is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a “Low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Cost</a:t>
            </a:r>
            <a:r>
              <a:rPr sz="2400" spc="7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Strategy”.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735"/>
              </a:lnSpc>
            </a:pP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Entrepreneurs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perform the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crucial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role</a:t>
            </a:r>
            <a:r>
              <a:rPr sz="2400" spc="7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themselves</a:t>
            </a:r>
            <a:endParaRPr sz="2400">
              <a:latin typeface="Arial"/>
              <a:cs typeface="Arial"/>
            </a:endParaRPr>
          </a:p>
          <a:p>
            <a:pPr marL="12700" marR="86995">
              <a:lnSpc>
                <a:spcPts val="2590"/>
              </a:lnSpc>
              <a:spcBef>
                <a:spcPts val="615"/>
              </a:spcBef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The spirit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of Entrepreneurship –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Drive, achieving higher  goals,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creativity,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innovative</a:t>
            </a:r>
            <a:r>
              <a:rPr sz="2400" spc="5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attitude.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740"/>
              </a:lnSpc>
              <a:spcBef>
                <a:spcPts val="254"/>
              </a:spcBef>
            </a:pP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A dynamic society emerges and the spirit spreads like</a:t>
            </a:r>
            <a:r>
              <a:rPr sz="2400" spc="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a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740"/>
              </a:lnSpc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chain</a:t>
            </a:r>
            <a:r>
              <a:rPr sz="2400" spc="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reaction.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43227" y="338327"/>
            <a:ext cx="6295644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75841" y="485978"/>
            <a:ext cx="559181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The Invention</a:t>
            </a:r>
            <a:r>
              <a:rPr spc="-60" dirty="0"/>
              <a:t> </a:t>
            </a:r>
            <a:r>
              <a:rPr dirty="0"/>
              <a:t>Process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133600" y="1524000"/>
            <a:ext cx="1828800" cy="379730"/>
          </a:xfrm>
          <a:prstGeom prst="rect">
            <a:avLst/>
          </a:prstGeom>
          <a:ln w="12192">
            <a:solidFill>
              <a:srgbClr val="EADC78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15"/>
              </a:spcBef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Market Need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0" y="2438400"/>
            <a:ext cx="1905000" cy="654050"/>
          </a:xfrm>
          <a:prstGeom prst="rect">
            <a:avLst/>
          </a:prstGeom>
          <a:ln w="12191">
            <a:solidFill>
              <a:srgbClr val="EADC78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91440" marR="626110">
              <a:lnSpc>
                <a:spcPct val="100000"/>
              </a:lnSpc>
              <a:spcBef>
                <a:spcPts val="315"/>
              </a:spcBef>
            </a:pPr>
            <a:r>
              <a:rPr sz="1800" spc="-25" dirty="0">
                <a:solidFill>
                  <a:srgbClr val="F9F8E6"/>
                </a:solidFill>
                <a:latin typeface="Arial"/>
                <a:cs typeface="Arial"/>
              </a:rPr>
              <a:t>Technology  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b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serv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a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86000" y="2438400"/>
            <a:ext cx="1600200" cy="654050"/>
          </a:xfrm>
          <a:prstGeom prst="rect">
            <a:avLst/>
          </a:prstGeom>
          <a:ln w="12192">
            <a:solidFill>
              <a:srgbClr val="EADC78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91440" marR="654050">
              <a:lnSpc>
                <a:spcPct val="100000"/>
              </a:lnSpc>
              <a:spcBef>
                <a:spcPts val="315"/>
              </a:spcBef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Need  A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a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l</a:t>
            </a:r>
            <a:r>
              <a:rPr sz="1800" spc="-25" dirty="0">
                <a:solidFill>
                  <a:srgbClr val="F9F8E6"/>
                </a:solidFill>
                <a:latin typeface="Arial"/>
                <a:cs typeface="Arial"/>
              </a:rPr>
              <a:t>y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sis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191000" y="2438400"/>
            <a:ext cx="1752600" cy="654050"/>
          </a:xfrm>
          <a:prstGeom prst="rect">
            <a:avLst/>
          </a:prstGeom>
          <a:ln w="12192">
            <a:solidFill>
              <a:srgbClr val="EADC78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92075" marR="370840">
              <a:lnSpc>
                <a:spcPct val="100000"/>
              </a:lnSpc>
              <a:spcBef>
                <a:spcPts val="315"/>
              </a:spcBef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Parameter  Id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ntific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a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tion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172200" y="2438400"/>
            <a:ext cx="1524000" cy="654050"/>
          </a:xfrm>
          <a:prstGeom prst="rect">
            <a:avLst/>
          </a:prstGeom>
          <a:ln w="12192">
            <a:solidFill>
              <a:srgbClr val="EADC78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92075" marR="437515">
              <a:lnSpc>
                <a:spcPct val="100000"/>
              </a:lnSpc>
              <a:spcBef>
                <a:spcPts val="315"/>
              </a:spcBef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Creative  </a:t>
            </a:r>
            <a:r>
              <a:rPr sz="1800" dirty="0">
                <a:solidFill>
                  <a:srgbClr val="F9F8E6"/>
                </a:solidFill>
                <a:latin typeface="Arial"/>
                <a:cs typeface="Arial"/>
              </a:rPr>
              <a:t>S</a:t>
            </a:r>
            <a:r>
              <a:rPr sz="1800" spc="-30" dirty="0">
                <a:solidFill>
                  <a:srgbClr val="F9F8E6"/>
                </a:solidFill>
                <a:latin typeface="Arial"/>
                <a:cs typeface="Arial"/>
              </a:rPr>
              <a:t>y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nt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h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es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1800" dirty="0">
                <a:solidFill>
                  <a:srgbClr val="F9F8E6"/>
                </a:solidFill>
                <a:latin typeface="Arial"/>
                <a:cs typeface="Arial"/>
              </a:rPr>
              <a:t>s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848600" y="2438400"/>
            <a:ext cx="1295400" cy="716280"/>
          </a:xfrm>
          <a:custGeom>
            <a:avLst/>
            <a:gdLst/>
            <a:ahLst/>
            <a:cxnLst/>
            <a:rect l="l" t="t" r="r" b="b"/>
            <a:pathLst>
              <a:path w="1295400" h="716280">
                <a:moveTo>
                  <a:pt x="0" y="716279"/>
                </a:moveTo>
                <a:lnTo>
                  <a:pt x="1295400" y="716279"/>
                </a:lnTo>
                <a:lnTo>
                  <a:pt x="1295400" y="0"/>
                </a:lnTo>
                <a:lnTo>
                  <a:pt x="0" y="0"/>
                </a:lnTo>
                <a:lnTo>
                  <a:pt x="0" y="716279"/>
                </a:lnTo>
                <a:close/>
              </a:path>
            </a:pathLst>
          </a:custGeom>
          <a:ln w="12192">
            <a:solidFill>
              <a:srgbClr val="EADC7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7928609" y="2467482"/>
            <a:ext cx="103060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solidFill>
                  <a:srgbClr val="F9F8E6"/>
                </a:solidFill>
                <a:latin typeface="Arial"/>
                <a:cs typeface="Arial"/>
              </a:rPr>
              <a:t>Realization</a:t>
            </a:r>
            <a:endParaRPr sz="16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772400" y="3810000"/>
            <a:ext cx="1219200" cy="1203960"/>
          </a:xfrm>
          <a:prstGeom prst="rect">
            <a:avLst/>
          </a:prstGeom>
          <a:ln w="12192">
            <a:solidFill>
              <a:srgbClr val="EADC78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92075" marR="114935">
              <a:lnSpc>
                <a:spcPct val="100000"/>
              </a:lnSpc>
              <a:spcBef>
                <a:spcPts val="320"/>
              </a:spcBef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Invention,  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which  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meets</a:t>
            </a:r>
            <a:r>
              <a:rPr sz="1800" spc="-8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9F8E6"/>
                </a:solidFill>
                <a:latin typeface="Arial"/>
                <a:cs typeface="Arial"/>
              </a:rPr>
              <a:t>the  </a:t>
            </a:r>
            <a:r>
              <a:rPr sz="1800" spc="-10" dirty="0">
                <a:solidFill>
                  <a:srgbClr val="F9F8E6"/>
                </a:solidFill>
                <a:latin typeface="Arial"/>
                <a:cs typeface="Arial"/>
              </a:rPr>
              <a:t>need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905000" y="1905000"/>
            <a:ext cx="6667500" cy="1828800"/>
            <a:chOff x="1905000" y="1905000"/>
            <a:chExt cx="6667500" cy="1828800"/>
          </a:xfrm>
        </p:grpSpPr>
        <p:sp>
          <p:nvSpPr>
            <p:cNvPr id="13" name="object 13"/>
            <p:cNvSpPr/>
            <p:nvPr/>
          </p:nvSpPr>
          <p:spPr>
            <a:xfrm>
              <a:off x="1905000" y="2628900"/>
              <a:ext cx="304800" cy="76200"/>
            </a:xfrm>
            <a:custGeom>
              <a:avLst/>
              <a:gdLst/>
              <a:ahLst/>
              <a:cxnLst/>
              <a:rect l="l" t="t" r="r" b="b"/>
              <a:pathLst>
                <a:path w="304800" h="76200">
                  <a:moveTo>
                    <a:pt x="228600" y="0"/>
                  </a:moveTo>
                  <a:lnTo>
                    <a:pt x="228600" y="76200"/>
                  </a:lnTo>
                  <a:lnTo>
                    <a:pt x="292100" y="44450"/>
                  </a:lnTo>
                  <a:lnTo>
                    <a:pt x="241300" y="44450"/>
                  </a:lnTo>
                  <a:lnTo>
                    <a:pt x="241300" y="31750"/>
                  </a:lnTo>
                  <a:lnTo>
                    <a:pt x="292100" y="31750"/>
                  </a:lnTo>
                  <a:lnTo>
                    <a:pt x="228600" y="0"/>
                  </a:lnTo>
                  <a:close/>
                </a:path>
                <a:path w="304800" h="76200">
                  <a:moveTo>
                    <a:pt x="228600" y="31750"/>
                  </a:moveTo>
                  <a:lnTo>
                    <a:pt x="0" y="31750"/>
                  </a:lnTo>
                  <a:lnTo>
                    <a:pt x="0" y="44450"/>
                  </a:lnTo>
                  <a:lnTo>
                    <a:pt x="228600" y="44450"/>
                  </a:lnTo>
                  <a:lnTo>
                    <a:pt x="228600" y="31750"/>
                  </a:lnTo>
                  <a:close/>
                </a:path>
                <a:path w="304800" h="76200">
                  <a:moveTo>
                    <a:pt x="292100" y="31750"/>
                  </a:moveTo>
                  <a:lnTo>
                    <a:pt x="241300" y="31750"/>
                  </a:lnTo>
                  <a:lnTo>
                    <a:pt x="241300" y="44450"/>
                  </a:lnTo>
                  <a:lnTo>
                    <a:pt x="292100" y="44450"/>
                  </a:lnTo>
                  <a:lnTo>
                    <a:pt x="304800" y="38100"/>
                  </a:lnTo>
                  <a:lnTo>
                    <a:pt x="292100" y="31750"/>
                  </a:lnTo>
                  <a:close/>
                </a:path>
              </a:pathLst>
            </a:custGeom>
            <a:solidFill>
              <a:srgbClr val="F9F8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962400" y="2628900"/>
              <a:ext cx="228600" cy="762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019800" y="2628900"/>
              <a:ext cx="152400" cy="762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696200" y="2628900"/>
              <a:ext cx="152400" cy="762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696200" y="2781300"/>
              <a:ext cx="152400" cy="762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933700" y="1904999"/>
              <a:ext cx="5638800" cy="1828800"/>
            </a:xfrm>
            <a:custGeom>
              <a:avLst/>
              <a:gdLst/>
              <a:ahLst/>
              <a:cxnLst/>
              <a:rect l="l" t="t" r="r" b="b"/>
              <a:pathLst>
                <a:path w="5638800" h="1828800">
                  <a:moveTo>
                    <a:pt x="76200" y="381000"/>
                  </a:moveTo>
                  <a:lnTo>
                    <a:pt x="44450" y="381000"/>
                  </a:lnTo>
                  <a:lnTo>
                    <a:pt x="44450" y="0"/>
                  </a:lnTo>
                  <a:lnTo>
                    <a:pt x="31750" y="0"/>
                  </a:lnTo>
                  <a:lnTo>
                    <a:pt x="31750" y="381000"/>
                  </a:lnTo>
                  <a:lnTo>
                    <a:pt x="0" y="381000"/>
                  </a:lnTo>
                  <a:lnTo>
                    <a:pt x="38100" y="457200"/>
                  </a:lnTo>
                  <a:lnTo>
                    <a:pt x="69850" y="393700"/>
                  </a:lnTo>
                  <a:lnTo>
                    <a:pt x="76200" y="381000"/>
                  </a:lnTo>
                  <a:close/>
                </a:path>
                <a:path w="5638800" h="1828800">
                  <a:moveTo>
                    <a:pt x="5638800" y="1752600"/>
                  </a:moveTo>
                  <a:lnTo>
                    <a:pt x="5607050" y="1752600"/>
                  </a:lnTo>
                  <a:lnTo>
                    <a:pt x="5607050" y="1295400"/>
                  </a:lnTo>
                  <a:lnTo>
                    <a:pt x="5594350" y="1295400"/>
                  </a:lnTo>
                  <a:lnTo>
                    <a:pt x="5594350" y="1752600"/>
                  </a:lnTo>
                  <a:lnTo>
                    <a:pt x="5562600" y="1752600"/>
                  </a:lnTo>
                  <a:lnTo>
                    <a:pt x="5600700" y="1828800"/>
                  </a:lnTo>
                  <a:lnTo>
                    <a:pt x="5632450" y="1765300"/>
                  </a:lnTo>
                  <a:lnTo>
                    <a:pt x="5638800" y="1752600"/>
                  </a:lnTo>
                  <a:close/>
                </a:path>
              </a:pathLst>
            </a:custGeom>
            <a:solidFill>
              <a:srgbClr val="F9F8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46403" y="338327"/>
            <a:ext cx="7289292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79016" y="485978"/>
            <a:ext cx="6585584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Product Evolution</a:t>
            </a:r>
            <a:r>
              <a:rPr spc="-55" dirty="0"/>
              <a:t> </a:t>
            </a:r>
            <a:r>
              <a:rPr dirty="0"/>
              <a:t>Process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4800" y="1371600"/>
            <a:ext cx="1676400" cy="654050"/>
          </a:xfrm>
          <a:prstGeom prst="rect">
            <a:avLst/>
          </a:prstGeom>
          <a:ln w="12191">
            <a:solidFill>
              <a:srgbClr val="EADC78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304800" marR="107950" indent="-190500">
              <a:lnSpc>
                <a:spcPct val="100000"/>
              </a:lnSpc>
              <a:spcBef>
                <a:spcPts val="315"/>
              </a:spcBef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Fu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d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a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me</a:t>
            </a:r>
            <a:r>
              <a:rPr sz="1800" spc="-15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tals  </a:t>
            </a:r>
            <a:r>
              <a:rPr sz="1800" dirty="0">
                <a:solidFill>
                  <a:srgbClr val="F9F8E6"/>
                </a:solidFill>
                <a:latin typeface="Arial"/>
                <a:cs typeface="Arial"/>
              </a:rPr>
              <a:t>of</a:t>
            </a:r>
            <a:r>
              <a:rPr sz="1800" spc="-2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Science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203450" y="2540254"/>
            <a:ext cx="1689100" cy="666750"/>
            <a:chOff x="2203450" y="2540254"/>
            <a:chExt cx="1689100" cy="666750"/>
          </a:xfrm>
        </p:grpSpPr>
        <p:sp>
          <p:nvSpPr>
            <p:cNvPr id="6" name="object 6"/>
            <p:cNvSpPr/>
            <p:nvPr/>
          </p:nvSpPr>
          <p:spPr>
            <a:xfrm>
              <a:off x="2209800" y="2546604"/>
              <a:ext cx="1676400" cy="65379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209800" y="2546604"/>
              <a:ext cx="1676400" cy="654050"/>
            </a:xfrm>
            <a:custGeom>
              <a:avLst/>
              <a:gdLst/>
              <a:ahLst/>
              <a:cxnLst/>
              <a:rect l="l" t="t" r="r" b="b"/>
              <a:pathLst>
                <a:path w="1676400" h="654050">
                  <a:moveTo>
                    <a:pt x="0" y="653796"/>
                  </a:moveTo>
                  <a:lnTo>
                    <a:pt x="1676400" y="653796"/>
                  </a:lnTo>
                  <a:lnTo>
                    <a:pt x="1676400" y="0"/>
                  </a:lnTo>
                  <a:lnTo>
                    <a:pt x="0" y="0"/>
                  </a:lnTo>
                  <a:lnTo>
                    <a:pt x="0" y="653796"/>
                  </a:lnTo>
                  <a:close/>
                </a:path>
              </a:pathLst>
            </a:custGeom>
            <a:ln w="12192">
              <a:solidFill>
                <a:srgbClr val="EADC7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2388489" y="2573782"/>
            <a:ext cx="13195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445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"/>
                <a:cs typeface="Arial"/>
              </a:rPr>
              <a:t>R</a:t>
            </a:r>
            <a:r>
              <a:rPr sz="1800" b="1" spc="-15" dirty="0">
                <a:latin typeface="Arial"/>
                <a:cs typeface="Arial"/>
              </a:rPr>
              <a:t>e</a:t>
            </a:r>
            <a:r>
              <a:rPr sz="1800" b="1" spc="-5" dirty="0">
                <a:latin typeface="Arial"/>
                <a:cs typeface="Arial"/>
              </a:rPr>
              <a:t>cog</a:t>
            </a:r>
            <a:r>
              <a:rPr sz="1800" b="1" dirty="0">
                <a:latin typeface="Arial"/>
                <a:cs typeface="Arial"/>
              </a:rPr>
              <a:t>nized  </a:t>
            </a:r>
            <a:r>
              <a:rPr sz="1800" b="1" spc="-5" dirty="0">
                <a:latin typeface="Arial"/>
                <a:cs typeface="Arial"/>
              </a:rPr>
              <a:t>Social</a:t>
            </a:r>
            <a:r>
              <a:rPr sz="1800" b="1" spc="-7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Need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85800" y="3814571"/>
            <a:ext cx="2971800" cy="681355"/>
          </a:xfrm>
          <a:custGeom>
            <a:avLst/>
            <a:gdLst/>
            <a:ahLst/>
            <a:cxnLst/>
            <a:rect l="l" t="t" r="r" b="b"/>
            <a:pathLst>
              <a:path w="2971800" h="681354">
                <a:moveTo>
                  <a:pt x="0" y="681227"/>
                </a:moveTo>
                <a:lnTo>
                  <a:pt x="2971800" y="681227"/>
                </a:lnTo>
                <a:lnTo>
                  <a:pt x="2971800" y="0"/>
                </a:lnTo>
                <a:lnTo>
                  <a:pt x="0" y="0"/>
                </a:lnTo>
                <a:lnTo>
                  <a:pt x="0" y="681227"/>
                </a:lnTo>
                <a:close/>
              </a:path>
            </a:pathLst>
          </a:custGeom>
          <a:ln w="12192">
            <a:solidFill>
              <a:srgbClr val="EADC7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03554" y="3705638"/>
            <a:ext cx="2736215" cy="738505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45"/>
              </a:spcBef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Beginning </a:t>
            </a:r>
            <a:r>
              <a:rPr sz="1800" dirty="0">
                <a:solidFill>
                  <a:srgbClr val="F9F8E6"/>
                </a:solidFill>
                <a:latin typeface="Arial"/>
                <a:cs typeface="Arial"/>
              </a:rPr>
              <a:t>of</a:t>
            </a:r>
            <a:r>
              <a:rPr sz="1800" spc="-7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1800" spc="-20" dirty="0">
                <a:solidFill>
                  <a:srgbClr val="F9F8E6"/>
                </a:solidFill>
                <a:latin typeface="Arial"/>
                <a:cs typeface="Arial"/>
              </a:rPr>
              <a:t>Technological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645"/>
              </a:spcBef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Innovation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984250" y="5175250"/>
            <a:ext cx="2679700" cy="392430"/>
            <a:chOff x="984250" y="5175250"/>
            <a:chExt cx="2679700" cy="392430"/>
          </a:xfrm>
        </p:grpSpPr>
        <p:sp>
          <p:nvSpPr>
            <p:cNvPr id="12" name="object 12"/>
            <p:cNvSpPr/>
            <p:nvPr/>
          </p:nvSpPr>
          <p:spPr>
            <a:xfrm>
              <a:off x="990600" y="5181600"/>
              <a:ext cx="2667000" cy="37947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990600" y="5181600"/>
              <a:ext cx="2667000" cy="379730"/>
            </a:xfrm>
            <a:custGeom>
              <a:avLst/>
              <a:gdLst/>
              <a:ahLst/>
              <a:cxnLst/>
              <a:rect l="l" t="t" r="r" b="b"/>
              <a:pathLst>
                <a:path w="2667000" h="379729">
                  <a:moveTo>
                    <a:pt x="0" y="379475"/>
                  </a:moveTo>
                  <a:lnTo>
                    <a:pt x="2667000" y="379475"/>
                  </a:lnTo>
                  <a:lnTo>
                    <a:pt x="2667000" y="0"/>
                  </a:lnTo>
                  <a:lnTo>
                    <a:pt x="0" y="0"/>
                  </a:lnTo>
                  <a:lnTo>
                    <a:pt x="0" y="379475"/>
                  </a:lnTo>
                  <a:close/>
                </a:path>
              </a:pathLst>
            </a:custGeom>
            <a:ln w="12192">
              <a:solidFill>
                <a:srgbClr val="EADC7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31214" y="5209794"/>
            <a:ext cx="23831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"/>
                <a:cs typeface="Arial"/>
              </a:rPr>
              <a:t>Invention </a:t>
            </a:r>
            <a:r>
              <a:rPr sz="1800" b="1" dirty="0">
                <a:latin typeface="Arial"/>
                <a:cs typeface="Arial"/>
              </a:rPr>
              <a:t>/</a:t>
            </a:r>
            <a:r>
              <a:rPr sz="1800" b="1" spc="-4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Innovation</a:t>
            </a:r>
            <a:endParaRPr sz="1800">
              <a:latin typeface="Arial"/>
              <a:cs typeface="Arial"/>
            </a:endParaRPr>
          </a:p>
        </p:txBody>
      </p:sp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6851904" y="3348228"/>
          <a:ext cx="1828800" cy="1522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28800"/>
              </a:tblGrid>
              <a:tr h="381000"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spc="-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Planning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EADC78"/>
                      </a:solidFill>
                      <a:prstDash val="solid"/>
                    </a:lnL>
                    <a:lnR w="12700">
                      <a:solidFill>
                        <a:srgbClr val="EADC78"/>
                      </a:solidFill>
                      <a:prstDash val="solid"/>
                    </a:lnR>
                    <a:lnT w="12700">
                      <a:solidFill>
                        <a:srgbClr val="EADC78"/>
                      </a:solidFill>
                      <a:prstDash val="solid"/>
                    </a:lnT>
                    <a:lnB w="19050">
                      <a:solidFill>
                        <a:srgbClr val="EADC78"/>
                      </a:solidFill>
                      <a:prstDash val="solid"/>
                    </a:lnB>
                  </a:tcPr>
                </a:tc>
              </a:tr>
              <a:tr h="381762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00" spc="-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Financing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EADC78"/>
                      </a:solidFill>
                      <a:prstDash val="solid"/>
                    </a:lnL>
                    <a:lnR w="12700">
                      <a:solidFill>
                        <a:srgbClr val="EADC78"/>
                      </a:solidFill>
                      <a:prstDash val="solid"/>
                    </a:lnR>
                    <a:lnT w="19050">
                      <a:solidFill>
                        <a:srgbClr val="EADC78"/>
                      </a:solidFill>
                      <a:prstDash val="solid"/>
                    </a:lnT>
                    <a:lnB w="19050">
                      <a:solidFill>
                        <a:srgbClr val="EADC78"/>
                      </a:solidFill>
                      <a:prstDash val="solid"/>
                    </a:lnB>
                  </a:tcPr>
                </a:tc>
              </a:tr>
              <a:tr h="380238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spc="-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Manufacturing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EADC78"/>
                      </a:solidFill>
                      <a:prstDash val="solid"/>
                    </a:lnL>
                    <a:lnR w="12700">
                      <a:solidFill>
                        <a:srgbClr val="EADC78"/>
                      </a:solidFill>
                      <a:prstDash val="solid"/>
                    </a:lnR>
                    <a:lnT w="19050">
                      <a:solidFill>
                        <a:srgbClr val="EADC78"/>
                      </a:solidFill>
                      <a:prstDash val="solid"/>
                    </a:lnT>
                    <a:lnB w="12700">
                      <a:solidFill>
                        <a:srgbClr val="EADC78"/>
                      </a:solidFill>
                      <a:prstDash val="solid"/>
                    </a:lnB>
                  </a:tcPr>
                </a:tc>
              </a:tr>
              <a:tr h="379475"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sz="1800" spc="-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Marketing</a:t>
                      </a:r>
                      <a:endParaRPr sz="1800">
                        <a:latin typeface="Arial"/>
                        <a:cs typeface="Arial"/>
                      </a:endParaRPr>
                    </a:p>
                  </a:txBody>
                  <a:tcPr marL="0" marR="0" marT="40005" marB="0">
                    <a:lnL w="12700">
                      <a:solidFill>
                        <a:srgbClr val="EADC78"/>
                      </a:solidFill>
                      <a:prstDash val="solid"/>
                    </a:lnL>
                    <a:lnR w="12700">
                      <a:solidFill>
                        <a:srgbClr val="EADC78"/>
                      </a:solidFill>
                      <a:prstDash val="solid"/>
                    </a:lnR>
                    <a:lnT w="12700">
                      <a:solidFill>
                        <a:srgbClr val="EADC78"/>
                      </a:solidFill>
                      <a:prstDash val="solid"/>
                    </a:lnT>
                    <a:lnB w="12700">
                      <a:solidFill>
                        <a:srgbClr val="EADC78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6" name="object 16"/>
          <p:cNvSpPr txBox="1"/>
          <p:nvPr/>
        </p:nvSpPr>
        <p:spPr>
          <a:xfrm>
            <a:off x="4724400" y="3354323"/>
            <a:ext cx="1905000" cy="380365"/>
          </a:xfrm>
          <a:prstGeom prst="rect">
            <a:avLst/>
          </a:prstGeom>
          <a:ln w="12192">
            <a:solidFill>
              <a:srgbClr val="EADC78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135255">
              <a:lnSpc>
                <a:spcPct val="100000"/>
              </a:lnSpc>
              <a:spcBef>
                <a:spcPts val="315"/>
              </a:spcBef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Concept</a:t>
            </a:r>
            <a:r>
              <a:rPr sz="1800" spc="-4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1800" spc="-30" dirty="0">
                <a:solidFill>
                  <a:srgbClr val="F9F8E6"/>
                </a:solidFill>
                <a:latin typeface="Arial"/>
                <a:cs typeface="Arial"/>
              </a:rPr>
              <a:t>Testing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724400" y="2514600"/>
            <a:ext cx="1905000" cy="65379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724400" y="2514600"/>
            <a:ext cx="1905000" cy="654050"/>
          </a:xfrm>
          <a:prstGeom prst="rect">
            <a:avLst/>
          </a:prstGeom>
          <a:ln w="12192">
            <a:solidFill>
              <a:srgbClr val="EADC78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617220" marR="231140" indent="-379730">
              <a:lnSpc>
                <a:spcPct val="100000"/>
              </a:lnSpc>
              <a:spcBef>
                <a:spcPts val="315"/>
              </a:spcBef>
            </a:pPr>
            <a:r>
              <a:rPr sz="1800" b="1" spc="-5" dirty="0">
                <a:latin typeface="Arial"/>
                <a:cs typeface="Arial"/>
              </a:rPr>
              <a:t>D</a:t>
            </a:r>
            <a:r>
              <a:rPr sz="1800" b="1" spc="-15" dirty="0">
                <a:latin typeface="Arial"/>
                <a:cs typeface="Arial"/>
              </a:rPr>
              <a:t>e</a:t>
            </a:r>
            <a:r>
              <a:rPr sz="1800" b="1" spc="-50" dirty="0">
                <a:latin typeface="Arial"/>
                <a:cs typeface="Arial"/>
              </a:rPr>
              <a:t>v</a:t>
            </a:r>
            <a:r>
              <a:rPr sz="1800" b="1" spc="-5" dirty="0">
                <a:latin typeface="Arial"/>
                <a:cs typeface="Arial"/>
              </a:rPr>
              <a:t>elo</a:t>
            </a:r>
            <a:r>
              <a:rPr sz="1800" b="1" dirty="0">
                <a:latin typeface="Arial"/>
                <a:cs typeface="Arial"/>
              </a:rPr>
              <a:t>p</a:t>
            </a:r>
            <a:r>
              <a:rPr sz="1800" b="1" spc="-5" dirty="0">
                <a:latin typeface="Arial"/>
                <a:cs typeface="Arial"/>
              </a:rPr>
              <a:t>m</a:t>
            </a:r>
            <a:r>
              <a:rPr sz="1800" b="1" spc="-15" dirty="0">
                <a:latin typeface="Arial"/>
                <a:cs typeface="Arial"/>
              </a:rPr>
              <a:t>e</a:t>
            </a:r>
            <a:r>
              <a:rPr sz="1800" b="1" dirty="0">
                <a:latin typeface="Arial"/>
                <a:cs typeface="Arial"/>
              </a:rPr>
              <a:t>nt  </a:t>
            </a:r>
            <a:r>
              <a:rPr sz="1800" b="1" spc="-5" dirty="0">
                <a:latin typeface="Arial"/>
                <a:cs typeface="Arial"/>
              </a:rPr>
              <a:t>Phase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858000" y="2514600"/>
            <a:ext cx="1828800" cy="6537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858000" y="2514600"/>
            <a:ext cx="1828800" cy="654050"/>
          </a:xfrm>
          <a:prstGeom prst="rect">
            <a:avLst/>
          </a:prstGeom>
          <a:ln w="12192">
            <a:solidFill>
              <a:srgbClr val="EADC78"/>
            </a:solidFill>
          </a:ln>
        </p:spPr>
        <p:txBody>
          <a:bodyPr vert="horz" wrap="square" lIns="0" tIns="40005" rIns="0" bIns="0" rtlCol="0">
            <a:spAutoFit/>
          </a:bodyPr>
          <a:lstStyle/>
          <a:p>
            <a:pPr marL="579120" marR="252729" indent="-317500">
              <a:lnSpc>
                <a:spcPct val="100000"/>
              </a:lnSpc>
              <a:spcBef>
                <a:spcPts val="315"/>
              </a:spcBef>
            </a:pPr>
            <a:r>
              <a:rPr sz="1800" b="1" spc="-5" dirty="0">
                <a:latin typeface="Arial"/>
                <a:cs typeface="Arial"/>
              </a:rPr>
              <a:t>Com</a:t>
            </a:r>
            <a:r>
              <a:rPr sz="1800" b="1" spc="-15" dirty="0">
                <a:latin typeface="Arial"/>
                <a:cs typeface="Arial"/>
              </a:rPr>
              <a:t>m</a:t>
            </a:r>
            <a:r>
              <a:rPr sz="1800" b="1" spc="-5" dirty="0">
                <a:latin typeface="Arial"/>
                <a:cs typeface="Arial"/>
              </a:rPr>
              <a:t>e</a:t>
            </a:r>
            <a:r>
              <a:rPr sz="1800" b="1" spc="-15" dirty="0">
                <a:latin typeface="Arial"/>
                <a:cs typeface="Arial"/>
              </a:rPr>
              <a:t>r</a:t>
            </a:r>
            <a:r>
              <a:rPr sz="1800" b="1" spc="-5" dirty="0">
                <a:latin typeface="Arial"/>
                <a:cs typeface="Arial"/>
              </a:rPr>
              <a:t>ci</a:t>
            </a:r>
            <a:r>
              <a:rPr sz="1800" b="1" spc="-15" dirty="0">
                <a:latin typeface="Arial"/>
                <a:cs typeface="Arial"/>
              </a:rPr>
              <a:t>a</a:t>
            </a:r>
            <a:r>
              <a:rPr sz="1800" b="1" dirty="0">
                <a:latin typeface="Arial"/>
                <a:cs typeface="Arial"/>
              </a:rPr>
              <a:t>l  </a:t>
            </a:r>
            <a:r>
              <a:rPr sz="1800" b="1" spc="-5" dirty="0">
                <a:latin typeface="Arial"/>
                <a:cs typeface="Arial"/>
              </a:rPr>
              <a:t>Phase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04800" y="2057400"/>
            <a:ext cx="1676400" cy="1115695"/>
            <a:chOff x="304800" y="2057400"/>
            <a:chExt cx="1676400" cy="1115695"/>
          </a:xfrm>
        </p:grpSpPr>
        <p:sp>
          <p:nvSpPr>
            <p:cNvPr id="22" name="object 22"/>
            <p:cNvSpPr/>
            <p:nvPr/>
          </p:nvSpPr>
          <p:spPr>
            <a:xfrm>
              <a:off x="1028700" y="2057400"/>
              <a:ext cx="76200" cy="457200"/>
            </a:xfrm>
            <a:custGeom>
              <a:avLst/>
              <a:gdLst/>
              <a:ahLst/>
              <a:cxnLst/>
              <a:rect l="l" t="t" r="r" b="b"/>
              <a:pathLst>
                <a:path w="76200" h="457200">
                  <a:moveTo>
                    <a:pt x="31750" y="381000"/>
                  </a:moveTo>
                  <a:lnTo>
                    <a:pt x="0" y="381000"/>
                  </a:lnTo>
                  <a:lnTo>
                    <a:pt x="38100" y="457200"/>
                  </a:lnTo>
                  <a:lnTo>
                    <a:pt x="69850" y="393700"/>
                  </a:lnTo>
                  <a:lnTo>
                    <a:pt x="31750" y="393700"/>
                  </a:lnTo>
                  <a:lnTo>
                    <a:pt x="31750" y="381000"/>
                  </a:lnTo>
                  <a:close/>
                </a:path>
                <a:path w="76200" h="457200">
                  <a:moveTo>
                    <a:pt x="44450" y="0"/>
                  </a:moveTo>
                  <a:lnTo>
                    <a:pt x="31750" y="0"/>
                  </a:lnTo>
                  <a:lnTo>
                    <a:pt x="31750" y="393700"/>
                  </a:lnTo>
                  <a:lnTo>
                    <a:pt x="44450" y="393700"/>
                  </a:lnTo>
                  <a:lnTo>
                    <a:pt x="44450" y="0"/>
                  </a:lnTo>
                  <a:close/>
                </a:path>
                <a:path w="76200" h="457200">
                  <a:moveTo>
                    <a:pt x="76200" y="381000"/>
                  </a:moveTo>
                  <a:lnTo>
                    <a:pt x="44450" y="381000"/>
                  </a:lnTo>
                  <a:lnTo>
                    <a:pt x="44450" y="393700"/>
                  </a:lnTo>
                  <a:lnTo>
                    <a:pt x="69850" y="393700"/>
                  </a:lnTo>
                  <a:lnTo>
                    <a:pt x="76200" y="381000"/>
                  </a:lnTo>
                  <a:close/>
                </a:path>
              </a:pathLst>
            </a:custGeom>
            <a:solidFill>
              <a:srgbClr val="F9F8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04800" y="2546604"/>
              <a:ext cx="1676400" cy="626363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304800" y="2546604"/>
            <a:ext cx="1676400" cy="626745"/>
          </a:xfrm>
          <a:prstGeom prst="rect">
            <a:avLst/>
          </a:prstGeom>
          <a:ln w="12191">
            <a:solidFill>
              <a:srgbClr val="EADC78"/>
            </a:solidFill>
          </a:ln>
        </p:spPr>
        <p:txBody>
          <a:bodyPr vert="horz" wrap="square" lIns="0" tIns="46990" rIns="0" bIns="0" rtlCol="0">
            <a:spAutoFit/>
          </a:bodyPr>
          <a:lstStyle/>
          <a:p>
            <a:pPr marL="204470">
              <a:lnSpc>
                <a:spcPct val="100000"/>
              </a:lnSpc>
              <a:spcBef>
                <a:spcPts val="370"/>
              </a:spcBef>
            </a:pPr>
            <a:r>
              <a:rPr sz="1800" b="1" spc="-15" dirty="0">
                <a:latin typeface="Arial"/>
                <a:cs typeface="Arial"/>
              </a:rPr>
              <a:t>Technology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063396" y="2781300"/>
            <a:ext cx="5795010" cy="3013710"/>
            <a:chOff x="1063396" y="2781300"/>
            <a:chExt cx="5795010" cy="3013710"/>
          </a:xfrm>
        </p:grpSpPr>
        <p:sp>
          <p:nvSpPr>
            <p:cNvPr id="26" name="object 26"/>
            <p:cNvSpPr/>
            <p:nvPr/>
          </p:nvSpPr>
          <p:spPr>
            <a:xfrm>
              <a:off x="1063396" y="2790570"/>
              <a:ext cx="3661410" cy="3004820"/>
            </a:xfrm>
            <a:custGeom>
              <a:avLst/>
              <a:gdLst/>
              <a:ahLst/>
              <a:cxnLst/>
              <a:rect l="l" t="t" r="r" b="b"/>
              <a:pathLst>
                <a:path w="3661410" h="3004820">
                  <a:moveTo>
                    <a:pt x="841603" y="943229"/>
                  </a:moveTo>
                  <a:lnTo>
                    <a:pt x="824382" y="914527"/>
                  </a:lnTo>
                  <a:lnTo>
                    <a:pt x="797788" y="870204"/>
                  </a:lnTo>
                  <a:lnTo>
                    <a:pt x="780770" y="896950"/>
                  </a:lnTo>
                  <a:lnTo>
                    <a:pt x="6807" y="404495"/>
                  </a:lnTo>
                  <a:lnTo>
                    <a:pt x="0" y="415163"/>
                  </a:lnTo>
                  <a:lnTo>
                    <a:pt x="773899" y="907745"/>
                  </a:lnTo>
                  <a:lnTo>
                    <a:pt x="756894" y="934466"/>
                  </a:lnTo>
                  <a:lnTo>
                    <a:pt x="841603" y="943229"/>
                  </a:lnTo>
                  <a:close/>
                </a:path>
                <a:path w="3661410" h="3004820">
                  <a:moveTo>
                    <a:pt x="1032103" y="2314829"/>
                  </a:moveTo>
                  <a:lnTo>
                    <a:pt x="1000353" y="2314829"/>
                  </a:lnTo>
                  <a:lnTo>
                    <a:pt x="1000353" y="1705229"/>
                  </a:lnTo>
                  <a:lnTo>
                    <a:pt x="987653" y="1705229"/>
                  </a:lnTo>
                  <a:lnTo>
                    <a:pt x="987653" y="2314829"/>
                  </a:lnTo>
                  <a:lnTo>
                    <a:pt x="955903" y="2314829"/>
                  </a:lnTo>
                  <a:lnTo>
                    <a:pt x="994003" y="2391029"/>
                  </a:lnTo>
                  <a:lnTo>
                    <a:pt x="1025753" y="2327529"/>
                  </a:lnTo>
                  <a:lnTo>
                    <a:pt x="1032103" y="2314829"/>
                  </a:lnTo>
                  <a:close/>
                </a:path>
                <a:path w="3661410" h="3004820">
                  <a:moveTo>
                    <a:pt x="1836648" y="414274"/>
                  </a:moveTo>
                  <a:lnTo>
                    <a:pt x="1827758" y="405384"/>
                  </a:lnTo>
                  <a:lnTo>
                    <a:pt x="1348143" y="884885"/>
                  </a:lnTo>
                  <a:lnTo>
                    <a:pt x="1325727" y="862457"/>
                  </a:lnTo>
                  <a:lnTo>
                    <a:pt x="1298803" y="943229"/>
                  </a:lnTo>
                  <a:lnTo>
                    <a:pt x="1379575" y="916305"/>
                  </a:lnTo>
                  <a:lnTo>
                    <a:pt x="1366113" y="902843"/>
                  </a:lnTo>
                  <a:lnTo>
                    <a:pt x="1357147" y="893889"/>
                  </a:lnTo>
                  <a:lnTo>
                    <a:pt x="1836648" y="414274"/>
                  </a:lnTo>
                  <a:close/>
                </a:path>
                <a:path w="3661410" h="3004820">
                  <a:moveTo>
                    <a:pt x="3661003" y="51689"/>
                  </a:moveTo>
                  <a:lnTo>
                    <a:pt x="3650107" y="45339"/>
                  </a:lnTo>
                  <a:lnTo>
                    <a:pt x="3572357" y="0"/>
                  </a:lnTo>
                  <a:lnTo>
                    <a:pt x="3568547" y="1016"/>
                  </a:lnTo>
                  <a:lnTo>
                    <a:pt x="3564991" y="7112"/>
                  </a:lnTo>
                  <a:lnTo>
                    <a:pt x="3566007" y="10922"/>
                  </a:lnTo>
                  <a:lnTo>
                    <a:pt x="3624986" y="45339"/>
                  </a:lnTo>
                  <a:lnTo>
                    <a:pt x="3121253" y="45339"/>
                  </a:lnTo>
                  <a:lnTo>
                    <a:pt x="3121253" y="2991713"/>
                  </a:lnTo>
                  <a:lnTo>
                    <a:pt x="1267053" y="2991713"/>
                  </a:lnTo>
                  <a:lnTo>
                    <a:pt x="1267053" y="2771140"/>
                  </a:lnTo>
                  <a:lnTo>
                    <a:pt x="1254353" y="2771140"/>
                  </a:lnTo>
                  <a:lnTo>
                    <a:pt x="1254353" y="3004413"/>
                  </a:lnTo>
                  <a:lnTo>
                    <a:pt x="3133953" y="3004413"/>
                  </a:lnTo>
                  <a:lnTo>
                    <a:pt x="3133953" y="2998063"/>
                  </a:lnTo>
                  <a:lnTo>
                    <a:pt x="3133953" y="2991713"/>
                  </a:lnTo>
                  <a:lnTo>
                    <a:pt x="3133953" y="58039"/>
                  </a:lnTo>
                  <a:lnTo>
                    <a:pt x="3624986" y="58039"/>
                  </a:lnTo>
                  <a:lnTo>
                    <a:pt x="3566007" y="92456"/>
                  </a:lnTo>
                  <a:lnTo>
                    <a:pt x="3564991" y="96266"/>
                  </a:lnTo>
                  <a:lnTo>
                    <a:pt x="3568547" y="102362"/>
                  </a:lnTo>
                  <a:lnTo>
                    <a:pt x="3572357" y="103378"/>
                  </a:lnTo>
                  <a:lnTo>
                    <a:pt x="3650107" y="58039"/>
                  </a:lnTo>
                  <a:lnTo>
                    <a:pt x="3661003" y="51689"/>
                  </a:lnTo>
                  <a:close/>
                </a:path>
              </a:pathLst>
            </a:custGeom>
            <a:solidFill>
              <a:srgbClr val="F9F8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629400" y="2781300"/>
              <a:ext cx="228600" cy="7620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4724400" y="3734561"/>
            <a:ext cx="1905000" cy="381000"/>
          </a:xfrm>
          <a:prstGeom prst="rect">
            <a:avLst/>
          </a:prstGeom>
          <a:ln w="12192">
            <a:solidFill>
              <a:srgbClr val="EADC78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490220">
              <a:lnSpc>
                <a:spcPct val="100000"/>
              </a:lnSpc>
              <a:spcBef>
                <a:spcPts val="325"/>
              </a:spcBef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Modeling</a:t>
            </a:r>
            <a:endParaRPr sz="18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724400" y="4115561"/>
            <a:ext cx="1905000" cy="380365"/>
          </a:xfrm>
          <a:prstGeom prst="rect">
            <a:avLst/>
          </a:prstGeom>
          <a:ln w="12192">
            <a:solidFill>
              <a:srgbClr val="EADC78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167005">
              <a:lnSpc>
                <a:spcPct val="100000"/>
              </a:lnSpc>
              <a:spcBef>
                <a:spcPts val="325"/>
              </a:spcBef>
            </a:pPr>
            <a:r>
              <a:rPr sz="1800" spc="-5" dirty="0">
                <a:solidFill>
                  <a:srgbClr val="F9F8E6"/>
                </a:solidFill>
                <a:latin typeface="Arial"/>
                <a:cs typeface="Arial"/>
              </a:rPr>
              <a:t>Product</a:t>
            </a:r>
            <a:r>
              <a:rPr sz="1800" spc="-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1800" spc="-30" dirty="0">
                <a:solidFill>
                  <a:srgbClr val="F9F8E6"/>
                </a:solidFill>
                <a:latin typeface="Arial"/>
                <a:cs typeface="Arial"/>
              </a:rPr>
              <a:t>Testing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27988" y="338327"/>
            <a:ext cx="6326123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60601" y="485978"/>
            <a:ext cx="562229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The Evolution</a:t>
            </a:r>
            <a:r>
              <a:rPr spc="-60" dirty="0"/>
              <a:t> </a:t>
            </a:r>
            <a:r>
              <a:rPr dirty="0"/>
              <a:t>Process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39495" y="1514855"/>
            <a:ext cx="7042784" cy="3731260"/>
            <a:chOff x="539495" y="1514855"/>
            <a:chExt cx="7042784" cy="3731260"/>
          </a:xfrm>
        </p:grpSpPr>
        <p:sp>
          <p:nvSpPr>
            <p:cNvPr id="5" name="object 5"/>
            <p:cNvSpPr/>
            <p:nvPr/>
          </p:nvSpPr>
          <p:spPr>
            <a:xfrm>
              <a:off x="638555" y="1514855"/>
              <a:ext cx="6444996" cy="90220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9495" y="1778507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8639" y="1787651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38555" y="2002536"/>
              <a:ext cx="4686300" cy="90220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38555" y="2587752"/>
              <a:ext cx="6943344" cy="90220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39495" y="2851403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48639" y="2860547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38555" y="3172967"/>
              <a:ext cx="3855720" cy="90220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39495" y="3436620"/>
              <a:ext cx="303276" cy="30479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48639" y="3445763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38555" y="3758183"/>
              <a:ext cx="4192524" cy="902207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9495" y="4021835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8639" y="4030979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38555" y="4343400"/>
              <a:ext cx="3447288" cy="90220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285292" rIns="0" bIns="0" rtlCol="0">
            <a:spAutoFit/>
          </a:bodyPr>
          <a:lstStyle/>
          <a:p>
            <a:pPr marL="12700" marR="618490">
              <a:lnSpc>
                <a:spcPct val="100000"/>
              </a:lnSpc>
              <a:spcBef>
                <a:spcPts val="105"/>
              </a:spcBef>
            </a:pPr>
            <a:r>
              <a:rPr sz="3200" dirty="0"/>
              <a:t>Intersection of Knowledge and</a:t>
            </a:r>
            <a:r>
              <a:rPr sz="3200" spc="-114" dirty="0"/>
              <a:t> </a:t>
            </a:r>
            <a:r>
              <a:rPr sz="3200" dirty="0"/>
              <a:t>a  recognized social</a:t>
            </a:r>
            <a:r>
              <a:rPr sz="3200" spc="-50" dirty="0"/>
              <a:t> </a:t>
            </a:r>
            <a:r>
              <a:rPr sz="3200" dirty="0"/>
              <a:t>need</a:t>
            </a:r>
            <a:endParaRPr sz="3200"/>
          </a:p>
          <a:p>
            <a:pPr marL="12700" marR="5080">
              <a:lnSpc>
                <a:spcPct val="120000"/>
              </a:lnSpc>
              <a:spcBef>
                <a:spcPts val="5"/>
              </a:spcBef>
            </a:pPr>
            <a:r>
              <a:rPr sz="3200" dirty="0"/>
              <a:t>Initiation of technological</a:t>
            </a:r>
            <a:r>
              <a:rPr sz="3200" spc="-80" dirty="0"/>
              <a:t> </a:t>
            </a:r>
            <a:r>
              <a:rPr sz="3200" dirty="0"/>
              <a:t>innovation  Iterative</a:t>
            </a:r>
            <a:r>
              <a:rPr sz="3200" spc="-15" dirty="0"/>
              <a:t> </a:t>
            </a:r>
            <a:r>
              <a:rPr sz="3200" dirty="0"/>
              <a:t>Synthesis</a:t>
            </a:r>
            <a:endParaRPr sz="3200"/>
          </a:p>
          <a:p>
            <a:pPr marL="12700" marR="2764155">
              <a:lnSpc>
                <a:spcPct val="120000"/>
              </a:lnSpc>
            </a:pPr>
            <a:r>
              <a:rPr sz="3200" dirty="0"/>
              <a:t>Development</a:t>
            </a:r>
            <a:r>
              <a:rPr sz="3200" spc="-100" dirty="0"/>
              <a:t> </a:t>
            </a:r>
            <a:r>
              <a:rPr sz="3200" dirty="0"/>
              <a:t>Phase  Industrial</a:t>
            </a:r>
            <a:r>
              <a:rPr sz="3200" spc="-25" dirty="0"/>
              <a:t> </a:t>
            </a:r>
            <a:r>
              <a:rPr sz="3200" dirty="0"/>
              <a:t>Phase</a:t>
            </a:r>
            <a:endParaRPr sz="3200"/>
          </a:p>
        </p:txBody>
      </p:sp>
      <p:grpSp>
        <p:nvGrpSpPr>
          <p:cNvPr id="20" name="object 20"/>
          <p:cNvGrpSpPr/>
          <p:nvPr/>
        </p:nvGrpSpPr>
        <p:grpSpPr>
          <a:xfrm>
            <a:off x="539495" y="4607052"/>
            <a:ext cx="303530" cy="304800"/>
            <a:chOff x="539495" y="4607052"/>
            <a:chExt cx="303530" cy="304800"/>
          </a:xfrm>
        </p:grpSpPr>
        <p:sp>
          <p:nvSpPr>
            <p:cNvPr id="21" name="object 21"/>
            <p:cNvSpPr/>
            <p:nvPr/>
          </p:nvSpPr>
          <p:spPr>
            <a:xfrm>
              <a:off x="539495" y="4607052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48639" y="4616196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5924" y="338327"/>
            <a:ext cx="7350252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48562" y="485978"/>
            <a:ext cx="664718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Entrepreneurship</a:t>
            </a:r>
            <a:r>
              <a:rPr spc="-60" dirty="0"/>
              <a:t> </a:t>
            </a:r>
            <a:r>
              <a:rPr dirty="0"/>
              <a:t>Theories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41019" y="1420367"/>
            <a:ext cx="8304530" cy="3693160"/>
            <a:chOff x="541019" y="1420367"/>
            <a:chExt cx="8304530" cy="3693160"/>
          </a:xfrm>
        </p:grpSpPr>
        <p:sp>
          <p:nvSpPr>
            <p:cNvPr id="5" name="object 5"/>
            <p:cNvSpPr/>
            <p:nvPr/>
          </p:nvSpPr>
          <p:spPr>
            <a:xfrm>
              <a:off x="640079" y="1420367"/>
              <a:ext cx="1350264" cy="89916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1019" y="1680971"/>
              <a:ext cx="300228" cy="3017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8639" y="1688591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456944" y="1420367"/>
              <a:ext cx="669036" cy="89916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716023" y="1481327"/>
              <a:ext cx="1580388" cy="79247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924555" y="1481327"/>
              <a:ext cx="1165859" cy="79247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617975" y="1481327"/>
              <a:ext cx="591312" cy="792479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835908" y="1481327"/>
              <a:ext cx="2551176" cy="792479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015228" y="1481327"/>
              <a:ext cx="670559" cy="792479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312408" y="1481327"/>
              <a:ext cx="769619" cy="792479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707123" y="1481327"/>
              <a:ext cx="2057400" cy="792479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40079" y="1908047"/>
              <a:ext cx="1347215" cy="899160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1019" y="2168651"/>
              <a:ext cx="300228" cy="3017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8639" y="2176271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453895" y="1908047"/>
              <a:ext cx="667512" cy="899160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770887" y="1969007"/>
              <a:ext cx="1598676" cy="792479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049524" y="1969007"/>
              <a:ext cx="1661160" cy="792479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390643" y="1969007"/>
              <a:ext cx="1342644" cy="792479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413248" y="1969007"/>
              <a:ext cx="768096" cy="792479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861304" y="1969007"/>
              <a:ext cx="1301496" cy="792479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842760" y="1969007"/>
              <a:ext cx="749807" cy="792479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272527" y="1969007"/>
              <a:ext cx="669035" cy="792479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621524" y="1969007"/>
              <a:ext cx="1223772" cy="792479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70559" y="2324100"/>
              <a:ext cx="1242060" cy="789432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542287" y="2324100"/>
              <a:ext cx="1737360" cy="789432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907791" y="2324100"/>
              <a:ext cx="1399032" cy="789432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40079" y="2737103"/>
              <a:ext cx="1347215" cy="899160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41019" y="2997707"/>
              <a:ext cx="300228" cy="3017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48639" y="3005327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453895" y="2737103"/>
              <a:ext cx="667512" cy="899160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767839" y="2798063"/>
              <a:ext cx="1699260" cy="792479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144012" y="2798063"/>
              <a:ext cx="1859280" cy="792479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680204" y="2798063"/>
              <a:ext cx="670560" cy="792479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026152" y="2798063"/>
              <a:ext cx="1600200" cy="792479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303263" y="2798063"/>
              <a:ext cx="1661160" cy="792479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7641336" y="2798063"/>
              <a:ext cx="1203959" cy="792479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70559" y="3153155"/>
              <a:ext cx="726947" cy="789432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025651" y="3153155"/>
              <a:ext cx="1757172" cy="789432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2412491" y="3153155"/>
              <a:ext cx="1181100" cy="789432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518915" y="3153155"/>
              <a:ext cx="1577339" cy="789432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725923" y="3153155"/>
              <a:ext cx="1775460" cy="789432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132575" y="3153155"/>
              <a:ext cx="1399031" cy="789432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40079" y="3566160"/>
              <a:ext cx="1347215" cy="899159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41019" y="3826763"/>
              <a:ext cx="300228" cy="3017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48639" y="3834383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453895" y="3566160"/>
              <a:ext cx="667512" cy="899159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1726691" y="3627119"/>
              <a:ext cx="649224" cy="792480"/>
            </a:xfrm>
            <a:prstGeom prst="rect">
              <a:avLst/>
            </a:prstGeom>
            <a:blipFill>
              <a:blip r:embed="rId3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903475" y="3627119"/>
              <a:ext cx="571500" cy="792480"/>
            </a:xfrm>
            <a:prstGeom prst="rect">
              <a:avLst/>
            </a:prstGeom>
            <a:blipFill>
              <a:blip r:embed="rId3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109216" y="3627119"/>
              <a:ext cx="708659" cy="792480"/>
            </a:xfrm>
            <a:prstGeom prst="rect">
              <a:avLst/>
            </a:prstGeom>
            <a:blipFill>
              <a:blip r:embed="rId4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345436" y="3627119"/>
              <a:ext cx="571500" cy="792480"/>
            </a:xfrm>
            <a:prstGeom prst="rect">
              <a:avLst/>
            </a:prstGeom>
            <a:blipFill>
              <a:blip r:embed="rId3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552699" y="3627119"/>
              <a:ext cx="1083564" cy="792480"/>
            </a:xfrm>
            <a:prstGeom prst="rect">
              <a:avLst/>
            </a:prstGeom>
            <a:blipFill>
              <a:blip r:embed="rId4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3272027" y="3627119"/>
              <a:ext cx="670560" cy="792480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3576827" y="3627119"/>
              <a:ext cx="1362455" cy="792480"/>
            </a:xfrm>
            <a:prstGeom prst="rect">
              <a:avLst/>
            </a:prstGeom>
            <a:blipFill>
              <a:blip r:embed="rId4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75048" y="3627119"/>
              <a:ext cx="1994916" cy="792480"/>
            </a:xfrm>
            <a:prstGeom prst="rect">
              <a:avLst/>
            </a:prstGeom>
            <a:blipFill>
              <a:blip r:embed="rId4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6205728" y="3627119"/>
              <a:ext cx="2039112" cy="792480"/>
            </a:xfrm>
            <a:prstGeom prst="rect">
              <a:avLst/>
            </a:prstGeom>
            <a:blipFill>
              <a:blip r:embed="rId4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7879079" y="3627119"/>
              <a:ext cx="966216" cy="792480"/>
            </a:xfrm>
            <a:prstGeom prst="rect">
              <a:avLst/>
            </a:prstGeom>
            <a:blipFill>
              <a:blip r:embed="rId4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670559" y="3982211"/>
              <a:ext cx="766572" cy="789432"/>
            </a:xfrm>
            <a:prstGeom prst="rect">
              <a:avLst/>
            </a:prstGeom>
            <a:blipFill>
              <a:blip r:embed="rId4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165859" y="3982211"/>
              <a:ext cx="865631" cy="789432"/>
            </a:xfrm>
            <a:prstGeom prst="rect">
              <a:avLst/>
            </a:prstGeom>
            <a:blipFill>
              <a:blip r:embed="rId4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760219" y="3982211"/>
              <a:ext cx="1181100" cy="789432"/>
            </a:xfrm>
            <a:prstGeom prst="rect">
              <a:avLst/>
            </a:prstGeom>
            <a:blipFill>
              <a:blip r:embed="rId4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670047" y="3982211"/>
              <a:ext cx="766572" cy="789432"/>
            </a:xfrm>
            <a:prstGeom prst="rect">
              <a:avLst/>
            </a:prstGeom>
            <a:blipFill>
              <a:blip r:embed="rId4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3558540" y="3982211"/>
              <a:ext cx="1319784" cy="789432"/>
            </a:xfrm>
            <a:prstGeom prst="rect">
              <a:avLst/>
            </a:prstGeom>
            <a:blipFill>
              <a:blip r:embed="rId4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607052" y="3982211"/>
              <a:ext cx="1045463" cy="789432"/>
            </a:xfrm>
            <a:prstGeom prst="rect">
              <a:avLst/>
            </a:prstGeom>
            <a:blipFill>
              <a:blip r:embed="rId5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5381243" y="3982211"/>
              <a:ext cx="865631" cy="789432"/>
            </a:xfrm>
            <a:prstGeom prst="rect">
              <a:avLst/>
            </a:prstGeom>
            <a:blipFill>
              <a:blip r:embed="rId4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5975604" y="3982211"/>
              <a:ext cx="1182624" cy="789432"/>
            </a:xfrm>
            <a:prstGeom prst="rect">
              <a:avLst/>
            </a:prstGeom>
            <a:blipFill>
              <a:blip r:embed="rId5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6886955" y="3982211"/>
              <a:ext cx="766572" cy="789432"/>
            </a:xfrm>
            <a:prstGeom prst="rect">
              <a:avLst/>
            </a:prstGeom>
            <a:blipFill>
              <a:blip r:embed="rId4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7382255" y="3982211"/>
              <a:ext cx="1459992" cy="789432"/>
            </a:xfrm>
            <a:prstGeom prst="rect">
              <a:avLst/>
            </a:prstGeom>
            <a:blipFill>
              <a:blip r:embed="rId5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670559" y="4323588"/>
              <a:ext cx="2272283" cy="789432"/>
            </a:xfrm>
            <a:prstGeom prst="rect">
              <a:avLst/>
            </a:prstGeom>
            <a:blipFill>
              <a:blip r:embed="rId5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2570987" y="4323588"/>
              <a:ext cx="705612" cy="789432"/>
            </a:xfrm>
            <a:prstGeom prst="rect">
              <a:avLst/>
            </a:prstGeom>
            <a:blipFill>
              <a:blip r:embed="rId5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2906268" y="4323588"/>
              <a:ext cx="1598676" cy="789432"/>
            </a:xfrm>
            <a:prstGeom prst="rect">
              <a:avLst/>
            </a:prstGeom>
            <a:blipFill>
              <a:blip r:embed="rId5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134611" y="4323588"/>
              <a:ext cx="1380743" cy="789432"/>
            </a:xfrm>
            <a:prstGeom prst="rect">
              <a:avLst/>
            </a:prstGeom>
            <a:blipFill>
              <a:blip r:embed="rId5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5143499" y="4323588"/>
              <a:ext cx="1498092" cy="789432"/>
            </a:xfrm>
            <a:prstGeom prst="rect">
              <a:avLst/>
            </a:prstGeom>
            <a:blipFill>
              <a:blip r:embed="rId5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6272784" y="4323588"/>
              <a:ext cx="1874519" cy="789432"/>
            </a:xfrm>
            <a:prstGeom prst="rect">
              <a:avLst/>
            </a:prstGeom>
            <a:blipFill>
              <a:blip r:embed="rId5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77"/>
          <p:cNvSpPr txBox="1"/>
          <p:nvPr/>
        </p:nvSpPr>
        <p:spPr>
          <a:xfrm>
            <a:off x="878839" y="1521917"/>
            <a:ext cx="7731125" cy="3347085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2700" marR="6985" algn="just">
              <a:lnSpc>
                <a:spcPct val="91200"/>
              </a:lnSpc>
              <a:spcBef>
                <a:spcPts val="445"/>
              </a:spcBef>
            </a:pPr>
            <a:r>
              <a:rPr sz="3200" b="1" spc="5" dirty="0">
                <a:solidFill>
                  <a:srgbClr val="D68D15"/>
                </a:solidFill>
                <a:latin typeface="Times New Roman"/>
                <a:cs typeface="Times New Roman"/>
              </a:rPr>
              <a:t>1600: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French verb- </a:t>
            </a:r>
            <a:r>
              <a:rPr sz="2800" i="1" spc="-5" dirty="0">
                <a:solidFill>
                  <a:srgbClr val="FFCC00"/>
                </a:solidFill>
                <a:latin typeface="Arial"/>
                <a:cs typeface="Arial"/>
              </a:rPr>
              <a:t>Entreprendre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– to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undertake  </a:t>
            </a: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1700: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Person bearing Risks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of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Profit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in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a fixed 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price contract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(Risk)</a:t>
            </a:r>
            <a:endParaRPr sz="2800">
              <a:latin typeface="Arial"/>
              <a:cs typeface="Arial"/>
            </a:endParaRPr>
          </a:p>
          <a:p>
            <a:pPr marL="12700" marR="6985" algn="just">
              <a:lnSpc>
                <a:spcPct val="81300"/>
              </a:lnSpc>
              <a:spcBef>
                <a:spcPts val="690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1725: </a:t>
            </a:r>
            <a:r>
              <a:rPr sz="2800" spc="-5" dirty="0">
                <a:solidFill>
                  <a:srgbClr val="FFCC00"/>
                </a:solidFill>
                <a:latin typeface="Arial"/>
                <a:cs typeface="Arial"/>
              </a:rPr>
              <a:t>Richard </a:t>
            </a:r>
            <a:r>
              <a:rPr sz="2800" dirty="0">
                <a:solidFill>
                  <a:srgbClr val="FFCC00"/>
                </a:solidFill>
                <a:latin typeface="Arial"/>
                <a:cs typeface="Arial"/>
              </a:rPr>
              <a:t>Cantillon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– Person bearing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risks  is different from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Capital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Supplier</a:t>
            </a:r>
            <a:r>
              <a:rPr sz="2800" spc="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(Risk)</a:t>
            </a:r>
            <a:endParaRPr sz="2800">
              <a:latin typeface="Arial"/>
              <a:cs typeface="Arial"/>
            </a:endParaRPr>
          </a:p>
          <a:p>
            <a:pPr marL="12700" marR="5080" algn="just">
              <a:lnSpc>
                <a:spcPct val="80600"/>
              </a:lnSpc>
              <a:spcBef>
                <a:spcPts val="715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1803: </a:t>
            </a:r>
            <a:r>
              <a:rPr sz="2800" spc="-10" dirty="0">
                <a:solidFill>
                  <a:srgbClr val="FFCC00"/>
                </a:solidFill>
                <a:latin typeface="Arial"/>
                <a:cs typeface="Arial"/>
              </a:rPr>
              <a:t>J. </a:t>
            </a:r>
            <a:r>
              <a:rPr sz="2800" spc="-5" dirty="0">
                <a:solidFill>
                  <a:srgbClr val="FFCC00"/>
                </a:solidFill>
                <a:latin typeface="Arial"/>
                <a:cs typeface="Arial"/>
              </a:rPr>
              <a:t>B. Say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– Shifts economic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resources out  of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an area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of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lower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into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an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area of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higher 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productivity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&amp; greater yields (Value</a:t>
            </a:r>
            <a:r>
              <a:rPr sz="2800" spc="6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Addition)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78" name="object 78"/>
          <p:cNvGrpSpPr/>
          <p:nvPr/>
        </p:nvGrpSpPr>
        <p:grpSpPr>
          <a:xfrm>
            <a:off x="541019" y="4736591"/>
            <a:ext cx="1580515" cy="899160"/>
            <a:chOff x="541019" y="4736591"/>
            <a:chExt cx="1580515" cy="899160"/>
          </a:xfrm>
        </p:grpSpPr>
        <p:sp>
          <p:nvSpPr>
            <p:cNvPr id="79" name="object 79"/>
            <p:cNvSpPr/>
            <p:nvPr/>
          </p:nvSpPr>
          <p:spPr>
            <a:xfrm>
              <a:off x="640079" y="4736591"/>
              <a:ext cx="1347215" cy="899160"/>
            </a:xfrm>
            <a:prstGeom prst="rect">
              <a:avLst/>
            </a:prstGeom>
            <a:blipFill>
              <a:blip r:embed="rId5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541019" y="4997195"/>
              <a:ext cx="300228" cy="30175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548639" y="5004815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1453895" y="4736591"/>
              <a:ext cx="667512" cy="899160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3" name="object 83"/>
          <p:cNvSpPr txBox="1"/>
          <p:nvPr/>
        </p:nvSpPr>
        <p:spPr>
          <a:xfrm>
            <a:off x="878839" y="4838776"/>
            <a:ext cx="97536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193</a:t>
            </a:r>
            <a:r>
              <a:rPr sz="3200" b="1" spc="-5" dirty="0">
                <a:solidFill>
                  <a:srgbClr val="D68D15"/>
                </a:solidFill>
                <a:latin typeface="Times New Roman"/>
                <a:cs typeface="Times New Roman"/>
              </a:rPr>
              <a:t>4</a:t>
            </a: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:</a:t>
            </a:r>
            <a:endParaRPr sz="3200">
              <a:latin typeface="Times New Roman"/>
              <a:cs typeface="Times New Roman"/>
            </a:endParaRPr>
          </a:p>
        </p:txBody>
      </p:sp>
      <p:grpSp>
        <p:nvGrpSpPr>
          <p:cNvPr id="84" name="object 84"/>
          <p:cNvGrpSpPr/>
          <p:nvPr/>
        </p:nvGrpSpPr>
        <p:grpSpPr>
          <a:xfrm>
            <a:off x="1900427" y="4797552"/>
            <a:ext cx="6944995" cy="792480"/>
            <a:chOff x="1900427" y="4797552"/>
            <a:chExt cx="6944995" cy="792480"/>
          </a:xfrm>
        </p:grpSpPr>
        <p:sp>
          <p:nvSpPr>
            <p:cNvPr id="85" name="object 85"/>
            <p:cNvSpPr/>
            <p:nvPr/>
          </p:nvSpPr>
          <p:spPr>
            <a:xfrm>
              <a:off x="1900427" y="4797552"/>
              <a:ext cx="1620012" cy="792480"/>
            </a:xfrm>
            <a:prstGeom prst="rect">
              <a:avLst/>
            </a:prstGeom>
            <a:blipFill>
              <a:blip r:embed="rId6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329939" y="4797552"/>
              <a:ext cx="2392680" cy="792480"/>
            </a:xfrm>
            <a:prstGeom prst="rect">
              <a:avLst/>
            </a:prstGeom>
            <a:blipFill>
              <a:blip r:embed="rId6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5532119" y="4797552"/>
              <a:ext cx="670560" cy="792480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6012180" y="4797552"/>
              <a:ext cx="1956816" cy="792480"/>
            </a:xfrm>
            <a:prstGeom prst="rect">
              <a:avLst/>
            </a:prstGeom>
            <a:blipFill>
              <a:blip r:embed="rId6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7778495" y="4797552"/>
              <a:ext cx="1066800" cy="792480"/>
            </a:xfrm>
            <a:prstGeom prst="rect">
              <a:avLst/>
            </a:prstGeom>
            <a:blipFill>
              <a:blip r:embed="rId6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0" name="object 90"/>
          <p:cNvSpPr txBox="1"/>
          <p:nvPr/>
        </p:nvSpPr>
        <p:spPr>
          <a:xfrm>
            <a:off x="2108961" y="4890592"/>
            <a:ext cx="64992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442085" algn="l"/>
                <a:tab pos="3644900" algn="l"/>
                <a:tab pos="4124960" algn="l"/>
                <a:tab pos="5891530" algn="l"/>
              </a:tabLst>
            </a:pPr>
            <a:r>
              <a:rPr sz="2800" spc="-5" dirty="0">
                <a:solidFill>
                  <a:srgbClr val="FFCC00"/>
                </a:solidFill>
                <a:latin typeface="Arial"/>
                <a:cs typeface="Arial"/>
              </a:rPr>
              <a:t>Jose</a:t>
            </a:r>
            <a:r>
              <a:rPr sz="2800" dirty="0">
                <a:solidFill>
                  <a:srgbClr val="FFCC00"/>
                </a:solidFill>
                <a:latin typeface="Arial"/>
                <a:cs typeface="Arial"/>
              </a:rPr>
              <a:t>p</a:t>
            </a:r>
            <a:r>
              <a:rPr sz="2800" spc="-5" dirty="0">
                <a:solidFill>
                  <a:srgbClr val="FFCC00"/>
                </a:solidFill>
                <a:latin typeface="Arial"/>
                <a:cs typeface="Arial"/>
              </a:rPr>
              <a:t>h</a:t>
            </a:r>
            <a:r>
              <a:rPr sz="2800" dirty="0">
                <a:solidFill>
                  <a:srgbClr val="FFCC00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FFCC00"/>
                </a:solidFill>
                <a:latin typeface="Arial"/>
                <a:cs typeface="Arial"/>
              </a:rPr>
              <a:t>Schump</a:t>
            </a:r>
            <a:r>
              <a:rPr sz="2800" dirty="0">
                <a:solidFill>
                  <a:srgbClr val="FFCC00"/>
                </a:solidFill>
                <a:latin typeface="Arial"/>
                <a:cs typeface="Arial"/>
              </a:rPr>
              <a:t>e</a:t>
            </a:r>
            <a:r>
              <a:rPr sz="2800" spc="10" dirty="0">
                <a:solidFill>
                  <a:srgbClr val="FFCC00"/>
                </a:solidFill>
                <a:latin typeface="Arial"/>
                <a:cs typeface="Arial"/>
              </a:rPr>
              <a:t>t</a:t>
            </a:r>
            <a:r>
              <a:rPr sz="2800" spc="-5" dirty="0">
                <a:solidFill>
                  <a:srgbClr val="FFCC00"/>
                </a:solidFill>
                <a:latin typeface="Arial"/>
                <a:cs typeface="Arial"/>
              </a:rPr>
              <a:t>er</a:t>
            </a:r>
            <a:r>
              <a:rPr sz="2800" dirty="0">
                <a:solidFill>
                  <a:srgbClr val="FFCC00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–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Innov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tor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and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91" name="object 91"/>
          <p:cNvGrpSpPr/>
          <p:nvPr/>
        </p:nvGrpSpPr>
        <p:grpSpPr>
          <a:xfrm>
            <a:off x="670559" y="5152644"/>
            <a:ext cx="8171815" cy="1130935"/>
            <a:chOff x="670559" y="5152644"/>
            <a:chExt cx="8171815" cy="1130935"/>
          </a:xfrm>
        </p:grpSpPr>
        <p:sp>
          <p:nvSpPr>
            <p:cNvPr id="92" name="object 92"/>
            <p:cNvSpPr/>
            <p:nvPr/>
          </p:nvSpPr>
          <p:spPr>
            <a:xfrm>
              <a:off x="670559" y="5152644"/>
              <a:ext cx="1895855" cy="789432"/>
            </a:xfrm>
            <a:prstGeom prst="rect">
              <a:avLst/>
            </a:prstGeom>
            <a:blipFill>
              <a:blip r:embed="rId6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2414015" y="5152644"/>
              <a:ext cx="1559052" cy="789432"/>
            </a:xfrm>
            <a:prstGeom prst="rect">
              <a:avLst/>
            </a:prstGeom>
            <a:blipFill>
              <a:blip r:embed="rId6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3820667" y="5152644"/>
              <a:ext cx="2193036" cy="789432"/>
            </a:xfrm>
            <a:prstGeom prst="rect">
              <a:avLst/>
            </a:prstGeom>
            <a:blipFill>
              <a:blip r:embed="rId6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5861304" y="5152644"/>
              <a:ext cx="2427731" cy="789432"/>
            </a:xfrm>
            <a:prstGeom prst="rect">
              <a:avLst/>
            </a:prstGeom>
            <a:blipFill>
              <a:blip r:embed="rId6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8136636" y="5152644"/>
              <a:ext cx="705612" cy="789432"/>
            </a:xfrm>
            <a:prstGeom prst="rect">
              <a:avLst/>
            </a:prstGeom>
            <a:blipFill>
              <a:blip r:embed="rId5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670559" y="5494020"/>
              <a:ext cx="2232660" cy="789432"/>
            </a:xfrm>
            <a:prstGeom prst="rect">
              <a:avLst/>
            </a:prstGeom>
            <a:blipFill>
              <a:blip r:embed="rId6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8" name="object 98"/>
          <p:cNvSpPr txBox="1"/>
          <p:nvPr/>
        </p:nvSpPr>
        <p:spPr>
          <a:xfrm>
            <a:off x="878839" y="5246319"/>
            <a:ext cx="7729855" cy="793115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L="12700" marR="5080">
              <a:lnSpc>
                <a:spcPct val="80000"/>
              </a:lnSpc>
              <a:spcBef>
                <a:spcPts val="765"/>
              </a:spcBef>
              <a:tabLst>
                <a:tab pos="1755775" algn="l"/>
                <a:tab pos="3162935" algn="l"/>
                <a:tab pos="5203825" algn="l"/>
                <a:tab pos="7479665" algn="l"/>
              </a:tabLst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d</a:t>
            </a:r>
            <a:r>
              <a:rPr sz="2800" spc="5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v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e</a:t>
            </a:r>
            <a:r>
              <a:rPr sz="2800" spc="5" dirty="0">
                <a:solidFill>
                  <a:srgbClr val="F9F8E6"/>
                </a:solidFill>
                <a:latin typeface="Arial"/>
                <a:cs typeface="Arial"/>
              </a:rPr>
              <a:t>l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2800" spc="5" dirty="0">
                <a:solidFill>
                  <a:srgbClr val="F9F8E6"/>
                </a:solidFill>
                <a:latin typeface="Arial"/>
                <a:cs typeface="Arial"/>
              </a:rPr>
              <a:t>p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s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u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tr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ed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te</a:t>
            </a:r>
            <a:r>
              <a:rPr sz="2800" spc="5" dirty="0">
                <a:solidFill>
                  <a:srgbClr val="F9F8E6"/>
                </a:solidFill>
                <a:latin typeface="Arial"/>
                <a:cs typeface="Arial"/>
              </a:rPr>
              <a:t>c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h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n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l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g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y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(Pr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o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d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u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c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t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i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v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ity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	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&amp; 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Innovation)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993647" y="3047"/>
              <a:ext cx="7351776" cy="123139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490472" y="673608"/>
              <a:ext cx="6201156" cy="12313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83360" marR="5080" indent="-497205">
              <a:lnSpc>
                <a:spcPct val="100000"/>
              </a:lnSpc>
              <a:spcBef>
                <a:spcPts val="100"/>
              </a:spcBef>
            </a:pPr>
            <a:r>
              <a:rPr dirty="0"/>
              <a:t>The Product Planning</a:t>
            </a:r>
            <a:r>
              <a:rPr spc="-70" dirty="0"/>
              <a:t> </a:t>
            </a:r>
            <a:r>
              <a:rPr dirty="0"/>
              <a:t>and  Development</a:t>
            </a:r>
            <a:r>
              <a:rPr spc="-30" dirty="0"/>
              <a:t> </a:t>
            </a:r>
            <a:r>
              <a:rPr dirty="0"/>
              <a:t>Process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541019" y="1420367"/>
            <a:ext cx="8339455" cy="4777740"/>
            <a:chOff x="541019" y="1420367"/>
            <a:chExt cx="8339455" cy="4777740"/>
          </a:xfrm>
        </p:grpSpPr>
        <p:sp>
          <p:nvSpPr>
            <p:cNvPr id="7" name="object 7"/>
            <p:cNvSpPr/>
            <p:nvPr/>
          </p:nvSpPr>
          <p:spPr>
            <a:xfrm>
              <a:off x="640079" y="1420367"/>
              <a:ext cx="2354580" cy="89916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41019" y="1680971"/>
              <a:ext cx="300228" cy="3017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48639" y="1688591"/>
              <a:ext cx="254508" cy="2560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586227" y="1481327"/>
              <a:ext cx="670560" cy="79247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883408" y="1481327"/>
              <a:ext cx="1264920" cy="79247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675887" y="1481327"/>
              <a:ext cx="670560" cy="79247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973067" y="1481327"/>
              <a:ext cx="1857756" cy="792479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40079" y="1908047"/>
              <a:ext cx="3031235" cy="899160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1019" y="2168651"/>
              <a:ext cx="300228" cy="3017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48639" y="2176271"/>
              <a:ext cx="254508" cy="2560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262884" y="1969007"/>
              <a:ext cx="670560" cy="79247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560063" y="1969007"/>
              <a:ext cx="3364991" cy="792479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452616" y="1969007"/>
              <a:ext cx="670560" cy="79247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749796" y="1969007"/>
              <a:ext cx="1956816" cy="792479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40079" y="2395727"/>
              <a:ext cx="5366004" cy="899160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41019" y="2656331"/>
              <a:ext cx="300228" cy="3017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48639" y="2663951"/>
              <a:ext cx="254508" cy="2560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597652" y="2456687"/>
              <a:ext cx="591312" cy="792479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815584" y="2456687"/>
              <a:ext cx="3064764" cy="792479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70559" y="2811779"/>
              <a:ext cx="667512" cy="789432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967739" y="2811779"/>
              <a:ext cx="2132076" cy="789432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40079" y="3224783"/>
              <a:ext cx="4285488" cy="899159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41019" y="3485388"/>
              <a:ext cx="300228" cy="3017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48639" y="3493007"/>
              <a:ext cx="254508" cy="2560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392167" y="3224783"/>
              <a:ext cx="669036" cy="899159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652772" y="3285744"/>
              <a:ext cx="3381755" cy="792479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70559" y="3640835"/>
              <a:ext cx="3933444" cy="789432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40079" y="4053839"/>
              <a:ext cx="3730752" cy="899160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41019" y="4314444"/>
              <a:ext cx="300228" cy="30175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48639" y="4322063"/>
              <a:ext cx="254508" cy="2560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962399" y="4114800"/>
              <a:ext cx="670560" cy="792480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259579" y="4114800"/>
              <a:ext cx="2334768" cy="792480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181855" y="4555235"/>
              <a:ext cx="1615439" cy="789432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181855" y="4981955"/>
              <a:ext cx="1735836" cy="789432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181855" y="5408676"/>
              <a:ext cx="1757172" cy="789432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878839" y="1521917"/>
            <a:ext cx="7662545" cy="44323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Idea Stage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–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Idea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–</a:t>
            </a:r>
            <a:r>
              <a:rPr sz="2800" spc="-4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Evaluate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Concept Stage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– Lab Development –</a:t>
            </a:r>
            <a:r>
              <a:rPr sz="2800" spc="1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Evaluate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ts val="3520"/>
              </a:lnSpc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Product Development Stage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- Pilot</a:t>
            </a:r>
            <a:r>
              <a:rPr sz="2800" spc="-8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Production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ts val="3025"/>
              </a:lnSpc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–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Evaluation</a:t>
            </a:r>
            <a:endParaRPr sz="2800">
              <a:latin typeface="Arial"/>
              <a:cs typeface="Arial"/>
            </a:endParaRPr>
          </a:p>
          <a:p>
            <a:pPr marL="12700" marR="852169">
              <a:lnSpc>
                <a:spcPct val="81300"/>
              </a:lnSpc>
              <a:spcBef>
                <a:spcPts val="700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Test Marketing </a:t>
            </a:r>
            <a:r>
              <a:rPr sz="3200" b="1" spc="-5" dirty="0">
                <a:solidFill>
                  <a:srgbClr val="D68D15"/>
                </a:solidFill>
                <a:latin typeface="Times New Roman"/>
                <a:cs typeface="Times New Roman"/>
              </a:rPr>
              <a:t>Stage-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Semi</a:t>
            </a:r>
            <a:r>
              <a:rPr sz="2800" spc="-7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Commercial  Production</a:t>
            </a:r>
            <a:r>
              <a:rPr sz="2800" spc="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Evaluation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ts val="3810"/>
              </a:lnSpc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Commercial Stage </a:t>
            </a:r>
            <a:r>
              <a:rPr sz="2800" b="1" spc="-5" dirty="0">
                <a:solidFill>
                  <a:srgbClr val="F9F8E6"/>
                </a:solidFill>
                <a:latin typeface="Arial"/>
                <a:cs typeface="Arial"/>
              </a:rPr>
              <a:t>–</a:t>
            </a:r>
            <a:r>
              <a:rPr sz="2800" b="1" spc="-10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Introduction</a:t>
            </a:r>
            <a:endParaRPr sz="2800">
              <a:latin typeface="Arial"/>
              <a:cs typeface="Arial"/>
            </a:endParaRPr>
          </a:p>
          <a:p>
            <a:pPr marL="3524250" marR="2865120">
              <a:lnSpc>
                <a:spcPct val="100000"/>
              </a:lnSpc>
              <a:spcBef>
                <a:spcPts val="30"/>
              </a:spcBef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Growth  Mat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u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ri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t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y  Decline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26335" y="338327"/>
            <a:ext cx="5327904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58948" y="485978"/>
            <a:ext cx="462724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Commercialization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39495" y="1514855"/>
            <a:ext cx="7518400" cy="2072639"/>
            <a:chOff x="539495" y="1514855"/>
            <a:chExt cx="7518400" cy="2072639"/>
          </a:xfrm>
        </p:grpSpPr>
        <p:sp>
          <p:nvSpPr>
            <p:cNvPr id="5" name="object 5"/>
            <p:cNvSpPr/>
            <p:nvPr/>
          </p:nvSpPr>
          <p:spPr>
            <a:xfrm>
              <a:off x="638555" y="1514855"/>
              <a:ext cx="4171188" cy="90220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9495" y="1778507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8639" y="1787651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38555" y="2100072"/>
              <a:ext cx="3851148" cy="90220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39495" y="2363723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48639" y="2372867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953255" y="2100072"/>
              <a:ext cx="762000" cy="90220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291584" y="2100072"/>
              <a:ext cx="3493008" cy="90220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38555" y="2685288"/>
              <a:ext cx="3965448" cy="90220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39495" y="2948939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8639" y="2958083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067555" y="2685288"/>
              <a:ext cx="762000" cy="90220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405884" y="2685288"/>
              <a:ext cx="3651504" cy="90220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878839" y="1523658"/>
            <a:ext cx="6910705" cy="1782445"/>
          </a:xfrm>
          <a:prstGeom prst="rect">
            <a:avLst/>
          </a:prstGeom>
        </p:spPr>
        <p:txBody>
          <a:bodyPr vert="horz" wrap="square" lIns="0" tIns="11048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9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Role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of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Government</a:t>
            </a:r>
            <a:endParaRPr sz="3200">
              <a:latin typeface="Arial"/>
              <a:cs typeface="Arial"/>
            </a:endParaRPr>
          </a:p>
          <a:p>
            <a:pPr marL="12700" marR="5080">
              <a:lnSpc>
                <a:spcPct val="120000"/>
              </a:lnSpc>
              <a:spcBef>
                <a:spcPts val="5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Role of Corporate –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Intrapreneurship 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Role of Individuals –</a:t>
            </a:r>
            <a:r>
              <a:rPr sz="3200" spc="-8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Entrepreneurship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8555" y="752855"/>
            <a:ext cx="5591556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78839" y="859282"/>
            <a:ext cx="508698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F9F8E6"/>
                </a:solidFill>
              </a:rPr>
              <a:t>Development of</a:t>
            </a:r>
            <a:r>
              <a:rPr sz="3200" spc="-95" dirty="0">
                <a:solidFill>
                  <a:srgbClr val="F9F8E6"/>
                </a:solidFill>
              </a:rPr>
              <a:t> </a:t>
            </a:r>
            <a:r>
              <a:rPr sz="3200" dirty="0">
                <a:solidFill>
                  <a:srgbClr val="F9F8E6"/>
                </a:solidFill>
              </a:rPr>
              <a:t>Technology</a:t>
            </a:r>
            <a:endParaRPr sz="3200"/>
          </a:p>
        </p:txBody>
      </p:sp>
      <p:grpSp>
        <p:nvGrpSpPr>
          <p:cNvPr id="4" name="object 4"/>
          <p:cNvGrpSpPr/>
          <p:nvPr/>
        </p:nvGrpSpPr>
        <p:grpSpPr>
          <a:xfrm>
            <a:off x="539495" y="1016508"/>
            <a:ext cx="7932420" cy="4688205"/>
            <a:chOff x="539495" y="1016508"/>
            <a:chExt cx="7932420" cy="4688205"/>
          </a:xfrm>
        </p:grpSpPr>
        <p:sp>
          <p:nvSpPr>
            <p:cNvPr id="5" name="object 5"/>
            <p:cNvSpPr/>
            <p:nvPr/>
          </p:nvSpPr>
          <p:spPr>
            <a:xfrm>
              <a:off x="539495" y="1016508"/>
              <a:ext cx="303276" cy="3048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8639" y="1025652"/>
              <a:ext cx="254508" cy="25603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00100" y="1374648"/>
              <a:ext cx="637032" cy="7360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170431" y="1342644"/>
              <a:ext cx="3951732" cy="78943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00100" y="1886711"/>
              <a:ext cx="637032" cy="7360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70431" y="1854708"/>
              <a:ext cx="6605016" cy="78943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00100" y="2398775"/>
              <a:ext cx="637032" cy="7360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170431" y="2366772"/>
              <a:ext cx="7301483" cy="78943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071372" y="2793491"/>
              <a:ext cx="2013203" cy="789431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38555" y="3300984"/>
              <a:ext cx="4981956" cy="902207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39495" y="3564636"/>
              <a:ext cx="303276" cy="3048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48639" y="3573780"/>
              <a:ext cx="254508" cy="25603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00100" y="3922775"/>
              <a:ext cx="637032" cy="73609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71372" y="3890772"/>
              <a:ext cx="2368295" cy="78943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00100" y="4434840"/>
              <a:ext cx="637032" cy="73609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71372" y="4402836"/>
              <a:ext cx="1616964" cy="789432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00100" y="4946904"/>
              <a:ext cx="637032" cy="73609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071372" y="4914899"/>
              <a:ext cx="2191512" cy="789432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512445" indent="-386080">
              <a:lnSpc>
                <a:spcPct val="100000"/>
              </a:lnSpc>
              <a:spcBef>
                <a:spcPts val="775"/>
              </a:spcBef>
              <a:buChar char="–"/>
              <a:tabLst>
                <a:tab pos="512445" algn="l"/>
                <a:tab pos="513080" algn="l"/>
              </a:tabLst>
            </a:pPr>
            <a:r>
              <a:rPr spc="-5" dirty="0"/>
              <a:t>Utilization </a:t>
            </a:r>
            <a:r>
              <a:rPr dirty="0"/>
              <a:t>of</a:t>
            </a:r>
            <a:r>
              <a:rPr spc="-10" dirty="0"/>
              <a:t> </a:t>
            </a:r>
            <a:r>
              <a:rPr spc="-5" dirty="0"/>
              <a:t>materials</a:t>
            </a:r>
          </a:p>
          <a:p>
            <a:pPr marL="512445" indent="-386080">
              <a:lnSpc>
                <a:spcPct val="100000"/>
              </a:lnSpc>
              <a:spcBef>
                <a:spcPts val="675"/>
              </a:spcBef>
              <a:buChar char="–"/>
              <a:tabLst>
                <a:tab pos="512445" algn="l"/>
                <a:tab pos="513080" algn="l"/>
              </a:tabLst>
            </a:pPr>
            <a:r>
              <a:rPr spc="-5" dirty="0"/>
              <a:t>Exploitation &amp; transformation of</a:t>
            </a:r>
            <a:r>
              <a:rPr spc="35" dirty="0"/>
              <a:t> </a:t>
            </a:r>
            <a:r>
              <a:rPr spc="-5" dirty="0"/>
              <a:t>energy</a:t>
            </a:r>
          </a:p>
          <a:p>
            <a:pPr marL="413384" marR="5080" indent="-287020">
              <a:lnSpc>
                <a:spcPct val="100000"/>
              </a:lnSpc>
              <a:spcBef>
                <a:spcPts val="670"/>
              </a:spcBef>
              <a:buClr>
                <a:srgbClr val="F9F8E6"/>
              </a:buClr>
              <a:buFont typeface="Arial"/>
              <a:buChar char="–"/>
              <a:tabLst>
                <a:tab pos="512445" algn="l"/>
                <a:tab pos="513080" algn="l"/>
              </a:tabLst>
            </a:pPr>
            <a:r>
              <a:rPr dirty="0">
                <a:solidFill>
                  <a:srgbClr val="000000"/>
                </a:solidFill>
              </a:rPr>
              <a:t>	</a:t>
            </a:r>
            <a:r>
              <a:rPr dirty="0"/>
              <a:t>Understanding </a:t>
            </a:r>
            <a:r>
              <a:rPr spc="-5" dirty="0"/>
              <a:t>and </a:t>
            </a:r>
            <a:r>
              <a:rPr dirty="0"/>
              <a:t>application </a:t>
            </a:r>
            <a:r>
              <a:rPr spc="-5" dirty="0"/>
              <a:t>of Scientific  Principles</a:t>
            </a:r>
          </a:p>
          <a:p>
            <a:pPr marL="12700">
              <a:lnSpc>
                <a:spcPct val="100000"/>
              </a:lnSpc>
              <a:spcBef>
                <a:spcPts val="755"/>
              </a:spcBef>
            </a:pPr>
            <a:r>
              <a:rPr sz="3200" dirty="0"/>
              <a:t>The Role </a:t>
            </a:r>
            <a:r>
              <a:rPr sz="3200" spc="-5" dirty="0"/>
              <a:t>of</a:t>
            </a:r>
            <a:r>
              <a:rPr sz="3200" spc="-35" dirty="0"/>
              <a:t> </a:t>
            </a:r>
            <a:r>
              <a:rPr sz="3200" dirty="0"/>
              <a:t>Government</a:t>
            </a:r>
            <a:endParaRPr sz="3200"/>
          </a:p>
          <a:p>
            <a:pPr marL="413384" indent="-287020">
              <a:lnSpc>
                <a:spcPct val="100000"/>
              </a:lnSpc>
              <a:spcBef>
                <a:spcPts val="690"/>
              </a:spcBef>
              <a:buChar char="–"/>
              <a:tabLst>
                <a:tab pos="414020" algn="l"/>
              </a:tabLst>
            </a:pPr>
            <a:r>
              <a:rPr spc="-5" dirty="0"/>
              <a:t>Promotional</a:t>
            </a:r>
          </a:p>
          <a:p>
            <a:pPr marL="413384" indent="-287020">
              <a:lnSpc>
                <a:spcPct val="100000"/>
              </a:lnSpc>
              <a:spcBef>
                <a:spcPts val="670"/>
              </a:spcBef>
              <a:buChar char="–"/>
              <a:tabLst>
                <a:tab pos="414020" algn="l"/>
              </a:tabLst>
            </a:pPr>
            <a:r>
              <a:rPr spc="-5" dirty="0"/>
              <a:t>Neutral</a:t>
            </a:r>
          </a:p>
          <a:p>
            <a:pPr marL="413384" indent="-287020">
              <a:lnSpc>
                <a:spcPct val="100000"/>
              </a:lnSpc>
              <a:spcBef>
                <a:spcPts val="670"/>
              </a:spcBef>
              <a:buChar char="–"/>
              <a:tabLst>
                <a:tab pos="414020" algn="l"/>
              </a:tabLst>
            </a:pPr>
            <a:r>
              <a:rPr spc="-5" dirty="0"/>
              <a:t>Regulatory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11580" y="338327"/>
            <a:ext cx="6757416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44192" y="485978"/>
            <a:ext cx="605472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The Role of Smaller</a:t>
            </a:r>
            <a:r>
              <a:rPr spc="-80" dirty="0"/>
              <a:t> </a:t>
            </a:r>
            <a:r>
              <a:rPr dirty="0"/>
              <a:t>firm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41019" y="1420367"/>
            <a:ext cx="8321040" cy="3240405"/>
            <a:chOff x="541019" y="1420367"/>
            <a:chExt cx="8321040" cy="3240405"/>
          </a:xfrm>
        </p:grpSpPr>
        <p:sp>
          <p:nvSpPr>
            <p:cNvPr id="5" name="object 5"/>
            <p:cNvSpPr/>
            <p:nvPr/>
          </p:nvSpPr>
          <p:spPr>
            <a:xfrm>
              <a:off x="541019" y="1680971"/>
              <a:ext cx="300228" cy="3017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8639" y="1688591"/>
              <a:ext cx="254508" cy="25603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40079" y="1420367"/>
              <a:ext cx="804671" cy="89916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11351" y="1420367"/>
              <a:ext cx="669035" cy="89916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47571" y="1420367"/>
              <a:ext cx="1978152" cy="89916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592324" y="1420367"/>
              <a:ext cx="669036" cy="89916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727959" y="1420367"/>
              <a:ext cx="1392936" cy="89916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730752" y="1545335"/>
              <a:ext cx="580644" cy="68580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983735" y="1545335"/>
              <a:ext cx="3718560" cy="685800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01039" y="1863851"/>
              <a:ext cx="6202680" cy="679703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498335" y="1863851"/>
              <a:ext cx="574547" cy="679703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667499" y="1863851"/>
              <a:ext cx="1828800" cy="679703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1019" y="2461259"/>
              <a:ext cx="300228" cy="3017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8639" y="2468879"/>
              <a:ext cx="254508" cy="25603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40079" y="2200655"/>
              <a:ext cx="804671" cy="89916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11351" y="2200655"/>
              <a:ext cx="669035" cy="89916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147571" y="2200655"/>
              <a:ext cx="1978152" cy="89916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592324" y="2200655"/>
              <a:ext cx="669036" cy="89916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727959" y="2200655"/>
              <a:ext cx="1303019" cy="899160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640836" y="2325623"/>
              <a:ext cx="513588" cy="685800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826763" y="2325623"/>
              <a:ext cx="5035295" cy="685800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01039" y="2644139"/>
              <a:ext cx="1591056" cy="679703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41019" y="3241547"/>
              <a:ext cx="300228" cy="3017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48639" y="3249167"/>
              <a:ext cx="254508" cy="25603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40079" y="2980943"/>
              <a:ext cx="804671" cy="89915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911351" y="2980943"/>
              <a:ext cx="669035" cy="89915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046987" y="2980943"/>
              <a:ext cx="1888236" cy="899159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2401824" y="2980943"/>
              <a:ext cx="669036" cy="89915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2537459" y="2980943"/>
              <a:ext cx="1392936" cy="89915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540252" y="3105911"/>
              <a:ext cx="580644" cy="68580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793235" y="3105911"/>
              <a:ext cx="2715767" cy="685800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097523" y="3105911"/>
              <a:ext cx="513587" cy="685800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199631" y="3105911"/>
              <a:ext cx="2043684" cy="685800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01039" y="3424427"/>
              <a:ext cx="1623060" cy="679704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41019" y="4021835"/>
              <a:ext cx="300228" cy="3017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48639" y="4029455"/>
              <a:ext cx="254508" cy="25603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40079" y="3761232"/>
              <a:ext cx="804671" cy="899159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911351" y="3761232"/>
              <a:ext cx="669035" cy="89915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046987" y="3761232"/>
              <a:ext cx="1888236" cy="899159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401824" y="3761232"/>
              <a:ext cx="669036" cy="89915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638043" y="3761232"/>
              <a:ext cx="1303020" cy="899159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3552443" y="3886200"/>
              <a:ext cx="580644" cy="68580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3806952" y="3886200"/>
              <a:ext cx="3681984" cy="685800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878839" y="1521917"/>
            <a:ext cx="7692390" cy="2855595"/>
          </a:xfrm>
          <a:prstGeom prst="rect">
            <a:avLst/>
          </a:prstGeom>
        </p:spPr>
        <p:txBody>
          <a:bodyPr vert="horz" wrap="square" lIns="0" tIns="54610" rIns="0" bIns="0" rtlCol="0">
            <a:spAutoFit/>
          </a:bodyPr>
          <a:lstStyle/>
          <a:p>
            <a:pPr marL="12700" marR="5080">
              <a:lnSpc>
                <a:spcPct val="91500"/>
              </a:lnSpc>
              <a:spcBef>
                <a:spcPts val="430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T- High, M-High </a:t>
            </a:r>
            <a:r>
              <a:rPr sz="2400" b="1" dirty="0">
                <a:solidFill>
                  <a:srgbClr val="F9F8E6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Large skilled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resources,  financial backing. Act as a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Supplier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or Sub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–Contractor  </a:t>
            </a: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T- High, M-Low </a:t>
            </a:r>
            <a:r>
              <a:rPr sz="2400" b="1" dirty="0">
                <a:solidFill>
                  <a:srgbClr val="F9F8E6"/>
                </a:solidFill>
                <a:latin typeface="Arial"/>
                <a:cs typeface="Arial"/>
              </a:rPr>
              <a:t>-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Specialist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firm, access to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low</a:t>
            </a:r>
            <a:r>
              <a:rPr sz="2400" spc="-20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cost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325"/>
              </a:lnSpc>
            </a:pP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research</a:t>
            </a:r>
            <a:endParaRPr sz="2400">
              <a:latin typeface="Arial"/>
              <a:cs typeface="Arial"/>
            </a:endParaRPr>
          </a:p>
          <a:p>
            <a:pPr marL="12700" marR="631190">
              <a:lnSpc>
                <a:spcPct val="82500"/>
              </a:lnSpc>
              <a:spcBef>
                <a:spcPts val="650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T-Low, M-High </a:t>
            </a:r>
            <a:r>
              <a:rPr sz="2400" b="1" dirty="0">
                <a:solidFill>
                  <a:srgbClr val="F9F8E6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Linkage with</a:t>
            </a:r>
            <a:r>
              <a:rPr sz="2400" spc="-13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well-established  channels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3800"/>
              </a:lnSpc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T-Low, </a:t>
            </a:r>
            <a:r>
              <a:rPr sz="3200" b="1" spc="5" dirty="0">
                <a:solidFill>
                  <a:srgbClr val="D68D15"/>
                </a:solidFill>
                <a:latin typeface="Times New Roman"/>
                <a:cs typeface="Times New Roman"/>
              </a:rPr>
              <a:t>M- </a:t>
            </a: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Low </a:t>
            </a:r>
            <a:r>
              <a:rPr sz="2400" b="1" dirty="0">
                <a:solidFill>
                  <a:srgbClr val="F9F8E6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Well Suited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small</a:t>
            </a:r>
            <a:r>
              <a:rPr sz="2400" spc="-17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firm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541019" y="4248911"/>
            <a:ext cx="8025765" cy="1386840"/>
            <a:chOff x="541019" y="4248911"/>
            <a:chExt cx="8025765" cy="1386840"/>
          </a:xfrm>
        </p:grpSpPr>
        <p:sp>
          <p:nvSpPr>
            <p:cNvPr id="50" name="object 50"/>
            <p:cNvSpPr/>
            <p:nvPr/>
          </p:nvSpPr>
          <p:spPr>
            <a:xfrm>
              <a:off x="640079" y="4248911"/>
              <a:ext cx="2363724" cy="899160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41019" y="4509515"/>
              <a:ext cx="300228" cy="30175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48639" y="4517135"/>
              <a:ext cx="254508" cy="25603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470403" y="4248911"/>
              <a:ext cx="737616" cy="899160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775203" y="4248911"/>
              <a:ext cx="2848356" cy="899160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823204" y="4373879"/>
              <a:ext cx="2743200" cy="685800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40079" y="4736591"/>
              <a:ext cx="2452116" cy="899160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541019" y="4997195"/>
              <a:ext cx="300228" cy="30175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548639" y="5004815"/>
              <a:ext cx="254508" cy="25603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558796" y="4736591"/>
              <a:ext cx="737616" cy="899160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863596" y="4736591"/>
              <a:ext cx="2759963" cy="899160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878839" y="4351401"/>
            <a:ext cx="4476750" cy="1002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Low Tech – High</a:t>
            </a:r>
            <a:r>
              <a:rPr sz="3200" b="1" spc="-95" dirty="0">
                <a:solidFill>
                  <a:srgbClr val="D68D15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Volume  High Tech – Low</a:t>
            </a:r>
            <a:r>
              <a:rPr sz="3200" b="1" spc="-95" dirty="0">
                <a:solidFill>
                  <a:srgbClr val="D68D15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Volume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5844540" y="4861559"/>
            <a:ext cx="2729484" cy="685799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6001892" y="4332015"/>
            <a:ext cx="236791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3655" marR="5080" indent="-21590">
              <a:lnSpc>
                <a:spcPct val="133300"/>
              </a:lnSpc>
              <a:spcBef>
                <a:spcPts val="95"/>
              </a:spcBef>
            </a:pPr>
            <a:r>
              <a:rPr sz="2400" b="1" spc="-5" dirty="0">
                <a:solidFill>
                  <a:srgbClr val="F9F8E6"/>
                </a:solidFill>
                <a:latin typeface="Arial"/>
                <a:cs typeface="Arial"/>
              </a:rPr>
              <a:t>Financial Ability  Strategic</a:t>
            </a:r>
            <a:r>
              <a:rPr sz="2400" b="1" spc="-6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9F8E6"/>
                </a:solidFill>
                <a:latin typeface="Arial"/>
                <a:cs typeface="Arial"/>
              </a:rPr>
              <a:t>Ability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541019" y="5224271"/>
            <a:ext cx="8083550" cy="899160"/>
            <a:chOff x="541019" y="5224271"/>
            <a:chExt cx="8083550" cy="899160"/>
          </a:xfrm>
        </p:grpSpPr>
        <p:sp>
          <p:nvSpPr>
            <p:cNvPr id="65" name="object 65"/>
            <p:cNvSpPr/>
            <p:nvPr/>
          </p:nvSpPr>
          <p:spPr>
            <a:xfrm>
              <a:off x="640079" y="5224271"/>
              <a:ext cx="3730752" cy="899159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541019" y="5484875"/>
              <a:ext cx="300228" cy="30175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548639" y="5492495"/>
              <a:ext cx="254508" cy="25603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3979163" y="5349239"/>
              <a:ext cx="580643" cy="68580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233672" y="5349239"/>
              <a:ext cx="2781300" cy="685800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6603491" y="5349239"/>
              <a:ext cx="513588" cy="685800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6705599" y="5349239"/>
              <a:ext cx="1918716" cy="685800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2" name="object 72"/>
          <p:cNvSpPr txBox="1"/>
          <p:nvPr/>
        </p:nvSpPr>
        <p:spPr>
          <a:xfrm>
            <a:off x="878839" y="5327091"/>
            <a:ext cx="7538084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Emerging Options </a:t>
            </a:r>
            <a:r>
              <a:rPr sz="2400" b="1" dirty="0">
                <a:solidFill>
                  <a:srgbClr val="F9F8E6"/>
                </a:solidFill>
                <a:latin typeface="Arial"/>
                <a:cs typeface="Arial"/>
              </a:rPr>
              <a:t>– </a:t>
            </a:r>
            <a:r>
              <a:rPr sz="2400" b="1" spc="-5" dirty="0">
                <a:solidFill>
                  <a:srgbClr val="F9F8E6"/>
                </a:solidFill>
                <a:latin typeface="Arial"/>
                <a:cs typeface="Arial"/>
              </a:rPr>
              <a:t>Franchisee;</a:t>
            </a:r>
            <a:r>
              <a:rPr sz="2400" b="1" spc="-16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9F8E6"/>
                </a:solidFill>
                <a:latin typeface="Arial"/>
                <a:cs typeface="Arial"/>
              </a:rPr>
              <a:t>Sub-contractor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8348" y="182879"/>
            <a:ext cx="8631936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39546" y="289306"/>
            <a:ext cx="812165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/>
              <a:t>Entrepreneurship and Management</a:t>
            </a:r>
            <a:r>
              <a:rPr sz="3200" spc="-40" dirty="0"/>
              <a:t> </a:t>
            </a:r>
            <a:r>
              <a:rPr sz="3200" spc="-5" dirty="0"/>
              <a:t>Students</a:t>
            </a:r>
            <a:endParaRPr sz="3200"/>
          </a:p>
        </p:txBody>
      </p:sp>
      <p:grpSp>
        <p:nvGrpSpPr>
          <p:cNvPr id="4" name="object 4"/>
          <p:cNvGrpSpPr/>
          <p:nvPr/>
        </p:nvGrpSpPr>
        <p:grpSpPr>
          <a:xfrm>
            <a:off x="541019" y="890016"/>
            <a:ext cx="8602980" cy="5332730"/>
            <a:chOff x="541019" y="890016"/>
            <a:chExt cx="8602980" cy="5332730"/>
          </a:xfrm>
        </p:grpSpPr>
        <p:sp>
          <p:nvSpPr>
            <p:cNvPr id="5" name="object 5"/>
            <p:cNvSpPr/>
            <p:nvPr/>
          </p:nvSpPr>
          <p:spPr>
            <a:xfrm>
              <a:off x="685799" y="890016"/>
              <a:ext cx="2113788" cy="7360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1019" y="1104900"/>
              <a:ext cx="245364" cy="24993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8639" y="1112520"/>
              <a:ext cx="202692" cy="20726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449068" y="890016"/>
              <a:ext cx="696468" cy="73609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798063" y="890016"/>
              <a:ext cx="1819656" cy="73609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270248" y="890016"/>
              <a:ext cx="1784603" cy="736091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704331" y="890016"/>
              <a:ext cx="973836" cy="736091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329172" y="890016"/>
              <a:ext cx="807720" cy="736091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789419" y="890016"/>
              <a:ext cx="2336292" cy="736091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686800" y="890016"/>
              <a:ext cx="457200" cy="736091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85799" y="1325880"/>
              <a:ext cx="2112264" cy="736091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41019" y="1540764"/>
              <a:ext cx="245364" cy="24993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8639" y="1548384"/>
              <a:ext cx="202692" cy="20726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502408" y="1325880"/>
              <a:ext cx="696468" cy="73609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903219" y="1325880"/>
              <a:ext cx="2110739" cy="736091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718304" y="1325880"/>
              <a:ext cx="2258568" cy="736091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681216" y="1325880"/>
              <a:ext cx="917448" cy="736091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303008" y="1325880"/>
              <a:ext cx="1840992" cy="736091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85799" y="1682496"/>
              <a:ext cx="714756" cy="736091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054607" y="1682496"/>
              <a:ext cx="807720" cy="736091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514855" y="1682496"/>
              <a:ext cx="1821180" cy="736091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897124" y="1682496"/>
              <a:ext cx="530351" cy="736091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41019" y="2333244"/>
              <a:ext cx="245364" cy="24993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48639" y="2340863"/>
              <a:ext cx="202692" cy="20726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85799" y="2118360"/>
              <a:ext cx="659892" cy="736091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178051" y="2118360"/>
              <a:ext cx="2371344" cy="736091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381755" y="2118360"/>
              <a:ext cx="1819655" cy="736091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033772" y="2118360"/>
              <a:ext cx="678179" cy="736091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544311" y="2118360"/>
              <a:ext cx="624839" cy="736091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001511" y="2118360"/>
              <a:ext cx="1450847" cy="736091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284719" y="2118360"/>
              <a:ext cx="1450848" cy="736091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567927" y="2118360"/>
              <a:ext cx="576072" cy="736091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85799" y="2474976"/>
              <a:ext cx="1635252" cy="736091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975103" y="2474976"/>
              <a:ext cx="807719" cy="736091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436875" y="2474976"/>
              <a:ext cx="1911096" cy="736091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909060" y="2474976"/>
              <a:ext cx="530351" cy="736091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093463" y="2474976"/>
              <a:ext cx="1834895" cy="736091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582411" y="2474976"/>
              <a:ext cx="807720" cy="736091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044184" y="2474976"/>
              <a:ext cx="897636" cy="736091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597396" y="2474976"/>
              <a:ext cx="1414272" cy="736091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7665719" y="2474976"/>
              <a:ext cx="897635" cy="736091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8217408" y="2474976"/>
              <a:ext cx="926592" cy="736091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85799" y="2831592"/>
              <a:ext cx="1414272" cy="736091"/>
            </a:xfrm>
            <a:prstGeom prst="rect">
              <a:avLst/>
            </a:prstGeom>
            <a:blipFill>
              <a:blip r:embed="rId3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661159" y="2831592"/>
              <a:ext cx="530351" cy="736091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41019" y="3482339"/>
              <a:ext cx="245364" cy="24993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48639" y="3489960"/>
              <a:ext cx="202692" cy="20726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85799" y="3267455"/>
              <a:ext cx="659892" cy="736091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1104900" y="3267455"/>
              <a:ext cx="2371344" cy="736091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3235452" y="3267455"/>
              <a:ext cx="1818131" cy="736091"/>
            </a:xfrm>
            <a:prstGeom prst="rect">
              <a:avLst/>
            </a:prstGeom>
            <a:blipFill>
              <a:blip r:embed="rId3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812791" y="3267455"/>
              <a:ext cx="1415796" cy="736091"/>
            </a:xfrm>
            <a:prstGeom prst="rect">
              <a:avLst/>
            </a:prstGeom>
            <a:blipFill>
              <a:blip r:embed="rId4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987796" y="3267455"/>
              <a:ext cx="899159" cy="736091"/>
            </a:xfrm>
            <a:prstGeom prst="rect">
              <a:avLst/>
            </a:prstGeom>
            <a:blipFill>
              <a:blip r:embed="rId4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646163" y="3267455"/>
              <a:ext cx="807720" cy="736091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7213091" y="3267455"/>
              <a:ext cx="954024" cy="736091"/>
            </a:xfrm>
            <a:prstGeom prst="rect">
              <a:avLst/>
            </a:prstGeom>
            <a:blipFill>
              <a:blip r:embed="rId4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7927848" y="3267455"/>
              <a:ext cx="623316" cy="736091"/>
            </a:xfrm>
            <a:prstGeom prst="rect">
              <a:avLst/>
            </a:prstGeom>
            <a:blipFill>
              <a:blip r:embed="rId4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8310372" y="3267455"/>
              <a:ext cx="833627" cy="736091"/>
            </a:xfrm>
            <a:prstGeom prst="rect">
              <a:avLst/>
            </a:prstGeom>
            <a:blipFill>
              <a:blip r:embed="rId4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685799" y="3624072"/>
              <a:ext cx="1487424" cy="736092"/>
            </a:xfrm>
            <a:prstGeom prst="rect">
              <a:avLst/>
            </a:prstGeom>
            <a:blipFill>
              <a:blip r:embed="rId4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734311" y="3624072"/>
              <a:ext cx="530351" cy="736092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057400" y="3624072"/>
              <a:ext cx="862584" cy="736092"/>
            </a:xfrm>
            <a:prstGeom prst="rect">
              <a:avLst/>
            </a:prstGeom>
            <a:blipFill>
              <a:blip r:embed="rId4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712719" y="3624072"/>
              <a:ext cx="973835" cy="736092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3477768" y="3624072"/>
              <a:ext cx="992124" cy="736092"/>
            </a:xfrm>
            <a:prstGeom prst="rect">
              <a:avLst/>
            </a:prstGeom>
            <a:blipFill>
              <a:blip r:embed="rId4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262628" y="3624072"/>
              <a:ext cx="1414272" cy="736092"/>
            </a:xfrm>
            <a:prstGeom prst="rect">
              <a:avLst/>
            </a:prstGeom>
            <a:blipFill>
              <a:blip r:embed="rId4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5469635" y="3624072"/>
              <a:ext cx="1065275" cy="736092"/>
            </a:xfrm>
            <a:prstGeom prst="rect">
              <a:avLst/>
            </a:prstGeom>
            <a:blipFill>
              <a:blip r:embed="rId4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6327648" y="3624072"/>
              <a:ext cx="899159" cy="736092"/>
            </a:xfrm>
            <a:prstGeom prst="rect">
              <a:avLst/>
            </a:prstGeom>
            <a:blipFill>
              <a:blip r:embed="rId5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7019543" y="3624072"/>
              <a:ext cx="990600" cy="736092"/>
            </a:xfrm>
            <a:prstGeom prst="rect">
              <a:avLst/>
            </a:prstGeom>
            <a:blipFill>
              <a:blip r:embed="rId5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7802879" y="3624072"/>
              <a:ext cx="714755" cy="736092"/>
            </a:xfrm>
            <a:prstGeom prst="rect">
              <a:avLst/>
            </a:prstGeom>
            <a:blipFill>
              <a:blip r:embed="rId5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8310372" y="3624072"/>
              <a:ext cx="833627" cy="736092"/>
            </a:xfrm>
            <a:prstGeom prst="rect">
              <a:avLst/>
            </a:prstGeom>
            <a:blipFill>
              <a:blip r:embed="rId4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685799" y="3980688"/>
              <a:ext cx="1671827" cy="736092"/>
            </a:xfrm>
            <a:prstGeom prst="rect">
              <a:avLst/>
            </a:prstGeom>
            <a:blipFill>
              <a:blip r:embed="rId5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918716" y="3980688"/>
              <a:ext cx="530351" cy="736092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685799" y="4416551"/>
              <a:ext cx="2093976" cy="736092"/>
            </a:xfrm>
            <a:prstGeom prst="rect">
              <a:avLst/>
            </a:prstGeom>
            <a:blipFill>
              <a:blip r:embed="rId5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541019" y="4631436"/>
              <a:ext cx="245364" cy="24993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548639" y="4639056"/>
              <a:ext cx="202692" cy="20726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2683763" y="4416551"/>
              <a:ext cx="1156715" cy="736092"/>
            </a:xfrm>
            <a:prstGeom prst="rect">
              <a:avLst/>
            </a:prstGeom>
            <a:blipFill>
              <a:blip r:embed="rId5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3744468" y="4416551"/>
              <a:ext cx="1100327" cy="736092"/>
            </a:xfrm>
            <a:prstGeom prst="rect">
              <a:avLst/>
            </a:prstGeom>
            <a:blipFill>
              <a:blip r:embed="rId5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748784" y="4416551"/>
              <a:ext cx="1120139" cy="736092"/>
            </a:xfrm>
            <a:prstGeom prst="rect">
              <a:avLst/>
            </a:prstGeom>
            <a:blipFill>
              <a:blip r:embed="rId5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5771387" y="4416551"/>
              <a:ext cx="1522475" cy="736092"/>
            </a:xfrm>
            <a:prstGeom prst="rect">
              <a:avLst/>
            </a:prstGeom>
            <a:blipFill>
              <a:blip r:embed="rId5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7197851" y="4416551"/>
              <a:ext cx="990600" cy="736092"/>
            </a:xfrm>
            <a:prstGeom prst="rect">
              <a:avLst/>
            </a:prstGeom>
            <a:blipFill>
              <a:blip r:embed="rId5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8092439" y="4416551"/>
              <a:ext cx="1051559" cy="736092"/>
            </a:xfrm>
            <a:prstGeom prst="rect">
              <a:avLst/>
            </a:prstGeom>
            <a:blipFill>
              <a:blip r:embed="rId6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685799" y="4773168"/>
              <a:ext cx="2369820" cy="736091"/>
            </a:xfrm>
            <a:prstGeom prst="rect">
              <a:avLst/>
            </a:prstGeom>
            <a:blipFill>
              <a:blip r:embed="rId6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2895599" y="4773168"/>
              <a:ext cx="1985772" cy="736091"/>
            </a:xfrm>
            <a:prstGeom prst="rect">
              <a:avLst/>
            </a:prstGeom>
            <a:blipFill>
              <a:blip r:embed="rId6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721352" y="4773168"/>
              <a:ext cx="1063752" cy="736091"/>
            </a:xfrm>
            <a:prstGeom prst="rect">
              <a:avLst/>
            </a:prstGeom>
            <a:blipFill>
              <a:blip r:embed="rId6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5625084" y="4773168"/>
              <a:ext cx="2702052" cy="736091"/>
            </a:xfrm>
            <a:prstGeom prst="rect">
              <a:avLst/>
            </a:prstGeom>
            <a:blipFill>
              <a:blip r:embed="rId6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8165591" y="4773168"/>
              <a:ext cx="978407" cy="736091"/>
            </a:xfrm>
            <a:prstGeom prst="rect">
              <a:avLst/>
            </a:prstGeom>
            <a:blipFill>
              <a:blip r:embed="rId6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685799" y="5129783"/>
              <a:ext cx="1210056" cy="736092"/>
            </a:xfrm>
            <a:prstGeom prst="rect">
              <a:avLst/>
            </a:prstGeom>
            <a:blipFill>
              <a:blip r:embed="rId6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1554480" y="5129783"/>
              <a:ext cx="1248156" cy="736092"/>
            </a:xfrm>
            <a:prstGeom prst="rect">
              <a:avLst/>
            </a:prstGeom>
            <a:blipFill>
              <a:blip r:embed="rId6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2461259" y="5129783"/>
              <a:ext cx="2168652" cy="736092"/>
            </a:xfrm>
            <a:prstGeom prst="rect">
              <a:avLst/>
            </a:prstGeom>
            <a:blipFill>
              <a:blip r:embed="rId6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4288535" y="5129783"/>
              <a:ext cx="992124" cy="736092"/>
            </a:xfrm>
            <a:prstGeom prst="rect">
              <a:avLst/>
            </a:prstGeom>
            <a:blipFill>
              <a:blip r:embed="rId4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4939284" y="5129783"/>
              <a:ext cx="1082039" cy="736092"/>
            </a:xfrm>
            <a:prstGeom prst="rect">
              <a:avLst/>
            </a:prstGeom>
            <a:blipFill>
              <a:blip r:embed="rId6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5679948" y="5129783"/>
              <a:ext cx="1504188" cy="736092"/>
            </a:xfrm>
            <a:prstGeom prst="rect">
              <a:avLst/>
            </a:prstGeom>
            <a:blipFill>
              <a:blip r:embed="rId7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6842760" y="5129783"/>
              <a:ext cx="678179" cy="736092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7179563" y="5129783"/>
              <a:ext cx="1359407" cy="736092"/>
            </a:xfrm>
            <a:prstGeom prst="rect">
              <a:avLst/>
            </a:prstGeom>
            <a:blipFill>
              <a:blip r:embed="rId7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8197596" y="5129783"/>
              <a:ext cx="946403" cy="736092"/>
            </a:xfrm>
            <a:prstGeom prst="rect">
              <a:avLst/>
            </a:prstGeom>
            <a:blipFill>
              <a:blip r:embed="rId7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685799" y="5486400"/>
              <a:ext cx="1082039" cy="736092"/>
            </a:xfrm>
            <a:prstGeom prst="rect">
              <a:avLst/>
            </a:prstGeom>
            <a:blipFill>
              <a:blip r:embed="rId6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1420367" y="5486400"/>
              <a:ext cx="2023872" cy="736092"/>
            </a:xfrm>
            <a:prstGeom prst="rect">
              <a:avLst/>
            </a:prstGeom>
            <a:blipFill>
              <a:blip r:embed="rId7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3093719" y="5486400"/>
              <a:ext cx="1046987" cy="736092"/>
            </a:xfrm>
            <a:prstGeom prst="rect">
              <a:avLst/>
            </a:prstGeom>
            <a:blipFill>
              <a:blip r:embed="rId7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3793235" y="5486400"/>
              <a:ext cx="917448" cy="736092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4363211" y="5486400"/>
              <a:ext cx="696467" cy="73609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4712208" y="5486400"/>
              <a:ext cx="880872" cy="736092"/>
            </a:xfrm>
            <a:prstGeom prst="rect">
              <a:avLst/>
            </a:prstGeom>
            <a:blipFill>
              <a:blip r:embed="rId7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5154167" y="5486400"/>
              <a:ext cx="530351" cy="736092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3" name="object 103"/>
          <p:cNvSpPr txBox="1"/>
          <p:nvPr/>
        </p:nvSpPr>
        <p:spPr>
          <a:xfrm>
            <a:off x="878839" y="936091"/>
            <a:ext cx="8187690" cy="582993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409"/>
              </a:spcBef>
            </a:pPr>
            <a:r>
              <a:rPr sz="2600" dirty="0">
                <a:solidFill>
                  <a:srgbClr val="F9F8E6"/>
                </a:solidFill>
                <a:latin typeface="Arial"/>
                <a:cs typeface="Arial"/>
              </a:rPr>
              <a:t>Enterprises </a:t>
            </a:r>
            <a:r>
              <a:rPr sz="2600" spc="-5" dirty="0">
                <a:solidFill>
                  <a:srgbClr val="F9F8E6"/>
                </a:solidFill>
                <a:latin typeface="Arial"/>
                <a:cs typeface="Arial"/>
              </a:rPr>
              <a:t>in </a:t>
            </a:r>
            <a:r>
              <a:rPr sz="2600" dirty="0">
                <a:solidFill>
                  <a:srgbClr val="F9F8E6"/>
                </a:solidFill>
                <a:latin typeface="Arial"/>
                <a:cs typeface="Arial"/>
              </a:rPr>
              <a:t>protected economy can be</a:t>
            </a:r>
            <a:r>
              <a:rPr sz="2600" spc="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600" dirty="0">
                <a:solidFill>
                  <a:srgbClr val="F9F8E6"/>
                </a:solidFill>
                <a:latin typeface="Arial"/>
                <a:cs typeface="Arial"/>
              </a:rPr>
              <a:t>mismanaged.</a:t>
            </a:r>
            <a:endParaRPr sz="2600">
              <a:latin typeface="Arial"/>
              <a:cs typeface="Arial"/>
            </a:endParaRPr>
          </a:p>
          <a:p>
            <a:pPr marL="12700" marR="5080" algn="just">
              <a:lnSpc>
                <a:spcPts val="2810"/>
              </a:lnSpc>
              <a:spcBef>
                <a:spcPts val="665"/>
              </a:spcBef>
            </a:pPr>
            <a:r>
              <a:rPr sz="2600" dirty="0">
                <a:solidFill>
                  <a:srgbClr val="F9F8E6"/>
                </a:solidFill>
                <a:latin typeface="Arial"/>
                <a:cs typeface="Arial"/>
              </a:rPr>
              <a:t>Enterprises </a:t>
            </a:r>
            <a:r>
              <a:rPr sz="2600" spc="-5" dirty="0">
                <a:solidFill>
                  <a:srgbClr val="F9F8E6"/>
                </a:solidFill>
                <a:latin typeface="Arial"/>
                <a:cs typeface="Arial"/>
              </a:rPr>
              <a:t>in </a:t>
            </a:r>
            <a:r>
              <a:rPr sz="2600" dirty="0">
                <a:solidFill>
                  <a:srgbClr val="F9F8E6"/>
                </a:solidFill>
                <a:latin typeface="Arial"/>
                <a:cs typeface="Arial"/>
              </a:rPr>
              <a:t>competitive environment are essentially  to be</a:t>
            </a:r>
            <a:r>
              <a:rPr sz="2600" spc="5" dirty="0">
                <a:solidFill>
                  <a:srgbClr val="F9F8E6"/>
                </a:solidFill>
                <a:latin typeface="Arial"/>
                <a:cs typeface="Arial"/>
              </a:rPr>
              <a:t> managed.</a:t>
            </a:r>
            <a:endParaRPr sz="2600">
              <a:latin typeface="Arial"/>
              <a:cs typeface="Arial"/>
            </a:endParaRPr>
          </a:p>
          <a:p>
            <a:pPr marL="12700" marR="8255" algn="just">
              <a:lnSpc>
                <a:spcPts val="2810"/>
              </a:lnSpc>
              <a:spcBef>
                <a:spcPts val="620"/>
              </a:spcBef>
            </a:pPr>
            <a:r>
              <a:rPr sz="2600" dirty="0">
                <a:solidFill>
                  <a:srgbClr val="F9F8E6"/>
                </a:solidFill>
                <a:latin typeface="Arial"/>
                <a:cs typeface="Arial"/>
              </a:rPr>
              <a:t>A Management Graduate </a:t>
            </a:r>
            <a:r>
              <a:rPr sz="2600" spc="-5" dirty="0">
                <a:solidFill>
                  <a:srgbClr val="F9F8E6"/>
                </a:solidFill>
                <a:latin typeface="Arial"/>
                <a:cs typeface="Arial"/>
              </a:rPr>
              <a:t>is </a:t>
            </a:r>
            <a:r>
              <a:rPr sz="2600" dirty="0">
                <a:solidFill>
                  <a:srgbClr val="F9F8E6"/>
                </a:solidFill>
                <a:latin typeface="Arial"/>
                <a:cs typeface="Arial"/>
              </a:rPr>
              <a:t>a person trained </a:t>
            </a:r>
            <a:r>
              <a:rPr sz="2600" spc="-5" dirty="0">
                <a:solidFill>
                  <a:srgbClr val="F9F8E6"/>
                </a:solidFill>
                <a:latin typeface="Arial"/>
                <a:cs typeface="Arial"/>
              </a:rPr>
              <a:t>to  </a:t>
            </a:r>
            <a:r>
              <a:rPr sz="2600" spc="5" dirty="0">
                <a:solidFill>
                  <a:srgbClr val="F9F8E6"/>
                </a:solidFill>
                <a:latin typeface="Arial"/>
                <a:cs typeface="Arial"/>
              </a:rPr>
              <a:t>manage </a:t>
            </a:r>
            <a:r>
              <a:rPr sz="2600" dirty="0">
                <a:solidFill>
                  <a:srgbClr val="F9F8E6"/>
                </a:solidFill>
                <a:latin typeface="Arial"/>
                <a:cs typeface="Arial"/>
              </a:rPr>
              <a:t>an enterprise. Naturally, he will deliver the best  results.</a:t>
            </a:r>
            <a:endParaRPr sz="2600">
              <a:latin typeface="Arial"/>
              <a:cs typeface="Arial"/>
            </a:endParaRPr>
          </a:p>
          <a:p>
            <a:pPr marL="12700" marR="6985" algn="just">
              <a:lnSpc>
                <a:spcPts val="2810"/>
              </a:lnSpc>
              <a:spcBef>
                <a:spcPts val="620"/>
              </a:spcBef>
            </a:pPr>
            <a:r>
              <a:rPr sz="2600" dirty="0">
                <a:solidFill>
                  <a:srgbClr val="F9F8E6"/>
                </a:solidFill>
                <a:latin typeface="Arial"/>
                <a:cs typeface="Arial"/>
              </a:rPr>
              <a:t>A Management Graduate </a:t>
            </a:r>
            <a:r>
              <a:rPr sz="2600" spc="5" dirty="0">
                <a:solidFill>
                  <a:srgbClr val="F9F8E6"/>
                </a:solidFill>
                <a:latin typeface="Arial"/>
                <a:cs typeface="Arial"/>
              </a:rPr>
              <a:t>should </a:t>
            </a:r>
            <a:r>
              <a:rPr sz="2600" dirty="0">
                <a:solidFill>
                  <a:srgbClr val="F9F8E6"/>
                </a:solidFill>
                <a:latin typeface="Arial"/>
                <a:cs typeface="Arial"/>
              </a:rPr>
              <a:t>not be just a Job  Seeker. He can and should take the role of Job  Provider.</a:t>
            </a:r>
            <a:endParaRPr sz="2600">
              <a:latin typeface="Arial"/>
              <a:cs typeface="Arial"/>
            </a:endParaRPr>
          </a:p>
          <a:p>
            <a:pPr marL="12700" marR="5080" algn="just">
              <a:lnSpc>
                <a:spcPct val="90000"/>
              </a:lnSpc>
              <a:spcBef>
                <a:spcPts val="580"/>
              </a:spcBef>
            </a:pPr>
            <a:r>
              <a:rPr sz="2600" dirty="0">
                <a:solidFill>
                  <a:srgbClr val="F9F8E6"/>
                </a:solidFill>
                <a:latin typeface="Arial"/>
                <a:cs typeface="Arial"/>
              </a:rPr>
              <a:t>Experience even from </a:t>
            </a:r>
            <a:r>
              <a:rPr sz="2600" spc="5" dirty="0">
                <a:solidFill>
                  <a:srgbClr val="F9F8E6"/>
                </a:solidFill>
                <a:latin typeface="Arial"/>
                <a:cs typeface="Arial"/>
              </a:rPr>
              <a:t>HBS </a:t>
            </a:r>
            <a:r>
              <a:rPr sz="2600" spc="-5" dirty="0">
                <a:solidFill>
                  <a:srgbClr val="F9F8E6"/>
                </a:solidFill>
                <a:latin typeface="Arial"/>
                <a:cs typeface="Arial"/>
              </a:rPr>
              <a:t>confirm </a:t>
            </a:r>
            <a:r>
              <a:rPr sz="2600" dirty="0">
                <a:solidFill>
                  <a:srgbClr val="F9F8E6"/>
                </a:solidFill>
                <a:latin typeface="Arial"/>
                <a:cs typeface="Arial"/>
              </a:rPr>
              <a:t>that more  Management Graduates take Entrepreneurial Role  (after </a:t>
            </a:r>
            <a:r>
              <a:rPr sz="2600" spc="-5" dirty="0">
                <a:solidFill>
                  <a:srgbClr val="F9F8E6"/>
                </a:solidFill>
                <a:latin typeface="Arial"/>
                <a:cs typeface="Arial"/>
              </a:rPr>
              <a:t>some </a:t>
            </a:r>
            <a:r>
              <a:rPr sz="2600" dirty="0">
                <a:solidFill>
                  <a:srgbClr val="F9F8E6"/>
                </a:solidFill>
                <a:latin typeface="Arial"/>
                <a:cs typeface="Arial"/>
              </a:rPr>
              <a:t>experience) and their income is higher than  their colleagues who are </a:t>
            </a:r>
            <a:r>
              <a:rPr sz="2600" spc="-5" dirty="0">
                <a:solidFill>
                  <a:srgbClr val="F9F8E6"/>
                </a:solidFill>
                <a:latin typeface="Arial"/>
                <a:cs typeface="Arial"/>
              </a:rPr>
              <a:t>in</a:t>
            </a:r>
            <a:r>
              <a:rPr sz="2600" spc="-2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600" dirty="0">
                <a:solidFill>
                  <a:srgbClr val="F9F8E6"/>
                </a:solidFill>
                <a:latin typeface="Arial"/>
                <a:cs typeface="Arial"/>
              </a:rPr>
              <a:t>job.</a:t>
            </a:r>
            <a:endParaRPr sz="2600">
              <a:latin typeface="Arial"/>
              <a:cs typeface="Arial"/>
            </a:endParaRPr>
          </a:p>
          <a:p>
            <a:pPr marL="36830" algn="ctr">
              <a:lnSpc>
                <a:spcPct val="100000"/>
              </a:lnSpc>
              <a:spcBef>
                <a:spcPts val="310"/>
              </a:spcBef>
            </a:pPr>
            <a:r>
              <a:rPr sz="2400" b="1" spc="-509" dirty="0">
                <a:solidFill>
                  <a:srgbClr val="FFCC00"/>
                </a:solidFill>
                <a:latin typeface="Arial"/>
                <a:cs typeface="Arial"/>
              </a:rPr>
              <a:t>“An </a:t>
            </a:r>
            <a:r>
              <a:rPr sz="2400" b="1" spc="-440" dirty="0">
                <a:solidFill>
                  <a:srgbClr val="FFCC00"/>
                </a:solidFill>
                <a:latin typeface="Arial"/>
                <a:cs typeface="Arial"/>
              </a:rPr>
              <a:t>Entrepreneur </a:t>
            </a:r>
            <a:r>
              <a:rPr sz="2400" b="1" spc="-535" dirty="0">
                <a:solidFill>
                  <a:srgbClr val="FFCC00"/>
                </a:solidFill>
                <a:latin typeface="Arial"/>
                <a:cs typeface="Arial"/>
              </a:rPr>
              <a:t>has </a:t>
            </a:r>
            <a:r>
              <a:rPr sz="2400" b="1" spc="-420" dirty="0">
                <a:solidFill>
                  <a:srgbClr val="FFCC00"/>
                </a:solidFill>
                <a:latin typeface="Arial"/>
                <a:cs typeface="Arial"/>
              </a:rPr>
              <a:t>to </a:t>
            </a:r>
            <a:r>
              <a:rPr sz="2400" b="1" spc="-555" dirty="0">
                <a:solidFill>
                  <a:srgbClr val="FFCC00"/>
                </a:solidFill>
                <a:latin typeface="Arial"/>
                <a:cs typeface="Arial"/>
              </a:rPr>
              <a:t>be </a:t>
            </a:r>
            <a:r>
              <a:rPr sz="2400" b="1" spc="-480" dirty="0">
                <a:solidFill>
                  <a:srgbClr val="FFCC00"/>
                </a:solidFill>
                <a:latin typeface="Arial"/>
                <a:cs typeface="Arial"/>
              </a:rPr>
              <a:t>a</a:t>
            </a:r>
            <a:r>
              <a:rPr sz="2400" b="1" spc="-525" dirty="0">
                <a:solidFill>
                  <a:srgbClr val="FFCC00"/>
                </a:solidFill>
                <a:latin typeface="Arial"/>
                <a:cs typeface="Arial"/>
              </a:rPr>
              <a:t> </a:t>
            </a:r>
            <a:r>
              <a:rPr sz="2400" b="1" spc="-455" dirty="0">
                <a:solidFill>
                  <a:srgbClr val="FFCC00"/>
                </a:solidFill>
                <a:latin typeface="Arial"/>
                <a:cs typeface="Arial"/>
              </a:rPr>
              <a:t>Manager.</a:t>
            </a:r>
            <a:endParaRPr sz="2400">
              <a:latin typeface="Arial"/>
              <a:cs typeface="Arial"/>
            </a:endParaRPr>
          </a:p>
          <a:p>
            <a:pPr marL="40005" algn="ctr">
              <a:lnSpc>
                <a:spcPct val="100000"/>
              </a:lnSpc>
            </a:pPr>
            <a:r>
              <a:rPr sz="2400" b="1" spc="-455" dirty="0">
                <a:solidFill>
                  <a:srgbClr val="FFCC00"/>
                </a:solidFill>
                <a:latin typeface="Arial"/>
                <a:cs typeface="Arial"/>
              </a:rPr>
              <a:t>But </a:t>
            </a:r>
            <a:r>
              <a:rPr sz="2400" b="1" spc="-480" dirty="0">
                <a:solidFill>
                  <a:srgbClr val="FFCC00"/>
                </a:solidFill>
                <a:latin typeface="Arial"/>
                <a:cs typeface="Arial"/>
              </a:rPr>
              <a:t>a </a:t>
            </a:r>
            <a:r>
              <a:rPr sz="2400" b="1" spc="-475" dirty="0">
                <a:solidFill>
                  <a:srgbClr val="FFCC00"/>
                </a:solidFill>
                <a:latin typeface="Arial"/>
                <a:cs typeface="Arial"/>
              </a:rPr>
              <a:t>Manager </a:t>
            </a:r>
            <a:r>
              <a:rPr sz="2400" b="1" spc="-525" dirty="0">
                <a:solidFill>
                  <a:srgbClr val="FFCC00"/>
                </a:solidFill>
                <a:latin typeface="Arial"/>
                <a:cs typeface="Arial"/>
              </a:rPr>
              <a:t>need </a:t>
            </a:r>
            <a:r>
              <a:rPr sz="2400" b="1" spc="-425" dirty="0">
                <a:solidFill>
                  <a:srgbClr val="FFCC00"/>
                </a:solidFill>
                <a:latin typeface="Arial"/>
                <a:cs typeface="Arial"/>
              </a:rPr>
              <a:t>not </a:t>
            </a:r>
            <a:r>
              <a:rPr sz="2400" b="1" spc="-555" dirty="0">
                <a:solidFill>
                  <a:srgbClr val="FFCC00"/>
                </a:solidFill>
                <a:latin typeface="Arial"/>
                <a:cs typeface="Arial"/>
              </a:rPr>
              <a:t>be </a:t>
            </a:r>
            <a:r>
              <a:rPr sz="2400" b="1" spc="-465" dirty="0">
                <a:solidFill>
                  <a:srgbClr val="FFCC00"/>
                </a:solidFill>
                <a:latin typeface="Arial"/>
                <a:cs typeface="Arial"/>
              </a:rPr>
              <a:t>an</a:t>
            </a:r>
            <a:r>
              <a:rPr sz="2400" b="1" spc="-505" dirty="0">
                <a:solidFill>
                  <a:srgbClr val="FFCC00"/>
                </a:solidFill>
                <a:latin typeface="Arial"/>
                <a:cs typeface="Arial"/>
              </a:rPr>
              <a:t> </a:t>
            </a:r>
            <a:r>
              <a:rPr sz="2400" b="1" spc="-450" dirty="0">
                <a:solidFill>
                  <a:srgbClr val="FFCC00"/>
                </a:solidFill>
                <a:latin typeface="Arial"/>
                <a:cs typeface="Arial"/>
              </a:rPr>
              <a:t>Entrepreneur”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6429755" y="6486144"/>
            <a:ext cx="2286000" cy="228600"/>
          </a:xfrm>
          <a:prstGeom prst="rect">
            <a:avLst/>
          </a:prstGeom>
          <a:blipFill>
            <a:blip r:embed="rId7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04544" y="473963"/>
            <a:ext cx="6563868" cy="9022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45716" y="580770"/>
            <a:ext cx="605218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" dirty="0"/>
              <a:t>Entrepreneurial </a:t>
            </a:r>
            <a:r>
              <a:rPr sz="3200" dirty="0"/>
              <a:t>Decision</a:t>
            </a:r>
            <a:r>
              <a:rPr sz="3200" spc="-65" dirty="0"/>
              <a:t> </a:t>
            </a:r>
            <a:r>
              <a:rPr sz="3200" dirty="0"/>
              <a:t>Process</a:t>
            </a:r>
            <a:endParaRPr sz="3200"/>
          </a:p>
        </p:txBody>
      </p:sp>
      <p:grpSp>
        <p:nvGrpSpPr>
          <p:cNvPr id="4" name="object 4"/>
          <p:cNvGrpSpPr/>
          <p:nvPr/>
        </p:nvGrpSpPr>
        <p:grpSpPr>
          <a:xfrm>
            <a:off x="541019" y="1488947"/>
            <a:ext cx="4255135" cy="4742815"/>
            <a:chOff x="541019" y="1488947"/>
            <a:chExt cx="4255135" cy="4742815"/>
          </a:xfrm>
        </p:grpSpPr>
        <p:sp>
          <p:nvSpPr>
            <p:cNvPr id="5" name="object 5"/>
            <p:cNvSpPr/>
            <p:nvPr/>
          </p:nvSpPr>
          <p:spPr>
            <a:xfrm>
              <a:off x="670559" y="1488947"/>
              <a:ext cx="2348483" cy="78943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1019" y="1719071"/>
              <a:ext cx="259079" cy="2667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8639" y="1726691"/>
              <a:ext cx="216408" cy="2240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29055" y="1994915"/>
              <a:ext cx="548640" cy="63550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101851" y="1967483"/>
              <a:ext cx="2286000" cy="679703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101851" y="2296667"/>
              <a:ext cx="2013204" cy="679703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29055" y="2726436"/>
              <a:ext cx="548640" cy="63550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101851" y="2699003"/>
              <a:ext cx="3608832" cy="679703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29055" y="3128771"/>
              <a:ext cx="548640" cy="63550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101851" y="3101339"/>
              <a:ext cx="3214116" cy="679704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29055" y="3531108"/>
              <a:ext cx="548640" cy="63550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101851" y="3503675"/>
              <a:ext cx="2574036" cy="679704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01851" y="3832859"/>
              <a:ext cx="3694176" cy="679704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01851" y="4162043"/>
              <a:ext cx="1353311" cy="679704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29055" y="4591812"/>
              <a:ext cx="548640" cy="63550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101851" y="4564380"/>
              <a:ext cx="3456432" cy="679704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101851" y="4893563"/>
              <a:ext cx="3099816" cy="679704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101851" y="5222747"/>
              <a:ext cx="3642360" cy="679704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101851" y="5551932"/>
              <a:ext cx="1862327" cy="679704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5"/>
              </a:spcBef>
            </a:pPr>
            <a:r>
              <a:rPr spc="-5" dirty="0"/>
              <a:t>Pull</a:t>
            </a:r>
            <a:r>
              <a:rPr spc="5" dirty="0"/>
              <a:t> </a:t>
            </a:r>
            <a:r>
              <a:rPr dirty="0"/>
              <a:t>Factors</a:t>
            </a:r>
          </a:p>
          <a:p>
            <a:pPr marL="413384" marR="1412240" indent="-287020">
              <a:lnSpc>
                <a:spcPts val="2590"/>
              </a:lnSpc>
              <a:spcBef>
                <a:spcPts val="635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</a:rPr>
              <a:t>Perception</a:t>
            </a:r>
            <a:r>
              <a:rPr sz="2400" spc="-50" dirty="0">
                <a:solidFill>
                  <a:srgbClr val="F9F8E6"/>
                </a:solidFill>
              </a:rPr>
              <a:t> </a:t>
            </a:r>
            <a:r>
              <a:rPr sz="2400" dirty="0">
                <a:solidFill>
                  <a:srgbClr val="F9F8E6"/>
                </a:solidFill>
              </a:rPr>
              <a:t>of  </a:t>
            </a:r>
            <a:r>
              <a:rPr sz="2400" spc="-5" dirty="0">
                <a:solidFill>
                  <a:srgbClr val="F9F8E6"/>
                </a:solidFill>
              </a:rPr>
              <a:t>Advantages</a:t>
            </a:r>
            <a:endParaRPr sz="2400"/>
          </a:p>
          <a:p>
            <a:pPr marL="413384" indent="-287020">
              <a:lnSpc>
                <a:spcPct val="100000"/>
              </a:lnSpc>
              <a:spcBef>
                <a:spcPts val="25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</a:rPr>
              <a:t>Spotting an</a:t>
            </a:r>
            <a:r>
              <a:rPr sz="2400" spc="-10" dirty="0">
                <a:solidFill>
                  <a:srgbClr val="F9F8E6"/>
                </a:solidFill>
              </a:rPr>
              <a:t> </a:t>
            </a:r>
            <a:r>
              <a:rPr sz="2400" spc="-5" dirty="0">
                <a:solidFill>
                  <a:srgbClr val="F9F8E6"/>
                </a:solidFill>
              </a:rPr>
              <a:t>Opportunity</a:t>
            </a:r>
            <a:endParaRPr sz="2400"/>
          </a:p>
          <a:p>
            <a:pPr marL="413384" indent="-287020">
              <a:lnSpc>
                <a:spcPct val="100000"/>
              </a:lnSpc>
              <a:spcBef>
                <a:spcPts val="290"/>
              </a:spcBef>
              <a:buChar char="–"/>
              <a:tabLst>
                <a:tab pos="414020" algn="l"/>
              </a:tabLst>
            </a:pPr>
            <a:r>
              <a:rPr sz="2400" dirty="0">
                <a:solidFill>
                  <a:srgbClr val="F9F8E6"/>
                </a:solidFill>
              </a:rPr>
              <a:t>Government</a:t>
            </a:r>
            <a:r>
              <a:rPr sz="2400" spc="-30" dirty="0">
                <a:solidFill>
                  <a:srgbClr val="F9F8E6"/>
                </a:solidFill>
              </a:rPr>
              <a:t> </a:t>
            </a:r>
            <a:r>
              <a:rPr sz="2400" spc="-5" dirty="0">
                <a:solidFill>
                  <a:srgbClr val="F9F8E6"/>
                </a:solidFill>
              </a:rPr>
              <a:t>Policies</a:t>
            </a:r>
            <a:endParaRPr sz="2400"/>
          </a:p>
          <a:p>
            <a:pPr marL="413384" marR="5080" indent="-287020">
              <a:lnSpc>
                <a:spcPts val="2590"/>
              </a:lnSpc>
              <a:spcBef>
                <a:spcPts val="62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</a:rPr>
              <a:t>Motivation </a:t>
            </a:r>
            <a:r>
              <a:rPr sz="2400" dirty="0">
                <a:solidFill>
                  <a:srgbClr val="F9F8E6"/>
                </a:solidFill>
              </a:rPr>
              <a:t>from  </a:t>
            </a:r>
            <a:r>
              <a:rPr sz="2400" spc="-5" dirty="0">
                <a:solidFill>
                  <a:srgbClr val="F9F8E6"/>
                </a:solidFill>
              </a:rPr>
              <a:t>Biographies or Success  </a:t>
            </a:r>
            <a:r>
              <a:rPr sz="2400" dirty="0">
                <a:solidFill>
                  <a:srgbClr val="F9F8E6"/>
                </a:solidFill>
              </a:rPr>
              <a:t>Stories</a:t>
            </a:r>
            <a:endParaRPr sz="2400"/>
          </a:p>
          <a:p>
            <a:pPr marL="413384" marR="57785" indent="-287020">
              <a:lnSpc>
                <a:spcPct val="90000"/>
              </a:lnSpc>
              <a:spcBef>
                <a:spcPts val="54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</a:rPr>
              <a:t>Influenced by Culture,  </a:t>
            </a:r>
            <a:r>
              <a:rPr sz="2400" dirty="0">
                <a:solidFill>
                  <a:srgbClr val="F9F8E6"/>
                </a:solidFill>
              </a:rPr>
              <a:t>Community, </a:t>
            </a:r>
            <a:r>
              <a:rPr sz="2400" spc="-5" dirty="0">
                <a:solidFill>
                  <a:srgbClr val="F9F8E6"/>
                </a:solidFill>
              </a:rPr>
              <a:t>Family  Background, Teachers,  Peers,</a:t>
            </a:r>
            <a:r>
              <a:rPr sz="2400" dirty="0">
                <a:solidFill>
                  <a:srgbClr val="F9F8E6"/>
                </a:solidFill>
              </a:rPr>
              <a:t> </a:t>
            </a:r>
            <a:r>
              <a:rPr sz="2400" spc="-5" dirty="0">
                <a:solidFill>
                  <a:srgbClr val="F9F8E6"/>
                </a:solidFill>
              </a:rPr>
              <a:t>etc.</a:t>
            </a:r>
            <a:endParaRPr sz="2400"/>
          </a:p>
        </p:txBody>
      </p:sp>
      <p:grpSp>
        <p:nvGrpSpPr>
          <p:cNvPr id="25" name="object 25"/>
          <p:cNvGrpSpPr/>
          <p:nvPr/>
        </p:nvGrpSpPr>
        <p:grpSpPr>
          <a:xfrm>
            <a:off x="5265420" y="1488947"/>
            <a:ext cx="2929255" cy="3096895"/>
            <a:chOff x="5265420" y="1488947"/>
            <a:chExt cx="2929255" cy="3096895"/>
          </a:xfrm>
        </p:grpSpPr>
        <p:sp>
          <p:nvSpPr>
            <p:cNvPr id="26" name="object 26"/>
            <p:cNvSpPr/>
            <p:nvPr/>
          </p:nvSpPr>
          <p:spPr>
            <a:xfrm>
              <a:off x="5394960" y="1488947"/>
              <a:ext cx="2566416" cy="789431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265420" y="1719071"/>
              <a:ext cx="259079" cy="2667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273040" y="1726691"/>
              <a:ext cx="216408" cy="22402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553456" y="1994915"/>
              <a:ext cx="548639" cy="63550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826252" y="1967483"/>
              <a:ext cx="981455" cy="679703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826252" y="2296667"/>
              <a:ext cx="2368296" cy="679703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553456" y="2726436"/>
              <a:ext cx="548639" cy="63550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826252" y="2699003"/>
              <a:ext cx="1842516" cy="679703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553456" y="3128771"/>
              <a:ext cx="548639" cy="63550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826252" y="3101339"/>
              <a:ext cx="896111" cy="679704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316980" y="3101339"/>
              <a:ext cx="507492" cy="679704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419088" y="3101339"/>
              <a:ext cx="745236" cy="679704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553456" y="3531108"/>
              <a:ext cx="548639" cy="63550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826252" y="3503675"/>
              <a:ext cx="1895855" cy="679704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553456" y="3933443"/>
              <a:ext cx="548639" cy="635507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826252" y="3906012"/>
              <a:ext cx="1641348" cy="679704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5604128" y="1535844"/>
            <a:ext cx="2390140" cy="2840990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5"/>
              </a:spcBef>
            </a:pPr>
            <a:r>
              <a:rPr sz="2800" spc="-5" dirty="0">
                <a:solidFill>
                  <a:srgbClr val="FFCC00"/>
                </a:solidFill>
                <a:latin typeface="Arial"/>
                <a:cs typeface="Arial"/>
              </a:rPr>
              <a:t>Push</a:t>
            </a:r>
            <a:r>
              <a:rPr sz="2800" spc="-20" dirty="0">
                <a:solidFill>
                  <a:srgbClr val="FFCC00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FCC00"/>
                </a:solidFill>
                <a:latin typeface="Arial"/>
                <a:cs typeface="Arial"/>
              </a:rPr>
              <a:t>Factors</a:t>
            </a:r>
            <a:endParaRPr sz="2800">
              <a:latin typeface="Arial"/>
              <a:cs typeface="Arial"/>
            </a:endParaRPr>
          </a:p>
          <a:p>
            <a:pPr marL="413384" indent="-287020">
              <a:lnSpc>
                <a:spcPts val="2735"/>
              </a:lnSpc>
              <a:spcBef>
                <a:spcPts val="305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Job</a:t>
            </a:r>
            <a:endParaRPr sz="2400">
              <a:latin typeface="Arial"/>
              <a:cs typeface="Arial"/>
            </a:endParaRPr>
          </a:p>
          <a:p>
            <a:pPr marL="413384">
              <a:lnSpc>
                <a:spcPts val="2735"/>
              </a:lnSpc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Dissatisfaction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spcBef>
                <a:spcPts val="29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Relocation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spcBef>
                <a:spcPts val="29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Lay-off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spcBef>
                <a:spcPts val="290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Retirement</a:t>
            </a:r>
            <a:endParaRPr sz="2400">
              <a:latin typeface="Arial"/>
              <a:cs typeface="Arial"/>
            </a:endParaRPr>
          </a:p>
          <a:p>
            <a:pPr marL="413384" indent="-287020">
              <a:lnSpc>
                <a:spcPct val="100000"/>
              </a:lnSpc>
              <a:spcBef>
                <a:spcPts val="285"/>
              </a:spcBef>
              <a:buChar char="–"/>
              <a:tabLst>
                <a:tab pos="414020" algn="l"/>
              </a:tabLst>
            </a:pP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Boredom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72795" y="0"/>
            <a:ext cx="8629015" cy="1362710"/>
            <a:chOff x="272795" y="0"/>
            <a:chExt cx="8629015" cy="1362710"/>
          </a:xfrm>
        </p:grpSpPr>
        <p:sp>
          <p:nvSpPr>
            <p:cNvPr id="3" name="object 3"/>
            <p:cNvSpPr/>
            <p:nvPr/>
          </p:nvSpPr>
          <p:spPr>
            <a:xfrm>
              <a:off x="1225295" y="0"/>
              <a:ext cx="6848856" cy="81381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72795" y="350520"/>
              <a:ext cx="8628888" cy="101193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44169" y="0"/>
            <a:ext cx="805751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9525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Comparison of </a:t>
            </a:r>
            <a:r>
              <a:rPr sz="3600" spc="-5" dirty="0"/>
              <a:t>Entrepreneurs,  </a:t>
            </a:r>
            <a:r>
              <a:rPr sz="3600" dirty="0"/>
              <a:t>Intrapreneurs </a:t>
            </a:r>
            <a:r>
              <a:rPr sz="3600" spc="-5" dirty="0"/>
              <a:t>and </a:t>
            </a:r>
            <a:r>
              <a:rPr sz="3600" dirty="0"/>
              <a:t>Traditional</a:t>
            </a:r>
            <a:r>
              <a:rPr sz="3600" spc="-85" dirty="0"/>
              <a:t> </a:t>
            </a:r>
            <a:r>
              <a:rPr sz="3600" dirty="0"/>
              <a:t>Managers</a:t>
            </a:r>
            <a:endParaRPr sz="3600"/>
          </a:p>
        </p:txBody>
      </p:sp>
      <p:grpSp>
        <p:nvGrpSpPr>
          <p:cNvPr id="6" name="object 6"/>
          <p:cNvGrpSpPr/>
          <p:nvPr/>
        </p:nvGrpSpPr>
        <p:grpSpPr>
          <a:xfrm>
            <a:off x="2420111" y="1165860"/>
            <a:ext cx="6703059" cy="680085"/>
            <a:chOff x="2420111" y="1165860"/>
            <a:chExt cx="6703059" cy="680085"/>
          </a:xfrm>
        </p:grpSpPr>
        <p:sp>
          <p:nvSpPr>
            <p:cNvPr id="7" name="object 7"/>
            <p:cNvSpPr/>
            <p:nvPr/>
          </p:nvSpPr>
          <p:spPr>
            <a:xfrm>
              <a:off x="2420111" y="1165860"/>
              <a:ext cx="1903476" cy="67970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807" y="1165860"/>
              <a:ext cx="2336291" cy="67970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903720" y="1165860"/>
              <a:ext cx="2218944" cy="67970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0" y="1531619"/>
            <a:ext cx="4208145" cy="1347470"/>
            <a:chOff x="0" y="1531619"/>
            <a:chExt cx="4208145" cy="1347470"/>
          </a:xfrm>
        </p:grpSpPr>
        <p:sp>
          <p:nvSpPr>
            <p:cNvPr id="11" name="object 11"/>
            <p:cNvSpPr/>
            <p:nvPr/>
          </p:nvSpPr>
          <p:spPr>
            <a:xfrm>
              <a:off x="2447544" y="1531619"/>
              <a:ext cx="1760220" cy="679703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2004059"/>
              <a:ext cx="2093976" cy="56997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988820" y="2004059"/>
              <a:ext cx="1554480" cy="56997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988820" y="2308859"/>
              <a:ext cx="1473708" cy="569976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0" y="2004060"/>
            <a:ext cx="9144000" cy="3100070"/>
            <a:chOff x="0" y="2004060"/>
            <a:chExt cx="9144000" cy="3100070"/>
          </a:xfrm>
        </p:grpSpPr>
        <p:sp>
          <p:nvSpPr>
            <p:cNvPr id="16" name="object 16"/>
            <p:cNvSpPr/>
            <p:nvPr/>
          </p:nvSpPr>
          <p:spPr>
            <a:xfrm>
              <a:off x="4503420" y="2004060"/>
              <a:ext cx="778763" cy="569976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940808" y="2004060"/>
              <a:ext cx="426720" cy="569976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026152" y="2004060"/>
              <a:ext cx="1863852" cy="569976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03420" y="2308860"/>
              <a:ext cx="2174748" cy="569976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03420" y="2613660"/>
              <a:ext cx="1104900" cy="569976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789419" y="2004060"/>
              <a:ext cx="2354579" cy="569976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789419" y="2308860"/>
              <a:ext cx="2081783" cy="569976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03420" y="3009900"/>
              <a:ext cx="949451" cy="569976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111496" y="3009900"/>
              <a:ext cx="426720" cy="569976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196840" y="3009900"/>
              <a:ext cx="914400" cy="569976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769864" y="3009900"/>
              <a:ext cx="483108" cy="569976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03420" y="3314700"/>
              <a:ext cx="1414272" cy="569976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03420" y="3619500"/>
              <a:ext cx="2048255" cy="569976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03420" y="3924300"/>
              <a:ext cx="908303" cy="569976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070347" y="3924300"/>
              <a:ext cx="426720" cy="569976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155691" y="3924300"/>
              <a:ext cx="914400" cy="569976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728715" y="3924300"/>
              <a:ext cx="483108" cy="569976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03420" y="4229100"/>
              <a:ext cx="1524000" cy="569976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0" y="3009900"/>
              <a:ext cx="2142744" cy="569976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988820" y="3009900"/>
              <a:ext cx="949452" cy="569976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2596895" y="3009900"/>
              <a:ext cx="426719" cy="569976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2682239" y="3009900"/>
              <a:ext cx="914400" cy="569976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255264" y="3009900"/>
              <a:ext cx="483108" cy="569976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988820" y="3314700"/>
              <a:ext cx="2639568" cy="569976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988820" y="3619500"/>
              <a:ext cx="2282952" cy="569976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988820" y="3924300"/>
              <a:ext cx="2407920" cy="569976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988820" y="4229100"/>
              <a:ext cx="2090928" cy="569976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988820" y="4533900"/>
              <a:ext cx="2209800" cy="569976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03420" y="4533900"/>
              <a:ext cx="1348739" cy="569976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5" name="object 45"/>
          <p:cNvGrpSpPr/>
          <p:nvPr/>
        </p:nvGrpSpPr>
        <p:grpSpPr>
          <a:xfrm>
            <a:off x="6789419" y="3009900"/>
            <a:ext cx="2354580" cy="875030"/>
            <a:chOff x="6789419" y="3009900"/>
            <a:chExt cx="2354580" cy="875030"/>
          </a:xfrm>
        </p:grpSpPr>
        <p:sp>
          <p:nvSpPr>
            <p:cNvPr id="46" name="object 46"/>
            <p:cNvSpPr/>
            <p:nvPr/>
          </p:nvSpPr>
          <p:spPr>
            <a:xfrm>
              <a:off x="6789419" y="3009900"/>
              <a:ext cx="2354579" cy="569976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789419" y="3314700"/>
              <a:ext cx="1655064" cy="569976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48" name="object 48"/>
          <p:cNvGraphicFramePr>
            <a:graphicFrameLocks noGrp="1"/>
          </p:cNvGraphicFramePr>
          <p:nvPr/>
        </p:nvGraphicFramePr>
        <p:xfrm>
          <a:off x="-14287" y="1204912"/>
          <a:ext cx="9144000" cy="37490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57400"/>
                <a:gridCol w="2514600"/>
                <a:gridCol w="2286000"/>
                <a:gridCol w="2286000"/>
              </a:tblGrid>
              <a:tr h="822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28575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9755" marR="543560" indent="-2794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400" spc="-90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2400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raditio</a:t>
                      </a:r>
                      <a:r>
                        <a:rPr sz="2400" spc="-10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2400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al  </a:t>
                      </a:r>
                      <a:r>
                        <a:rPr sz="2400" spc="-5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Managers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28575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400" spc="-5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Entrepreneurs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28575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3622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400" spc="-5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Intrapreneurs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28575">
                      <a:solidFill>
                        <a:srgbClr val="F9F8E6"/>
                      </a:solidFill>
                      <a:prstDash val="solid"/>
                    </a:lnR>
                    <a:lnT w="28575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</a:tr>
              <a:tr h="1005839">
                <a:tc>
                  <a:txBody>
                    <a:bodyPr/>
                    <a:lstStyle/>
                    <a:p>
                      <a:pPr marR="46355" algn="ctr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Primary</a:t>
                      </a:r>
                      <a:r>
                        <a:rPr sz="2000" spc="-45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motives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28575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marR="127127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Perks</a:t>
                      </a:r>
                      <a:r>
                        <a:rPr sz="2000" spc="-10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and  promotion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20637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Sel</a:t>
                      </a:r>
                      <a:r>
                        <a:rPr sz="2000" spc="-1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f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-employment,  satisfaction and  money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23558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Creative</a:t>
                      </a:r>
                      <a:r>
                        <a:rPr sz="2000" spc="-9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freedom  and</a:t>
                      </a:r>
                      <a:r>
                        <a:rPr sz="2000" spc="-3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recognition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28575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</a:tr>
              <a:tr h="192023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spc="-2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Time</a:t>
                      </a:r>
                      <a:r>
                        <a:rPr sz="2000" spc="-55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Orientation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28575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marR="18542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Short-term –  meeting quotas</a:t>
                      </a:r>
                      <a:r>
                        <a:rPr sz="2000" spc="-12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and  budgets; </a:t>
                      </a:r>
                      <a:r>
                        <a:rPr sz="2000" spc="-2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weekly,  monthly,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quarterly  and the annual  planning</a:t>
                      </a:r>
                      <a:r>
                        <a:rPr sz="2000" spc="-3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horizon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28575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544195">
                        <a:lnSpc>
                          <a:spcPct val="100000"/>
                        </a:lnSpc>
                        <a:spcBef>
                          <a:spcPts val="305"/>
                        </a:spcBef>
                        <a:tabLst>
                          <a:tab pos="993775" algn="l"/>
                        </a:tabLst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Short-term –  business  e</a:t>
                      </a:r>
                      <a:r>
                        <a:rPr sz="2000" spc="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tablishment;  Long-term –  growth	of  business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28575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spc="-5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Tend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to follow</a:t>
                      </a:r>
                      <a:r>
                        <a:rPr sz="2000" spc="-1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the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middle</a:t>
                      </a:r>
                      <a:r>
                        <a:rPr sz="2000" spc="-3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path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28575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28575">
                      <a:solidFill>
                        <a:srgbClr val="F9F8E6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9134856" y="552907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9143"/>
                  </a:lnTo>
                  <a:lnTo>
                    <a:pt x="9144" y="91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140952" cy="570128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429755" y="6486144"/>
              <a:ext cx="2286000" cy="2286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589276" y="175260"/>
              <a:ext cx="1903476" cy="67970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68952" y="175260"/>
              <a:ext cx="2336292" cy="67970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874764" y="175260"/>
              <a:ext cx="2218944" cy="67970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60020" y="1181100"/>
              <a:ext cx="1144524" cy="56997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01896" y="1181100"/>
              <a:ext cx="2430779" cy="56997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809231" y="1181100"/>
              <a:ext cx="1074420" cy="56997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809231" y="1485900"/>
              <a:ext cx="2328672" cy="569976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809231" y="1790700"/>
              <a:ext cx="2334768" cy="569976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60020" y="2186939"/>
              <a:ext cx="838200" cy="569976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60020" y="2935223"/>
              <a:ext cx="1965960" cy="569976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60020" y="3482340"/>
              <a:ext cx="1062228" cy="569976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60020" y="4535423"/>
              <a:ext cx="1682495" cy="569976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60020" y="4840223"/>
              <a:ext cx="1347216" cy="569976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2330195" y="541019"/>
            <a:ext cx="2049780" cy="1515110"/>
            <a:chOff x="2330195" y="541019"/>
            <a:chExt cx="2049780" cy="1515110"/>
          </a:xfrm>
        </p:grpSpPr>
        <p:sp>
          <p:nvSpPr>
            <p:cNvPr id="20" name="object 20"/>
            <p:cNvSpPr/>
            <p:nvPr/>
          </p:nvSpPr>
          <p:spPr>
            <a:xfrm>
              <a:off x="2616707" y="541019"/>
              <a:ext cx="1760220" cy="679703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330195" y="1181100"/>
              <a:ext cx="2049780" cy="569976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330195" y="1485900"/>
              <a:ext cx="1560576" cy="569976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/>
          <p:nvPr/>
        </p:nvSpPr>
        <p:spPr>
          <a:xfrm>
            <a:off x="2330195" y="2186939"/>
            <a:ext cx="1162811" cy="569976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object 24"/>
          <p:cNvGrpSpPr/>
          <p:nvPr/>
        </p:nvGrpSpPr>
        <p:grpSpPr>
          <a:xfrm>
            <a:off x="2330195" y="2186939"/>
            <a:ext cx="6722745" cy="3832860"/>
            <a:chOff x="2330195" y="2186939"/>
            <a:chExt cx="6722745" cy="3832860"/>
          </a:xfrm>
        </p:grpSpPr>
        <p:sp>
          <p:nvSpPr>
            <p:cNvPr id="25" name="object 25"/>
            <p:cNvSpPr/>
            <p:nvPr/>
          </p:nvSpPr>
          <p:spPr>
            <a:xfrm>
              <a:off x="4501895" y="2186939"/>
              <a:ext cx="1947672" cy="569976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01895" y="2491739"/>
              <a:ext cx="908303" cy="569976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01895" y="2935223"/>
              <a:ext cx="865631" cy="569976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330195" y="2935223"/>
              <a:ext cx="638556" cy="569976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330195" y="3482339"/>
              <a:ext cx="2359152" cy="569976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330195" y="3787139"/>
              <a:ext cx="1088135" cy="569976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809231" y="2186939"/>
              <a:ext cx="1947672" cy="569976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809231" y="2491739"/>
              <a:ext cx="908303" cy="569976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809231" y="2935223"/>
              <a:ext cx="638555" cy="569976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01895" y="3482339"/>
              <a:ext cx="2301240" cy="569976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01895" y="3787139"/>
              <a:ext cx="1088136" cy="569976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809231" y="3482339"/>
              <a:ext cx="1879092" cy="569976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809231" y="3787139"/>
              <a:ext cx="2217420" cy="569976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809231" y="4091939"/>
              <a:ext cx="1021079" cy="569976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330195" y="4535423"/>
              <a:ext cx="1926335" cy="569976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330195" y="4840223"/>
              <a:ext cx="1906524" cy="569976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330195" y="5145023"/>
              <a:ext cx="1376171" cy="569976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01895" y="4535423"/>
              <a:ext cx="1584960" cy="569976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01895" y="4840223"/>
              <a:ext cx="1906524" cy="569976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01895" y="5145023"/>
              <a:ext cx="1162812" cy="569976"/>
            </a:xfrm>
            <a:prstGeom prst="rect">
              <a:avLst/>
            </a:prstGeom>
            <a:blipFill>
              <a:blip r:embed="rId3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809231" y="4535423"/>
              <a:ext cx="2243328" cy="569976"/>
            </a:xfrm>
            <a:prstGeom prst="rect">
              <a:avLst/>
            </a:prstGeom>
            <a:blipFill>
              <a:blip r:embed="rId3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809231" y="4840223"/>
              <a:ext cx="1892807" cy="569976"/>
            </a:xfrm>
            <a:prstGeom prst="rect">
              <a:avLst/>
            </a:prstGeom>
            <a:blipFill>
              <a:blip r:embed="rId4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809231" y="5145023"/>
              <a:ext cx="2033016" cy="569976"/>
            </a:xfrm>
            <a:prstGeom prst="rect">
              <a:avLst/>
            </a:prstGeom>
            <a:blipFill>
              <a:blip r:embed="rId4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809231" y="5449824"/>
              <a:ext cx="978407" cy="569976"/>
            </a:xfrm>
            <a:prstGeom prst="rect">
              <a:avLst/>
            </a:prstGeom>
            <a:blipFill>
              <a:blip r:embed="rId4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49" name="object 49"/>
          <p:cNvGraphicFramePr>
            <a:graphicFrameLocks noGrp="1"/>
          </p:cNvGraphicFramePr>
          <p:nvPr/>
        </p:nvGraphicFramePr>
        <p:xfrm>
          <a:off x="214312" y="214312"/>
          <a:ext cx="8839199" cy="59445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70430"/>
                <a:gridCol w="2171699"/>
                <a:gridCol w="2306320"/>
                <a:gridCol w="2190750"/>
              </a:tblGrid>
              <a:tr h="990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28575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036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400" spc="-10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Traditional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407670">
                        <a:lnSpc>
                          <a:spcPct val="100000"/>
                        </a:lnSpc>
                      </a:pPr>
                      <a:r>
                        <a:rPr sz="2400" spc="-5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Managers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28575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859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400" spc="-5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Entrepreneurs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28575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859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400" spc="-5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Intrapreneurs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28575">
                      <a:solidFill>
                        <a:srgbClr val="F9F8E6"/>
                      </a:solidFill>
                      <a:prstDash val="solid"/>
                    </a:lnR>
                    <a:lnT w="28575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</a:tr>
              <a:tr h="1005839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Activity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marR="43370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Delegates</a:t>
                      </a:r>
                      <a:r>
                        <a:rPr sz="2000" spc="-10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and  supervises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Direct</a:t>
                      </a:r>
                      <a:r>
                        <a:rPr sz="2000" spc="-6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involvement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8318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Direct  involvement , not  merely</a:t>
                      </a:r>
                      <a:r>
                        <a:rPr sz="2000" spc="-9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delegation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28575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</a:tr>
              <a:tr h="747776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Risk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28575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Careful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66865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Moderate</a:t>
                      </a:r>
                      <a:r>
                        <a:rPr sz="2000" spc="-114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risk  taker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55245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Moderate</a:t>
                      </a:r>
                      <a:r>
                        <a:rPr sz="2000" spc="-114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risk  taker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28575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</a:tr>
              <a:tr h="547624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Monetary</a:t>
                      </a:r>
                      <a:r>
                        <a:rPr sz="2000" spc="-4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Risk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Nil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High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Nil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28575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</a:tr>
              <a:tr h="1052576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spc="-5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Status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Concerned</a:t>
                      </a:r>
                      <a:r>
                        <a:rPr sz="2000" spc="-7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about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status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unconcern</a:t>
                      </a:r>
                      <a:r>
                        <a:rPr sz="2000" spc="-5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about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status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28321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unconcerned  about</a:t>
                      </a:r>
                      <a:r>
                        <a:rPr sz="2000" spc="-10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traditional  status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28575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</a:tr>
              <a:tr h="1600136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Failure</a:t>
                      </a:r>
                      <a:r>
                        <a:rPr sz="2000" spc="-25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and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mistakes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28575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28575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marR="557530" algn="just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spc="-1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Tries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2000" spc="-9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avoid  mistakes and  surprises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28575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70993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Deals with  mistakes</a:t>
                      </a:r>
                      <a:r>
                        <a:rPr sz="2000" spc="-1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and  failures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28575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259079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spc="-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Attempts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sz="2000" spc="-9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hide  risky projects  from </a:t>
                      </a:r>
                      <a:r>
                        <a:rPr sz="2000" spc="-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view until 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ready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28575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28575">
                      <a:solidFill>
                        <a:srgbClr val="F9F8E6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0952" cy="57012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429755" y="6486144"/>
            <a:ext cx="2286000" cy="228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514600" y="480059"/>
            <a:ext cx="1903476" cy="67970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2065020" y="845819"/>
            <a:ext cx="2414270" cy="1667510"/>
            <a:chOff x="2065020" y="845819"/>
            <a:chExt cx="2414270" cy="1667510"/>
          </a:xfrm>
        </p:grpSpPr>
        <p:sp>
          <p:nvSpPr>
            <p:cNvPr id="6" name="object 6"/>
            <p:cNvSpPr/>
            <p:nvPr/>
          </p:nvSpPr>
          <p:spPr>
            <a:xfrm>
              <a:off x="2542032" y="845819"/>
              <a:ext cx="1760220" cy="67970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065020" y="1333500"/>
              <a:ext cx="2272284" cy="56997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065020" y="1638300"/>
              <a:ext cx="2414016" cy="56997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065020" y="1943100"/>
              <a:ext cx="2261616" cy="56997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645152" y="480059"/>
            <a:ext cx="4498975" cy="680085"/>
            <a:chOff x="4645152" y="480059"/>
            <a:chExt cx="4498975" cy="680085"/>
          </a:xfrm>
        </p:grpSpPr>
        <p:sp>
          <p:nvSpPr>
            <p:cNvPr id="11" name="object 11"/>
            <p:cNvSpPr/>
            <p:nvPr/>
          </p:nvSpPr>
          <p:spPr>
            <a:xfrm>
              <a:off x="4645152" y="480059"/>
              <a:ext cx="2336292" cy="679703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932676" y="480059"/>
              <a:ext cx="2211324" cy="679703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/>
          <p:nvPr/>
        </p:nvSpPr>
        <p:spPr>
          <a:xfrm>
            <a:off x="160020" y="1333500"/>
            <a:ext cx="1447800" cy="56997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" name="object 14"/>
          <p:cNvGrpSpPr/>
          <p:nvPr/>
        </p:nvGrpSpPr>
        <p:grpSpPr>
          <a:xfrm>
            <a:off x="4617720" y="1333500"/>
            <a:ext cx="2063750" cy="875030"/>
            <a:chOff x="4617720" y="1333500"/>
            <a:chExt cx="2063750" cy="875030"/>
          </a:xfrm>
        </p:grpSpPr>
        <p:sp>
          <p:nvSpPr>
            <p:cNvPr id="15" name="object 15"/>
            <p:cNvSpPr/>
            <p:nvPr/>
          </p:nvSpPr>
          <p:spPr>
            <a:xfrm>
              <a:off x="4617720" y="1333500"/>
              <a:ext cx="2063496" cy="569976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617720" y="1638300"/>
              <a:ext cx="1927860" cy="569976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4617720" y="1333500"/>
            <a:ext cx="4526280" cy="4381500"/>
            <a:chOff x="4617720" y="1333500"/>
            <a:chExt cx="4526280" cy="4381500"/>
          </a:xfrm>
        </p:grpSpPr>
        <p:sp>
          <p:nvSpPr>
            <p:cNvPr id="18" name="object 18"/>
            <p:cNvSpPr/>
            <p:nvPr/>
          </p:nvSpPr>
          <p:spPr>
            <a:xfrm>
              <a:off x="6847332" y="1333500"/>
              <a:ext cx="2296668" cy="569976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847332" y="1638300"/>
              <a:ext cx="2173224" cy="569976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847332" y="1943100"/>
              <a:ext cx="1851660" cy="569976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847332" y="2247900"/>
              <a:ext cx="1191768" cy="569976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847332" y="2644139"/>
              <a:ext cx="2229612" cy="569976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847332" y="2948939"/>
              <a:ext cx="1869948" cy="569976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847332" y="3377183"/>
              <a:ext cx="2147316" cy="569976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847332" y="3681983"/>
              <a:ext cx="935735" cy="569976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441692" y="3681983"/>
              <a:ext cx="426720" cy="569976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527036" y="3681983"/>
              <a:ext cx="1482852" cy="569976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847332" y="3986783"/>
              <a:ext cx="1714500" cy="569976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617720" y="2644139"/>
              <a:ext cx="1342644" cy="569976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617720" y="2948939"/>
              <a:ext cx="1516379" cy="569976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617720" y="3377183"/>
              <a:ext cx="2147316" cy="569976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617720" y="3681983"/>
              <a:ext cx="935736" cy="569976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212080" y="3681983"/>
              <a:ext cx="426720" cy="569976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297424" y="3681983"/>
              <a:ext cx="1482852" cy="569976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617720" y="3986783"/>
              <a:ext cx="1714500" cy="569976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617720" y="4535423"/>
              <a:ext cx="2350007" cy="569976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617720" y="4840223"/>
              <a:ext cx="822960" cy="569976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099304" y="4840223"/>
              <a:ext cx="426720" cy="569976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184648" y="4840223"/>
              <a:ext cx="1566672" cy="569976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617720" y="5145023"/>
              <a:ext cx="2307335" cy="569976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847332" y="4535423"/>
              <a:ext cx="1856231" cy="569976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847332" y="4840223"/>
              <a:ext cx="2110739" cy="569976"/>
            </a:xfrm>
            <a:prstGeom prst="rect">
              <a:avLst/>
            </a:prstGeom>
            <a:blipFill>
              <a:blip r:embed="rId3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/>
          <p:nvPr/>
        </p:nvSpPr>
        <p:spPr>
          <a:xfrm>
            <a:off x="160020" y="2644139"/>
            <a:ext cx="1685544" cy="569976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065020" y="2644139"/>
            <a:ext cx="1106424" cy="569976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60020" y="3377184"/>
            <a:ext cx="1909572" cy="569976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6" name="object 46"/>
          <p:cNvGrpSpPr/>
          <p:nvPr/>
        </p:nvGrpSpPr>
        <p:grpSpPr>
          <a:xfrm>
            <a:off x="2065020" y="3377184"/>
            <a:ext cx="2501265" cy="2033270"/>
            <a:chOff x="2065020" y="3377184"/>
            <a:chExt cx="2501265" cy="2033270"/>
          </a:xfrm>
        </p:grpSpPr>
        <p:sp>
          <p:nvSpPr>
            <p:cNvPr id="47" name="object 47"/>
            <p:cNvSpPr/>
            <p:nvPr/>
          </p:nvSpPr>
          <p:spPr>
            <a:xfrm>
              <a:off x="2065020" y="3377184"/>
              <a:ext cx="2287524" cy="569976"/>
            </a:xfrm>
            <a:prstGeom prst="rect">
              <a:avLst/>
            </a:prstGeom>
            <a:blipFill>
              <a:blip r:embed="rId4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065020" y="3681984"/>
              <a:ext cx="2231135" cy="569976"/>
            </a:xfrm>
            <a:prstGeom prst="rect">
              <a:avLst/>
            </a:prstGeom>
            <a:blipFill>
              <a:blip r:embed="rId4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065020" y="3986784"/>
              <a:ext cx="1857756" cy="569976"/>
            </a:xfrm>
            <a:prstGeom prst="rect">
              <a:avLst/>
            </a:prstGeom>
            <a:blipFill>
              <a:blip r:embed="rId4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065020" y="4535424"/>
              <a:ext cx="2500884" cy="569976"/>
            </a:xfrm>
            <a:prstGeom prst="rect">
              <a:avLst/>
            </a:prstGeom>
            <a:blipFill>
              <a:blip r:embed="rId4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065020" y="4840224"/>
              <a:ext cx="1644395" cy="569976"/>
            </a:xfrm>
            <a:prstGeom prst="rect">
              <a:avLst/>
            </a:prstGeom>
            <a:blipFill>
              <a:blip r:embed="rId4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2" name="object 52"/>
          <p:cNvGrpSpPr/>
          <p:nvPr/>
        </p:nvGrpSpPr>
        <p:grpSpPr>
          <a:xfrm>
            <a:off x="160020" y="4535423"/>
            <a:ext cx="1812289" cy="875030"/>
            <a:chOff x="160020" y="4535423"/>
            <a:chExt cx="1812289" cy="875030"/>
          </a:xfrm>
        </p:grpSpPr>
        <p:sp>
          <p:nvSpPr>
            <p:cNvPr id="53" name="object 53"/>
            <p:cNvSpPr/>
            <p:nvPr/>
          </p:nvSpPr>
          <p:spPr>
            <a:xfrm>
              <a:off x="160020" y="4535423"/>
              <a:ext cx="1812036" cy="569976"/>
            </a:xfrm>
            <a:prstGeom prst="rect">
              <a:avLst/>
            </a:prstGeom>
            <a:blipFill>
              <a:blip r:embed="rId4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60020" y="4840223"/>
              <a:ext cx="1572768" cy="569976"/>
            </a:xfrm>
            <a:prstGeom prst="rect">
              <a:avLst/>
            </a:prstGeom>
            <a:blipFill>
              <a:blip r:embed="rId4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55" name="object 55"/>
          <p:cNvGraphicFramePr>
            <a:graphicFrameLocks noGrp="1"/>
          </p:cNvGraphicFramePr>
          <p:nvPr/>
        </p:nvGraphicFramePr>
        <p:xfrm>
          <a:off x="214312" y="519112"/>
          <a:ext cx="8915400" cy="53349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0"/>
                <a:gridCol w="2552700"/>
                <a:gridCol w="2228850"/>
                <a:gridCol w="2228850"/>
              </a:tblGrid>
              <a:tr h="838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28575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98170" marR="563245" indent="-2794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400" spc="-90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sz="2400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raditio</a:t>
                      </a:r>
                      <a:r>
                        <a:rPr sz="2400" spc="-10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n</a:t>
                      </a:r>
                      <a:r>
                        <a:rPr sz="2400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al  </a:t>
                      </a:r>
                      <a:r>
                        <a:rPr sz="2400" spc="-5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Managers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28575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8590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400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Entrepreneurs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28575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8915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400" spc="-5" dirty="0">
                          <a:solidFill>
                            <a:srgbClr val="D68D15"/>
                          </a:solidFill>
                          <a:latin typeface="Arial"/>
                          <a:cs typeface="Arial"/>
                        </a:rPr>
                        <a:t>Intrapreneurs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28575">
                      <a:solidFill>
                        <a:srgbClr val="F9F8E6"/>
                      </a:solidFill>
                      <a:prstDash val="solid"/>
                    </a:lnR>
                    <a:lnT w="28575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</a:tr>
              <a:tr h="1310639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Decisions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marR="4489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Like to take their  own but unable</a:t>
                      </a:r>
                      <a:r>
                        <a:rPr sz="2000" spc="-12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to  disagree with</a:t>
                      </a:r>
                      <a:r>
                        <a:rPr sz="2000" spc="-8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top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47498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Follows</a:t>
                      </a:r>
                      <a:r>
                        <a:rPr sz="2000" spc="-9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dream  with</a:t>
                      </a:r>
                      <a:r>
                        <a:rPr sz="2000" spc="-4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decisions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3779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Able to get</a:t>
                      </a:r>
                      <a:r>
                        <a:rPr sz="2000" spc="-114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others  to agree to help  achieve their  dreams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28575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Who</a:t>
                      </a:r>
                      <a:r>
                        <a:rPr sz="2000" spc="-25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serves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28575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Others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95440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Self and  c</a:t>
                      </a:r>
                      <a:r>
                        <a:rPr sz="2000" spc="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u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stomers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30480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spc="-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Self,</a:t>
                      </a:r>
                      <a:r>
                        <a:rPr sz="2000" spc="-6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customers,  and</a:t>
                      </a:r>
                      <a:r>
                        <a:rPr sz="2000" spc="-3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sponsors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28575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</a:tr>
              <a:tr h="1157351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Family</a:t>
                      </a:r>
                      <a:r>
                        <a:rPr sz="2000" spc="-3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history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28575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marR="573405" algn="just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Family</a:t>
                      </a:r>
                      <a:r>
                        <a:rPr sz="2000" spc="-8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members  worked for large  organizations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372110" algn="just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Entrepreneurial  small-bu</a:t>
                      </a:r>
                      <a:r>
                        <a:rPr sz="2000" spc="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ine</a:t>
                      </a:r>
                      <a:r>
                        <a:rPr sz="2000" spc="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s,  professional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372110" algn="just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Entrepreneurial  small-bu</a:t>
                      </a:r>
                      <a:r>
                        <a:rPr sz="2000" spc="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ine</a:t>
                      </a:r>
                      <a:r>
                        <a:rPr sz="2000" spc="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s,  professional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28575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12700">
                      <a:solidFill>
                        <a:srgbClr val="F9F8E6"/>
                      </a:solidFill>
                      <a:prstDash val="solid"/>
                    </a:lnB>
                  </a:tcPr>
                </a:tc>
              </a:tr>
              <a:tr h="1295336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Relationship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90805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with</a:t>
                      </a:r>
                      <a:r>
                        <a:rPr sz="2000" spc="-2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99FF33"/>
                          </a:solidFill>
                          <a:latin typeface="Arial"/>
                          <a:cs typeface="Arial"/>
                        </a:rPr>
                        <a:t>others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28575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28575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Hierarchy as</a:t>
                      </a:r>
                      <a:r>
                        <a:rPr sz="2000" spc="-8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basic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relationship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28575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 marR="163830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spc="-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Transactions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and  deal-making as  basic</a:t>
                      </a:r>
                      <a:r>
                        <a:rPr sz="2000" spc="-9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relationship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12700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28575">
                      <a:solidFill>
                        <a:srgbClr val="F9F8E6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09"/>
                        </a:spcBef>
                      </a:pPr>
                      <a:r>
                        <a:rPr sz="2000" spc="-5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Transactions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within</a:t>
                      </a:r>
                      <a:r>
                        <a:rPr sz="2000" spc="-2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solidFill>
                            <a:srgbClr val="F9F8E6"/>
                          </a:solidFill>
                          <a:latin typeface="Arial"/>
                          <a:cs typeface="Arial"/>
                        </a:rPr>
                        <a:t>hierarchy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39369" marB="0">
                    <a:lnL w="12700">
                      <a:solidFill>
                        <a:srgbClr val="F9F8E6"/>
                      </a:solidFill>
                      <a:prstDash val="solid"/>
                    </a:lnL>
                    <a:lnR w="28575">
                      <a:solidFill>
                        <a:srgbClr val="F9F8E6"/>
                      </a:solidFill>
                      <a:prstDash val="solid"/>
                    </a:lnR>
                    <a:lnT w="12700">
                      <a:solidFill>
                        <a:srgbClr val="F9F8E6"/>
                      </a:solidFill>
                      <a:prstDash val="solid"/>
                    </a:lnT>
                    <a:lnB w="28575">
                      <a:solidFill>
                        <a:srgbClr val="F9F8E6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5508" y="338327"/>
            <a:ext cx="7909559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68146" y="485978"/>
            <a:ext cx="720661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Entrepreneurship </a:t>
            </a:r>
            <a:r>
              <a:rPr dirty="0"/>
              <a:t>Theories…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41019" y="1420367"/>
            <a:ext cx="8274050" cy="4537075"/>
            <a:chOff x="541019" y="1420367"/>
            <a:chExt cx="8274050" cy="4537075"/>
          </a:xfrm>
        </p:grpSpPr>
        <p:sp>
          <p:nvSpPr>
            <p:cNvPr id="5" name="object 5"/>
            <p:cNvSpPr/>
            <p:nvPr/>
          </p:nvSpPr>
          <p:spPr>
            <a:xfrm>
              <a:off x="640079" y="1420367"/>
              <a:ext cx="1347215" cy="89916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1019" y="1680971"/>
              <a:ext cx="300228" cy="3017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8639" y="1688591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453895" y="1420367"/>
              <a:ext cx="667512" cy="89916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775459" y="1545335"/>
              <a:ext cx="1188720" cy="68580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679191" y="1545335"/>
              <a:ext cx="1920239" cy="68580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314443" y="1545335"/>
              <a:ext cx="580644" cy="68580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610099" y="1545335"/>
              <a:ext cx="1208531" cy="685800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533643" y="1545335"/>
              <a:ext cx="1816607" cy="685800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065263" y="1545335"/>
              <a:ext cx="1749552" cy="685800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01039" y="1863851"/>
              <a:ext cx="1693164" cy="679703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074163" y="1863851"/>
              <a:ext cx="879348" cy="679703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633471" y="1863851"/>
              <a:ext cx="1083564" cy="679703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395471" y="1863851"/>
              <a:ext cx="1234439" cy="679703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311396" y="1863851"/>
              <a:ext cx="762000" cy="679703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750308" y="1863851"/>
              <a:ext cx="2234184" cy="679703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40079" y="2200655"/>
              <a:ext cx="1347215" cy="899160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41019" y="2461259"/>
              <a:ext cx="300228" cy="3017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48639" y="2468879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453895" y="2200655"/>
              <a:ext cx="667512" cy="89916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764791" y="2325623"/>
              <a:ext cx="1138428" cy="685800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607563" y="2325623"/>
              <a:ext cx="1478280" cy="685800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790187" y="2325623"/>
              <a:ext cx="580643" cy="68580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075175" y="2325623"/>
              <a:ext cx="1699260" cy="685800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477255" y="2325623"/>
              <a:ext cx="768096" cy="685800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949696" y="2325623"/>
              <a:ext cx="1495044" cy="685800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149084" y="2325623"/>
              <a:ext cx="1665731" cy="685800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01039" y="2644139"/>
              <a:ext cx="659891" cy="679703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039368" y="2644139"/>
              <a:ext cx="557784" cy="679703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275587" y="2644139"/>
              <a:ext cx="608076" cy="679703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563623" y="2644139"/>
              <a:ext cx="1435608" cy="679703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2682240" y="2644139"/>
              <a:ext cx="726948" cy="679703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089147" y="2644139"/>
              <a:ext cx="1912620" cy="679703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683252" y="2644139"/>
              <a:ext cx="2083307" cy="679703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444996" y="2644139"/>
              <a:ext cx="1674876" cy="679703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40079" y="2980943"/>
              <a:ext cx="1347215" cy="899159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41019" y="3241547"/>
              <a:ext cx="300228" cy="3017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48639" y="3249167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453895" y="2980943"/>
              <a:ext cx="667512" cy="89915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048255" y="3105911"/>
              <a:ext cx="950976" cy="685800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987040" y="3105911"/>
              <a:ext cx="1377696" cy="685800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352543" y="3105911"/>
              <a:ext cx="579120" cy="685800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919472" y="3105911"/>
              <a:ext cx="1786127" cy="685800"/>
            </a:xfrm>
            <a:prstGeom prst="rect">
              <a:avLst/>
            </a:prstGeom>
            <a:blipFill>
              <a:blip r:embed="rId3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693408" y="3105911"/>
              <a:ext cx="2019300" cy="685800"/>
            </a:xfrm>
            <a:prstGeom prst="rect">
              <a:avLst/>
            </a:prstGeom>
            <a:blipFill>
              <a:blip r:embed="rId3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8301227" y="3105911"/>
              <a:ext cx="513587" cy="685800"/>
            </a:xfrm>
            <a:prstGeom prst="rect">
              <a:avLst/>
            </a:prstGeom>
            <a:blipFill>
              <a:blip r:embed="rId4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701039" y="3424427"/>
              <a:ext cx="2066544" cy="679704"/>
            </a:xfrm>
            <a:prstGeom prst="rect">
              <a:avLst/>
            </a:prstGeom>
            <a:blipFill>
              <a:blip r:embed="rId4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630424" y="3424427"/>
              <a:ext cx="2353055" cy="679704"/>
            </a:xfrm>
            <a:prstGeom prst="rect">
              <a:avLst/>
            </a:prstGeom>
            <a:blipFill>
              <a:blip r:embed="rId4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846319" y="3424427"/>
              <a:ext cx="2321052" cy="679704"/>
            </a:xfrm>
            <a:prstGeom prst="rect">
              <a:avLst/>
            </a:prstGeom>
            <a:blipFill>
              <a:blip r:embed="rId4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7030211" y="3424427"/>
              <a:ext cx="1778507" cy="679704"/>
            </a:xfrm>
            <a:prstGeom prst="rect">
              <a:avLst/>
            </a:prstGeom>
            <a:blipFill>
              <a:blip r:embed="rId4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701039" y="3717035"/>
              <a:ext cx="2319528" cy="679704"/>
            </a:xfrm>
            <a:prstGeom prst="rect">
              <a:avLst/>
            </a:prstGeom>
            <a:blipFill>
              <a:blip r:embed="rId4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40079" y="4053839"/>
              <a:ext cx="1350264" cy="899160"/>
            </a:xfrm>
            <a:prstGeom prst="rect">
              <a:avLst/>
            </a:prstGeom>
            <a:blipFill>
              <a:blip r:embed="rId4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541019" y="4314444"/>
              <a:ext cx="300228" cy="3017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548639" y="4322063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456944" y="4053839"/>
              <a:ext cx="669036" cy="899160"/>
            </a:xfrm>
            <a:prstGeom prst="rect">
              <a:avLst/>
            </a:prstGeom>
            <a:blipFill>
              <a:blip r:embed="rId4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1732787" y="4178807"/>
              <a:ext cx="1327403" cy="685800"/>
            </a:xfrm>
            <a:prstGeom prst="rect">
              <a:avLst/>
            </a:prstGeom>
            <a:blipFill>
              <a:blip r:embed="rId4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731008" y="4178807"/>
              <a:ext cx="1426464" cy="685800"/>
            </a:xfrm>
            <a:prstGeom prst="rect">
              <a:avLst/>
            </a:prstGeom>
            <a:blipFill>
              <a:blip r:embed="rId4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3745991" y="4178807"/>
              <a:ext cx="513588" cy="685800"/>
            </a:xfrm>
            <a:prstGeom prst="rect">
              <a:avLst/>
            </a:prstGeom>
            <a:blipFill>
              <a:blip r:embed="rId4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3934967" y="4178807"/>
              <a:ext cx="2072639" cy="685800"/>
            </a:xfrm>
            <a:prstGeom prst="rect">
              <a:avLst/>
            </a:prstGeom>
            <a:blipFill>
              <a:blip r:embed="rId5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640079" y="4541519"/>
              <a:ext cx="1347215" cy="899159"/>
            </a:xfrm>
            <a:prstGeom prst="rect">
              <a:avLst/>
            </a:prstGeom>
            <a:blipFill>
              <a:blip r:embed="rId5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541019" y="4802123"/>
              <a:ext cx="300228" cy="30175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548639" y="4809744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453895" y="4541519"/>
              <a:ext cx="667512" cy="89915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735836" y="4666488"/>
              <a:ext cx="1325880" cy="685800"/>
            </a:xfrm>
            <a:prstGeom prst="rect">
              <a:avLst/>
            </a:prstGeom>
            <a:blipFill>
              <a:blip r:embed="rId5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2737103" y="4666488"/>
              <a:ext cx="1342644" cy="685800"/>
            </a:xfrm>
            <a:prstGeom prst="rect">
              <a:avLst/>
            </a:prstGeom>
            <a:blipFill>
              <a:blip r:embed="rId5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755136" y="4666488"/>
              <a:ext cx="512063" cy="685800"/>
            </a:xfrm>
            <a:prstGeom prst="rect">
              <a:avLst/>
            </a:prstGeom>
            <a:blipFill>
              <a:blip r:embed="rId5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3942587" y="4666488"/>
              <a:ext cx="1562100" cy="685800"/>
            </a:xfrm>
            <a:prstGeom prst="rect">
              <a:avLst/>
            </a:prstGeom>
            <a:blipFill>
              <a:blip r:embed="rId5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5180075" y="4666488"/>
              <a:ext cx="1818131" cy="685800"/>
            </a:xfrm>
            <a:prstGeom prst="rect">
              <a:avLst/>
            </a:prstGeom>
            <a:blipFill>
              <a:blip r:embed="rId5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6673596" y="4666488"/>
              <a:ext cx="1513331" cy="685800"/>
            </a:xfrm>
            <a:prstGeom prst="rect">
              <a:avLst/>
            </a:prstGeom>
            <a:blipFill>
              <a:blip r:embed="rId5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7862315" y="4666488"/>
              <a:ext cx="952500" cy="685800"/>
            </a:xfrm>
            <a:prstGeom prst="rect">
              <a:avLst/>
            </a:prstGeom>
            <a:blipFill>
              <a:blip r:embed="rId5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701039" y="4985003"/>
              <a:ext cx="1219199" cy="679704"/>
            </a:xfrm>
            <a:prstGeom prst="rect">
              <a:avLst/>
            </a:prstGeom>
            <a:blipFill>
              <a:blip r:embed="rId5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1711452" y="4985003"/>
              <a:ext cx="1556003" cy="679704"/>
            </a:xfrm>
            <a:prstGeom prst="rect">
              <a:avLst/>
            </a:prstGeom>
            <a:blipFill>
              <a:blip r:embed="rId6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3058668" y="4985003"/>
              <a:ext cx="981456" cy="679704"/>
            </a:xfrm>
            <a:prstGeom prst="rect">
              <a:avLst/>
            </a:prstGeom>
            <a:blipFill>
              <a:blip r:embed="rId6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3831335" y="4985003"/>
              <a:ext cx="606551" cy="679704"/>
            </a:xfrm>
            <a:prstGeom prst="rect">
              <a:avLst/>
            </a:prstGeom>
            <a:blipFill>
              <a:blip r:embed="rId6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229099" y="4985003"/>
              <a:ext cx="1181100" cy="679704"/>
            </a:xfrm>
            <a:prstGeom prst="rect">
              <a:avLst/>
            </a:prstGeom>
            <a:blipFill>
              <a:blip r:embed="rId6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5201411" y="4985003"/>
              <a:ext cx="1709928" cy="679704"/>
            </a:xfrm>
            <a:prstGeom prst="rect">
              <a:avLst/>
            </a:prstGeom>
            <a:blipFill>
              <a:blip r:embed="rId6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6701028" y="4985003"/>
              <a:ext cx="1031748" cy="679704"/>
            </a:xfrm>
            <a:prstGeom prst="rect">
              <a:avLst/>
            </a:prstGeom>
            <a:blipFill>
              <a:blip r:embed="rId6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7523988" y="4985003"/>
              <a:ext cx="1199388" cy="679704"/>
            </a:xfrm>
            <a:prstGeom prst="rect">
              <a:avLst/>
            </a:prstGeom>
            <a:blipFill>
              <a:blip r:embed="rId6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8317991" y="4985003"/>
              <a:ext cx="490727" cy="679704"/>
            </a:xfrm>
            <a:prstGeom prst="rect">
              <a:avLst/>
            </a:prstGeom>
            <a:blipFill>
              <a:blip r:embed="rId6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701039" y="5277611"/>
              <a:ext cx="1303020" cy="679704"/>
            </a:xfrm>
            <a:prstGeom prst="rect">
              <a:avLst/>
            </a:prstGeom>
            <a:blipFill>
              <a:blip r:embed="rId6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1598675" y="5277611"/>
              <a:ext cx="507492" cy="679704"/>
            </a:xfrm>
            <a:prstGeom prst="rect">
              <a:avLst/>
            </a:prstGeom>
            <a:blipFill>
              <a:blip r:embed="rId6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1700783" y="5277611"/>
              <a:ext cx="1488947" cy="679704"/>
            </a:xfrm>
            <a:prstGeom prst="rect">
              <a:avLst/>
            </a:prstGeom>
            <a:blipFill>
              <a:blip r:embed="rId7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2871215" y="5277611"/>
              <a:ext cx="912876" cy="679704"/>
            </a:xfrm>
            <a:prstGeom prst="rect">
              <a:avLst/>
            </a:prstGeom>
            <a:blipFill>
              <a:blip r:embed="rId7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465575" y="5277611"/>
              <a:ext cx="1929383" cy="679704"/>
            </a:xfrm>
            <a:prstGeom prst="rect">
              <a:avLst/>
            </a:prstGeom>
            <a:blipFill>
              <a:blip r:embed="rId7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5074919" y="5277611"/>
              <a:ext cx="2013203" cy="679704"/>
            </a:xfrm>
            <a:prstGeom prst="rect">
              <a:avLst/>
            </a:prstGeom>
            <a:blipFill>
              <a:blip r:embed="rId7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6771131" y="5277611"/>
              <a:ext cx="608076" cy="679704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7059167" y="5277611"/>
              <a:ext cx="1335024" cy="679704"/>
            </a:xfrm>
            <a:prstGeom prst="rect">
              <a:avLst/>
            </a:prstGeom>
            <a:blipFill>
              <a:blip r:embed="rId7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1" name="object 91"/>
          <p:cNvSpPr txBox="1"/>
          <p:nvPr/>
        </p:nvSpPr>
        <p:spPr>
          <a:xfrm>
            <a:off x="840739" y="1521917"/>
            <a:ext cx="7805420" cy="532257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50800" marR="41910" algn="just">
              <a:lnSpc>
                <a:spcPct val="82500"/>
              </a:lnSpc>
              <a:spcBef>
                <a:spcPts val="775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1961: </a:t>
            </a:r>
            <a:r>
              <a:rPr sz="2400" spc="-5" dirty="0">
                <a:solidFill>
                  <a:srgbClr val="FFCC00"/>
                </a:solidFill>
                <a:latin typeface="Arial"/>
                <a:cs typeface="Arial"/>
              </a:rPr>
              <a:t>David </a:t>
            </a:r>
            <a:r>
              <a:rPr sz="2400" dirty="0">
                <a:solidFill>
                  <a:srgbClr val="FFCC00"/>
                </a:solidFill>
                <a:latin typeface="Arial"/>
                <a:cs typeface="Arial"/>
              </a:rPr>
              <a:t>McClelland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highly motivated, energetic, 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moderate risk taker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(Need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for</a:t>
            </a:r>
            <a:r>
              <a:rPr sz="2400" spc="-2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achievement)</a:t>
            </a:r>
            <a:endParaRPr sz="2400">
              <a:latin typeface="Arial"/>
              <a:cs typeface="Arial"/>
            </a:endParaRPr>
          </a:p>
          <a:p>
            <a:pPr marL="50800" marR="42545" algn="just">
              <a:lnSpc>
                <a:spcPct val="82500"/>
              </a:lnSpc>
              <a:spcBef>
                <a:spcPts val="635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1964: </a:t>
            </a:r>
            <a:r>
              <a:rPr sz="2400" spc="-5" dirty="0">
                <a:solidFill>
                  <a:srgbClr val="FFCC00"/>
                </a:solidFill>
                <a:latin typeface="Arial"/>
                <a:cs typeface="Arial"/>
              </a:rPr>
              <a:t>Peter Drucker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Searches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for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change, responds 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to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it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&amp;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exploits as opportunity (Opportunity</a:t>
            </a:r>
            <a:r>
              <a:rPr sz="2400" spc="7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Focused)</a:t>
            </a:r>
            <a:endParaRPr sz="2400">
              <a:latin typeface="Arial"/>
              <a:cs typeface="Arial"/>
            </a:endParaRPr>
          </a:p>
          <a:p>
            <a:pPr marL="50800" marR="43180" algn="just">
              <a:lnSpc>
                <a:spcPct val="81300"/>
              </a:lnSpc>
              <a:spcBef>
                <a:spcPts val="670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1980: </a:t>
            </a:r>
            <a:r>
              <a:rPr sz="2400" spc="-10" dirty="0">
                <a:solidFill>
                  <a:srgbClr val="FFCC00"/>
                </a:solidFill>
                <a:latin typeface="Arial"/>
                <a:cs typeface="Arial"/>
              </a:rPr>
              <a:t>Karl </a:t>
            </a:r>
            <a:r>
              <a:rPr sz="2400" spc="-5" dirty="0">
                <a:solidFill>
                  <a:srgbClr val="FFCC00"/>
                </a:solidFill>
                <a:latin typeface="Arial"/>
                <a:cs typeface="Arial"/>
              </a:rPr>
              <a:t>Vesper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–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Behaviour Perceptions- 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Economists,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Psychologists,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Businessmen,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Politicians 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(Environment)</a:t>
            </a:r>
            <a:endParaRPr sz="2400">
              <a:latin typeface="Arial"/>
              <a:cs typeface="Arial"/>
            </a:endParaRPr>
          </a:p>
          <a:p>
            <a:pPr marL="50800" algn="just">
              <a:lnSpc>
                <a:spcPts val="3795"/>
              </a:lnSpc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1983: </a:t>
            </a:r>
            <a:r>
              <a:rPr sz="2400" dirty="0">
                <a:solidFill>
                  <a:srgbClr val="FFCC00"/>
                </a:solidFill>
                <a:latin typeface="Arial"/>
                <a:cs typeface="Arial"/>
              </a:rPr>
              <a:t>Gifford </a:t>
            </a:r>
            <a:r>
              <a:rPr sz="2400" spc="-5" dirty="0">
                <a:solidFill>
                  <a:srgbClr val="FFCC00"/>
                </a:solidFill>
                <a:latin typeface="Arial"/>
                <a:cs typeface="Arial"/>
              </a:rPr>
              <a:t>Pinchot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-</a:t>
            </a:r>
            <a:r>
              <a:rPr sz="2400" spc="-17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Intrapreneur</a:t>
            </a:r>
            <a:endParaRPr sz="2400">
              <a:latin typeface="Arial"/>
              <a:cs typeface="Arial"/>
            </a:endParaRPr>
          </a:p>
          <a:p>
            <a:pPr marL="50800" marR="43180" algn="just">
              <a:lnSpc>
                <a:spcPct val="81300"/>
              </a:lnSpc>
              <a:spcBef>
                <a:spcPts val="720"/>
              </a:spcBef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1985: </a:t>
            </a:r>
            <a:r>
              <a:rPr sz="2400" spc="-5" dirty="0">
                <a:solidFill>
                  <a:srgbClr val="FFCC00"/>
                </a:solidFill>
                <a:latin typeface="Arial"/>
                <a:cs typeface="Arial"/>
              </a:rPr>
              <a:t>Robert Hisrich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-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Creating something different with 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value,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devoting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time &amp;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effort, assuming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risks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(FPS);  results-rewards and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satisfaction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(Leadership </a:t>
            </a:r>
            <a:r>
              <a:rPr sz="2400" dirty="0">
                <a:solidFill>
                  <a:srgbClr val="F9F8E6"/>
                </a:solidFill>
                <a:latin typeface="Arial"/>
                <a:cs typeface="Arial"/>
              </a:rPr>
              <a:t>&amp;</a:t>
            </a:r>
            <a:r>
              <a:rPr sz="2400" spc="7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9F8E6"/>
                </a:solidFill>
                <a:latin typeface="Arial"/>
                <a:cs typeface="Arial"/>
              </a:rPr>
              <a:t>Vision)</a:t>
            </a:r>
            <a:endParaRPr sz="2400">
              <a:latin typeface="Arial"/>
              <a:cs typeface="Arial"/>
            </a:endParaRPr>
          </a:p>
          <a:p>
            <a:pPr marL="3315970" marR="419100" indent="-2696845">
              <a:lnSpc>
                <a:spcPct val="100000"/>
              </a:lnSpc>
              <a:spcBef>
                <a:spcPts val="1905"/>
              </a:spcBef>
            </a:pPr>
            <a:r>
              <a:rPr sz="2800" b="1" i="1" spc="-5" dirty="0">
                <a:solidFill>
                  <a:srgbClr val="F9F8E6"/>
                </a:solidFill>
                <a:latin typeface="Times New Roman"/>
                <a:cs typeface="Times New Roman"/>
              </a:rPr>
              <a:t>How do you define </a:t>
            </a:r>
            <a:r>
              <a:rPr sz="2800" b="1" i="1" dirty="0">
                <a:solidFill>
                  <a:srgbClr val="F9F8E6"/>
                </a:solidFill>
                <a:latin typeface="Times New Roman"/>
                <a:cs typeface="Times New Roman"/>
              </a:rPr>
              <a:t>an </a:t>
            </a:r>
            <a:r>
              <a:rPr sz="2800" b="1" i="1" spc="-5" dirty="0">
                <a:solidFill>
                  <a:srgbClr val="F9F8E6"/>
                </a:solidFill>
                <a:latin typeface="Times New Roman"/>
                <a:cs typeface="Times New Roman"/>
              </a:rPr>
              <a:t>entrepreneur in the </a:t>
            </a:r>
            <a:r>
              <a:rPr sz="2800" b="1" i="1" spc="10" dirty="0">
                <a:solidFill>
                  <a:srgbClr val="F9F8E6"/>
                </a:solidFill>
                <a:latin typeface="Times New Roman"/>
                <a:cs typeface="Times New Roman"/>
              </a:rPr>
              <a:t>21</a:t>
            </a:r>
            <a:r>
              <a:rPr sz="2775" b="1" i="1" spc="15" baseline="25525" dirty="0">
                <a:solidFill>
                  <a:srgbClr val="F9F8E6"/>
                </a:solidFill>
                <a:latin typeface="Times New Roman"/>
                <a:cs typeface="Times New Roman"/>
              </a:rPr>
              <a:t>st  </a:t>
            </a:r>
            <a:r>
              <a:rPr sz="2800" b="1" i="1" spc="-5" dirty="0">
                <a:solidFill>
                  <a:srgbClr val="F9F8E6"/>
                </a:solidFill>
                <a:latin typeface="Times New Roman"/>
                <a:cs typeface="Times New Roman"/>
              </a:rPr>
              <a:t>Century?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81783" y="338327"/>
            <a:ext cx="5018532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14397" y="485978"/>
            <a:ext cx="431609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Entrepr</a:t>
            </a:r>
            <a:r>
              <a:rPr spc="-15" dirty="0"/>
              <a:t>e</a:t>
            </a:r>
            <a:r>
              <a:rPr dirty="0"/>
              <a:t>neurship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608076" y="1499616"/>
            <a:ext cx="8303259" cy="2658110"/>
            <a:chOff x="608076" y="1499616"/>
            <a:chExt cx="8303259" cy="2658110"/>
          </a:xfrm>
        </p:grpSpPr>
        <p:sp>
          <p:nvSpPr>
            <p:cNvPr id="5" name="object 5"/>
            <p:cNvSpPr/>
            <p:nvPr/>
          </p:nvSpPr>
          <p:spPr>
            <a:xfrm>
              <a:off x="608076" y="1499616"/>
              <a:ext cx="1185672" cy="101193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08176" y="1499616"/>
              <a:ext cx="1208532" cy="101193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231136" y="1499616"/>
              <a:ext cx="2048256" cy="101193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893820" y="1499616"/>
              <a:ext cx="981455" cy="101193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489704" y="1499616"/>
              <a:ext cx="2199131" cy="101193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303264" y="1499616"/>
              <a:ext cx="2607564" cy="101193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08076" y="2048256"/>
              <a:ext cx="2302764" cy="1011936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575559" y="2048256"/>
              <a:ext cx="1464564" cy="1011936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704843" y="2048256"/>
              <a:ext cx="1641348" cy="1011936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010911" y="2048256"/>
              <a:ext cx="1083564" cy="1011936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759196" y="2048256"/>
              <a:ext cx="2276855" cy="1011936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700771" y="2048256"/>
              <a:ext cx="1210055" cy="1011936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08076" y="2596896"/>
              <a:ext cx="2479548" cy="1011935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602992" y="2596896"/>
              <a:ext cx="1463040" cy="1011935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582924" y="2596896"/>
              <a:ext cx="1338072" cy="1011935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436364" y="2596896"/>
              <a:ext cx="1804415" cy="1011935"/>
            </a:xfrm>
            <a:prstGeom prst="rect">
              <a:avLst/>
            </a:prstGeom>
            <a:blipFill>
              <a:blip r:embed="rId1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756147" y="2596896"/>
              <a:ext cx="2429255" cy="1011935"/>
            </a:xfrm>
            <a:prstGeom prst="rect">
              <a:avLst/>
            </a:prstGeom>
            <a:blipFill>
              <a:blip r:embed="rId1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700771" y="2596896"/>
              <a:ext cx="1210055" cy="1011935"/>
            </a:xfrm>
            <a:prstGeom prst="rect">
              <a:avLst/>
            </a:prstGeom>
            <a:blipFill>
              <a:blip r:embed="rId2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08076" y="3145536"/>
              <a:ext cx="3419855" cy="1011936"/>
            </a:xfrm>
            <a:prstGeom prst="rect">
              <a:avLst/>
            </a:prstGeom>
            <a:blipFill>
              <a:blip r:embed="rId2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564636" y="3145536"/>
              <a:ext cx="2415540" cy="1011936"/>
            </a:xfrm>
            <a:prstGeom prst="rect">
              <a:avLst/>
            </a:prstGeom>
            <a:blipFill>
              <a:blip r:embed="rId2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516879" y="3145536"/>
              <a:ext cx="2162555" cy="1011936"/>
            </a:xfrm>
            <a:prstGeom prst="rect">
              <a:avLst/>
            </a:prstGeom>
            <a:blipFill>
              <a:blip r:embed="rId2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216140" y="3145536"/>
              <a:ext cx="1694688" cy="1011936"/>
            </a:xfrm>
            <a:prstGeom prst="rect">
              <a:avLst/>
            </a:prstGeom>
            <a:blipFill>
              <a:blip r:embed="rId2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878839" y="1617929"/>
            <a:ext cx="7729855" cy="2221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D68D15"/>
                </a:solidFill>
                <a:latin typeface="Times New Roman"/>
                <a:cs typeface="Times New Roman"/>
              </a:rPr>
              <a:t>“Is the process </a:t>
            </a:r>
            <a:r>
              <a:rPr sz="3600" b="1" spc="-5" dirty="0">
                <a:solidFill>
                  <a:srgbClr val="D68D15"/>
                </a:solidFill>
                <a:latin typeface="Times New Roman"/>
                <a:cs typeface="Times New Roman"/>
              </a:rPr>
              <a:t>of creating </a:t>
            </a:r>
            <a:r>
              <a:rPr sz="3600" b="1" dirty="0">
                <a:solidFill>
                  <a:srgbClr val="D68D15"/>
                </a:solidFill>
                <a:latin typeface="Times New Roman"/>
                <a:cs typeface="Times New Roman"/>
              </a:rPr>
              <a:t>something  different </a:t>
            </a:r>
            <a:r>
              <a:rPr sz="3600" b="1" spc="-5" dirty="0">
                <a:solidFill>
                  <a:srgbClr val="D68D15"/>
                </a:solidFill>
                <a:latin typeface="Times New Roman"/>
                <a:cs typeface="Times New Roman"/>
              </a:rPr>
              <a:t>with value by devoting the  </a:t>
            </a:r>
            <a:r>
              <a:rPr sz="3600" b="1" dirty="0">
                <a:solidFill>
                  <a:srgbClr val="D68D15"/>
                </a:solidFill>
                <a:latin typeface="Times New Roman"/>
                <a:cs typeface="Times New Roman"/>
              </a:rPr>
              <a:t>necessary </a:t>
            </a:r>
            <a:r>
              <a:rPr sz="3600" b="1" spc="-5" dirty="0">
                <a:solidFill>
                  <a:srgbClr val="D68D15"/>
                </a:solidFill>
                <a:latin typeface="Times New Roman"/>
                <a:cs typeface="Times New Roman"/>
              </a:rPr>
              <a:t>time and effort, assuming the  </a:t>
            </a:r>
            <a:r>
              <a:rPr sz="3600" b="1" dirty="0">
                <a:solidFill>
                  <a:srgbClr val="D68D15"/>
                </a:solidFill>
                <a:latin typeface="Times New Roman"/>
                <a:cs typeface="Times New Roman"/>
              </a:rPr>
              <a:t>accompanying </a:t>
            </a:r>
            <a:r>
              <a:rPr sz="3600" b="1" spc="-5" dirty="0">
                <a:solidFill>
                  <a:srgbClr val="D68D15"/>
                </a:solidFill>
                <a:latin typeface="Times New Roman"/>
                <a:cs typeface="Times New Roman"/>
              </a:rPr>
              <a:t>financial, </a:t>
            </a:r>
            <a:r>
              <a:rPr sz="3600" b="1" dirty="0">
                <a:solidFill>
                  <a:srgbClr val="D68D15"/>
                </a:solidFill>
                <a:latin typeface="Times New Roman"/>
                <a:cs typeface="Times New Roman"/>
              </a:rPr>
              <a:t>psychic,</a:t>
            </a:r>
            <a:r>
              <a:rPr sz="3600" b="1" spc="484" dirty="0">
                <a:solidFill>
                  <a:srgbClr val="D68D15"/>
                </a:solidFill>
                <a:latin typeface="Times New Roman"/>
                <a:cs typeface="Times New Roman"/>
              </a:rPr>
              <a:t> </a:t>
            </a:r>
            <a:r>
              <a:rPr sz="3600" b="1" dirty="0">
                <a:solidFill>
                  <a:srgbClr val="D68D15"/>
                </a:solidFill>
                <a:latin typeface="Times New Roman"/>
                <a:cs typeface="Times New Roman"/>
              </a:rPr>
              <a:t>social</a:t>
            </a:r>
            <a:endParaRPr sz="3600">
              <a:latin typeface="Times New Roman"/>
              <a:cs typeface="Times New Roman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608076" y="3694176"/>
            <a:ext cx="2755900" cy="1012190"/>
            <a:chOff x="608076" y="3694176"/>
            <a:chExt cx="2755900" cy="1012190"/>
          </a:xfrm>
        </p:grpSpPr>
        <p:sp>
          <p:nvSpPr>
            <p:cNvPr id="29" name="object 29"/>
            <p:cNvSpPr/>
            <p:nvPr/>
          </p:nvSpPr>
          <p:spPr>
            <a:xfrm>
              <a:off x="608076" y="3694176"/>
              <a:ext cx="1540764" cy="1011936"/>
            </a:xfrm>
            <a:prstGeom prst="rect">
              <a:avLst/>
            </a:prstGeom>
            <a:blipFill>
              <a:blip r:embed="rId2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025395" y="3694176"/>
              <a:ext cx="1338071" cy="1011936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878839" y="3813429"/>
            <a:ext cx="21805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430020" algn="l"/>
              </a:tabLst>
            </a:pPr>
            <a:r>
              <a:rPr sz="3600" b="1" spc="-5" dirty="0">
                <a:solidFill>
                  <a:srgbClr val="D68D15"/>
                </a:solidFill>
                <a:latin typeface="Times New Roman"/>
                <a:cs typeface="Times New Roman"/>
              </a:rPr>
              <a:t>risks	and</a:t>
            </a:r>
            <a:endParaRPr sz="3600">
              <a:latin typeface="Times New Roman"/>
              <a:cs typeface="Times New Roman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608076" y="3694176"/>
            <a:ext cx="8303259" cy="1560830"/>
            <a:chOff x="608076" y="3694176"/>
            <a:chExt cx="8303259" cy="1560830"/>
          </a:xfrm>
        </p:grpSpPr>
        <p:sp>
          <p:nvSpPr>
            <p:cNvPr id="33" name="object 33"/>
            <p:cNvSpPr/>
            <p:nvPr/>
          </p:nvSpPr>
          <p:spPr>
            <a:xfrm>
              <a:off x="3241548" y="3694176"/>
              <a:ext cx="2375916" cy="1011936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495543" y="3694176"/>
              <a:ext cx="1210055" cy="1011936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583679" y="3694176"/>
              <a:ext cx="2327148" cy="1011936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08076" y="4242816"/>
              <a:ext cx="2200656" cy="1011936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2564892" y="4242816"/>
              <a:ext cx="981456" cy="101193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878839" y="4362069"/>
            <a:ext cx="23641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69135" algn="l"/>
              </a:tabLst>
            </a:pPr>
            <a:r>
              <a:rPr sz="3600" b="1" spc="-5" dirty="0">
                <a:solidFill>
                  <a:srgbClr val="D68D15"/>
                </a:solidFill>
                <a:latin typeface="Times New Roman"/>
                <a:cs typeface="Times New Roman"/>
              </a:rPr>
              <a:t>rewar</a:t>
            </a:r>
            <a:r>
              <a:rPr sz="3600" b="1" spc="5" dirty="0">
                <a:solidFill>
                  <a:srgbClr val="D68D15"/>
                </a:solidFill>
                <a:latin typeface="Times New Roman"/>
                <a:cs typeface="Times New Roman"/>
              </a:rPr>
              <a:t>d</a:t>
            </a:r>
            <a:r>
              <a:rPr sz="3600" b="1" spc="-5" dirty="0">
                <a:solidFill>
                  <a:srgbClr val="D68D15"/>
                </a:solidFill>
                <a:latin typeface="Times New Roman"/>
                <a:cs typeface="Times New Roman"/>
              </a:rPr>
              <a:t>s</a:t>
            </a:r>
            <a:r>
              <a:rPr sz="3600" b="1" dirty="0">
                <a:solidFill>
                  <a:srgbClr val="D68D15"/>
                </a:solidFill>
                <a:latin typeface="Times New Roman"/>
                <a:cs typeface="Times New Roman"/>
              </a:rPr>
              <a:t>	of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3302508" y="4242815"/>
            <a:ext cx="2479548" cy="1011936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3512946" y="3813429"/>
            <a:ext cx="196532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3660" marR="5080" indent="-6096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solidFill>
                  <a:srgbClr val="D68D15"/>
                </a:solidFill>
                <a:latin typeface="Times New Roman"/>
                <a:cs typeface="Times New Roman"/>
              </a:rPr>
              <a:t>receiving  monetary</a:t>
            </a:r>
            <a:endParaRPr sz="3600">
              <a:latin typeface="Times New Roman"/>
              <a:cs typeface="Times New Roman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5538215" y="4242815"/>
            <a:ext cx="3373120" cy="1012190"/>
            <a:chOff x="5538215" y="4242815"/>
            <a:chExt cx="3373120" cy="1012190"/>
          </a:xfrm>
        </p:grpSpPr>
        <p:sp>
          <p:nvSpPr>
            <p:cNvPr id="42" name="object 42"/>
            <p:cNvSpPr/>
            <p:nvPr/>
          </p:nvSpPr>
          <p:spPr>
            <a:xfrm>
              <a:off x="5538215" y="4242815"/>
              <a:ext cx="1338071" cy="1011936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632447" y="4242815"/>
              <a:ext cx="2278379" cy="1011936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5767196" y="3813429"/>
            <a:ext cx="284099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244" marR="5080" indent="-43180">
              <a:lnSpc>
                <a:spcPct val="100000"/>
              </a:lnSpc>
              <a:spcBef>
                <a:spcPts val="100"/>
              </a:spcBef>
              <a:tabLst>
                <a:tab pos="1100455" algn="l"/>
                <a:tab pos="1149350" algn="l"/>
              </a:tabLst>
            </a:pPr>
            <a:r>
              <a:rPr sz="3600" b="1" spc="-5" dirty="0">
                <a:solidFill>
                  <a:srgbClr val="D68D15"/>
                </a:solidFill>
                <a:latin typeface="Times New Roman"/>
                <a:cs typeface="Times New Roman"/>
              </a:rPr>
              <a:t>the	resulting  and		pers</a:t>
            </a:r>
            <a:r>
              <a:rPr sz="3600" b="1" dirty="0">
                <a:solidFill>
                  <a:srgbClr val="D68D15"/>
                </a:solidFill>
                <a:latin typeface="Times New Roman"/>
                <a:cs typeface="Times New Roman"/>
              </a:rPr>
              <a:t>o</a:t>
            </a:r>
            <a:r>
              <a:rPr sz="3600" b="1" spc="-5" dirty="0">
                <a:solidFill>
                  <a:srgbClr val="D68D15"/>
                </a:solidFill>
                <a:latin typeface="Times New Roman"/>
                <a:cs typeface="Times New Roman"/>
              </a:rPr>
              <a:t>nal</a:t>
            </a:r>
            <a:endParaRPr sz="3600">
              <a:latin typeface="Times New Roman"/>
              <a:cs typeface="Times New Roman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608076" y="4791455"/>
            <a:ext cx="6670675" cy="1012190"/>
            <a:chOff x="608076" y="4791455"/>
            <a:chExt cx="6670675" cy="1012190"/>
          </a:xfrm>
        </p:grpSpPr>
        <p:sp>
          <p:nvSpPr>
            <p:cNvPr id="46" name="object 46"/>
            <p:cNvSpPr/>
            <p:nvPr/>
          </p:nvSpPr>
          <p:spPr>
            <a:xfrm>
              <a:off x="608076" y="4791455"/>
              <a:ext cx="2810256" cy="1011936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932176" y="4791455"/>
              <a:ext cx="1338072" cy="1011936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782568" y="4791455"/>
              <a:ext cx="3496055" cy="1011936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878839" y="4910404"/>
            <a:ext cx="609790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D68D15"/>
                </a:solidFill>
                <a:latin typeface="Times New Roman"/>
                <a:cs typeface="Times New Roman"/>
              </a:rPr>
              <a:t>satisfaction and</a:t>
            </a:r>
            <a:r>
              <a:rPr sz="3600" b="1" spc="-110" dirty="0">
                <a:solidFill>
                  <a:srgbClr val="D68D15"/>
                </a:solidFill>
                <a:latin typeface="Times New Roman"/>
                <a:cs typeface="Times New Roman"/>
              </a:rPr>
              <a:t> </a:t>
            </a:r>
            <a:r>
              <a:rPr sz="3600" b="1" dirty="0">
                <a:solidFill>
                  <a:srgbClr val="D68D15"/>
                </a:solidFill>
                <a:latin typeface="Times New Roman"/>
                <a:cs typeface="Times New Roman"/>
              </a:rPr>
              <a:t>independence”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475487" y="3047"/>
              <a:ext cx="8668512" cy="123139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310383" y="673608"/>
              <a:ext cx="5018532" cy="123139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03780" marR="5080" indent="-1835785">
              <a:lnSpc>
                <a:spcPct val="100000"/>
              </a:lnSpc>
              <a:spcBef>
                <a:spcPts val="100"/>
              </a:spcBef>
            </a:pPr>
            <a:r>
              <a:rPr dirty="0"/>
              <a:t>The Nature and Development</a:t>
            </a:r>
            <a:r>
              <a:rPr spc="-70" dirty="0"/>
              <a:t> </a:t>
            </a:r>
            <a:r>
              <a:rPr dirty="0"/>
              <a:t>of  Entrepreneurship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297179" y="1488947"/>
            <a:ext cx="8426450" cy="4612005"/>
            <a:chOff x="297179" y="1488947"/>
            <a:chExt cx="8426450" cy="4612005"/>
          </a:xfrm>
        </p:grpSpPr>
        <p:sp>
          <p:nvSpPr>
            <p:cNvPr id="7" name="object 7"/>
            <p:cNvSpPr/>
            <p:nvPr/>
          </p:nvSpPr>
          <p:spPr>
            <a:xfrm>
              <a:off x="2551175" y="1488947"/>
              <a:ext cx="4507991" cy="78943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452115" y="1958339"/>
              <a:ext cx="4707635" cy="7894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491996" y="2427731"/>
              <a:ext cx="3084576" cy="7894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07179" y="2427731"/>
              <a:ext cx="667512" cy="78943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402835" y="2427731"/>
              <a:ext cx="3617975" cy="78943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97179" y="3358896"/>
              <a:ext cx="6970776" cy="899159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70559" y="3902963"/>
              <a:ext cx="3797808" cy="789432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41020" y="4133087"/>
              <a:ext cx="259079" cy="266700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48639" y="4140708"/>
              <a:ext cx="216408" cy="224027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70559" y="4372355"/>
              <a:ext cx="5480304" cy="789432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41020" y="4602480"/>
              <a:ext cx="259079" cy="266700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8639" y="4610099"/>
              <a:ext cx="216408" cy="224027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70559" y="4841747"/>
              <a:ext cx="4232148" cy="789432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41020" y="5071871"/>
              <a:ext cx="259079" cy="266699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48639" y="5079491"/>
              <a:ext cx="216408" cy="22402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70559" y="5311139"/>
              <a:ext cx="8052816" cy="789432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535940" y="1537714"/>
            <a:ext cx="7858759" cy="4318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37410" marR="1579880" indent="3810" algn="ctr">
              <a:lnSpc>
                <a:spcPct val="110100"/>
              </a:lnSpc>
              <a:spcBef>
                <a:spcPts val="100"/>
              </a:spcBef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Entrepreneur stems from 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French Verb</a:t>
            </a:r>
            <a:r>
              <a:rPr sz="2800" spc="1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Entreprendre</a:t>
            </a:r>
            <a:endParaRPr sz="2800">
              <a:latin typeface="Arial"/>
              <a:cs typeface="Arial"/>
            </a:endParaRPr>
          </a:p>
          <a:p>
            <a:pPr marL="553085" algn="ctr">
              <a:lnSpc>
                <a:spcPct val="100000"/>
              </a:lnSpc>
              <a:spcBef>
                <a:spcPts val="335"/>
              </a:spcBef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means between –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taker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or go</a:t>
            </a:r>
            <a:r>
              <a:rPr sz="2800" spc="8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between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New Definition involves four</a:t>
            </a:r>
            <a:r>
              <a:rPr sz="3200" b="1" spc="-80" dirty="0">
                <a:solidFill>
                  <a:srgbClr val="D68D15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D68D15"/>
                </a:solidFill>
                <a:latin typeface="Times New Roman"/>
                <a:cs typeface="Times New Roman"/>
              </a:rPr>
              <a:t>aspects:</a:t>
            </a:r>
            <a:endParaRPr sz="32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365"/>
              </a:spcBef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The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creation</a:t>
            </a:r>
            <a:r>
              <a:rPr sz="2800" spc="3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process</a:t>
            </a:r>
            <a:endParaRPr sz="2800">
              <a:latin typeface="Arial"/>
              <a:cs typeface="Arial"/>
            </a:endParaRPr>
          </a:p>
          <a:p>
            <a:pPr marL="355600" marR="2479675">
              <a:lnSpc>
                <a:spcPct val="110000"/>
              </a:lnSpc>
            </a:pP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The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devotion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of time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and efforts 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The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assumption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of</a:t>
            </a:r>
            <a:r>
              <a:rPr sz="2800" spc="1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risks</a:t>
            </a:r>
            <a:endParaRPr sz="28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  <a:spcBef>
                <a:spcPts val="340"/>
              </a:spcBef>
            </a:pP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Rewards </a:t>
            </a:r>
            <a:r>
              <a:rPr sz="2800" spc="-5" dirty="0">
                <a:solidFill>
                  <a:srgbClr val="F9F8E6"/>
                </a:solidFill>
                <a:latin typeface="Arial"/>
                <a:cs typeface="Arial"/>
              </a:rPr>
              <a:t>of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independence, satisfaction,</a:t>
            </a:r>
            <a:r>
              <a:rPr sz="2800" spc="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F9F8E6"/>
                </a:solidFill>
                <a:latin typeface="Arial"/>
                <a:cs typeface="Arial"/>
              </a:rPr>
              <a:t>money.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541019" y="5541264"/>
            <a:ext cx="259079" cy="266700"/>
            <a:chOff x="541019" y="5541264"/>
            <a:chExt cx="259079" cy="266700"/>
          </a:xfrm>
        </p:grpSpPr>
        <p:sp>
          <p:nvSpPr>
            <p:cNvPr id="25" name="object 25"/>
            <p:cNvSpPr/>
            <p:nvPr/>
          </p:nvSpPr>
          <p:spPr>
            <a:xfrm>
              <a:off x="541019" y="5541264"/>
              <a:ext cx="259079" cy="266700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48639" y="5548884"/>
              <a:ext cx="216408" cy="22402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9134856" y="5529071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0" y="0"/>
                  </a:moveTo>
                  <a:lnTo>
                    <a:pt x="0" y="9143"/>
                  </a:lnTo>
                  <a:lnTo>
                    <a:pt x="9144" y="91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9140952" cy="570128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429755" y="6486144"/>
              <a:ext cx="2286000" cy="2286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13004" y="2991611"/>
              <a:ext cx="8394192" cy="73609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76427" y="2967227"/>
              <a:ext cx="8391144" cy="73304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50948" y="338327"/>
            <a:ext cx="4680204" cy="123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83560" y="485978"/>
            <a:ext cx="397891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To an</a:t>
            </a:r>
            <a:r>
              <a:rPr spc="-45" dirty="0"/>
              <a:t> </a:t>
            </a:r>
            <a:r>
              <a:rPr dirty="0"/>
              <a:t>Individual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39495" y="1466088"/>
            <a:ext cx="8214359" cy="4559935"/>
            <a:chOff x="539495" y="1466088"/>
            <a:chExt cx="8214359" cy="4559935"/>
          </a:xfrm>
        </p:grpSpPr>
        <p:sp>
          <p:nvSpPr>
            <p:cNvPr id="5" name="object 5"/>
            <p:cNvSpPr/>
            <p:nvPr/>
          </p:nvSpPr>
          <p:spPr>
            <a:xfrm>
              <a:off x="638555" y="1466088"/>
              <a:ext cx="3605784" cy="90220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9495" y="1729740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8639" y="1738884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38555" y="2002536"/>
              <a:ext cx="5611368" cy="902208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39495" y="2266188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48639" y="2275332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38555" y="2538984"/>
              <a:ext cx="7347204" cy="902208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39495" y="2802636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48639" y="2811780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38555" y="3075432"/>
              <a:ext cx="5428488" cy="902208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39495" y="3339083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48639" y="3348227"/>
              <a:ext cx="254508" cy="2560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530595" y="3075432"/>
              <a:ext cx="672084" cy="90220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779007" y="3075432"/>
              <a:ext cx="2520695" cy="90220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38555" y="3514344"/>
              <a:ext cx="2930651" cy="902208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38555" y="4050792"/>
              <a:ext cx="8115300" cy="902208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39495" y="4314444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48639" y="4323588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38555" y="4587239"/>
              <a:ext cx="3108960" cy="902208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39495" y="4850891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48639" y="4860035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38555" y="5123688"/>
              <a:ext cx="2747772" cy="902208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878839" y="1523694"/>
            <a:ext cx="7618095" cy="4221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513965">
              <a:lnSpc>
                <a:spcPct val="110100"/>
              </a:lnSpc>
              <a:spcBef>
                <a:spcPts val="100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Self Employment  Employment for near &amp;</a:t>
            </a:r>
            <a:r>
              <a:rPr sz="3200" spc="-10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dear</a:t>
            </a:r>
            <a:endParaRPr sz="3200">
              <a:latin typeface="Arial"/>
              <a:cs typeface="Arial"/>
            </a:endParaRPr>
          </a:p>
          <a:p>
            <a:pPr marL="12700" marR="581660">
              <a:lnSpc>
                <a:spcPct val="100000"/>
              </a:lnSpc>
              <a:spcBef>
                <a:spcPts val="384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Prolonged career for next generations  Freedom to use own ideas -</a:t>
            </a:r>
            <a:r>
              <a:rPr sz="3200" spc="-16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Innovation 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and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creativity</a:t>
            </a:r>
            <a:endParaRPr sz="3200">
              <a:latin typeface="Arial"/>
              <a:cs typeface="Arial"/>
            </a:endParaRPr>
          </a:p>
          <a:p>
            <a:pPr marL="12700" marR="5080">
              <a:lnSpc>
                <a:spcPct val="110000"/>
              </a:lnSpc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Unlimited income /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higher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retained</a:t>
            </a:r>
            <a:r>
              <a:rPr sz="3200" spc="-60" dirty="0">
                <a:solidFill>
                  <a:srgbClr val="F9F8E6"/>
                </a:solidFill>
                <a:latin typeface="Arial"/>
                <a:cs typeface="Arial"/>
              </a:rPr>
              <a:t> </a:t>
            </a: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income  </a:t>
            </a:r>
            <a:r>
              <a:rPr sz="3200" spc="-5" dirty="0">
                <a:solidFill>
                  <a:srgbClr val="F9F8E6"/>
                </a:solidFill>
                <a:latin typeface="Arial"/>
                <a:cs typeface="Arial"/>
              </a:rPr>
              <a:t>Independence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3200" dirty="0">
                <a:solidFill>
                  <a:srgbClr val="F9F8E6"/>
                </a:solidFill>
                <a:latin typeface="Arial"/>
                <a:cs typeface="Arial"/>
              </a:rPr>
              <a:t>Satisfaction</a:t>
            </a:r>
            <a:endParaRPr sz="3200">
              <a:latin typeface="Arial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539495" y="5387340"/>
            <a:ext cx="303530" cy="304800"/>
            <a:chOff x="539495" y="5387340"/>
            <a:chExt cx="303530" cy="304800"/>
          </a:xfrm>
        </p:grpSpPr>
        <p:sp>
          <p:nvSpPr>
            <p:cNvPr id="29" name="object 29"/>
            <p:cNvSpPr/>
            <p:nvPr/>
          </p:nvSpPr>
          <p:spPr>
            <a:xfrm>
              <a:off x="539495" y="5387340"/>
              <a:ext cx="303276" cy="3048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48639" y="5396484"/>
              <a:ext cx="254508" cy="2560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2163</Words>
  <Application>Microsoft Office PowerPoint</Application>
  <PresentationFormat>On-screen Show (4:3)</PresentationFormat>
  <Paragraphs>406</Paragraphs>
  <Slides>48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Office Theme</vt:lpstr>
      <vt:lpstr>Entrepreneurship Management</vt:lpstr>
      <vt:lpstr>What do you mean by…</vt:lpstr>
      <vt:lpstr>Entrepreneurship: It is a philosophy or an entrepreneur</vt:lpstr>
      <vt:lpstr>Entrepreneurship Theories</vt:lpstr>
      <vt:lpstr>Entrepreneurship Theories…</vt:lpstr>
      <vt:lpstr>Entrepreneurship</vt:lpstr>
      <vt:lpstr>The Nature and Development of  Entrepreneurship</vt:lpstr>
      <vt:lpstr>Slide 8</vt:lpstr>
      <vt:lpstr>To an Individual</vt:lpstr>
      <vt:lpstr>To the Nation</vt:lpstr>
      <vt:lpstr>Factors favouring  Entrepreneurship</vt:lpstr>
      <vt:lpstr>What makes a Successful  Entrepreneur?</vt:lpstr>
      <vt:lpstr>Slide 13</vt:lpstr>
      <vt:lpstr>Who can be an Entrepreneur?</vt:lpstr>
      <vt:lpstr>Characteristics of an  Entrepreneur</vt:lpstr>
      <vt:lpstr>Key elements of entrepreneur</vt:lpstr>
      <vt:lpstr>Entrepreneur’s Background and  Characteristics</vt:lpstr>
      <vt:lpstr>Slide 18</vt:lpstr>
      <vt:lpstr>What is a job competency?</vt:lpstr>
      <vt:lpstr>Performance emerges from the  combination of knowledge, skills and  attitude</vt:lpstr>
      <vt:lpstr>Initiative</vt:lpstr>
      <vt:lpstr>Persistence</vt:lpstr>
      <vt:lpstr>Concern for high quality of work</vt:lpstr>
      <vt:lpstr>Work commitment to contract</vt:lpstr>
      <vt:lpstr>Efficiency Orientation</vt:lpstr>
      <vt:lpstr>Problem Solving</vt:lpstr>
      <vt:lpstr>Persuasion</vt:lpstr>
      <vt:lpstr>Assertiveness</vt:lpstr>
      <vt:lpstr>Concern for other’s welfare</vt:lpstr>
      <vt:lpstr>Business Environment  &amp;</vt:lpstr>
      <vt:lpstr>Environment</vt:lpstr>
      <vt:lpstr>Dimensions of Environment</vt:lpstr>
      <vt:lpstr>Factors Influencing  Entrepreneurship</vt:lpstr>
      <vt:lpstr>Political &amp; Governmental  Environment</vt:lpstr>
      <vt:lpstr>Environmental Analysis</vt:lpstr>
      <vt:lpstr>Entrepreneurship and Economic  Development</vt:lpstr>
      <vt:lpstr>The Invention Process</vt:lpstr>
      <vt:lpstr>Product Evolution Process</vt:lpstr>
      <vt:lpstr>The Evolution Process</vt:lpstr>
      <vt:lpstr>The Product Planning and  Development Process</vt:lpstr>
      <vt:lpstr>Commercialization</vt:lpstr>
      <vt:lpstr>Development of Technology</vt:lpstr>
      <vt:lpstr>The Role of Smaller firm</vt:lpstr>
      <vt:lpstr>Entrepreneurship and Management Students</vt:lpstr>
      <vt:lpstr>Entrepreneurial Decision Process</vt:lpstr>
      <vt:lpstr>Comparison of Entrepreneurs,  Intrapreneurs and Traditional Managers</vt:lpstr>
      <vt:lpstr>Slide 47</vt:lpstr>
      <vt:lpstr>Slide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Entrepreneurship Management</dc:title>
  <cp:lastModifiedBy>ali</cp:lastModifiedBy>
  <cp:revision>1</cp:revision>
  <dcterms:created xsi:type="dcterms:W3CDTF">2020-03-18T13:41:15Z</dcterms:created>
  <dcterms:modified xsi:type="dcterms:W3CDTF">2020-03-23T15:48:19Z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2016-05-10T00:00:00Z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2020-03-18T00:00:00Z</vt:filetime>
  </property>
</Properties>
</file>