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25400" y="3784600"/>
            <a:ext cx="9118600" cy="2929255"/>
          </a:xfrm>
          <a:custGeom>
            <a:avLst/>
            <a:gdLst/>
            <a:ahLst/>
            <a:cxnLst/>
            <a:rect l="l" t="t" r="r" b="b"/>
            <a:pathLst>
              <a:path w="9118600" h="2929254">
                <a:moveTo>
                  <a:pt x="0" y="2120900"/>
                </a:moveTo>
                <a:lnTo>
                  <a:pt x="0" y="2928937"/>
                </a:lnTo>
                <a:lnTo>
                  <a:pt x="9080754" y="2928937"/>
                </a:lnTo>
                <a:lnTo>
                  <a:pt x="9085850" y="2534495"/>
                </a:lnTo>
                <a:lnTo>
                  <a:pt x="3673858" y="2534495"/>
                </a:lnTo>
                <a:lnTo>
                  <a:pt x="3464547" y="2532513"/>
                </a:lnTo>
                <a:lnTo>
                  <a:pt x="3203336" y="2525288"/>
                </a:lnTo>
                <a:lnTo>
                  <a:pt x="2943000" y="2513156"/>
                </a:lnTo>
                <a:lnTo>
                  <a:pt x="2683965" y="2496512"/>
                </a:lnTo>
                <a:lnTo>
                  <a:pt x="2375441" y="2471142"/>
                </a:lnTo>
                <a:lnTo>
                  <a:pt x="2019626" y="2434966"/>
                </a:lnTo>
                <a:lnTo>
                  <a:pt x="1619860" y="2386280"/>
                </a:lnTo>
                <a:lnTo>
                  <a:pt x="1180985" y="2324083"/>
                </a:lnTo>
                <a:lnTo>
                  <a:pt x="663707" y="2240640"/>
                </a:lnTo>
                <a:lnTo>
                  <a:pt x="0" y="2120900"/>
                </a:lnTo>
                <a:close/>
              </a:path>
              <a:path w="9118600" h="2929254">
                <a:moveTo>
                  <a:pt x="9118600" y="0"/>
                </a:moveTo>
                <a:lnTo>
                  <a:pt x="9100575" y="57243"/>
                </a:lnTo>
                <a:lnTo>
                  <a:pt x="9079600" y="115075"/>
                </a:lnTo>
                <a:lnTo>
                  <a:pt x="9055689" y="173438"/>
                </a:lnTo>
                <a:lnTo>
                  <a:pt x="9028856" y="232276"/>
                </a:lnTo>
                <a:lnTo>
                  <a:pt x="8999114" y="291532"/>
                </a:lnTo>
                <a:lnTo>
                  <a:pt x="8966478" y="351150"/>
                </a:lnTo>
                <a:lnTo>
                  <a:pt x="8930960" y="411074"/>
                </a:lnTo>
                <a:lnTo>
                  <a:pt x="8892576" y="471247"/>
                </a:lnTo>
                <a:lnTo>
                  <a:pt x="8851338" y="531612"/>
                </a:lnTo>
                <a:lnTo>
                  <a:pt x="8807261" y="592114"/>
                </a:lnTo>
                <a:lnTo>
                  <a:pt x="8760358" y="652695"/>
                </a:lnTo>
                <a:lnTo>
                  <a:pt x="8735851" y="682998"/>
                </a:lnTo>
                <a:lnTo>
                  <a:pt x="8710643" y="713299"/>
                </a:lnTo>
                <a:lnTo>
                  <a:pt x="8684736" y="743592"/>
                </a:lnTo>
                <a:lnTo>
                  <a:pt x="8658131" y="773870"/>
                </a:lnTo>
                <a:lnTo>
                  <a:pt x="8630829" y="804125"/>
                </a:lnTo>
                <a:lnTo>
                  <a:pt x="8602834" y="834351"/>
                </a:lnTo>
                <a:lnTo>
                  <a:pt x="8574146" y="864540"/>
                </a:lnTo>
                <a:lnTo>
                  <a:pt x="8544767" y="894686"/>
                </a:lnTo>
                <a:lnTo>
                  <a:pt x="8514699" y="924781"/>
                </a:lnTo>
                <a:lnTo>
                  <a:pt x="8483943" y="954818"/>
                </a:lnTo>
                <a:lnTo>
                  <a:pt x="8452502" y="984790"/>
                </a:lnTo>
                <a:lnTo>
                  <a:pt x="8420377" y="1014691"/>
                </a:lnTo>
                <a:lnTo>
                  <a:pt x="8387569" y="1044512"/>
                </a:lnTo>
                <a:lnTo>
                  <a:pt x="8354082" y="1074248"/>
                </a:lnTo>
                <a:lnTo>
                  <a:pt x="8319915" y="1103891"/>
                </a:lnTo>
                <a:lnTo>
                  <a:pt x="8285071" y="1133433"/>
                </a:lnTo>
                <a:lnTo>
                  <a:pt x="8249552" y="1162868"/>
                </a:lnTo>
                <a:lnTo>
                  <a:pt x="8213360" y="1192189"/>
                </a:lnTo>
                <a:lnTo>
                  <a:pt x="8176495" y="1221389"/>
                </a:lnTo>
                <a:lnTo>
                  <a:pt x="8138961" y="1250461"/>
                </a:lnTo>
                <a:lnTo>
                  <a:pt x="8100758" y="1279397"/>
                </a:lnTo>
                <a:lnTo>
                  <a:pt x="8061888" y="1308191"/>
                </a:lnTo>
                <a:lnTo>
                  <a:pt x="8022354" y="1336835"/>
                </a:lnTo>
                <a:lnTo>
                  <a:pt x="7982156" y="1365322"/>
                </a:lnTo>
                <a:lnTo>
                  <a:pt x="7941297" y="1393646"/>
                </a:lnTo>
                <a:lnTo>
                  <a:pt x="7899778" y="1421800"/>
                </a:lnTo>
                <a:lnTo>
                  <a:pt x="7857601" y="1449775"/>
                </a:lnTo>
                <a:lnTo>
                  <a:pt x="7814767" y="1477566"/>
                </a:lnTo>
                <a:lnTo>
                  <a:pt x="7771280" y="1505165"/>
                </a:lnTo>
                <a:lnTo>
                  <a:pt x="7727139" y="1532565"/>
                </a:lnTo>
                <a:lnTo>
                  <a:pt x="7682347" y="1559759"/>
                </a:lnTo>
                <a:lnTo>
                  <a:pt x="7636906" y="1586740"/>
                </a:lnTo>
                <a:lnTo>
                  <a:pt x="7590817" y="1613501"/>
                </a:lnTo>
                <a:lnTo>
                  <a:pt x="7544082" y="1640034"/>
                </a:lnTo>
                <a:lnTo>
                  <a:pt x="7496703" y="1666334"/>
                </a:lnTo>
                <a:lnTo>
                  <a:pt x="7448681" y="1692392"/>
                </a:lnTo>
                <a:lnTo>
                  <a:pt x="7400019" y="1718202"/>
                </a:lnTo>
                <a:lnTo>
                  <a:pt x="7350718" y="1743757"/>
                </a:lnTo>
                <a:lnTo>
                  <a:pt x="7300779" y="1769049"/>
                </a:lnTo>
                <a:lnTo>
                  <a:pt x="7250205" y="1794071"/>
                </a:lnTo>
                <a:lnTo>
                  <a:pt x="7198997" y="1818817"/>
                </a:lnTo>
                <a:lnTo>
                  <a:pt x="7147156" y="1843280"/>
                </a:lnTo>
                <a:lnTo>
                  <a:pt x="7094686" y="1867451"/>
                </a:lnTo>
                <a:lnTo>
                  <a:pt x="7041587" y="1891325"/>
                </a:lnTo>
                <a:lnTo>
                  <a:pt x="6987860" y="1914894"/>
                </a:lnTo>
                <a:lnTo>
                  <a:pt x="6933509" y="1938152"/>
                </a:lnTo>
                <a:lnTo>
                  <a:pt x="6878534" y="1961090"/>
                </a:lnTo>
                <a:lnTo>
                  <a:pt x="6822938" y="1983702"/>
                </a:lnTo>
                <a:lnTo>
                  <a:pt x="6766721" y="2005982"/>
                </a:lnTo>
                <a:lnTo>
                  <a:pt x="6709886" y="2027921"/>
                </a:lnTo>
                <a:lnTo>
                  <a:pt x="6652435" y="2049513"/>
                </a:lnTo>
                <a:lnTo>
                  <a:pt x="6594368" y="2070751"/>
                </a:lnTo>
                <a:lnTo>
                  <a:pt x="6476398" y="2112136"/>
                </a:lnTo>
                <a:lnTo>
                  <a:pt x="6355989" y="2152020"/>
                </a:lnTo>
                <a:lnTo>
                  <a:pt x="6233155" y="2190345"/>
                </a:lnTo>
                <a:lnTo>
                  <a:pt x="6107911" y="2227056"/>
                </a:lnTo>
                <a:lnTo>
                  <a:pt x="5980269" y="2262096"/>
                </a:lnTo>
                <a:lnTo>
                  <a:pt x="5850244" y="2295409"/>
                </a:lnTo>
                <a:lnTo>
                  <a:pt x="5734626" y="2323047"/>
                </a:lnTo>
                <a:lnTo>
                  <a:pt x="5634801" y="2345290"/>
                </a:lnTo>
                <a:lnTo>
                  <a:pt x="5534474" y="2366153"/>
                </a:lnTo>
                <a:lnTo>
                  <a:pt x="5433672" y="2385661"/>
                </a:lnTo>
                <a:lnTo>
                  <a:pt x="5332423" y="2403839"/>
                </a:lnTo>
                <a:lnTo>
                  <a:pt x="5230753" y="2420712"/>
                </a:lnTo>
                <a:lnTo>
                  <a:pt x="5077520" y="2443631"/>
                </a:lnTo>
                <a:lnTo>
                  <a:pt x="4923495" y="2463758"/>
                </a:lnTo>
                <a:lnTo>
                  <a:pt x="4768771" y="2481177"/>
                </a:lnTo>
                <a:lnTo>
                  <a:pt x="4613439" y="2495975"/>
                </a:lnTo>
                <a:lnTo>
                  <a:pt x="4457593" y="2508236"/>
                </a:lnTo>
                <a:lnTo>
                  <a:pt x="4301323" y="2518047"/>
                </a:lnTo>
                <a:lnTo>
                  <a:pt x="4092464" y="2527464"/>
                </a:lnTo>
                <a:lnTo>
                  <a:pt x="3883237" y="2532879"/>
                </a:lnTo>
                <a:lnTo>
                  <a:pt x="3673858" y="2534495"/>
                </a:lnTo>
                <a:lnTo>
                  <a:pt x="9085850" y="2534495"/>
                </a:lnTo>
                <a:lnTo>
                  <a:pt x="91186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4076700"/>
            <a:ext cx="5435600" cy="2349500"/>
          </a:xfrm>
          <a:custGeom>
            <a:avLst/>
            <a:gdLst/>
            <a:ahLst/>
            <a:cxnLst/>
            <a:rect l="l" t="t" r="r" b="b"/>
            <a:pathLst>
              <a:path w="5435600" h="2349500">
                <a:moveTo>
                  <a:pt x="0" y="0"/>
                </a:moveTo>
                <a:lnTo>
                  <a:pt x="0" y="2349500"/>
                </a:lnTo>
                <a:lnTo>
                  <a:pt x="5003067" y="2214335"/>
                </a:lnTo>
                <a:lnTo>
                  <a:pt x="4611703" y="2209045"/>
                </a:lnTo>
                <a:lnTo>
                  <a:pt x="3702186" y="2100331"/>
                </a:lnTo>
                <a:lnTo>
                  <a:pt x="2567940" y="1813267"/>
                </a:lnTo>
                <a:lnTo>
                  <a:pt x="2493375" y="1787971"/>
                </a:lnTo>
                <a:lnTo>
                  <a:pt x="2419808" y="1761763"/>
                </a:lnTo>
                <a:lnTo>
                  <a:pt x="2347242" y="1734682"/>
                </a:lnTo>
                <a:lnTo>
                  <a:pt x="2275684" y="1706770"/>
                </a:lnTo>
                <a:lnTo>
                  <a:pt x="2205137" y="1678064"/>
                </a:lnTo>
                <a:lnTo>
                  <a:pt x="2135606" y="1648605"/>
                </a:lnTo>
                <a:lnTo>
                  <a:pt x="2067095" y="1618432"/>
                </a:lnTo>
                <a:lnTo>
                  <a:pt x="1999610" y="1587585"/>
                </a:lnTo>
                <a:lnTo>
                  <a:pt x="1933155" y="1556104"/>
                </a:lnTo>
                <a:lnTo>
                  <a:pt x="1867735" y="1524026"/>
                </a:lnTo>
                <a:lnTo>
                  <a:pt x="1803355" y="1491394"/>
                </a:lnTo>
                <a:lnTo>
                  <a:pt x="1740018" y="1458245"/>
                </a:lnTo>
                <a:lnTo>
                  <a:pt x="1677730" y="1424619"/>
                </a:lnTo>
                <a:lnTo>
                  <a:pt x="1616496" y="1390557"/>
                </a:lnTo>
                <a:lnTo>
                  <a:pt x="1556320" y="1356096"/>
                </a:lnTo>
                <a:lnTo>
                  <a:pt x="1497206" y="1321278"/>
                </a:lnTo>
                <a:lnTo>
                  <a:pt x="1439160" y="1286142"/>
                </a:lnTo>
                <a:lnTo>
                  <a:pt x="1382187" y="1250726"/>
                </a:lnTo>
                <a:lnTo>
                  <a:pt x="1326290" y="1215071"/>
                </a:lnTo>
                <a:lnTo>
                  <a:pt x="1271474" y="1179216"/>
                </a:lnTo>
                <a:lnTo>
                  <a:pt x="1217745" y="1143201"/>
                </a:lnTo>
                <a:lnTo>
                  <a:pt x="1165107" y="1107065"/>
                </a:lnTo>
                <a:lnTo>
                  <a:pt x="1113564" y="1070848"/>
                </a:lnTo>
                <a:lnTo>
                  <a:pt x="1063122" y="1034589"/>
                </a:lnTo>
                <a:lnTo>
                  <a:pt x="1013784" y="998328"/>
                </a:lnTo>
                <a:lnTo>
                  <a:pt x="965556" y="962105"/>
                </a:lnTo>
                <a:lnTo>
                  <a:pt x="918442" y="925958"/>
                </a:lnTo>
                <a:lnTo>
                  <a:pt x="872448" y="889928"/>
                </a:lnTo>
                <a:lnTo>
                  <a:pt x="827577" y="854053"/>
                </a:lnTo>
                <a:lnTo>
                  <a:pt x="783834" y="818374"/>
                </a:lnTo>
                <a:lnTo>
                  <a:pt x="741224" y="782931"/>
                </a:lnTo>
                <a:lnTo>
                  <a:pt x="699752" y="747762"/>
                </a:lnTo>
                <a:lnTo>
                  <a:pt x="659422" y="712907"/>
                </a:lnTo>
                <a:lnTo>
                  <a:pt x="620239" y="678405"/>
                </a:lnTo>
                <a:lnTo>
                  <a:pt x="582207" y="644297"/>
                </a:lnTo>
                <a:lnTo>
                  <a:pt x="545333" y="610622"/>
                </a:lnTo>
                <a:lnTo>
                  <a:pt x="509619" y="577419"/>
                </a:lnTo>
                <a:lnTo>
                  <a:pt x="475071" y="544727"/>
                </a:lnTo>
                <a:lnTo>
                  <a:pt x="441693" y="512587"/>
                </a:lnTo>
                <a:lnTo>
                  <a:pt x="409490" y="481038"/>
                </a:lnTo>
                <a:lnTo>
                  <a:pt x="378467" y="450120"/>
                </a:lnTo>
                <a:lnTo>
                  <a:pt x="348629" y="419871"/>
                </a:lnTo>
                <a:lnTo>
                  <a:pt x="319979" y="390332"/>
                </a:lnTo>
                <a:lnTo>
                  <a:pt x="292524" y="361542"/>
                </a:lnTo>
                <a:lnTo>
                  <a:pt x="266266" y="333540"/>
                </a:lnTo>
                <a:lnTo>
                  <a:pt x="217366" y="280061"/>
                </a:lnTo>
                <a:lnTo>
                  <a:pt x="173316" y="230211"/>
                </a:lnTo>
                <a:lnTo>
                  <a:pt x="134153" y="184305"/>
                </a:lnTo>
                <a:lnTo>
                  <a:pt x="99914" y="142662"/>
                </a:lnTo>
                <a:lnTo>
                  <a:pt x="70638" y="105595"/>
                </a:lnTo>
                <a:lnTo>
                  <a:pt x="46362" y="73423"/>
                </a:lnTo>
                <a:lnTo>
                  <a:pt x="19403" y="35033"/>
                </a:lnTo>
                <a:lnTo>
                  <a:pt x="1306" y="3927"/>
                </a:lnTo>
                <a:lnTo>
                  <a:pt x="0" y="0"/>
                </a:lnTo>
                <a:close/>
              </a:path>
              <a:path w="5435600" h="2349500">
                <a:moveTo>
                  <a:pt x="5435600" y="2202649"/>
                </a:moveTo>
                <a:lnTo>
                  <a:pt x="5003067" y="2214335"/>
                </a:lnTo>
                <a:lnTo>
                  <a:pt x="5216253" y="2217216"/>
                </a:lnTo>
                <a:lnTo>
                  <a:pt x="5435600" y="220264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0" y="4424070"/>
            <a:ext cx="9144000" cy="243392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1812035" y="1505711"/>
            <a:ext cx="5916168" cy="12725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1818132" y="2465832"/>
            <a:ext cx="5632704" cy="127253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215642" y="1737740"/>
            <a:ext cx="4712715" cy="1946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5445125"/>
            <a:ext cx="9144000" cy="14144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0"/>
            <a:ext cx="9144000" cy="692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2B166D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 u="heavy">
                <a:solidFill>
                  <a:srgbClr val="339966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2B166D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5445125"/>
            <a:ext cx="9144000" cy="14144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0"/>
            <a:ext cx="9144000" cy="692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692150"/>
            <a:ext cx="9144000" cy="730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2B166D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78839" y="931925"/>
            <a:ext cx="7471409" cy="1732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2B166D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940" y="2639060"/>
            <a:ext cx="7987030" cy="23298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 u="heavy">
                <a:solidFill>
                  <a:srgbClr val="339966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20/04/10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Corporation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Subsidiaries" TargetMode="External"/><Relationship Id="rId5" Type="http://schemas.openxmlformats.org/officeDocument/2006/relationships/hyperlink" Target="http://en.wikipedia.org/wiki/Parent_company" TargetMode="External"/><Relationship Id="rId4" Type="http://schemas.openxmlformats.org/officeDocument/2006/relationships/hyperlink" Target="http://en.wikipedia.org/wiki/Corporate_group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quickmba.com/marketing/market-share/" TargetMode="Externa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90952" y="1737740"/>
            <a:ext cx="4637405" cy="1946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415" marR="5080" indent="-6350">
              <a:lnSpc>
                <a:spcPct val="100000"/>
              </a:lnSpc>
              <a:spcBef>
                <a:spcPts val="100"/>
              </a:spcBef>
            </a:pPr>
            <a:r>
              <a:rPr sz="6300" b="1" spc="-5" dirty="0">
                <a:solidFill>
                  <a:srgbClr val="2B166D"/>
                </a:solidFill>
                <a:latin typeface="Verdana"/>
                <a:cs typeface="Verdana"/>
              </a:rPr>
              <a:t>Expansion  Strategies</a:t>
            </a:r>
            <a:endParaRPr sz="63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445125"/>
            <a:ext cx="9144000" cy="14144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692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92150"/>
            <a:ext cx="9144000" cy="730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983104" y="195783"/>
            <a:ext cx="5180965" cy="468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900" b="1" dirty="0">
                <a:solidFill>
                  <a:srgbClr val="FFFFFF"/>
                </a:solidFill>
                <a:latin typeface="Verdana"/>
                <a:cs typeface="Verdana"/>
              </a:rPr>
              <a:t>VERTICAL</a:t>
            </a:r>
            <a:r>
              <a:rPr sz="2900" b="1" spc="-1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900" b="1" dirty="0">
                <a:solidFill>
                  <a:srgbClr val="FFFFFF"/>
                </a:solidFill>
                <a:latin typeface="Verdana"/>
                <a:cs typeface="Verdana"/>
              </a:rPr>
              <a:t>INTEGRATION</a:t>
            </a:r>
            <a:endParaRPr sz="290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890777"/>
            <a:ext cx="7966709" cy="4940300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355600" marR="173990" indent="-342900">
              <a:lnSpc>
                <a:spcPct val="90000"/>
              </a:lnSpc>
              <a:spcBef>
                <a:spcPts val="415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600" b="1" dirty="0">
                <a:solidFill>
                  <a:srgbClr val="2B166D"/>
                </a:solidFill>
                <a:latin typeface="Verdana"/>
                <a:cs typeface="Verdana"/>
              </a:rPr>
              <a:t>Vertical Integration: Expansion to</a:t>
            </a:r>
            <a:r>
              <a:rPr sz="2600" b="1" spc="-165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600" b="1" spc="-5" dirty="0">
                <a:solidFill>
                  <a:srgbClr val="2B166D"/>
                </a:solidFill>
                <a:latin typeface="Verdana"/>
                <a:cs typeface="Verdana"/>
              </a:rPr>
              <a:t>serve  </a:t>
            </a:r>
            <a:r>
              <a:rPr sz="2600" b="1" dirty="0">
                <a:solidFill>
                  <a:srgbClr val="2B166D"/>
                </a:solidFill>
                <a:latin typeface="Verdana"/>
                <a:cs typeface="Verdana"/>
              </a:rPr>
              <a:t>its own needs. Vertical Integration is of  two types, namely Backward and  Forward</a:t>
            </a:r>
            <a:r>
              <a:rPr sz="2600" b="1" spc="-70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600" b="1" dirty="0">
                <a:solidFill>
                  <a:srgbClr val="2B166D"/>
                </a:solidFill>
                <a:latin typeface="Verdana"/>
                <a:cs typeface="Verdana"/>
              </a:rPr>
              <a:t>Integration</a:t>
            </a:r>
            <a:endParaRPr sz="2600">
              <a:latin typeface="Verdana"/>
              <a:cs typeface="Verdana"/>
            </a:endParaRPr>
          </a:p>
          <a:p>
            <a:pPr marL="355600" marR="213995" lvl="1" indent="571500">
              <a:lnSpc>
                <a:spcPts val="2810"/>
              </a:lnSpc>
              <a:spcBef>
                <a:spcPts val="665"/>
              </a:spcBef>
              <a:buChar char="-"/>
              <a:tabLst>
                <a:tab pos="1197610" algn="l"/>
                <a:tab pos="2065655" algn="l"/>
              </a:tabLst>
            </a:pPr>
            <a:r>
              <a:rPr sz="2600" b="1" dirty="0">
                <a:solidFill>
                  <a:srgbClr val="2B166D"/>
                </a:solidFill>
                <a:latin typeface="Verdana"/>
                <a:cs typeface="Verdana"/>
              </a:rPr>
              <a:t>Backward Integration means</a:t>
            </a:r>
            <a:r>
              <a:rPr sz="2600" b="1" spc="-140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600" b="1" spc="-5" dirty="0">
                <a:solidFill>
                  <a:srgbClr val="2B166D"/>
                </a:solidFill>
                <a:latin typeface="Verdana"/>
                <a:cs typeface="Verdana"/>
              </a:rPr>
              <a:t>going  </a:t>
            </a:r>
            <a:r>
              <a:rPr sz="2600" b="1" dirty="0">
                <a:solidFill>
                  <a:srgbClr val="2B166D"/>
                </a:solidFill>
                <a:latin typeface="Verdana"/>
                <a:cs typeface="Verdana"/>
              </a:rPr>
              <a:t>back	to the </a:t>
            </a:r>
            <a:r>
              <a:rPr sz="2600" b="1" spc="-5" dirty="0">
                <a:solidFill>
                  <a:srgbClr val="2B166D"/>
                </a:solidFill>
                <a:latin typeface="Verdana"/>
                <a:cs typeface="Verdana"/>
              </a:rPr>
              <a:t>source </a:t>
            </a:r>
            <a:r>
              <a:rPr sz="2600" b="1" dirty="0">
                <a:solidFill>
                  <a:srgbClr val="2B166D"/>
                </a:solidFill>
                <a:latin typeface="Verdana"/>
                <a:cs typeface="Verdana"/>
              </a:rPr>
              <a:t>of </a:t>
            </a:r>
            <a:r>
              <a:rPr sz="2600" b="1" spc="-5" dirty="0">
                <a:solidFill>
                  <a:srgbClr val="2B166D"/>
                </a:solidFill>
                <a:latin typeface="Verdana"/>
                <a:cs typeface="Verdana"/>
              </a:rPr>
              <a:t>raw</a:t>
            </a:r>
            <a:r>
              <a:rPr sz="2600" b="1" spc="-95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600" b="1" spc="-5" dirty="0">
                <a:solidFill>
                  <a:srgbClr val="2B166D"/>
                </a:solidFill>
                <a:latin typeface="Verdana"/>
                <a:cs typeface="Verdana"/>
              </a:rPr>
              <a:t>materials</a:t>
            </a:r>
            <a:endParaRPr sz="2600">
              <a:latin typeface="Verdana"/>
              <a:cs typeface="Verdana"/>
            </a:endParaRPr>
          </a:p>
          <a:p>
            <a:pPr marL="355600" marR="92710" indent="-342900">
              <a:lnSpc>
                <a:spcPts val="2810"/>
              </a:lnSpc>
              <a:spcBef>
                <a:spcPts val="620"/>
              </a:spcBef>
            </a:pPr>
            <a:r>
              <a:rPr sz="2600" b="1" spc="-5" dirty="0">
                <a:solidFill>
                  <a:srgbClr val="2B166D"/>
                </a:solidFill>
                <a:latin typeface="Verdana"/>
                <a:cs typeface="Verdana"/>
              </a:rPr>
              <a:t>(Example: </a:t>
            </a:r>
            <a:r>
              <a:rPr sz="2600" b="1" i="1" dirty="0">
                <a:solidFill>
                  <a:srgbClr val="2B166D"/>
                </a:solidFill>
                <a:latin typeface="Verdana"/>
                <a:cs typeface="Verdana"/>
              </a:rPr>
              <a:t>A Thermal power company</a:t>
            </a:r>
            <a:r>
              <a:rPr sz="2600" b="1" i="1" spc="-175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600" b="1" i="1" spc="-5" dirty="0">
                <a:solidFill>
                  <a:srgbClr val="2B166D"/>
                </a:solidFill>
                <a:latin typeface="Verdana"/>
                <a:cs typeface="Verdana"/>
              </a:rPr>
              <a:t>may  </a:t>
            </a:r>
            <a:r>
              <a:rPr sz="2600" b="1" i="1" dirty="0">
                <a:solidFill>
                  <a:srgbClr val="2B166D"/>
                </a:solidFill>
                <a:latin typeface="Verdana"/>
                <a:cs typeface="Verdana"/>
              </a:rPr>
              <a:t>do</a:t>
            </a:r>
            <a:r>
              <a:rPr sz="2600" b="1" i="1" spc="-30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600" b="1" i="1" dirty="0">
                <a:solidFill>
                  <a:srgbClr val="2B166D"/>
                </a:solidFill>
                <a:latin typeface="Verdana"/>
                <a:cs typeface="Verdana"/>
              </a:rPr>
              <a:t>coal-mining</a:t>
            </a:r>
            <a:r>
              <a:rPr sz="2600" b="1" dirty="0">
                <a:solidFill>
                  <a:srgbClr val="2B166D"/>
                </a:solidFill>
                <a:latin typeface="Verdana"/>
                <a:cs typeface="Verdana"/>
              </a:rPr>
              <a:t>)</a:t>
            </a:r>
            <a:endParaRPr sz="2600">
              <a:latin typeface="Verdana"/>
              <a:cs typeface="Verdana"/>
            </a:endParaRPr>
          </a:p>
          <a:p>
            <a:pPr marL="1151255" marR="50800" lvl="1" indent="-224154">
              <a:lnSpc>
                <a:spcPts val="2810"/>
              </a:lnSpc>
              <a:spcBef>
                <a:spcPts val="620"/>
              </a:spcBef>
              <a:buClr>
                <a:srgbClr val="2B166D"/>
              </a:buClr>
              <a:buFont typeface="Verdana"/>
              <a:buChar char="-"/>
              <a:tabLst>
                <a:tab pos="1197610" algn="l"/>
              </a:tabLst>
            </a:pPr>
            <a:r>
              <a:rPr dirty="0"/>
              <a:t>	</a:t>
            </a:r>
            <a:r>
              <a:rPr sz="2600" b="1" spc="-5" dirty="0">
                <a:solidFill>
                  <a:srgbClr val="2B166D"/>
                </a:solidFill>
                <a:latin typeface="Verdana"/>
                <a:cs typeface="Verdana"/>
              </a:rPr>
              <a:t>Forward </a:t>
            </a:r>
            <a:r>
              <a:rPr sz="2600" b="1" dirty="0">
                <a:solidFill>
                  <a:srgbClr val="2B166D"/>
                </a:solidFill>
                <a:latin typeface="Verdana"/>
                <a:cs typeface="Verdana"/>
              </a:rPr>
              <a:t>Integration implies</a:t>
            </a:r>
            <a:r>
              <a:rPr sz="2600" b="1" spc="-120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600" b="1" spc="-5" dirty="0">
                <a:solidFill>
                  <a:srgbClr val="2B166D"/>
                </a:solidFill>
                <a:latin typeface="Verdana"/>
                <a:cs typeface="Verdana"/>
              </a:rPr>
              <a:t>moving  closer </a:t>
            </a:r>
            <a:r>
              <a:rPr sz="2600" b="1" dirty="0">
                <a:solidFill>
                  <a:srgbClr val="2B166D"/>
                </a:solidFill>
                <a:latin typeface="Verdana"/>
                <a:cs typeface="Verdana"/>
              </a:rPr>
              <a:t>to the finished</a:t>
            </a:r>
            <a:r>
              <a:rPr sz="2600" b="1" spc="-90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600" b="1" spc="-5" dirty="0">
                <a:solidFill>
                  <a:srgbClr val="2B166D"/>
                </a:solidFill>
                <a:latin typeface="Verdana"/>
                <a:cs typeface="Verdana"/>
              </a:rPr>
              <a:t>product</a:t>
            </a:r>
            <a:endParaRPr sz="2600">
              <a:latin typeface="Verdana"/>
              <a:cs typeface="Verdana"/>
            </a:endParaRPr>
          </a:p>
          <a:p>
            <a:pPr marL="355600">
              <a:lnSpc>
                <a:spcPts val="2610"/>
              </a:lnSpc>
            </a:pPr>
            <a:r>
              <a:rPr sz="2600" b="1" spc="-5" dirty="0">
                <a:solidFill>
                  <a:srgbClr val="2B166D"/>
                </a:solidFill>
                <a:latin typeface="Verdana"/>
                <a:cs typeface="Verdana"/>
              </a:rPr>
              <a:t>(example: </a:t>
            </a:r>
            <a:r>
              <a:rPr sz="2600" b="1" i="1" dirty="0">
                <a:solidFill>
                  <a:srgbClr val="2B166D"/>
                </a:solidFill>
                <a:latin typeface="Verdana"/>
                <a:cs typeface="Verdana"/>
              </a:rPr>
              <a:t>A </a:t>
            </a:r>
            <a:r>
              <a:rPr sz="2600" b="1" i="1" spc="-5" dirty="0">
                <a:solidFill>
                  <a:srgbClr val="2B166D"/>
                </a:solidFill>
                <a:latin typeface="Verdana"/>
                <a:cs typeface="Verdana"/>
              </a:rPr>
              <a:t>car spare</a:t>
            </a:r>
            <a:r>
              <a:rPr sz="2600" b="1" i="1" spc="-114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600" b="1" i="1" spc="-5" dirty="0">
                <a:solidFill>
                  <a:srgbClr val="2B166D"/>
                </a:solidFill>
                <a:latin typeface="Verdana"/>
                <a:cs typeface="Verdana"/>
              </a:rPr>
              <a:t>parts</a:t>
            </a:r>
            <a:endParaRPr sz="2600">
              <a:latin typeface="Verdana"/>
              <a:cs typeface="Verdana"/>
            </a:endParaRPr>
          </a:p>
          <a:p>
            <a:pPr marL="355600" marR="5080">
              <a:lnSpc>
                <a:spcPts val="2810"/>
              </a:lnSpc>
              <a:spcBef>
                <a:spcPts val="200"/>
              </a:spcBef>
            </a:pPr>
            <a:r>
              <a:rPr sz="2600" b="1" i="1" spc="-5" dirty="0">
                <a:solidFill>
                  <a:srgbClr val="2B166D"/>
                </a:solidFill>
                <a:latin typeface="Verdana"/>
                <a:cs typeface="Verdana"/>
              </a:rPr>
              <a:t>manufacturer </a:t>
            </a:r>
            <a:r>
              <a:rPr sz="2600" b="1" i="1" dirty="0">
                <a:solidFill>
                  <a:srgbClr val="2B166D"/>
                </a:solidFill>
                <a:latin typeface="Verdana"/>
                <a:cs typeface="Verdana"/>
              </a:rPr>
              <a:t>would </a:t>
            </a:r>
            <a:r>
              <a:rPr sz="2600" b="1" i="1" spc="-5" dirty="0">
                <a:solidFill>
                  <a:srgbClr val="2B166D"/>
                </a:solidFill>
                <a:latin typeface="Verdana"/>
                <a:cs typeface="Verdana"/>
              </a:rPr>
              <a:t>start manufacturing  passenger</a:t>
            </a:r>
            <a:r>
              <a:rPr sz="2600" b="1" i="1" spc="-65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600" b="1" i="1" dirty="0">
                <a:solidFill>
                  <a:srgbClr val="2B166D"/>
                </a:solidFill>
                <a:latin typeface="Verdana"/>
                <a:cs typeface="Verdana"/>
              </a:rPr>
              <a:t>cars</a:t>
            </a:r>
            <a:r>
              <a:rPr sz="2600" b="1" dirty="0">
                <a:solidFill>
                  <a:srgbClr val="2B166D"/>
                </a:solidFill>
                <a:latin typeface="Verdana"/>
                <a:cs typeface="Verdana"/>
              </a:rPr>
              <a:t>)</a:t>
            </a:r>
            <a:endParaRPr sz="26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445125"/>
            <a:ext cx="9144000" cy="14144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692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92150"/>
            <a:ext cx="9144000" cy="730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19378" y="172923"/>
            <a:ext cx="731012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solidFill>
                  <a:srgbClr val="FFFFFF"/>
                </a:solidFill>
                <a:latin typeface="Verdana"/>
                <a:cs typeface="Verdana"/>
              </a:rPr>
              <a:t>DIVERSIFICATION</a:t>
            </a:r>
            <a:r>
              <a:rPr sz="3200" b="1" spc="-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200" b="1" dirty="0">
                <a:solidFill>
                  <a:srgbClr val="FFFFFF"/>
                </a:solidFill>
                <a:latin typeface="Verdana"/>
                <a:cs typeface="Verdana"/>
              </a:rPr>
              <a:t>STRATEGIES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845972"/>
            <a:ext cx="7694930" cy="147701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0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Concentric or Related</a:t>
            </a:r>
            <a:r>
              <a:rPr sz="2800" b="1" spc="25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Diversification</a:t>
            </a:r>
            <a:endParaRPr sz="2800">
              <a:latin typeface="Verdana"/>
              <a:cs typeface="Verdana"/>
            </a:endParaRPr>
          </a:p>
          <a:p>
            <a:pPr marL="355600" marR="1911350" indent="-342900">
              <a:lnSpc>
                <a:spcPct val="100000"/>
              </a:lnSpc>
              <a:spcBef>
                <a:spcPts val="675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Conglomerate or Unrelated 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Diversification</a:t>
            </a:r>
            <a:endParaRPr sz="2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445125"/>
            <a:ext cx="9144000" cy="14144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692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92150"/>
            <a:ext cx="9144000" cy="730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836801" y="0"/>
            <a:ext cx="5475605" cy="9105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02005" marR="5080" indent="-789940">
              <a:lnSpc>
                <a:spcPct val="100000"/>
              </a:lnSpc>
              <a:spcBef>
                <a:spcPts val="100"/>
              </a:spcBef>
            </a:pPr>
            <a:r>
              <a:rPr sz="2900" b="1" dirty="0">
                <a:solidFill>
                  <a:srgbClr val="FFFFFF"/>
                </a:solidFill>
                <a:latin typeface="Verdana"/>
                <a:cs typeface="Verdana"/>
              </a:rPr>
              <a:t>CONCENTRIC OR</a:t>
            </a:r>
            <a:r>
              <a:rPr sz="2900" b="1" spc="-12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900" b="1" spc="-5" dirty="0">
                <a:solidFill>
                  <a:srgbClr val="FFFFFF"/>
                </a:solidFill>
                <a:latin typeface="Verdana"/>
                <a:cs typeface="Verdana"/>
              </a:rPr>
              <a:t>RELATED  </a:t>
            </a:r>
            <a:r>
              <a:rPr sz="2900" b="1" dirty="0">
                <a:solidFill>
                  <a:srgbClr val="FFFFFF"/>
                </a:solidFill>
                <a:latin typeface="Verdana"/>
                <a:cs typeface="Verdana"/>
              </a:rPr>
              <a:t>DIVERSIFICATION</a:t>
            </a:r>
            <a:endParaRPr sz="290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931925"/>
            <a:ext cx="7968615" cy="54025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932815" indent="-342900">
              <a:lnSpc>
                <a:spcPct val="100000"/>
              </a:lnSpc>
              <a:spcBef>
                <a:spcPts val="95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When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an organization takes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up 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related activities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within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a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wider 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industry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situation,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it is termed as 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“Concentric</a:t>
            </a:r>
            <a:r>
              <a:rPr sz="2800" b="1" spc="25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Diversification”</a:t>
            </a:r>
            <a:endParaRPr sz="28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Example:</a:t>
            </a:r>
            <a:endParaRPr sz="2800">
              <a:latin typeface="Verdana"/>
              <a:cs typeface="Verdana"/>
            </a:endParaRPr>
          </a:p>
          <a:p>
            <a:pPr marL="355600" marR="5080" indent="-342900">
              <a:lnSpc>
                <a:spcPct val="100000"/>
              </a:lnSpc>
              <a:spcBef>
                <a:spcPts val="670"/>
              </a:spcBef>
            </a:pPr>
            <a:r>
              <a:rPr sz="2800" b="1" i="1" spc="-5" dirty="0">
                <a:solidFill>
                  <a:srgbClr val="2B166D"/>
                </a:solidFill>
                <a:latin typeface="Verdana"/>
                <a:cs typeface="Verdana"/>
              </a:rPr>
              <a:t>A </a:t>
            </a:r>
            <a:r>
              <a:rPr sz="2800" b="1" i="1" spc="-10" dirty="0">
                <a:solidFill>
                  <a:srgbClr val="2B166D"/>
                </a:solidFill>
                <a:latin typeface="Verdana"/>
                <a:cs typeface="Verdana"/>
              </a:rPr>
              <a:t>sewing machine manufacturer starts  manufacturing </a:t>
            </a:r>
            <a:r>
              <a:rPr sz="2800" b="1" i="1" spc="-5" dirty="0">
                <a:solidFill>
                  <a:srgbClr val="2B166D"/>
                </a:solidFill>
                <a:latin typeface="Verdana"/>
                <a:cs typeface="Verdana"/>
              </a:rPr>
              <a:t>Kitchen appliances  </a:t>
            </a:r>
            <a:r>
              <a:rPr sz="2800" b="1" i="1" spc="-10" dirty="0">
                <a:solidFill>
                  <a:srgbClr val="2B166D"/>
                </a:solidFill>
                <a:latin typeface="Verdana"/>
                <a:cs typeface="Verdana"/>
              </a:rPr>
              <a:t>(Wider </a:t>
            </a:r>
            <a:r>
              <a:rPr sz="2800" b="1" i="1" spc="-5" dirty="0">
                <a:solidFill>
                  <a:srgbClr val="2B166D"/>
                </a:solidFill>
                <a:latin typeface="Verdana"/>
                <a:cs typeface="Verdana"/>
              </a:rPr>
              <a:t>Industry </a:t>
            </a:r>
            <a:r>
              <a:rPr sz="2800" b="1" i="1" spc="-10" dirty="0">
                <a:solidFill>
                  <a:srgbClr val="2B166D"/>
                </a:solidFill>
                <a:latin typeface="Verdana"/>
                <a:cs typeface="Verdana"/>
              </a:rPr>
              <a:t>situation </a:t>
            </a:r>
            <a:r>
              <a:rPr sz="2800" b="1" i="1" spc="-5" dirty="0">
                <a:solidFill>
                  <a:srgbClr val="2B166D"/>
                </a:solidFill>
                <a:latin typeface="Verdana"/>
                <a:cs typeface="Verdana"/>
              </a:rPr>
              <a:t>– </a:t>
            </a:r>
            <a:r>
              <a:rPr sz="2800" b="1" i="1" spc="-10" dirty="0">
                <a:solidFill>
                  <a:srgbClr val="2B166D"/>
                </a:solidFill>
                <a:latin typeface="Verdana"/>
                <a:cs typeface="Verdana"/>
              </a:rPr>
              <a:t>Women  </a:t>
            </a:r>
            <a:r>
              <a:rPr sz="2800" b="1" i="1" spc="-5" dirty="0">
                <a:solidFill>
                  <a:srgbClr val="2B166D"/>
                </a:solidFill>
                <a:latin typeface="Verdana"/>
                <a:cs typeface="Verdana"/>
              </a:rPr>
              <a:t>as </a:t>
            </a:r>
            <a:r>
              <a:rPr sz="2800" b="1" i="1" spc="-10" dirty="0">
                <a:solidFill>
                  <a:srgbClr val="2B166D"/>
                </a:solidFill>
                <a:latin typeface="Verdana"/>
                <a:cs typeface="Verdana"/>
              </a:rPr>
              <a:t>concentrated </a:t>
            </a:r>
            <a:r>
              <a:rPr sz="2800" b="1" i="1" spc="-5" dirty="0">
                <a:solidFill>
                  <a:srgbClr val="2B166D"/>
                </a:solidFill>
                <a:latin typeface="Verdana"/>
                <a:cs typeface="Verdana"/>
              </a:rPr>
              <a:t>target </a:t>
            </a:r>
            <a:r>
              <a:rPr sz="2800" b="1" i="1" spc="-10" dirty="0">
                <a:solidFill>
                  <a:srgbClr val="2B166D"/>
                </a:solidFill>
                <a:latin typeface="Verdana"/>
                <a:cs typeface="Verdana"/>
              </a:rPr>
              <a:t>group, </a:t>
            </a:r>
            <a:r>
              <a:rPr sz="2800" b="1" i="1" spc="-5" dirty="0">
                <a:solidFill>
                  <a:srgbClr val="2B166D"/>
                </a:solidFill>
                <a:latin typeface="Verdana"/>
                <a:cs typeface="Verdana"/>
              </a:rPr>
              <a:t>Kitchen  appliances as </a:t>
            </a:r>
            <a:r>
              <a:rPr sz="2800" b="1" i="1" spc="-10" dirty="0">
                <a:solidFill>
                  <a:srgbClr val="2B166D"/>
                </a:solidFill>
                <a:latin typeface="Verdana"/>
                <a:cs typeface="Verdana"/>
              </a:rPr>
              <a:t>concentrated product  </a:t>
            </a:r>
            <a:r>
              <a:rPr sz="2800" b="1" i="1" spc="-5" dirty="0">
                <a:solidFill>
                  <a:srgbClr val="2B166D"/>
                </a:solidFill>
                <a:latin typeface="Verdana"/>
                <a:cs typeface="Verdana"/>
              </a:rPr>
              <a:t>range</a:t>
            </a:r>
            <a:r>
              <a:rPr sz="2800" b="1" i="1" spc="-10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i="1" spc="-5" dirty="0">
                <a:solidFill>
                  <a:srgbClr val="2B166D"/>
                </a:solidFill>
                <a:latin typeface="Verdana"/>
                <a:cs typeface="Verdana"/>
              </a:rPr>
              <a:t>etc)</a:t>
            </a:r>
            <a:endParaRPr sz="2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92150"/>
            <a:ext cx="9144000" cy="730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00" y="900175"/>
            <a:ext cx="8229600" cy="1574800"/>
          </a:xfrm>
          <a:custGeom>
            <a:avLst/>
            <a:gdLst/>
            <a:ahLst/>
            <a:cxnLst/>
            <a:rect l="l" t="t" r="r" b="b"/>
            <a:pathLst>
              <a:path w="8229600" h="1574800">
                <a:moveTo>
                  <a:pt x="0" y="1574419"/>
                </a:moveTo>
                <a:lnTo>
                  <a:pt x="8229600" y="1574419"/>
                </a:lnTo>
                <a:lnTo>
                  <a:pt x="8229600" y="0"/>
                </a:lnTo>
                <a:lnTo>
                  <a:pt x="0" y="0"/>
                </a:lnTo>
                <a:lnTo>
                  <a:pt x="0" y="1574419"/>
                </a:lnTo>
                <a:close/>
              </a:path>
            </a:pathLst>
          </a:custGeom>
          <a:solidFill>
            <a:srgbClr val="200F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49301" rIns="0" bIns="0" rtlCol="0">
            <a:spAutoFit/>
          </a:bodyPr>
          <a:lstStyle/>
          <a:p>
            <a:pPr marL="1705610" marR="5080" indent="-756285">
              <a:lnSpc>
                <a:spcPts val="4810"/>
              </a:lnSpc>
              <a:spcBef>
                <a:spcPts val="655"/>
              </a:spcBef>
            </a:pPr>
            <a:r>
              <a:rPr sz="4400" spc="-85" dirty="0">
                <a:solidFill>
                  <a:srgbClr val="FFFFFF"/>
                </a:solidFill>
              </a:rPr>
              <a:t>Types </a:t>
            </a:r>
            <a:r>
              <a:rPr sz="4400" dirty="0">
                <a:solidFill>
                  <a:srgbClr val="FFFFFF"/>
                </a:solidFill>
              </a:rPr>
              <a:t>of </a:t>
            </a:r>
            <a:r>
              <a:rPr sz="4400" spc="-5" dirty="0">
                <a:solidFill>
                  <a:srgbClr val="FFFFFF"/>
                </a:solidFill>
              </a:rPr>
              <a:t>Concentric  </a:t>
            </a:r>
            <a:r>
              <a:rPr sz="4400" dirty="0">
                <a:solidFill>
                  <a:srgbClr val="FFFFFF"/>
                </a:solidFill>
              </a:rPr>
              <a:t>Diversification</a:t>
            </a:r>
            <a:endParaRPr sz="4400"/>
          </a:p>
        </p:txBody>
      </p:sp>
      <p:sp>
        <p:nvSpPr>
          <p:cNvPr id="5" name="object 5"/>
          <p:cNvSpPr/>
          <p:nvPr/>
        </p:nvSpPr>
        <p:spPr>
          <a:xfrm>
            <a:off x="461213" y="2474556"/>
            <a:ext cx="2740660" cy="3306445"/>
          </a:xfrm>
          <a:custGeom>
            <a:avLst/>
            <a:gdLst/>
            <a:ahLst/>
            <a:cxnLst/>
            <a:rect l="l" t="t" r="r" b="b"/>
            <a:pathLst>
              <a:path w="2740660" h="3306445">
                <a:moveTo>
                  <a:pt x="0" y="3306445"/>
                </a:moveTo>
                <a:lnTo>
                  <a:pt x="2740533" y="3306445"/>
                </a:lnTo>
                <a:lnTo>
                  <a:pt x="2740533" y="0"/>
                </a:lnTo>
                <a:lnTo>
                  <a:pt x="0" y="0"/>
                </a:lnTo>
                <a:lnTo>
                  <a:pt x="0" y="3306445"/>
                </a:lnTo>
                <a:close/>
              </a:path>
            </a:pathLst>
          </a:custGeom>
          <a:solidFill>
            <a:srgbClr val="1F0D5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61213" y="2474556"/>
            <a:ext cx="2740660" cy="3306445"/>
          </a:xfrm>
          <a:custGeom>
            <a:avLst/>
            <a:gdLst/>
            <a:ahLst/>
            <a:cxnLst/>
            <a:rect l="l" t="t" r="r" b="b"/>
            <a:pathLst>
              <a:path w="2740660" h="3306445">
                <a:moveTo>
                  <a:pt x="0" y="3306445"/>
                </a:moveTo>
                <a:lnTo>
                  <a:pt x="2740533" y="3306445"/>
                </a:lnTo>
                <a:lnTo>
                  <a:pt x="2740533" y="0"/>
                </a:lnTo>
                <a:lnTo>
                  <a:pt x="0" y="0"/>
                </a:lnTo>
                <a:lnTo>
                  <a:pt x="0" y="3306445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584098" y="3296792"/>
            <a:ext cx="2493010" cy="1619885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12700" marR="5080" indent="1270" algn="ctr">
              <a:lnSpc>
                <a:spcPct val="91200"/>
              </a:lnSpc>
              <a:spcBef>
                <a:spcPts val="390"/>
              </a:spcBef>
            </a:pP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Marketing-  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related 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concentric  di</a:t>
            </a:r>
            <a:r>
              <a:rPr sz="2800" spc="-30" dirty="0">
                <a:solidFill>
                  <a:srgbClr val="FFFFFF"/>
                </a:solidFill>
                <a:latin typeface="Verdana"/>
                <a:cs typeface="Verdana"/>
              </a:rPr>
              <a:t>v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er</a:t>
            </a:r>
            <a:r>
              <a:rPr sz="2800" spc="-15" dirty="0">
                <a:solidFill>
                  <a:srgbClr val="FFFFFF"/>
                </a:solidFill>
                <a:latin typeface="Verdana"/>
                <a:cs typeface="Verdana"/>
              </a:rPr>
              <a:t>s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ification</a:t>
            </a:r>
            <a:endParaRPr sz="2800">
              <a:latin typeface="Verdana"/>
              <a:cs typeface="Verdan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201797" y="2474556"/>
            <a:ext cx="2740660" cy="3306445"/>
          </a:xfrm>
          <a:custGeom>
            <a:avLst/>
            <a:gdLst/>
            <a:ahLst/>
            <a:cxnLst/>
            <a:rect l="l" t="t" r="r" b="b"/>
            <a:pathLst>
              <a:path w="2740660" h="3306445">
                <a:moveTo>
                  <a:pt x="0" y="3306445"/>
                </a:moveTo>
                <a:lnTo>
                  <a:pt x="2740532" y="3306445"/>
                </a:lnTo>
                <a:lnTo>
                  <a:pt x="2740532" y="0"/>
                </a:lnTo>
                <a:lnTo>
                  <a:pt x="0" y="0"/>
                </a:lnTo>
                <a:lnTo>
                  <a:pt x="0" y="3306445"/>
                </a:lnTo>
                <a:close/>
              </a:path>
            </a:pathLst>
          </a:custGeom>
          <a:solidFill>
            <a:srgbClr val="4D3E9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201797" y="2474556"/>
            <a:ext cx="2740660" cy="3306445"/>
          </a:xfrm>
          <a:custGeom>
            <a:avLst/>
            <a:gdLst/>
            <a:ahLst/>
            <a:cxnLst/>
            <a:rect l="l" t="t" r="r" b="b"/>
            <a:pathLst>
              <a:path w="2740660" h="3306445">
                <a:moveTo>
                  <a:pt x="0" y="3306445"/>
                </a:moveTo>
                <a:lnTo>
                  <a:pt x="2740532" y="3306445"/>
                </a:lnTo>
                <a:lnTo>
                  <a:pt x="2740532" y="0"/>
                </a:lnTo>
                <a:lnTo>
                  <a:pt x="0" y="0"/>
                </a:lnTo>
                <a:lnTo>
                  <a:pt x="0" y="3306445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3325114" y="3296792"/>
            <a:ext cx="2493010" cy="1619885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12065" marR="5080" indent="-635" algn="ctr">
              <a:lnSpc>
                <a:spcPct val="91200"/>
              </a:lnSpc>
              <a:spcBef>
                <a:spcPts val="390"/>
              </a:spcBef>
            </a:pPr>
            <a:r>
              <a:rPr sz="2800" spc="-40" dirty="0">
                <a:solidFill>
                  <a:srgbClr val="FFFFFF"/>
                </a:solidFill>
                <a:latin typeface="Verdana"/>
                <a:cs typeface="Verdana"/>
              </a:rPr>
              <a:t>Technology-  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related 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concentric  di</a:t>
            </a:r>
            <a:r>
              <a:rPr sz="2800" spc="-30" dirty="0">
                <a:solidFill>
                  <a:srgbClr val="FFFFFF"/>
                </a:solidFill>
                <a:latin typeface="Verdana"/>
                <a:cs typeface="Verdana"/>
              </a:rPr>
              <a:t>v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er</a:t>
            </a:r>
            <a:r>
              <a:rPr sz="2800" spc="-15" dirty="0">
                <a:solidFill>
                  <a:srgbClr val="FFFFFF"/>
                </a:solidFill>
                <a:latin typeface="Verdana"/>
                <a:cs typeface="Verdana"/>
              </a:rPr>
              <a:t>s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ification</a:t>
            </a:r>
            <a:endParaRPr sz="2800">
              <a:latin typeface="Verdana"/>
              <a:cs typeface="Verdan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942203" y="2474556"/>
            <a:ext cx="2740660" cy="3306445"/>
          </a:xfrm>
          <a:custGeom>
            <a:avLst/>
            <a:gdLst/>
            <a:ahLst/>
            <a:cxnLst/>
            <a:rect l="l" t="t" r="r" b="b"/>
            <a:pathLst>
              <a:path w="2740659" h="3306445">
                <a:moveTo>
                  <a:pt x="0" y="3306445"/>
                </a:moveTo>
                <a:lnTo>
                  <a:pt x="2740532" y="3306445"/>
                </a:lnTo>
                <a:lnTo>
                  <a:pt x="2740532" y="0"/>
                </a:lnTo>
                <a:lnTo>
                  <a:pt x="0" y="0"/>
                </a:lnTo>
                <a:lnTo>
                  <a:pt x="0" y="3306445"/>
                </a:lnTo>
                <a:close/>
              </a:path>
            </a:pathLst>
          </a:custGeom>
          <a:solidFill>
            <a:srgbClr val="9795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942203" y="2474556"/>
            <a:ext cx="2740660" cy="3306445"/>
          </a:xfrm>
          <a:custGeom>
            <a:avLst/>
            <a:gdLst/>
            <a:ahLst/>
            <a:cxnLst/>
            <a:rect l="l" t="t" r="r" b="b"/>
            <a:pathLst>
              <a:path w="2740659" h="3306445">
                <a:moveTo>
                  <a:pt x="0" y="3306445"/>
                </a:moveTo>
                <a:lnTo>
                  <a:pt x="2740532" y="3306445"/>
                </a:lnTo>
                <a:lnTo>
                  <a:pt x="2740532" y="0"/>
                </a:lnTo>
                <a:lnTo>
                  <a:pt x="0" y="0"/>
                </a:lnTo>
                <a:lnTo>
                  <a:pt x="0" y="3306445"/>
                </a:lnTo>
                <a:close/>
              </a:path>
            </a:pathLst>
          </a:custGeom>
          <a:ln w="254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065901" y="2907614"/>
            <a:ext cx="2493010" cy="2397125"/>
          </a:xfrm>
          <a:prstGeom prst="rect">
            <a:avLst/>
          </a:prstGeom>
        </p:spPr>
        <p:txBody>
          <a:bodyPr vert="horz" wrap="square" lIns="0" tIns="50165" rIns="0" bIns="0" rtlCol="0">
            <a:spAutoFit/>
          </a:bodyPr>
          <a:lstStyle/>
          <a:p>
            <a:pPr marL="12700" marR="5080" indent="3175" algn="ctr">
              <a:lnSpc>
                <a:spcPct val="91200"/>
              </a:lnSpc>
              <a:spcBef>
                <a:spcPts val="395"/>
              </a:spcBef>
            </a:pP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Marketing  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and   </a:t>
            </a:r>
            <a:r>
              <a:rPr sz="2800" spc="-40" dirty="0">
                <a:solidFill>
                  <a:srgbClr val="FFFFFF"/>
                </a:solidFill>
                <a:latin typeface="Verdana"/>
                <a:cs typeface="Verdana"/>
              </a:rPr>
              <a:t>Technology-  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related  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concentric  di</a:t>
            </a:r>
            <a:r>
              <a:rPr sz="2800" spc="-30" dirty="0">
                <a:solidFill>
                  <a:srgbClr val="FFFFFF"/>
                </a:solidFill>
                <a:latin typeface="Verdana"/>
                <a:cs typeface="Verdana"/>
              </a:rPr>
              <a:t>v</a:t>
            </a:r>
            <a:r>
              <a:rPr sz="2800" spc="-5" dirty="0">
                <a:solidFill>
                  <a:srgbClr val="FFFFFF"/>
                </a:solidFill>
                <a:latin typeface="Verdana"/>
                <a:cs typeface="Verdana"/>
              </a:rPr>
              <a:t>er</a:t>
            </a:r>
            <a:r>
              <a:rPr sz="2800" spc="-15" dirty="0">
                <a:solidFill>
                  <a:srgbClr val="FFFFFF"/>
                </a:solidFill>
                <a:latin typeface="Verdana"/>
                <a:cs typeface="Verdana"/>
              </a:rPr>
              <a:t>s</a:t>
            </a:r>
            <a:r>
              <a:rPr sz="2800" spc="-10" dirty="0">
                <a:solidFill>
                  <a:srgbClr val="FFFFFF"/>
                </a:solidFill>
                <a:latin typeface="Verdana"/>
                <a:cs typeface="Verdana"/>
              </a:rPr>
              <a:t>ification</a:t>
            </a:r>
            <a:endParaRPr sz="2800">
              <a:latin typeface="Verdana"/>
              <a:cs typeface="Verdan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57200" y="5781014"/>
            <a:ext cx="8229600" cy="367665"/>
          </a:xfrm>
          <a:custGeom>
            <a:avLst/>
            <a:gdLst/>
            <a:ahLst/>
            <a:cxnLst/>
            <a:rect l="l" t="t" r="r" b="b"/>
            <a:pathLst>
              <a:path w="8229600" h="367664">
                <a:moveTo>
                  <a:pt x="0" y="367372"/>
                </a:moveTo>
                <a:lnTo>
                  <a:pt x="8229600" y="367372"/>
                </a:lnTo>
                <a:lnTo>
                  <a:pt x="8229600" y="0"/>
                </a:lnTo>
                <a:lnTo>
                  <a:pt x="0" y="0"/>
                </a:lnTo>
                <a:lnTo>
                  <a:pt x="0" y="367372"/>
                </a:lnTo>
                <a:close/>
              </a:path>
            </a:pathLst>
          </a:custGeom>
          <a:solidFill>
            <a:srgbClr val="200F57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92150"/>
            <a:ext cx="9144000" cy="730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175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 </a:t>
            </a:r>
            <a:r>
              <a:rPr b="1" spc="-10" dirty="0">
                <a:latin typeface="Verdana"/>
                <a:cs typeface="Verdana"/>
              </a:rPr>
              <a:t>conglomerate </a:t>
            </a:r>
            <a:r>
              <a:rPr spc="-5" dirty="0"/>
              <a:t>is a combination of </a:t>
            </a:r>
            <a:r>
              <a:rPr spc="-10" dirty="0"/>
              <a:t>two  </a:t>
            </a:r>
            <a:r>
              <a:rPr spc="-5" dirty="0"/>
              <a:t>or more </a:t>
            </a:r>
            <a:r>
              <a:rPr u="heavy" spc="-5" dirty="0">
                <a:solidFill>
                  <a:srgbClr val="339966"/>
                </a:solidFill>
                <a:uFill>
                  <a:solidFill>
                    <a:srgbClr val="339966"/>
                  </a:solidFill>
                </a:uFill>
                <a:hlinkClick r:id="rId3"/>
              </a:rPr>
              <a:t>corporations</a:t>
            </a:r>
            <a:r>
              <a:rPr spc="-5" dirty="0">
                <a:solidFill>
                  <a:srgbClr val="339966"/>
                </a:solidFill>
                <a:hlinkClick r:id="rId3"/>
              </a:rPr>
              <a:t> </a:t>
            </a:r>
            <a:r>
              <a:rPr spc="-5" dirty="0"/>
              <a:t>engaged in </a:t>
            </a:r>
            <a:r>
              <a:rPr spc="-10" dirty="0"/>
              <a:t>entirely  different businesses </a:t>
            </a:r>
            <a:r>
              <a:rPr spc="-5" dirty="0"/>
              <a:t>that fall</a:t>
            </a:r>
            <a:r>
              <a:rPr spc="70" dirty="0"/>
              <a:t> </a:t>
            </a:r>
            <a:r>
              <a:rPr spc="-10" dirty="0"/>
              <a:t>under</a:t>
            </a:r>
          </a:p>
          <a:p>
            <a:pPr marL="12700">
              <a:lnSpc>
                <a:spcPct val="100000"/>
              </a:lnSpc>
            </a:pPr>
            <a:r>
              <a:rPr spc="-10" dirty="0"/>
              <a:t>one </a:t>
            </a:r>
            <a:r>
              <a:rPr u="heavy" spc="-5" dirty="0">
                <a:solidFill>
                  <a:srgbClr val="339966"/>
                </a:solidFill>
                <a:uFill>
                  <a:solidFill>
                    <a:srgbClr val="339966"/>
                  </a:solidFill>
                </a:uFill>
                <a:hlinkClick r:id="rId4"/>
              </a:rPr>
              <a:t>corporate </a:t>
            </a:r>
            <a:r>
              <a:rPr u="heavy" spc="-10" dirty="0">
                <a:solidFill>
                  <a:srgbClr val="339966"/>
                </a:solidFill>
                <a:uFill>
                  <a:solidFill>
                    <a:srgbClr val="339966"/>
                  </a:solidFill>
                </a:uFill>
                <a:hlinkClick r:id="rId4"/>
              </a:rPr>
              <a:t>group</a:t>
            </a:r>
            <a:r>
              <a:rPr spc="-10" dirty="0"/>
              <a:t>, </a:t>
            </a:r>
            <a:r>
              <a:rPr spc="-5" dirty="0"/>
              <a:t>usually</a:t>
            </a:r>
            <a:r>
              <a:rPr spc="135" dirty="0"/>
              <a:t> </a:t>
            </a:r>
            <a:r>
              <a:rPr spc="-10" dirty="0"/>
              <a:t>involving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>
              <a:lnSpc>
                <a:spcPct val="100000"/>
              </a:lnSpc>
              <a:spcBef>
                <a:spcPts val="95"/>
              </a:spcBef>
            </a:pPr>
            <a:r>
              <a:rPr u="none" spc="-5" dirty="0">
                <a:solidFill>
                  <a:srgbClr val="2B166D"/>
                </a:solidFill>
              </a:rPr>
              <a:t>a </a:t>
            </a:r>
            <a:r>
              <a:rPr spc="-10" dirty="0">
                <a:hlinkClick r:id="rId5"/>
              </a:rPr>
              <a:t>parent </a:t>
            </a:r>
            <a:r>
              <a:rPr spc="-5" dirty="0">
                <a:hlinkClick r:id="rId5"/>
              </a:rPr>
              <a:t>company</a:t>
            </a:r>
            <a:r>
              <a:rPr u="none" spc="-5" dirty="0">
                <a:hlinkClick r:id="rId5"/>
              </a:rPr>
              <a:t> </a:t>
            </a:r>
            <a:r>
              <a:rPr u="none" spc="-5" dirty="0">
                <a:solidFill>
                  <a:srgbClr val="2B166D"/>
                </a:solidFill>
              </a:rPr>
              <a:t>and many</a:t>
            </a:r>
            <a:r>
              <a:rPr u="none" spc="135" dirty="0">
                <a:solidFill>
                  <a:srgbClr val="2B166D"/>
                </a:solidFill>
              </a:rPr>
              <a:t> </a:t>
            </a:r>
            <a:r>
              <a:rPr spc="-10" dirty="0">
                <a:hlinkClick r:id="rId6"/>
              </a:rPr>
              <a:t>subsidiaries</a:t>
            </a: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05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5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b="1" u="none" spc="-5" dirty="0">
                <a:solidFill>
                  <a:srgbClr val="2B166D"/>
                </a:solidFill>
                <a:latin typeface="Verdana"/>
                <a:cs typeface="Verdana"/>
              </a:rPr>
              <a:t>In other </a:t>
            </a:r>
            <a:r>
              <a:rPr b="1" u="none" spc="-10" dirty="0">
                <a:solidFill>
                  <a:srgbClr val="2B166D"/>
                </a:solidFill>
                <a:latin typeface="Verdana"/>
                <a:cs typeface="Verdana"/>
              </a:rPr>
              <a:t>words, </a:t>
            </a:r>
            <a:r>
              <a:rPr b="1" u="none" spc="-5" dirty="0">
                <a:solidFill>
                  <a:srgbClr val="2B166D"/>
                </a:solidFill>
                <a:latin typeface="Verdana"/>
                <a:cs typeface="Verdana"/>
              </a:rPr>
              <a:t>a </a:t>
            </a:r>
            <a:r>
              <a:rPr b="1" u="none" spc="-10" dirty="0">
                <a:solidFill>
                  <a:srgbClr val="2B166D"/>
                </a:solidFill>
                <a:latin typeface="Verdana"/>
                <a:cs typeface="Verdana"/>
              </a:rPr>
              <a:t>conglomerate </a:t>
            </a:r>
            <a:r>
              <a:rPr b="1" u="none" spc="-5" dirty="0">
                <a:solidFill>
                  <a:srgbClr val="2B166D"/>
                </a:solidFill>
                <a:latin typeface="Verdana"/>
                <a:cs typeface="Verdana"/>
              </a:rPr>
              <a:t>takes  </a:t>
            </a:r>
            <a:r>
              <a:rPr b="1" u="none" spc="-10" dirty="0">
                <a:solidFill>
                  <a:srgbClr val="2B166D"/>
                </a:solidFill>
                <a:latin typeface="Verdana"/>
                <a:cs typeface="Verdana"/>
              </a:rPr>
              <a:t>up such </a:t>
            </a:r>
            <a:r>
              <a:rPr b="1" u="none" spc="-5" dirty="0">
                <a:solidFill>
                  <a:srgbClr val="2B166D"/>
                </a:solidFill>
                <a:latin typeface="Verdana"/>
                <a:cs typeface="Verdana"/>
              </a:rPr>
              <a:t>activities </a:t>
            </a:r>
            <a:r>
              <a:rPr b="1" u="none" spc="-10" dirty="0">
                <a:solidFill>
                  <a:srgbClr val="2B166D"/>
                </a:solidFill>
                <a:latin typeface="Verdana"/>
                <a:cs typeface="Verdana"/>
              </a:rPr>
              <a:t>which </a:t>
            </a:r>
            <a:r>
              <a:rPr b="1" u="none" spc="-5" dirty="0">
                <a:solidFill>
                  <a:srgbClr val="2B166D"/>
                </a:solidFill>
                <a:latin typeface="Verdana"/>
                <a:cs typeface="Verdana"/>
              </a:rPr>
              <a:t>are unrelated  to the </a:t>
            </a:r>
            <a:r>
              <a:rPr b="1" u="none" spc="-10" dirty="0">
                <a:solidFill>
                  <a:srgbClr val="2B166D"/>
                </a:solidFill>
                <a:latin typeface="Verdana"/>
                <a:cs typeface="Verdana"/>
              </a:rPr>
              <a:t>core</a:t>
            </a:r>
            <a:r>
              <a:rPr b="1" u="none" spc="30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b="1" u="none" spc="-10" dirty="0">
                <a:solidFill>
                  <a:srgbClr val="2B166D"/>
                </a:solidFill>
                <a:latin typeface="Verdana"/>
                <a:cs typeface="Verdana"/>
              </a:rPr>
              <a:t>business.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44346" y="244855"/>
            <a:ext cx="7052945" cy="314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900" b="1" spc="-5" dirty="0">
                <a:solidFill>
                  <a:srgbClr val="FFFFFF"/>
                </a:solidFill>
                <a:latin typeface="Verdana"/>
                <a:cs typeface="Verdana"/>
              </a:rPr>
              <a:t>CONGLOMERATE </a:t>
            </a:r>
            <a:r>
              <a:rPr sz="1900" b="1" spc="-10" dirty="0">
                <a:solidFill>
                  <a:srgbClr val="FFFFFF"/>
                </a:solidFill>
                <a:latin typeface="Verdana"/>
                <a:cs typeface="Verdana"/>
              </a:rPr>
              <a:t>OR </a:t>
            </a:r>
            <a:r>
              <a:rPr sz="1900" b="1" spc="-5" dirty="0">
                <a:solidFill>
                  <a:srgbClr val="FFFFFF"/>
                </a:solidFill>
                <a:latin typeface="Verdana"/>
                <a:cs typeface="Verdana"/>
              </a:rPr>
              <a:t>UNRELATED</a:t>
            </a:r>
            <a:r>
              <a:rPr sz="1900" b="1" spc="4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900" b="1" spc="-10" dirty="0">
                <a:solidFill>
                  <a:srgbClr val="FFFFFF"/>
                </a:solidFill>
                <a:latin typeface="Verdana"/>
                <a:cs typeface="Verdana"/>
              </a:rPr>
              <a:t>DIVERSIFICATION</a:t>
            </a:r>
            <a:endParaRPr sz="19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92150"/>
            <a:ext cx="9144000" cy="730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76706" y="172923"/>
            <a:ext cx="739902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solidFill>
                  <a:srgbClr val="FFFFFF"/>
                </a:solidFill>
                <a:latin typeface="Verdana"/>
                <a:cs typeface="Verdana"/>
              </a:rPr>
              <a:t>EXAMPLES OF</a:t>
            </a:r>
            <a:r>
              <a:rPr sz="3200" b="1" spc="-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200" b="1" dirty="0">
                <a:solidFill>
                  <a:srgbClr val="FFFFFF"/>
                </a:solidFill>
                <a:latin typeface="Verdana"/>
                <a:cs typeface="Verdana"/>
              </a:rPr>
              <a:t>CONGLOMERATES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845972"/>
            <a:ext cx="4818380" cy="2684068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r>
              <a:rPr lang="en-US" sz="2800" dirty="0" err="1"/>
              <a:t>Adamjee</a:t>
            </a:r>
            <a:r>
              <a:rPr lang="en-US" sz="2800" dirty="0"/>
              <a:t> Group.</a:t>
            </a:r>
          </a:p>
          <a:p>
            <a:r>
              <a:rPr lang="en-US" sz="2800" dirty="0"/>
              <a:t>AKD Group.</a:t>
            </a:r>
          </a:p>
          <a:p>
            <a:r>
              <a:rPr lang="en-US" sz="2800" dirty="0" err="1"/>
              <a:t>Arif</a:t>
            </a:r>
            <a:r>
              <a:rPr lang="en-US" sz="2800" dirty="0"/>
              <a:t> </a:t>
            </a:r>
            <a:r>
              <a:rPr lang="en-US" sz="2800" dirty="0" err="1"/>
              <a:t>Habib</a:t>
            </a:r>
            <a:r>
              <a:rPr lang="en-US" sz="2800" dirty="0"/>
              <a:t> Group.</a:t>
            </a:r>
          </a:p>
          <a:p>
            <a:r>
              <a:rPr lang="en-US" sz="2800" dirty="0"/>
              <a:t>Army Welfare Trust.</a:t>
            </a:r>
          </a:p>
          <a:p>
            <a:r>
              <a:rPr lang="en-US" sz="2800" dirty="0"/>
              <a:t>Associated Group.</a:t>
            </a:r>
          </a:p>
          <a:p>
            <a:r>
              <a:rPr lang="en-US" sz="2800" dirty="0"/>
              <a:t>Atlas Group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92150"/>
            <a:ext cx="9144000" cy="730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37133" y="313435"/>
            <a:ext cx="787082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FFFFFF"/>
                </a:solidFill>
                <a:latin typeface="Verdana"/>
                <a:cs typeface="Verdana"/>
              </a:rPr>
              <a:t>ORGANISATIONS WHICH SELDOM</a:t>
            </a:r>
            <a:r>
              <a:rPr sz="2400" b="1" spc="-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Verdana"/>
                <a:cs typeface="Verdana"/>
              </a:rPr>
              <a:t>DIVERSIFY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845972"/>
            <a:ext cx="6649720" cy="147701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0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Public Sector</a:t>
            </a:r>
            <a:r>
              <a:rPr sz="2800" b="1" spc="15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Enterprises</a:t>
            </a:r>
            <a:endParaRPr sz="2800">
              <a:latin typeface="Verdana"/>
              <a:cs typeface="Verdana"/>
            </a:endParaRPr>
          </a:p>
          <a:p>
            <a:pPr marL="355600" marR="5080" indent="-342900">
              <a:lnSpc>
                <a:spcPct val="100000"/>
              </a:lnSpc>
              <a:spcBef>
                <a:spcPts val="675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Non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Government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Organisations 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(NGOs)</a:t>
            </a:r>
            <a:endParaRPr sz="2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92150"/>
            <a:ext cx="9144000" cy="730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90422" y="172923"/>
            <a:ext cx="736854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solidFill>
                  <a:srgbClr val="FFFFFF"/>
                </a:solidFill>
                <a:latin typeface="Verdana"/>
                <a:cs typeface="Verdana"/>
              </a:rPr>
              <a:t>REASONS OF</a:t>
            </a:r>
            <a:r>
              <a:rPr sz="3200" b="1" spc="-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200" b="1" dirty="0">
                <a:solidFill>
                  <a:srgbClr val="FFFFFF"/>
                </a:solidFill>
                <a:latin typeface="Verdana"/>
                <a:cs typeface="Verdana"/>
              </a:rPr>
              <a:t>DIVERSIFICATION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845972"/>
            <a:ext cx="8013700" cy="156210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0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Minimizing</a:t>
            </a:r>
            <a:r>
              <a:rPr sz="2800" b="1" spc="25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Risk</a:t>
            </a:r>
            <a:endParaRPr sz="280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Capitalize on</a:t>
            </a:r>
            <a:r>
              <a:rPr sz="2800" b="1" spc="45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Strengths</a:t>
            </a:r>
            <a:endParaRPr sz="280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Provide a new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perspective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in</a:t>
            </a:r>
            <a:r>
              <a:rPr sz="2800" b="1" spc="120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business</a:t>
            </a:r>
            <a:endParaRPr sz="2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692150"/>
            <a:ext cx="9144000" cy="730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934336" y="172923"/>
            <a:ext cx="528129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5" dirty="0">
                <a:solidFill>
                  <a:srgbClr val="FFFFFF"/>
                </a:solidFill>
                <a:latin typeface="Verdana"/>
                <a:cs typeface="Verdana"/>
              </a:rPr>
              <a:t>Risks of</a:t>
            </a:r>
            <a:r>
              <a:rPr sz="3200" b="1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200" b="1" spc="-5" dirty="0">
                <a:solidFill>
                  <a:srgbClr val="FFFFFF"/>
                </a:solidFill>
                <a:latin typeface="Verdana"/>
                <a:cs typeface="Verdana"/>
              </a:rPr>
              <a:t>Diversification</a:t>
            </a:r>
            <a:endParaRPr sz="32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931925"/>
            <a:ext cx="7943850" cy="37807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396240" indent="-342900">
              <a:lnSpc>
                <a:spcPct val="100000"/>
              </a:lnSpc>
              <a:spcBef>
                <a:spcPts val="95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Unrelated diversification is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complex 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and</a:t>
            </a:r>
            <a:r>
              <a:rPr sz="2800" b="1" spc="10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confusing</a:t>
            </a:r>
            <a:endParaRPr sz="2800">
              <a:latin typeface="Verdana"/>
              <a:cs typeface="Verdana"/>
            </a:endParaRPr>
          </a:p>
          <a:p>
            <a:pPr marL="355600" marR="5080" indent="-342900">
              <a:lnSpc>
                <a:spcPct val="100000"/>
              </a:lnSpc>
              <a:spcBef>
                <a:spcPts val="675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Diversification demand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a wide variety  of</a:t>
            </a:r>
            <a:r>
              <a:rPr sz="2800" b="1" spc="5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skills</a:t>
            </a:r>
            <a:endParaRPr sz="2800">
              <a:latin typeface="Verdana"/>
              <a:cs typeface="Verdana"/>
            </a:endParaRPr>
          </a:p>
          <a:p>
            <a:pPr marL="355600" marR="330835" indent="-342900">
              <a:lnSpc>
                <a:spcPct val="100000"/>
              </a:lnSpc>
              <a:spcBef>
                <a:spcPts val="670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Decreasing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commitment on the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core  business</a:t>
            </a:r>
            <a:endParaRPr sz="280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Often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results in</a:t>
            </a:r>
            <a:r>
              <a:rPr sz="2800" b="1" spc="60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losses</a:t>
            </a:r>
            <a:endParaRPr sz="280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Increases the administrative</a:t>
            </a:r>
            <a:r>
              <a:rPr sz="2800" b="1" spc="80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costs</a:t>
            </a:r>
            <a:endParaRPr sz="2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445125"/>
            <a:ext cx="9144000" cy="14144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692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92150"/>
            <a:ext cx="9144000" cy="730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461897" y="195783"/>
            <a:ext cx="6221095" cy="468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900" b="1" dirty="0">
                <a:solidFill>
                  <a:srgbClr val="FFFFFF"/>
                </a:solidFill>
                <a:latin typeface="Verdana"/>
                <a:cs typeface="Verdana"/>
              </a:rPr>
              <a:t>Types of </a:t>
            </a:r>
            <a:r>
              <a:rPr sz="2900" b="1" spc="-5" dirty="0">
                <a:solidFill>
                  <a:srgbClr val="FFFFFF"/>
                </a:solidFill>
                <a:latin typeface="Verdana"/>
                <a:cs typeface="Verdana"/>
              </a:rPr>
              <a:t>Expansion</a:t>
            </a:r>
            <a:r>
              <a:rPr sz="2900" b="1" spc="-1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900" b="1" spc="-5" dirty="0">
                <a:solidFill>
                  <a:srgbClr val="FFFFFF"/>
                </a:solidFill>
                <a:latin typeface="Verdana"/>
                <a:cs typeface="Verdana"/>
              </a:rPr>
              <a:t>strategies</a:t>
            </a:r>
            <a:endParaRPr sz="290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845972"/>
            <a:ext cx="7105650" cy="3525520"/>
          </a:xfrm>
          <a:prstGeom prst="rect">
            <a:avLst/>
          </a:prstGeom>
        </p:spPr>
        <p:txBody>
          <a:bodyPr vert="horz" wrap="square" lIns="0" tIns="9779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770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Expansion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through</a:t>
            </a:r>
            <a:r>
              <a:rPr sz="2800" b="1" spc="80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Concentration</a:t>
            </a:r>
            <a:endParaRPr sz="280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Expansion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through</a:t>
            </a:r>
            <a:r>
              <a:rPr sz="2800" b="1" spc="80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integration</a:t>
            </a:r>
            <a:endParaRPr sz="280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Expansion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through</a:t>
            </a:r>
            <a:r>
              <a:rPr sz="2800" b="1" spc="55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diversification</a:t>
            </a:r>
            <a:endParaRPr sz="280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Expansion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through</a:t>
            </a:r>
            <a:r>
              <a:rPr sz="2800" b="1" spc="75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co-operation</a:t>
            </a:r>
            <a:endParaRPr sz="2800">
              <a:latin typeface="Verdana"/>
              <a:cs typeface="Verdana"/>
            </a:endParaRPr>
          </a:p>
          <a:p>
            <a:pPr marL="355600" marR="2738755" indent="-342900">
              <a:lnSpc>
                <a:spcPct val="100000"/>
              </a:lnSpc>
              <a:spcBef>
                <a:spcPts val="670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Expansion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through  In</a:t>
            </a:r>
            <a:r>
              <a:rPr sz="2800" b="1" spc="-15" dirty="0">
                <a:solidFill>
                  <a:srgbClr val="2B166D"/>
                </a:solidFill>
                <a:latin typeface="Verdana"/>
                <a:cs typeface="Verdana"/>
              </a:rPr>
              <a:t>t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ernational</a:t>
            </a:r>
            <a:r>
              <a:rPr sz="2800" b="1" dirty="0">
                <a:solidFill>
                  <a:srgbClr val="2B166D"/>
                </a:solidFill>
                <a:latin typeface="Verdana"/>
                <a:cs typeface="Verdana"/>
              </a:rPr>
              <a:t>i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sat</a:t>
            </a:r>
            <a:r>
              <a:rPr sz="2800" b="1" dirty="0">
                <a:solidFill>
                  <a:srgbClr val="2B166D"/>
                </a:solidFill>
                <a:latin typeface="Verdana"/>
                <a:cs typeface="Verdana"/>
              </a:rPr>
              <a:t>i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on</a:t>
            </a:r>
            <a:endParaRPr sz="280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675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Expansion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through</a:t>
            </a:r>
            <a:r>
              <a:rPr sz="2800" b="1" spc="75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digitalisation</a:t>
            </a:r>
            <a:endParaRPr sz="2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445125"/>
            <a:ext cx="9144000" cy="14144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692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92150"/>
            <a:ext cx="9144000" cy="730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931289" y="235407"/>
            <a:ext cx="528383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FFFFFF"/>
                </a:solidFill>
                <a:latin typeface="Verdana"/>
                <a:cs typeface="Verdana"/>
              </a:rPr>
              <a:t>CONCENTRATION</a:t>
            </a:r>
            <a:r>
              <a:rPr sz="2400" b="1" spc="-1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Verdana"/>
                <a:cs typeface="Verdana"/>
              </a:rPr>
              <a:t>STRATEGIES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931925"/>
            <a:ext cx="8025130" cy="25857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95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When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an organisation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focuses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on  intensifying its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core businesses with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a  view on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expanding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through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either 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acquiring a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new customer base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or 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diversifying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its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product portfolio,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it is 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having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a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concentration</a:t>
            </a:r>
            <a:r>
              <a:rPr sz="2800" b="1" spc="95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strategy</a:t>
            </a:r>
            <a:endParaRPr sz="2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14222" y="235407"/>
            <a:ext cx="7519034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Verdana"/>
                <a:cs typeface="Verdana"/>
              </a:rPr>
              <a:t>IGOR </a:t>
            </a:r>
            <a:r>
              <a:rPr sz="2400" b="1" spc="-5" dirty="0">
                <a:solidFill>
                  <a:srgbClr val="FFFFFF"/>
                </a:solidFill>
                <a:latin typeface="Verdana"/>
                <a:cs typeface="Verdana"/>
              </a:rPr>
              <a:t>ANSOFF’S PRODUCT-MARKET</a:t>
            </a:r>
            <a:r>
              <a:rPr sz="2400" b="1" spc="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Verdana"/>
                <a:cs typeface="Verdana"/>
              </a:rPr>
              <a:t>MATRIX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524000" y="1295400"/>
            <a:ext cx="6400800" cy="4800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445125"/>
            <a:ext cx="9144000" cy="14144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692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92150"/>
            <a:ext cx="9144000" cy="730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35940" y="931926"/>
            <a:ext cx="7997190" cy="50006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101600" indent="-342900">
              <a:lnSpc>
                <a:spcPct val="100000"/>
              </a:lnSpc>
              <a:spcBef>
                <a:spcPts val="100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400" b="1" spc="-5" dirty="0">
                <a:solidFill>
                  <a:srgbClr val="2B166D"/>
                </a:solidFill>
                <a:latin typeface="Verdana"/>
                <a:cs typeface="Verdana"/>
              </a:rPr>
              <a:t>Market Penetration </a:t>
            </a:r>
            <a:r>
              <a:rPr sz="2400" dirty="0">
                <a:solidFill>
                  <a:srgbClr val="2B166D"/>
                </a:solidFill>
                <a:latin typeface="Verdana"/>
                <a:cs typeface="Verdana"/>
              </a:rPr>
              <a:t>- </a:t>
            </a:r>
            <a:r>
              <a:rPr sz="2400" spc="-5" dirty="0">
                <a:solidFill>
                  <a:srgbClr val="2B166D"/>
                </a:solidFill>
                <a:latin typeface="Verdana"/>
                <a:cs typeface="Verdana"/>
              </a:rPr>
              <a:t>the </a:t>
            </a:r>
            <a:r>
              <a:rPr sz="2400" dirty="0">
                <a:solidFill>
                  <a:srgbClr val="2B166D"/>
                </a:solidFill>
                <a:latin typeface="Verdana"/>
                <a:cs typeface="Verdana"/>
              </a:rPr>
              <a:t>firm </a:t>
            </a:r>
            <a:r>
              <a:rPr sz="2400" spc="-5" dirty="0">
                <a:solidFill>
                  <a:srgbClr val="2B166D"/>
                </a:solidFill>
                <a:latin typeface="Verdana"/>
                <a:cs typeface="Verdana"/>
              </a:rPr>
              <a:t>seeks to </a:t>
            </a:r>
            <a:r>
              <a:rPr sz="2400" dirty="0">
                <a:solidFill>
                  <a:srgbClr val="2B166D"/>
                </a:solidFill>
                <a:latin typeface="Verdana"/>
                <a:cs typeface="Verdana"/>
              </a:rPr>
              <a:t>achieve  </a:t>
            </a:r>
            <a:r>
              <a:rPr sz="2400" spc="-5" dirty="0">
                <a:solidFill>
                  <a:srgbClr val="2B166D"/>
                </a:solidFill>
                <a:latin typeface="Verdana"/>
                <a:cs typeface="Verdana"/>
              </a:rPr>
              <a:t>growth with existing products in their current  market segments, </a:t>
            </a:r>
            <a:r>
              <a:rPr sz="2400" dirty="0">
                <a:solidFill>
                  <a:srgbClr val="2B166D"/>
                </a:solidFill>
                <a:latin typeface="Verdana"/>
                <a:cs typeface="Verdana"/>
              </a:rPr>
              <a:t>aiming </a:t>
            </a:r>
            <a:r>
              <a:rPr sz="2400" spc="-5" dirty="0">
                <a:solidFill>
                  <a:srgbClr val="2B166D"/>
                </a:solidFill>
                <a:latin typeface="Verdana"/>
                <a:cs typeface="Verdana"/>
              </a:rPr>
              <a:t>to increase its</a:t>
            </a:r>
            <a:r>
              <a:rPr sz="2400" spc="-5" dirty="0">
                <a:solidFill>
                  <a:srgbClr val="339966"/>
                </a:solidFill>
                <a:latin typeface="Verdana"/>
                <a:cs typeface="Verdana"/>
              </a:rPr>
              <a:t> </a:t>
            </a:r>
            <a:r>
              <a:rPr sz="2400" u="heavy" spc="-5" dirty="0">
                <a:solidFill>
                  <a:srgbClr val="339966"/>
                </a:solidFill>
                <a:uFill>
                  <a:solidFill>
                    <a:srgbClr val="339966"/>
                  </a:solidFill>
                </a:uFill>
                <a:latin typeface="Verdana"/>
                <a:cs typeface="Verdana"/>
                <a:hlinkClick r:id="rId5"/>
              </a:rPr>
              <a:t>market  share</a:t>
            </a:r>
            <a:r>
              <a:rPr sz="2400" spc="-5" dirty="0">
                <a:solidFill>
                  <a:srgbClr val="2B166D"/>
                </a:solidFill>
                <a:latin typeface="Verdana"/>
                <a:cs typeface="Verdana"/>
              </a:rPr>
              <a:t>.</a:t>
            </a:r>
            <a:endParaRPr sz="2400">
              <a:latin typeface="Verdana"/>
              <a:cs typeface="Verdana"/>
            </a:endParaRPr>
          </a:p>
          <a:p>
            <a:pPr marL="355600" marR="210820" indent="-342900">
              <a:lnSpc>
                <a:spcPct val="100000"/>
              </a:lnSpc>
              <a:spcBef>
                <a:spcPts val="575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400" b="1" spc="-5" dirty="0">
                <a:solidFill>
                  <a:srgbClr val="2B166D"/>
                </a:solidFill>
                <a:latin typeface="Verdana"/>
                <a:cs typeface="Verdana"/>
              </a:rPr>
              <a:t>Market Development </a:t>
            </a:r>
            <a:r>
              <a:rPr sz="2400" dirty="0">
                <a:solidFill>
                  <a:srgbClr val="2B166D"/>
                </a:solidFill>
                <a:latin typeface="Verdana"/>
                <a:cs typeface="Verdana"/>
              </a:rPr>
              <a:t>- </a:t>
            </a:r>
            <a:r>
              <a:rPr sz="2400" spc="-5" dirty="0">
                <a:solidFill>
                  <a:srgbClr val="2B166D"/>
                </a:solidFill>
                <a:latin typeface="Verdana"/>
                <a:cs typeface="Verdana"/>
              </a:rPr>
              <a:t>the </a:t>
            </a:r>
            <a:r>
              <a:rPr sz="2400" dirty="0">
                <a:solidFill>
                  <a:srgbClr val="2B166D"/>
                </a:solidFill>
                <a:latin typeface="Verdana"/>
                <a:cs typeface="Verdana"/>
              </a:rPr>
              <a:t>firm </a:t>
            </a:r>
            <a:r>
              <a:rPr sz="2400" spc="-5" dirty="0">
                <a:solidFill>
                  <a:srgbClr val="2B166D"/>
                </a:solidFill>
                <a:latin typeface="Verdana"/>
                <a:cs typeface="Verdana"/>
              </a:rPr>
              <a:t>seeks growth  by targeting its existing products to </a:t>
            </a:r>
            <a:r>
              <a:rPr sz="2400" dirty="0">
                <a:solidFill>
                  <a:srgbClr val="2B166D"/>
                </a:solidFill>
                <a:latin typeface="Verdana"/>
                <a:cs typeface="Verdana"/>
              </a:rPr>
              <a:t>new </a:t>
            </a:r>
            <a:r>
              <a:rPr sz="2400" spc="-5" dirty="0">
                <a:solidFill>
                  <a:srgbClr val="2B166D"/>
                </a:solidFill>
                <a:latin typeface="Verdana"/>
                <a:cs typeface="Verdana"/>
              </a:rPr>
              <a:t>market  segments.</a:t>
            </a:r>
            <a:endParaRPr sz="2400">
              <a:latin typeface="Verdana"/>
              <a:cs typeface="Verdana"/>
            </a:endParaRPr>
          </a:p>
          <a:p>
            <a:pPr marL="355600" marR="5080" indent="-342900">
              <a:lnSpc>
                <a:spcPct val="100000"/>
              </a:lnSpc>
              <a:spcBef>
                <a:spcPts val="580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400" b="1" spc="-5" dirty="0">
                <a:solidFill>
                  <a:srgbClr val="2B166D"/>
                </a:solidFill>
                <a:latin typeface="Verdana"/>
                <a:cs typeface="Verdana"/>
              </a:rPr>
              <a:t>Product Development </a:t>
            </a:r>
            <a:r>
              <a:rPr sz="2400" dirty="0">
                <a:solidFill>
                  <a:srgbClr val="2B166D"/>
                </a:solidFill>
                <a:latin typeface="Verdana"/>
                <a:cs typeface="Verdana"/>
              </a:rPr>
              <a:t>- </a:t>
            </a:r>
            <a:r>
              <a:rPr sz="2400" spc="-5" dirty="0">
                <a:solidFill>
                  <a:srgbClr val="2B166D"/>
                </a:solidFill>
                <a:latin typeface="Verdana"/>
                <a:cs typeface="Verdana"/>
              </a:rPr>
              <a:t>the firms develops </a:t>
            </a:r>
            <a:r>
              <a:rPr sz="2400" dirty="0">
                <a:solidFill>
                  <a:srgbClr val="2B166D"/>
                </a:solidFill>
                <a:latin typeface="Verdana"/>
                <a:cs typeface="Verdana"/>
              </a:rPr>
              <a:t>new  </a:t>
            </a:r>
            <a:r>
              <a:rPr sz="2400" spc="-5" dirty="0">
                <a:solidFill>
                  <a:srgbClr val="2B166D"/>
                </a:solidFill>
                <a:latin typeface="Verdana"/>
                <a:cs typeface="Verdana"/>
              </a:rPr>
              <a:t>products targeted to its existing market  segments.</a:t>
            </a:r>
            <a:endParaRPr sz="2400">
              <a:latin typeface="Verdana"/>
              <a:cs typeface="Verdana"/>
            </a:endParaRPr>
          </a:p>
          <a:p>
            <a:pPr marL="355600" marR="139065" indent="-342900" algn="just">
              <a:lnSpc>
                <a:spcPct val="100000"/>
              </a:lnSpc>
              <a:spcBef>
                <a:spcPts val="575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400" b="1" spc="-5" dirty="0">
                <a:solidFill>
                  <a:srgbClr val="2B166D"/>
                </a:solidFill>
                <a:latin typeface="Verdana"/>
                <a:cs typeface="Verdana"/>
              </a:rPr>
              <a:t>Diversification </a:t>
            </a:r>
            <a:r>
              <a:rPr sz="2400" dirty="0">
                <a:solidFill>
                  <a:srgbClr val="2B166D"/>
                </a:solidFill>
                <a:latin typeface="Verdana"/>
                <a:cs typeface="Verdana"/>
              </a:rPr>
              <a:t>- </a:t>
            </a:r>
            <a:r>
              <a:rPr sz="2400" spc="-5" dirty="0">
                <a:solidFill>
                  <a:srgbClr val="2B166D"/>
                </a:solidFill>
                <a:latin typeface="Verdana"/>
                <a:cs typeface="Verdana"/>
              </a:rPr>
              <a:t>the </a:t>
            </a:r>
            <a:r>
              <a:rPr sz="2400" dirty="0">
                <a:solidFill>
                  <a:srgbClr val="2B166D"/>
                </a:solidFill>
                <a:latin typeface="Verdana"/>
                <a:cs typeface="Verdana"/>
              </a:rPr>
              <a:t>firm </a:t>
            </a:r>
            <a:r>
              <a:rPr sz="2400" spc="-5" dirty="0">
                <a:solidFill>
                  <a:srgbClr val="2B166D"/>
                </a:solidFill>
                <a:latin typeface="Verdana"/>
                <a:cs typeface="Verdana"/>
              </a:rPr>
              <a:t>grows by </a:t>
            </a:r>
            <a:r>
              <a:rPr sz="2400" spc="-10" dirty="0">
                <a:solidFill>
                  <a:srgbClr val="2B166D"/>
                </a:solidFill>
                <a:latin typeface="Verdana"/>
                <a:cs typeface="Verdana"/>
              </a:rPr>
              <a:t>diversifying  </a:t>
            </a:r>
            <a:r>
              <a:rPr sz="2400" spc="-5" dirty="0">
                <a:solidFill>
                  <a:srgbClr val="2B166D"/>
                </a:solidFill>
                <a:latin typeface="Verdana"/>
                <a:cs typeface="Verdana"/>
              </a:rPr>
              <a:t>into </a:t>
            </a:r>
            <a:r>
              <a:rPr sz="2400" dirty="0">
                <a:solidFill>
                  <a:srgbClr val="2B166D"/>
                </a:solidFill>
                <a:latin typeface="Verdana"/>
                <a:cs typeface="Verdana"/>
              </a:rPr>
              <a:t>new </a:t>
            </a:r>
            <a:r>
              <a:rPr sz="2400" spc="-5" dirty="0">
                <a:solidFill>
                  <a:srgbClr val="2B166D"/>
                </a:solidFill>
                <a:latin typeface="Verdana"/>
                <a:cs typeface="Verdana"/>
              </a:rPr>
              <a:t>businesses by developing </a:t>
            </a:r>
            <a:r>
              <a:rPr sz="2400" dirty="0">
                <a:solidFill>
                  <a:srgbClr val="2B166D"/>
                </a:solidFill>
                <a:latin typeface="Verdana"/>
                <a:cs typeface="Verdana"/>
              </a:rPr>
              <a:t>new </a:t>
            </a:r>
            <a:r>
              <a:rPr sz="2400" spc="-5" dirty="0">
                <a:solidFill>
                  <a:srgbClr val="2B166D"/>
                </a:solidFill>
                <a:latin typeface="Verdana"/>
                <a:cs typeface="Verdana"/>
              </a:rPr>
              <a:t>products  for </a:t>
            </a:r>
            <a:r>
              <a:rPr sz="2400" dirty="0">
                <a:solidFill>
                  <a:srgbClr val="2B166D"/>
                </a:solidFill>
                <a:latin typeface="Verdana"/>
                <a:cs typeface="Verdana"/>
              </a:rPr>
              <a:t>new</a:t>
            </a:r>
            <a:r>
              <a:rPr sz="2400" spc="10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400" spc="-5" dirty="0">
                <a:solidFill>
                  <a:srgbClr val="2B166D"/>
                </a:solidFill>
                <a:latin typeface="Verdana"/>
                <a:cs typeface="Verdana"/>
              </a:rPr>
              <a:t>markets.</a:t>
            </a:r>
            <a:endParaRPr sz="24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445125"/>
            <a:ext cx="9144000" cy="14144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692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92150"/>
            <a:ext cx="9144000" cy="730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058062" y="235407"/>
            <a:ext cx="7030084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FFFFFF"/>
                </a:solidFill>
                <a:latin typeface="Verdana"/>
                <a:cs typeface="Verdana"/>
              </a:rPr>
              <a:t>TYPES OF CONCENTRATION</a:t>
            </a:r>
            <a:r>
              <a:rPr sz="2400" b="1" spc="1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Verdana"/>
                <a:cs typeface="Verdana"/>
              </a:rPr>
              <a:t>STRATEGIES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931925"/>
            <a:ext cx="8060055" cy="47199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5600" marR="31115" indent="-342900">
              <a:lnSpc>
                <a:spcPct val="100000"/>
              </a:lnSpc>
              <a:spcBef>
                <a:spcPts val="95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MARKET PENETRATION – Selling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more  products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in the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same</a:t>
            </a:r>
            <a:r>
              <a:rPr sz="2800" b="1" spc="95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market</a:t>
            </a:r>
            <a:endParaRPr sz="2800">
              <a:latin typeface="Verdana"/>
              <a:cs typeface="Verdana"/>
            </a:endParaRPr>
          </a:p>
          <a:p>
            <a:pPr marL="355600" marR="1106170" indent="-342900">
              <a:lnSpc>
                <a:spcPct val="100000"/>
              </a:lnSpc>
              <a:spcBef>
                <a:spcPts val="675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MARKET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DEVELOPMENT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– Selling 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same products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to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new</a:t>
            </a:r>
            <a:r>
              <a:rPr sz="2800" b="1" spc="75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markets</a:t>
            </a:r>
            <a:endParaRPr sz="2800">
              <a:latin typeface="Verdana"/>
              <a:cs typeface="Verdana"/>
            </a:endParaRPr>
          </a:p>
          <a:p>
            <a:pPr marL="355600" marR="832485" indent="-342900">
              <a:lnSpc>
                <a:spcPct val="100000"/>
              </a:lnSpc>
              <a:spcBef>
                <a:spcPts val="670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PRODUCT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DEVELOPMENT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– Selling 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new products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to the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same</a:t>
            </a:r>
            <a:r>
              <a:rPr sz="2800" b="1" spc="110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market</a:t>
            </a:r>
            <a:endParaRPr sz="28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Example:</a:t>
            </a:r>
            <a:endParaRPr sz="2800">
              <a:latin typeface="Verdana"/>
              <a:cs typeface="Verdana"/>
            </a:endParaRPr>
          </a:p>
          <a:p>
            <a:pPr marL="355600" marR="5080" indent="-342900">
              <a:lnSpc>
                <a:spcPct val="100000"/>
              </a:lnSpc>
              <a:spcBef>
                <a:spcPts val="670"/>
              </a:spcBef>
            </a:pP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Bajaj Auto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has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undertaken all the above 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mentioned</a:t>
            </a:r>
            <a:r>
              <a:rPr sz="2800" b="1" spc="25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strategies</a:t>
            </a:r>
            <a:endParaRPr sz="2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445125"/>
            <a:ext cx="9144000" cy="14144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692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92150"/>
            <a:ext cx="9144000" cy="730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35940" y="204927"/>
            <a:ext cx="7858125" cy="43370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15265" algn="ctr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solidFill>
                  <a:srgbClr val="FFFFFF"/>
                </a:solidFill>
                <a:latin typeface="Verdana"/>
                <a:cs typeface="Verdana"/>
              </a:rPr>
              <a:t>INTEGRATION</a:t>
            </a:r>
            <a:r>
              <a:rPr sz="2800" b="1" spc="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b="1" spc="-10" dirty="0">
                <a:solidFill>
                  <a:srgbClr val="FFFFFF"/>
                </a:solidFill>
                <a:latin typeface="Verdana"/>
                <a:cs typeface="Verdana"/>
              </a:rPr>
              <a:t>STRATEGIES</a:t>
            </a:r>
            <a:endParaRPr sz="2800">
              <a:latin typeface="Verdana"/>
              <a:cs typeface="Verdana"/>
            </a:endParaRPr>
          </a:p>
          <a:p>
            <a:pPr marL="355600" marR="1188720" indent="-342900">
              <a:lnSpc>
                <a:spcPct val="100000"/>
              </a:lnSpc>
              <a:spcBef>
                <a:spcPts val="2365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Integration means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combining 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activities related to the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present 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activity of a</a:t>
            </a:r>
            <a:r>
              <a:rPr sz="2800" b="1" spc="35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company</a:t>
            </a:r>
            <a:endParaRPr sz="2800">
              <a:latin typeface="Verdana"/>
              <a:cs typeface="Verdana"/>
            </a:endParaRPr>
          </a:p>
          <a:p>
            <a:pPr marL="355600" marR="2510155" indent="-342900">
              <a:lnSpc>
                <a:spcPct val="100000"/>
              </a:lnSpc>
              <a:spcBef>
                <a:spcPts val="675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Integration is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part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of the  diversification</a:t>
            </a:r>
            <a:r>
              <a:rPr sz="2800" b="1" spc="25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strategy</a:t>
            </a:r>
            <a:endParaRPr sz="2800">
              <a:latin typeface="Verdana"/>
              <a:cs typeface="Verdana"/>
            </a:endParaRPr>
          </a:p>
          <a:p>
            <a:pPr marL="355600" marR="5080" indent="-342900">
              <a:lnSpc>
                <a:spcPct val="100000"/>
              </a:lnSpc>
              <a:spcBef>
                <a:spcPts val="670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It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widens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the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scope for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a company as 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far </a:t>
            </a:r>
            <a:r>
              <a:rPr sz="2800" b="1" dirty="0">
                <a:solidFill>
                  <a:srgbClr val="2B166D"/>
                </a:solidFill>
                <a:latin typeface="Verdana"/>
                <a:cs typeface="Verdana"/>
              </a:rPr>
              <a:t>is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the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market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penetration is 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concerned.</a:t>
            </a:r>
            <a:endParaRPr sz="2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445125"/>
            <a:ext cx="9144000" cy="14144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692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92150"/>
            <a:ext cx="9144000" cy="730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35940" y="204927"/>
            <a:ext cx="7817484" cy="16910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6924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solidFill>
                  <a:srgbClr val="FFFFFF"/>
                </a:solidFill>
                <a:latin typeface="Verdana"/>
                <a:cs typeface="Verdana"/>
              </a:rPr>
              <a:t>TYPES OF </a:t>
            </a:r>
            <a:r>
              <a:rPr sz="2800" b="1" spc="-10" dirty="0">
                <a:solidFill>
                  <a:srgbClr val="FFFFFF"/>
                </a:solidFill>
                <a:latin typeface="Verdana"/>
                <a:cs typeface="Verdana"/>
              </a:rPr>
              <a:t>INTEGRATION</a:t>
            </a:r>
            <a:r>
              <a:rPr sz="2800" b="1" spc="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b="1" spc="-10" dirty="0">
                <a:solidFill>
                  <a:srgbClr val="FFFFFF"/>
                </a:solidFill>
                <a:latin typeface="Verdana"/>
                <a:cs typeface="Verdana"/>
              </a:rPr>
              <a:t>STRATEGIES</a:t>
            </a:r>
            <a:endParaRPr sz="280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2365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Horizontal</a:t>
            </a:r>
            <a:r>
              <a:rPr sz="2800" b="1" spc="35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Integration</a:t>
            </a:r>
            <a:endParaRPr sz="2800">
              <a:latin typeface="Verdana"/>
              <a:cs typeface="Verdana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Vertical</a:t>
            </a:r>
            <a:r>
              <a:rPr sz="2800" b="1" spc="10" dirty="0">
                <a:solidFill>
                  <a:srgbClr val="2B166D"/>
                </a:solidFill>
                <a:latin typeface="Verdana"/>
                <a:cs typeface="Verdana"/>
              </a:rPr>
              <a:t>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Integration</a:t>
            </a:r>
            <a:endParaRPr sz="2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445125"/>
            <a:ext cx="9144000" cy="14144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6921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692150"/>
            <a:ext cx="9144000" cy="730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35940" y="204927"/>
            <a:ext cx="7920990" cy="51911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7480" algn="ctr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solidFill>
                  <a:srgbClr val="FFFFFF"/>
                </a:solidFill>
                <a:latin typeface="Verdana"/>
                <a:cs typeface="Verdana"/>
              </a:rPr>
              <a:t>HORIZONTAL</a:t>
            </a:r>
            <a:r>
              <a:rPr sz="2800" b="1" spc="3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b="1" spc="-5" dirty="0">
                <a:solidFill>
                  <a:srgbClr val="FFFFFF"/>
                </a:solidFill>
                <a:latin typeface="Verdana"/>
                <a:cs typeface="Verdana"/>
              </a:rPr>
              <a:t>INTEGRATION</a:t>
            </a:r>
            <a:endParaRPr sz="2800">
              <a:latin typeface="Verdana"/>
              <a:cs typeface="Verdana"/>
            </a:endParaRPr>
          </a:p>
          <a:p>
            <a:pPr marL="355600" marR="5080" indent="-342900">
              <a:lnSpc>
                <a:spcPct val="100000"/>
              </a:lnSpc>
              <a:spcBef>
                <a:spcPts val="2365"/>
              </a:spcBef>
              <a:buClr>
                <a:srgbClr val="339966"/>
              </a:buClr>
              <a:buFont typeface="Wingdings"/>
              <a:buChar char=""/>
              <a:tabLst>
                <a:tab pos="355600" algn="l"/>
              </a:tabLst>
            </a:pP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Horizontal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Integration: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When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an  organization takes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up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the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same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types  of products at the same level of 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production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or marketing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process,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it is 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said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to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follow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a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strategy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of </a:t>
            </a:r>
            <a:r>
              <a:rPr sz="2800" b="1" spc="-10" dirty="0">
                <a:solidFill>
                  <a:srgbClr val="2B166D"/>
                </a:solidFill>
                <a:latin typeface="Verdana"/>
                <a:cs typeface="Verdana"/>
              </a:rPr>
              <a:t>Horizontal  </a:t>
            </a: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Integration (Also known as  Merger/Acquisition)</a:t>
            </a:r>
            <a:endParaRPr sz="28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050">
              <a:latin typeface="Times New Roman"/>
              <a:cs typeface="Times New Roman"/>
            </a:endParaRPr>
          </a:p>
          <a:p>
            <a:pPr marL="355600" marR="1350645" indent="-342900">
              <a:lnSpc>
                <a:spcPct val="100000"/>
              </a:lnSpc>
            </a:pPr>
            <a:r>
              <a:rPr sz="2800" b="1" spc="-5" dirty="0">
                <a:solidFill>
                  <a:srgbClr val="2B166D"/>
                </a:solidFill>
                <a:latin typeface="Verdana"/>
                <a:cs typeface="Verdana"/>
              </a:rPr>
              <a:t>Example: </a:t>
            </a:r>
            <a:r>
              <a:rPr sz="2800" b="1" i="1" spc="-5" dirty="0">
                <a:solidFill>
                  <a:srgbClr val="2B166D"/>
                </a:solidFill>
                <a:latin typeface="Verdana"/>
                <a:cs typeface="Verdana"/>
              </a:rPr>
              <a:t>Takeover of Satyam </a:t>
            </a:r>
            <a:r>
              <a:rPr sz="2800" b="1" i="1" spc="-10" dirty="0">
                <a:solidFill>
                  <a:srgbClr val="2B166D"/>
                </a:solidFill>
                <a:latin typeface="Verdana"/>
                <a:cs typeface="Verdana"/>
              </a:rPr>
              <a:t>by  </a:t>
            </a:r>
            <a:r>
              <a:rPr sz="2800" b="1" i="1" spc="-5" dirty="0">
                <a:solidFill>
                  <a:srgbClr val="2B166D"/>
                </a:solidFill>
                <a:latin typeface="Verdana"/>
                <a:cs typeface="Verdana"/>
              </a:rPr>
              <a:t>Mahindras</a:t>
            </a:r>
            <a:endParaRPr sz="28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39966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517</Words>
  <Application>Microsoft Office PowerPoint</Application>
  <PresentationFormat>On-screen Show (4:3)</PresentationFormat>
  <Paragraphs>78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Slide 1</vt:lpstr>
      <vt:lpstr>Types of Expansion strategies</vt:lpstr>
      <vt:lpstr>CONCENTRATION STRATEGIES</vt:lpstr>
      <vt:lpstr>IGOR ANSOFF’S PRODUCT-MARKET MATRIX</vt:lpstr>
      <vt:lpstr>Slide 5</vt:lpstr>
      <vt:lpstr>TYPES OF CONCENTRATION STRATEGIES</vt:lpstr>
      <vt:lpstr>Slide 7</vt:lpstr>
      <vt:lpstr>Slide 8</vt:lpstr>
      <vt:lpstr>Slide 9</vt:lpstr>
      <vt:lpstr>VERTICAL INTEGRATION</vt:lpstr>
      <vt:lpstr>DIVERSIFICATION STRATEGIES</vt:lpstr>
      <vt:lpstr>CONCENTRIC OR RELATED  DIVERSIFICATION</vt:lpstr>
      <vt:lpstr>Types of Concentric  Diversification</vt:lpstr>
      <vt:lpstr>A conglomerate is a combination of two  or more corporations engaged in entirely  different businesses that fall under one corporate group, usually involving</vt:lpstr>
      <vt:lpstr>EXAMPLES OF CONGLOMERATES</vt:lpstr>
      <vt:lpstr>ORGANISATIONS WHICH SELDOM DIVERSIFY</vt:lpstr>
      <vt:lpstr>REASONS OF DIVERSIFICATION</vt:lpstr>
      <vt:lpstr>Risks of Diversification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ali</cp:lastModifiedBy>
  <cp:revision>2</cp:revision>
  <dcterms:created xsi:type="dcterms:W3CDTF">2020-04-10T07:15:45Z</dcterms:created>
  <dcterms:modified xsi:type="dcterms:W3CDTF">2020-04-10T07:21:41Z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2012-11-03T00:00:00Z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2020-04-10T00:00:00Z</vt:filetime>
  </property>
</Properties>
</file>