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9" r:id="rId3"/>
    <p:sldId id="260" r:id="rId4"/>
    <p:sldId id="292" r:id="rId5"/>
    <p:sldId id="293" r:id="rId6"/>
    <p:sldId id="294" r:id="rId7"/>
    <p:sldId id="262" r:id="rId8"/>
    <p:sldId id="264" r:id="rId9"/>
    <p:sldId id="290" r:id="rId10"/>
    <p:sldId id="266" r:id="rId11"/>
    <p:sldId id="295" r:id="rId12"/>
    <p:sldId id="296" r:id="rId13"/>
    <p:sldId id="275" r:id="rId14"/>
    <p:sldId id="279" r:id="rId15"/>
    <p:sldId id="297" r:id="rId16"/>
    <p:sldId id="298" r:id="rId17"/>
    <p:sldId id="305" r:id="rId18"/>
    <p:sldId id="306" r:id="rId19"/>
    <p:sldId id="307" r:id="rId20"/>
    <p:sldId id="308" r:id="rId21"/>
    <p:sldId id="310" r:id="rId22"/>
    <p:sldId id="311" r:id="rId23"/>
    <p:sldId id="312" r:id="rId24"/>
    <p:sldId id="313" r:id="rId25"/>
    <p:sldId id="314" r:id="rId26"/>
    <p:sldId id="289" r:id="rId27"/>
    <p:sldId id="284" r:id="rId28"/>
    <p:sldId id="309" r:id="rId29"/>
    <p:sldId id="315" r:id="rId30"/>
    <p:sldId id="316" r:id="rId31"/>
    <p:sldId id="317" r:id="rId32"/>
    <p:sldId id="318" r:id="rId33"/>
    <p:sldId id="319" r:id="rId34"/>
    <p:sldId id="320" r:id="rId35"/>
    <p:sldId id="32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910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EBA6F3-D00A-4EF0-8098-C391ED54659D}" type="doc">
      <dgm:prSet loTypeId="urn:microsoft.com/office/officeart/2005/8/layout/vList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97931199-5B27-4468-8F4F-755962E86C40}">
      <dgm:prSet phldrT="[Text]"/>
      <dgm:spPr/>
      <dgm:t>
        <a:bodyPr/>
        <a:lstStyle/>
        <a:p>
          <a:r>
            <a:rPr lang="en-US" dirty="0" smtClean="0"/>
            <a:t>Psychographic </a:t>
          </a:r>
          <a:endParaRPr lang="en-US" dirty="0"/>
        </a:p>
      </dgm:t>
    </dgm:pt>
    <dgm:pt modelId="{80A6A988-CA3B-4F44-8512-19A5E5E1DB2C}" type="parTrans" cxnId="{F72D5369-FEBB-43B5-8761-E34858F0797E}">
      <dgm:prSet/>
      <dgm:spPr/>
      <dgm:t>
        <a:bodyPr/>
        <a:lstStyle/>
        <a:p>
          <a:endParaRPr lang="en-US"/>
        </a:p>
      </dgm:t>
    </dgm:pt>
    <dgm:pt modelId="{66F0853B-D0DF-4530-881C-419E3B41D95C}" type="sibTrans" cxnId="{F72D5369-FEBB-43B5-8761-E34858F0797E}">
      <dgm:prSet/>
      <dgm:spPr/>
      <dgm:t>
        <a:bodyPr/>
        <a:lstStyle/>
        <a:p>
          <a:endParaRPr lang="en-US"/>
        </a:p>
      </dgm:t>
    </dgm:pt>
    <dgm:pt modelId="{74C11579-B738-446B-8163-8E53AA414D9A}">
      <dgm:prSet phldrT="[Text]"/>
      <dgm:spPr/>
      <dgm:t>
        <a:bodyPr/>
        <a:lstStyle/>
        <a:p>
          <a:r>
            <a:rPr lang="en-US" dirty="0" smtClean="0"/>
            <a:t>Behavioral</a:t>
          </a:r>
          <a:endParaRPr lang="en-US" dirty="0"/>
        </a:p>
      </dgm:t>
    </dgm:pt>
    <dgm:pt modelId="{3BCF9C80-514E-41C6-B486-2A1C79966543}" type="parTrans" cxnId="{155C2E0B-000D-4C3C-B787-5CC6921E7974}">
      <dgm:prSet/>
      <dgm:spPr/>
      <dgm:t>
        <a:bodyPr/>
        <a:lstStyle/>
        <a:p>
          <a:endParaRPr lang="en-US"/>
        </a:p>
      </dgm:t>
    </dgm:pt>
    <dgm:pt modelId="{235338A8-E10B-47EF-8582-43F79BE9B569}" type="sibTrans" cxnId="{155C2E0B-000D-4C3C-B787-5CC6921E7974}">
      <dgm:prSet/>
      <dgm:spPr/>
      <dgm:t>
        <a:bodyPr/>
        <a:lstStyle/>
        <a:p>
          <a:endParaRPr lang="en-US"/>
        </a:p>
      </dgm:t>
    </dgm:pt>
    <dgm:pt modelId="{C9201D90-088E-4EED-80B8-8B18C1E8CB52}">
      <dgm:prSet phldrT="[Text]"/>
      <dgm:spPr/>
      <dgm:t>
        <a:bodyPr/>
        <a:lstStyle/>
        <a:p>
          <a:r>
            <a:rPr lang="en-US" dirty="0" smtClean="0"/>
            <a:t>Demographic</a:t>
          </a:r>
          <a:endParaRPr lang="en-US" dirty="0"/>
        </a:p>
      </dgm:t>
    </dgm:pt>
    <dgm:pt modelId="{1D0BF218-20DA-4592-996B-ECB0D24D1790}" type="parTrans" cxnId="{DFAB7F46-0EA5-4610-941E-C27B2738825C}">
      <dgm:prSet/>
      <dgm:spPr/>
      <dgm:t>
        <a:bodyPr/>
        <a:lstStyle/>
        <a:p>
          <a:endParaRPr lang="en-US"/>
        </a:p>
      </dgm:t>
    </dgm:pt>
    <dgm:pt modelId="{68AB4276-792C-4A7F-9FE8-2B9CF1721551}" type="sibTrans" cxnId="{DFAB7F46-0EA5-4610-941E-C27B2738825C}">
      <dgm:prSet/>
      <dgm:spPr/>
      <dgm:t>
        <a:bodyPr/>
        <a:lstStyle/>
        <a:p>
          <a:endParaRPr lang="en-US"/>
        </a:p>
      </dgm:t>
    </dgm:pt>
    <dgm:pt modelId="{E19A4B79-6190-4EFF-B0DD-7A047DF14F84}">
      <dgm:prSet phldrT="[Text]"/>
      <dgm:spPr/>
      <dgm:t>
        <a:bodyPr/>
        <a:lstStyle/>
        <a:p>
          <a:r>
            <a:rPr lang="en-US" dirty="0" smtClean="0"/>
            <a:t>Age, Lifecycle Stage, Nationality, Gender, Occupation, Income, Education, Race, Religion, Social Class, Marital Status </a:t>
          </a:r>
          <a:endParaRPr lang="en-US" dirty="0"/>
        </a:p>
      </dgm:t>
    </dgm:pt>
    <dgm:pt modelId="{827ECC26-29A4-44DA-9BD8-C00F14FEE206}" type="parTrans" cxnId="{632666FB-5CF8-4F21-9083-04C5E667840A}">
      <dgm:prSet/>
      <dgm:spPr/>
      <dgm:t>
        <a:bodyPr/>
        <a:lstStyle/>
        <a:p>
          <a:endParaRPr lang="en-US"/>
        </a:p>
      </dgm:t>
    </dgm:pt>
    <dgm:pt modelId="{CC6F032B-C12B-4D36-9A8E-DE989D6F97C9}" type="sibTrans" cxnId="{632666FB-5CF8-4F21-9083-04C5E667840A}">
      <dgm:prSet/>
      <dgm:spPr/>
      <dgm:t>
        <a:bodyPr/>
        <a:lstStyle/>
        <a:p>
          <a:endParaRPr lang="en-US"/>
        </a:p>
      </dgm:t>
    </dgm:pt>
    <dgm:pt modelId="{57DCEE3C-E05D-429E-ACC8-BDF9FD77CEC5}">
      <dgm:prSet phldrT="[Text]"/>
      <dgm:spPr/>
      <dgm:t>
        <a:bodyPr/>
        <a:lstStyle/>
        <a:p>
          <a:r>
            <a:rPr lang="en-US" dirty="0" smtClean="0"/>
            <a:t>Lifestyle (Activities, Interests, Opinions), Personality</a:t>
          </a:r>
          <a:endParaRPr lang="en-US" dirty="0"/>
        </a:p>
      </dgm:t>
    </dgm:pt>
    <dgm:pt modelId="{309A1EE7-B824-45A6-B693-ABE7881A4C74}" type="parTrans" cxnId="{7A2F1D36-ED10-4D44-BDD9-A4C1166CF556}">
      <dgm:prSet/>
      <dgm:spPr/>
      <dgm:t>
        <a:bodyPr/>
        <a:lstStyle/>
        <a:p>
          <a:endParaRPr lang="en-US"/>
        </a:p>
      </dgm:t>
    </dgm:pt>
    <dgm:pt modelId="{46A73446-A2C4-4979-9114-FC6FE04B702F}" type="sibTrans" cxnId="{7A2F1D36-ED10-4D44-BDD9-A4C1166CF556}">
      <dgm:prSet/>
      <dgm:spPr/>
      <dgm:t>
        <a:bodyPr/>
        <a:lstStyle/>
        <a:p>
          <a:endParaRPr lang="en-US"/>
        </a:p>
      </dgm:t>
    </dgm:pt>
    <dgm:pt modelId="{E11FABFB-FDDD-4362-A5C2-A3F224D5D23B}">
      <dgm:prSet phldrT="[Text]"/>
      <dgm:spPr/>
      <dgm:t>
        <a:bodyPr/>
        <a:lstStyle/>
        <a:p>
          <a:r>
            <a:rPr lang="en-US" dirty="0" smtClean="0"/>
            <a:t>Benefits, Occasions, user status, usage rate, buyer-readiness stage, and loyalty status</a:t>
          </a:r>
          <a:endParaRPr lang="en-US" dirty="0"/>
        </a:p>
      </dgm:t>
    </dgm:pt>
    <dgm:pt modelId="{346E68B8-B0D0-4CC3-BBFF-D83252482170}" type="parTrans" cxnId="{AFCFB47B-F0E7-4026-8F7E-65A3D9F8DBA4}">
      <dgm:prSet/>
      <dgm:spPr/>
      <dgm:t>
        <a:bodyPr/>
        <a:lstStyle/>
        <a:p>
          <a:endParaRPr lang="en-US"/>
        </a:p>
      </dgm:t>
    </dgm:pt>
    <dgm:pt modelId="{A6BD03CF-17D9-4212-A030-488A7BEE4DEA}" type="sibTrans" cxnId="{AFCFB47B-F0E7-4026-8F7E-65A3D9F8DBA4}">
      <dgm:prSet/>
      <dgm:spPr/>
      <dgm:t>
        <a:bodyPr/>
        <a:lstStyle/>
        <a:p>
          <a:endParaRPr lang="en-US"/>
        </a:p>
      </dgm:t>
    </dgm:pt>
    <dgm:pt modelId="{03C7E73C-75A4-49AA-B1BC-05F16A66430F}">
      <dgm:prSet phldrT="[Text]"/>
      <dgm:spPr/>
      <dgm:t>
        <a:bodyPr/>
        <a:lstStyle/>
        <a:p>
          <a:r>
            <a:rPr lang="en-US" dirty="0" smtClean="0"/>
            <a:t>Geographic</a:t>
          </a:r>
          <a:endParaRPr lang="en-US" dirty="0"/>
        </a:p>
      </dgm:t>
    </dgm:pt>
    <dgm:pt modelId="{54E4E2CF-A136-490B-81E9-DBC7FFF56206}" type="parTrans" cxnId="{7DD4F463-E4DD-498C-A9F2-3803B110F63C}">
      <dgm:prSet/>
      <dgm:spPr/>
      <dgm:t>
        <a:bodyPr/>
        <a:lstStyle/>
        <a:p>
          <a:endParaRPr lang="en-US"/>
        </a:p>
      </dgm:t>
    </dgm:pt>
    <dgm:pt modelId="{EE75CC5F-8EA5-473C-BA42-356D06829C4E}" type="sibTrans" cxnId="{7DD4F463-E4DD-498C-A9F2-3803B110F63C}">
      <dgm:prSet/>
      <dgm:spPr/>
      <dgm:t>
        <a:bodyPr/>
        <a:lstStyle/>
        <a:p>
          <a:endParaRPr lang="en-US"/>
        </a:p>
      </dgm:t>
    </dgm:pt>
    <dgm:pt modelId="{57202478-EC46-46D8-AF46-40CFED44EB51}">
      <dgm:prSet phldrT="[Text]"/>
      <dgm:spPr/>
      <dgm:t>
        <a:bodyPr/>
        <a:lstStyle/>
        <a:p>
          <a:r>
            <a:rPr lang="en-US" dirty="0" smtClean="0"/>
            <a:t>Country, State, City, Neighborhood, </a:t>
          </a:r>
          <a:r>
            <a:rPr lang="en-US" dirty="0" err="1" smtClean="0"/>
            <a:t>Zipcode</a:t>
          </a:r>
          <a:r>
            <a:rPr lang="en-US" dirty="0" smtClean="0"/>
            <a:t>, Density</a:t>
          </a:r>
          <a:endParaRPr lang="en-US" dirty="0"/>
        </a:p>
      </dgm:t>
    </dgm:pt>
    <dgm:pt modelId="{56A0A9B0-5199-4168-8BC7-50C3F09D414E}" type="parTrans" cxnId="{79210282-14DC-46C1-B32A-A1975BDC8FC3}">
      <dgm:prSet/>
      <dgm:spPr/>
      <dgm:t>
        <a:bodyPr/>
        <a:lstStyle/>
        <a:p>
          <a:endParaRPr lang="en-US"/>
        </a:p>
      </dgm:t>
    </dgm:pt>
    <dgm:pt modelId="{4EFFBECC-6E8B-4900-9ABC-964F499DCE21}" type="sibTrans" cxnId="{79210282-14DC-46C1-B32A-A1975BDC8FC3}">
      <dgm:prSet/>
      <dgm:spPr/>
      <dgm:t>
        <a:bodyPr/>
        <a:lstStyle/>
        <a:p>
          <a:endParaRPr lang="en-US"/>
        </a:p>
      </dgm:t>
    </dgm:pt>
    <dgm:pt modelId="{A4E51C8B-835D-4527-8A22-E0F0D1ECF8B9}" type="pres">
      <dgm:prSet presAssocID="{10EBA6F3-D00A-4EF0-8098-C391ED5465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A26A0C-4F69-4CFB-BDE7-8767CEBEF92B}" type="pres">
      <dgm:prSet presAssocID="{C9201D90-088E-4EED-80B8-8B18C1E8CB5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F75401-A2DF-467B-9657-C0A45B92196A}" type="pres">
      <dgm:prSet presAssocID="{C9201D90-088E-4EED-80B8-8B18C1E8CB52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78D9F3-3F3B-4948-9504-5E04D4D91C2B}" type="pres">
      <dgm:prSet presAssocID="{03C7E73C-75A4-49AA-B1BC-05F16A66430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09FD44-CEDC-49C3-938B-9133D8846D1F}" type="pres">
      <dgm:prSet presAssocID="{03C7E73C-75A4-49AA-B1BC-05F16A66430F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90DDDF-E98B-414C-9F6E-94EC5541051E}" type="pres">
      <dgm:prSet presAssocID="{97931199-5B27-4468-8F4F-755962E86C4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C9DF2F-2921-41C2-B28A-96C9FE41FF4E}" type="pres">
      <dgm:prSet presAssocID="{97931199-5B27-4468-8F4F-755962E86C40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58A844-E2FD-41A0-AADD-C7126879D1EB}" type="pres">
      <dgm:prSet presAssocID="{74C11579-B738-446B-8163-8E53AA414D9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179D28-B58E-4FD1-B7B9-701C2AEA7E30}" type="pres">
      <dgm:prSet presAssocID="{74C11579-B738-446B-8163-8E53AA414D9A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3DCE143-6A4B-44A6-A484-8CD923620F1F}" type="presOf" srcId="{10EBA6F3-D00A-4EF0-8098-C391ED54659D}" destId="{A4E51C8B-835D-4527-8A22-E0F0D1ECF8B9}" srcOrd="0" destOrd="0" presId="urn:microsoft.com/office/officeart/2005/8/layout/vList2"/>
    <dgm:cxn modelId="{F2C62412-4BC8-46F4-AA65-6362F55BFF46}" type="presOf" srcId="{74C11579-B738-446B-8163-8E53AA414D9A}" destId="{8658A844-E2FD-41A0-AADD-C7126879D1EB}" srcOrd="0" destOrd="0" presId="urn:microsoft.com/office/officeart/2005/8/layout/vList2"/>
    <dgm:cxn modelId="{DFAB7F46-0EA5-4610-941E-C27B2738825C}" srcId="{10EBA6F3-D00A-4EF0-8098-C391ED54659D}" destId="{C9201D90-088E-4EED-80B8-8B18C1E8CB52}" srcOrd="0" destOrd="0" parTransId="{1D0BF218-20DA-4592-996B-ECB0D24D1790}" sibTransId="{68AB4276-792C-4A7F-9FE8-2B9CF1721551}"/>
    <dgm:cxn modelId="{AFCFB47B-F0E7-4026-8F7E-65A3D9F8DBA4}" srcId="{74C11579-B738-446B-8163-8E53AA414D9A}" destId="{E11FABFB-FDDD-4362-A5C2-A3F224D5D23B}" srcOrd="0" destOrd="0" parTransId="{346E68B8-B0D0-4CC3-BBFF-D83252482170}" sibTransId="{A6BD03CF-17D9-4212-A030-488A7BEE4DEA}"/>
    <dgm:cxn modelId="{632666FB-5CF8-4F21-9083-04C5E667840A}" srcId="{C9201D90-088E-4EED-80B8-8B18C1E8CB52}" destId="{E19A4B79-6190-4EFF-B0DD-7A047DF14F84}" srcOrd="0" destOrd="0" parTransId="{827ECC26-29A4-44DA-9BD8-C00F14FEE206}" sibTransId="{CC6F032B-C12B-4D36-9A8E-DE989D6F97C9}"/>
    <dgm:cxn modelId="{E488D126-C073-4D28-833B-24A004885EBC}" type="presOf" srcId="{E11FABFB-FDDD-4362-A5C2-A3F224D5D23B}" destId="{D7179D28-B58E-4FD1-B7B9-701C2AEA7E30}" srcOrd="0" destOrd="0" presId="urn:microsoft.com/office/officeart/2005/8/layout/vList2"/>
    <dgm:cxn modelId="{10CF68D5-17D1-437D-9F3E-30AD1505E772}" type="presOf" srcId="{03C7E73C-75A4-49AA-B1BC-05F16A66430F}" destId="{8B78D9F3-3F3B-4948-9504-5E04D4D91C2B}" srcOrd="0" destOrd="0" presId="urn:microsoft.com/office/officeart/2005/8/layout/vList2"/>
    <dgm:cxn modelId="{183B03EE-0E38-4E52-B87E-A7CE9036EA16}" type="presOf" srcId="{57202478-EC46-46D8-AF46-40CFED44EB51}" destId="{2509FD44-CEDC-49C3-938B-9133D8846D1F}" srcOrd="0" destOrd="0" presId="urn:microsoft.com/office/officeart/2005/8/layout/vList2"/>
    <dgm:cxn modelId="{7DD4F463-E4DD-498C-A9F2-3803B110F63C}" srcId="{10EBA6F3-D00A-4EF0-8098-C391ED54659D}" destId="{03C7E73C-75A4-49AA-B1BC-05F16A66430F}" srcOrd="1" destOrd="0" parTransId="{54E4E2CF-A136-490B-81E9-DBC7FFF56206}" sibTransId="{EE75CC5F-8EA5-473C-BA42-356D06829C4E}"/>
    <dgm:cxn modelId="{79210282-14DC-46C1-B32A-A1975BDC8FC3}" srcId="{03C7E73C-75A4-49AA-B1BC-05F16A66430F}" destId="{57202478-EC46-46D8-AF46-40CFED44EB51}" srcOrd="0" destOrd="0" parTransId="{56A0A9B0-5199-4168-8BC7-50C3F09D414E}" sibTransId="{4EFFBECC-6E8B-4900-9ABC-964F499DCE21}"/>
    <dgm:cxn modelId="{A7D6F150-3106-46EB-AFBE-0039A579A080}" type="presOf" srcId="{E19A4B79-6190-4EFF-B0DD-7A047DF14F84}" destId="{AAF75401-A2DF-467B-9657-C0A45B92196A}" srcOrd="0" destOrd="0" presId="urn:microsoft.com/office/officeart/2005/8/layout/vList2"/>
    <dgm:cxn modelId="{7A2F1D36-ED10-4D44-BDD9-A4C1166CF556}" srcId="{97931199-5B27-4468-8F4F-755962E86C40}" destId="{57DCEE3C-E05D-429E-ACC8-BDF9FD77CEC5}" srcOrd="0" destOrd="0" parTransId="{309A1EE7-B824-45A6-B693-ABE7881A4C74}" sibTransId="{46A73446-A2C4-4979-9114-FC6FE04B702F}"/>
    <dgm:cxn modelId="{081F3EB2-A868-4F69-8C6F-1E453106E537}" type="presOf" srcId="{57DCEE3C-E05D-429E-ACC8-BDF9FD77CEC5}" destId="{C4C9DF2F-2921-41C2-B28A-96C9FE41FF4E}" srcOrd="0" destOrd="0" presId="urn:microsoft.com/office/officeart/2005/8/layout/vList2"/>
    <dgm:cxn modelId="{155C2E0B-000D-4C3C-B787-5CC6921E7974}" srcId="{10EBA6F3-D00A-4EF0-8098-C391ED54659D}" destId="{74C11579-B738-446B-8163-8E53AA414D9A}" srcOrd="3" destOrd="0" parTransId="{3BCF9C80-514E-41C6-B486-2A1C79966543}" sibTransId="{235338A8-E10B-47EF-8582-43F79BE9B569}"/>
    <dgm:cxn modelId="{F72D5369-FEBB-43B5-8761-E34858F0797E}" srcId="{10EBA6F3-D00A-4EF0-8098-C391ED54659D}" destId="{97931199-5B27-4468-8F4F-755962E86C40}" srcOrd="2" destOrd="0" parTransId="{80A6A988-CA3B-4F44-8512-19A5E5E1DB2C}" sibTransId="{66F0853B-D0DF-4530-881C-419E3B41D95C}"/>
    <dgm:cxn modelId="{1AF94C04-A7A9-402F-9CC7-9D796E34E937}" type="presOf" srcId="{97931199-5B27-4468-8F4F-755962E86C40}" destId="{6A90DDDF-E98B-414C-9F6E-94EC5541051E}" srcOrd="0" destOrd="0" presId="urn:microsoft.com/office/officeart/2005/8/layout/vList2"/>
    <dgm:cxn modelId="{05F6CABE-F36F-4F21-9B71-C8332A10A469}" type="presOf" srcId="{C9201D90-088E-4EED-80B8-8B18C1E8CB52}" destId="{0DA26A0C-4F69-4CFB-BDE7-8767CEBEF92B}" srcOrd="0" destOrd="0" presId="urn:microsoft.com/office/officeart/2005/8/layout/vList2"/>
    <dgm:cxn modelId="{2027BA40-5B13-422E-B55D-8A79C2705FCE}" type="presParOf" srcId="{A4E51C8B-835D-4527-8A22-E0F0D1ECF8B9}" destId="{0DA26A0C-4F69-4CFB-BDE7-8767CEBEF92B}" srcOrd="0" destOrd="0" presId="urn:microsoft.com/office/officeart/2005/8/layout/vList2"/>
    <dgm:cxn modelId="{E7D279FC-4735-4EBA-9A77-D7A2B00F369A}" type="presParOf" srcId="{A4E51C8B-835D-4527-8A22-E0F0D1ECF8B9}" destId="{AAF75401-A2DF-467B-9657-C0A45B92196A}" srcOrd="1" destOrd="0" presId="urn:microsoft.com/office/officeart/2005/8/layout/vList2"/>
    <dgm:cxn modelId="{3411CA9D-AE3C-45C0-90ED-378BD4141604}" type="presParOf" srcId="{A4E51C8B-835D-4527-8A22-E0F0D1ECF8B9}" destId="{8B78D9F3-3F3B-4948-9504-5E04D4D91C2B}" srcOrd="2" destOrd="0" presId="urn:microsoft.com/office/officeart/2005/8/layout/vList2"/>
    <dgm:cxn modelId="{4C5CDE1E-4FE5-40CC-8E3F-D7C36B1B76E8}" type="presParOf" srcId="{A4E51C8B-835D-4527-8A22-E0F0D1ECF8B9}" destId="{2509FD44-CEDC-49C3-938B-9133D8846D1F}" srcOrd="3" destOrd="0" presId="urn:microsoft.com/office/officeart/2005/8/layout/vList2"/>
    <dgm:cxn modelId="{A27F81DF-A9CF-4866-A52F-6078556BA302}" type="presParOf" srcId="{A4E51C8B-835D-4527-8A22-E0F0D1ECF8B9}" destId="{6A90DDDF-E98B-414C-9F6E-94EC5541051E}" srcOrd="4" destOrd="0" presId="urn:microsoft.com/office/officeart/2005/8/layout/vList2"/>
    <dgm:cxn modelId="{14EBE132-9DAB-460F-8D07-366CDFA43943}" type="presParOf" srcId="{A4E51C8B-835D-4527-8A22-E0F0D1ECF8B9}" destId="{C4C9DF2F-2921-41C2-B28A-96C9FE41FF4E}" srcOrd="5" destOrd="0" presId="urn:microsoft.com/office/officeart/2005/8/layout/vList2"/>
    <dgm:cxn modelId="{90BFF0DC-9F22-46FF-AFA0-1D979EA8384A}" type="presParOf" srcId="{A4E51C8B-835D-4527-8A22-E0F0D1ECF8B9}" destId="{8658A844-E2FD-41A0-AADD-C7126879D1EB}" srcOrd="6" destOrd="0" presId="urn:microsoft.com/office/officeart/2005/8/layout/vList2"/>
    <dgm:cxn modelId="{7A5F3DD0-CB14-40FF-9668-98BD82C0BE1B}" type="presParOf" srcId="{A4E51C8B-835D-4527-8A22-E0F0D1ECF8B9}" destId="{D7179D28-B58E-4FD1-B7B9-701C2AEA7E30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A26A0C-4F69-4CFB-BDE7-8767CEBEF92B}">
      <dsp:nvSpPr>
        <dsp:cNvPr id="0" name=""/>
        <dsp:cNvSpPr/>
      </dsp:nvSpPr>
      <dsp:spPr>
        <a:xfrm>
          <a:off x="0" y="65849"/>
          <a:ext cx="8153400" cy="5931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Demographic</a:t>
          </a:r>
          <a:endParaRPr lang="en-US" sz="2600" kern="1200" dirty="0"/>
        </a:p>
      </dsp:txBody>
      <dsp:txXfrm>
        <a:off x="28957" y="94806"/>
        <a:ext cx="8095486" cy="535276"/>
      </dsp:txXfrm>
    </dsp:sp>
    <dsp:sp modelId="{AAF75401-A2DF-467B-9657-C0A45B92196A}">
      <dsp:nvSpPr>
        <dsp:cNvPr id="0" name=""/>
        <dsp:cNvSpPr/>
      </dsp:nvSpPr>
      <dsp:spPr>
        <a:xfrm>
          <a:off x="0" y="659039"/>
          <a:ext cx="8153400" cy="565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70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Age, Lifecycle Stage, Nationality, Gender, Occupation, Income, Education, Race, Religion, Social Class, Marital Status </a:t>
          </a:r>
          <a:endParaRPr lang="en-US" sz="2000" kern="1200" dirty="0"/>
        </a:p>
      </dsp:txBody>
      <dsp:txXfrm>
        <a:off x="0" y="659039"/>
        <a:ext cx="8153400" cy="565110"/>
      </dsp:txXfrm>
    </dsp:sp>
    <dsp:sp modelId="{8B78D9F3-3F3B-4948-9504-5E04D4D91C2B}">
      <dsp:nvSpPr>
        <dsp:cNvPr id="0" name=""/>
        <dsp:cNvSpPr/>
      </dsp:nvSpPr>
      <dsp:spPr>
        <a:xfrm>
          <a:off x="0" y="1224149"/>
          <a:ext cx="8153400" cy="5931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Geographic</a:t>
          </a:r>
          <a:endParaRPr lang="en-US" sz="2600" kern="1200" dirty="0"/>
        </a:p>
      </dsp:txBody>
      <dsp:txXfrm>
        <a:off x="28957" y="1253106"/>
        <a:ext cx="8095486" cy="535276"/>
      </dsp:txXfrm>
    </dsp:sp>
    <dsp:sp modelId="{2509FD44-CEDC-49C3-938B-9133D8846D1F}">
      <dsp:nvSpPr>
        <dsp:cNvPr id="0" name=""/>
        <dsp:cNvSpPr/>
      </dsp:nvSpPr>
      <dsp:spPr>
        <a:xfrm>
          <a:off x="0" y="1817340"/>
          <a:ext cx="8153400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70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Country, State, City, Neighborhood, </a:t>
          </a:r>
          <a:r>
            <a:rPr lang="en-US" sz="2000" kern="1200" dirty="0" err="1" smtClean="0"/>
            <a:t>Zipcode</a:t>
          </a:r>
          <a:r>
            <a:rPr lang="en-US" sz="2000" kern="1200" dirty="0" smtClean="0"/>
            <a:t>, Density</a:t>
          </a:r>
          <a:endParaRPr lang="en-US" sz="2000" kern="1200" dirty="0"/>
        </a:p>
      </dsp:txBody>
      <dsp:txXfrm>
        <a:off x="0" y="1817340"/>
        <a:ext cx="8153400" cy="430560"/>
      </dsp:txXfrm>
    </dsp:sp>
    <dsp:sp modelId="{6A90DDDF-E98B-414C-9F6E-94EC5541051E}">
      <dsp:nvSpPr>
        <dsp:cNvPr id="0" name=""/>
        <dsp:cNvSpPr/>
      </dsp:nvSpPr>
      <dsp:spPr>
        <a:xfrm>
          <a:off x="0" y="2247900"/>
          <a:ext cx="8153400" cy="59319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Psychographic </a:t>
          </a:r>
          <a:endParaRPr lang="en-US" sz="2600" kern="1200" dirty="0"/>
        </a:p>
      </dsp:txBody>
      <dsp:txXfrm>
        <a:off x="28957" y="2276857"/>
        <a:ext cx="8095486" cy="535276"/>
      </dsp:txXfrm>
    </dsp:sp>
    <dsp:sp modelId="{C4C9DF2F-2921-41C2-B28A-96C9FE41FF4E}">
      <dsp:nvSpPr>
        <dsp:cNvPr id="0" name=""/>
        <dsp:cNvSpPr/>
      </dsp:nvSpPr>
      <dsp:spPr>
        <a:xfrm>
          <a:off x="0" y="2841089"/>
          <a:ext cx="8153400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70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Lifestyle (Activities, Interests, Opinions), Personality</a:t>
          </a:r>
          <a:endParaRPr lang="en-US" sz="2000" kern="1200" dirty="0"/>
        </a:p>
      </dsp:txBody>
      <dsp:txXfrm>
        <a:off x="0" y="2841089"/>
        <a:ext cx="8153400" cy="430560"/>
      </dsp:txXfrm>
    </dsp:sp>
    <dsp:sp modelId="{8658A844-E2FD-41A0-AADD-C7126879D1EB}">
      <dsp:nvSpPr>
        <dsp:cNvPr id="0" name=""/>
        <dsp:cNvSpPr/>
      </dsp:nvSpPr>
      <dsp:spPr>
        <a:xfrm>
          <a:off x="0" y="3271650"/>
          <a:ext cx="8153400" cy="5931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Behavioral</a:t>
          </a:r>
          <a:endParaRPr lang="en-US" sz="2600" kern="1200" dirty="0"/>
        </a:p>
      </dsp:txBody>
      <dsp:txXfrm>
        <a:off x="28957" y="3300607"/>
        <a:ext cx="8095486" cy="535276"/>
      </dsp:txXfrm>
    </dsp:sp>
    <dsp:sp modelId="{D7179D28-B58E-4FD1-B7B9-701C2AEA7E30}">
      <dsp:nvSpPr>
        <dsp:cNvPr id="0" name=""/>
        <dsp:cNvSpPr/>
      </dsp:nvSpPr>
      <dsp:spPr>
        <a:xfrm>
          <a:off x="0" y="3864840"/>
          <a:ext cx="8153400" cy="565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70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Benefits, Occasions, user status, usage rate, buyer-readiness stage, and loyalty status</a:t>
          </a:r>
          <a:endParaRPr lang="en-US" sz="2000" kern="1200" dirty="0"/>
        </a:p>
      </dsp:txBody>
      <dsp:txXfrm>
        <a:off x="0" y="3864840"/>
        <a:ext cx="8153400" cy="565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B7A69-1E59-4045-8BDD-997664471B7A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8E6AE-FC35-43B3-8FDF-59609D829F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31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81A5EC4-8010-4999-89A0-A4407244FF63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Entrepreneurship</a:t>
            </a:r>
            <a:br>
              <a:rPr lang="en-US" dirty="0" smtClean="0"/>
            </a:br>
            <a:r>
              <a:rPr lang="en-US" sz="2200" dirty="0" smtClean="0"/>
              <a:t>Understanding strategic issues in business plan development (STP)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MBA 4</a:t>
            </a:r>
            <a:r>
              <a:rPr lang="en-US" baseline="30000" dirty="0" smtClean="0"/>
              <a:t>th</a:t>
            </a:r>
            <a:r>
              <a:rPr lang="en-US" dirty="0" smtClean="0"/>
              <a:t>  M1-M2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1722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Saud Hassan 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85" y="609600"/>
            <a:ext cx="8888889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segmentation</a:t>
            </a: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79" y="1676400"/>
            <a:ext cx="2286110" cy="2631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1" y="44958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903" y="1676400"/>
            <a:ext cx="3891456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495800"/>
            <a:ext cx="3920359" cy="218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2126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Psychographic Segmentation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05000"/>
            <a:ext cx="8001000" cy="4495800"/>
          </a:xfrm>
        </p:spPr>
        <p:txBody>
          <a:bodyPr/>
          <a:lstStyle/>
          <a:p>
            <a:r>
              <a:rPr lang="en-US" b="1" dirty="0"/>
              <a:t>Psychographic Segmentation: </a:t>
            </a:r>
            <a:endParaRPr lang="en-US" b="1" dirty="0" smtClean="0"/>
          </a:p>
          <a:p>
            <a:pPr marL="0" indent="0" algn="just">
              <a:buNone/>
            </a:pPr>
            <a:r>
              <a:rPr lang="en-US" dirty="0" smtClean="0"/>
              <a:t>When </a:t>
            </a:r>
            <a:r>
              <a:rPr lang="en-US" dirty="0"/>
              <a:t>a business divides a market on the basis of variables such as social class, lifestyle and personality characteristics of the consumers, it is called </a:t>
            </a:r>
            <a:r>
              <a:rPr lang="en-US" dirty="0" smtClean="0"/>
              <a:t>psychographic </a:t>
            </a:r>
            <a:r>
              <a:rPr lang="en-US" dirty="0"/>
              <a:t>segmentation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r>
              <a:rPr lang="en-US" sz="2800" b="1" dirty="0"/>
              <a:t>Demographics</a:t>
            </a:r>
            <a:r>
              <a:rPr lang="en-US" sz="2800" dirty="0"/>
              <a:t> explain who they are </a:t>
            </a:r>
          </a:p>
          <a:p>
            <a:r>
              <a:rPr lang="en-US" sz="2800" b="1" dirty="0"/>
              <a:t>Psychographics</a:t>
            </a:r>
            <a:r>
              <a:rPr lang="en-US" sz="2800" dirty="0"/>
              <a:t> explain why they </a:t>
            </a:r>
            <a:r>
              <a:rPr lang="en-US" sz="2800" dirty="0" smtClean="0"/>
              <a:t>buy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762" y="4422775"/>
            <a:ext cx="2461475" cy="10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762" y="5486400"/>
            <a:ext cx="2564238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1652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Segmentation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/>
          <a:p>
            <a:r>
              <a:rPr lang="en-US" b="1" dirty="0"/>
              <a:t>Behavioral Segmentation: </a:t>
            </a: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>When </a:t>
            </a:r>
            <a:r>
              <a:rPr lang="en-US" dirty="0"/>
              <a:t>a business divides a market on the basis of variables such as knowledge, uses and responses of consumers, it is called behavioral segmentation.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599"/>
            <a:ext cx="3657600" cy="2825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038598"/>
            <a:ext cx="3527425" cy="281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015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Behavioral</a:t>
            </a:r>
          </a:p>
        </p:txBody>
      </p:sp>
      <p:pic>
        <p:nvPicPr>
          <p:cNvPr id="4" name="Picture 2" descr="Image result for credit card segmentation gold [latinum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8763000" cy="48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1559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819400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tx2"/>
                </a:solidFill>
                <a:latin typeface="Berlin Sans FB" pitchFamily="34" charset="0"/>
              </a:rPr>
              <a:t>TARGETING</a:t>
            </a:r>
            <a:endParaRPr lang="en-US" sz="6600" dirty="0">
              <a:solidFill>
                <a:schemeClr val="tx2"/>
              </a:solidFill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9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302752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Targeting </a:t>
            </a:r>
            <a:r>
              <a:rPr lang="en-US" dirty="0"/>
              <a:t>represents a group of individuals who have similar needs, perceptions and interests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Individuals who think on the same lines and have similar preferences form the target audience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731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6786" y="1828800"/>
            <a:ext cx="8308614" cy="2895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</a:t>
            </a:r>
            <a:r>
              <a:rPr lang="en-US" dirty="0" smtClean="0"/>
              <a:t>ndividuals </a:t>
            </a:r>
            <a:r>
              <a:rPr lang="en-US" dirty="0"/>
              <a:t>all across the globe look forward to cutting down their </a:t>
            </a:r>
            <a:r>
              <a:rPr lang="en-US" b="1" dirty="0" smtClean="0"/>
              <a:t>calories </a:t>
            </a:r>
            <a:r>
              <a:rPr lang="en-US" b="1" dirty="0"/>
              <a:t>intake</a:t>
            </a:r>
            <a:r>
              <a:rPr lang="en-US" dirty="0"/>
              <a:t>. Marketers understood their need and came up with </a:t>
            </a:r>
            <a:r>
              <a:rPr lang="en-US" b="1" dirty="0"/>
              <a:t>Kellogg’s K</a:t>
            </a:r>
            <a:r>
              <a:rPr lang="en-US" dirty="0"/>
              <a:t> Special which promises to </a:t>
            </a:r>
            <a:r>
              <a:rPr lang="en-US" b="1" dirty="0"/>
              <a:t>reduce weight</a:t>
            </a:r>
            <a:r>
              <a:rPr lang="en-US" dirty="0"/>
              <a:t> in just two weeks. The target market for Kellogg’s K Special diet would </a:t>
            </a:r>
            <a:r>
              <a:rPr lang="en-US" dirty="0" smtClean="0"/>
              <a:t>include individuals who are on diet.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374524"/>
            <a:ext cx="32004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45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Market for Beverages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4513" y="1981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Growing </a:t>
            </a:r>
            <a:r>
              <a:rPr lang="en-US" dirty="0" smtClean="0"/>
              <a:t>kids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 smtClean="0"/>
              <a:t>Bournvita</a:t>
            </a: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 smtClean="0"/>
              <a:t>Complan</a:t>
            </a: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 smtClean="0"/>
              <a:t>Maltova</a:t>
            </a: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Boost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3" r="28846"/>
          <a:stretch/>
        </p:blipFill>
        <p:spPr>
          <a:xfrm>
            <a:off x="4114800" y="1902069"/>
            <a:ext cx="2362200" cy="4876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r="21569"/>
          <a:stretch/>
        </p:blipFill>
        <p:spPr>
          <a:xfrm>
            <a:off x="6781800" y="2016369"/>
            <a:ext cx="2362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48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Teenagers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Soft </a:t>
            </a:r>
            <a:r>
              <a:rPr lang="en-US" dirty="0"/>
              <a:t>drinks (Pepsi, Coke)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" t="7143" r="1695" b="7143"/>
          <a:stretch/>
        </p:blipFill>
        <p:spPr>
          <a:xfrm>
            <a:off x="304800" y="3810000"/>
            <a:ext cx="86106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15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Health </a:t>
            </a:r>
            <a:r>
              <a:rPr lang="en-US" dirty="0"/>
              <a:t>conscious </a:t>
            </a:r>
            <a:r>
              <a:rPr lang="en-US" dirty="0" smtClean="0"/>
              <a:t>individuals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Fruit Juice </a:t>
            </a:r>
            <a:r>
              <a:rPr lang="en-US" dirty="0" smtClean="0"/>
              <a:t>(Nestle, </a:t>
            </a:r>
            <a:r>
              <a:rPr lang="en-US" dirty="0"/>
              <a:t>Tropicana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6" t="8667" r="35334" b="11333"/>
          <a:stretch/>
        </p:blipFill>
        <p:spPr>
          <a:xfrm>
            <a:off x="5943600" y="1676400"/>
            <a:ext cx="2822448" cy="5029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515" y="3733800"/>
            <a:ext cx="3637085" cy="311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703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819400"/>
            <a:ext cx="586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</a:rPr>
              <a:t>Segmentation</a:t>
            </a:r>
            <a:endParaRPr lang="en-US" sz="5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74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Professionals (Sports man), </a:t>
            </a:r>
            <a:r>
              <a:rPr lang="en-US" dirty="0"/>
              <a:t>Office </a:t>
            </a:r>
            <a:r>
              <a:rPr lang="en-US" dirty="0" smtClean="0"/>
              <a:t>goers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Energy Drinks(Red bull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2222" r="30000" b="2222"/>
          <a:stretch/>
        </p:blipFill>
        <p:spPr>
          <a:xfrm>
            <a:off x="6400800" y="2590799"/>
            <a:ext cx="1905000" cy="411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602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Market for </a:t>
            </a:r>
            <a:r>
              <a:rPr lang="en-US" dirty="0" err="1"/>
              <a:t>G</a:t>
            </a:r>
            <a:r>
              <a:rPr lang="en-US" dirty="0" err="1" smtClean="0"/>
              <a:t>arnier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24371" y="19050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Garnier</a:t>
            </a:r>
            <a:r>
              <a:rPr lang="en-US" dirty="0"/>
              <a:t> offers wide range of merchandise for both men and women</a:t>
            </a:r>
            <a:r>
              <a:rPr lang="en-US" dirty="0" smtClean="0"/>
              <a:t>. </a:t>
            </a:r>
            <a:r>
              <a:rPr lang="en-US" dirty="0"/>
              <a:t>Each of their brands has been </a:t>
            </a:r>
            <a:r>
              <a:rPr lang="en-US" dirty="0" smtClean="0"/>
              <a:t>targeted </a:t>
            </a:r>
            <a:r>
              <a:rPr lang="en-US" dirty="0"/>
              <a:t>well amongst the specific market </a:t>
            </a:r>
            <a:r>
              <a:rPr lang="en-US" dirty="0" smtClean="0"/>
              <a:t>segments. </a:t>
            </a:r>
            <a:r>
              <a:rPr lang="en-US" dirty="0"/>
              <a:t>(Men, women, teenagers as well as </a:t>
            </a:r>
            <a:r>
              <a:rPr lang="en-US" dirty="0" smtClean="0"/>
              <a:t>for older </a:t>
            </a:r>
            <a:r>
              <a:rPr lang="en-US" dirty="0"/>
              <a:t>generation)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>
          <a:xfrm>
            <a:off x="2224571" y="4343400"/>
            <a:ext cx="4953000" cy="209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408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1371" y="1828800"/>
            <a:ext cx="7543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For Men</a:t>
            </a:r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 smtClean="0"/>
              <a:t>Sunscreen lotions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 smtClean="0"/>
              <a:t>Deodorant</a:t>
            </a:r>
            <a:endParaRPr lang="en-US" sz="28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4" r="34047"/>
          <a:stretch/>
        </p:blipFill>
        <p:spPr>
          <a:xfrm>
            <a:off x="6132234" y="1676400"/>
            <a:ext cx="2633814" cy="4953000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3" r="28097"/>
          <a:stretch/>
        </p:blipFill>
        <p:spPr>
          <a:xfrm>
            <a:off x="3886200" y="2133600"/>
            <a:ext cx="2057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246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8288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For Women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Daily </a:t>
            </a:r>
            <a:r>
              <a:rPr lang="en-US" dirty="0"/>
              <a:t>skin care </a:t>
            </a:r>
            <a:r>
              <a:rPr lang="en-US" dirty="0" smtClean="0"/>
              <a:t>products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hair </a:t>
            </a:r>
            <a:r>
              <a:rPr lang="en-US" dirty="0"/>
              <a:t>care products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600200"/>
            <a:ext cx="465124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0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7526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For Teenagers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Hair </a:t>
            </a:r>
            <a:r>
              <a:rPr lang="en-US" dirty="0" err="1" smtClean="0"/>
              <a:t>colour</a:t>
            </a:r>
            <a:r>
              <a:rPr lang="en-US" dirty="0" smtClean="0"/>
              <a:t> products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 smtClean="0"/>
              <a:t>Garnier</a:t>
            </a:r>
            <a:r>
              <a:rPr lang="en-US" dirty="0" smtClean="0"/>
              <a:t> </a:t>
            </a:r>
            <a:r>
              <a:rPr lang="en-US" dirty="0"/>
              <a:t>Light (Fairness cream)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2" t="25308" r="12828" b="28295"/>
          <a:stretch/>
        </p:blipFill>
        <p:spPr>
          <a:xfrm>
            <a:off x="3962400" y="3810000"/>
            <a:ext cx="46482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78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7526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For Older Generation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Cream </a:t>
            </a:r>
            <a:r>
              <a:rPr lang="en-US" dirty="0"/>
              <a:t>to fight signs of </a:t>
            </a:r>
            <a:r>
              <a:rPr lang="en-US" dirty="0" smtClean="0"/>
              <a:t>ageing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wrinkles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t="24444" r="23333" b="27778"/>
          <a:stretch/>
        </p:blipFill>
        <p:spPr>
          <a:xfrm>
            <a:off x="4876800" y="3276600"/>
            <a:ext cx="4114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57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590800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tx2"/>
                </a:solidFill>
              </a:rPr>
              <a:t>Positioning</a:t>
            </a:r>
            <a:endParaRPr lang="en-US" sz="6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0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8288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Once the organization decides on its target market, it </a:t>
            </a:r>
            <a:r>
              <a:rPr lang="en-US" b="1" dirty="0"/>
              <a:t>strives hard</a:t>
            </a:r>
            <a:r>
              <a:rPr lang="en-US" dirty="0"/>
              <a:t> to </a:t>
            </a:r>
            <a:r>
              <a:rPr lang="en-US" b="1" dirty="0"/>
              <a:t>create</a:t>
            </a:r>
            <a:r>
              <a:rPr lang="en-US" dirty="0"/>
              <a:t> an </a:t>
            </a:r>
            <a:r>
              <a:rPr lang="en-US" b="1" dirty="0"/>
              <a:t>image</a:t>
            </a:r>
            <a:r>
              <a:rPr lang="en-US" dirty="0"/>
              <a:t> of its </a:t>
            </a:r>
            <a:r>
              <a:rPr lang="en-US" b="1" dirty="0"/>
              <a:t>product</a:t>
            </a:r>
            <a:r>
              <a:rPr lang="en-US" dirty="0"/>
              <a:t> in the minds of the consumers. </a:t>
            </a:r>
            <a:r>
              <a:rPr lang="en-US" dirty="0" smtClean="0"/>
              <a:t>They first create </a:t>
            </a:r>
            <a:r>
              <a:rPr lang="en-US" dirty="0"/>
              <a:t>impression of the product in the minds of consumers through positioning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Positioning </a:t>
            </a:r>
            <a:r>
              <a:rPr lang="en-US" dirty="0"/>
              <a:t>helps organizations to create a perception of the products in the minds of target audience.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4663321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8288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Ray Ban</a:t>
            </a:r>
            <a:r>
              <a:rPr lang="en-US" dirty="0"/>
              <a:t> and </a:t>
            </a:r>
            <a:r>
              <a:rPr lang="en-US" b="1" dirty="0"/>
              <a:t>Police</a:t>
            </a:r>
            <a:r>
              <a:rPr lang="en-US" dirty="0"/>
              <a:t> Sunglasses cater to the </a:t>
            </a:r>
            <a:r>
              <a:rPr lang="en-US" b="1" dirty="0"/>
              <a:t>premium</a:t>
            </a:r>
            <a:r>
              <a:rPr lang="en-US" dirty="0"/>
              <a:t> segment while </a:t>
            </a:r>
            <a:r>
              <a:rPr lang="en-US" b="1" dirty="0"/>
              <a:t>Vintage</a:t>
            </a:r>
            <a:r>
              <a:rPr lang="en-US" dirty="0"/>
              <a:t> or </a:t>
            </a:r>
            <a:r>
              <a:rPr lang="en-US" b="1" dirty="0" err="1"/>
              <a:t>Fastrack</a:t>
            </a:r>
            <a:r>
              <a:rPr lang="en-US" dirty="0"/>
              <a:t> sunglasses target the middle income group. Ray Ban </a:t>
            </a:r>
            <a:r>
              <a:rPr lang="en-US" b="1" dirty="0"/>
              <a:t>sunglasses</a:t>
            </a:r>
            <a:r>
              <a:rPr lang="en-US" dirty="0"/>
              <a:t> have no takers amongst the </a:t>
            </a:r>
            <a:r>
              <a:rPr lang="en-US" b="1" dirty="0"/>
              <a:t>lower income</a:t>
            </a:r>
            <a:r>
              <a:rPr lang="en-US" dirty="0"/>
              <a:t> group.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32128" r="3032" b="21119"/>
          <a:stretch/>
        </p:blipFill>
        <p:spPr>
          <a:xfrm>
            <a:off x="1143000" y="4091940"/>
            <a:ext cx="7623048" cy="238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434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Steps to product </a:t>
            </a:r>
            <a:r>
              <a:rPr lang="en-US" dirty="0" smtClean="0"/>
              <a:t>Positioning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76400"/>
            <a:ext cx="8153400" cy="502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The positioning </a:t>
            </a:r>
            <a:r>
              <a:rPr lang="en-US" sz="2800" dirty="0"/>
              <a:t>process try to create a unique identity of a product </a:t>
            </a:r>
            <a:r>
              <a:rPr lang="en-US" sz="2800" dirty="0" smtClean="0"/>
              <a:t>among </a:t>
            </a:r>
            <a:r>
              <a:rPr lang="en-US" sz="2800" dirty="0"/>
              <a:t>the customers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Following are steps for product positioning: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Know your target </a:t>
            </a:r>
            <a:r>
              <a:rPr lang="en-US" sz="2800" dirty="0" smtClean="0"/>
              <a:t>audience well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Identify the product </a:t>
            </a:r>
            <a:r>
              <a:rPr lang="en-US" sz="2800" dirty="0" smtClean="0"/>
              <a:t>features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Unique selling </a:t>
            </a:r>
            <a:r>
              <a:rPr lang="en-US" sz="2800" dirty="0" smtClean="0"/>
              <a:t>Propositions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Know your </a:t>
            </a:r>
            <a:r>
              <a:rPr lang="en-US" sz="2800" dirty="0" smtClean="0"/>
              <a:t>competitors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Ways to promote </a:t>
            </a:r>
            <a:r>
              <a:rPr lang="en-US" sz="2800" dirty="0" smtClean="0"/>
              <a:t>brands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Maintain the position of the brand</a:t>
            </a:r>
          </a:p>
        </p:txBody>
      </p:sp>
    </p:spTree>
    <p:extLst>
      <p:ext uri="{BB962C8B-B14F-4D97-AF65-F5344CB8AC3E}">
        <p14:creationId xmlns:p14="http://schemas.microsoft.com/office/powerpoint/2010/main" val="373165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57036773"/>
              </p:ext>
            </p:extLst>
          </p:nvPr>
        </p:nvGraphicFramePr>
        <p:xfrm>
          <a:off x="612648" y="19050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32742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Know </a:t>
            </a:r>
            <a:r>
              <a:rPr lang="en-US" dirty="0"/>
              <a:t>your target audience </a:t>
            </a:r>
            <a:r>
              <a:rPr lang="en-US" dirty="0" smtClean="0"/>
              <a:t>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050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/>
              <a:t>F</a:t>
            </a:r>
            <a:r>
              <a:rPr lang="en-US" dirty="0" smtClean="0"/>
              <a:t>irst </a:t>
            </a:r>
            <a:r>
              <a:rPr lang="en-US" dirty="0"/>
              <a:t>identify the target audience and then understand their needs and preferences. 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Every </a:t>
            </a:r>
            <a:r>
              <a:rPr lang="en-US" dirty="0"/>
              <a:t>individual has </a:t>
            </a:r>
            <a:r>
              <a:rPr lang="en-US" dirty="0" smtClean="0"/>
              <a:t>different </a:t>
            </a:r>
            <a:r>
              <a:rPr lang="en-US" dirty="0"/>
              <a:t>interests, needs and preferences. </a:t>
            </a:r>
            <a:r>
              <a:rPr lang="en-US" dirty="0" smtClean="0"/>
              <a:t>Not every individual think </a:t>
            </a:r>
            <a:r>
              <a:rPr lang="en-US" dirty="0"/>
              <a:t>on the same </a:t>
            </a:r>
            <a:r>
              <a:rPr lang="en-US" dirty="0" smtClean="0"/>
              <a:t>lines.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Know </a:t>
            </a:r>
            <a:r>
              <a:rPr lang="en-US" dirty="0"/>
              <a:t>what your customers expect out of </a:t>
            </a:r>
            <a:r>
              <a:rPr lang="en-US" dirty="0" smtClean="0"/>
              <a:t>you. The </a:t>
            </a:r>
            <a:r>
              <a:rPr lang="en-US" dirty="0"/>
              <a:t>products must fulfill the demands of the individuals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8249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2. Identify </a:t>
            </a:r>
            <a:r>
              <a:rPr lang="en-US" dirty="0"/>
              <a:t>the product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smtClean="0"/>
              <a:t>business should </a:t>
            </a:r>
            <a:r>
              <a:rPr lang="en-US" dirty="0"/>
              <a:t>be well aware of the features and benefits of the products. It is rightly said you can’t sell something unless and until you yourself are convinced of it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Company agent </a:t>
            </a:r>
            <a:r>
              <a:rPr lang="en-US" dirty="0"/>
              <a:t>selling </a:t>
            </a:r>
            <a:r>
              <a:rPr lang="en-US" dirty="0" smtClean="0"/>
              <a:t>Samsung phones, first he/she should be a Samsung handset user so that </a:t>
            </a:r>
            <a:r>
              <a:rPr lang="en-US" dirty="0"/>
              <a:t>customers </a:t>
            </a:r>
            <a:r>
              <a:rPr lang="en-US" dirty="0" smtClean="0"/>
              <a:t>could </a:t>
            </a:r>
            <a:r>
              <a:rPr lang="en-US" dirty="0"/>
              <a:t>believe </a:t>
            </a:r>
            <a:r>
              <a:rPr lang="en-US" dirty="0" smtClean="0"/>
              <a:t>him/her.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7625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3. </a:t>
            </a:r>
            <a:r>
              <a:rPr lang="en-US" dirty="0"/>
              <a:t>Unique selling </a:t>
            </a:r>
            <a:r>
              <a:rPr lang="en-US" dirty="0" smtClean="0"/>
              <a:t>Propositions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12648" y="1613357"/>
            <a:ext cx="8378952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The </a:t>
            </a:r>
            <a:r>
              <a:rPr lang="en-US" altLang="en-US" sz="2800" dirty="0" smtClean="0">
                <a:solidFill>
                  <a:srgbClr val="000000"/>
                </a:solidFill>
                <a:latin typeface="+mn-lt"/>
              </a:rPr>
              <a:t>business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 must themselves know what best their product can </a:t>
            </a:r>
            <a:r>
              <a:rPr lang="en-US" altLang="en-US" sz="2800" dirty="0" smtClean="0">
                <a:solidFill>
                  <a:srgbClr val="000000"/>
                </a:solidFill>
                <a:latin typeface="+mn-lt"/>
              </a:rPr>
              <a:t>offer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.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Find out how the products can be useful to the end-users 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Why do people use </a:t>
            </a: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“Anti Dandruff Shampoo?”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Anti Dandruff Shampoos are meant to get rid of dandruff. This is how the product is positioned in the minds of the individuals.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lvl="0">
              <a:buClrTx/>
              <a:buSzTx/>
              <a:buFont typeface="Wingdings" panose="05000000000000000000" pitchFamily="2" charset="2"/>
              <a:buChar char="q"/>
            </a:pPr>
            <a:r>
              <a:rPr lang="en-US" sz="2800" dirty="0"/>
              <a:t> </a:t>
            </a:r>
            <a:r>
              <a:rPr lang="en-US" sz="2800" dirty="0" smtClean="0"/>
              <a:t>Samsung </a:t>
            </a:r>
            <a:r>
              <a:rPr lang="en-US" sz="2800" dirty="0"/>
              <a:t>Handset - Better battery backup.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61942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r>
              <a:rPr lang="en-US" dirty="0"/>
              <a:t>Know your competitors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05000"/>
            <a:ext cx="8153400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 </a:t>
            </a:r>
            <a:r>
              <a:rPr lang="en-US" dirty="0" smtClean="0"/>
              <a:t>business </a:t>
            </a:r>
            <a:r>
              <a:rPr lang="en-US" dirty="0"/>
              <a:t>must be aware of the competitor’s offerings. Let the individuals know how your product is better than the competitors?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Never underestimate your competitors.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Let the target audience know how your product is better than others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7542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</a:t>
            </a:r>
            <a:r>
              <a:rPr lang="en-US" dirty="0"/>
              <a:t>Ways to promote brands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057400"/>
            <a:ext cx="8153400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Choose the right theme for the advertisement.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Use catchy taglines.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The advertisement must not confuse people.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The </a:t>
            </a:r>
            <a:r>
              <a:rPr lang="en-US" dirty="0" smtClean="0"/>
              <a:t>company </a:t>
            </a:r>
            <a:r>
              <a:rPr lang="en-US" dirty="0"/>
              <a:t>must highlight the benefits of the products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4002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6. </a:t>
            </a:r>
            <a:r>
              <a:rPr lang="en-US" dirty="0"/>
              <a:t>Maintain the position of the brand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828800"/>
            <a:ext cx="8153400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For an effective positioning it is essential for the </a:t>
            </a:r>
            <a:r>
              <a:rPr lang="en-US" dirty="0" smtClean="0"/>
              <a:t>business </a:t>
            </a:r>
            <a:r>
              <a:rPr lang="en-US" dirty="0"/>
              <a:t>to continue to live up to the expectations of the end - users.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Never compromise on </a:t>
            </a:r>
            <a:r>
              <a:rPr lang="en-US" b="1" dirty="0"/>
              <a:t>quality</a:t>
            </a:r>
            <a:r>
              <a:rPr lang="en-US" dirty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Don’t</a:t>
            </a:r>
            <a:r>
              <a:rPr lang="en-US" dirty="0"/>
              <a:t> drastically </a:t>
            </a:r>
            <a:r>
              <a:rPr lang="en-US" b="1" dirty="0"/>
              <a:t>reduce the price </a:t>
            </a:r>
            <a:r>
              <a:rPr lang="en-US" dirty="0" smtClean="0"/>
              <a:t>of product.</a:t>
            </a: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 </a:t>
            </a:r>
            <a:r>
              <a:rPr lang="en-US" b="1" dirty="0"/>
              <a:t>Mercedes car </a:t>
            </a:r>
            <a:r>
              <a:rPr lang="en-US" dirty="0"/>
              <a:t>would not be the same if its price is reduced below a certain level.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 </a:t>
            </a:r>
            <a:r>
              <a:rPr lang="en-US" b="1" dirty="0" smtClean="0"/>
              <a:t>Rolex </a:t>
            </a:r>
            <a:r>
              <a:rPr lang="en-US" b="1" dirty="0"/>
              <a:t>watch </a:t>
            </a:r>
            <a:r>
              <a:rPr lang="en-US" dirty="0"/>
              <a:t>would lose its charm if its price is equal to a Sonata or a </a:t>
            </a:r>
            <a:r>
              <a:rPr lang="en-US" dirty="0" smtClean="0"/>
              <a:t>Citizen </a:t>
            </a:r>
            <a:r>
              <a:rPr lang="en-US" dirty="0"/>
              <a:t>Watch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430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Demographic Segmentation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05000"/>
            <a:ext cx="8153400" cy="4495800"/>
          </a:xfrm>
        </p:spPr>
        <p:txBody>
          <a:bodyPr/>
          <a:lstStyle/>
          <a:p>
            <a:r>
              <a:rPr lang="en-US" b="1" dirty="0"/>
              <a:t>Demographic Segmentation: </a:t>
            </a: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>When </a:t>
            </a:r>
            <a:r>
              <a:rPr lang="en-US" dirty="0"/>
              <a:t>a business divides a market on the basis of variables such as age, gender, income etc., it is called demographic segmentation.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Pakistan, high income consumers are offered Mach 3 Turbo by Gillette and low income consumers are offered Blue Two Plus.</a:t>
            </a:r>
          </a:p>
        </p:txBody>
      </p:sp>
    </p:spTree>
    <p:extLst>
      <p:ext uri="{BB962C8B-B14F-4D97-AF65-F5344CB8AC3E}">
        <p14:creationId xmlns:p14="http://schemas.microsoft.com/office/powerpoint/2010/main" val="1181572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Demographics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9" r="16169"/>
          <a:stretch/>
        </p:blipFill>
        <p:spPr>
          <a:xfrm>
            <a:off x="3505200" y="1916723"/>
            <a:ext cx="2971800" cy="4495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4" r="23013"/>
          <a:stretch/>
        </p:blipFill>
        <p:spPr>
          <a:xfrm>
            <a:off x="6210417" y="1905000"/>
            <a:ext cx="2590800" cy="4648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2209800"/>
            <a:ext cx="2743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 smtClean="0"/>
              <a:t>Income</a:t>
            </a:r>
          </a:p>
          <a:p>
            <a:endParaRPr lang="en-US" sz="28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High income consumers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Low income consumers</a:t>
            </a:r>
          </a:p>
          <a:p>
            <a:endParaRPr lang="en-US" sz="2800" dirty="0" smtClean="0"/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33353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Demographics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77" y="2590800"/>
            <a:ext cx="4495800" cy="42672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4" r="25833" b="8326"/>
          <a:stretch/>
        </p:blipFill>
        <p:spPr>
          <a:xfrm>
            <a:off x="-11723" y="2590800"/>
            <a:ext cx="4648200" cy="426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19050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HIGH</a:t>
            </a:r>
            <a:endParaRPr lang="en-US" sz="28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19050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LOW</a:t>
            </a:r>
            <a:endParaRPr lang="en-US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126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Demographics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33600"/>
            <a:ext cx="8153400" cy="44958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Age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Happy Meal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Big Mac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Grand Big Mac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 smtClean="0"/>
              <a:t>Mac Jr</a:t>
            </a:r>
            <a:endParaRPr lang="en-US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28800"/>
            <a:ext cx="3631653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343400"/>
            <a:ext cx="363165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370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Demographics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34452"/>
            <a:ext cx="6629400" cy="507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2057400"/>
            <a:ext cx="1752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 smtClean="0"/>
              <a:t>Gender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Male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Female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51900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segmentation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05000"/>
            <a:ext cx="8153400" cy="3810000"/>
          </a:xfrm>
        </p:spPr>
        <p:txBody>
          <a:bodyPr>
            <a:normAutofit/>
          </a:bodyPr>
          <a:lstStyle/>
          <a:p>
            <a:r>
              <a:rPr lang="en-US" b="1" dirty="0"/>
              <a:t>Geographic Segmentation:</a:t>
            </a:r>
            <a:r>
              <a:rPr lang="en-US" dirty="0"/>
              <a:t> 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When </a:t>
            </a:r>
            <a:r>
              <a:rPr lang="en-US" dirty="0"/>
              <a:t>a business divides a market into different geographical units, it is called geographical segmentation.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190516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642</TotalTime>
  <Words>823</Words>
  <Application>Microsoft Office PowerPoint</Application>
  <PresentationFormat>On-screen Show (4:3)</PresentationFormat>
  <Paragraphs>139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Median</vt:lpstr>
      <vt:lpstr>Entrepreneurship Understanding strategic issues in business plan development (STP)</vt:lpstr>
      <vt:lpstr>PowerPoint Presentation</vt:lpstr>
      <vt:lpstr>PowerPoint Presentation</vt:lpstr>
      <vt:lpstr>Demographic Segmentation</vt:lpstr>
      <vt:lpstr>Demographics</vt:lpstr>
      <vt:lpstr>Demographics</vt:lpstr>
      <vt:lpstr>Demographics</vt:lpstr>
      <vt:lpstr>Demographics</vt:lpstr>
      <vt:lpstr>Geographic segmentation</vt:lpstr>
      <vt:lpstr>Geographic segmentation</vt:lpstr>
      <vt:lpstr>Psychographic Segmentation</vt:lpstr>
      <vt:lpstr>Behavioral Segmentation</vt:lpstr>
      <vt:lpstr>Behavioral</vt:lpstr>
      <vt:lpstr>PowerPoint Presentation</vt:lpstr>
      <vt:lpstr>Target Groups</vt:lpstr>
      <vt:lpstr>Example</vt:lpstr>
      <vt:lpstr>Target Market for Beverages</vt:lpstr>
      <vt:lpstr>PowerPoint Presentation</vt:lpstr>
      <vt:lpstr>PowerPoint Presentation</vt:lpstr>
      <vt:lpstr>PowerPoint Presentation</vt:lpstr>
      <vt:lpstr>Target Market for Garnier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Positioning </vt:lpstr>
      <vt:lpstr>Example</vt:lpstr>
      <vt:lpstr>Steps to product Positioning</vt:lpstr>
      <vt:lpstr>1. Know your target audience well</vt:lpstr>
      <vt:lpstr>2. Identify the product features</vt:lpstr>
      <vt:lpstr>3. Unique selling Propositions</vt:lpstr>
      <vt:lpstr>4. Know your competitors</vt:lpstr>
      <vt:lpstr>5. Ways to promote brands</vt:lpstr>
      <vt:lpstr>6. Maintain the position of the brand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Entrepreneurship</dc:title>
  <dc:creator>Mr. Saud Hassan</dc:creator>
  <cp:lastModifiedBy>Mr. Saud Hassan</cp:lastModifiedBy>
  <cp:revision>69</cp:revision>
  <dcterms:created xsi:type="dcterms:W3CDTF">2018-09-28T09:07:39Z</dcterms:created>
  <dcterms:modified xsi:type="dcterms:W3CDTF">2019-11-10T15:09:40Z</dcterms:modified>
</cp:coreProperties>
</file>