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81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177" autoAdjust="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8B7A69-1E59-4045-8BDD-997664471B7A}" type="datetimeFigureOut">
              <a:rPr lang="en-US" smtClean="0"/>
              <a:pPr/>
              <a:t>11/3/2019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28E6AE-FC35-43B3-8FDF-59609D829F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331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81A5EC4-8010-4999-89A0-A4407244FF63}" type="datetimeFigureOut">
              <a:rPr lang="en-US" smtClean="0"/>
              <a:pPr/>
              <a:t>11/3/2019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A5EC4-8010-4999-89A0-A4407244FF63}" type="datetimeFigureOut">
              <a:rPr lang="en-US" smtClean="0"/>
              <a:pPr/>
              <a:t>11/3/2019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81A5EC4-8010-4999-89A0-A4407244FF63}" type="datetimeFigureOut">
              <a:rPr lang="en-US" smtClean="0"/>
              <a:pPr/>
              <a:t>11/3/2019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A5EC4-8010-4999-89A0-A4407244FF63}" type="datetimeFigureOut">
              <a:rPr lang="en-US" smtClean="0"/>
              <a:pPr/>
              <a:t>11/3/2019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A5EC4-8010-4999-89A0-A4407244FF63}" type="datetimeFigureOut">
              <a:rPr lang="en-US" smtClean="0"/>
              <a:pPr/>
              <a:t>11/3/2019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81A5EC4-8010-4999-89A0-A4407244FF63}" type="datetimeFigureOut">
              <a:rPr lang="en-US" smtClean="0"/>
              <a:pPr/>
              <a:t>11/3/2019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81A5EC4-8010-4999-89A0-A4407244FF63}" type="datetimeFigureOut">
              <a:rPr lang="en-US" smtClean="0"/>
              <a:pPr/>
              <a:t>11/3/2019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A5EC4-8010-4999-89A0-A4407244FF63}" type="datetimeFigureOut">
              <a:rPr lang="en-US" smtClean="0"/>
              <a:pPr/>
              <a:t>11/3/2019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A5EC4-8010-4999-89A0-A4407244FF63}" type="datetimeFigureOut">
              <a:rPr lang="en-US" smtClean="0"/>
              <a:pPr/>
              <a:t>11/3/2019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A5EC4-8010-4999-89A0-A4407244FF63}" type="datetimeFigureOut">
              <a:rPr lang="en-US" smtClean="0"/>
              <a:pPr/>
              <a:t>11/3/2019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81A5EC4-8010-4999-89A0-A4407244FF63}" type="datetimeFigureOut">
              <a:rPr lang="en-US" smtClean="0"/>
              <a:pPr/>
              <a:t>11/3/2019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81A5EC4-8010-4999-89A0-A4407244FF63}" type="datetimeFigureOut">
              <a:rPr lang="en-US" smtClean="0"/>
              <a:pPr/>
              <a:t>11/3/2019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CC424B6-EF40-469D-8826-36CB201FEB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5200" y="3657600"/>
            <a:ext cx="5448300" cy="2133600"/>
          </a:xfrm>
        </p:spPr>
        <p:txBody>
          <a:bodyPr>
            <a:normAutofit/>
          </a:bodyPr>
          <a:lstStyle/>
          <a:p>
            <a:r>
              <a:rPr lang="en-US" dirty="0" smtClean="0"/>
              <a:t>Entrepreneurship</a:t>
            </a:r>
            <a:br>
              <a:rPr lang="en-US" dirty="0" smtClean="0"/>
            </a:br>
            <a:r>
              <a:rPr lang="en-US" dirty="0" smtClean="0"/>
              <a:t>      </a:t>
            </a:r>
            <a:r>
              <a:rPr lang="en-US" sz="2200" dirty="0" smtClean="0">
                <a:latin typeface="+mn-lt"/>
              </a:rPr>
              <a:t>International Entrepreneurship</a:t>
            </a:r>
            <a:endParaRPr lang="en-US" sz="22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MBA 4</a:t>
            </a:r>
            <a:r>
              <a:rPr lang="en-US" baseline="30000" dirty="0" smtClean="0"/>
              <a:t>th</a:t>
            </a:r>
            <a:r>
              <a:rPr lang="en-US" dirty="0" smtClean="0"/>
              <a:t> M1/M2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172200"/>
            <a:ext cx="220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Saud Hassan 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85" y="609600"/>
            <a:ext cx="8888889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378952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spc="-5" dirty="0">
                <a:cs typeface="Trebuchet MS"/>
              </a:rPr>
              <a:t>Utilization of </a:t>
            </a:r>
            <a:r>
              <a:rPr lang="en-US" sz="2800" b="1" spc="-5" dirty="0" smtClean="0">
                <a:cs typeface="Trebuchet MS"/>
              </a:rPr>
              <a:t>talent </a:t>
            </a:r>
            <a:r>
              <a:rPr lang="en-US" sz="2800" b="1" spc="-10" dirty="0">
                <a:cs typeface="Trebuchet MS"/>
              </a:rPr>
              <a:t>competence </a:t>
            </a:r>
            <a:r>
              <a:rPr lang="en-US" sz="2800" dirty="0">
                <a:cs typeface="Trebuchet MS"/>
              </a:rPr>
              <a:t>:  </a:t>
            </a:r>
            <a:endParaRPr lang="en-US" sz="2800" dirty="0" smtClean="0">
              <a:cs typeface="Trebuchet MS"/>
            </a:endParaRPr>
          </a:p>
          <a:p>
            <a:pPr marL="0" indent="0">
              <a:buNone/>
            </a:pPr>
            <a:endParaRPr lang="en-US" sz="2800" spc="-5" dirty="0">
              <a:cs typeface="Trebuchet MS"/>
            </a:endParaRPr>
          </a:p>
          <a:p>
            <a:pPr marL="0" indent="0">
              <a:buNone/>
            </a:pPr>
            <a:r>
              <a:rPr lang="en-US" sz="2800" spc="-5" dirty="0" smtClean="0">
                <a:cs typeface="Trebuchet MS"/>
              </a:rPr>
              <a:t>      when </a:t>
            </a:r>
            <a:r>
              <a:rPr lang="en-US" sz="2800" spc="-5" dirty="0">
                <a:cs typeface="Trebuchet MS"/>
              </a:rPr>
              <a:t>business </a:t>
            </a:r>
            <a:r>
              <a:rPr lang="en-US" sz="2800" dirty="0">
                <a:cs typeface="Trebuchet MS"/>
              </a:rPr>
              <a:t>are not </a:t>
            </a:r>
            <a:r>
              <a:rPr lang="en-US" sz="2800" spc="-5" dirty="0">
                <a:cs typeface="Trebuchet MS"/>
              </a:rPr>
              <a:t>able to </a:t>
            </a:r>
            <a:r>
              <a:rPr lang="en-US" sz="2800" dirty="0">
                <a:cs typeface="Trebuchet MS"/>
              </a:rPr>
              <a:t>get </a:t>
            </a:r>
            <a:r>
              <a:rPr lang="en-US" sz="2800" spc="-5" dirty="0">
                <a:cs typeface="Trebuchet MS"/>
              </a:rPr>
              <a:t>required </a:t>
            </a:r>
            <a:r>
              <a:rPr lang="en-US" sz="2800" dirty="0">
                <a:cs typeface="Trebuchet MS"/>
              </a:rPr>
              <a:t>talented  </a:t>
            </a:r>
            <a:r>
              <a:rPr lang="en-US" sz="2800" spc="-5" dirty="0">
                <a:cs typeface="Trebuchet MS"/>
              </a:rPr>
              <a:t>work </a:t>
            </a:r>
            <a:r>
              <a:rPr lang="en-US" sz="2800" dirty="0" smtClean="0">
                <a:cs typeface="Trebuchet MS"/>
              </a:rPr>
              <a:t>force </a:t>
            </a:r>
            <a:r>
              <a:rPr lang="en-US" sz="2800" spc="5" dirty="0">
                <a:cs typeface="Trebuchet MS"/>
              </a:rPr>
              <a:t>in </a:t>
            </a:r>
            <a:r>
              <a:rPr lang="en-US" sz="2800" spc="-35" dirty="0">
                <a:cs typeface="Trebuchet MS"/>
              </a:rPr>
              <a:t>country, </a:t>
            </a:r>
            <a:r>
              <a:rPr lang="en-US" sz="2800" spc="-5" dirty="0">
                <a:cs typeface="Trebuchet MS"/>
              </a:rPr>
              <a:t>they can </a:t>
            </a:r>
            <a:r>
              <a:rPr lang="en-US" sz="2800" spc="-5" dirty="0" smtClean="0">
                <a:cs typeface="Trebuchet MS"/>
              </a:rPr>
              <a:t>hire or make their own firm internationally.</a:t>
            </a:r>
          </a:p>
          <a:p>
            <a:pPr marL="0" indent="0">
              <a:buNone/>
            </a:pPr>
            <a:endParaRPr lang="en-US" sz="2800" spc="-5" dirty="0">
              <a:cs typeface="Trebuchet MS"/>
            </a:endParaRPr>
          </a:p>
          <a:p>
            <a:pPr marL="0" indent="0">
              <a:buNone/>
            </a:pPr>
            <a:r>
              <a:rPr lang="en-US" sz="2800" spc="-5" dirty="0" smtClean="0">
                <a:cs typeface="Trebuchet MS"/>
              </a:rPr>
              <a:t>Example:  UK Banks mostly gets their banks software from Indian firms which they hire or establish their own business.</a:t>
            </a:r>
            <a:endParaRPr lang="en-US" sz="2800" dirty="0">
              <a:cs typeface="Trebuchet MS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610600" cy="9906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95"/>
              </a:spcBef>
              <a:buNone/>
            </a:pPr>
            <a:r>
              <a:rPr lang="en-US" sz="2600" spc="-35" dirty="0">
                <a:cs typeface="Trebuchet MS"/>
              </a:rPr>
              <a:t>IMPORTANCE </a:t>
            </a:r>
            <a:r>
              <a:rPr lang="en-US" sz="2600" spc="-10" dirty="0">
                <a:cs typeface="Trebuchet MS"/>
              </a:rPr>
              <a:t>OF </a:t>
            </a:r>
            <a:r>
              <a:rPr lang="en-US" sz="2600" spc="-25" dirty="0">
                <a:cs typeface="Trebuchet MS"/>
              </a:rPr>
              <a:t>INTERNATIONAL</a:t>
            </a:r>
            <a:r>
              <a:rPr lang="en-US" sz="2600" spc="-30" dirty="0">
                <a:cs typeface="Trebuchet MS"/>
              </a:rPr>
              <a:t> </a:t>
            </a:r>
            <a:r>
              <a:rPr lang="en-US" sz="2600" spc="-5" dirty="0" smtClean="0">
                <a:cs typeface="Trebuchet MS"/>
              </a:rPr>
              <a:t>ENTREPRENEURSHIP</a:t>
            </a:r>
            <a:r>
              <a:rPr lang="en-US" sz="2600" dirty="0" smtClean="0">
                <a:cs typeface="Trebuchet MS"/>
              </a:rPr>
              <a:t> </a:t>
            </a:r>
            <a:r>
              <a:rPr lang="en-US" sz="2600" spc="-70" dirty="0" smtClean="0">
                <a:cs typeface="Trebuchet MS"/>
              </a:rPr>
              <a:t>TO</a:t>
            </a:r>
            <a:r>
              <a:rPr lang="en-US" sz="2600" spc="-10" dirty="0" smtClean="0">
                <a:cs typeface="Trebuchet MS"/>
              </a:rPr>
              <a:t> FIRM</a:t>
            </a:r>
            <a:endParaRPr lang="en-US" sz="26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783906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05000"/>
            <a:ext cx="81534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spc="-5" dirty="0">
                <a:cs typeface="Trebuchet MS"/>
              </a:rPr>
              <a:t>Growth </a:t>
            </a:r>
            <a:r>
              <a:rPr lang="en-US" sz="2800" b="1" dirty="0" smtClean="0">
                <a:cs typeface="Trebuchet MS"/>
              </a:rPr>
              <a:t>opportunity</a:t>
            </a:r>
            <a:r>
              <a:rPr lang="en-US" sz="2800" dirty="0" smtClean="0">
                <a:cs typeface="Trebuchet MS"/>
              </a:rPr>
              <a:t>: </a:t>
            </a:r>
          </a:p>
          <a:p>
            <a:pPr marL="0" indent="0">
              <a:buNone/>
            </a:pPr>
            <a:endParaRPr lang="en-US" sz="2800" spc="-5" dirty="0">
              <a:cs typeface="Trebuchet MS"/>
            </a:endParaRPr>
          </a:p>
          <a:p>
            <a:pPr marL="0" indent="0">
              <a:buNone/>
            </a:pPr>
            <a:r>
              <a:rPr lang="en-US" sz="2800" spc="-5" dirty="0" smtClean="0">
                <a:cs typeface="Trebuchet MS"/>
              </a:rPr>
              <a:t>               Entrepreneurs </a:t>
            </a:r>
            <a:r>
              <a:rPr lang="en-US" sz="2800" spc="-5" dirty="0">
                <a:cs typeface="Trebuchet MS"/>
              </a:rPr>
              <a:t>whose </a:t>
            </a:r>
            <a:r>
              <a:rPr lang="en-US" sz="2800" dirty="0">
                <a:cs typeface="Trebuchet MS"/>
              </a:rPr>
              <a:t>core </a:t>
            </a:r>
            <a:r>
              <a:rPr lang="en-US" sz="2800" spc="-5" dirty="0" smtClean="0">
                <a:cs typeface="Trebuchet MS"/>
              </a:rPr>
              <a:t>business </a:t>
            </a:r>
            <a:r>
              <a:rPr lang="en-US" sz="2800" dirty="0">
                <a:cs typeface="Trebuchet MS"/>
              </a:rPr>
              <a:t>strategy </a:t>
            </a:r>
            <a:r>
              <a:rPr lang="en-US" sz="2800" spc="5" dirty="0">
                <a:cs typeface="Trebuchet MS"/>
              </a:rPr>
              <a:t>is </a:t>
            </a:r>
            <a:r>
              <a:rPr lang="en-US" sz="2800" spc="-5" dirty="0">
                <a:cs typeface="Trebuchet MS"/>
              </a:rPr>
              <a:t>expansion </a:t>
            </a:r>
            <a:r>
              <a:rPr lang="en-US" sz="2800" dirty="0">
                <a:cs typeface="Trebuchet MS"/>
              </a:rPr>
              <a:t>and </a:t>
            </a:r>
            <a:r>
              <a:rPr lang="en-US" sz="2800" spc="-5" dirty="0">
                <a:cs typeface="Trebuchet MS"/>
              </a:rPr>
              <a:t>diversification of </a:t>
            </a:r>
            <a:r>
              <a:rPr lang="en-US" sz="2800" spc="-5" dirty="0" smtClean="0">
                <a:cs typeface="Trebuchet MS"/>
              </a:rPr>
              <a:t>business</a:t>
            </a:r>
            <a:r>
              <a:rPr lang="en-US" sz="2800" spc="-5" dirty="0">
                <a:cs typeface="Trebuchet MS"/>
              </a:rPr>
              <a:t>, international business is </a:t>
            </a:r>
            <a:r>
              <a:rPr lang="en-US" sz="2800" dirty="0">
                <a:cs typeface="Trebuchet MS"/>
              </a:rPr>
              <a:t>one </a:t>
            </a:r>
            <a:r>
              <a:rPr lang="en-US" sz="2800" spc="-5" dirty="0">
                <a:cs typeface="Trebuchet MS"/>
              </a:rPr>
              <a:t>of </a:t>
            </a:r>
            <a:r>
              <a:rPr lang="en-US" sz="2800" dirty="0">
                <a:cs typeface="Trebuchet MS"/>
              </a:rPr>
              <a:t>the </a:t>
            </a:r>
            <a:r>
              <a:rPr lang="en-US" sz="2800" spc="-5" dirty="0">
                <a:cs typeface="Trebuchet MS"/>
              </a:rPr>
              <a:t>primary </a:t>
            </a:r>
            <a:r>
              <a:rPr lang="en-US" sz="2800" spc="-5" dirty="0" smtClean="0">
                <a:cs typeface="Trebuchet MS"/>
              </a:rPr>
              <a:t>platform </a:t>
            </a:r>
            <a:r>
              <a:rPr lang="en-US" sz="2800" spc="-5" dirty="0">
                <a:cs typeface="Trebuchet MS"/>
              </a:rPr>
              <a:t>to achieve these</a:t>
            </a:r>
            <a:r>
              <a:rPr lang="en-US" sz="2800" spc="35" dirty="0">
                <a:cs typeface="Trebuchet MS"/>
              </a:rPr>
              <a:t> </a:t>
            </a:r>
            <a:r>
              <a:rPr lang="en-US" sz="2800" spc="-5" dirty="0">
                <a:cs typeface="Trebuchet MS"/>
              </a:rPr>
              <a:t>objectives</a:t>
            </a:r>
            <a:r>
              <a:rPr lang="en-US" sz="2800" spc="-5" dirty="0" smtClean="0">
                <a:cs typeface="Trebuchet MS"/>
              </a:rPr>
              <a:t>.</a:t>
            </a:r>
          </a:p>
          <a:p>
            <a:pPr marL="0" indent="0">
              <a:buNone/>
            </a:pPr>
            <a:endParaRPr lang="en-US" sz="2800" spc="-5" dirty="0">
              <a:cs typeface="Trebuchet MS"/>
            </a:endParaRPr>
          </a:p>
          <a:p>
            <a:pPr marL="0" indent="0">
              <a:buNone/>
            </a:pPr>
            <a:r>
              <a:rPr lang="en-US" sz="2800" spc="-5" dirty="0" smtClean="0">
                <a:cs typeface="Trebuchet MS"/>
              </a:rPr>
              <a:t>Example: </a:t>
            </a:r>
            <a:r>
              <a:rPr lang="en-US" sz="2800" b="1" spc="-5" dirty="0" smtClean="0">
                <a:cs typeface="Trebuchet MS"/>
              </a:rPr>
              <a:t>Starbucks </a:t>
            </a:r>
            <a:r>
              <a:rPr lang="en-US" sz="2800" b="1" spc="-5" dirty="0" smtClean="0">
                <a:cs typeface="Trebuchet MS"/>
              </a:rPr>
              <a:t>coffee, Coca Cola.</a:t>
            </a:r>
            <a:endParaRPr lang="en-US" sz="2800" b="1" dirty="0">
              <a:cs typeface="Trebuchet MS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type="title"/>
          </p:nvPr>
        </p:nvSpPr>
        <p:spPr>
          <a:xfrm>
            <a:off x="381000" y="228600"/>
            <a:ext cx="8686800" cy="9906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95"/>
              </a:spcBef>
              <a:buNone/>
            </a:pPr>
            <a:r>
              <a:rPr lang="en-US" sz="2600" spc="-35" dirty="0">
                <a:cs typeface="Trebuchet MS"/>
              </a:rPr>
              <a:t>IMPORTANCE </a:t>
            </a:r>
            <a:r>
              <a:rPr lang="en-US" sz="2600" spc="-10" dirty="0">
                <a:cs typeface="Trebuchet MS"/>
              </a:rPr>
              <a:t>OF </a:t>
            </a:r>
            <a:r>
              <a:rPr lang="en-US" sz="2600" spc="-25" dirty="0">
                <a:cs typeface="Trebuchet MS"/>
              </a:rPr>
              <a:t>INTERNATIONAL</a:t>
            </a:r>
            <a:r>
              <a:rPr lang="en-US" sz="2600" spc="-30" dirty="0">
                <a:cs typeface="Trebuchet MS"/>
              </a:rPr>
              <a:t> </a:t>
            </a:r>
            <a:r>
              <a:rPr lang="en-US" sz="2600" spc="-5" dirty="0" smtClean="0">
                <a:cs typeface="Trebuchet MS"/>
              </a:rPr>
              <a:t>ENTREPRENEURSHIP</a:t>
            </a:r>
            <a:r>
              <a:rPr lang="en-US" sz="2600" dirty="0" smtClean="0">
                <a:cs typeface="Trebuchet MS"/>
              </a:rPr>
              <a:t> </a:t>
            </a:r>
            <a:r>
              <a:rPr lang="en-US" sz="2600" spc="-70" dirty="0" smtClean="0">
                <a:cs typeface="Trebuchet MS"/>
              </a:rPr>
              <a:t>TO</a:t>
            </a:r>
            <a:r>
              <a:rPr lang="en-US" sz="2600" spc="-10" dirty="0" smtClean="0">
                <a:cs typeface="Trebuchet MS"/>
              </a:rPr>
              <a:t> FIRM</a:t>
            </a:r>
            <a:endParaRPr lang="en-US" sz="26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367872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1534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spc="-5" dirty="0">
                <a:cs typeface="Trebuchet MS"/>
              </a:rPr>
              <a:t>Expansion of </a:t>
            </a:r>
            <a:r>
              <a:rPr lang="en-US" sz="2800" b="1" dirty="0">
                <a:cs typeface="Trebuchet MS"/>
              </a:rPr>
              <a:t>domestic </a:t>
            </a:r>
            <a:r>
              <a:rPr lang="en-US" sz="2800" b="1" spc="-5" dirty="0">
                <a:cs typeface="Trebuchet MS"/>
              </a:rPr>
              <a:t>market </a:t>
            </a:r>
            <a:r>
              <a:rPr lang="en-US" sz="2800" dirty="0" smtClean="0">
                <a:cs typeface="Trebuchet MS"/>
              </a:rPr>
              <a:t>:</a:t>
            </a:r>
          </a:p>
          <a:p>
            <a:pPr marL="0" indent="0">
              <a:buNone/>
            </a:pPr>
            <a:endParaRPr lang="en-US" sz="28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2800" spc="-5" dirty="0" smtClean="0">
                <a:cs typeface="Trebuchet MS"/>
              </a:rPr>
              <a:t>                     International  </a:t>
            </a:r>
            <a:r>
              <a:rPr lang="en-US" sz="2800" spc="-5" dirty="0">
                <a:cs typeface="Trebuchet MS"/>
              </a:rPr>
              <a:t>business causes domestic market </a:t>
            </a:r>
            <a:r>
              <a:rPr lang="en-US" sz="2800" dirty="0">
                <a:cs typeface="Trebuchet MS"/>
              </a:rPr>
              <a:t>to </a:t>
            </a:r>
            <a:r>
              <a:rPr lang="en-US" sz="2800" spc="-5" dirty="0" smtClean="0">
                <a:cs typeface="Trebuchet MS"/>
              </a:rPr>
              <a:t>expand beyond </a:t>
            </a:r>
            <a:r>
              <a:rPr lang="en-US" sz="2800" spc="-5" dirty="0">
                <a:cs typeface="Trebuchet MS"/>
              </a:rPr>
              <a:t>national boundaries. When the </a:t>
            </a:r>
            <a:r>
              <a:rPr lang="en-US" sz="2800" dirty="0" smtClean="0">
                <a:cs typeface="Trebuchet MS"/>
              </a:rPr>
              <a:t>domestic </a:t>
            </a:r>
            <a:r>
              <a:rPr lang="en-US" sz="2800" spc="-5" dirty="0" smtClean="0">
                <a:cs typeface="Trebuchet MS"/>
              </a:rPr>
              <a:t>market </a:t>
            </a:r>
            <a:r>
              <a:rPr lang="en-US" sz="2800" spc="-5" dirty="0">
                <a:cs typeface="Trebuchet MS"/>
              </a:rPr>
              <a:t>has </a:t>
            </a:r>
            <a:r>
              <a:rPr lang="en-US" sz="2800" spc="-5" dirty="0" smtClean="0">
                <a:cs typeface="Trebuchet MS"/>
              </a:rPr>
              <a:t>been </a:t>
            </a:r>
            <a:r>
              <a:rPr lang="en-US" sz="2800" dirty="0" smtClean="0">
                <a:cs typeface="Trebuchet MS"/>
              </a:rPr>
              <a:t>fully </a:t>
            </a:r>
            <a:r>
              <a:rPr lang="en-US" sz="2800" spc="-5" dirty="0" smtClean="0">
                <a:cs typeface="Trebuchet MS"/>
              </a:rPr>
              <a:t>tapped </a:t>
            </a:r>
            <a:r>
              <a:rPr lang="en-US" sz="2800" spc="-5" dirty="0">
                <a:cs typeface="Trebuchet MS"/>
              </a:rPr>
              <a:t>than company can </a:t>
            </a:r>
            <a:r>
              <a:rPr lang="en-US" sz="2800" spc="5" dirty="0" smtClean="0">
                <a:cs typeface="Trebuchet MS"/>
              </a:rPr>
              <a:t>go </a:t>
            </a:r>
            <a:r>
              <a:rPr lang="en-US" sz="2800" spc="-5" dirty="0" smtClean="0">
                <a:cs typeface="Trebuchet MS"/>
              </a:rPr>
              <a:t>in </a:t>
            </a:r>
            <a:r>
              <a:rPr lang="en-US" sz="2800" dirty="0" smtClean="0">
                <a:cs typeface="Trebuchet MS"/>
              </a:rPr>
              <a:t>for </a:t>
            </a:r>
            <a:r>
              <a:rPr lang="en-US" sz="2800" spc="-5" dirty="0" smtClean="0">
                <a:cs typeface="Trebuchet MS"/>
              </a:rPr>
              <a:t>expansion </a:t>
            </a:r>
            <a:r>
              <a:rPr lang="en-US" sz="2800" spc="-5" dirty="0">
                <a:cs typeface="Trebuchet MS"/>
              </a:rPr>
              <a:t>of business to market their </a:t>
            </a:r>
            <a:r>
              <a:rPr lang="en-US" sz="2800" spc="-5" dirty="0" smtClean="0">
                <a:cs typeface="Trebuchet MS"/>
              </a:rPr>
              <a:t>products </a:t>
            </a:r>
            <a:r>
              <a:rPr lang="en-US" sz="2800" spc="-5" dirty="0">
                <a:cs typeface="Trebuchet MS"/>
              </a:rPr>
              <a:t>in international market. </a:t>
            </a:r>
            <a:endParaRPr lang="en-US" sz="2800" spc="-5" dirty="0" smtClean="0">
              <a:cs typeface="Trebuchet MS"/>
            </a:endParaRPr>
          </a:p>
          <a:p>
            <a:pPr marL="0" indent="0" algn="just">
              <a:buNone/>
            </a:pPr>
            <a:endParaRPr lang="en-US" sz="28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2800" spc="-5" dirty="0" smtClean="0">
                <a:cs typeface="Trebuchet MS"/>
              </a:rPr>
              <a:t>Example:</a:t>
            </a:r>
            <a:r>
              <a:rPr lang="en-US" sz="2800" spc="65" dirty="0" smtClean="0">
                <a:cs typeface="Trebuchet MS"/>
              </a:rPr>
              <a:t> </a:t>
            </a:r>
            <a:r>
              <a:rPr lang="en-US" sz="2800" b="1" spc="-5" dirty="0" smtClean="0">
                <a:cs typeface="Trebuchet MS"/>
              </a:rPr>
              <a:t>Toyota, Suzuki and Honda in Japan.</a:t>
            </a:r>
            <a:endParaRPr lang="en-US" sz="2800" b="1" dirty="0">
              <a:cs typeface="Trebuchet MS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type="title"/>
          </p:nvPr>
        </p:nvSpPr>
        <p:spPr>
          <a:xfrm>
            <a:off x="381000" y="228600"/>
            <a:ext cx="8686800" cy="9906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95"/>
              </a:spcBef>
              <a:buNone/>
            </a:pPr>
            <a:r>
              <a:rPr lang="en-US" sz="2600" spc="-35" dirty="0">
                <a:cs typeface="Trebuchet MS"/>
              </a:rPr>
              <a:t>IMPORTANCE </a:t>
            </a:r>
            <a:r>
              <a:rPr lang="en-US" sz="2600" spc="-10" dirty="0">
                <a:cs typeface="Trebuchet MS"/>
              </a:rPr>
              <a:t>OF </a:t>
            </a:r>
            <a:r>
              <a:rPr lang="en-US" sz="2600" spc="-25" dirty="0">
                <a:cs typeface="Trebuchet MS"/>
              </a:rPr>
              <a:t>INTERNATIONAL</a:t>
            </a:r>
            <a:r>
              <a:rPr lang="en-US" sz="2600" spc="-30" dirty="0">
                <a:cs typeface="Trebuchet MS"/>
              </a:rPr>
              <a:t> </a:t>
            </a:r>
            <a:r>
              <a:rPr lang="en-US" sz="2600" spc="-5" dirty="0" smtClean="0">
                <a:cs typeface="Trebuchet MS"/>
              </a:rPr>
              <a:t>ENTREPRENEURSHIP</a:t>
            </a:r>
            <a:r>
              <a:rPr lang="en-US" sz="2600" dirty="0" smtClean="0">
                <a:cs typeface="Trebuchet MS"/>
              </a:rPr>
              <a:t> </a:t>
            </a:r>
            <a:r>
              <a:rPr lang="en-US" sz="2600" spc="-70" dirty="0" smtClean="0">
                <a:cs typeface="Trebuchet MS"/>
              </a:rPr>
              <a:t>TO</a:t>
            </a:r>
            <a:r>
              <a:rPr lang="en-US" sz="2600" spc="-10" dirty="0" smtClean="0">
                <a:cs typeface="Trebuchet MS"/>
              </a:rPr>
              <a:t> FIRM</a:t>
            </a:r>
            <a:endParaRPr lang="en-US" sz="26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746580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305800" cy="449580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en-US" sz="2800" b="1" spc="-5" dirty="0">
                <a:cs typeface="Trebuchet MS"/>
              </a:rPr>
              <a:t>Globalization of customers </a:t>
            </a:r>
            <a:r>
              <a:rPr lang="en-US" sz="2800" dirty="0">
                <a:cs typeface="Trebuchet MS"/>
              </a:rPr>
              <a:t>: </a:t>
            </a:r>
            <a:endParaRPr lang="en-US" sz="2800" dirty="0" smtClean="0">
              <a:cs typeface="Trebuchet MS"/>
            </a:endParaRPr>
          </a:p>
          <a:p>
            <a:pPr marL="0" indent="0" algn="just">
              <a:buNone/>
            </a:pPr>
            <a:endParaRPr lang="en-US" sz="2800" spc="5" dirty="0">
              <a:cs typeface="Trebuchet MS"/>
            </a:endParaRPr>
          </a:p>
          <a:p>
            <a:pPr marL="0" indent="0" algn="just">
              <a:buNone/>
            </a:pPr>
            <a:r>
              <a:rPr lang="en-US" sz="2800" spc="5" dirty="0" smtClean="0">
                <a:cs typeface="Trebuchet MS"/>
              </a:rPr>
              <a:t>      It </a:t>
            </a:r>
            <a:r>
              <a:rPr lang="en-US" sz="2800" dirty="0">
                <a:cs typeface="Trebuchet MS"/>
              </a:rPr>
              <a:t>refers </a:t>
            </a:r>
            <a:r>
              <a:rPr lang="en-US" sz="2800" spc="-5" dirty="0">
                <a:cs typeface="Trebuchet MS"/>
              </a:rPr>
              <a:t>to when  customers in country prefer purchasing foreign  brand products than domestic companies have to  go in </a:t>
            </a:r>
            <a:r>
              <a:rPr lang="en-US" sz="2800" dirty="0">
                <a:cs typeface="Trebuchet MS"/>
              </a:rPr>
              <a:t>for </a:t>
            </a:r>
            <a:r>
              <a:rPr lang="en-US" sz="2800" spc="-5" dirty="0">
                <a:cs typeface="Trebuchet MS"/>
              </a:rPr>
              <a:t>internationalization </a:t>
            </a:r>
            <a:r>
              <a:rPr lang="en-US" sz="2800" dirty="0">
                <a:cs typeface="Trebuchet MS"/>
              </a:rPr>
              <a:t>of </a:t>
            </a:r>
            <a:r>
              <a:rPr lang="en-US" sz="2800" spc="-5" dirty="0">
                <a:cs typeface="Trebuchet MS"/>
              </a:rPr>
              <a:t>business to keep  in pace </a:t>
            </a:r>
            <a:r>
              <a:rPr lang="en-US" sz="2800" dirty="0">
                <a:cs typeface="Trebuchet MS"/>
              </a:rPr>
              <a:t>with </a:t>
            </a:r>
            <a:r>
              <a:rPr lang="en-US" sz="2800" spc="-5" dirty="0">
                <a:cs typeface="Trebuchet MS"/>
              </a:rPr>
              <a:t>competition to attract</a:t>
            </a:r>
            <a:r>
              <a:rPr lang="en-US" sz="2800" spc="-15" dirty="0">
                <a:cs typeface="Trebuchet MS"/>
              </a:rPr>
              <a:t> </a:t>
            </a:r>
            <a:r>
              <a:rPr lang="en-US" sz="2800" spc="-5" dirty="0">
                <a:cs typeface="Trebuchet MS"/>
              </a:rPr>
              <a:t>customers</a:t>
            </a:r>
            <a:r>
              <a:rPr lang="en-US" sz="2800" spc="-5" dirty="0" smtClean="0">
                <a:cs typeface="Trebuchet MS"/>
              </a:rPr>
              <a:t>.</a:t>
            </a:r>
          </a:p>
          <a:p>
            <a:pPr marL="0" indent="0" algn="just">
              <a:buNone/>
            </a:pPr>
            <a:endParaRPr lang="en-US" sz="28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2800" spc="-5" dirty="0" smtClean="0">
                <a:cs typeface="Trebuchet MS"/>
              </a:rPr>
              <a:t>Example: </a:t>
            </a:r>
            <a:r>
              <a:rPr lang="en-US" sz="2800" b="1" spc="-5" dirty="0" smtClean="0">
                <a:cs typeface="Trebuchet MS"/>
              </a:rPr>
              <a:t>TATA</a:t>
            </a:r>
            <a:r>
              <a:rPr lang="en-US" sz="2800" spc="-5" dirty="0" smtClean="0">
                <a:cs typeface="Trebuchet MS"/>
              </a:rPr>
              <a:t> international begin to operate in international market after entry of foreign competitors in Indian Market like </a:t>
            </a:r>
            <a:r>
              <a:rPr lang="en-US" sz="2800" b="1" spc="-5" dirty="0" smtClean="0">
                <a:cs typeface="Trebuchet MS"/>
              </a:rPr>
              <a:t>FORD</a:t>
            </a:r>
            <a:r>
              <a:rPr lang="en-US" sz="2800" spc="-5" dirty="0" smtClean="0">
                <a:cs typeface="Trebuchet MS"/>
              </a:rPr>
              <a:t> </a:t>
            </a:r>
            <a:endParaRPr lang="en-US" sz="2800" dirty="0">
              <a:cs typeface="Trebuchet MS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type="title"/>
          </p:nvPr>
        </p:nvSpPr>
        <p:spPr>
          <a:xfrm>
            <a:off x="381000" y="228600"/>
            <a:ext cx="8686800" cy="9906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95"/>
              </a:spcBef>
              <a:buNone/>
            </a:pPr>
            <a:r>
              <a:rPr lang="en-US" sz="2600" spc="-35" dirty="0">
                <a:cs typeface="Trebuchet MS"/>
              </a:rPr>
              <a:t>IMPORTANCE </a:t>
            </a:r>
            <a:r>
              <a:rPr lang="en-US" sz="2600" spc="-10" dirty="0">
                <a:cs typeface="Trebuchet MS"/>
              </a:rPr>
              <a:t>OF </a:t>
            </a:r>
            <a:r>
              <a:rPr lang="en-US" sz="2600" spc="-25" dirty="0">
                <a:cs typeface="Trebuchet MS"/>
              </a:rPr>
              <a:t>INTERNATIONAL</a:t>
            </a:r>
            <a:r>
              <a:rPr lang="en-US" sz="2600" spc="-30" dirty="0">
                <a:cs typeface="Trebuchet MS"/>
              </a:rPr>
              <a:t> </a:t>
            </a:r>
            <a:r>
              <a:rPr lang="en-US" sz="2600" spc="-5" dirty="0" smtClean="0">
                <a:cs typeface="Trebuchet MS"/>
              </a:rPr>
              <a:t>ENTREPRENEURSHIP</a:t>
            </a:r>
            <a:r>
              <a:rPr lang="en-US" sz="2600" dirty="0" smtClean="0">
                <a:cs typeface="Trebuchet MS"/>
              </a:rPr>
              <a:t> </a:t>
            </a:r>
            <a:r>
              <a:rPr lang="en-US" sz="2600" spc="-70" dirty="0" smtClean="0">
                <a:cs typeface="Trebuchet MS"/>
              </a:rPr>
              <a:t>TO</a:t>
            </a:r>
            <a:r>
              <a:rPr lang="en-US" sz="2600" spc="-10" dirty="0" smtClean="0">
                <a:cs typeface="Trebuchet MS"/>
              </a:rPr>
              <a:t> FIRM</a:t>
            </a:r>
            <a:endParaRPr lang="en-US" sz="26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9209763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153400" cy="4495800"/>
          </a:xfrm>
        </p:spPr>
        <p:txBody>
          <a:bodyPr/>
          <a:lstStyle/>
          <a:p>
            <a:pPr marL="0" indent="0" algn="just">
              <a:buNone/>
            </a:pPr>
            <a:r>
              <a:rPr lang="en-US" sz="2800" b="1" spc="-40" dirty="0">
                <a:cs typeface="Trebuchet MS"/>
              </a:rPr>
              <a:t>Pay </a:t>
            </a:r>
            <a:r>
              <a:rPr lang="en-US" sz="2800" b="1" dirty="0">
                <a:cs typeface="Trebuchet MS"/>
              </a:rPr>
              <a:t>offs of </a:t>
            </a:r>
            <a:r>
              <a:rPr lang="en-US" sz="2800" b="1" spc="-5" dirty="0">
                <a:cs typeface="Trebuchet MS"/>
              </a:rPr>
              <a:t>international </a:t>
            </a:r>
            <a:r>
              <a:rPr lang="en-US" sz="2800" b="1" spc="-5" dirty="0" smtClean="0">
                <a:cs typeface="Trebuchet MS"/>
              </a:rPr>
              <a:t>business</a:t>
            </a:r>
            <a:r>
              <a:rPr lang="en-US" sz="2800" dirty="0" smtClean="0">
                <a:cs typeface="Trebuchet MS"/>
              </a:rPr>
              <a:t>:</a:t>
            </a:r>
          </a:p>
          <a:p>
            <a:pPr marL="0" indent="0" algn="just">
              <a:buNone/>
            </a:pPr>
            <a:endParaRPr lang="en-US" sz="2800" dirty="0">
              <a:cs typeface="Trebuchet MS"/>
            </a:endParaRPr>
          </a:p>
          <a:p>
            <a:pPr marL="0" indent="0" algn="just">
              <a:buNone/>
            </a:pPr>
            <a:r>
              <a:rPr lang="en-US" sz="2800" dirty="0" smtClean="0">
                <a:cs typeface="Trebuchet MS"/>
              </a:rPr>
              <a:t>                         </a:t>
            </a:r>
            <a:r>
              <a:rPr lang="en-US" sz="2800" spc="-5" dirty="0" smtClean="0">
                <a:cs typeface="Trebuchet MS"/>
              </a:rPr>
              <a:t>International </a:t>
            </a:r>
            <a:r>
              <a:rPr lang="en-US" sz="2800" spc="-5" dirty="0">
                <a:cs typeface="Trebuchet MS"/>
              </a:rPr>
              <a:t>business improves image </a:t>
            </a:r>
            <a:r>
              <a:rPr lang="en-US" sz="2800" spc="5" dirty="0">
                <a:cs typeface="Trebuchet MS"/>
              </a:rPr>
              <a:t>of </a:t>
            </a:r>
            <a:r>
              <a:rPr lang="en-US" sz="2800" spc="-5" dirty="0">
                <a:cs typeface="Trebuchet MS"/>
              </a:rPr>
              <a:t>the </a:t>
            </a:r>
            <a:r>
              <a:rPr lang="en-US" sz="2800" spc="-5" dirty="0" smtClean="0">
                <a:cs typeface="Trebuchet MS"/>
              </a:rPr>
              <a:t>company </a:t>
            </a:r>
            <a:r>
              <a:rPr lang="en-US" sz="2800" dirty="0">
                <a:cs typeface="Trebuchet MS"/>
              </a:rPr>
              <a:t>in </a:t>
            </a:r>
            <a:r>
              <a:rPr lang="en-US" sz="2800" spc="-5" dirty="0">
                <a:cs typeface="Trebuchet MS"/>
              </a:rPr>
              <a:t>domestic market and </a:t>
            </a:r>
            <a:r>
              <a:rPr lang="en-US" sz="2800" spc="-10" dirty="0">
                <a:cs typeface="Trebuchet MS"/>
              </a:rPr>
              <a:t>attracts </a:t>
            </a:r>
            <a:r>
              <a:rPr lang="en-US" sz="2800" spc="-5" dirty="0" smtClean="0">
                <a:cs typeface="Trebuchet MS"/>
              </a:rPr>
              <a:t>more customers </a:t>
            </a:r>
            <a:r>
              <a:rPr lang="en-US" sz="2800" dirty="0" smtClean="0">
                <a:cs typeface="Trebuchet MS"/>
              </a:rPr>
              <a:t>in domestic </a:t>
            </a:r>
            <a:r>
              <a:rPr lang="en-US" sz="2800" spc="-5" dirty="0" smtClean="0">
                <a:cs typeface="Trebuchet MS"/>
              </a:rPr>
              <a:t>market due to  </a:t>
            </a:r>
            <a:r>
              <a:rPr lang="en-US" sz="2800" spc="-5" dirty="0">
                <a:cs typeface="Trebuchet MS"/>
              </a:rPr>
              <a:t>internationalization of </a:t>
            </a:r>
            <a:r>
              <a:rPr lang="en-US" sz="2800" dirty="0">
                <a:cs typeface="Trebuchet MS"/>
              </a:rPr>
              <a:t>business. </a:t>
            </a:r>
          </a:p>
          <a:p>
            <a:pPr marL="0" indent="0" algn="just">
              <a:buNone/>
            </a:pPr>
            <a:endParaRPr lang="en-US" sz="2800" dirty="0" smtClean="0">
              <a:cs typeface="Trebuchet MS"/>
            </a:endParaRPr>
          </a:p>
          <a:p>
            <a:pPr marL="0" indent="0" algn="just">
              <a:buNone/>
            </a:pPr>
            <a:r>
              <a:rPr lang="en-US" sz="2800" dirty="0" smtClean="0">
                <a:cs typeface="Trebuchet MS"/>
              </a:rPr>
              <a:t>Example: </a:t>
            </a:r>
            <a:r>
              <a:rPr lang="en-US" sz="2800" b="1" dirty="0" smtClean="0">
                <a:cs typeface="Trebuchet MS"/>
              </a:rPr>
              <a:t>TCS</a:t>
            </a:r>
            <a:r>
              <a:rPr lang="en-US" sz="2800" dirty="0" smtClean="0">
                <a:cs typeface="Trebuchet MS"/>
              </a:rPr>
              <a:t> handshake with </a:t>
            </a:r>
            <a:r>
              <a:rPr lang="en-US" sz="2800" b="1" dirty="0" smtClean="0">
                <a:cs typeface="Trebuchet MS"/>
              </a:rPr>
              <a:t>UPS</a:t>
            </a:r>
            <a:endParaRPr lang="en-US" sz="2800" b="1" dirty="0">
              <a:cs typeface="Trebuchet MS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610600" cy="9906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95"/>
              </a:spcBef>
              <a:buNone/>
            </a:pPr>
            <a:r>
              <a:rPr lang="en-US" sz="2600" spc="-35" dirty="0">
                <a:cs typeface="Trebuchet MS"/>
              </a:rPr>
              <a:t>IMPORTANCE </a:t>
            </a:r>
            <a:r>
              <a:rPr lang="en-US" sz="2600" spc="-10" dirty="0">
                <a:cs typeface="Trebuchet MS"/>
              </a:rPr>
              <a:t>OF </a:t>
            </a:r>
            <a:r>
              <a:rPr lang="en-US" sz="2600" spc="-25" dirty="0">
                <a:cs typeface="Trebuchet MS"/>
              </a:rPr>
              <a:t>INTERNATIONAL</a:t>
            </a:r>
            <a:r>
              <a:rPr lang="en-US" sz="2600" spc="-30" dirty="0">
                <a:cs typeface="Trebuchet MS"/>
              </a:rPr>
              <a:t> </a:t>
            </a:r>
            <a:r>
              <a:rPr lang="en-US" sz="2600" spc="-5" dirty="0" smtClean="0">
                <a:cs typeface="Trebuchet MS"/>
              </a:rPr>
              <a:t>ENTREPRENEURSHIP</a:t>
            </a:r>
            <a:r>
              <a:rPr lang="en-US" sz="2600" dirty="0" smtClean="0">
                <a:cs typeface="Trebuchet MS"/>
              </a:rPr>
              <a:t> </a:t>
            </a:r>
            <a:r>
              <a:rPr lang="en-US" sz="2600" spc="-70" dirty="0" smtClean="0">
                <a:cs typeface="Trebuchet MS"/>
              </a:rPr>
              <a:t>TO</a:t>
            </a:r>
            <a:r>
              <a:rPr lang="en-US" sz="2600" spc="-10" dirty="0" smtClean="0">
                <a:cs typeface="Trebuchet MS"/>
              </a:rPr>
              <a:t> FIRM</a:t>
            </a:r>
            <a:endParaRPr lang="en-US" sz="26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4309463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" y="3352800"/>
            <a:ext cx="9067800" cy="68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500" spc="-5" dirty="0" smtClean="0">
                <a:cs typeface="Trebuchet MS"/>
              </a:rPr>
              <a:t>Difference Between INTERNATIONAL and DOMESTIC Entrepreneurship</a:t>
            </a:r>
            <a:endParaRPr lang="en-US" sz="25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71007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1981200"/>
            <a:ext cx="81534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Economic System: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800" dirty="0" smtClean="0"/>
              <a:t>            When an entrepreneur is </a:t>
            </a:r>
            <a:r>
              <a:rPr lang="en-US" sz="2800" spc="-5" dirty="0">
                <a:cs typeface="Trebuchet MS"/>
              </a:rPr>
              <a:t>operating </a:t>
            </a:r>
            <a:r>
              <a:rPr lang="en-US" sz="2800" spc="5" dirty="0">
                <a:cs typeface="Trebuchet MS"/>
              </a:rPr>
              <a:t>in </a:t>
            </a:r>
            <a:r>
              <a:rPr lang="en-US" sz="2800" spc="-5" dirty="0">
                <a:cs typeface="Trebuchet MS"/>
              </a:rPr>
              <a:t>national level </a:t>
            </a:r>
            <a:r>
              <a:rPr lang="en-US" sz="2800" dirty="0">
                <a:cs typeface="Trebuchet MS"/>
              </a:rPr>
              <a:t>he </a:t>
            </a:r>
            <a:r>
              <a:rPr lang="en-US" sz="2800" spc="-5" dirty="0">
                <a:cs typeface="Trebuchet MS"/>
              </a:rPr>
              <a:t>is required </a:t>
            </a:r>
            <a:r>
              <a:rPr lang="en-US" sz="2800" spc="5" dirty="0">
                <a:cs typeface="Trebuchet MS"/>
              </a:rPr>
              <a:t>to </a:t>
            </a:r>
            <a:r>
              <a:rPr lang="en-US" sz="2800" spc="-5" dirty="0" smtClean="0">
                <a:cs typeface="Trebuchet MS"/>
              </a:rPr>
              <a:t>understand </a:t>
            </a:r>
            <a:r>
              <a:rPr lang="en-US" sz="2800" spc="-5" dirty="0">
                <a:cs typeface="Trebuchet MS"/>
              </a:rPr>
              <a:t>economic conditions with in </a:t>
            </a:r>
            <a:r>
              <a:rPr lang="en-US" sz="2800" spc="-40" dirty="0">
                <a:cs typeface="Trebuchet MS"/>
              </a:rPr>
              <a:t>country,  </a:t>
            </a:r>
            <a:r>
              <a:rPr lang="en-US" sz="2800" spc="-5" dirty="0">
                <a:cs typeface="Trebuchet MS"/>
              </a:rPr>
              <a:t>but at international level </a:t>
            </a:r>
            <a:r>
              <a:rPr lang="en-US" sz="2800" dirty="0">
                <a:cs typeface="Trebuchet MS"/>
              </a:rPr>
              <a:t>he should be </a:t>
            </a:r>
            <a:r>
              <a:rPr lang="en-US" sz="2800" spc="-5" dirty="0">
                <a:cs typeface="Trebuchet MS"/>
              </a:rPr>
              <a:t>having </a:t>
            </a:r>
            <a:r>
              <a:rPr lang="en-US" sz="2800" spc="-5" dirty="0" smtClean="0">
                <a:cs typeface="Trebuchet MS"/>
              </a:rPr>
              <a:t>information </a:t>
            </a:r>
            <a:r>
              <a:rPr lang="en-US" sz="2800" spc="-5" dirty="0">
                <a:cs typeface="Trebuchet MS"/>
              </a:rPr>
              <a:t>about economic </a:t>
            </a:r>
            <a:r>
              <a:rPr lang="en-US" sz="2800" dirty="0">
                <a:cs typeface="Trebuchet MS"/>
              </a:rPr>
              <a:t>system </a:t>
            </a:r>
            <a:r>
              <a:rPr lang="en-US" sz="2800" spc="-5" dirty="0">
                <a:cs typeface="Trebuchet MS"/>
              </a:rPr>
              <a:t>of countries he </a:t>
            </a:r>
            <a:r>
              <a:rPr lang="en-US" sz="2800" spc="-5" dirty="0" smtClean="0">
                <a:cs typeface="Trebuchet MS"/>
              </a:rPr>
              <a:t>running </a:t>
            </a:r>
            <a:r>
              <a:rPr lang="en-US" sz="2800" spc="-5" dirty="0">
                <a:cs typeface="Trebuchet MS"/>
              </a:rPr>
              <a:t>business which includes </a:t>
            </a:r>
            <a:r>
              <a:rPr lang="en-US" sz="2800" b="1" spc="-5" dirty="0">
                <a:cs typeface="Trebuchet MS"/>
              </a:rPr>
              <a:t>currency </a:t>
            </a:r>
            <a:r>
              <a:rPr lang="en-US" sz="2800" b="1" dirty="0" smtClean="0">
                <a:cs typeface="Trebuchet MS"/>
              </a:rPr>
              <a:t>rate</a:t>
            </a:r>
            <a:r>
              <a:rPr lang="en-US" sz="2800" dirty="0" smtClean="0">
                <a:cs typeface="Trebuchet MS"/>
              </a:rPr>
              <a:t> and </a:t>
            </a:r>
            <a:r>
              <a:rPr lang="en-US" sz="2800" b="1" spc="-5" dirty="0" smtClean="0">
                <a:cs typeface="Trebuchet MS"/>
              </a:rPr>
              <a:t>consumer spending power</a:t>
            </a:r>
            <a:r>
              <a:rPr lang="en-US" sz="2800" spc="60" dirty="0" smtClean="0">
                <a:cs typeface="Trebuchet MS"/>
              </a:rPr>
              <a:t> </a:t>
            </a:r>
            <a:r>
              <a:rPr lang="en-US" sz="2800" spc="-5" dirty="0">
                <a:cs typeface="Trebuchet MS"/>
              </a:rPr>
              <a:t>etc</a:t>
            </a:r>
            <a:r>
              <a:rPr lang="en-US" sz="2800" spc="-5" dirty="0" smtClean="0">
                <a:cs typeface="Trebuchet MS"/>
              </a:rPr>
              <a:t>.</a:t>
            </a:r>
            <a:endParaRPr lang="en-US" sz="2800" dirty="0">
              <a:cs typeface="Trebuchet MS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type="title"/>
          </p:nvPr>
        </p:nvSpPr>
        <p:spPr>
          <a:xfrm>
            <a:off x="76200" y="228600"/>
            <a:ext cx="9067800" cy="99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500" spc="-5" dirty="0" smtClean="0">
                <a:cs typeface="Trebuchet MS"/>
              </a:rPr>
              <a:t>Difference Between INTERNATIONAL and DOMESTIC Entrepreneurship</a:t>
            </a:r>
            <a:endParaRPr lang="en-US" sz="25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6061669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3820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spc="-5" dirty="0">
                <a:cs typeface="Trebuchet MS"/>
              </a:rPr>
              <a:t>Stage of economic development </a:t>
            </a:r>
            <a:r>
              <a:rPr lang="en-US" sz="2800" b="1" dirty="0">
                <a:cs typeface="Trebuchet MS"/>
              </a:rPr>
              <a:t>: </a:t>
            </a:r>
            <a:endParaRPr lang="en-US" sz="2800" b="1" dirty="0" smtClean="0">
              <a:cs typeface="Trebuchet MS"/>
            </a:endParaRPr>
          </a:p>
          <a:p>
            <a:pPr marL="0" indent="0">
              <a:buNone/>
            </a:pPr>
            <a:endParaRPr lang="en-US" sz="2800" b="1" dirty="0">
              <a:cs typeface="Trebuchet MS"/>
            </a:endParaRPr>
          </a:p>
          <a:p>
            <a:pPr marL="0" indent="0">
              <a:buNone/>
            </a:pPr>
            <a:r>
              <a:rPr lang="en-US" sz="2800" b="1" dirty="0" smtClean="0">
                <a:cs typeface="Trebuchet MS"/>
              </a:rPr>
              <a:t>        </a:t>
            </a:r>
            <a:r>
              <a:rPr lang="en-US" sz="2800" dirty="0" smtClean="0">
                <a:cs typeface="Trebuchet MS"/>
              </a:rPr>
              <a:t>when </a:t>
            </a:r>
            <a:r>
              <a:rPr lang="en-US" sz="2800" spc="-5" dirty="0" smtClean="0">
                <a:cs typeface="Trebuchet MS"/>
              </a:rPr>
              <a:t>entrepreneur is operating </a:t>
            </a:r>
            <a:r>
              <a:rPr lang="en-US" sz="2800" spc="-5" dirty="0">
                <a:cs typeface="Trebuchet MS"/>
              </a:rPr>
              <a:t>at domestic level </a:t>
            </a:r>
            <a:r>
              <a:rPr lang="en-US" sz="2800" spc="5" dirty="0">
                <a:cs typeface="Trebuchet MS"/>
              </a:rPr>
              <a:t>he </a:t>
            </a:r>
            <a:r>
              <a:rPr lang="en-US" sz="2800" spc="-5" dirty="0" smtClean="0">
                <a:cs typeface="Trebuchet MS"/>
              </a:rPr>
              <a:t>should </a:t>
            </a:r>
            <a:r>
              <a:rPr lang="en-US" sz="2800" dirty="0">
                <a:cs typeface="Trebuchet MS"/>
              </a:rPr>
              <a:t>focus </a:t>
            </a:r>
            <a:r>
              <a:rPr lang="en-US" sz="2800" spc="-5" dirty="0">
                <a:cs typeface="Trebuchet MS"/>
              </a:rPr>
              <a:t>on development state of </a:t>
            </a:r>
            <a:r>
              <a:rPr lang="en-US" sz="2800" spc="-5" dirty="0" smtClean="0">
                <a:cs typeface="Trebuchet MS"/>
              </a:rPr>
              <a:t>domestic </a:t>
            </a:r>
            <a:r>
              <a:rPr lang="en-US" sz="2800" spc="-40" dirty="0" smtClean="0">
                <a:cs typeface="Trebuchet MS"/>
              </a:rPr>
              <a:t>country</a:t>
            </a:r>
            <a:r>
              <a:rPr lang="en-US" sz="2800" spc="-40" dirty="0">
                <a:cs typeface="Trebuchet MS"/>
              </a:rPr>
              <a:t>, </a:t>
            </a:r>
            <a:r>
              <a:rPr lang="en-US" sz="2800" dirty="0">
                <a:cs typeface="Trebuchet MS"/>
              </a:rPr>
              <a:t>on </a:t>
            </a:r>
            <a:r>
              <a:rPr lang="en-US" sz="2800" dirty="0" smtClean="0">
                <a:cs typeface="Trebuchet MS"/>
              </a:rPr>
              <a:t>other side</a:t>
            </a:r>
            <a:r>
              <a:rPr lang="en-US" sz="2800" spc="-5" dirty="0" smtClean="0">
                <a:cs typeface="Trebuchet MS"/>
              </a:rPr>
              <a:t> </a:t>
            </a:r>
            <a:r>
              <a:rPr lang="en-US" sz="2800" dirty="0">
                <a:cs typeface="Trebuchet MS"/>
              </a:rPr>
              <a:t>when he </a:t>
            </a:r>
            <a:r>
              <a:rPr lang="en-US" sz="2800" spc="-5" dirty="0">
                <a:cs typeface="Trebuchet MS"/>
              </a:rPr>
              <a:t>is </a:t>
            </a:r>
            <a:r>
              <a:rPr lang="en-US" sz="2800" dirty="0">
                <a:cs typeface="Trebuchet MS"/>
              </a:rPr>
              <a:t>operating </a:t>
            </a:r>
            <a:r>
              <a:rPr lang="en-US" sz="2800" spc="5" dirty="0">
                <a:cs typeface="Trebuchet MS"/>
              </a:rPr>
              <a:t>on </a:t>
            </a:r>
            <a:r>
              <a:rPr lang="en-US" sz="2800" spc="-5" dirty="0" smtClean="0">
                <a:cs typeface="Trebuchet MS"/>
              </a:rPr>
              <a:t>international </a:t>
            </a:r>
            <a:r>
              <a:rPr lang="en-US" sz="2800" dirty="0">
                <a:cs typeface="Trebuchet MS"/>
              </a:rPr>
              <a:t>scale he </a:t>
            </a:r>
            <a:r>
              <a:rPr lang="en-US" sz="2800" spc="-5" dirty="0">
                <a:cs typeface="Trebuchet MS"/>
              </a:rPr>
              <a:t>has to </a:t>
            </a:r>
            <a:r>
              <a:rPr lang="en-US" sz="2800" dirty="0">
                <a:cs typeface="Trebuchet MS"/>
              </a:rPr>
              <a:t>view </a:t>
            </a:r>
            <a:r>
              <a:rPr lang="en-US" sz="2800" spc="-5" dirty="0">
                <a:cs typeface="Trebuchet MS"/>
              </a:rPr>
              <a:t>country</a:t>
            </a:r>
            <a:r>
              <a:rPr lang="en-US" sz="2800" spc="555" dirty="0">
                <a:cs typeface="Trebuchet MS"/>
              </a:rPr>
              <a:t> </a:t>
            </a:r>
            <a:r>
              <a:rPr lang="en-US" sz="2800" dirty="0">
                <a:cs typeface="Trebuchet MS"/>
              </a:rPr>
              <a:t>from </a:t>
            </a:r>
            <a:r>
              <a:rPr lang="en-US" sz="2800" b="1" spc="-5" dirty="0" smtClean="0">
                <a:cs typeface="Trebuchet MS"/>
              </a:rPr>
              <a:t>developed</a:t>
            </a:r>
            <a:r>
              <a:rPr lang="en-US" sz="2800" spc="-5" dirty="0">
                <a:cs typeface="Trebuchet MS"/>
              </a:rPr>
              <a:t>, </a:t>
            </a:r>
            <a:r>
              <a:rPr lang="en-US" sz="2800" b="1" spc="-5" dirty="0">
                <a:cs typeface="Trebuchet MS"/>
              </a:rPr>
              <a:t>developing</a:t>
            </a:r>
            <a:r>
              <a:rPr lang="en-US" sz="2800" spc="-5" dirty="0">
                <a:cs typeface="Trebuchet MS"/>
              </a:rPr>
              <a:t> and </a:t>
            </a:r>
            <a:r>
              <a:rPr lang="en-US" sz="2800" b="1" spc="-5" dirty="0" smtClean="0">
                <a:cs typeface="Trebuchet MS"/>
              </a:rPr>
              <a:t>underdeveloped country </a:t>
            </a:r>
            <a:r>
              <a:rPr lang="en-US" sz="2800" spc="-5" dirty="0" smtClean="0">
                <a:cs typeface="Trebuchet MS"/>
              </a:rPr>
              <a:t>perspective </a:t>
            </a:r>
            <a:r>
              <a:rPr lang="en-US" sz="2800" spc="-5" dirty="0">
                <a:cs typeface="Trebuchet MS"/>
              </a:rPr>
              <a:t>and </a:t>
            </a:r>
            <a:r>
              <a:rPr lang="en-US" sz="2800" spc="-5" dirty="0" smtClean="0">
                <a:cs typeface="Trebuchet MS"/>
              </a:rPr>
              <a:t>plan business accordingly.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type="title"/>
          </p:nvPr>
        </p:nvSpPr>
        <p:spPr>
          <a:xfrm>
            <a:off x="76200" y="228600"/>
            <a:ext cx="9067800" cy="99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500" spc="-5" dirty="0" smtClean="0">
                <a:cs typeface="Trebuchet MS"/>
              </a:rPr>
              <a:t>Difference Between INTERNATIONAL and DOMESTIC Entrepreneurship</a:t>
            </a:r>
            <a:endParaRPr lang="en-US" sz="25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9907138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05000"/>
            <a:ext cx="8226552" cy="4495800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Cultural Sensitivity: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800" dirty="0" smtClean="0"/>
              <a:t>           Entrepreneurs operating </a:t>
            </a:r>
            <a:r>
              <a:rPr lang="en-US" sz="2800" spc="-5" dirty="0">
                <a:cs typeface="Trebuchet MS"/>
              </a:rPr>
              <a:t>at national </a:t>
            </a:r>
            <a:r>
              <a:rPr lang="en-US" sz="2800" spc="-10" dirty="0">
                <a:cs typeface="Trebuchet MS"/>
              </a:rPr>
              <a:t>level </a:t>
            </a:r>
            <a:r>
              <a:rPr lang="en-US" sz="2800" dirty="0">
                <a:cs typeface="Trebuchet MS"/>
              </a:rPr>
              <a:t>should </a:t>
            </a:r>
            <a:r>
              <a:rPr lang="en-US" sz="2800" spc="-5" dirty="0">
                <a:cs typeface="Trebuchet MS"/>
              </a:rPr>
              <a:t>understand cultural </a:t>
            </a:r>
            <a:r>
              <a:rPr lang="en-US" sz="2800" spc="-5" dirty="0" smtClean="0">
                <a:cs typeface="Trebuchet MS"/>
              </a:rPr>
              <a:t>issues </a:t>
            </a:r>
            <a:r>
              <a:rPr lang="en-US" sz="2800" spc="-5" dirty="0">
                <a:cs typeface="Trebuchet MS"/>
              </a:rPr>
              <a:t>persisting </a:t>
            </a:r>
            <a:r>
              <a:rPr lang="en-US" sz="2800" spc="-10" dirty="0">
                <a:cs typeface="Trebuchet MS"/>
              </a:rPr>
              <a:t>in </a:t>
            </a:r>
            <a:r>
              <a:rPr lang="en-US" sz="2800" spc="-5" dirty="0">
                <a:cs typeface="Trebuchet MS"/>
              </a:rPr>
              <a:t>home </a:t>
            </a:r>
            <a:r>
              <a:rPr lang="en-US" sz="2800" spc="-5" dirty="0" smtClean="0">
                <a:cs typeface="Trebuchet MS"/>
              </a:rPr>
              <a:t>country and </a:t>
            </a:r>
            <a:r>
              <a:rPr lang="en-US" sz="2800" spc="-5" dirty="0">
                <a:cs typeface="Trebuchet MS"/>
              </a:rPr>
              <a:t>at </a:t>
            </a:r>
            <a:r>
              <a:rPr lang="en-US" sz="2800" spc="-5" dirty="0" smtClean="0">
                <a:cs typeface="Trebuchet MS"/>
              </a:rPr>
              <a:t>international </a:t>
            </a:r>
            <a:r>
              <a:rPr lang="en-US" sz="2800" spc="-5" dirty="0">
                <a:cs typeface="Trebuchet MS"/>
              </a:rPr>
              <a:t>level </a:t>
            </a:r>
            <a:r>
              <a:rPr lang="en-US" sz="2800" dirty="0">
                <a:cs typeface="Trebuchet MS"/>
              </a:rPr>
              <a:t>he </a:t>
            </a:r>
            <a:r>
              <a:rPr lang="en-US" sz="2800" spc="-5" dirty="0">
                <a:cs typeface="Trebuchet MS"/>
              </a:rPr>
              <a:t>has to understand and </a:t>
            </a:r>
            <a:r>
              <a:rPr lang="en-US" sz="2800" spc="-5" dirty="0" smtClean="0">
                <a:cs typeface="Trebuchet MS"/>
              </a:rPr>
              <a:t>manage </a:t>
            </a:r>
            <a:r>
              <a:rPr lang="en-US" sz="2800" spc="-5" dirty="0">
                <a:cs typeface="Trebuchet MS"/>
              </a:rPr>
              <a:t>cultural diversity of customers as well </a:t>
            </a:r>
            <a:r>
              <a:rPr lang="en-US" sz="2800" spc="-5" dirty="0" smtClean="0">
                <a:cs typeface="Trebuchet MS"/>
              </a:rPr>
              <a:t>as </a:t>
            </a:r>
            <a:r>
              <a:rPr lang="en-US" sz="2800" spc="-5" dirty="0">
                <a:cs typeface="Trebuchet MS"/>
              </a:rPr>
              <a:t>employees </a:t>
            </a:r>
            <a:r>
              <a:rPr lang="en-US" sz="2800" dirty="0">
                <a:cs typeface="Trebuchet MS"/>
              </a:rPr>
              <a:t>in</a:t>
            </a:r>
            <a:r>
              <a:rPr lang="en-US" sz="2800" spc="-30" dirty="0">
                <a:cs typeface="Trebuchet MS"/>
              </a:rPr>
              <a:t> </a:t>
            </a:r>
            <a:r>
              <a:rPr lang="en-US" sz="2800" spc="-45" dirty="0">
                <a:cs typeface="Trebuchet MS"/>
              </a:rPr>
              <a:t>company</a:t>
            </a:r>
            <a:r>
              <a:rPr lang="en-US" sz="2800" spc="-45" dirty="0" smtClean="0">
                <a:cs typeface="Trebuchet MS"/>
              </a:rPr>
              <a:t>.</a:t>
            </a:r>
          </a:p>
          <a:p>
            <a:pPr marL="0" indent="0">
              <a:buNone/>
            </a:pPr>
            <a:endParaRPr lang="en-US" sz="2800" spc="-45" dirty="0">
              <a:cs typeface="Trebuchet MS"/>
            </a:endParaRPr>
          </a:p>
          <a:p>
            <a:pPr marL="0" indent="0">
              <a:buNone/>
            </a:pPr>
            <a:r>
              <a:rPr lang="en-US" sz="2800" spc="-45" dirty="0" smtClean="0">
                <a:cs typeface="Trebuchet MS"/>
              </a:rPr>
              <a:t>Example: </a:t>
            </a:r>
            <a:r>
              <a:rPr lang="en-US" sz="2800" spc="-45" dirty="0" smtClean="0">
                <a:cs typeface="Trebuchet MS"/>
              </a:rPr>
              <a:t>McDonalds operating (Pakistan-India</a:t>
            </a:r>
            <a:r>
              <a:rPr lang="en-US" sz="2800" spc="-45" dirty="0" smtClean="0">
                <a:cs typeface="Trebuchet MS"/>
              </a:rPr>
              <a:t>)</a:t>
            </a:r>
            <a:endParaRPr lang="en-US" sz="2800" dirty="0">
              <a:cs typeface="Trebuchet MS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type="title"/>
          </p:nvPr>
        </p:nvSpPr>
        <p:spPr>
          <a:xfrm>
            <a:off x="76200" y="228600"/>
            <a:ext cx="9067800" cy="99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500" spc="-5" dirty="0" smtClean="0">
                <a:cs typeface="Trebuchet MS"/>
              </a:rPr>
              <a:t>Difference Between INTERNATIONAL and DOMESTIC Entrepreneurship</a:t>
            </a:r>
            <a:endParaRPr lang="en-US" sz="25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0732485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077200" cy="4495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800" b="1" spc="-25" dirty="0">
                <a:cs typeface="Trebuchet MS"/>
              </a:rPr>
              <a:t>Technological </a:t>
            </a:r>
            <a:r>
              <a:rPr lang="en-US" sz="2800" b="1" spc="5" dirty="0">
                <a:cs typeface="Trebuchet MS"/>
              </a:rPr>
              <a:t>environment </a:t>
            </a:r>
            <a:r>
              <a:rPr lang="en-US" sz="2800" b="1" dirty="0">
                <a:cs typeface="Trebuchet MS"/>
              </a:rPr>
              <a:t>: </a:t>
            </a:r>
            <a:endParaRPr lang="en-US" sz="2800" b="1" dirty="0" smtClean="0">
              <a:cs typeface="Trebuchet MS"/>
            </a:endParaRPr>
          </a:p>
          <a:p>
            <a:pPr marL="0" indent="0">
              <a:buNone/>
            </a:pPr>
            <a:endParaRPr lang="en-US" sz="2800" b="1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2800" spc="-5" dirty="0" smtClean="0">
                <a:cs typeface="Trebuchet MS"/>
              </a:rPr>
              <a:t>                                         Even </a:t>
            </a:r>
            <a:r>
              <a:rPr lang="en-US" sz="2800" spc="-5" dirty="0">
                <a:cs typeface="Trebuchet MS"/>
              </a:rPr>
              <a:t>though </a:t>
            </a:r>
            <a:r>
              <a:rPr lang="en-US" sz="2800" spc="-5" dirty="0" smtClean="0">
                <a:cs typeface="Trebuchet MS"/>
              </a:rPr>
              <a:t>technology </a:t>
            </a:r>
            <a:r>
              <a:rPr lang="en-US" sz="2800" dirty="0" smtClean="0">
                <a:cs typeface="Trebuchet MS"/>
              </a:rPr>
              <a:t>is </a:t>
            </a:r>
            <a:r>
              <a:rPr lang="en-US" sz="2800" spc="-5" dirty="0" smtClean="0">
                <a:cs typeface="Trebuchet MS"/>
              </a:rPr>
              <a:t>advanced </a:t>
            </a:r>
            <a:r>
              <a:rPr lang="en-US" sz="2800" spc="-5" dirty="0">
                <a:cs typeface="Trebuchet MS"/>
              </a:rPr>
              <a:t>at </a:t>
            </a:r>
            <a:r>
              <a:rPr lang="en-US" sz="2800" dirty="0">
                <a:cs typeface="Trebuchet MS"/>
              </a:rPr>
              <a:t>larger </a:t>
            </a:r>
            <a:r>
              <a:rPr lang="en-US" sz="2800" spc="-5" dirty="0">
                <a:cs typeface="Trebuchet MS"/>
              </a:rPr>
              <a:t>scale </a:t>
            </a:r>
            <a:r>
              <a:rPr lang="en-US" sz="2800" dirty="0">
                <a:cs typeface="Trebuchet MS"/>
              </a:rPr>
              <a:t>, </a:t>
            </a:r>
            <a:r>
              <a:rPr lang="en-US" sz="2800" spc="-5" dirty="0" smtClean="0">
                <a:cs typeface="Trebuchet MS"/>
              </a:rPr>
              <a:t>still there</a:t>
            </a:r>
            <a:r>
              <a:rPr lang="en-US" sz="2800" spc="325" dirty="0" smtClean="0">
                <a:cs typeface="Trebuchet MS"/>
              </a:rPr>
              <a:t> </a:t>
            </a:r>
            <a:r>
              <a:rPr lang="en-US" sz="2800" spc="-5" dirty="0">
                <a:cs typeface="Trebuchet MS"/>
              </a:rPr>
              <a:t>are</a:t>
            </a:r>
            <a:r>
              <a:rPr lang="en-US" sz="2800" spc="310" dirty="0">
                <a:cs typeface="Trebuchet MS"/>
              </a:rPr>
              <a:t> </a:t>
            </a:r>
            <a:r>
              <a:rPr lang="en-US" sz="2800" spc="-5" dirty="0">
                <a:cs typeface="Trebuchet MS"/>
              </a:rPr>
              <a:t>technological</a:t>
            </a:r>
            <a:r>
              <a:rPr lang="en-US" sz="2800" spc="340" dirty="0">
                <a:cs typeface="Trebuchet MS"/>
              </a:rPr>
              <a:t> </a:t>
            </a:r>
            <a:r>
              <a:rPr lang="en-US" sz="2800" spc="-5" dirty="0">
                <a:cs typeface="Trebuchet MS"/>
              </a:rPr>
              <a:t>variations</a:t>
            </a:r>
            <a:r>
              <a:rPr lang="en-US" sz="2800" spc="330" dirty="0">
                <a:cs typeface="Trebuchet MS"/>
              </a:rPr>
              <a:t> </a:t>
            </a:r>
            <a:r>
              <a:rPr lang="en-US" sz="2800" dirty="0" smtClean="0">
                <a:cs typeface="Trebuchet MS"/>
              </a:rPr>
              <a:t>in va</a:t>
            </a:r>
            <a:r>
              <a:rPr lang="en-US" sz="2800" spc="-10" dirty="0" smtClean="0">
                <a:cs typeface="Trebuchet MS"/>
              </a:rPr>
              <a:t>r</a:t>
            </a:r>
            <a:r>
              <a:rPr lang="en-US" sz="2800" spc="-5" dirty="0" smtClean="0">
                <a:cs typeface="Trebuchet MS"/>
              </a:rPr>
              <a:t>iou</a:t>
            </a:r>
            <a:r>
              <a:rPr lang="en-US" sz="2800" dirty="0" smtClean="0">
                <a:cs typeface="Trebuchet MS"/>
              </a:rPr>
              <a:t>s </a:t>
            </a:r>
            <a:r>
              <a:rPr lang="en-US" sz="2800" spc="-5" dirty="0" smtClean="0">
                <a:cs typeface="Trebuchet MS"/>
              </a:rPr>
              <a:t>c</a:t>
            </a:r>
            <a:r>
              <a:rPr lang="en-US" sz="2800" spc="-15" dirty="0" smtClean="0">
                <a:cs typeface="Trebuchet MS"/>
              </a:rPr>
              <a:t>o</a:t>
            </a:r>
            <a:r>
              <a:rPr lang="en-US" sz="2800" spc="-5" dirty="0" smtClean="0">
                <a:cs typeface="Trebuchet MS"/>
              </a:rPr>
              <a:t>u</a:t>
            </a:r>
            <a:r>
              <a:rPr lang="en-US" sz="2800" spc="5" dirty="0" smtClean="0">
                <a:cs typeface="Trebuchet MS"/>
              </a:rPr>
              <a:t>n</a:t>
            </a:r>
            <a:r>
              <a:rPr lang="en-US" sz="2800" spc="-5" dirty="0" smtClean="0">
                <a:cs typeface="Trebuchet MS"/>
              </a:rPr>
              <a:t>trie</a:t>
            </a:r>
            <a:r>
              <a:rPr lang="en-US" sz="2800" dirty="0" smtClean="0">
                <a:cs typeface="Trebuchet MS"/>
              </a:rPr>
              <a:t>s </a:t>
            </a:r>
            <a:r>
              <a:rPr lang="en-US" sz="2800" spc="-5" dirty="0" smtClean="0">
                <a:cs typeface="Trebuchet MS"/>
              </a:rPr>
              <a:t>dependin</a:t>
            </a:r>
            <a:r>
              <a:rPr lang="en-US" sz="2800" dirty="0" smtClean="0">
                <a:cs typeface="Trebuchet MS"/>
              </a:rPr>
              <a:t>g </a:t>
            </a:r>
            <a:r>
              <a:rPr lang="en-US" sz="2800" spc="-10" dirty="0" smtClean="0">
                <a:cs typeface="Trebuchet MS"/>
              </a:rPr>
              <a:t>o</a:t>
            </a:r>
            <a:r>
              <a:rPr lang="en-US" sz="2800" dirty="0" smtClean="0">
                <a:cs typeface="Trebuchet MS"/>
              </a:rPr>
              <a:t>n </a:t>
            </a:r>
            <a:r>
              <a:rPr lang="en-US" sz="2800" spc="-5" dirty="0" smtClean="0">
                <a:cs typeface="Trebuchet MS"/>
              </a:rPr>
              <a:t>tim</a:t>
            </a:r>
            <a:r>
              <a:rPr lang="en-US" sz="2800" dirty="0" smtClean="0">
                <a:cs typeface="Trebuchet MS"/>
              </a:rPr>
              <a:t>e </a:t>
            </a:r>
            <a:r>
              <a:rPr lang="en-US" sz="2800" spc="-10" dirty="0" smtClean="0">
                <a:cs typeface="Trebuchet MS"/>
              </a:rPr>
              <a:t>of implementation, </a:t>
            </a:r>
            <a:r>
              <a:rPr lang="en-US" sz="2800" spc="-10" dirty="0" err="1" smtClean="0">
                <a:cs typeface="Trebuchet MS"/>
              </a:rPr>
              <a:t>upgradation</a:t>
            </a:r>
            <a:r>
              <a:rPr lang="en-US" sz="2800" spc="-10" dirty="0" smtClean="0">
                <a:cs typeface="Trebuchet MS"/>
              </a:rPr>
              <a:t> of technology </a:t>
            </a:r>
            <a:r>
              <a:rPr lang="en-US" sz="2800" spc="-10" dirty="0" err="1" smtClean="0">
                <a:cs typeface="Trebuchet MS"/>
              </a:rPr>
              <a:t>etc</a:t>
            </a:r>
            <a:r>
              <a:rPr lang="en-US" sz="2800" spc="-10" dirty="0" smtClean="0">
                <a:cs typeface="Trebuchet MS"/>
              </a:rPr>
              <a:t>, </a:t>
            </a:r>
            <a:r>
              <a:rPr lang="en-US" sz="2800" spc="-5" dirty="0">
                <a:cs typeface="Trebuchet MS"/>
              </a:rPr>
              <a:t>which has to </a:t>
            </a:r>
            <a:r>
              <a:rPr lang="en-US" sz="2800" dirty="0">
                <a:cs typeface="Trebuchet MS"/>
              </a:rPr>
              <a:t>be analyzed </a:t>
            </a:r>
            <a:r>
              <a:rPr lang="en-US" sz="2800" dirty="0" smtClean="0">
                <a:cs typeface="Trebuchet MS"/>
              </a:rPr>
              <a:t>by </a:t>
            </a:r>
            <a:r>
              <a:rPr lang="en-US" sz="2800" spc="-5" dirty="0" smtClean="0">
                <a:cs typeface="Trebuchet MS"/>
              </a:rPr>
              <a:t>entrepreneur and accordingly </a:t>
            </a:r>
            <a:r>
              <a:rPr lang="en-US" sz="2800" spc="-5" dirty="0">
                <a:cs typeface="Trebuchet MS"/>
              </a:rPr>
              <a:t>plan </a:t>
            </a:r>
            <a:r>
              <a:rPr lang="en-US" sz="2800" dirty="0">
                <a:cs typeface="Trebuchet MS"/>
              </a:rPr>
              <a:t>in </a:t>
            </a:r>
            <a:r>
              <a:rPr lang="en-US" sz="2800" spc="-5" dirty="0">
                <a:cs typeface="Trebuchet MS"/>
              </a:rPr>
              <a:t>business</a:t>
            </a:r>
            <a:r>
              <a:rPr lang="en-US" sz="2800" spc="-35" dirty="0">
                <a:cs typeface="Trebuchet MS"/>
              </a:rPr>
              <a:t> </a:t>
            </a:r>
            <a:r>
              <a:rPr lang="en-US" sz="2800" spc="-5" dirty="0">
                <a:cs typeface="Trebuchet MS"/>
              </a:rPr>
              <a:t>operations</a:t>
            </a:r>
            <a:r>
              <a:rPr lang="en-US" sz="2800" spc="-5" dirty="0" smtClean="0">
                <a:cs typeface="Trebuchet MS"/>
              </a:rPr>
              <a:t>.</a:t>
            </a:r>
          </a:p>
          <a:p>
            <a:pPr marL="0" indent="0" algn="just">
              <a:buNone/>
            </a:pPr>
            <a:endParaRPr lang="en-US" sz="2800" spc="-5" dirty="0" smtClean="0">
              <a:cs typeface="Trebuchet MS"/>
            </a:endParaRPr>
          </a:p>
          <a:p>
            <a:pPr marL="0" indent="0" algn="just">
              <a:buNone/>
            </a:pPr>
            <a:r>
              <a:rPr lang="en-US" sz="2800" dirty="0" smtClean="0">
                <a:cs typeface="Trebuchet MS"/>
              </a:rPr>
              <a:t>Example: Underdeveloped Countries (Afghanistan, Syria, Kenya </a:t>
            </a:r>
            <a:r>
              <a:rPr lang="en-US" sz="2800" dirty="0" err="1" smtClean="0">
                <a:cs typeface="Trebuchet MS"/>
              </a:rPr>
              <a:t>etc</a:t>
            </a:r>
            <a:r>
              <a:rPr lang="en-US" sz="2800" dirty="0" smtClean="0">
                <a:cs typeface="Trebuchet MS"/>
              </a:rPr>
              <a:t>)</a:t>
            </a:r>
            <a:endParaRPr lang="en-US" sz="2800" spc="-5" dirty="0">
              <a:cs typeface="Trebuchet MS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type="title"/>
          </p:nvPr>
        </p:nvSpPr>
        <p:spPr>
          <a:xfrm>
            <a:off x="76200" y="228600"/>
            <a:ext cx="9067800" cy="99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500" spc="-5" dirty="0" smtClean="0">
                <a:cs typeface="Trebuchet MS"/>
              </a:rPr>
              <a:t>Difference Between INTERNATIONAL and DOMESTIC Entrepreneurship</a:t>
            </a:r>
            <a:endParaRPr lang="en-US" sz="25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256030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>
                <a:latin typeface="Calibri" panose="020F0502020204030204" pitchFamily="34" charset="0"/>
              </a:rPr>
              <a:t>International Entrepreneurship (IE)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752600"/>
            <a:ext cx="8382000" cy="4495800"/>
          </a:xfrm>
        </p:spPr>
        <p:txBody>
          <a:bodyPr/>
          <a:lstStyle/>
          <a:p>
            <a:pPr marL="0" indent="0">
              <a:lnSpc>
                <a:spcPct val="80000"/>
              </a:lnSpc>
              <a:spcAft>
                <a:spcPct val="20000"/>
              </a:spcAft>
              <a:buNone/>
            </a:pPr>
            <a:endParaRPr lang="en-US" altLang="en-US" dirty="0"/>
          </a:p>
          <a:p>
            <a:pPr algn="just">
              <a:lnSpc>
                <a:spcPct val="80000"/>
              </a:lnSpc>
              <a:spcAft>
                <a:spcPct val="20000"/>
              </a:spcAft>
              <a:buFont typeface="Wingdings" pitchFamily="2" charset="2"/>
              <a:buChar char="q"/>
            </a:pPr>
            <a:r>
              <a:rPr lang="en-US" altLang="en-US" sz="3200" dirty="0" smtClean="0"/>
              <a:t>A </a:t>
            </a:r>
            <a:r>
              <a:rPr lang="en-US" sz="3200" spc="-5" dirty="0">
                <a:cs typeface="Trebuchet MS"/>
              </a:rPr>
              <a:t>International entrepreneurship </a:t>
            </a:r>
            <a:r>
              <a:rPr lang="en-US" sz="3200" dirty="0">
                <a:cs typeface="Trebuchet MS"/>
              </a:rPr>
              <a:t>is </a:t>
            </a:r>
            <a:r>
              <a:rPr lang="en-US" sz="3200" spc="-5" dirty="0">
                <a:cs typeface="Trebuchet MS"/>
              </a:rPr>
              <a:t>the process </a:t>
            </a:r>
            <a:r>
              <a:rPr lang="en-US" sz="3200" spc="-5" dirty="0" smtClean="0">
                <a:cs typeface="Trebuchet MS"/>
              </a:rPr>
              <a:t>of an entrepreneur </a:t>
            </a:r>
            <a:r>
              <a:rPr lang="en-US" sz="3200" b="1" dirty="0">
                <a:cs typeface="Trebuchet MS"/>
              </a:rPr>
              <a:t>conducting </a:t>
            </a:r>
            <a:r>
              <a:rPr lang="en-US" sz="3200" b="1" spc="-5" dirty="0" smtClean="0">
                <a:cs typeface="Trebuchet MS"/>
              </a:rPr>
              <a:t>business </a:t>
            </a:r>
            <a:r>
              <a:rPr lang="en-US" sz="3200" b="1" spc="5" dirty="0" smtClean="0">
                <a:cs typeface="Trebuchet MS"/>
              </a:rPr>
              <a:t>activity </a:t>
            </a:r>
            <a:r>
              <a:rPr lang="en-US" sz="3200" b="1" dirty="0">
                <a:cs typeface="Trebuchet MS"/>
              </a:rPr>
              <a:t>across </a:t>
            </a:r>
            <a:r>
              <a:rPr lang="en-US" sz="3200" b="1" spc="-5" dirty="0">
                <a:cs typeface="Trebuchet MS"/>
              </a:rPr>
              <a:t>the </a:t>
            </a:r>
            <a:r>
              <a:rPr lang="en-US" sz="3200" b="1" dirty="0">
                <a:cs typeface="Trebuchet MS"/>
              </a:rPr>
              <a:t>national boundaries</a:t>
            </a:r>
            <a:r>
              <a:rPr lang="en-US" sz="3200" dirty="0">
                <a:cs typeface="Trebuchet MS"/>
              </a:rPr>
              <a:t>. </a:t>
            </a:r>
            <a:r>
              <a:rPr lang="en-US" sz="3200" spc="-5" dirty="0">
                <a:cs typeface="Trebuchet MS"/>
              </a:rPr>
              <a:t>It  </a:t>
            </a:r>
            <a:r>
              <a:rPr lang="en-US" sz="3200" dirty="0">
                <a:cs typeface="Trebuchet MS"/>
              </a:rPr>
              <a:t>may </a:t>
            </a:r>
            <a:r>
              <a:rPr lang="en-US" sz="3200" spc="-5" dirty="0">
                <a:cs typeface="Trebuchet MS"/>
              </a:rPr>
              <a:t>consist of exporting, licensing, </a:t>
            </a:r>
            <a:r>
              <a:rPr lang="en-US" sz="3200" spc="-5" dirty="0" smtClean="0">
                <a:cs typeface="Trebuchet MS"/>
              </a:rPr>
              <a:t>opening </a:t>
            </a:r>
            <a:r>
              <a:rPr lang="en-US" sz="3200" dirty="0" smtClean="0">
                <a:cs typeface="Trebuchet MS"/>
              </a:rPr>
              <a:t>sales </a:t>
            </a:r>
            <a:r>
              <a:rPr lang="en-US" sz="3200" dirty="0">
                <a:cs typeface="Trebuchet MS"/>
              </a:rPr>
              <a:t>office in </a:t>
            </a:r>
            <a:r>
              <a:rPr lang="en-US" sz="3200" spc="-5" dirty="0">
                <a:cs typeface="Trebuchet MS"/>
              </a:rPr>
              <a:t>another country</a:t>
            </a:r>
            <a:r>
              <a:rPr lang="en-US" sz="3200" spc="-45" dirty="0">
                <a:cs typeface="Trebuchet MS"/>
              </a:rPr>
              <a:t> </a:t>
            </a:r>
            <a:r>
              <a:rPr lang="en-US" sz="3200" spc="-5" dirty="0" err="1">
                <a:cs typeface="Trebuchet MS"/>
              </a:rPr>
              <a:t>etc</a:t>
            </a:r>
            <a:endParaRPr lang="en-US" sz="3200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4401457"/>
            <a:ext cx="62484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981200"/>
            <a:ext cx="7543800" cy="44958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3200" b="1" spc="-5" dirty="0">
                <a:cs typeface="Trebuchet MS"/>
              </a:rPr>
              <a:t>Government </a:t>
            </a:r>
            <a:r>
              <a:rPr lang="en-US" sz="3200" b="1" spc="-5" dirty="0" smtClean="0">
                <a:cs typeface="Trebuchet MS"/>
              </a:rPr>
              <a:t>policy</a:t>
            </a:r>
            <a:r>
              <a:rPr lang="en-US" sz="3200" dirty="0" smtClean="0">
                <a:cs typeface="Trebuchet MS"/>
              </a:rPr>
              <a:t>: </a:t>
            </a:r>
          </a:p>
          <a:p>
            <a:pPr marL="0" indent="0" algn="just">
              <a:buNone/>
            </a:pPr>
            <a:endParaRPr lang="en-US" sz="32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3200" spc="-5" dirty="0" smtClean="0">
                <a:cs typeface="Trebuchet MS"/>
              </a:rPr>
              <a:t>                           Entrepreneur </a:t>
            </a:r>
            <a:r>
              <a:rPr lang="en-US" sz="3200" spc="-5" dirty="0">
                <a:cs typeface="Trebuchet MS"/>
              </a:rPr>
              <a:t>going </a:t>
            </a:r>
            <a:r>
              <a:rPr lang="en-US" sz="3200" dirty="0">
                <a:cs typeface="Trebuchet MS"/>
              </a:rPr>
              <a:t>in </a:t>
            </a:r>
            <a:r>
              <a:rPr lang="en-US" sz="3200" spc="-5" dirty="0">
                <a:cs typeface="Trebuchet MS"/>
              </a:rPr>
              <a:t>for </a:t>
            </a:r>
            <a:r>
              <a:rPr lang="en-US" sz="3200" spc="-5" dirty="0" smtClean="0">
                <a:cs typeface="Trebuchet MS"/>
              </a:rPr>
              <a:t>internationalization </a:t>
            </a:r>
            <a:r>
              <a:rPr lang="en-US" sz="3200" spc="-5" dirty="0">
                <a:cs typeface="Trebuchet MS"/>
              </a:rPr>
              <a:t>of business have to </a:t>
            </a:r>
            <a:r>
              <a:rPr lang="en-US" sz="3200" dirty="0">
                <a:cs typeface="Trebuchet MS"/>
              </a:rPr>
              <a:t>study </a:t>
            </a:r>
            <a:r>
              <a:rPr lang="en-US" sz="3200" spc="-5" dirty="0" smtClean="0">
                <a:cs typeface="Trebuchet MS"/>
              </a:rPr>
              <a:t>domestic </a:t>
            </a:r>
            <a:r>
              <a:rPr lang="en-US" sz="3200" spc="-5" dirty="0">
                <a:cs typeface="Trebuchet MS"/>
              </a:rPr>
              <a:t>as well as international </a:t>
            </a:r>
            <a:r>
              <a:rPr lang="en-US" sz="3200" spc="-50" dirty="0">
                <a:cs typeface="Trebuchet MS"/>
              </a:rPr>
              <a:t>policy, </a:t>
            </a:r>
            <a:r>
              <a:rPr lang="en-US" sz="3200" spc="-5" dirty="0">
                <a:cs typeface="Trebuchet MS"/>
              </a:rPr>
              <a:t>as </a:t>
            </a:r>
            <a:r>
              <a:rPr lang="en-US" sz="3200" spc="-5" dirty="0" smtClean="0">
                <a:cs typeface="Trebuchet MS"/>
              </a:rPr>
              <a:t>restriction </a:t>
            </a:r>
            <a:r>
              <a:rPr lang="en-US" sz="3200" dirty="0">
                <a:cs typeface="Trebuchet MS"/>
              </a:rPr>
              <a:t>laid in </a:t>
            </a:r>
            <a:r>
              <a:rPr lang="en-US" sz="3200" spc="-5" dirty="0">
                <a:cs typeface="Trebuchet MS"/>
              </a:rPr>
              <a:t>home country </a:t>
            </a:r>
            <a:r>
              <a:rPr lang="en-US" sz="3200" dirty="0">
                <a:cs typeface="Trebuchet MS"/>
              </a:rPr>
              <a:t>for </a:t>
            </a:r>
            <a:r>
              <a:rPr lang="en-US" sz="3200" spc="-5" dirty="0">
                <a:cs typeface="Trebuchet MS"/>
              </a:rPr>
              <a:t>export </a:t>
            </a:r>
            <a:r>
              <a:rPr lang="en-US" sz="3200" spc="-10" dirty="0">
                <a:cs typeface="Trebuchet MS"/>
              </a:rPr>
              <a:t>of </a:t>
            </a:r>
            <a:r>
              <a:rPr lang="en-US" sz="3200" spc="-5" dirty="0" smtClean="0">
                <a:cs typeface="Trebuchet MS"/>
              </a:rPr>
              <a:t>goods </a:t>
            </a:r>
            <a:r>
              <a:rPr lang="en-US" sz="3200" dirty="0">
                <a:cs typeface="Trebuchet MS"/>
              </a:rPr>
              <a:t>affect </a:t>
            </a:r>
            <a:r>
              <a:rPr lang="en-US" sz="3200" spc="-5" dirty="0">
                <a:cs typeface="Trebuchet MS"/>
              </a:rPr>
              <a:t>trade </a:t>
            </a:r>
            <a:r>
              <a:rPr lang="en-US" sz="3200" spc="-5" dirty="0" smtClean="0">
                <a:cs typeface="Trebuchet MS"/>
              </a:rPr>
              <a:t>of entrepreneur.</a:t>
            </a:r>
          </a:p>
          <a:p>
            <a:pPr marL="0" indent="0" algn="just">
              <a:buNone/>
            </a:pPr>
            <a:endParaRPr lang="en-US" sz="3200" spc="-5" dirty="0" smtClean="0">
              <a:cs typeface="Trebuchet MS"/>
            </a:endParaRPr>
          </a:p>
          <a:p>
            <a:pPr marL="0" indent="0" algn="just">
              <a:buNone/>
            </a:pPr>
            <a:r>
              <a:rPr lang="en-US" sz="3200" dirty="0" smtClean="0"/>
              <a:t>Example: (Trade war USA-CHINA)</a:t>
            </a:r>
            <a:endParaRPr lang="en-US" sz="3200" spc="-5" dirty="0"/>
          </a:p>
        </p:txBody>
      </p:sp>
      <p:sp>
        <p:nvSpPr>
          <p:cNvPr id="4" name="Content Placeholder 2"/>
          <p:cNvSpPr>
            <a:spLocks noGrp="1"/>
          </p:cNvSpPr>
          <p:nvPr>
            <p:ph type="title"/>
          </p:nvPr>
        </p:nvSpPr>
        <p:spPr>
          <a:xfrm>
            <a:off x="76200" y="228600"/>
            <a:ext cx="9067800" cy="99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500" spc="-5" dirty="0" smtClean="0">
                <a:cs typeface="Trebuchet MS"/>
              </a:rPr>
              <a:t>Difference Between INTERNATIONAL and DOMESTIC Entrepreneurship</a:t>
            </a:r>
            <a:endParaRPr lang="en-US" sz="25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9510096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302752" cy="44958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3200" b="1" spc="-15" dirty="0">
                <a:cs typeface="Trebuchet MS"/>
              </a:rPr>
              <a:t>Political </a:t>
            </a:r>
            <a:r>
              <a:rPr lang="en-US" sz="3200" b="1" spc="-5" dirty="0">
                <a:cs typeface="Trebuchet MS"/>
              </a:rPr>
              <a:t>and </a:t>
            </a:r>
            <a:r>
              <a:rPr lang="en-US" sz="3200" b="1" dirty="0">
                <a:cs typeface="Trebuchet MS"/>
              </a:rPr>
              <a:t>legal </a:t>
            </a:r>
            <a:r>
              <a:rPr lang="en-US" sz="3200" b="1" spc="5" dirty="0" smtClean="0">
                <a:cs typeface="Trebuchet MS"/>
              </a:rPr>
              <a:t>environment</a:t>
            </a:r>
            <a:r>
              <a:rPr lang="en-US" sz="3200" dirty="0" smtClean="0">
                <a:cs typeface="Trebuchet MS"/>
              </a:rPr>
              <a:t>: </a:t>
            </a:r>
          </a:p>
          <a:p>
            <a:pPr marL="0" indent="0" algn="just">
              <a:buNone/>
            </a:pPr>
            <a:endParaRPr lang="en-US" sz="32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3200" spc="-5" dirty="0" smtClean="0">
                <a:cs typeface="Trebuchet MS"/>
              </a:rPr>
              <a:t>                                       Politics</a:t>
            </a:r>
            <a:r>
              <a:rPr lang="en-US" sz="3200" spc="-250" dirty="0" smtClean="0">
                <a:cs typeface="Trebuchet MS"/>
              </a:rPr>
              <a:t> </a:t>
            </a:r>
            <a:r>
              <a:rPr lang="en-US" sz="3200" spc="-5" dirty="0" smtClean="0">
                <a:cs typeface="Trebuchet MS"/>
              </a:rPr>
              <a:t>and </a:t>
            </a:r>
            <a:r>
              <a:rPr lang="en-US" sz="3200" dirty="0" smtClean="0">
                <a:cs typeface="Trebuchet MS"/>
              </a:rPr>
              <a:t>la</a:t>
            </a:r>
            <a:r>
              <a:rPr lang="en-US" sz="3200" spc="-10" dirty="0" smtClean="0">
                <a:cs typeface="Trebuchet MS"/>
              </a:rPr>
              <a:t>w</a:t>
            </a:r>
            <a:r>
              <a:rPr lang="en-US" sz="3200" dirty="0" smtClean="0">
                <a:cs typeface="Trebuchet MS"/>
              </a:rPr>
              <a:t>s </a:t>
            </a:r>
            <a:r>
              <a:rPr lang="en-US" sz="3200" spc="-5" dirty="0" smtClean="0">
                <a:cs typeface="Trebuchet MS"/>
              </a:rPr>
              <a:t>pl</a:t>
            </a:r>
            <a:r>
              <a:rPr lang="en-US" sz="3200" spc="-15" dirty="0" smtClean="0">
                <a:cs typeface="Trebuchet MS"/>
              </a:rPr>
              <a:t>a</a:t>
            </a:r>
            <a:r>
              <a:rPr lang="en-US" sz="3200" dirty="0" smtClean="0">
                <a:cs typeface="Trebuchet MS"/>
              </a:rPr>
              <a:t>y a </a:t>
            </a:r>
            <a:r>
              <a:rPr lang="en-US" sz="3200" spc="-5" dirty="0" smtClean="0">
                <a:cs typeface="Trebuchet MS"/>
              </a:rPr>
              <a:t>c</a:t>
            </a:r>
            <a:r>
              <a:rPr lang="en-US" sz="3200" spc="-15" dirty="0" smtClean="0">
                <a:cs typeface="Trebuchet MS"/>
              </a:rPr>
              <a:t>r</a:t>
            </a:r>
            <a:r>
              <a:rPr lang="en-US" sz="3200" spc="-5" dirty="0" smtClean="0">
                <a:cs typeface="Trebuchet MS"/>
              </a:rPr>
              <a:t>itica</a:t>
            </a:r>
            <a:r>
              <a:rPr lang="en-US" sz="3200" dirty="0" smtClean="0">
                <a:cs typeface="Trebuchet MS"/>
              </a:rPr>
              <a:t>l r</a:t>
            </a:r>
            <a:r>
              <a:rPr lang="en-US" sz="3200" spc="-15" dirty="0" smtClean="0">
                <a:cs typeface="Trebuchet MS"/>
              </a:rPr>
              <a:t>o</a:t>
            </a:r>
            <a:r>
              <a:rPr lang="en-US" sz="3200" dirty="0" smtClean="0">
                <a:cs typeface="Trebuchet MS"/>
              </a:rPr>
              <a:t>le in </a:t>
            </a:r>
            <a:r>
              <a:rPr lang="en-US" sz="3200" spc="-5" dirty="0" smtClean="0">
                <a:cs typeface="Trebuchet MS"/>
              </a:rPr>
              <a:t>int</a:t>
            </a:r>
            <a:r>
              <a:rPr lang="en-US" sz="3200" spc="-15" dirty="0" smtClean="0">
                <a:cs typeface="Trebuchet MS"/>
              </a:rPr>
              <a:t>e</a:t>
            </a:r>
            <a:r>
              <a:rPr lang="en-US" sz="3200" dirty="0" smtClean="0">
                <a:cs typeface="Trebuchet MS"/>
              </a:rPr>
              <a:t>rnati</a:t>
            </a:r>
            <a:r>
              <a:rPr lang="en-US" sz="3200" spc="-10" dirty="0" smtClean="0">
                <a:cs typeface="Trebuchet MS"/>
              </a:rPr>
              <a:t>o</a:t>
            </a:r>
            <a:r>
              <a:rPr lang="en-US" sz="3200" spc="-5" dirty="0" smtClean="0">
                <a:cs typeface="Trebuchet MS"/>
              </a:rPr>
              <a:t>nal business</a:t>
            </a:r>
            <a:r>
              <a:rPr lang="en-US" sz="3200" dirty="0" smtClean="0">
                <a:cs typeface="Trebuchet MS"/>
              </a:rPr>
              <a:t> </a:t>
            </a:r>
            <a:r>
              <a:rPr lang="en-US" sz="3200" spc="-5" dirty="0" smtClean="0">
                <a:cs typeface="Trebuchet MS"/>
              </a:rPr>
              <a:t>a</a:t>
            </a:r>
            <a:r>
              <a:rPr lang="en-US" sz="3200" dirty="0" smtClean="0">
                <a:cs typeface="Trebuchet MS"/>
              </a:rPr>
              <a:t>s </a:t>
            </a:r>
            <a:r>
              <a:rPr lang="en-US" sz="3200" spc="-5" dirty="0" smtClean="0">
                <a:cs typeface="Trebuchet MS"/>
              </a:rPr>
              <a:t>wel</a:t>
            </a:r>
            <a:r>
              <a:rPr lang="en-US" sz="3200" dirty="0" smtClean="0">
                <a:cs typeface="Trebuchet MS"/>
              </a:rPr>
              <a:t>l </a:t>
            </a:r>
            <a:r>
              <a:rPr lang="en-US" sz="3200" spc="-5" dirty="0" smtClean="0">
                <a:cs typeface="Trebuchet MS"/>
              </a:rPr>
              <a:t>a</a:t>
            </a:r>
            <a:r>
              <a:rPr lang="en-US" sz="3200" dirty="0" smtClean="0">
                <a:cs typeface="Trebuchet MS"/>
              </a:rPr>
              <a:t>s </a:t>
            </a:r>
            <a:r>
              <a:rPr lang="en-US" sz="3200" spc="-15" dirty="0" smtClean="0">
                <a:cs typeface="Trebuchet MS"/>
              </a:rPr>
              <a:t>d</a:t>
            </a:r>
            <a:r>
              <a:rPr lang="en-US" sz="3200" dirty="0" smtClean="0">
                <a:cs typeface="Trebuchet MS"/>
              </a:rPr>
              <a:t>om</a:t>
            </a:r>
            <a:r>
              <a:rPr lang="en-US" sz="3200" spc="-10" dirty="0" smtClean="0">
                <a:cs typeface="Trebuchet MS"/>
              </a:rPr>
              <a:t>e</a:t>
            </a:r>
            <a:r>
              <a:rPr lang="en-US" sz="3200" dirty="0" smtClean="0">
                <a:cs typeface="Trebuchet MS"/>
              </a:rPr>
              <a:t>stic </a:t>
            </a:r>
            <a:r>
              <a:rPr lang="en-US" sz="3200" spc="-5" dirty="0" smtClean="0">
                <a:cs typeface="Trebuchet MS"/>
              </a:rPr>
              <a:t>bu</a:t>
            </a:r>
            <a:r>
              <a:rPr lang="en-US" sz="3200" spc="5" dirty="0" smtClean="0">
                <a:cs typeface="Trebuchet MS"/>
              </a:rPr>
              <a:t>s</a:t>
            </a:r>
            <a:r>
              <a:rPr lang="en-US" sz="3200" spc="-15" dirty="0" smtClean="0">
                <a:cs typeface="Trebuchet MS"/>
              </a:rPr>
              <a:t>i</a:t>
            </a:r>
            <a:r>
              <a:rPr lang="en-US" sz="3200" spc="-5" dirty="0" smtClean="0">
                <a:cs typeface="Trebuchet MS"/>
              </a:rPr>
              <a:t>n</a:t>
            </a:r>
            <a:r>
              <a:rPr lang="en-US" sz="3200" spc="-10" dirty="0" smtClean="0">
                <a:cs typeface="Trebuchet MS"/>
              </a:rPr>
              <a:t>e</a:t>
            </a:r>
            <a:r>
              <a:rPr lang="en-US" sz="3200" dirty="0" smtClean="0">
                <a:cs typeface="Trebuchet MS"/>
              </a:rPr>
              <a:t>s</a:t>
            </a:r>
            <a:r>
              <a:rPr lang="en-US" sz="3200" spc="-5" dirty="0" smtClean="0">
                <a:cs typeface="Trebuchet MS"/>
              </a:rPr>
              <a:t>s</a:t>
            </a:r>
            <a:r>
              <a:rPr lang="en-US" sz="3200" dirty="0" smtClean="0">
                <a:cs typeface="Trebuchet MS"/>
              </a:rPr>
              <a:t>. </a:t>
            </a:r>
            <a:r>
              <a:rPr lang="en-US" sz="3200" spc="-5" dirty="0" smtClean="0">
                <a:cs typeface="Trebuchet MS"/>
              </a:rPr>
              <a:t>Entrepreneur </a:t>
            </a:r>
            <a:r>
              <a:rPr lang="en-US" sz="3200" dirty="0">
                <a:cs typeface="Trebuchet MS"/>
              </a:rPr>
              <a:t>should be aware </a:t>
            </a:r>
            <a:r>
              <a:rPr lang="en-US" sz="3200" spc="-5" dirty="0">
                <a:cs typeface="Trebuchet MS"/>
              </a:rPr>
              <a:t>about political </a:t>
            </a:r>
            <a:r>
              <a:rPr lang="en-US" sz="3200" spc="-5" dirty="0" smtClean="0">
                <a:cs typeface="Trebuchet MS"/>
              </a:rPr>
              <a:t>and legal environment </a:t>
            </a:r>
            <a:r>
              <a:rPr lang="en-US" sz="3200" dirty="0">
                <a:cs typeface="Trebuchet MS"/>
              </a:rPr>
              <a:t>in </a:t>
            </a:r>
            <a:r>
              <a:rPr lang="en-US" sz="3200" spc="-5" dirty="0">
                <a:cs typeface="Trebuchet MS"/>
              </a:rPr>
              <a:t>the </a:t>
            </a:r>
            <a:r>
              <a:rPr lang="en-US" sz="3200" spc="-5" dirty="0" smtClean="0">
                <a:cs typeface="Trebuchet MS"/>
              </a:rPr>
              <a:t>domestic as </a:t>
            </a:r>
            <a:r>
              <a:rPr lang="en-US" sz="3200" spc="-5" dirty="0">
                <a:cs typeface="Trebuchet MS"/>
              </a:rPr>
              <a:t>well </a:t>
            </a:r>
            <a:r>
              <a:rPr lang="en-US" sz="3200" dirty="0" smtClean="0">
                <a:cs typeface="Trebuchet MS"/>
              </a:rPr>
              <a:t>as </a:t>
            </a:r>
            <a:r>
              <a:rPr lang="en-US" sz="3200" spc="-5" dirty="0" smtClean="0">
                <a:cs typeface="Trebuchet MS"/>
              </a:rPr>
              <a:t>international</a:t>
            </a:r>
            <a:r>
              <a:rPr lang="en-US" sz="3200" spc="-65" dirty="0" smtClean="0">
                <a:cs typeface="Trebuchet MS"/>
              </a:rPr>
              <a:t> </a:t>
            </a:r>
            <a:r>
              <a:rPr lang="en-US" sz="3200" spc="-5" dirty="0" smtClean="0">
                <a:cs typeface="Trebuchet MS"/>
              </a:rPr>
              <a:t>market.</a:t>
            </a:r>
          </a:p>
          <a:p>
            <a:pPr marL="0" indent="0" algn="just">
              <a:buNone/>
            </a:pPr>
            <a:endParaRPr lang="en-US" sz="3200" spc="-5" dirty="0" smtClean="0">
              <a:cs typeface="Trebuchet MS"/>
            </a:endParaRPr>
          </a:p>
          <a:p>
            <a:pPr marL="0" indent="0" algn="just">
              <a:buNone/>
            </a:pPr>
            <a:r>
              <a:rPr lang="en-US" sz="3200" dirty="0" smtClean="0">
                <a:cs typeface="Trebuchet MS"/>
              </a:rPr>
              <a:t>Example: Alcohol is illegal in Muslim countries.</a:t>
            </a:r>
            <a:endParaRPr lang="en-US" sz="3200" spc="-5" dirty="0">
              <a:cs typeface="Trebuchet MS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type="title"/>
          </p:nvPr>
        </p:nvSpPr>
        <p:spPr>
          <a:xfrm>
            <a:off x="76200" y="228600"/>
            <a:ext cx="9067800" cy="99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500" spc="-5" dirty="0" smtClean="0">
                <a:cs typeface="Trebuchet MS"/>
              </a:rPr>
              <a:t>Difference Between INTERNATIONAL and DOMESTIC Entrepreneurship</a:t>
            </a:r>
            <a:endParaRPr lang="en-US" sz="25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4225184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3200400"/>
            <a:ext cx="8153400" cy="990600"/>
          </a:xfrm>
        </p:spPr>
        <p:txBody>
          <a:bodyPr/>
          <a:lstStyle/>
          <a:p>
            <a:pPr marL="0" indent="0">
              <a:buNone/>
            </a:pPr>
            <a:r>
              <a:rPr lang="en-US" sz="4800" spc="-5" dirty="0">
                <a:cs typeface="Trebuchet MS"/>
              </a:rPr>
              <a:t>Barriers </a:t>
            </a:r>
            <a:r>
              <a:rPr lang="en-US" sz="4800" spc="-10" dirty="0">
                <a:cs typeface="Trebuchet MS"/>
              </a:rPr>
              <a:t>to </a:t>
            </a:r>
            <a:r>
              <a:rPr lang="en-US" sz="4800" spc="-10" dirty="0" smtClean="0">
                <a:cs typeface="Trebuchet MS"/>
              </a:rPr>
              <a:t>in</a:t>
            </a:r>
            <a:r>
              <a:rPr lang="en-US" sz="4800" spc="-5" dirty="0" smtClean="0">
                <a:cs typeface="Trebuchet MS"/>
              </a:rPr>
              <a:t>t</a:t>
            </a:r>
            <a:r>
              <a:rPr lang="en-US" sz="4800" spc="-10" dirty="0" smtClean="0">
                <a:cs typeface="Trebuchet MS"/>
              </a:rPr>
              <a:t>ern</a:t>
            </a:r>
            <a:r>
              <a:rPr lang="en-US" sz="4800" spc="-5" dirty="0" smtClean="0">
                <a:cs typeface="Trebuchet MS"/>
              </a:rPr>
              <a:t>a</a:t>
            </a:r>
            <a:r>
              <a:rPr lang="en-US" sz="4800" spc="-10" dirty="0" smtClean="0">
                <a:cs typeface="Trebuchet MS"/>
              </a:rPr>
              <a:t>t</a:t>
            </a:r>
            <a:r>
              <a:rPr lang="en-US" sz="4800" spc="-5" dirty="0" smtClean="0">
                <a:cs typeface="Trebuchet MS"/>
              </a:rPr>
              <a:t>ional </a:t>
            </a:r>
            <a:r>
              <a:rPr lang="en-US" sz="4800" spc="-10" dirty="0" smtClean="0">
                <a:cs typeface="Trebuchet MS"/>
              </a:rPr>
              <a:t>trade</a:t>
            </a:r>
            <a:endParaRPr lang="en-US" sz="4800" dirty="0">
              <a:cs typeface="Trebuchet MS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5026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75455" y="693750"/>
            <a:ext cx="4539289" cy="52545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168902" y="3021329"/>
            <a:ext cx="984885" cy="56896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 marR="5080" indent="635" algn="ctr">
              <a:lnSpc>
                <a:spcPct val="87300"/>
              </a:lnSpc>
              <a:spcBef>
                <a:spcPts val="295"/>
              </a:spcBef>
            </a:pP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Barriers 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to  in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ern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ional  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trade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406519" y="1688083"/>
            <a:ext cx="510540" cy="623570"/>
          </a:xfrm>
          <a:custGeom>
            <a:avLst/>
            <a:gdLst/>
            <a:ahLst/>
            <a:cxnLst/>
            <a:rect l="l" t="t" r="r" b="b"/>
            <a:pathLst>
              <a:path w="510539" h="623569">
                <a:moveTo>
                  <a:pt x="408431" y="255269"/>
                </a:moveTo>
                <a:lnTo>
                  <a:pt x="102107" y="255269"/>
                </a:lnTo>
                <a:lnTo>
                  <a:pt x="102107" y="623442"/>
                </a:lnTo>
                <a:lnTo>
                  <a:pt x="408431" y="623442"/>
                </a:lnTo>
                <a:lnTo>
                  <a:pt x="408431" y="255269"/>
                </a:lnTo>
                <a:close/>
              </a:path>
              <a:path w="510539" h="623569">
                <a:moveTo>
                  <a:pt x="255269" y="0"/>
                </a:moveTo>
                <a:lnTo>
                  <a:pt x="0" y="255269"/>
                </a:lnTo>
                <a:lnTo>
                  <a:pt x="510413" y="255269"/>
                </a:lnTo>
                <a:lnTo>
                  <a:pt x="255269" y="0"/>
                </a:lnTo>
                <a:close/>
              </a:path>
            </a:pathLst>
          </a:custGeom>
          <a:solidFill>
            <a:srgbClr val="D7AE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061205" y="192912"/>
            <a:ext cx="1201420" cy="1201420"/>
          </a:xfrm>
          <a:custGeom>
            <a:avLst/>
            <a:gdLst/>
            <a:ahLst/>
            <a:cxnLst/>
            <a:rect l="l" t="t" r="r" b="b"/>
            <a:pathLst>
              <a:path w="1201420" h="1201420">
                <a:moveTo>
                  <a:pt x="600583" y="0"/>
                </a:moveTo>
                <a:lnTo>
                  <a:pt x="553643" y="1806"/>
                </a:lnTo>
                <a:lnTo>
                  <a:pt x="507693" y="7137"/>
                </a:lnTo>
                <a:lnTo>
                  <a:pt x="462865" y="15859"/>
                </a:lnTo>
                <a:lnTo>
                  <a:pt x="419292" y="27839"/>
                </a:lnTo>
                <a:lnTo>
                  <a:pt x="377109" y="42942"/>
                </a:lnTo>
                <a:lnTo>
                  <a:pt x="336448" y="61035"/>
                </a:lnTo>
                <a:lnTo>
                  <a:pt x="297443" y="81985"/>
                </a:lnTo>
                <a:lnTo>
                  <a:pt x="260228" y="105658"/>
                </a:lnTo>
                <a:lnTo>
                  <a:pt x="224935" y="131921"/>
                </a:lnTo>
                <a:lnTo>
                  <a:pt x="191700" y="160640"/>
                </a:lnTo>
                <a:lnTo>
                  <a:pt x="160654" y="191681"/>
                </a:lnTo>
                <a:lnTo>
                  <a:pt x="131931" y="224912"/>
                </a:lnTo>
                <a:lnTo>
                  <a:pt x="105665" y="260198"/>
                </a:lnTo>
                <a:lnTo>
                  <a:pt x="81990" y="297405"/>
                </a:lnTo>
                <a:lnTo>
                  <a:pt x="61038" y="336401"/>
                </a:lnTo>
                <a:lnTo>
                  <a:pt x="42943" y="377052"/>
                </a:lnTo>
                <a:lnTo>
                  <a:pt x="27840" y="419225"/>
                </a:lnTo>
                <a:lnTo>
                  <a:pt x="15860" y="462785"/>
                </a:lnTo>
                <a:lnTo>
                  <a:pt x="7137" y="507599"/>
                </a:lnTo>
                <a:lnTo>
                  <a:pt x="1806" y="553534"/>
                </a:lnTo>
                <a:lnTo>
                  <a:pt x="0" y="600455"/>
                </a:lnTo>
                <a:lnTo>
                  <a:pt x="1806" y="647504"/>
                </a:lnTo>
                <a:lnTo>
                  <a:pt x="7137" y="693439"/>
                </a:lnTo>
                <a:lnTo>
                  <a:pt x="15860" y="738253"/>
                </a:lnTo>
                <a:lnTo>
                  <a:pt x="27840" y="781813"/>
                </a:lnTo>
                <a:lnTo>
                  <a:pt x="42943" y="823986"/>
                </a:lnTo>
                <a:lnTo>
                  <a:pt x="61038" y="864637"/>
                </a:lnTo>
                <a:lnTo>
                  <a:pt x="81990" y="903633"/>
                </a:lnTo>
                <a:lnTo>
                  <a:pt x="105665" y="940840"/>
                </a:lnTo>
                <a:lnTo>
                  <a:pt x="131931" y="976126"/>
                </a:lnTo>
                <a:lnTo>
                  <a:pt x="160654" y="1009357"/>
                </a:lnTo>
                <a:lnTo>
                  <a:pt x="191700" y="1040398"/>
                </a:lnTo>
                <a:lnTo>
                  <a:pt x="224935" y="1069117"/>
                </a:lnTo>
                <a:lnTo>
                  <a:pt x="260228" y="1095380"/>
                </a:lnTo>
                <a:lnTo>
                  <a:pt x="297443" y="1119053"/>
                </a:lnTo>
                <a:lnTo>
                  <a:pt x="336448" y="1140003"/>
                </a:lnTo>
                <a:lnTo>
                  <a:pt x="377109" y="1158096"/>
                </a:lnTo>
                <a:lnTo>
                  <a:pt x="419292" y="1173199"/>
                </a:lnTo>
                <a:lnTo>
                  <a:pt x="462865" y="1185179"/>
                </a:lnTo>
                <a:lnTo>
                  <a:pt x="507693" y="1193901"/>
                </a:lnTo>
                <a:lnTo>
                  <a:pt x="553643" y="1199232"/>
                </a:lnTo>
                <a:lnTo>
                  <a:pt x="600583" y="1201038"/>
                </a:lnTo>
                <a:lnTo>
                  <a:pt x="647504" y="1199232"/>
                </a:lnTo>
                <a:lnTo>
                  <a:pt x="693439" y="1193901"/>
                </a:lnTo>
                <a:lnTo>
                  <a:pt x="738253" y="1185179"/>
                </a:lnTo>
                <a:lnTo>
                  <a:pt x="781813" y="1173199"/>
                </a:lnTo>
                <a:lnTo>
                  <a:pt x="823986" y="1158096"/>
                </a:lnTo>
                <a:lnTo>
                  <a:pt x="864637" y="1140003"/>
                </a:lnTo>
                <a:lnTo>
                  <a:pt x="903633" y="1119053"/>
                </a:lnTo>
                <a:lnTo>
                  <a:pt x="940840" y="1095380"/>
                </a:lnTo>
                <a:lnTo>
                  <a:pt x="976126" y="1069117"/>
                </a:lnTo>
                <a:lnTo>
                  <a:pt x="1009357" y="1040398"/>
                </a:lnTo>
                <a:lnTo>
                  <a:pt x="1040398" y="1009357"/>
                </a:lnTo>
                <a:lnTo>
                  <a:pt x="1069117" y="976126"/>
                </a:lnTo>
                <a:lnTo>
                  <a:pt x="1095380" y="940840"/>
                </a:lnTo>
                <a:lnTo>
                  <a:pt x="1119053" y="903633"/>
                </a:lnTo>
                <a:lnTo>
                  <a:pt x="1140003" y="864637"/>
                </a:lnTo>
                <a:lnTo>
                  <a:pt x="1158096" y="823986"/>
                </a:lnTo>
                <a:lnTo>
                  <a:pt x="1173199" y="781813"/>
                </a:lnTo>
                <a:lnTo>
                  <a:pt x="1185179" y="738253"/>
                </a:lnTo>
                <a:lnTo>
                  <a:pt x="1193901" y="693439"/>
                </a:lnTo>
                <a:lnTo>
                  <a:pt x="1199232" y="647504"/>
                </a:lnTo>
                <a:lnTo>
                  <a:pt x="1201039" y="600455"/>
                </a:lnTo>
                <a:lnTo>
                  <a:pt x="1199232" y="553534"/>
                </a:lnTo>
                <a:lnTo>
                  <a:pt x="1193901" y="507599"/>
                </a:lnTo>
                <a:lnTo>
                  <a:pt x="1185179" y="462785"/>
                </a:lnTo>
                <a:lnTo>
                  <a:pt x="1173199" y="419225"/>
                </a:lnTo>
                <a:lnTo>
                  <a:pt x="1158096" y="377052"/>
                </a:lnTo>
                <a:lnTo>
                  <a:pt x="1140003" y="336401"/>
                </a:lnTo>
                <a:lnTo>
                  <a:pt x="1119053" y="297405"/>
                </a:lnTo>
                <a:lnTo>
                  <a:pt x="1095380" y="260198"/>
                </a:lnTo>
                <a:lnTo>
                  <a:pt x="1069117" y="224912"/>
                </a:lnTo>
                <a:lnTo>
                  <a:pt x="1040398" y="191681"/>
                </a:lnTo>
                <a:lnTo>
                  <a:pt x="1009357" y="160640"/>
                </a:lnTo>
                <a:lnTo>
                  <a:pt x="976126" y="131921"/>
                </a:lnTo>
                <a:lnTo>
                  <a:pt x="940840" y="105658"/>
                </a:lnTo>
                <a:lnTo>
                  <a:pt x="903633" y="81985"/>
                </a:lnTo>
                <a:lnTo>
                  <a:pt x="864637" y="61035"/>
                </a:lnTo>
                <a:lnTo>
                  <a:pt x="823986" y="42942"/>
                </a:lnTo>
                <a:lnTo>
                  <a:pt x="781813" y="27839"/>
                </a:lnTo>
                <a:lnTo>
                  <a:pt x="738253" y="15859"/>
                </a:lnTo>
                <a:lnTo>
                  <a:pt x="693439" y="7137"/>
                </a:lnTo>
                <a:lnTo>
                  <a:pt x="647504" y="1806"/>
                </a:lnTo>
                <a:lnTo>
                  <a:pt x="600583" y="0"/>
                </a:lnTo>
                <a:close/>
              </a:path>
            </a:pathLst>
          </a:custGeom>
          <a:solidFill>
            <a:srgbClr val="B83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061205" y="192912"/>
            <a:ext cx="1201420" cy="1201420"/>
          </a:xfrm>
          <a:custGeom>
            <a:avLst/>
            <a:gdLst/>
            <a:ahLst/>
            <a:cxnLst/>
            <a:rect l="l" t="t" r="r" b="b"/>
            <a:pathLst>
              <a:path w="1201420" h="1201420">
                <a:moveTo>
                  <a:pt x="0" y="600455"/>
                </a:moveTo>
                <a:lnTo>
                  <a:pt x="1806" y="553534"/>
                </a:lnTo>
                <a:lnTo>
                  <a:pt x="7137" y="507599"/>
                </a:lnTo>
                <a:lnTo>
                  <a:pt x="15860" y="462785"/>
                </a:lnTo>
                <a:lnTo>
                  <a:pt x="27840" y="419225"/>
                </a:lnTo>
                <a:lnTo>
                  <a:pt x="42943" y="377052"/>
                </a:lnTo>
                <a:lnTo>
                  <a:pt x="61038" y="336401"/>
                </a:lnTo>
                <a:lnTo>
                  <a:pt x="81990" y="297405"/>
                </a:lnTo>
                <a:lnTo>
                  <a:pt x="105665" y="260198"/>
                </a:lnTo>
                <a:lnTo>
                  <a:pt x="131931" y="224912"/>
                </a:lnTo>
                <a:lnTo>
                  <a:pt x="160654" y="191681"/>
                </a:lnTo>
                <a:lnTo>
                  <a:pt x="191700" y="160640"/>
                </a:lnTo>
                <a:lnTo>
                  <a:pt x="224935" y="131921"/>
                </a:lnTo>
                <a:lnTo>
                  <a:pt x="260228" y="105658"/>
                </a:lnTo>
                <a:lnTo>
                  <a:pt x="297443" y="81985"/>
                </a:lnTo>
                <a:lnTo>
                  <a:pt x="336448" y="61035"/>
                </a:lnTo>
                <a:lnTo>
                  <a:pt x="377109" y="42942"/>
                </a:lnTo>
                <a:lnTo>
                  <a:pt x="419292" y="27839"/>
                </a:lnTo>
                <a:lnTo>
                  <a:pt x="462865" y="15859"/>
                </a:lnTo>
                <a:lnTo>
                  <a:pt x="507693" y="7137"/>
                </a:lnTo>
                <a:lnTo>
                  <a:pt x="553643" y="1806"/>
                </a:lnTo>
                <a:lnTo>
                  <a:pt x="600583" y="0"/>
                </a:lnTo>
                <a:lnTo>
                  <a:pt x="647504" y="1806"/>
                </a:lnTo>
                <a:lnTo>
                  <a:pt x="693439" y="7137"/>
                </a:lnTo>
                <a:lnTo>
                  <a:pt x="738253" y="15859"/>
                </a:lnTo>
                <a:lnTo>
                  <a:pt x="781813" y="27839"/>
                </a:lnTo>
                <a:lnTo>
                  <a:pt x="823986" y="42942"/>
                </a:lnTo>
                <a:lnTo>
                  <a:pt x="864637" y="61035"/>
                </a:lnTo>
                <a:lnTo>
                  <a:pt x="903633" y="81985"/>
                </a:lnTo>
                <a:lnTo>
                  <a:pt x="940840" y="105658"/>
                </a:lnTo>
                <a:lnTo>
                  <a:pt x="976126" y="131921"/>
                </a:lnTo>
                <a:lnTo>
                  <a:pt x="1009357" y="160640"/>
                </a:lnTo>
                <a:lnTo>
                  <a:pt x="1040398" y="191681"/>
                </a:lnTo>
                <a:lnTo>
                  <a:pt x="1069117" y="224912"/>
                </a:lnTo>
                <a:lnTo>
                  <a:pt x="1095380" y="260198"/>
                </a:lnTo>
                <a:lnTo>
                  <a:pt x="1119053" y="297405"/>
                </a:lnTo>
                <a:lnTo>
                  <a:pt x="1140003" y="336401"/>
                </a:lnTo>
                <a:lnTo>
                  <a:pt x="1158096" y="377052"/>
                </a:lnTo>
                <a:lnTo>
                  <a:pt x="1173199" y="419225"/>
                </a:lnTo>
                <a:lnTo>
                  <a:pt x="1185179" y="462785"/>
                </a:lnTo>
                <a:lnTo>
                  <a:pt x="1193901" y="507599"/>
                </a:lnTo>
                <a:lnTo>
                  <a:pt x="1199232" y="553534"/>
                </a:lnTo>
                <a:lnTo>
                  <a:pt x="1201039" y="600455"/>
                </a:lnTo>
                <a:lnTo>
                  <a:pt x="1199232" y="647504"/>
                </a:lnTo>
                <a:lnTo>
                  <a:pt x="1193901" y="693439"/>
                </a:lnTo>
                <a:lnTo>
                  <a:pt x="1185179" y="738253"/>
                </a:lnTo>
                <a:lnTo>
                  <a:pt x="1173199" y="781813"/>
                </a:lnTo>
                <a:lnTo>
                  <a:pt x="1158096" y="823986"/>
                </a:lnTo>
                <a:lnTo>
                  <a:pt x="1140003" y="864637"/>
                </a:lnTo>
                <a:lnTo>
                  <a:pt x="1119053" y="903633"/>
                </a:lnTo>
                <a:lnTo>
                  <a:pt x="1095380" y="940840"/>
                </a:lnTo>
                <a:lnTo>
                  <a:pt x="1069117" y="976126"/>
                </a:lnTo>
                <a:lnTo>
                  <a:pt x="1040398" y="1009357"/>
                </a:lnTo>
                <a:lnTo>
                  <a:pt x="1009357" y="1040398"/>
                </a:lnTo>
                <a:lnTo>
                  <a:pt x="976126" y="1069117"/>
                </a:lnTo>
                <a:lnTo>
                  <a:pt x="940840" y="1095380"/>
                </a:lnTo>
                <a:lnTo>
                  <a:pt x="903633" y="1119053"/>
                </a:lnTo>
                <a:lnTo>
                  <a:pt x="864637" y="1140003"/>
                </a:lnTo>
                <a:lnTo>
                  <a:pt x="823986" y="1158096"/>
                </a:lnTo>
                <a:lnTo>
                  <a:pt x="781813" y="1173199"/>
                </a:lnTo>
                <a:lnTo>
                  <a:pt x="738253" y="1185179"/>
                </a:lnTo>
                <a:lnTo>
                  <a:pt x="693439" y="1193901"/>
                </a:lnTo>
                <a:lnTo>
                  <a:pt x="647504" y="1199232"/>
                </a:lnTo>
                <a:lnTo>
                  <a:pt x="600583" y="1201038"/>
                </a:lnTo>
                <a:lnTo>
                  <a:pt x="553643" y="1199232"/>
                </a:lnTo>
                <a:lnTo>
                  <a:pt x="507693" y="1193901"/>
                </a:lnTo>
                <a:lnTo>
                  <a:pt x="462865" y="1185179"/>
                </a:lnTo>
                <a:lnTo>
                  <a:pt x="419292" y="1173199"/>
                </a:lnTo>
                <a:lnTo>
                  <a:pt x="377109" y="1158096"/>
                </a:lnTo>
                <a:lnTo>
                  <a:pt x="336448" y="1140003"/>
                </a:lnTo>
                <a:lnTo>
                  <a:pt x="297443" y="1119053"/>
                </a:lnTo>
                <a:lnTo>
                  <a:pt x="260228" y="1095380"/>
                </a:lnTo>
                <a:lnTo>
                  <a:pt x="224935" y="1069117"/>
                </a:lnTo>
                <a:lnTo>
                  <a:pt x="191700" y="1040398"/>
                </a:lnTo>
                <a:lnTo>
                  <a:pt x="160654" y="1009357"/>
                </a:lnTo>
                <a:lnTo>
                  <a:pt x="131931" y="976126"/>
                </a:lnTo>
                <a:lnTo>
                  <a:pt x="105665" y="940840"/>
                </a:lnTo>
                <a:lnTo>
                  <a:pt x="81990" y="903633"/>
                </a:lnTo>
                <a:lnTo>
                  <a:pt x="61038" y="864637"/>
                </a:lnTo>
                <a:lnTo>
                  <a:pt x="42943" y="823986"/>
                </a:lnTo>
                <a:lnTo>
                  <a:pt x="27840" y="781813"/>
                </a:lnTo>
                <a:lnTo>
                  <a:pt x="15860" y="738253"/>
                </a:lnTo>
                <a:lnTo>
                  <a:pt x="7137" y="693439"/>
                </a:lnTo>
                <a:lnTo>
                  <a:pt x="1806" y="647504"/>
                </a:lnTo>
                <a:lnTo>
                  <a:pt x="0" y="600582"/>
                </a:lnTo>
                <a:close/>
              </a:path>
            </a:pathLst>
          </a:custGeom>
          <a:ln w="399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256023" y="427177"/>
            <a:ext cx="811530" cy="692785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12700" marR="5080" algn="ctr">
              <a:lnSpc>
                <a:spcPts val="1670"/>
              </a:lnSpc>
              <a:spcBef>
                <a:spcPts val="360"/>
              </a:spcBef>
            </a:pPr>
            <a:r>
              <a:rPr sz="1600" spc="-5" dirty="0">
                <a:solidFill>
                  <a:srgbClr val="FFFFFF"/>
                </a:solidFill>
                <a:latin typeface="Trebuchet MS"/>
                <a:cs typeface="Trebuchet MS"/>
              </a:rPr>
              <a:t>Lack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of  i</a:t>
            </a:r>
            <a:r>
              <a:rPr sz="1600" spc="-5" dirty="0">
                <a:solidFill>
                  <a:srgbClr val="FFFFFF"/>
                </a:solidFill>
                <a:latin typeface="Trebuchet MS"/>
                <a:cs typeface="Trebuchet MS"/>
              </a:rPr>
              <a:t>nf</a:t>
            </a:r>
            <a:r>
              <a:rPr sz="1600" spc="-15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FFFFFF"/>
                </a:solidFill>
                <a:latin typeface="Trebuchet MS"/>
                <a:cs typeface="Trebuchet MS"/>
              </a:rPr>
              <a:t>rmat 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ion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546852" y="675640"/>
            <a:ext cx="1201420" cy="1201420"/>
          </a:xfrm>
          <a:custGeom>
            <a:avLst/>
            <a:gdLst/>
            <a:ahLst/>
            <a:cxnLst/>
            <a:rect l="l" t="t" r="r" b="b"/>
            <a:pathLst>
              <a:path w="1201420" h="1201420">
                <a:moveTo>
                  <a:pt x="600583" y="0"/>
                </a:moveTo>
                <a:lnTo>
                  <a:pt x="553643" y="1806"/>
                </a:lnTo>
                <a:lnTo>
                  <a:pt x="507693" y="7137"/>
                </a:lnTo>
                <a:lnTo>
                  <a:pt x="462865" y="15859"/>
                </a:lnTo>
                <a:lnTo>
                  <a:pt x="419292" y="27839"/>
                </a:lnTo>
                <a:lnTo>
                  <a:pt x="377109" y="42942"/>
                </a:lnTo>
                <a:lnTo>
                  <a:pt x="336448" y="61035"/>
                </a:lnTo>
                <a:lnTo>
                  <a:pt x="297443" y="81985"/>
                </a:lnTo>
                <a:lnTo>
                  <a:pt x="260228" y="105658"/>
                </a:lnTo>
                <a:lnTo>
                  <a:pt x="224935" y="131921"/>
                </a:lnTo>
                <a:lnTo>
                  <a:pt x="191700" y="160640"/>
                </a:lnTo>
                <a:lnTo>
                  <a:pt x="160654" y="191681"/>
                </a:lnTo>
                <a:lnTo>
                  <a:pt x="131931" y="224912"/>
                </a:lnTo>
                <a:lnTo>
                  <a:pt x="105665" y="260198"/>
                </a:lnTo>
                <a:lnTo>
                  <a:pt x="81990" y="297405"/>
                </a:lnTo>
                <a:lnTo>
                  <a:pt x="61038" y="336401"/>
                </a:lnTo>
                <a:lnTo>
                  <a:pt x="42943" y="377052"/>
                </a:lnTo>
                <a:lnTo>
                  <a:pt x="27840" y="419225"/>
                </a:lnTo>
                <a:lnTo>
                  <a:pt x="15860" y="462785"/>
                </a:lnTo>
                <a:lnTo>
                  <a:pt x="7137" y="507599"/>
                </a:lnTo>
                <a:lnTo>
                  <a:pt x="1806" y="553534"/>
                </a:lnTo>
                <a:lnTo>
                  <a:pt x="0" y="600456"/>
                </a:lnTo>
                <a:lnTo>
                  <a:pt x="1806" y="647395"/>
                </a:lnTo>
                <a:lnTo>
                  <a:pt x="7137" y="693345"/>
                </a:lnTo>
                <a:lnTo>
                  <a:pt x="15860" y="738173"/>
                </a:lnTo>
                <a:lnTo>
                  <a:pt x="27840" y="781746"/>
                </a:lnTo>
                <a:lnTo>
                  <a:pt x="42943" y="823929"/>
                </a:lnTo>
                <a:lnTo>
                  <a:pt x="61038" y="864590"/>
                </a:lnTo>
                <a:lnTo>
                  <a:pt x="81990" y="903595"/>
                </a:lnTo>
                <a:lnTo>
                  <a:pt x="105665" y="940810"/>
                </a:lnTo>
                <a:lnTo>
                  <a:pt x="131931" y="976103"/>
                </a:lnTo>
                <a:lnTo>
                  <a:pt x="160654" y="1009338"/>
                </a:lnTo>
                <a:lnTo>
                  <a:pt x="191700" y="1040384"/>
                </a:lnTo>
                <a:lnTo>
                  <a:pt x="224935" y="1069107"/>
                </a:lnTo>
                <a:lnTo>
                  <a:pt x="260228" y="1095373"/>
                </a:lnTo>
                <a:lnTo>
                  <a:pt x="297443" y="1119048"/>
                </a:lnTo>
                <a:lnTo>
                  <a:pt x="336448" y="1140000"/>
                </a:lnTo>
                <a:lnTo>
                  <a:pt x="377109" y="1158095"/>
                </a:lnTo>
                <a:lnTo>
                  <a:pt x="419292" y="1173198"/>
                </a:lnTo>
                <a:lnTo>
                  <a:pt x="462865" y="1185178"/>
                </a:lnTo>
                <a:lnTo>
                  <a:pt x="507693" y="1193901"/>
                </a:lnTo>
                <a:lnTo>
                  <a:pt x="553643" y="1199232"/>
                </a:lnTo>
                <a:lnTo>
                  <a:pt x="600583" y="1201039"/>
                </a:lnTo>
                <a:lnTo>
                  <a:pt x="647505" y="1199232"/>
                </a:lnTo>
                <a:lnTo>
                  <a:pt x="693443" y="1193901"/>
                </a:lnTo>
                <a:lnTo>
                  <a:pt x="738260" y="1185178"/>
                </a:lnTo>
                <a:lnTo>
                  <a:pt x="781826" y="1173198"/>
                </a:lnTo>
                <a:lnTo>
                  <a:pt x="824004" y="1158095"/>
                </a:lnTo>
                <a:lnTo>
                  <a:pt x="864662" y="1140000"/>
                </a:lnTo>
                <a:lnTo>
                  <a:pt x="903666" y="1119048"/>
                </a:lnTo>
                <a:lnTo>
                  <a:pt x="940882" y="1095373"/>
                </a:lnTo>
                <a:lnTo>
                  <a:pt x="976176" y="1069107"/>
                </a:lnTo>
                <a:lnTo>
                  <a:pt x="1009416" y="1040384"/>
                </a:lnTo>
                <a:lnTo>
                  <a:pt x="1040466" y="1009338"/>
                </a:lnTo>
                <a:lnTo>
                  <a:pt x="1069194" y="976103"/>
                </a:lnTo>
                <a:lnTo>
                  <a:pt x="1095466" y="940810"/>
                </a:lnTo>
                <a:lnTo>
                  <a:pt x="1119147" y="903595"/>
                </a:lnTo>
                <a:lnTo>
                  <a:pt x="1140105" y="864590"/>
                </a:lnTo>
                <a:lnTo>
                  <a:pt x="1158205" y="823929"/>
                </a:lnTo>
                <a:lnTo>
                  <a:pt x="1173314" y="781746"/>
                </a:lnTo>
                <a:lnTo>
                  <a:pt x="1185299" y="738173"/>
                </a:lnTo>
                <a:lnTo>
                  <a:pt x="1194024" y="693345"/>
                </a:lnTo>
                <a:lnTo>
                  <a:pt x="1199358" y="647395"/>
                </a:lnTo>
                <a:lnTo>
                  <a:pt x="1201166" y="600456"/>
                </a:lnTo>
                <a:lnTo>
                  <a:pt x="1199358" y="553534"/>
                </a:lnTo>
                <a:lnTo>
                  <a:pt x="1194024" y="507599"/>
                </a:lnTo>
                <a:lnTo>
                  <a:pt x="1185299" y="462785"/>
                </a:lnTo>
                <a:lnTo>
                  <a:pt x="1173314" y="419225"/>
                </a:lnTo>
                <a:lnTo>
                  <a:pt x="1158205" y="377052"/>
                </a:lnTo>
                <a:lnTo>
                  <a:pt x="1140105" y="336401"/>
                </a:lnTo>
                <a:lnTo>
                  <a:pt x="1119147" y="297405"/>
                </a:lnTo>
                <a:lnTo>
                  <a:pt x="1095466" y="260198"/>
                </a:lnTo>
                <a:lnTo>
                  <a:pt x="1069194" y="224912"/>
                </a:lnTo>
                <a:lnTo>
                  <a:pt x="1040466" y="191681"/>
                </a:lnTo>
                <a:lnTo>
                  <a:pt x="1009416" y="160640"/>
                </a:lnTo>
                <a:lnTo>
                  <a:pt x="976176" y="131921"/>
                </a:lnTo>
                <a:lnTo>
                  <a:pt x="940882" y="105658"/>
                </a:lnTo>
                <a:lnTo>
                  <a:pt x="903666" y="81985"/>
                </a:lnTo>
                <a:lnTo>
                  <a:pt x="864662" y="61035"/>
                </a:lnTo>
                <a:lnTo>
                  <a:pt x="824004" y="42942"/>
                </a:lnTo>
                <a:lnTo>
                  <a:pt x="781826" y="27839"/>
                </a:lnTo>
                <a:lnTo>
                  <a:pt x="738260" y="15859"/>
                </a:lnTo>
                <a:lnTo>
                  <a:pt x="693443" y="7137"/>
                </a:lnTo>
                <a:lnTo>
                  <a:pt x="647505" y="1806"/>
                </a:lnTo>
                <a:lnTo>
                  <a:pt x="600583" y="0"/>
                </a:lnTo>
                <a:close/>
              </a:path>
            </a:pathLst>
          </a:custGeom>
          <a:solidFill>
            <a:srgbClr val="B83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546852" y="675640"/>
            <a:ext cx="1201420" cy="1201420"/>
          </a:xfrm>
          <a:custGeom>
            <a:avLst/>
            <a:gdLst/>
            <a:ahLst/>
            <a:cxnLst/>
            <a:rect l="l" t="t" r="r" b="b"/>
            <a:pathLst>
              <a:path w="1201420" h="1201420">
                <a:moveTo>
                  <a:pt x="0" y="600456"/>
                </a:moveTo>
                <a:lnTo>
                  <a:pt x="1806" y="553534"/>
                </a:lnTo>
                <a:lnTo>
                  <a:pt x="7137" y="507599"/>
                </a:lnTo>
                <a:lnTo>
                  <a:pt x="15860" y="462785"/>
                </a:lnTo>
                <a:lnTo>
                  <a:pt x="27840" y="419225"/>
                </a:lnTo>
                <a:lnTo>
                  <a:pt x="42943" y="377052"/>
                </a:lnTo>
                <a:lnTo>
                  <a:pt x="61038" y="336401"/>
                </a:lnTo>
                <a:lnTo>
                  <a:pt x="81990" y="297405"/>
                </a:lnTo>
                <a:lnTo>
                  <a:pt x="105665" y="260198"/>
                </a:lnTo>
                <a:lnTo>
                  <a:pt x="131931" y="224912"/>
                </a:lnTo>
                <a:lnTo>
                  <a:pt x="160654" y="191681"/>
                </a:lnTo>
                <a:lnTo>
                  <a:pt x="191700" y="160640"/>
                </a:lnTo>
                <a:lnTo>
                  <a:pt x="224935" y="131921"/>
                </a:lnTo>
                <a:lnTo>
                  <a:pt x="260228" y="105658"/>
                </a:lnTo>
                <a:lnTo>
                  <a:pt x="297443" y="81985"/>
                </a:lnTo>
                <a:lnTo>
                  <a:pt x="336448" y="61035"/>
                </a:lnTo>
                <a:lnTo>
                  <a:pt x="377109" y="42942"/>
                </a:lnTo>
                <a:lnTo>
                  <a:pt x="419292" y="27839"/>
                </a:lnTo>
                <a:lnTo>
                  <a:pt x="462865" y="15859"/>
                </a:lnTo>
                <a:lnTo>
                  <a:pt x="507693" y="7137"/>
                </a:lnTo>
                <a:lnTo>
                  <a:pt x="553643" y="1806"/>
                </a:lnTo>
                <a:lnTo>
                  <a:pt x="600583" y="0"/>
                </a:lnTo>
                <a:lnTo>
                  <a:pt x="647505" y="1806"/>
                </a:lnTo>
                <a:lnTo>
                  <a:pt x="693443" y="7137"/>
                </a:lnTo>
                <a:lnTo>
                  <a:pt x="738260" y="15859"/>
                </a:lnTo>
                <a:lnTo>
                  <a:pt x="781826" y="27839"/>
                </a:lnTo>
                <a:lnTo>
                  <a:pt x="824004" y="42942"/>
                </a:lnTo>
                <a:lnTo>
                  <a:pt x="864662" y="61035"/>
                </a:lnTo>
                <a:lnTo>
                  <a:pt x="903666" y="81985"/>
                </a:lnTo>
                <a:lnTo>
                  <a:pt x="940882" y="105658"/>
                </a:lnTo>
                <a:lnTo>
                  <a:pt x="976176" y="131921"/>
                </a:lnTo>
                <a:lnTo>
                  <a:pt x="1009416" y="160640"/>
                </a:lnTo>
                <a:lnTo>
                  <a:pt x="1040466" y="191681"/>
                </a:lnTo>
                <a:lnTo>
                  <a:pt x="1069194" y="224912"/>
                </a:lnTo>
                <a:lnTo>
                  <a:pt x="1095466" y="260198"/>
                </a:lnTo>
                <a:lnTo>
                  <a:pt x="1119147" y="297405"/>
                </a:lnTo>
                <a:lnTo>
                  <a:pt x="1140105" y="336401"/>
                </a:lnTo>
                <a:lnTo>
                  <a:pt x="1158205" y="377052"/>
                </a:lnTo>
                <a:lnTo>
                  <a:pt x="1173314" y="419225"/>
                </a:lnTo>
                <a:lnTo>
                  <a:pt x="1185299" y="462785"/>
                </a:lnTo>
                <a:lnTo>
                  <a:pt x="1194024" y="507599"/>
                </a:lnTo>
                <a:lnTo>
                  <a:pt x="1199358" y="553534"/>
                </a:lnTo>
                <a:lnTo>
                  <a:pt x="1201166" y="600456"/>
                </a:lnTo>
                <a:lnTo>
                  <a:pt x="1199358" y="647395"/>
                </a:lnTo>
                <a:lnTo>
                  <a:pt x="1194024" y="693345"/>
                </a:lnTo>
                <a:lnTo>
                  <a:pt x="1185299" y="738173"/>
                </a:lnTo>
                <a:lnTo>
                  <a:pt x="1173314" y="781746"/>
                </a:lnTo>
                <a:lnTo>
                  <a:pt x="1158205" y="823929"/>
                </a:lnTo>
                <a:lnTo>
                  <a:pt x="1140105" y="864590"/>
                </a:lnTo>
                <a:lnTo>
                  <a:pt x="1119147" y="903595"/>
                </a:lnTo>
                <a:lnTo>
                  <a:pt x="1095466" y="940810"/>
                </a:lnTo>
                <a:lnTo>
                  <a:pt x="1069194" y="976103"/>
                </a:lnTo>
                <a:lnTo>
                  <a:pt x="1040466" y="1009338"/>
                </a:lnTo>
                <a:lnTo>
                  <a:pt x="1009416" y="1040384"/>
                </a:lnTo>
                <a:lnTo>
                  <a:pt x="976176" y="1069107"/>
                </a:lnTo>
                <a:lnTo>
                  <a:pt x="940882" y="1095373"/>
                </a:lnTo>
                <a:lnTo>
                  <a:pt x="903666" y="1119048"/>
                </a:lnTo>
                <a:lnTo>
                  <a:pt x="864662" y="1140000"/>
                </a:lnTo>
                <a:lnTo>
                  <a:pt x="824004" y="1158095"/>
                </a:lnTo>
                <a:lnTo>
                  <a:pt x="781826" y="1173198"/>
                </a:lnTo>
                <a:lnTo>
                  <a:pt x="738260" y="1185178"/>
                </a:lnTo>
                <a:lnTo>
                  <a:pt x="693443" y="1193901"/>
                </a:lnTo>
                <a:lnTo>
                  <a:pt x="647505" y="1199232"/>
                </a:lnTo>
                <a:lnTo>
                  <a:pt x="600583" y="1201039"/>
                </a:lnTo>
                <a:lnTo>
                  <a:pt x="553643" y="1199232"/>
                </a:lnTo>
                <a:lnTo>
                  <a:pt x="507693" y="1193901"/>
                </a:lnTo>
                <a:lnTo>
                  <a:pt x="462865" y="1185178"/>
                </a:lnTo>
                <a:lnTo>
                  <a:pt x="419292" y="1173198"/>
                </a:lnTo>
                <a:lnTo>
                  <a:pt x="377109" y="1158095"/>
                </a:lnTo>
                <a:lnTo>
                  <a:pt x="336448" y="1140000"/>
                </a:lnTo>
                <a:lnTo>
                  <a:pt x="297443" y="1119048"/>
                </a:lnTo>
                <a:lnTo>
                  <a:pt x="260228" y="1095373"/>
                </a:lnTo>
                <a:lnTo>
                  <a:pt x="224935" y="1069107"/>
                </a:lnTo>
                <a:lnTo>
                  <a:pt x="191700" y="1040384"/>
                </a:lnTo>
                <a:lnTo>
                  <a:pt x="160654" y="1009338"/>
                </a:lnTo>
                <a:lnTo>
                  <a:pt x="131931" y="976103"/>
                </a:lnTo>
                <a:lnTo>
                  <a:pt x="105665" y="940810"/>
                </a:lnTo>
                <a:lnTo>
                  <a:pt x="81990" y="903595"/>
                </a:lnTo>
                <a:lnTo>
                  <a:pt x="61038" y="864590"/>
                </a:lnTo>
                <a:lnTo>
                  <a:pt x="42943" y="823929"/>
                </a:lnTo>
                <a:lnTo>
                  <a:pt x="27840" y="781746"/>
                </a:lnTo>
                <a:lnTo>
                  <a:pt x="15860" y="738173"/>
                </a:lnTo>
                <a:lnTo>
                  <a:pt x="7137" y="693345"/>
                </a:lnTo>
                <a:lnTo>
                  <a:pt x="1806" y="647395"/>
                </a:lnTo>
                <a:lnTo>
                  <a:pt x="0" y="600456"/>
                </a:lnTo>
                <a:close/>
              </a:path>
            </a:pathLst>
          </a:custGeom>
          <a:ln w="399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763005" y="1016254"/>
            <a:ext cx="768350" cy="480695"/>
          </a:xfrm>
          <a:prstGeom prst="rect">
            <a:avLst/>
          </a:prstGeom>
        </p:spPr>
        <p:txBody>
          <a:bodyPr vert="horz" wrap="square" lIns="0" tIns="45719" rIns="0" bIns="0" rtlCol="0">
            <a:spAutoFit/>
          </a:bodyPr>
          <a:lstStyle/>
          <a:p>
            <a:pPr marL="12700" marR="5080" indent="43815">
              <a:lnSpc>
                <a:spcPts val="1670"/>
              </a:lnSpc>
              <a:spcBef>
                <a:spcPts val="359"/>
              </a:spcBef>
            </a:pP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Lack </a:t>
            </a:r>
            <a:r>
              <a:rPr sz="1600" spc="-5" dirty="0">
                <a:solidFill>
                  <a:srgbClr val="FFFFFF"/>
                </a:solidFill>
                <a:latin typeface="Trebuchet MS"/>
                <a:cs typeface="Trebuchet MS"/>
              </a:rPr>
              <a:t>of 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twork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465061" y="1939417"/>
            <a:ext cx="1201420" cy="1201420"/>
          </a:xfrm>
          <a:custGeom>
            <a:avLst/>
            <a:gdLst/>
            <a:ahLst/>
            <a:cxnLst/>
            <a:rect l="l" t="t" r="r" b="b"/>
            <a:pathLst>
              <a:path w="1201420" h="1201420">
                <a:moveTo>
                  <a:pt x="600583" y="0"/>
                </a:moveTo>
                <a:lnTo>
                  <a:pt x="553643" y="1806"/>
                </a:lnTo>
                <a:lnTo>
                  <a:pt x="507693" y="7137"/>
                </a:lnTo>
                <a:lnTo>
                  <a:pt x="462865" y="15859"/>
                </a:lnTo>
                <a:lnTo>
                  <a:pt x="419292" y="27839"/>
                </a:lnTo>
                <a:lnTo>
                  <a:pt x="377109" y="42942"/>
                </a:lnTo>
                <a:lnTo>
                  <a:pt x="336448" y="61035"/>
                </a:lnTo>
                <a:lnTo>
                  <a:pt x="297443" y="81985"/>
                </a:lnTo>
                <a:lnTo>
                  <a:pt x="260228" y="105658"/>
                </a:lnTo>
                <a:lnTo>
                  <a:pt x="224935" y="131921"/>
                </a:lnTo>
                <a:lnTo>
                  <a:pt x="191700" y="160640"/>
                </a:lnTo>
                <a:lnTo>
                  <a:pt x="160654" y="191681"/>
                </a:lnTo>
                <a:lnTo>
                  <a:pt x="131931" y="224912"/>
                </a:lnTo>
                <a:lnTo>
                  <a:pt x="105665" y="260198"/>
                </a:lnTo>
                <a:lnTo>
                  <a:pt x="81990" y="297405"/>
                </a:lnTo>
                <a:lnTo>
                  <a:pt x="61038" y="336401"/>
                </a:lnTo>
                <a:lnTo>
                  <a:pt x="42943" y="377052"/>
                </a:lnTo>
                <a:lnTo>
                  <a:pt x="27840" y="419225"/>
                </a:lnTo>
                <a:lnTo>
                  <a:pt x="15860" y="462785"/>
                </a:lnTo>
                <a:lnTo>
                  <a:pt x="7137" y="507599"/>
                </a:lnTo>
                <a:lnTo>
                  <a:pt x="1806" y="553534"/>
                </a:lnTo>
                <a:lnTo>
                  <a:pt x="0" y="600456"/>
                </a:lnTo>
                <a:lnTo>
                  <a:pt x="1806" y="647395"/>
                </a:lnTo>
                <a:lnTo>
                  <a:pt x="7137" y="693345"/>
                </a:lnTo>
                <a:lnTo>
                  <a:pt x="15860" y="738173"/>
                </a:lnTo>
                <a:lnTo>
                  <a:pt x="27840" y="781746"/>
                </a:lnTo>
                <a:lnTo>
                  <a:pt x="42943" y="823929"/>
                </a:lnTo>
                <a:lnTo>
                  <a:pt x="61038" y="864590"/>
                </a:lnTo>
                <a:lnTo>
                  <a:pt x="81990" y="903595"/>
                </a:lnTo>
                <a:lnTo>
                  <a:pt x="105665" y="940810"/>
                </a:lnTo>
                <a:lnTo>
                  <a:pt x="131931" y="976103"/>
                </a:lnTo>
                <a:lnTo>
                  <a:pt x="160654" y="1009338"/>
                </a:lnTo>
                <a:lnTo>
                  <a:pt x="191700" y="1040384"/>
                </a:lnTo>
                <a:lnTo>
                  <a:pt x="224935" y="1069107"/>
                </a:lnTo>
                <a:lnTo>
                  <a:pt x="260228" y="1095373"/>
                </a:lnTo>
                <a:lnTo>
                  <a:pt x="297443" y="1119048"/>
                </a:lnTo>
                <a:lnTo>
                  <a:pt x="336448" y="1140000"/>
                </a:lnTo>
                <a:lnTo>
                  <a:pt x="377109" y="1158095"/>
                </a:lnTo>
                <a:lnTo>
                  <a:pt x="419292" y="1173198"/>
                </a:lnTo>
                <a:lnTo>
                  <a:pt x="462865" y="1185178"/>
                </a:lnTo>
                <a:lnTo>
                  <a:pt x="507693" y="1193901"/>
                </a:lnTo>
                <a:lnTo>
                  <a:pt x="553643" y="1199232"/>
                </a:lnTo>
                <a:lnTo>
                  <a:pt x="600583" y="1201039"/>
                </a:lnTo>
                <a:lnTo>
                  <a:pt x="647504" y="1199232"/>
                </a:lnTo>
                <a:lnTo>
                  <a:pt x="693439" y="1193901"/>
                </a:lnTo>
                <a:lnTo>
                  <a:pt x="738253" y="1185178"/>
                </a:lnTo>
                <a:lnTo>
                  <a:pt x="781813" y="1173198"/>
                </a:lnTo>
                <a:lnTo>
                  <a:pt x="823986" y="1158095"/>
                </a:lnTo>
                <a:lnTo>
                  <a:pt x="864637" y="1140000"/>
                </a:lnTo>
                <a:lnTo>
                  <a:pt x="903633" y="1119048"/>
                </a:lnTo>
                <a:lnTo>
                  <a:pt x="940840" y="1095373"/>
                </a:lnTo>
                <a:lnTo>
                  <a:pt x="976126" y="1069107"/>
                </a:lnTo>
                <a:lnTo>
                  <a:pt x="1009357" y="1040384"/>
                </a:lnTo>
                <a:lnTo>
                  <a:pt x="1040398" y="1009338"/>
                </a:lnTo>
                <a:lnTo>
                  <a:pt x="1069117" y="976103"/>
                </a:lnTo>
                <a:lnTo>
                  <a:pt x="1095380" y="940810"/>
                </a:lnTo>
                <a:lnTo>
                  <a:pt x="1119053" y="903595"/>
                </a:lnTo>
                <a:lnTo>
                  <a:pt x="1140003" y="864590"/>
                </a:lnTo>
                <a:lnTo>
                  <a:pt x="1158096" y="823929"/>
                </a:lnTo>
                <a:lnTo>
                  <a:pt x="1173199" y="781746"/>
                </a:lnTo>
                <a:lnTo>
                  <a:pt x="1185179" y="738173"/>
                </a:lnTo>
                <a:lnTo>
                  <a:pt x="1193901" y="693345"/>
                </a:lnTo>
                <a:lnTo>
                  <a:pt x="1199232" y="647395"/>
                </a:lnTo>
                <a:lnTo>
                  <a:pt x="1201039" y="600456"/>
                </a:lnTo>
                <a:lnTo>
                  <a:pt x="1199232" y="553534"/>
                </a:lnTo>
                <a:lnTo>
                  <a:pt x="1193901" y="507599"/>
                </a:lnTo>
                <a:lnTo>
                  <a:pt x="1185179" y="462785"/>
                </a:lnTo>
                <a:lnTo>
                  <a:pt x="1173199" y="419225"/>
                </a:lnTo>
                <a:lnTo>
                  <a:pt x="1158096" y="377052"/>
                </a:lnTo>
                <a:lnTo>
                  <a:pt x="1140003" y="336401"/>
                </a:lnTo>
                <a:lnTo>
                  <a:pt x="1119053" y="297405"/>
                </a:lnTo>
                <a:lnTo>
                  <a:pt x="1095380" y="260198"/>
                </a:lnTo>
                <a:lnTo>
                  <a:pt x="1069117" y="224912"/>
                </a:lnTo>
                <a:lnTo>
                  <a:pt x="1040398" y="191681"/>
                </a:lnTo>
                <a:lnTo>
                  <a:pt x="1009357" y="160640"/>
                </a:lnTo>
                <a:lnTo>
                  <a:pt x="976126" y="131921"/>
                </a:lnTo>
                <a:lnTo>
                  <a:pt x="940840" y="105658"/>
                </a:lnTo>
                <a:lnTo>
                  <a:pt x="903633" y="81985"/>
                </a:lnTo>
                <a:lnTo>
                  <a:pt x="864637" y="61035"/>
                </a:lnTo>
                <a:lnTo>
                  <a:pt x="823986" y="42942"/>
                </a:lnTo>
                <a:lnTo>
                  <a:pt x="781813" y="27839"/>
                </a:lnTo>
                <a:lnTo>
                  <a:pt x="738253" y="15859"/>
                </a:lnTo>
                <a:lnTo>
                  <a:pt x="693439" y="7137"/>
                </a:lnTo>
                <a:lnTo>
                  <a:pt x="647504" y="1806"/>
                </a:lnTo>
                <a:lnTo>
                  <a:pt x="600583" y="0"/>
                </a:lnTo>
                <a:close/>
              </a:path>
            </a:pathLst>
          </a:custGeom>
          <a:solidFill>
            <a:srgbClr val="B83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465061" y="1939417"/>
            <a:ext cx="1201420" cy="1201420"/>
          </a:xfrm>
          <a:custGeom>
            <a:avLst/>
            <a:gdLst/>
            <a:ahLst/>
            <a:cxnLst/>
            <a:rect l="l" t="t" r="r" b="b"/>
            <a:pathLst>
              <a:path w="1201420" h="1201420">
                <a:moveTo>
                  <a:pt x="0" y="600456"/>
                </a:moveTo>
                <a:lnTo>
                  <a:pt x="1806" y="553534"/>
                </a:lnTo>
                <a:lnTo>
                  <a:pt x="7137" y="507599"/>
                </a:lnTo>
                <a:lnTo>
                  <a:pt x="15860" y="462785"/>
                </a:lnTo>
                <a:lnTo>
                  <a:pt x="27840" y="419225"/>
                </a:lnTo>
                <a:lnTo>
                  <a:pt x="42943" y="377052"/>
                </a:lnTo>
                <a:lnTo>
                  <a:pt x="61038" y="336401"/>
                </a:lnTo>
                <a:lnTo>
                  <a:pt x="81990" y="297405"/>
                </a:lnTo>
                <a:lnTo>
                  <a:pt x="105665" y="260198"/>
                </a:lnTo>
                <a:lnTo>
                  <a:pt x="131931" y="224912"/>
                </a:lnTo>
                <a:lnTo>
                  <a:pt x="160654" y="191681"/>
                </a:lnTo>
                <a:lnTo>
                  <a:pt x="191700" y="160640"/>
                </a:lnTo>
                <a:lnTo>
                  <a:pt x="224935" y="131921"/>
                </a:lnTo>
                <a:lnTo>
                  <a:pt x="260228" y="105658"/>
                </a:lnTo>
                <a:lnTo>
                  <a:pt x="297443" y="81985"/>
                </a:lnTo>
                <a:lnTo>
                  <a:pt x="336448" y="61035"/>
                </a:lnTo>
                <a:lnTo>
                  <a:pt x="377109" y="42942"/>
                </a:lnTo>
                <a:lnTo>
                  <a:pt x="419292" y="27839"/>
                </a:lnTo>
                <a:lnTo>
                  <a:pt x="462865" y="15859"/>
                </a:lnTo>
                <a:lnTo>
                  <a:pt x="507693" y="7137"/>
                </a:lnTo>
                <a:lnTo>
                  <a:pt x="553643" y="1806"/>
                </a:lnTo>
                <a:lnTo>
                  <a:pt x="600583" y="0"/>
                </a:lnTo>
                <a:lnTo>
                  <a:pt x="647504" y="1806"/>
                </a:lnTo>
                <a:lnTo>
                  <a:pt x="693439" y="7137"/>
                </a:lnTo>
                <a:lnTo>
                  <a:pt x="738253" y="15859"/>
                </a:lnTo>
                <a:lnTo>
                  <a:pt x="781813" y="27839"/>
                </a:lnTo>
                <a:lnTo>
                  <a:pt x="823986" y="42942"/>
                </a:lnTo>
                <a:lnTo>
                  <a:pt x="864637" y="61035"/>
                </a:lnTo>
                <a:lnTo>
                  <a:pt x="903633" y="81985"/>
                </a:lnTo>
                <a:lnTo>
                  <a:pt x="940840" y="105658"/>
                </a:lnTo>
                <a:lnTo>
                  <a:pt x="976126" y="131921"/>
                </a:lnTo>
                <a:lnTo>
                  <a:pt x="1009357" y="160640"/>
                </a:lnTo>
                <a:lnTo>
                  <a:pt x="1040398" y="191681"/>
                </a:lnTo>
                <a:lnTo>
                  <a:pt x="1069117" y="224912"/>
                </a:lnTo>
                <a:lnTo>
                  <a:pt x="1095380" y="260198"/>
                </a:lnTo>
                <a:lnTo>
                  <a:pt x="1119053" y="297405"/>
                </a:lnTo>
                <a:lnTo>
                  <a:pt x="1140003" y="336401"/>
                </a:lnTo>
                <a:lnTo>
                  <a:pt x="1158096" y="377052"/>
                </a:lnTo>
                <a:lnTo>
                  <a:pt x="1173199" y="419225"/>
                </a:lnTo>
                <a:lnTo>
                  <a:pt x="1185179" y="462785"/>
                </a:lnTo>
                <a:lnTo>
                  <a:pt x="1193901" y="507599"/>
                </a:lnTo>
                <a:lnTo>
                  <a:pt x="1199232" y="553534"/>
                </a:lnTo>
                <a:lnTo>
                  <a:pt x="1201039" y="600456"/>
                </a:lnTo>
                <a:lnTo>
                  <a:pt x="1199232" y="647395"/>
                </a:lnTo>
                <a:lnTo>
                  <a:pt x="1193901" y="693345"/>
                </a:lnTo>
                <a:lnTo>
                  <a:pt x="1185179" y="738173"/>
                </a:lnTo>
                <a:lnTo>
                  <a:pt x="1173199" y="781746"/>
                </a:lnTo>
                <a:lnTo>
                  <a:pt x="1158096" y="823929"/>
                </a:lnTo>
                <a:lnTo>
                  <a:pt x="1140003" y="864590"/>
                </a:lnTo>
                <a:lnTo>
                  <a:pt x="1119053" y="903595"/>
                </a:lnTo>
                <a:lnTo>
                  <a:pt x="1095380" y="940810"/>
                </a:lnTo>
                <a:lnTo>
                  <a:pt x="1069117" y="976103"/>
                </a:lnTo>
                <a:lnTo>
                  <a:pt x="1040398" y="1009338"/>
                </a:lnTo>
                <a:lnTo>
                  <a:pt x="1009357" y="1040384"/>
                </a:lnTo>
                <a:lnTo>
                  <a:pt x="976126" y="1069107"/>
                </a:lnTo>
                <a:lnTo>
                  <a:pt x="940840" y="1095373"/>
                </a:lnTo>
                <a:lnTo>
                  <a:pt x="903633" y="1119048"/>
                </a:lnTo>
                <a:lnTo>
                  <a:pt x="864637" y="1140000"/>
                </a:lnTo>
                <a:lnTo>
                  <a:pt x="823986" y="1158095"/>
                </a:lnTo>
                <a:lnTo>
                  <a:pt x="781813" y="1173198"/>
                </a:lnTo>
                <a:lnTo>
                  <a:pt x="738253" y="1185178"/>
                </a:lnTo>
                <a:lnTo>
                  <a:pt x="693439" y="1193901"/>
                </a:lnTo>
                <a:lnTo>
                  <a:pt x="647504" y="1199232"/>
                </a:lnTo>
                <a:lnTo>
                  <a:pt x="600583" y="1201039"/>
                </a:lnTo>
                <a:lnTo>
                  <a:pt x="553643" y="1199232"/>
                </a:lnTo>
                <a:lnTo>
                  <a:pt x="507693" y="1193901"/>
                </a:lnTo>
                <a:lnTo>
                  <a:pt x="462865" y="1185178"/>
                </a:lnTo>
                <a:lnTo>
                  <a:pt x="419292" y="1173198"/>
                </a:lnTo>
                <a:lnTo>
                  <a:pt x="377109" y="1158095"/>
                </a:lnTo>
                <a:lnTo>
                  <a:pt x="336448" y="1140000"/>
                </a:lnTo>
                <a:lnTo>
                  <a:pt x="297443" y="1119048"/>
                </a:lnTo>
                <a:lnTo>
                  <a:pt x="260228" y="1095373"/>
                </a:lnTo>
                <a:lnTo>
                  <a:pt x="224935" y="1069107"/>
                </a:lnTo>
                <a:lnTo>
                  <a:pt x="191700" y="1040384"/>
                </a:lnTo>
                <a:lnTo>
                  <a:pt x="160654" y="1009338"/>
                </a:lnTo>
                <a:lnTo>
                  <a:pt x="131931" y="976103"/>
                </a:lnTo>
                <a:lnTo>
                  <a:pt x="105665" y="940810"/>
                </a:lnTo>
                <a:lnTo>
                  <a:pt x="81990" y="903595"/>
                </a:lnTo>
                <a:lnTo>
                  <a:pt x="61038" y="864590"/>
                </a:lnTo>
                <a:lnTo>
                  <a:pt x="42943" y="823929"/>
                </a:lnTo>
                <a:lnTo>
                  <a:pt x="27840" y="781746"/>
                </a:lnTo>
                <a:lnTo>
                  <a:pt x="15860" y="738173"/>
                </a:lnTo>
                <a:lnTo>
                  <a:pt x="7137" y="693345"/>
                </a:lnTo>
                <a:lnTo>
                  <a:pt x="1806" y="647395"/>
                </a:lnTo>
                <a:lnTo>
                  <a:pt x="0" y="600456"/>
                </a:lnTo>
                <a:close/>
              </a:path>
            </a:pathLst>
          </a:custGeom>
          <a:ln w="399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716394" y="2280285"/>
            <a:ext cx="698500" cy="480695"/>
          </a:xfrm>
          <a:prstGeom prst="rect">
            <a:avLst/>
          </a:prstGeom>
        </p:spPr>
        <p:txBody>
          <a:bodyPr vert="horz" wrap="square" lIns="0" tIns="45719" rIns="0" bIns="0" rtlCol="0">
            <a:spAutoFit/>
          </a:bodyPr>
          <a:lstStyle/>
          <a:p>
            <a:pPr marL="12700" marR="5080" indent="8890">
              <a:lnSpc>
                <a:spcPts val="1670"/>
              </a:lnSpc>
              <a:spcBef>
                <a:spcPts val="359"/>
              </a:spcBef>
            </a:pP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Lack </a:t>
            </a:r>
            <a:r>
              <a:rPr sz="1600" spc="-5" dirty="0">
                <a:solidFill>
                  <a:srgbClr val="FFFFFF"/>
                </a:solidFill>
                <a:latin typeface="Trebuchet MS"/>
                <a:cs typeface="Trebuchet MS"/>
              </a:rPr>
              <a:t>of  fina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1600" spc="-5" dirty="0">
                <a:solidFill>
                  <a:srgbClr val="FFFFFF"/>
                </a:solidFill>
                <a:latin typeface="Trebuchet MS"/>
                <a:cs typeface="Trebuchet MS"/>
              </a:rPr>
              <a:t>ce</a:t>
            </a:r>
            <a:endParaRPr sz="16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465061" y="3501516"/>
            <a:ext cx="1201420" cy="1201420"/>
          </a:xfrm>
          <a:custGeom>
            <a:avLst/>
            <a:gdLst/>
            <a:ahLst/>
            <a:cxnLst/>
            <a:rect l="l" t="t" r="r" b="b"/>
            <a:pathLst>
              <a:path w="1201420" h="1201420">
                <a:moveTo>
                  <a:pt x="600583" y="0"/>
                </a:moveTo>
                <a:lnTo>
                  <a:pt x="553643" y="1806"/>
                </a:lnTo>
                <a:lnTo>
                  <a:pt x="507693" y="7137"/>
                </a:lnTo>
                <a:lnTo>
                  <a:pt x="462865" y="15860"/>
                </a:lnTo>
                <a:lnTo>
                  <a:pt x="419292" y="27840"/>
                </a:lnTo>
                <a:lnTo>
                  <a:pt x="377109" y="42943"/>
                </a:lnTo>
                <a:lnTo>
                  <a:pt x="336448" y="61038"/>
                </a:lnTo>
                <a:lnTo>
                  <a:pt x="297443" y="81990"/>
                </a:lnTo>
                <a:lnTo>
                  <a:pt x="260228" y="105665"/>
                </a:lnTo>
                <a:lnTo>
                  <a:pt x="224935" y="131931"/>
                </a:lnTo>
                <a:lnTo>
                  <a:pt x="191700" y="160654"/>
                </a:lnTo>
                <a:lnTo>
                  <a:pt x="160654" y="191700"/>
                </a:lnTo>
                <a:lnTo>
                  <a:pt x="131931" y="224935"/>
                </a:lnTo>
                <a:lnTo>
                  <a:pt x="105665" y="260228"/>
                </a:lnTo>
                <a:lnTo>
                  <a:pt x="81990" y="297443"/>
                </a:lnTo>
                <a:lnTo>
                  <a:pt x="61038" y="336448"/>
                </a:lnTo>
                <a:lnTo>
                  <a:pt x="42943" y="377109"/>
                </a:lnTo>
                <a:lnTo>
                  <a:pt x="27840" y="419292"/>
                </a:lnTo>
                <a:lnTo>
                  <a:pt x="15860" y="462865"/>
                </a:lnTo>
                <a:lnTo>
                  <a:pt x="7137" y="507693"/>
                </a:lnTo>
                <a:lnTo>
                  <a:pt x="1806" y="553643"/>
                </a:lnTo>
                <a:lnTo>
                  <a:pt x="0" y="600583"/>
                </a:lnTo>
                <a:lnTo>
                  <a:pt x="1806" y="647504"/>
                </a:lnTo>
                <a:lnTo>
                  <a:pt x="7137" y="693439"/>
                </a:lnTo>
                <a:lnTo>
                  <a:pt x="15860" y="738253"/>
                </a:lnTo>
                <a:lnTo>
                  <a:pt x="27840" y="781813"/>
                </a:lnTo>
                <a:lnTo>
                  <a:pt x="42943" y="823986"/>
                </a:lnTo>
                <a:lnTo>
                  <a:pt x="61038" y="864637"/>
                </a:lnTo>
                <a:lnTo>
                  <a:pt x="81990" y="903633"/>
                </a:lnTo>
                <a:lnTo>
                  <a:pt x="105665" y="940840"/>
                </a:lnTo>
                <a:lnTo>
                  <a:pt x="131931" y="976126"/>
                </a:lnTo>
                <a:lnTo>
                  <a:pt x="160654" y="1009357"/>
                </a:lnTo>
                <a:lnTo>
                  <a:pt x="191700" y="1040398"/>
                </a:lnTo>
                <a:lnTo>
                  <a:pt x="224935" y="1069117"/>
                </a:lnTo>
                <a:lnTo>
                  <a:pt x="260228" y="1095380"/>
                </a:lnTo>
                <a:lnTo>
                  <a:pt x="297443" y="1119053"/>
                </a:lnTo>
                <a:lnTo>
                  <a:pt x="336448" y="1140003"/>
                </a:lnTo>
                <a:lnTo>
                  <a:pt x="377109" y="1158096"/>
                </a:lnTo>
                <a:lnTo>
                  <a:pt x="419292" y="1173199"/>
                </a:lnTo>
                <a:lnTo>
                  <a:pt x="462865" y="1185179"/>
                </a:lnTo>
                <a:lnTo>
                  <a:pt x="507693" y="1193901"/>
                </a:lnTo>
                <a:lnTo>
                  <a:pt x="553643" y="1199232"/>
                </a:lnTo>
                <a:lnTo>
                  <a:pt x="600583" y="1201039"/>
                </a:lnTo>
                <a:lnTo>
                  <a:pt x="647504" y="1199232"/>
                </a:lnTo>
                <a:lnTo>
                  <a:pt x="693439" y="1193901"/>
                </a:lnTo>
                <a:lnTo>
                  <a:pt x="738253" y="1185179"/>
                </a:lnTo>
                <a:lnTo>
                  <a:pt x="781813" y="1173199"/>
                </a:lnTo>
                <a:lnTo>
                  <a:pt x="823986" y="1158096"/>
                </a:lnTo>
                <a:lnTo>
                  <a:pt x="864637" y="1140003"/>
                </a:lnTo>
                <a:lnTo>
                  <a:pt x="903633" y="1119053"/>
                </a:lnTo>
                <a:lnTo>
                  <a:pt x="940840" y="1095380"/>
                </a:lnTo>
                <a:lnTo>
                  <a:pt x="976126" y="1069117"/>
                </a:lnTo>
                <a:lnTo>
                  <a:pt x="1009357" y="1040398"/>
                </a:lnTo>
                <a:lnTo>
                  <a:pt x="1040398" y="1009357"/>
                </a:lnTo>
                <a:lnTo>
                  <a:pt x="1069117" y="976126"/>
                </a:lnTo>
                <a:lnTo>
                  <a:pt x="1095380" y="940840"/>
                </a:lnTo>
                <a:lnTo>
                  <a:pt x="1119053" y="903633"/>
                </a:lnTo>
                <a:lnTo>
                  <a:pt x="1140003" y="864637"/>
                </a:lnTo>
                <a:lnTo>
                  <a:pt x="1158096" y="823986"/>
                </a:lnTo>
                <a:lnTo>
                  <a:pt x="1173199" y="781813"/>
                </a:lnTo>
                <a:lnTo>
                  <a:pt x="1185179" y="738253"/>
                </a:lnTo>
                <a:lnTo>
                  <a:pt x="1193901" y="693439"/>
                </a:lnTo>
                <a:lnTo>
                  <a:pt x="1199232" y="647504"/>
                </a:lnTo>
                <a:lnTo>
                  <a:pt x="1201039" y="600583"/>
                </a:lnTo>
                <a:lnTo>
                  <a:pt x="1199232" y="553643"/>
                </a:lnTo>
                <a:lnTo>
                  <a:pt x="1193901" y="507693"/>
                </a:lnTo>
                <a:lnTo>
                  <a:pt x="1185179" y="462865"/>
                </a:lnTo>
                <a:lnTo>
                  <a:pt x="1173199" y="419292"/>
                </a:lnTo>
                <a:lnTo>
                  <a:pt x="1158096" y="377109"/>
                </a:lnTo>
                <a:lnTo>
                  <a:pt x="1140003" y="336448"/>
                </a:lnTo>
                <a:lnTo>
                  <a:pt x="1119053" y="297443"/>
                </a:lnTo>
                <a:lnTo>
                  <a:pt x="1095380" y="260228"/>
                </a:lnTo>
                <a:lnTo>
                  <a:pt x="1069117" y="224935"/>
                </a:lnTo>
                <a:lnTo>
                  <a:pt x="1040398" y="191700"/>
                </a:lnTo>
                <a:lnTo>
                  <a:pt x="1009357" y="160654"/>
                </a:lnTo>
                <a:lnTo>
                  <a:pt x="976126" y="131931"/>
                </a:lnTo>
                <a:lnTo>
                  <a:pt x="940840" y="105665"/>
                </a:lnTo>
                <a:lnTo>
                  <a:pt x="903633" y="81990"/>
                </a:lnTo>
                <a:lnTo>
                  <a:pt x="864637" y="61038"/>
                </a:lnTo>
                <a:lnTo>
                  <a:pt x="823986" y="42943"/>
                </a:lnTo>
                <a:lnTo>
                  <a:pt x="781813" y="27840"/>
                </a:lnTo>
                <a:lnTo>
                  <a:pt x="738253" y="15860"/>
                </a:lnTo>
                <a:lnTo>
                  <a:pt x="693439" y="7137"/>
                </a:lnTo>
                <a:lnTo>
                  <a:pt x="647504" y="1806"/>
                </a:lnTo>
                <a:lnTo>
                  <a:pt x="600583" y="0"/>
                </a:lnTo>
                <a:close/>
              </a:path>
            </a:pathLst>
          </a:custGeom>
          <a:solidFill>
            <a:srgbClr val="B83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465061" y="3501516"/>
            <a:ext cx="1201420" cy="1201420"/>
          </a:xfrm>
          <a:custGeom>
            <a:avLst/>
            <a:gdLst/>
            <a:ahLst/>
            <a:cxnLst/>
            <a:rect l="l" t="t" r="r" b="b"/>
            <a:pathLst>
              <a:path w="1201420" h="1201420">
                <a:moveTo>
                  <a:pt x="0" y="600583"/>
                </a:moveTo>
                <a:lnTo>
                  <a:pt x="1806" y="553643"/>
                </a:lnTo>
                <a:lnTo>
                  <a:pt x="7137" y="507693"/>
                </a:lnTo>
                <a:lnTo>
                  <a:pt x="15860" y="462865"/>
                </a:lnTo>
                <a:lnTo>
                  <a:pt x="27840" y="419292"/>
                </a:lnTo>
                <a:lnTo>
                  <a:pt x="42943" y="377109"/>
                </a:lnTo>
                <a:lnTo>
                  <a:pt x="61038" y="336448"/>
                </a:lnTo>
                <a:lnTo>
                  <a:pt x="81990" y="297443"/>
                </a:lnTo>
                <a:lnTo>
                  <a:pt x="105665" y="260228"/>
                </a:lnTo>
                <a:lnTo>
                  <a:pt x="131931" y="224935"/>
                </a:lnTo>
                <a:lnTo>
                  <a:pt x="160654" y="191700"/>
                </a:lnTo>
                <a:lnTo>
                  <a:pt x="191700" y="160654"/>
                </a:lnTo>
                <a:lnTo>
                  <a:pt x="224935" y="131931"/>
                </a:lnTo>
                <a:lnTo>
                  <a:pt x="260228" y="105665"/>
                </a:lnTo>
                <a:lnTo>
                  <a:pt x="297443" y="81990"/>
                </a:lnTo>
                <a:lnTo>
                  <a:pt x="336448" y="61038"/>
                </a:lnTo>
                <a:lnTo>
                  <a:pt x="377109" y="42943"/>
                </a:lnTo>
                <a:lnTo>
                  <a:pt x="419292" y="27840"/>
                </a:lnTo>
                <a:lnTo>
                  <a:pt x="462865" y="15860"/>
                </a:lnTo>
                <a:lnTo>
                  <a:pt x="507693" y="7137"/>
                </a:lnTo>
                <a:lnTo>
                  <a:pt x="553643" y="1806"/>
                </a:lnTo>
                <a:lnTo>
                  <a:pt x="600583" y="0"/>
                </a:lnTo>
                <a:lnTo>
                  <a:pt x="647504" y="1806"/>
                </a:lnTo>
                <a:lnTo>
                  <a:pt x="693439" y="7137"/>
                </a:lnTo>
                <a:lnTo>
                  <a:pt x="738253" y="15860"/>
                </a:lnTo>
                <a:lnTo>
                  <a:pt x="781813" y="27840"/>
                </a:lnTo>
                <a:lnTo>
                  <a:pt x="823986" y="42943"/>
                </a:lnTo>
                <a:lnTo>
                  <a:pt x="864637" y="61038"/>
                </a:lnTo>
                <a:lnTo>
                  <a:pt x="903633" y="81990"/>
                </a:lnTo>
                <a:lnTo>
                  <a:pt x="940840" y="105665"/>
                </a:lnTo>
                <a:lnTo>
                  <a:pt x="976126" y="131931"/>
                </a:lnTo>
                <a:lnTo>
                  <a:pt x="1009357" y="160654"/>
                </a:lnTo>
                <a:lnTo>
                  <a:pt x="1040398" y="191700"/>
                </a:lnTo>
                <a:lnTo>
                  <a:pt x="1069117" y="224935"/>
                </a:lnTo>
                <a:lnTo>
                  <a:pt x="1095380" y="260228"/>
                </a:lnTo>
                <a:lnTo>
                  <a:pt x="1119053" y="297443"/>
                </a:lnTo>
                <a:lnTo>
                  <a:pt x="1140003" y="336448"/>
                </a:lnTo>
                <a:lnTo>
                  <a:pt x="1158096" y="377109"/>
                </a:lnTo>
                <a:lnTo>
                  <a:pt x="1173199" y="419292"/>
                </a:lnTo>
                <a:lnTo>
                  <a:pt x="1185179" y="462865"/>
                </a:lnTo>
                <a:lnTo>
                  <a:pt x="1193901" y="507693"/>
                </a:lnTo>
                <a:lnTo>
                  <a:pt x="1199232" y="553643"/>
                </a:lnTo>
                <a:lnTo>
                  <a:pt x="1201039" y="600583"/>
                </a:lnTo>
                <a:lnTo>
                  <a:pt x="1199232" y="647504"/>
                </a:lnTo>
                <a:lnTo>
                  <a:pt x="1193901" y="693439"/>
                </a:lnTo>
                <a:lnTo>
                  <a:pt x="1185179" y="738253"/>
                </a:lnTo>
                <a:lnTo>
                  <a:pt x="1173199" y="781813"/>
                </a:lnTo>
                <a:lnTo>
                  <a:pt x="1158096" y="823986"/>
                </a:lnTo>
                <a:lnTo>
                  <a:pt x="1140003" y="864637"/>
                </a:lnTo>
                <a:lnTo>
                  <a:pt x="1119053" y="903633"/>
                </a:lnTo>
                <a:lnTo>
                  <a:pt x="1095380" y="940840"/>
                </a:lnTo>
                <a:lnTo>
                  <a:pt x="1069117" y="976126"/>
                </a:lnTo>
                <a:lnTo>
                  <a:pt x="1040398" y="1009357"/>
                </a:lnTo>
                <a:lnTo>
                  <a:pt x="1009357" y="1040398"/>
                </a:lnTo>
                <a:lnTo>
                  <a:pt x="976126" y="1069117"/>
                </a:lnTo>
                <a:lnTo>
                  <a:pt x="940840" y="1095380"/>
                </a:lnTo>
                <a:lnTo>
                  <a:pt x="903633" y="1119053"/>
                </a:lnTo>
                <a:lnTo>
                  <a:pt x="864637" y="1140003"/>
                </a:lnTo>
                <a:lnTo>
                  <a:pt x="823986" y="1158096"/>
                </a:lnTo>
                <a:lnTo>
                  <a:pt x="781813" y="1173199"/>
                </a:lnTo>
                <a:lnTo>
                  <a:pt x="738253" y="1185179"/>
                </a:lnTo>
                <a:lnTo>
                  <a:pt x="693439" y="1193901"/>
                </a:lnTo>
                <a:lnTo>
                  <a:pt x="647504" y="1199232"/>
                </a:lnTo>
                <a:lnTo>
                  <a:pt x="600583" y="1201039"/>
                </a:lnTo>
                <a:lnTo>
                  <a:pt x="553643" y="1199232"/>
                </a:lnTo>
                <a:lnTo>
                  <a:pt x="507693" y="1193901"/>
                </a:lnTo>
                <a:lnTo>
                  <a:pt x="462865" y="1185179"/>
                </a:lnTo>
                <a:lnTo>
                  <a:pt x="419292" y="1173199"/>
                </a:lnTo>
                <a:lnTo>
                  <a:pt x="377109" y="1158096"/>
                </a:lnTo>
                <a:lnTo>
                  <a:pt x="336448" y="1140003"/>
                </a:lnTo>
                <a:lnTo>
                  <a:pt x="297443" y="1119053"/>
                </a:lnTo>
                <a:lnTo>
                  <a:pt x="260228" y="1095380"/>
                </a:lnTo>
                <a:lnTo>
                  <a:pt x="224935" y="1069117"/>
                </a:lnTo>
                <a:lnTo>
                  <a:pt x="191700" y="1040398"/>
                </a:lnTo>
                <a:lnTo>
                  <a:pt x="160654" y="1009357"/>
                </a:lnTo>
                <a:lnTo>
                  <a:pt x="131931" y="976126"/>
                </a:lnTo>
                <a:lnTo>
                  <a:pt x="105665" y="940840"/>
                </a:lnTo>
                <a:lnTo>
                  <a:pt x="81990" y="903633"/>
                </a:lnTo>
                <a:lnTo>
                  <a:pt x="61038" y="864637"/>
                </a:lnTo>
                <a:lnTo>
                  <a:pt x="42943" y="823986"/>
                </a:lnTo>
                <a:lnTo>
                  <a:pt x="27840" y="781813"/>
                </a:lnTo>
                <a:lnTo>
                  <a:pt x="15860" y="738253"/>
                </a:lnTo>
                <a:lnTo>
                  <a:pt x="7137" y="693439"/>
                </a:lnTo>
                <a:lnTo>
                  <a:pt x="1806" y="647504"/>
                </a:lnTo>
                <a:lnTo>
                  <a:pt x="0" y="600583"/>
                </a:lnTo>
                <a:close/>
              </a:path>
            </a:pathLst>
          </a:custGeom>
          <a:ln w="399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766052" y="3888740"/>
            <a:ext cx="599440" cy="395605"/>
          </a:xfrm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12700" marR="5080" indent="89535">
              <a:lnSpc>
                <a:spcPts val="1360"/>
              </a:lnSpc>
              <a:spcBef>
                <a:spcPts val="305"/>
              </a:spcBef>
            </a:pP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Tariff  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barr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ers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546852" y="4765294"/>
            <a:ext cx="1201420" cy="1201420"/>
          </a:xfrm>
          <a:custGeom>
            <a:avLst/>
            <a:gdLst/>
            <a:ahLst/>
            <a:cxnLst/>
            <a:rect l="l" t="t" r="r" b="b"/>
            <a:pathLst>
              <a:path w="1201420" h="1201420">
                <a:moveTo>
                  <a:pt x="600583" y="0"/>
                </a:moveTo>
                <a:lnTo>
                  <a:pt x="553643" y="1806"/>
                </a:lnTo>
                <a:lnTo>
                  <a:pt x="507693" y="7137"/>
                </a:lnTo>
                <a:lnTo>
                  <a:pt x="462865" y="15860"/>
                </a:lnTo>
                <a:lnTo>
                  <a:pt x="419292" y="27840"/>
                </a:lnTo>
                <a:lnTo>
                  <a:pt x="377109" y="42943"/>
                </a:lnTo>
                <a:lnTo>
                  <a:pt x="336448" y="61038"/>
                </a:lnTo>
                <a:lnTo>
                  <a:pt x="297443" y="81990"/>
                </a:lnTo>
                <a:lnTo>
                  <a:pt x="260228" y="105665"/>
                </a:lnTo>
                <a:lnTo>
                  <a:pt x="224935" y="131931"/>
                </a:lnTo>
                <a:lnTo>
                  <a:pt x="191700" y="160654"/>
                </a:lnTo>
                <a:lnTo>
                  <a:pt x="160654" y="191700"/>
                </a:lnTo>
                <a:lnTo>
                  <a:pt x="131931" y="224935"/>
                </a:lnTo>
                <a:lnTo>
                  <a:pt x="105665" y="260228"/>
                </a:lnTo>
                <a:lnTo>
                  <a:pt x="81990" y="297443"/>
                </a:lnTo>
                <a:lnTo>
                  <a:pt x="61038" y="336448"/>
                </a:lnTo>
                <a:lnTo>
                  <a:pt x="42943" y="377109"/>
                </a:lnTo>
                <a:lnTo>
                  <a:pt x="27840" y="419292"/>
                </a:lnTo>
                <a:lnTo>
                  <a:pt x="15860" y="462865"/>
                </a:lnTo>
                <a:lnTo>
                  <a:pt x="7137" y="507693"/>
                </a:lnTo>
                <a:lnTo>
                  <a:pt x="1806" y="553643"/>
                </a:lnTo>
                <a:lnTo>
                  <a:pt x="0" y="600582"/>
                </a:lnTo>
                <a:lnTo>
                  <a:pt x="1806" y="647508"/>
                </a:lnTo>
                <a:lnTo>
                  <a:pt x="7137" y="693446"/>
                </a:lnTo>
                <a:lnTo>
                  <a:pt x="15860" y="738264"/>
                </a:lnTo>
                <a:lnTo>
                  <a:pt x="27840" y="781827"/>
                </a:lnTo>
                <a:lnTo>
                  <a:pt x="42943" y="824002"/>
                </a:lnTo>
                <a:lnTo>
                  <a:pt x="61038" y="864655"/>
                </a:lnTo>
                <a:lnTo>
                  <a:pt x="81990" y="903654"/>
                </a:lnTo>
                <a:lnTo>
                  <a:pt x="105665" y="940864"/>
                </a:lnTo>
                <a:lnTo>
                  <a:pt x="131931" y="976152"/>
                </a:lnTo>
                <a:lnTo>
                  <a:pt x="160654" y="1009384"/>
                </a:lnTo>
                <a:lnTo>
                  <a:pt x="191700" y="1040428"/>
                </a:lnTo>
                <a:lnTo>
                  <a:pt x="224935" y="1069148"/>
                </a:lnTo>
                <a:lnTo>
                  <a:pt x="260228" y="1095412"/>
                </a:lnTo>
                <a:lnTo>
                  <a:pt x="297443" y="1119087"/>
                </a:lnTo>
                <a:lnTo>
                  <a:pt x="336448" y="1140038"/>
                </a:lnTo>
                <a:lnTo>
                  <a:pt x="377109" y="1158132"/>
                </a:lnTo>
                <a:lnTo>
                  <a:pt x="419292" y="1173236"/>
                </a:lnTo>
                <a:lnTo>
                  <a:pt x="462865" y="1185216"/>
                </a:lnTo>
                <a:lnTo>
                  <a:pt x="507693" y="1193938"/>
                </a:lnTo>
                <a:lnTo>
                  <a:pt x="553643" y="1199270"/>
                </a:lnTo>
                <a:lnTo>
                  <a:pt x="600583" y="1201077"/>
                </a:lnTo>
                <a:lnTo>
                  <a:pt x="647505" y="1199270"/>
                </a:lnTo>
                <a:lnTo>
                  <a:pt x="693443" y="1193938"/>
                </a:lnTo>
                <a:lnTo>
                  <a:pt x="738260" y="1185216"/>
                </a:lnTo>
                <a:lnTo>
                  <a:pt x="781826" y="1173236"/>
                </a:lnTo>
                <a:lnTo>
                  <a:pt x="824004" y="1158132"/>
                </a:lnTo>
                <a:lnTo>
                  <a:pt x="864662" y="1140038"/>
                </a:lnTo>
                <a:lnTo>
                  <a:pt x="903666" y="1119087"/>
                </a:lnTo>
                <a:lnTo>
                  <a:pt x="940882" y="1095412"/>
                </a:lnTo>
                <a:lnTo>
                  <a:pt x="976176" y="1069148"/>
                </a:lnTo>
                <a:lnTo>
                  <a:pt x="1009416" y="1040428"/>
                </a:lnTo>
                <a:lnTo>
                  <a:pt x="1040466" y="1009384"/>
                </a:lnTo>
                <a:lnTo>
                  <a:pt x="1069194" y="976152"/>
                </a:lnTo>
                <a:lnTo>
                  <a:pt x="1095466" y="940864"/>
                </a:lnTo>
                <a:lnTo>
                  <a:pt x="1119147" y="903654"/>
                </a:lnTo>
                <a:lnTo>
                  <a:pt x="1140105" y="864655"/>
                </a:lnTo>
                <a:lnTo>
                  <a:pt x="1158205" y="824002"/>
                </a:lnTo>
                <a:lnTo>
                  <a:pt x="1173314" y="781827"/>
                </a:lnTo>
                <a:lnTo>
                  <a:pt x="1185299" y="738264"/>
                </a:lnTo>
                <a:lnTo>
                  <a:pt x="1194024" y="693446"/>
                </a:lnTo>
                <a:lnTo>
                  <a:pt x="1199358" y="647508"/>
                </a:lnTo>
                <a:lnTo>
                  <a:pt x="1201166" y="600582"/>
                </a:lnTo>
                <a:lnTo>
                  <a:pt x="1199358" y="553643"/>
                </a:lnTo>
                <a:lnTo>
                  <a:pt x="1194024" y="507693"/>
                </a:lnTo>
                <a:lnTo>
                  <a:pt x="1185299" y="462865"/>
                </a:lnTo>
                <a:lnTo>
                  <a:pt x="1173314" y="419292"/>
                </a:lnTo>
                <a:lnTo>
                  <a:pt x="1158205" y="377109"/>
                </a:lnTo>
                <a:lnTo>
                  <a:pt x="1140105" y="336448"/>
                </a:lnTo>
                <a:lnTo>
                  <a:pt x="1119147" y="297443"/>
                </a:lnTo>
                <a:lnTo>
                  <a:pt x="1095466" y="260228"/>
                </a:lnTo>
                <a:lnTo>
                  <a:pt x="1069194" y="224935"/>
                </a:lnTo>
                <a:lnTo>
                  <a:pt x="1040466" y="191700"/>
                </a:lnTo>
                <a:lnTo>
                  <a:pt x="1009416" y="160654"/>
                </a:lnTo>
                <a:lnTo>
                  <a:pt x="976176" y="131931"/>
                </a:lnTo>
                <a:lnTo>
                  <a:pt x="940882" y="105665"/>
                </a:lnTo>
                <a:lnTo>
                  <a:pt x="903666" y="81990"/>
                </a:lnTo>
                <a:lnTo>
                  <a:pt x="864662" y="61038"/>
                </a:lnTo>
                <a:lnTo>
                  <a:pt x="824004" y="42943"/>
                </a:lnTo>
                <a:lnTo>
                  <a:pt x="781826" y="27840"/>
                </a:lnTo>
                <a:lnTo>
                  <a:pt x="738260" y="15860"/>
                </a:lnTo>
                <a:lnTo>
                  <a:pt x="693443" y="7137"/>
                </a:lnTo>
                <a:lnTo>
                  <a:pt x="647505" y="1806"/>
                </a:lnTo>
                <a:lnTo>
                  <a:pt x="600583" y="0"/>
                </a:lnTo>
                <a:close/>
              </a:path>
            </a:pathLst>
          </a:custGeom>
          <a:solidFill>
            <a:srgbClr val="B83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546852" y="4765294"/>
            <a:ext cx="1201420" cy="1201420"/>
          </a:xfrm>
          <a:custGeom>
            <a:avLst/>
            <a:gdLst/>
            <a:ahLst/>
            <a:cxnLst/>
            <a:rect l="l" t="t" r="r" b="b"/>
            <a:pathLst>
              <a:path w="1201420" h="1201420">
                <a:moveTo>
                  <a:pt x="0" y="600582"/>
                </a:moveTo>
                <a:lnTo>
                  <a:pt x="1806" y="553643"/>
                </a:lnTo>
                <a:lnTo>
                  <a:pt x="7137" y="507693"/>
                </a:lnTo>
                <a:lnTo>
                  <a:pt x="15860" y="462865"/>
                </a:lnTo>
                <a:lnTo>
                  <a:pt x="27840" y="419292"/>
                </a:lnTo>
                <a:lnTo>
                  <a:pt x="42943" y="377109"/>
                </a:lnTo>
                <a:lnTo>
                  <a:pt x="61038" y="336448"/>
                </a:lnTo>
                <a:lnTo>
                  <a:pt x="81990" y="297443"/>
                </a:lnTo>
                <a:lnTo>
                  <a:pt x="105665" y="260228"/>
                </a:lnTo>
                <a:lnTo>
                  <a:pt x="131931" y="224935"/>
                </a:lnTo>
                <a:lnTo>
                  <a:pt x="160654" y="191700"/>
                </a:lnTo>
                <a:lnTo>
                  <a:pt x="191700" y="160654"/>
                </a:lnTo>
                <a:lnTo>
                  <a:pt x="224935" y="131931"/>
                </a:lnTo>
                <a:lnTo>
                  <a:pt x="260228" y="105665"/>
                </a:lnTo>
                <a:lnTo>
                  <a:pt x="297443" y="81990"/>
                </a:lnTo>
                <a:lnTo>
                  <a:pt x="336448" y="61038"/>
                </a:lnTo>
                <a:lnTo>
                  <a:pt x="377109" y="42943"/>
                </a:lnTo>
                <a:lnTo>
                  <a:pt x="419292" y="27840"/>
                </a:lnTo>
                <a:lnTo>
                  <a:pt x="462865" y="15860"/>
                </a:lnTo>
                <a:lnTo>
                  <a:pt x="507693" y="7137"/>
                </a:lnTo>
                <a:lnTo>
                  <a:pt x="553643" y="1806"/>
                </a:lnTo>
                <a:lnTo>
                  <a:pt x="600583" y="0"/>
                </a:lnTo>
                <a:lnTo>
                  <a:pt x="647505" y="1806"/>
                </a:lnTo>
                <a:lnTo>
                  <a:pt x="693443" y="7137"/>
                </a:lnTo>
                <a:lnTo>
                  <a:pt x="738260" y="15860"/>
                </a:lnTo>
                <a:lnTo>
                  <a:pt x="781826" y="27840"/>
                </a:lnTo>
                <a:lnTo>
                  <a:pt x="824004" y="42943"/>
                </a:lnTo>
                <a:lnTo>
                  <a:pt x="864662" y="61038"/>
                </a:lnTo>
                <a:lnTo>
                  <a:pt x="903666" y="81990"/>
                </a:lnTo>
                <a:lnTo>
                  <a:pt x="940882" y="105665"/>
                </a:lnTo>
                <a:lnTo>
                  <a:pt x="976176" y="131931"/>
                </a:lnTo>
                <a:lnTo>
                  <a:pt x="1009416" y="160654"/>
                </a:lnTo>
                <a:lnTo>
                  <a:pt x="1040466" y="191700"/>
                </a:lnTo>
                <a:lnTo>
                  <a:pt x="1069194" y="224935"/>
                </a:lnTo>
                <a:lnTo>
                  <a:pt x="1095466" y="260228"/>
                </a:lnTo>
                <a:lnTo>
                  <a:pt x="1119147" y="297443"/>
                </a:lnTo>
                <a:lnTo>
                  <a:pt x="1140105" y="336448"/>
                </a:lnTo>
                <a:lnTo>
                  <a:pt x="1158205" y="377109"/>
                </a:lnTo>
                <a:lnTo>
                  <a:pt x="1173314" y="419292"/>
                </a:lnTo>
                <a:lnTo>
                  <a:pt x="1185299" y="462865"/>
                </a:lnTo>
                <a:lnTo>
                  <a:pt x="1194024" y="507693"/>
                </a:lnTo>
                <a:lnTo>
                  <a:pt x="1199358" y="553643"/>
                </a:lnTo>
                <a:lnTo>
                  <a:pt x="1201166" y="600582"/>
                </a:lnTo>
                <a:lnTo>
                  <a:pt x="1199358" y="647508"/>
                </a:lnTo>
                <a:lnTo>
                  <a:pt x="1194024" y="693446"/>
                </a:lnTo>
                <a:lnTo>
                  <a:pt x="1185299" y="738264"/>
                </a:lnTo>
                <a:lnTo>
                  <a:pt x="1173314" y="781827"/>
                </a:lnTo>
                <a:lnTo>
                  <a:pt x="1158205" y="824002"/>
                </a:lnTo>
                <a:lnTo>
                  <a:pt x="1140105" y="864655"/>
                </a:lnTo>
                <a:lnTo>
                  <a:pt x="1119147" y="903654"/>
                </a:lnTo>
                <a:lnTo>
                  <a:pt x="1095466" y="940864"/>
                </a:lnTo>
                <a:lnTo>
                  <a:pt x="1069194" y="976152"/>
                </a:lnTo>
                <a:lnTo>
                  <a:pt x="1040466" y="1009384"/>
                </a:lnTo>
                <a:lnTo>
                  <a:pt x="1009416" y="1040428"/>
                </a:lnTo>
                <a:lnTo>
                  <a:pt x="976176" y="1069148"/>
                </a:lnTo>
                <a:lnTo>
                  <a:pt x="940882" y="1095412"/>
                </a:lnTo>
                <a:lnTo>
                  <a:pt x="903666" y="1119087"/>
                </a:lnTo>
                <a:lnTo>
                  <a:pt x="864662" y="1140038"/>
                </a:lnTo>
                <a:lnTo>
                  <a:pt x="824004" y="1158132"/>
                </a:lnTo>
                <a:lnTo>
                  <a:pt x="781826" y="1173236"/>
                </a:lnTo>
                <a:lnTo>
                  <a:pt x="738260" y="1185216"/>
                </a:lnTo>
                <a:lnTo>
                  <a:pt x="693443" y="1193938"/>
                </a:lnTo>
                <a:lnTo>
                  <a:pt x="647505" y="1199270"/>
                </a:lnTo>
                <a:lnTo>
                  <a:pt x="600583" y="1201077"/>
                </a:lnTo>
                <a:lnTo>
                  <a:pt x="553643" y="1199270"/>
                </a:lnTo>
                <a:lnTo>
                  <a:pt x="507693" y="1193938"/>
                </a:lnTo>
                <a:lnTo>
                  <a:pt x="462865" y="1185216"/>
                </a:lnTo>
                <a:lnTo>
                  <a:pt x="419292" y="1173236"/>
                </a:lnTo>
                <a:lnTo>
                  <a:pt x="377109" y="1158132"/>
                </a:lnTo>
                <a:lnTo>
                  <a:pt x="336448" y="1140038"/>
                </a:lnTo>
                <a:lnTo>
                  <a:pt x="297443" y="1119087"/>
                </a:lnTo>
                <a:lnTo>
                  <a:pt x="260228" y="1095412"/>
                </a:lnTo>
                <a:lnTo>
                  <a:pt x="224935" y="1069148"/>
                </a:lnTo>
                <a:lnTo>
                  <a:pt x="191700" y="1040428"/>
                </a:lnTo>
                <a:lnTo>
                  <a:pt x="160654" y="1009384"/>
                </a:lnTo>
                <a:lnTo>
                  <a:pt x="131931" y="976152"/>
                </a:lnTo>
                <a:lnTo>
                  <a:pt x="105665" y="940864"/>
                </a:lnTo>
                <a:lnTo>
                  <a:pt x="81990" y="903654"/>
                </a:lnTo>
                <a:lnTo>
                  <a:pt x="61038" y="864655"/>
                </a:lnTo>
                <a:lnTo>
                  <a:pt x="42943" y="824002"/>
                </a:lnTo>
                <a:lnTo>
                  <a:pt x="27840" y="781827"/>
                </a:lnTo>
                <a:lnTo>
                  <a:pt x="15860" y="738264"/>
                </a:lnTo>
                <a:lnTo>
                  <a:pt x="7137" y="693446"/>
                </a:lnTo>
                <a:lnTo>
                  <a:pt x="1806" y="647508"/>
                </a:lnTo>
                <a:lnTo>
                  <a:pt x="0" y="600582"/>
                </a:lnTo>
                <a:close/>
              </a:path>
            </a:pathLst>
          </a:custGeom>
          <a:ln w="399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776086" y="5152771"/>
            <a:ext cx="742950" cy="395605"/>
          </a:xfrm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83820" marR="5080" indent="-71755">
              <a:lnSpc>
                <a:spcPts val="1360"/>
              </a:lnSpc>
              <a:spcBef>
                <a:spcPts val="305"/>
              </a:spcBef>
            </a:pP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Non</a:t>
            </a:r>
            <a:r>
              <a:rPr sz="13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tariff  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barriers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061205" y="5248021"/>
            <a:ext cx="1201420" cy="1201420"/>
          </a:xfrm>
          <a:custGeom>
            <a:avLst/>
            <a:gdLst/>
            <a:ahLst/>
            <a:cxnLst/>
            <a:rect l="l" t="t" r="r" b="b"/>
            <a:pathLst>
              <a:path w="1201420" h="1201420">
                <a:moveTo>
                  <a:pt x="600583" y="0"/>
                </a:moveTo>
                <a:lnTo>
                  <a:pt x="553643" y="1806"/>
                </a:lnTo>
                <a:lnTo>
                  <a:pt x="507693" y="7137"/>
                </a:lnTo>
                <a:lnTo>
                  <a:pt x="462865" y="15860"/>
                </a:lnTo>
                <a:lnTo>
                  <a:pt x="419292" y="27839"/>
                </a:lnTo>
                <a:lnTo>
                  <a:pt x="377109" y="42943"/>
                </a:lnTo>
                <a:lnTo>
                  <a:pt x="336448" y="61037"/>
                </a:lnTo>
                <a:lnTo>
                  <a:pt x="297443" y="81987"/>
                </a:lnTo>
                <a:lnTo>
                  <a:pt x="260228" y="105662"/>
                </a:lnTo>
                <a:lnTo>
                  <a:pt x="224935" y="131926"/>
                </a:lnTo>
                <a:lnTo>
                  <a:pt x="191700" y="160647"/>
                </a:lnTo>
                <a:lnTo>
                  <a:pt x="160654" y="191690"/>
                </a:lnTo>
                <a:lnTo>
                  <a:pt x="131931" y="224924"/>
                </a:lnTo>
                <a:lnTo>
                  <a:pt x="105665" y="260213"/>
                </a:lnTo>
                <a:lnTo>
                  <a:pt x="81990" y="297424"/>
                </a:lnTo>
                <a:lnTo>
                  <a:pt x="61038" y="336425"/>
                </a:lnTo>
                <a:lnTo>
                  <a:pt x="42943" y="377080"/>
                </a:lnTo>
                <a:lnTo>
                  <a:pt x="27840" y="419258"/>
                </a:lnTo>
                <a:lnTo>
                  <a:pt x="15860" y="462825"/>
                </a:lnTo>
                <a:lnTo>
                  <a:pt x="7137" y="507646"/>
                </a:lnTo>
                <a:lnTo>
                  <a:pt x="1806" y="553588"/>
                </a:lnTo>
                <a:lnTo>
                  <a:pt x="0" y="600519"/>
                </a:lnTo>
                <a:lnTo>
                  <a:pt x="1806" y="647453"/>
                </a:lnTo>
                <a:lnTo>
                  <a:pt x="7137" y="693399"/>
                </a:lnTo>
                <a:lnTo>
                  <a:pt x="15860" y="738224"/>
                </a:lnTo>
                <a:lnTo>
                  <a:pt x="27840" y="781793"/>
                </a:lnTo>
                <a:lnTo>
                  <a:pt x="42943" y="823974"/>
                </a:lnTo>
                <a:lnTo>
                  <a:pt x="61038" y="864632"/>
                </a:lnTo>
                <a:lnTo>
                  <a:pt x="81990" y="903635"/>
                </a:lnTo>
                <a:lnTo>
                  <a:pt x="105665" y="940849"/>
                </a:lnTo>
                <a:lnTo>
                  <a:pt x="131931" y="976140"/>
                </a:lnTo>
                <a:lnTo>
                  <a:pt x="160654" y="1009375"/>
                </a:lnTo>
                <a:lnTo>
                  <a:pt x="191700" y="1040421"/>
                </a:lnTo>
                <a:lnTo>
                  <a:pt x="224935" y="1069143"/>
                </a:lnTo>
                <a:lnTo>
                  <a:pt x="260228" y="1095409"/>
                </a:lnTo>
                <a:lnTo>
                  <a:pt x="297443" y="1119084"/>
                </a:lnTo>
                <a:lnTo>
                  <a:pt x="336448" y="1140036"/>
                </a:lnTo>
                <a:lnTo>
                  <a:pt x="377109" y="1158131"/>
                </a:lnTo>
                <a:lnTo>
                  <a:pt x="419292" y="1173236"/>
                </a:lnTo>
                <a:lnTo>
                  <a:pt x="462865" y="1185216"/>
                </a:lnTo>
                <a:lnTo>
                  <a:pt x="507693" y="1193938"/>
                </a:lnTo>
                <a:lnTo>
                  <a:pt x="553643" y="1199270"/>
                </a:lnTo>
                <a:lnTo>
                  <a:pt x="600583" y="1201077"/>
                </a:lnTo>
                <a:lnTo>
                  <a:pt x="647504" y="1199270"/>
                </a:lnTo>
                <a:lnTo>
                  <a:pt x="693439" y="1193938"/>
                </a:lnTo>
                <a:lnTo>
                  <a:pt x="738253" y="1185216"/>
                </a:lnTo>
                <a:lnTo>
                  <a:pt x="781813" y="1173236"/>
                </a:lnTo>
                <a:lnTo>
                  <a:pt x="823986" y="1158131"/>
                </a:lnTo>
                <a:lnTo>
                  <a:pt x="864637" y="1140036"/>
                </a:lnTo>
                <a:lnTo>
                  <a:pt x="903633" y="1119084"/>
                </a:lnTo>
                <a:lnTo>
                  <a:pt x="940840" y="1095409"/>
                </a:lnTo>
                <a:lnTo>
                  <a:pt x="976126" y="1069143"/>
                </a:lnTo>
                <a:lnTo>
                  <a:pt x="1009357" y="1040421"/>
                </a:lnTo>
                <a:lnTo>
                  <a:pt x="1040398" y="1009375"/>
                </a:lnTo>
                <a:lnTo>
                  <a:pt x="1069117" y="976140"/>
                </a:lnTo>
                <a:lnTo>
                  <a:pt x="1095380" y="940849"/>
                </a:lnTo>
                <a:lnTo>
                  <a:pt x="1119053" y="903635"/>
                </a:lnTo>
                <a:lnTo>
                  <a:pt x="1140003" y="864632"/>
                </a:lnTo>
                <a:lnTo>
                  <a:pt x="1158096" y="823974"/>
                </a:lnTo>
                <a:lnTo>
                  <a:pt x="1173199" y="781793"/>
                </a:lnTo>
                <a:lnTo>
                  <a:pt x="1185179" y="738224"/>
                </a:lnTo>
                <a:lnTo>
                  <a:pt x="1193901" y="693399"/>
                </a:lnTo>
                <a:lnTo>
                  <a:pt x="1199232" y="647453"/>
                </a:lnTo>
                <a:lnTo>
                  <a:pt x="1201039" y="600519"/>
                </a:lnTo>
                <a:lnTo>
                  <a:pt x="1199232" y="553588"/>
                </a:lnTo>
                <a:lnTo>
                  <a:pt x="1193901" y="507646"/>
                </a:lnTo>
                <a:lnTo>
                  <a:pt x="1185179" y="462825"/>
                </a:lnTo>
                <a:lnTo>
                  <a:pt x="1173199" y="419258"/>
                </a:lnTo>
                <a:lnTo>
                  <a:pt x="1158096" y="377080"/>
                </a:lnTo>
                <a:lnTo>
                  <a:pt x="1140003" y="336425"/>
                </a:lnTo>
                <a:lnTo>
                  <a:pt x="1119053" y="297424"/>
                </a:lnTo>
                <a:lnTo>
                  <a:pt x="1095380" y="260213"/>
                </a:lnTo>
                <a:lnTo>
                  <a:pt x="1069117" y="224924"/>
                </a:lnTo>
                <a:lnTo>
                  <a:pt x="1040398" y="191690"/>
                </a:lnTo>
                <a:lnTo>
                  <a:pt x="1009357" y="160647"/>
                </a:lnTo>
                <a:lnTo>
                  <a:pt x="976126" y="131926"/>
                </a:lnTo>
                <a:lnTo>
                  <a:pt x="940840" y="105662"/>
                </a:lnTo>
                <a:lnTo>
                  <a:pt x="903633" y="81987"/>
                </a:lnTo>
                <a:lnTo>
                  <a:pt x="864637" y="61037"/>
                </a:lnTo>
                <a:lnTo>
                  <a:pt x="823986" y="42943"/>
                </a:lnTo>
                <a:lnTo>
                  <a:pt x="781813" y="27839"/>
                </a:lnTo>
                <a:lnTo>
                  <a:pt x="738253" y="15860"/>
                </a:lnTo>
                <a:lnTo>
                  <a:pt x="693439" y="7137"/>
                </a:lnTo>
                <a:lnTo>
                  <a:pt x="647504" y="1806"/>
                </a:lnTo>
                <a:lnTo>
                  <a:pt x="600583" y="0"/>
                </a:lnTo>
                <a:close/>
              </a:path>
            </a:pathLst>
          </a:custGeom>
          <a:solidFill>
            <a:srgbClr val="B83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061205" y="5248021"/>
            <a:ext cx="1201420" cy="1201420"/>
          </a:xfrm>
          <a:custGeom>
            <a:avLst/>
            <a:gdLst/>
            <a:ahLst/>
            <a:cxnLst/>
            <a:rect l="l" t="t" r="r" b="b"/>
            <a:pathLst>
              <a:path w="1201420" h="1201420">
                <a:moveTo>
                  <a:pt x="0" y="600519"/>
                </a:moveTo>
                <a:lnTo>
                  <a:pt x="1806" y="553588"/>
                </a:lnTo>
                <a:lnTo>
                  <a:pt x="7137" y="507646"/>
                </a:lnTo>
                <a:lnTo>
                  <a:pt x="15860" y="462825"/>
                </a:lnTo>
                <a:lnTo>
                  <a:pt x="27840" y="419258"/>
                </a:lnTo>
                <a:lnTo>
                  <a:pt x="42943" y="377080"/>
                </a:lnTo>
                <a:lnTo>
                  <a:pt x="61038" y="336425"/>
                </a:lnTo>
                <a:lnTo>
                  <a:pt x="81990" y="297424"/>
                </a:lnTo>
                <a:lnTo>
                  <a:pt x="105665" y="260213"/>
                </a:lnTo>
                <a:lnTo>
                  <a:pt x="131931" y="224924"/>
                </a:lnTo>
                <a:lnTo>
                  <a:pt x="160654" y="191690"/>
                </a:lnTo>
                <a:lnTo>
                  <a:pt x="191700" y="160647"/>
                </a:lnTo>
                <a:lnTo>
                  <a:pt x="224935" y="131926"/>
                </a:lnTo>
                <a:lnTo>
                  <a:pt x="260228" y="105662"/>
                </a:lnTo>
                <a:lnTo>
                  <a:pt x="297443" y="81987"/>
                </a:lnTo>
                <a:lnTo>
                  <a:pt x="336448" y="61037"/>
                </a:lnTo>
                <a:lnTo>
                  <a:pt x="377109" y="42943"/>
                </a:lnTo>
                <a:lnTo>
                  <a:pt x="419292" y="27839"/>
                </a:lnTo>
                <a:lnTo>
                  <a:pt x="462865" y="15860"/>
                </a:lnTo>
                <a:lnTo>
                  <a:pt x="507693" y="7137"/>
                </a:lnTo>
                <a:lnTo>
                  <a:pt x="553643" y="1806"/>
                </a:lnTo>
                <a:lnTo>
                  <a:pt x="600583" y="0"/>
                </a:lnTo>
                <a:lnTo>
                  <a:pt x="647504" y="1806"/>
                </a:lnTo>
                <a:lnTo>
                  <a:pt x="693439" y="7137"/>
                </a:lnTo>
                <a:lnTo>
                  <a:pt x="738253" y="15860"/>
                </a:lnTo>
                <a:lnTo>
                  <a:pt x="781813" y="27839"/>
                </a:lnTo>
                <a:lnTo>
                  <a:pt x="823986" y="42943"/>
                </a:lnTo>
                <a:lnTo>
                  <a:pt x="864637" y="61037"/>
                </a:lnTo>
                <a:lnTo>
                  <a:pt x="903633" y="81987"/>
                </a:lnTo>
                <a:lnTo>
                  <a:pt x="940840" y="105662"/>
                </a:lnTo>
                <a:lnTo>
                  <a:pt x="976126" y="131926"/>
                </a:lnTo>
                <a:lnTo>
                  <a:pt x="1009357" y="160647"/>
                </a:lnTo>
                <a:lnTo>
                  <a:pt x="1040398" y="191690"/>
                </a:lnTo>
                <a:lnTo>
                  <a:pt x="1069117" y="224924"/>
                </a:lnTo>
                <a:lnTo>
                  <a:pt x="1095380" y="260213"/>
                </a:lnTo>
                <a:lnTo>
                  <a:pt x="1119053" y="297424"/>
                </a:lnTo>
                <a:lnTo>
                  <a:pt x="1140003" y="336425"/>
                </a:lnTo>
                <a:lnTo>
                  <a:pt x="1158096" y="377080"/>
                </a:lnTo>
                <a:lnTo>
                  <a:pt x="1173199" y="419258"/>
                </a:lnTo>
                <a:lnTo>
                  <a:pt x="1185179" y="462825"/>
                </a:lnTo>
                <a:lnTo>
                  <a:pt x="1193901" y="507646"/>
                </a:lnTo>
                <a:lnTo>
                  <a:pt x="1199232" y="553588"/>
                </a:lnTo>
                <a:lnTo>
                  <a:pt x="1201039" y="600519"/>
                </a:lnTo>
                <a:lnTo>
                  <a:pt x="1199232" y="647453"/>
                </a:lnTo>
                <a:lnTo>
                  <a:pt x="1193901" y="693399"/>
                </a:lnTo>
                <a:lnTo>
                  <a:pt x="1185179" y="738224"/>
                </a:lnTo>
                <a:lnTo>
                  <a:pt x="1173199" y="781793"/>
                </a:lnTo>
                <a:lnTo>
                  <a:pt x="1158096" y="823974"/>
                </a:lnTo>
                <a:lnTo>
                  <a:pt x="1140003" y="864632"/>
                </a:lnTo>
                <a:lnTo>
                  <a:pt x="1119053" y="903635"/>
                </a:lnTo>
                <a:lnTo>
                  <a:pt x="1095380" y="940849"/>
                </a:lnTo>
                <a:lnTo>
                  <a:pt x="1069117" y="976140"/>
                </a:lnTo>
                <a:lnTo>
                  <a:pt x="1040398" y="1009375"/>
                </a:lnTo>
                <a:lnTo>
                  <a:pt x="1009357" y="1040421"/>
                </a:lnTo>
                <a:lnTo>
                  <a:pt x="976126" y="1069143"/>
                </a:lnTo>
                <a:lnTo>
                  <a:pt x="940840" y="1095409"/>
                </a:lnTo>
                <a:lnTo>
                  <a:pt x="903633" y="1119084"/>
                </a:lnTo>
                <a:lnTo>
                  <a:pt x="864637" y="1140036"/>
                </a:lnTo>
                <a:lnTo>
                  <a:pt x="823986" y="1158131"/>
                </a:lnTo>
                <a:lnTo>
                  <a:pt x="781813" y="1173236"/>
                </a:lnTo>
                <a:lnTo>
                  <a:pt x="738253" y="1185216"/>
                </a:lnTo>
                <a:lnTo>
                  <a:pt x="693439" y="1193938"/>
                </a:lnTo>
                <a:lnTo>
                  <a:pt x="647504" y="1199270"/>
                </a:lnTo>
                <a:lnTo>
                  <a:pt x="600583" y="1201077"/>
                </a:lnTo>
                <a:lnTo>
                  <a:pt x="553643" y="1199270"/>
                </a:lnTo>
                <a:lnTo>
                  <a:pt x="507693" y="1193938"/>
                </a:lnTo>
                <a:lnTo>
                  <a:pt x="462865" y="1185216"/>
                </a:lnTo>
                <a:lnTo>
                  <a:pt x="419292" y="1173236"/>
                </a:lnTo>
                <a:lnTo>
                  <a:pt x="377109" y="1158131"/>
                </a:lnTo>
                <a:lnTo>
                  <a:pt x="336448" y="1140036"/>
                </a:lnTo>
                <a:lnTo>
                  <a:pt x="297443" y="1119084"/>
                </a:lnTo>
                <a:lnTo>
                  <a:pt x="260228" y="1095409"/>
                </a:lnTo>
                <a:lnTo>
                  <a:pt x="224935" y="1069143"/>
                </a:lnTo>
                <a:lnTo>
                  <a:pt x="191700" y="1040421"/>
                </a:lnTo>
                <a:lnTo>
                  <a:pt x="160654" y="1009375"/>
                </a:lnTo>
                <a:lnTo>
                  <a:pt x="131931" y="976140"/>
                </a:lnTo>
                <a:lnTo>
                  <a:pt x="105665" y="940849"/>
                </a:lnTo>
                <a:lnTo>
                  <a:pt x="81990" y="903635"/>
                </a:lnTo>
                <a:lnTo>
                  <a:pt x="61038" y="864632"/>
                </a:lnTo>
                <a:lnTo>
                  <a:pt x="42943" y="823974"/>
                </a:lnTo>
                <a:lnTo>
                  <a:pt x="27840" y="781793"/>
                </a:lnTo>
                <a:lnTo>
                  <a:pt x="15860" y="738224"/>
                </a:lnTo>
                <a:lnTo>
                  <a:pt x="7137" y="693399"/>
                </a:lnTo>
                <a:lnTo>
                  <a:pt x="1806" y="647453"/>
                </a:lnTo>
                <a:lnTo>
                  <a:pt x="0" y="600519"/>
                </a:lnTo>
                <a:close/>
              </a:path>
            </a:pathLst>
          </a:custGeom>
          <a:ln w="399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4303903" y="5635548"/>
            <a:ext cx="715010" cy="395605"/>
          </a:xfrm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103505" marR="5080" indent="-91440">
              <a:lnSpc>
                <a:spcPts val="1360"/>
              </a:lnSpc>
              <a:spcBef>
                <a:spcPts val="305"/>
              </a:spcBef>
            </a:pPr>
            <a:r>
              <a:rPr sz="1300" spc="-16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echni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al  barrier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866770" y="5152771"/>
            <a:ext cx="617220" cy="395605"/>
          </a:xfrm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55244" marR="5080" indent="-43180">
              <a:lnSpc>
                <a:spcPts val="1360"/>
              </a:lnSpc>
              <a:spcBef>
                <a:spcPts val="305"/>
              </a:spcBef>
            </a:pP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ul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ural  barrier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928622" y="3802507"/>
            <a:ext cx="659765" cy="56896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 marR="5080" indent="-1270" algn="ctr">
              <a:lnSpc>
                <a:spcPct val="87300"/>
              </a:lnSpc>
              <a:spcBef>
                <a:spcPts val="295"/>
              </a:spcBef>
            </a:pP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Human 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resour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e  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barrier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864867" y="2247646"/>
            <a:ext cx="786765" cy="539115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36830" marR="5080" indent="-24765">
              <a:lnSpc>
                <a:spcPts val="1880"/>
              </a:lnSpc>
              <a:spcBef>
                <a:spcPts val="395"/>
              </a:spcBef>
            </a:pPr>
            <a:r>
              <a:rPr sz="1800" spc="-85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r>
              <a:rPr sz="1800" spc="-10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1800" dirty="0">
                <a:solidFill>
                  <a:srgbClr val="FFFFFF"/>
                </a:solidFill>
                <a:latin typeface="Trebuchet MS"/>
                <a:cs typeface="Trebuchet MS"/>
              </a:rPr>
              <a:t>litica  l</a:t>
            </a:r>
            <a:r>
              <a:rPr sz="1800" spc="-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5" dirty="0">
                <a:solidFill>
                  <a:srgbClr val="FFFFFF"/>
                </a:solidFill>
                <a:latin typeface="Trebuchet MS"/>
                <a:cs typeface="Trebuchet MS"/>
              </a:rPr>
              <a:t>barrier</a:t>
            </a:r>
            <a:endParaRPr sz="15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765551" y="803910"/>
            <a:ext cx="821055" cy="906144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 indent="-635" algn="ctr">
              <a:lnSpc>
                <a:spcPct val="87100"/>
              </a:lnSpc>
              <a:spcBef>
                <a:spcPts val="340"/>
              </a:spcBef>
            </a:pP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Attitude  </a:t>
            </a:r>
            <a:r>
              <a:rPr sz="1600" spc="-5" dirty="0">
                <a:solidFill>
                  <a:srgbClr val="FFFFFF"/>
                </a:solidFill>
                <a:latin typeface="Trebuchet MS"/>
                <a:cs typeface="Trebuchet MS"/>
              </a:rPr>
              <a:t>of    e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600" spc="-5" dirty="0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pre  </a:t>
            </a:r>
            <a:r>
              <a:rPr sz="1600" spc="-5" dirty="0">
                <a:solidFill>
                  <a:srgbClr val="FFFFFF"/>
                </a:solidFill>
                <a:latin typeface="Trebuchet MS"/>
                <a:cs typeface="Trebuchet MS"/>
              </a:rPr>
              <a:t>neur</a:t>
            </a:r>
            <a:endParaRPr sz="16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0588804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pc="-5" dirty="0">
                <a:cs typeface="Trebuchet MS"/>
              </a:rPr>
              <a:t>Barriers </a:t>
            </a:r>
            <a:r>
              <a:rPr lang="en-US" spc="-10" dirty="0">
                <a:cs typeface="Trebuchet MS"/>
              </a:rPr>
              <a:t>to in</a:t>
            </a:r>
            <a:r>
              <a:rPr lang="en-US" spc="-5" dirty="0">
                <a:cs typeface="Trebuchet MS"/>
              </a:rPr>
              <a:t>t</a:t>
            </a:r>
            <a:r>
              <a:rPr lang="en-US" spc="-10" dirty="0">
                <a:cs typeface="Trebuchet MS"/>
              </a:rPr>
              <a:t>ern</a:t>
            </a:r>
            <a:r>
              <a:rPr lang="en-US" spc="-5" dirty="0">
                <a:cs typeface="Trebuchet MS"/>
              </a:rPr>
              <a:t>a</a:t>
            </a:r>
            <a:r>
              <a:rPr lang="en-US" spc="-10" dirty="0">
                <a:cs typeface="Trebuchet MS"/>
              </a:rPr>
              <a:t>t</a:t>
            </a:r>
            <a:r>
              <a:rPr lang="en-US" spc="-5" dirty="0">
                <a:cs typeface="Trebuchet MS"/>
              </a:rPr>
              <a:t>ional </a:t>
            </a:r>
            <a:r>
              <a:rPr lang="en-US" spc="-10" dirty="0" smtClean="0">
                <a:cs typeface="Trebuchet MS"/>
              </a:rPr>
              <a:t>trade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8382000" cy="4495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200" b="1" spc="-5" dirty="0">
                <a:cs typeface="Trebuchet MS"/>
              </a:rPr>
              <a:t>Attitude </a:t>
            </a:r>
            <a:r>
              <a:rPr lang="en-US" sz="3200" b="1" dirty="0">
                <a:cs typeface="Trebuchet MS"/>
              </a:rPr>
              <a:t>of </a:t>
            </a:r>
            <a:r>
              <a:rPr lang="en-US" sz="3200" b="1" spc="-5" dirty="0" smtClean="0">
                <a:cs typeface="Trebuchet MS"/>
              </a:rPr>
              <a:t>entrepreneur</a:t>
            </a:r>
            <a:r>
              <a:rPr lang="en-US" sz="3200" dirty="0" smtClean="0">
                <a:cs typeface="Trebuchet MS"/>
              </a:rPr>
              <a:t>: </a:t>
            </a:r>
          </a:p>
          <a:p>
            <a:pPr marL="0" indent="0" algn="just">
              <a:buNone/>
            </a:pPr>
            <a:endParaRPr lang="en-US" sz="32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3200" spc="-5" dirty="0" smtClean="0">
                <a:cs typeface="Trebuchet MS"/>
              </a:rPr>
              <a:t>                   When </a:t>
            </a:r>
            <a:r>
              <a:rPr lang="en-US" sz="3200" spc="-5" dirty="0">
                <a:cs typeface="Trebuchet MS"/>
              </a:rPr>
              <a:t>an </a:t>
            </a:r>
            <a:r>
              <a:rPr lang="en-US" sz="3200" spc="-5" dirty="0" smtClean="0">
                <a:cs typeface="Trebuchet MS"/>
              </a:rPr>
              <a:t>entrepreneur </a:t>
            </a:r>
            <a:r>
              <a:rPr lang="en-US" sz="3200" spc="-5" dirty="0">
                <a:cs typeface="Trebuchet MS"/>
              </a:rPr>
              <a:t>has negative mindset </a:t>
            </a:r>
            <a:r>
              <a:rPr lang="en-US" sz="3200" spc="-10" dirty="0">
                <a:cs typeface="Trebuchet MS"/>
              </a:rPr>
              <a:t>that </a:t>
            </a:r>
            <a:r>
              <a:rPr lang="en-US" sz="3200" dirty="0">
                <a:cs typeface="Trebuchet MS"/>
              </a:rPr>
              <a:t>foreign </a:t>
            </a:r>
            <a:r>
              <a:rPr lang="en-US" sz="3200" spc="-5" dirty="0" smtClean="0">
                <a:cs typeface="Trebuchet MS"/>
              </a:rPr>
              <a:t>market </a:t>
            </a:r>
            <a:r>
              <a:rPr lang="en-US" sz="3200" dirty="0">
                <a:cs typeface="Trebuchet MS"/>
              </a:rPr>
              <a:t>is </a:t>
            </a:r>
            <a:r>
              <a:rPr lang="en-US" sz="3200" spc="-5" dirty="0">
                <a:cs typeface="Trebuchet MS"/>
              </a:rPr>
              <a:t>unknown to </a:t>
            </a:r>
            <a:r>
              <a:rPr lang="en-US" sz="3200" dirty="0">
                <a:cs typeface="Trebuchet MS"/>
              </a:rPr>
              <a:t>him </a:t>
            </a:r>
            <a:r>
              <a:rPr lang="en-US" sz="3200" spc="-5" dirty="0">
                <a:cs typeface="Trebuchet MS"/>
              </a:rPr>
              <a:t>and </a:t>
            </a:r>
            <a:r>
              <a:rPr lang="en-US" sz="3200" dirty="0">
                <a:cs typeface="Trebuchet MS"/>
              </a:rPr>
              <a:t>he </a:t>
            </a:r>
            <a:r>
              <a:rPr lang="en-US" sz="3200" spc="-5" dirty="0">
                <a:cs typeface="Trebuchet MS"/>
              </a:rPr>
              <a:t>might </a:t>
            </a:r>
            <a:r>
              <a:rPr lang="en-US" sz="3200" dirty="0">
                <a:cs typeface="Trebuchet MS"/>
              </a:rPr>
              <a:t>find </a:t>
            </a:r>
            <a:r>
              <a:rPr lang="en-US" sz="3200" spc="-15" dirty="0">
                <a:cs typeface="Trebuchet MS"/>
              </a:rPr>
              <a:t>it </a:t>
            </a:r>
            <a:r>
              <a:rPr lang="en-US" sz="3200" spc="-5" dirty="0" smtClean="0">
                <a:cs typeface="Trebuchet MS"/>
              </a:rPr>
              <a:t>difficult </a:t>
            </a:r>
            <a:r>
              <a:rPr lang="en-US" sz="3200" spc="-5" dirty="0">
                <a:cs typeface="Trebuchet MS"/>
              </a:rPr>
              <a:t>to </a:t>
            </a:r>
            <a:r>
              <a:rPr lang="en-US" sz="3200" dirty="0">
                <a:cs typeface="Trebuchet MS"/>
              </a:rPr>
              <a:t>set </a:t>
            </a:r>
            <a:r>
              <a:rPr lang="en-US" sz="3200" dirty="0" smtClean="0">
                <a:cs typeface="Trebuchet MS"/>
              </a:rPr>
              <a:t>up </a:t>
            </a:r>
            <a:r>
              <a:rPr lang="en-US" sz="3200" spc="-5" dirty="0" smtClean="0">
                <a:cs typeface="Trebuchet MS"/>
              </a:rPr>
              <a:t>his </a:t>
            </a:r>
            <a:r>
              <a:rPr lang="en-US" sz="3200" spc="-5" dirty="0">
                <a:cs typeface="Trebuchet MS"/>
              </a:rPr>
              <a:t>business </a:t>
            </a:r>
            <a:r>
              <a:rPr lang="en-US" sz="3200" dirty="0">
                <a:cs typeface="Trebuchet MS"/>
              </a:rPr>
              <a:t>in new </a:t>
            </a:r>
            <a:r>
              <a:rPr lang="en-US" sz="3200" spc="-5" dirty="0">
                <a:cs typeface="Trebuchet MS"/>
              </a:rPr>
              <a:t>country </a:t>
            </a:r>
            <a:r>
              <a:rPr lang="en-US" sz="3200" spc="-5" dirty="0" smtClean="0">
                <a:cs typeface="Trebuchet MS"/>
              </a:rPr>
              <a:t>will </a:t>
            </a:r>
            <a:r>
              <a:rPr lang="en-US" sz="3200" spc="-5" dirty="0">
                <a:cs typeface="Trebuchet MS"/>
              </a:rPr>
              <a:t>prove to </a:t>
            </a:r>
            <a:r>
              <a:rPr lang="en-US" sz="3200" dirty="0">
                <a:cs typeface="Trebuchet MS"/>
              </a:rPr>
              <a:t>be a </a:t>
            </a:r>
            <a:r>
              <a:rPr lang="en-US" sz="3200" spc="-5" dirty="0">
                <a:cs typeface="Trebuchet MS"/>
              </a:rPr>
              <a:t>major barrier </a:t>
            </a:r>
            <a:r>
              <a:rPr lang="en-US" sz="3200" dirty="0" smtClean="0">
                <a:cs typeface="Trebuchet MS"/>
              </a:rPr>
              <a:t>for </a:t>
            </a:r>
            <a:r>
              <a:rPr lang="en-US" sz="3200" spc="-5" dirty="0">
                <a:cs typeface="Trebuchet MS"/>
              </a:rPr>
              <a:t>international</a:t>
            </a:r>
            <a:r>
              <a:rPr lang="en-US" sz="3200" spc="-10" dirty="0">
                <a:cs typeface="Trebuchet MS"/>
              </a:rPr>
              <a:t> </a:t>
            </a:r>
            <a:r>
              <a:rPr lang="en-US" sz="3200" spc="-5" dirty="0">
                <a:cs typeface="Trebuchet MS"/>
              </a:rPr>
              <a:t>trade</a:t>
            </a:r>
            <a:r>
              <a:rPr lang="en-US" sz="3200" spc="-5" dirty="0" smtClean="0">
                <a:cs typeface="Trebuchet MS"/>
              </a:rPr>
              <a:t>.</a:t>
            </a:r>
            <a:endParaRPr lang="en-US" sz="32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1862148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pc="-5" dirty="0">
                <a:cs typeface="Trebuchet MS"/>
              </a:rPr>
              <a:t>Barriers </a:t>
            </a:r>
            <a:r>
              <a:rPr lang="en-US" spc="-10" dirty="0">
                <a:cs typeface="Trebuchet MS"/>
              </a:rPr>
              <a:t>to in</a:t>
            </a:r>
            <a:r>
              <a:rPr lang="en-US" spc="-5" dirty="0">
                <a:cs typeface="Trebuchet MS"/>
              </a:rPr>
              <a:t>t</a:t>
            </a:r>
            <a:r>
              <a:rPr lang="en-US" spc="-10" dirty="0">
                <a:cs typeface="Trebuchet MS"/>
              </a:rPr>
              <a:t>ern</a:t>
            </a:r>
            <a:r>
              <a:rPr lang="en-US" spc="-5" dirty="0">
                <a:cs typeface="Trebuchet MS"/>
              </a:rPr>
              <a:t>a</a:t>
            </a:r>
            <a:r>
              <a:rPr lang="en-US" spc="-10" dirty="0">
                <a:cs typeface="Trebuchet MS"/>
              </a:rPr>
              <a:t>t</a:t>
            </a:r>
            <a:r>
              <a:rPr lang="en-US" spc="-5" dirty="0">
                <a:cs typeface="Trebuchet MS"/>
              </a:rPr>
              <a:t>ional </a:t>
            </a:r>
            <a:r>
              <a:rPr lang="en-US" spc="-10" dirty="0" smtClean="0">
                <a:cs typeface="Trebuchet MS"/>
              </a:rPr>
              <a:t>trade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8001000" cy="4495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200" b="1" dirty="0">
                <a:cs typeface="Trebuchet MS"/>
              </a:rPr>
              <a:t>Lack of </a:t>
            </a:r>
            <a:r>
              <a:rPr lang="en-US" sz="3200" b="1" spc="-5" dirty="0" smtClean="0">
                <a:cs typeface="Trebuchet MS"/>
              </a:rPr>
              <a:t>information</a:t>
            </a:r>
            <a:r>
              <a:rPr lang="en-US" sz="3200" dirty="0" smtClean="0">
                <a:cs typeface="Trebuchet MS"/>
              </a:rPr>
              <a:t>: </a:t>
            </a:r>
          </a:p>
          <a:p>
            <a:pPr marL="0" indent="0" algn="just">
              <a:buNone/>
            </a:pPr>
            <a:endParaRPr lang="en-US" sz="32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3200" spc="-5" dirty="0" smtClean="0">
                <a:cs typeface="Trebuchet MS"/>
              </a:rPr>
              <a:t>                  As </a:t>
            </a:r>
            <a:r>
              <a:rPr lang="en-US" sz="3200" spc="-5" dirty="0">
                <a:cs typeface="Trebuchet MS"/>
              </a:rPr>
              <a:t>entrepreneur </a:t>
            </a:r>
            <a:r>
              <a:rPr lang="en-US" sz="3200" dirty="0">
                <a:cs typeface="Trebuchet MS"/>
              </a:rPr>
              <a:t>is </a:t>
            </a:r>
            <a:r>
              <a:rPr lang="en-US" sz="3200" spc="-5" dirty="0">
                <a:cs typeface="Trebuchet MS"/>
              </a:rPr>
              <a:t>new </a:t>
            </a:r>
            <a:r>
              <a:rPr lang="en-US" sz="3200" spc="-5" dirty="0" smtClean="0">
                <a:cs typeface="Trebuchet MS"/>
              </a:rPr>
              <a:t>entrant </a:t>
            </a:r>
            <a:r>
              <a:rPr lang="en-US" sz="3200" dirty="0">
                <a:cs typeface="Trebuchet MS"/>
              </a:rPr>
              <a:t>in </a:t>
            </a:r>
            <a:r>
              <a:rPr lang="en-US" sz="3200" spc="-5" dirty="0">
                <a:cs typeface="Trebuchet MS"/>
              </a:rPr>
              <a:t>international market </a:t>
            </a:r>
            <a:r>
              <a:rPr lang="en-US" sz="3200" dirty="0">
                <a:cs typeface="Trebuchet MS"/>
              </a:rPr>
              <a:t>he is unaware </a:t>
            </a:r>
            <a:r>
              <a:rPr lang="en-US" sz="3200" spc="-5" dirty="0" smtClean="0">
                <a:cs typeface="Trebuchet MS"/>
              </a:rPr>
              <a:t>about </a:t>
            </a:r>
            <a:r>
              <a:rPr lang="en-US" sz="3200" spc="-5" dirty="0">
                <a:cs typeface="Trebuchet MS"/>
              </a:rPr>
              <a:t>the market conditions </a:t>
            </a:r>
            <a:r>
              <a:rPr lang="en-US" sz="3200" dirty="0">
                <a:cs typeface="Trebuchet MS"/>
              </a:rPr>
              <a:t>in </a:t>
            </a:r>
            <a:r>
              <a:rPr lang="en-US" sz="3200" spc="-5" dirty="0" smtClean="0">
                <a:cs typeface="Trebuchet MS"/>
              </a:rPr>
              <a:t>host country and </a:t>
            </a:r>
            <a:r>
              <a:rPr lang="en-US" sz="3200" spc="-10" dirty="0">
                <a:cs typeface="Trebuchet MS"/>
              </a:rPr>
              <a:t>taste </a:t>
            </a:r>
            <a:r>
              <a:rPr lang="en-US" sz="3200" spc="-5" dirty="0">
                <a:cs typeface="Trebuchet MS"/>
              </a:rPr>
              <a:t>and preference of customers which </a:t>
            </a:r>
            <a:r>
              <a:rPr lang="en-US" sz="3200" spc="-5" dirty="0" smtClean="0">
                <a:cs typeface="Trebuchet MS"/>
              </a:rPr>
              <a:t>may </a:t>
            </a:r>
            <a:r>
              <a:rPr lang="en-US" sz="3200" dirty="0">
                <a:cs typeface="Trebuchet MS"/>
              </a:rPr>
              <a:t>lead </a:t>
            </a:r>
            <a:r>
              <a:rPr lang="en-US" sz="3200" spc="-5" dirty="0">
                <a:cs typeface="Trebuchet MS"/>
              </a:rPr>
              <a:t>to issues </a:t>
            </a:r>
            <a:r>
              <a:rPr lang="en-US" sz="3200" spc="-10" dirty="0">
                <a:cs typeface="Trebuchet MS"/>
              </a:rPr>
              <a:t>in </a:t>
            </a:r>
            <a:r>
              <a:rPr lang="en-US" sz="3200" spc="-5" dirty="0" smtClean="0">
                <a:cs typeface="Trebuchet MS"/>
              </a:rPr>
              <a:t>terms </a:t>
            </a:r>
            <a:r>
              <a:rPr lang="en-US" sz="3200" dirty="0" smtClean="0">
                <a:cs typeface="Trebuchet MS"/>
              </a:rPr>
              <a:t>of </a:t>
            </a:r>
            <a:r>
              <a:rPr lang="en-US" sz="3200" spc="-5" dirty="0" smtClean="0">
                <a:cs typeface="Trebuchet MS"/>
              </a:rPr>
              <a:t>acceptance </a:t>
            </a:r>
            <a:r>
              <a:rPr lang="en-US" sz="3200" spc="-5" dirty="0">
                <a:cs typeface="Trebuchet MS"/>
              </a:rPr>
              <a:t>and </a:t>
            </a:r>
            <a:r>
              <a:rPr lang="en-US" sz="3200" spc="-5" dirty="0" smtClean="0">
                <a:cs typeface="Trebuchet MS"/>
              </a:rPr>
              <a:t>locating </a:t>
            </a:r>
            <a:r>
              <a:rPr lang="en-US" sz="3200" spc="-5" dirty="0">
                <a:cs typeface="Trebuchet MS"/>
              </a:rPr>
              <a:t>product </a:t>
            </a:r>
            <a:r>
              <a:rPr lang="en-US" sz="3200" dirty="0">
                <a:cs typeface="Trebuchet MS"/>
              </a:rPr>
              <a:t>in</a:t>
            </a:r>
            <a:r>
              <a:rPr lang="en-US" sz="3200" spc="-30" dirty="0">
                <a:cs typeface="Trebuchet MS"/>
              </a:rPr>
              <a:t> </a:t>
            </a:r>
            <a:r>
              <a:rPr lang="en-US" sz="3200" spc="-5" dirty="0">
                <a:cs typeface="Trebuchet MS"/>
              </a:rPr>
              <a:t>market</a:t>
            </a:r>
            <a:r>
              <a:rPr lang="en-US" sz="3200" spc="-5" dirty="0" smtClean="0">
                <a:cs typeface="Trebuchet MS"/>
              </a:rPr>
              <a:t>.</a:t>
            </a:r>
            <a:endParaRPr lang="en-US" sz="32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2250820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pc="-5" dirty="0">
                <a:cs typeface="Trebuchet MS"/>
              </a:rPr>
              <a:t>Barriers </a:t>
            </a:r>
            <a:r>
              <a:rPr lang="en-US" spc="-10" dirty="0">
                <a:cs typeface="Trebuchet MS"/>
              </a:rPr>
              <a:t>to in</a:t>
            </a:r>
            <a:r>
              <a:rPr lang="en-US" spc="-5" dirty="0">
                <a:cs typeface="Trebuchet MS"/>
              </a:rPr>
              <a:t>t</a:t>
            </a:r>
            <a:r>
              <a:rPr lang="en-US" spc="-10" dirty="0">
                <a:cs typeface="Trebuchet MS"/>
              </a:rPr>
              <a:t>ern</a:t>
            </a:r>
            <a:r>
              <a:rPr lang="en-US" spc="-5" dirty="0">
                <a:cs typeface="Trebuchet MS"/>
              </a:rPr>
              <a:t>a</a:t>
            </a:r>
            <a:r>
              <a:rPr lang="en-US" spc="-10" dirty="0">
                <a:cs typeface="Trebuchet MS"/>
              </a:rPr>
              <a:t>t</a:t>
            </a:r>
            <a:r>
              <a:rPr lang="en-US" spc="-5" dirty="0">
                <a:cs typeface="Trebuchet MS"/>
              </a:rPr>
              <a:t>ional </a:t>
            </a:r>
            <a:r>
              <a:rPr lang="en-US" spc="-10" dirty="0" smtClean="0">
                <a:cs typeface="Trebuchet MS"/>
              </a:rPr>
              <a:t>trade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305800" cy="44958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800" b="1" dirty="0">
                <a:cs typeface="Trebuchet MS"/>
              </a:rPr>
              <a:t>Lack of </a:t>
            </a:r>
            <a:r>
              <a:rPr lang="en-US" sz="2800" b="1" spc="-5" dirty="0">
                <a:cs typeface="Trebuchet MS"/>
              </a:rPr>
              <a:t>network influences </a:t>
            </a:r>
            <a:r>
              <a:rPr lang="en-US" sz="2800" dirty="0">
                <a:cs typeface="Trebuchet MS"/>
              </a:rPr>
              <a:t>: </a:t>
            </a:r>
            <a:endParaRPr lang="en-US" sz="2800" dirty="0" smtClean="0">
              <a:cs typeface="Trebuchet MS"/>
            </a:endParaRPr>
          </a:p>
          <a:p>
            <a:pPr marL="0" indent="0" algn="just">
              <a:buNone/>
            </a:pPr>
            <a:endParaRPr lang="en-US" sz="28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2800" spc="-5" dirty="0" smtClean="0">
                <a:cs typeface="Trebuchet MS"/>
              </a:rPr>
              <a:t>                       Network </a:t>
            </a:r>
            <a:r>
              <a:rPr lang="en-US" sz="2800" spc="-5" dirty="0">
                <a:cs typeface="Trebuchet MS"/>
              </a:rPr>
              <a:t>with </a:t>
            </a:r>
            <a:r>
              <a:rPr lang="en-US" sz="2800" spc="-5" dirty="0" smtClean="0">
                <a:cs typeface="Trebuchet MS"/>
              </a:rPr>
              <a:t>established </a:t>
            </a:r>
            <a:r>
              <a:rPr lang="en-US" sz="2800" spc="-5" dirty="0">
                <a:cs typeface="Trebuchet MS"/>
              </a:rPr>
              <a:t>business companies makes </a:t>
            </a:r>
            <a:r>
              <a:rPr lang="en-US" sz="2800" dirty="0">
                <a:cs typeface="Trebuchet MS"/>
              </a:rPr>
              <a:t>it </a:t>
            </a:r>
            <a:r>
              <a:rPr lang="en-US" sz="2800" spc="-5" dirty="0">
                <a:cs typeface="Trebuchet MS"/>
              </a:rPr>
              <a:t>easy </a:t>
            </a:r>
            <a:r>
              <a:rPr lang="en-US" sz="2800" spc="-5" dirty="0" smtClean="0">
                <a:cs typeface="Trebuchet MS"/>
              </a:rPr>
              <a:t>for </a:t>
            </a:r>
            <a:r>
              <a:rPr lang="en-US" sz="2800" spc="-5" dirty="0">
                <a:cs typeface="Trebuchet MS"/>
              </a:rPr>
              <a:t>the entrepreneur </a:t>
            </a:r>
            <a:r>
              <a:rPr lang="en-US" sz="2800" dirty="0">
                <a:cs typeface="Trebuchet MS"/>
              </a:rPr>
              <a:t>in </a:t>
            </a:r>
            <a:r>
              <a:rPr lang="en-US" sz="2800" spc="-5" dirty="0">
                <a:cs typeface="Trebuchet MS"/>
              </a:rPr>
              <a:t>new market but </a:t>
            </a:r>
            <a:r>
              <a:rPr lang="en-US" sz="2800" dirty="0">
                <a:cs typeface="Trebuchet MS"/>
              </a:rPr>
              <a:t>if</a:t>
            </a:r>
            <a:r>
              <a:rPr lang="en-US" sz="2800" spc="229" dirty="0">
                <a:cs typeface="Trebuchet MS"/>
              </a:rPr>
              <a:t> </a:t>
            </a:r>
            <a:r>
              <a:rPr lang="en-US" sz="2800" spc="-5" dirty="0" smtClean="0">
                <a:cs typeface="Trebuchet MS"/>
              </a:rPr>
              <a:t>the</a:t>
            </a:r>
            <a:r>
              <a:rPr lang="en-US" sz="2800" dirty="0" smtClean="0"/>
              <a:t> </a:t>
            </a:r>
            <a:r>
              <a:rPr lang="en-US" sz="2800" spc="-5" dirty="0" smtClean="0">
                <a:cs typeface="Trebuchet MS"/>
              </a:rPr>
              <a:t>entrepreneur</a:t>
            </a:r>
            <a:r>
              <a:rPr lang="en-US" sz="2800" dirty="0" smtClean="0">
                <a:cs typeface="Trebuchet MS"/>
              </a:rPr>
              <a:t> has no contacts in foreign country then it will be difficult for entrepreneur from initial stage of getting required permission to establishing business in country</a:t>
            </a:r>
            <a:r>
              <a:rPr lang="en-US" sz="2800" dirty="0" smtClean="0">
                <a:cs typeface="Trebuchet MS"/>
              </a:rPr>
              <a:t>.</a:t>
            </a:r>
          </a:p>
          <a:p>
            <a:pPr marL="0" indent="0" algn="just">
              <a:buNone/>
            </a:pPr>
            <a:r>
              <a:rPr lang="en-US" sz="2800" dirty="0" smtClean="0">
                <a:cs typeface="Trebuchet MS"/>
              </a:rPr>
              <a:t>Example: CHINA Complex market</a:t>
            </a:r>
            <a:endParaRPr lang="en-US" sz="28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7538272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pc="-5" dirty="0">
                <a:cs typeface="Trebuchet MS"/>
              </a:rPr>
              <a:t>Barriers </a:t>
            </a:r>
            <a:r>
              <a:rPr lang="en-US" spc="-10" dirty="0">
                <a:cs typeface="Trebuchet MS"/>
              </a:rPr>
              <a:t>to in</a:t>
            </a:r>
            <a:r>
              <a:rPr lang="en-US" spc="-5" dirty="0">
                <a:cs typeface="Trebuchet MS"/>
              </a:rPr>
              <a:t>t</a:t>
            </a:r>
            <a:r>
              <a:rPr lang="en-US" spc="-10" dirty="0">
                <a:cs typeface="Trebuchet MS"/>
              </a:rPr>
              <a:t>ern</a:t>
            </a:r>
            <a:r>
              <a:rPr lang="en-US" spc="-5" dirty="0">
                <a:cs typeface="Trebuchet MS"/>
              </a:rPr>
              <a:t>a</a:t>
            </a:r>
            <a:r>
              <a:rPr lang="en-US" spc="-10" dirty="0">
                <a:cs typeface="Trebuchet MS"/>
              </a:rPr>
              <a:t>t</a:t>
            </a:r>
            <a:r>
              <a:rPr lang="en-US" spc="-5" dirty="0">
                <a:cs typeface="Trebuchet MS"/>
              </a:rPr>
              <a:t>ional </a:t>
            </a:r>
            <a:r>
              <a:rPr lang="en-US" spc="-10" dirty="0" smtClean="0">
                <a:cs typeface="Trebuchet MS"/>
              </a:rPr>
              <a:t>trade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305800" cy="4495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200" b="1" spc="-5" dirty="0">
                <a:cs typeface="Trebuchet MS"/>
              </a:rPr>
              <a:t>Financing </a:t>
            </a:r>
            <a:r>
              <a:rPr lang="en-US" sz="3200" b="1" dirty="0">
                <a:cs typeface="Trebuchet MS"/>
              </a:rPr>
              <a:t>problems </a:t>
            </a:r>
            <a:r>
              <a:rPr lang="en-US" sz="3200" dirty="0">
                <a:cs typeface="Trebuchet MS"/>
              </a:rPr>
              <a:t>: </a:t>
            </a:r>
            <a:endParaRPr lang="en-US" sz="3200" dirty="0" smtClean="0">
              <a:cs typeface="Trebuchet MS"/>
            </a:endParaRPr>
          </a:p>
          <a:p>
            <a:pPr marL="0" indent="0" algn="just">
              <a:buNone/>
            </a:pPr>
            <a:endParaRPr lang="en-US" sz="32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3200" spc="-5" dirty="0" smtClean="0">
                <a:cs typeface="Trebuchet MS"/>
              </a:rPr>
              <a:t>                                   As </a:t>
            </a:r>
            <a:r>
              <a:rPr lang="en-US" sz="3200" spc="-5" dirty="0">
                <a:cs typeface="Trebuchet MS"/>
              </a:rPr>
              <a:t>international business </a:t>
            </a:r>
            <a:r>
              <a:rPr lang="en-US" sz="3200" spc="-5" dirty="0" smtClean="0">
                <a:cs typeface="Trebuchet MS"/>
              </a:rPr>
              <a:t>involves </a:t>
            </a:r>
            <a:r>
              <a:rPr lang="en-US" sz="3200" dirty="0">
                <a:cs typeface="Trebuchet MS"/>
              </a:rPr>
              <a:t>huge </a:t>
            </a:r>
            <a:r>
              <a:rPr lang="en-US" sz="3200" spc="-5" dirty="0" smtClean="0">
                <a:cs typeface="Trebuchet MS"/>
              </a:rPr>
              <a:t>risk, financial institutions </a:t>
            </a:r>
            <a:r>
              <a:rPr lang="en-US" sz="3200" spc="-5" dirty="0">
                <a:cs typeface="Trebuchet MS"/>
              </a:rPr>
              <a:t>may </a:t>
            </a:r>
            <a:r>
              <a:rPr lang="en-US" sz="3200" dirty="0">
                <a:cs typeface="Trebuchet MS"/>
              </a:rPr>
              <a:t>be </a:t>
            </a:r>
            <a:r>
              <a:rPr lang="en-US" sz="3200" spc="-5" dirty="0" smtClean="0">
                <a:cs typeface="Trebuchet MS"/>
              </a:rPr>
              <a:t>reluctant </a:t>
            </a:r>
            <a:r>
              <a:rPr lang="en-US" sz="3200" dirty="0">
                <a:cs typeface="Trebuchet MS"/>
              </a:rPr>
              <a:t>in </a:t>
            </a:r>
            <a:r>
              <a:rPr lang="en-US" sz="3200" spc="-5" dirty="0">
                <a:cs typeface="Trebuchet MS"/>
              </a:rPr>
              <a:t>terms </a:t>
            </a:r>
            <a:r>
              <a:rPr lang="en-US" sz="3200" spc="-5" dirty="0" smtClean="0">
                <a:cs typeface="Trebuchet MS"/>
              </a:rPr>
              <a:t>of </a:t>
            </a:r>
            <a:r>
              <a:rPr lang="en-US" sz="3200" dirty="0" smtClean="0">
                <a:cs typeface="Trebuchet MS"/>
              </a:rPr>
              <a:t>providing </a:t>
            </a:r>
            <a:r>
              <a:rPr lang="en-US" sz="3200" spc="-5" dirty="0">
                <a:cs typeface="Trebuchet MS"/>
              </a:rPr>
              <a:t>required </a:t>
            </a:r>
            <a:r>
              <a:rPr lang="en-US" sz="3200" dirty="0" smtClean="0">
                <a:cs typeface="Trebuchet MS"/>
              </a:rPr>
              <a:t>finance </a:t>
            </a:r>
            <a:r>
              <a:rPr lang="en-US" sz="3200" spc="-5" dirty="0" smtClean="0">
                <a:cs typeface="Trebuchet MS"/>
              </a:rPr>
              <a:t>to</a:t>
            </a:r>
            <a:r>
              <a:rPr lang="en-US" sz="3200" spc="-45" dirty="0" smtClean="0">
                <a:cs typeface="Trebuchet MS"/>
              </a:rPr>
              <a:t> </a:t>
            </a:r>
            <a:r>
              <a:rPr lang="en-US" sz="3200" spc="-5" dirty="0" smtClean="0">
                <a:cs typeface="Trebuchet MS"/>
              </a:rPr>
              <a:t>entrepreneurs</a:t>
            </a:r>
            <a:r>
              <a:rPr lang="en-US" sz="3200" spc="-5" dirty="0" smtClean="0">
                <a:cs typeface="Trebuchet MS"/>
              </a:rPr>
              <a:t>.</a:t>
            </a:r>
          </a:p>
          <a:p>
            <a:pPr marL="0" indent="0" algn="just">
              <a:buNone/>
            </a:pPr>
            <a:r>
              <a:rPr lang="en-US" sz="3200" spc="-5" dirty="0" smtClean="0">
                <a:cs typeface="Trebuchet MS"/>
              </a:rPr>
              <a:t>(International banks may hesitate while issuing loans)</a:t>
            </a:r>
            <a:endParaRPr lang="en-US" sz="32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3861510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pc="-5" dirty="0">
                <a:cs typeface="Trebuchet MS"/>
              </a:rPr>
              <a:t>Barriers </a:t>
            </a:r>
            <a:r>
              <a:rPr lang="en-US" spc="-10" dirty="0">
                <a:cs typeface="Trebuchet MS"/>
              </a:rPr>
              <a:t>to in</a:t>
            </a:r>
            <a:r>
              <a:rPr lang="en-US" spc="-5" dirty="0">
                <a:cs typeface="Trebuchet MS"/>
              </a:rPr>
              <a:t>t</a:t>
            </a:r>
            <a:r>
              <a:rPr lang="en-US" spc="-10" dirty="0">
                <a:cs typeface="Trebuchet MS"/>
              </a:rPr>
              <a:t>ern</a:t>
            </a:r>
            <a:r>
              <a:rPr lang="en-US" spc="-5" dirty="0">
                <a:cs typeface="Trebuchet MS"/>
              </a:rPr>
              <a:t>a</a:t>
            </a:r>
            <a:r>
              <a:rPr lang="en-US" spc="-10" dirty="0">
                <a:cs typeface="Trebuchet MS"/>
              </a:rPr>
              <a:t>t</a:t>
            </a:r>
            <a:r>
              <a:rPr lang="en-US" spc="-5" dirty="0">
                <a:cs typeface="Trebuchet MS"/>
              </a:rPr>
              <a:t>ional </a:t>
            </a:r>
            <a:r>
              <a:rPr lang="en-US" spc="-10" dirty="0" smtClean="0">
                <a:cs typeface="Trebuchet MS"/>
              </a:rPr>
              <a:t>trade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2057400"/>
            <a:ext cx="8229600" cy="4495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200" b="1" spc="-50" dirty="0">
                <a:cs typeface="Trebuchet MS"/>
              </a:rPr>
              <a:t>Tariff </a:t>
            </a:r>
            <a:r>
              <a:rPr lang="en-US" sz="3200" b="1" dirty="0" smtClean="0">
                <a:cs typeface="Trebuchet MS"/>
              </a:rPr>
              <a:t>barriers</a:t>
            </a:r>
            <a:r>
              <a:rPr lang="en-US" sz="3200" dirty="0" smtClean="0">
                <a:cs typeface="Trebuchet MS"/>
              </a:rPr>
              <a:t>: </a:t>
            </a:r>
          </a:p>
          <a:p>
            <a:pPr marL="0" indent="0">
              <a:buNone/>
            </a:pPr>
            <a:endParaRPr lang="en-US" sz="32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3200" spc="-5" dirty="0" smtClean="0">
                <a:cs typeface="Trebuchet MS"/>
              </a:rPr>
              <a:t>                        Tariff </a:t>
            </a:r>
            <a:r>
              <a:rPr lang="en-US" sz="3200" spc="-5" dirty="0">
                <a:cs typeface="Trebuchet MS"/>
              </a:rPr>
              <a:t>means duty </a:t>
            </a:r>
            <a:r>
              <a:rPr lang="en-US" sz="3200" dirty="0">
                <a:cs typeface="Trebuchet MS"/>
              </a:rPr>
              <a:t>levied by </a:t>
            </a:r>
            <a:r>
              <a:rPr lang="en-US" sz="3200" spc="-5" dirty="0" smtClean="0">
                <a:cs typeface="Trebuchet MS"/>
              </a:rPr>
              <a:t>the government on </a:t>
            </a:r>
            <a:r>
              <a:rPr lang="en-US" sz="3200" spc="-5" dirty="0">
                <a:cs typeface="Trebuchet MS"/>
              </a:rPr>
              <a:t>imports. </a:t>
            </a:r>
            <a:r>
              <a:rPr lang="en-US" sz="3200" dirty="0" smtClean="0">
                <a:cs typeface="Trebuchet MS"/>
              </a:rPr>
              <a:t>Imposing </a:t>
            </a:r>
            <a:r>
              <a:rPr lang="en-US" sz="3200" spc="-5" dirty="0" smtClean="0">
                <a:cs typeface="Trebuchet MS"/>
              </a:rPr>
              <a:t>tariff raises </a:t>
            </a:r>
            <a:r>
              <a:rPr lang="en-US" sz="3200" spc="-5" dirty="0">
                <a:cs typeface="Trebuchet MS"/>
              </a:rPr>
              <a:t>the price of imported goods making </a:t>
            </a:r>
            <a:r>
              <a:rPr lang="en-US" sz="3200" spc="-5" dirty="0" smtClean="0">
                <a:cs typeface="Trebuchet MS"/>
              </a:rPr>
              <a:t>them </a:t>
            </a:r>
            <a:r>
              <a:rPr lang="en-US" sz="3200" spc="-5" dirty="0">
                <a:cs typeface="Trebuchet MS"/>
              </a:rPr>
              <a:t>less </a:t>
            </a:r>
            <a:r>
              <a:rPr lang="en-US" sz="3200" spc="-10" dirty="0">
                <a:cs typeface="Trebuchet MS"/>
              </a:rPr>
              <a:t>attractive </a:t>
            </a:r>
            <a:r>
              <a:rPr lang="en-US" sz="3200" spc="-5" dirty="0">
                <a:cs typeface="Trebuchet MS"/>
              </a:rPr>
              <a:t>to consumers and protects </a:t>
            </a:r>
            <a:r>
              <a:rPr lang="en-US" sz="3200" spc="-5" dirty="0" smtClean="0">
                <a:cs typeface="Trebuchet MS"/>
              </a:rPr>
              <a:t>makers </a:t>
            </a:r>
            <a:r>
              <a:rPr lang="en-US" sz="3200" dirty="0">
                <a:cs typeface="Trebuchet MS"/>
              </a:rPr>
              <a:t>of </a:t>
            </a:r>
            <a:r>
              <a:rPr lang="en-US" sz="3200" spc="-5" dirty="0">
                <a:cs typeface="Trebuchet MS"/>
              </a:rPr>
              <a:t>comparable domestic </a:t>
            </a:r>
            <a:r>
              <a:rPr lang="en-US" sz="3200" dirty="0" smtClean="0">
                <a:cs typeface="Trebuchet MS"/>
              </a:rPr>
              <a:t>products </a:t>
            </a:r>
            <a:r>
              <a:rPr lang="en-US" sz="3200" spc="-5" dirty="0" smtClean="0">
                <a:cs typeface="Trebuchet MS"/>
              </a:rPr>
              <a:t>and services</a:t>
            </a:r>
            <a:r>
              <a:rPr lang="en-US" sz="3200" spc="-5" dirty="0" smtClean="0">
                <a:cs typeface="Trebuchet MS"/>
              </a:rPr>
              <a:t>.</a:t>
            </a:r>
          </a:p>
          <a:p>
            <a:pPr marL="0" indent="0" algn="just">
              <a:buNone/>
            </a:pPr>
            <a:r>
              <a:rPr lang="en-US" sz="3200" spc="-5" dirty="0" smtClean="0">
                <a:cs typeface="Trebuchet MS"/>
              </a:rPr>
              <a:t>Example: Pakistan is one with very HIGH Tariff on imports.</a:t>
            </a:r>
            <a:endParaRPr lang="en-US" sz="32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2066137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pc="-5" dirty="0">
                <a:cs typeface="Trebuchet MS"/>
              </a:rPr>
              <a:t>Barriers </a:t>
            </a:r>
            <a:r>
              <a:rPr lang="en-US" spc="-10" dirty="0">
                <a:cs typeface="Trebuchet MS"/>
              </a:rPr>
              <a:t>to in</a:t>
            </a:r>
            <a:r>
              <a:rPr lang="en-US" spc="-5" dirty="0">
                <a:cs typeface="Trebuchet MS"/>
              </a:rPr>
              <a:t>t</a:t>
            </a:r>
            <a:r>
              <a:rPr lang="en-US" spc="-10" dirty="0">
                <a:cs typeface="Trebuchet MS"/>
              </a:rPr>
              <a:t>ern</a:t>
            </a:r>
            <a:r>
              <a:rPr lang="en-US" spc="-5" dirty="0">
                <a:cs typeface="Trebuchet MS"/>
              </a:rPr>
              <a:t>a</a:t>
            </a:r>
            <a:r>
              <a:rPr lang="en-US" spc="-10" dirty="0">
                <a:cs typeface="Trebuchet MS"/>
              </a:rPr>
              <a:t>t</a:t>
            </a:r>
            <a:r>
              <a:rPr lang="en-US" spc="-5" dirty="0">
                <a:cs typeface="Trebuchet MS"/>
              </a:rPr>
              <a:t>ional </a:t>
            </a:r>
            <a:r>
              <a:rPr lang="en-US" spc="-10" dirty="0" smtClean="0">
                <a:cs typeface="Trebuchet MS"/>
              </a:rPr>
              <a:t>trade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05000"/>
            <a:ext cx="8153400" cy="4495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200" b="1" dirty="0" smtClean="0">
                <a:cs typeface="Trebuchet MS"/>
              </a:rPr>
              <a:t>Non </a:t>
            </a:r>
            <a:r>
              <a:rPr lang="en-US" sz="3200" b="1" spc="-5" dirty="0" smtClean="0">
                <a:cs typeface="Trebuchet MS"/>
              </a:rPr>
              <a:t>ta</a:t>
            </a:r>
            <a:r>
              <a:rPr lang="en-US" sz="3200" b="1" dirty="0" smtClean="0">
                <a:cs typeface="Trebuchet MS"/>
              </a:rPr>
              <a:t>r</a:t>
            </a:r>
            <a:r>
              <a:rPr lang="en-US" sz="3200" b="1" spc="-5" dirty="0" smtClean="0">
                <a:cs typeface="Trebuchet MS"/>
              </a:rPr>
              <a:t>i</a:t>
            </a:r>
            <a:r>
              <a:rPr lang="en-US" sz="3200" b="1" spc="-15" dirty="0" smtClean="0">
                <a:cs typeface="Trebuchet MS"/>
              </a:rPr>
              <a:t>f</a:t>
            </a:r>
            <a:r>
              <a:rPr lang="en-US" sz="3200" b="1" dirty="0" smtClean="0">
                <a:cs typeface="Trebuchet MS"/>
              </a:rPr>
              <a:t>f bar</a:t>
            </a:r>
            <a:r>
              <a:rPr lang="en-US" sz="3200" b="1" spc="5" dirty="0" smtClean="0">
                <a:cs typeface="Trebuchet MS"/>
              </a:rPr>
              <a:t>r</a:t>
            </a:r>
            <a:r>
              <a:rPr lang="en-US" sz="3200" b="1" spc="-5" dirty="0" smtClean="0">
                <a:cs typeface="Trebuchet MS"/>
              </a:rPr>
              <a:t>ier</a:t>
            </a:r>
            <a:r>
              <a:rPr lang="en-US" sz="3200" b="1" dirty="0" smtClean="0">
                <a:cs typeface="Trebuchet MS"/>
              </a:rPr>
              <a:t>s</a:t>
            </a:r>
            <a:r>
              <a:rPr lang="en-US" sz="3200" dirty="0" smtClean="0">
                <a:cs typeface="Trebuchet MS"/>
              </a:rPr>
              <a:t>: </a:t>
            </a:r>
          </a:p>
          <a:p>
            <a:pPr marL="0" indent="0">
              <a:buNone/>
            </a:pPr>
            <a:endParaRPr lang="en-US" sz="32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3200" spc="-5" dirty="0" smtClean="0">
                <a:cs typeface="Trebuchet MS"/>
              </a:rPr>
              <a:t>                        Are th</a:t>
            </a:r>
            <a:r>
              <a:rPr lang="en-US" sz="3200" dirty="0" smtClean="0">
                <a:cs typeface="Trebuchet MS"/>
              </a:rPr>
              <a:t>e obst</a:t>
            </a:r>
            <a:r>
              <a:rPr lang="en-US" sz="3200" spc="-15" dirty="0" smtClean="0">
                <a:cs typeface="Trebuchet MS"/>
              </a:rPr>
              <a:t>a</a:t>
            </a:r>
            <a:r>
              <a:rPr lang="en-US" sz="3200" spc="-5" dirty="0" smtClean="0">
                <a:cs typeface="Trebuchet MS"/>
              </a:rPr>
              <a:t>cl</a:t>
            </a:r>
            <a:r>
              <a:rPr lang="en-US" sz="3200" spc="-10" dirty="0" smtClean="0">
                <a:cs typeface="Trebuchet MS"/>
              </a:rPr>
              <a:t>e</a:t>
            </a:r>
            <a:r>
              <a:rPr lang="en-US" sz="3200" dirty="0" smtClean="0">
                <a:cs typeface="Trebuchet MS"/>
              </a:rPr>
              <a:t>s </a:t>
            </a:r>
            <a:r>
              <a:rPr lang="en-US" sz="3200" spc="-5" dirty="0" smtClean="0">
                <a:cs typeface="Trebuchet MS"/>
              </a:rPr>
              <a:t>to impo</a:t>
            </a:r>
            <a:r>
              <a:rPr lang="en-US" sz="3200" spc="-15" dirty="0" smtClean="0">
                <a:cs typeface="Trebuchet MS"/>
              </a:rPr>
              <a:t>r</a:t>
            </a:r>
            <a:r>
              <a:rPr lang="en-US" sz="3200" spc="-5" dirty="0" smtClean="0">
                <a:cs typeface="Trebuchet MS"/>
              </a:rPr>
              <a:t>t</a:t>
            </a:r>
            <a:r>
              <a:rPr lang="en-US" sz="3200" dirty="0" smtClean="0">
                <a:cs typeface="Trebuchet MS"/>
              </a:rPr>
              <a:t>s ot</a:t>
            </a:r>
            <a:r>
              <a:rPr lang="en-US" sz="3200" spc="10" dirty="0" smtClean="0">
                <a:cs typeface="Trebuchet MS"/>
              </a:rPr>
              <a:t>h</a:t>
            </a:r>
            <a:r>
              <a:rPr lang="en-US" sz="3200" spc="-5" dirty="0" smtClean="0">
                <a:cs typeface="Trebuchet MS"/>
              </a:rPr>
              <a:t>e</a:t>
            </a:r>
            <a:r>
              <a:rPr lang="en-US" sz="3200" dirty="0" smtClean="0">
                <a:cs typeface="Trebuchet MS"/>
              </a:rPr>
              <a:t>r </a:t>
            </a:r>
            <a:r>
              <a:rPr lang="en-US" sz="3200" spc="-5" dirty="0" smtClean="0">
                <a:cs typeface="Trebuchet MS"/>
              </a:rPr>
              <a:t>th</a:t>
            </a:r>
            <a:r>
              <a:rPr lang="en-US" sz="3200" dirty="0" smtClean="0">
                <a:cs typeface="Trebuchet MS"/>
              </a:rPr>
              <a:t>an </a:t>
            </a:r>
            <a:r>
              <a:rPr lang="en-US" sz="3200" spc="-5" dirty="0" smtClean="0">
                <a:cs typeface="Trebuchet MS"/>
              </a:rPr>
              <a:t>tarif</a:t>
            </a:r>
            <a:r>
              <a:rPr lang="en-US" sz="3200" spc="-10" dirty="0" smtClean="0">
                <a:cs typeface="Trebuchet MS"/>
              </a:rPr>
              <a:t>f</a:t>
            </a:r>
            <a:r>
              <a:rPr lang="en-US" sz="3200" dirty="0" smtClean="0">
                <a:cs typeface="Trebuchet MS"/>
              </a:rPr>
              <a:t>s such as testing, </a:t>
            </a:r>
            <a:r>
              <a:rPr lang="en-US" sz="3200" spc="-5" dirty="0" smtClean="0">
                <a:cs typeface="Trebuchet MS"/>
              </a:rPr>
              <a:t>certification hurdles </a:t>
            </a:r>
            <a:r>
              <a:rPr lang="en-US" sz="3200" spc="-5" dirty="0">
                <a:cs typeface="Trebuchet MS"/>
              </a:rPr>
              <a:t>that have </a:t>
            </a:r>
            <a:r>
              <a:rPr lang="en-US" sz="3200" spc="-5" dirty="0" smtClean="0">
                <a:cs typeface="Trebuchet MS"/>
              </a:rPr>
              <a:t>effect </a:t>
            </a:r>
            <a:r>
              <a:rPr lang="en-US" sz="3200" spc="-5" dirty="0">
                <a:cs typeface="Trebuchet MS"/>
              </a:rPr>
              <a:t>of restricting imports</a:t>
            </a:r>
            <a:r>
              <a:rPr lang="en-US" sz="3200" spc="-5" dirty="0" smtClean="0">
                <a:cs typeface="Trebuchet MS"/>
              </a:rPr>
              <a:t>.</a:t>
            </a:r>
          </a:p>
          <a:p>
            <a:pPr marL="0" indent="0" algn="just">
              <a:buNone/>
            </a:pPr>
            <a:endParaRPr lang="en-US" sz="32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3200" dirty="0" smtClean="0">
                <a:cs typeface="Trebuchet MS"/>
              </a:rPr>
              <a:t>These </a:t>
            </a:r>
            <a:r>
              <a:rPr lang="en-US" sz="3200" spc="-5" dirty="0" smtClean="0">
                <a:cs typeface="Trebuchet MS"/>
              </a:rPr>
              <a:t>are administrative </a:t>
            </a:r>
            <a:r>
              <a:rPr lang="en-US" sz="3200" spc="-5" dirty="0">
                <a:cs typeface="Trebuchet MS"/>
              </a:rPr>
              <a:t>measures </a:t>
            </a:r>
            <a:r>
              <a:rPr lang="en-US" sz="3200" spc="-10" dirty="0">
                <a:cs typeface="Trebuchet MS"/>
              </a:rPr>
              <a:t>that </a:t>
            </a:r>
            <a:r>
              <a:rPr lang="en-US" sz="3200" spc="-5" dirty="0">
                <a:cs typeface="Trebuchet MS"/>
              </a:rPr>
              <a:t>are </a:t>
            </a:r>
            <a:r>
              <a:rPr lang="en-US" sz="3200" spc="-5" dirty="0" smtClean="0">
                <a:cs typeface="Trebuchet MS"/>
              </a:rPr>
              <a:t>imposed </a:t>
            </a:r>
            <a:r>
              <a:rPr lang="en-US" sz="3200" dirty="0" smtClean="0">
                <a:cs typeface="Trebuchet MS"/>
              </a:rPr>
              <a:t>by </a:t>
            </a:r>
            <a:r>
              <a:rPr lang="en-US" sz="3200" dirty="0">
                <a:cs typeface="Trebuchet MS"/>
              </a:rPr>
              <a:t>a </a:t>
            </a:r>
            <a:r>
              <a:rPr lang="en-US" sz="3200" spc="-5" dirty="0">
                <a:cs typeface="Trebuchet MS"/>
              </a:rPr>
              <a:t>domestic </a:t>
            </a:r>
            <a:r>
              <a:rPr lang="en-US" sz="3200" dirty="0">
                <a:cs typeface="Trebuchet MS"/>
              </a:rPr>
              <a:t>government </a:t>
            </a:r>
            <a:r>
              <a:rPr lang="en-US" sz="3200" spc="-5" dirty="0" smtClean="0">
                <a:cs typeface="Trebuchet MS"/>
              </a:rPr>
              <a:t>to discriminate against foreign </a:t>
            </a:r>
            <a:r>
              <a:rPr lang="en-US" sz="3200" dirty="0">
                <a:cs typeface="Trebuchet MS"/>
              </a:rPr>
              <a:t>goods and in </a:t>
            </a:r>
            <a:r>
              <a:rPr lang="en-US" sz="3200" dirty="0" err="1">
                <a:cs typeface="Trebuchet MS"/>
              </a:rPr>
              <a:t>favour</a:t>
            </a:r>
            <a:r>
              <a:rPr lang="en-US" sz="3200" dirty="0">
                <a:cs typeface="Trebuchet MS"/>
              </a:rPr>
              <a:t> </a:t>
            </a:r>
            <a:r>
              <a:rPr lang="en-US" sz="3200" spc="-5" dirty="0">
                <a:cs typeface="Trebuchet MS"/>
              </a:rPr>
              <a:t>of </a:t>
            </a:r>
            <a:r>
              <a:rPr lang="en-US" sz="3200" dirty="0">
                <a:cs typeface="Trebuchet MS"/>
              </a:rPr>
              <a:t>home</a:t>
            </a:r>
            <a:r>
              <a:rPr lang="en-US" sz="3200" spc="-25" dirty="0">
                <a:cs typeface="Trebuchet MS"/>
              </a:rPr>
              <a:t> </a:t>
            </a:r>
            <a:r>
              <a:rPr lang="en-US" sz="3200" spc="-5" dirty="0">
                <a:cs typeface="Trebuchet MS"/>
              </a:rPr>
              <a:t>goods</a:t>
            </a:r>
            <a:r>
              <a:rPr lang="en-US" sz="3200" spc="-5" dirty="0" smtClean="0">
                <a:cs typeface="Trebuchet MS"/>
              </a:rPr>
              <a:t>.</a:t>
            </a:r>
          </a:p>
          <a:p>
            <a:pPr marL="0" indent="0" algn="just">
              <a:buNone/>
            </a:pPr>
            <a:r>
              <a:rPr lang="en-US" sz="3200" spc="-5" dirty="0" smtClean="0">
                <a:cs typeface="Trebuchet MS"/>
              </a:rPr>
              <a:t>Example: Quality Standards, Health Certificates </a:t>
            </a:r>
            <a:r>
              <a:rPr lang="en-US" sz="3200" spc="-5" dirty="0" err="1" smtClean="0">
                <a:cs typeface="Trebuchet MS"/>
              </a:rPr>
              <a:t>etc</a:t>
            </a:r>
            <a:endParaRPr lang="en-US" sz="32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863029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3429000"/>
            <a:ext cx="8153400" cy="76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spc="-40" dirty="0">
                <a:cs typeface="Trebuchet MS"/>
              </a:rPr>
              <a:t>IMPORTANCE </a:t>
            </a:r>
            <a:r>
              <a:rPr lang="en-US" sz="2800" spc="-5" dirty="0">
                <a:cs typeface="Trebuchet MS"/>
              </a:rPr>
              <a:t>OF </a:t>
            </a:r>
            <a:r>
              <a:rPr lang="en-US" sz="2800" spc="-20" dirty="0">
                <a:cs typeface="Trebuchet MS"/>
              </a:rPr>
              <a:t>INTERNATIONAL  </a:t>
            </a:r>
            <a:r>
              <a:rPr lang="en-US" sz="2800" spc="-5" dirty="0" smtClean="0">
                <a:cs typeface="Trebuchet MS"/>
              </a:rPr>
              <a:t>ENTREPRENEURSHIP</a:t>
            </a:r>
            <a:endParaRPr lang="en-US" sz="28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3452036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pc="-5" dirty="0">
                <a:cs typeface="Trebuchet MS"/>
              </a:rPr>
              <a:t>Barriers </a:t>
            </a:r>
            <a:r>
              <a:rPr lang="en-US" spc="-10" dirty="0">
                <a:cs typeface="Trebuchet MS"/>
              </a:rPr>
              <a:t>to in</a:t>
            </a:r>
            <a:r>
              <a:rPr lang="en-US" spc="-5" dirty="0">
                <a:cs typeface="Trebuchet MS"/>
              </a:rPr>
              <a:t>t</a:t>
            </a:r>
            <a:r>
              <a:rPr lang="en-US" spc="-10" dirty="0">
                <a:cs typeface="Trebuchet MS"/>
              </a:rPr>
              <a:t>ern</a:t>
            </a:r>
            <a:r>
              <a:rPr lang="en-US" spc="-5" dirty="0">
                <a:cs typeface="Trebuchet MS"/>
              </a:rPr>
              <a:t>a</a:t>
            </a:r>
            <a:r>
              <a:rPr lang="en-US" spc="-10" dirty="0">
                <a:cs typeface="Trebuchet MS"/>
              </a:rPr>
              <a:t>t</a:t>
            </a:r>
            <a:r>
              <a:rPr lang="en-US" spc="-5" dirty="0">
                <a:cs typeface="Trebuchet MS"/>
              </a:rPr>
              <a:t>ional </a:t>
            </a:r>
            <a:r>
              <a:rPr lang="en-US" spc="-10" dirty="0" smtClean="0">
                <a:cs typeface="Trebuchet MS"/>
              </a:rPr>
              <a:t>trade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05000"/>
            <a:ext cx="8382000" cy="4724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spc="-35" dirty="0">
                <a:cs typeface="Trebuchet MS"/>
              </a:rPr>
              <a:t>Technical </a:t>
            </a:r>
            <a:r>
              <a:rPr lang="en-US" sz="2800" b="1" spc="-5" dirty="0" smtClean="0">
                <a:cs typeface="Trebuchet MS"/>
              </a:rPr>
              <a:t>barriers</a:t>
            </a:r>
            <a:r>
              <a:rPr lang="en-US" sz="2800" dirty="0" smtClean="0">
                <a:cs typeface="Trebuchet MS"/>
              </a:rPr>
              <a:t>: </a:t>
            </a:r>
          </a:p>
          <a:p>
            <a:pPr marL="0" indent="0">
              <a:buNone/>
            </a:pPr>
            <a:endParaRPr lang="en-US" sz="28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2800" spc="-5" dirty="0" smtClean="0">
                <a:cs typeface="Trebuchet MS"/>
              </a:rPr>
              <a:t>        Basically </a:t>
            </a:r>
            <a:r>
              <a:rPr lang="en-US" sz="2800" dirty="0">
                <a:cs typeface="Trebuchet MS"/>
              </a:rPr>
              <a:t>refers </a:t>
            </a:r>
            <a:r>
              <a:rPr lang="en-US" sz="2800" spc="-5" dirty="0" smtClean="0">
                <a:cs typeface="Trebuchet MS"/>
              </a:rPr>
              <a:t>to goods </a:t>
            </a:r>
            <a:r>
              <a:rPr lang="en-US" sz="2800" spc="-5" dirty="0">
                <a:cs typeface="Trebuchet MS"/>
              </a:rPr>
              <a:t>enters into </a:t>
            </a:r>
            <a:r>
              <a:rPr lang="en-US" sz="2800" dirty="0">
                <a:cs typeface="Trebuchet MS"/>
              </a:rPr>
              <a:t>foreign </a:t>
            </a:r>
            <a:r>
              <a:rPr lang="en-US" sz="2800" spc="-5" dirty="0" smtClean="0">
                <a:cs typeface="Trebuchet MS"/>
              </a:rPr>
              <a:t>market it has to go </a:t>
            </a:r>
            <a:r>
              <a:rPr lang="en-US" sz="2800" spc="-5" dirty="0">
                <a:cs typeface="Trebuchet MS"/>
              </a:rPr>
              <a:t>through certain </a:t>
            </a:r>
            <a:r>
              <a:rPr lang="en-US" sz="2800" dirty="0">
                <a:cs typeface="Trebuchet MS"/>
              </a:rPr>
              <a:t>test for </a:t>
            </a:r>
            <a:r>
              <a:rPr lang="en-US" sz="2800" spc="-5" dirty="0">
                <a:cs typeface="Trebuchet MS"/>
              </a:rPr>
              <a:t>authentication. </a:t>
            </a:r>
            <a:endParaRPr lang="en-US" sz="2800" spc="-5" dirty="0" smtClean="0">
              <a:cs typeface="Trebuchet MS"/>
            </a:endParaRPr>
          </a:p>
          <a:p>
            <a:pPr marL="0" indent="0" algn="just">
              <a:buNone/>
            </a:pPr>
            <a:r>
              <a:rPr lang="en-US" sz="2800" spc="-5" dirty="0" smtClean="0">
                <a:cs typeface="Trebuchet MS"/>
              </a:rPr>
              <a:t>          </a:t>
            </a:r>
          </a:p>
          <a:p>
            <a:pPr marL="0" indent="0" algn="just">
              <a:buNone/>
            </a:pPr>
            <a:r>
              <a:rPr lang="en-US" sz="2800" dirty="0" smtClean="0">
                <a:cs typeface="Trebuchet MS"/>
              </a:rPr>
              <a:t>In </a:t>
            </a:r>
            <a:r>
              <a:rPr lang="en-US" sz="2800" spc="15" dirty="0" smtClean="0">
                <a:cs typeface="Trebuchet MS"/>
              </a:rPr>
              <a:t>US </a:t>
            </a:r>
            <a:r>
              <a:rPr lang="en-US" sz="2800" spc="-5" dirty="0" smtClean="0">
                <a:cs typeface="Trebuchet MS"/>
              </a:rPr>
              <a:t>before </a:t>
            </a:r>
            <a:r>
              <a:rPr lang="en-US" sz="2800" dirty="0">
                <a:cs typeface="Trebuchet MS"/>
              </a:rPr>
              <a:t>food </a:t>
            </a:r>
            <a:r>
              <a:rPr lang="en-US" sz="2800" spc="-5" dirty="0">
                <a:cs typeface="Trebuchet MS"/>
              </a:rPr>
              <a:t>products </a:t>
            </a:r>
            <a:r>
              <a:rPr lang="en-US" sz="2800" dirty="0">
                <a:cs typeface="Trebuchet MS"/>
              </a:rPr>
              <a:t>from </a:t>
            </a:r>
            <a:r>
              <a:rPr lang="en-US" sz="2800" spc="-5" dirty="0" smtClean="0">
                <a:cs typeface="Trebuchet MS"/>
              </a:rPr>
              <a:t>other markets are introduced, it will </a:t>
            </a:r>
            <a:r>
              <a:rPr lang="en-US" sz="2800" spc="-5" dirty="0">
                <a:cs typeface="Trebuchet MS"/>
              </a:rPr>
              <a:t>be tested </a:t>
            </a:r>
            <a:r>
              <a:rPr lang="en-US" sz="2800" dirty="0">
                <a:cs typeface="Trebuchet MS"/>
              </a:rPr>
              <a:t>for </a:t>
            </a:r>
            <a:r>
              <a:rPr lang="en-US" sz="2800" spc="-5" dirty="0">
                <a:cs typeface="Trebuchet MS"/>
              </a:rPr>
              <a:t>checking bacteria content in </a:t>
            </a:r>
            <a:r>
              <a:rPr lang="en-US" sz="2800" spc="-5" dirty="0" smtClean="0">
                <a:cs typeface="Trebuchet MS"/>
              </a:rPr>
              <a:t>food </a:t>
            </a:r>
            <a:r>
              <a:rPr lang="en-US" sz="2800" dirty="0">
                <a:cs typeface="Trebuchet MS"/>
              </a:rPr>
              <a:t>item for </a:t>
            </a:r>
            <a:r>
              <a:rPr lang="en-US" sz="2800" dirty="0" smtClean="0">
                <a:cs typeface="Trebuchet MS"/>
              </a:rPr>
              <a:t>safety </a:t>
            </a:r>
            <a:r>
              <a:rPr lang="en-US" sz="2800" spc="-5" dirty="0" smtClean="0">
                <a:cs typeface="Trebuchet MS"/>
              </a:rPr>
              <a:t>of general </a:t>
            </a:r>
            <a:r>
              <a:rPr lang="en-US" sz="2800" spc="-5" dirty="0">
                <a:cs typeface="Trebuchet MS"/>
              </a:rPr>
              <a:t>public, which </a:t>
            </a:r>
            <a:r>
              <a:rPr lang="en-US" sz="2800" spc="10" dirty="0">
                <a:cs typeface="Trebuchet MS"/>
              </a:rPr>
              <a:t>is </a:t>
            </a:r>
            <a:r>
              <a:rPr lang="en-US" sz="2800" spc="-5" dirty="0" smtClean="0">
                <a:cs typeface="Trebuchet MS"/>
              </a:rPr>
              <a:t>good </a:t>
            </a:r>
            <a:r>
              <a:rPr lang="en-US" sz="2800" dirty="0">
                <a:cs typeface="Trebuchet MS"/>
              </a:rPr>
              <a:t>for safety </a:t>
            </a:r>
            <a:r>
              <a:rPr lang="en-US" sz="2800" spc="-5" dirty="0">
                <a:cs typeface="Trebuchet MS"/>
              </a:rPr>
              <a:t>of host country but may prove to </a:t>
            </a:r>
            <a:r>
              <a:rPr lang="en-US" sz="2800" spc="-10" dirty="0">
                <a:cs typeface="Trebuchet MS"/>
              </a:rPr>
              <a:t>be </a:t>
            </a:r>
            <a:r>
              <a:rPr lang="en-US" sz="2800" dirty="0" smtClean="0">
                <a:cs typeface="Trebuchet MS"/>
              </a:rPr>
              <a:t>a </a:t>
            </a:r>
            <a:r>
              <a:rPr lang="en-US" sz="2800" spc="-5" dirty="0">
                <a:cs typeface="Trebuchet MS"/>
              </a:rPr>
              <a:t>major barrier to home country exporting</a:t>
            </a:r>
            <a:r>
              <a:rPr lang="en-US" sz="2800" spc="50" dirty="0">
                <a:cs typeface="Trebuchet MS"/>
              </a:rPr>
              <a:t> </a:t>
            </a:r>
            <a:r>
              <a:rPr lang="en-US" sz="2800" spc="-10" dirty="0">
                <a:cs typeface="Trebuchet MS"/>
              </a:rPr>
              <a:t>product</a:t>
            </a:r>
            <a:r>
              <a:rPr lang="en-US" sz="2800" spc="-10" dirty="0" smtClean="0">
                <a:cs typeface="Trebuchet MS"/>
              </a:rPr>
              <a:t>.</a:t>
            </a:r>
            <a:endParaRPr lang="en-US" sz="28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9954627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pc="-5" dirty="0">
                <a:cs typeface="Trebuchet MS"/>
              </a:rPr>
              <a:t>Barriers </a:t>
            </a:r>
            <a:r>
              <a:rPr lang="en-US" spc="-10" dirty="0">
                <a:cs typeface="Trebuchet MS"/>
              </a:rPr>
              <a:t>to in</a:t>
            </a:r>
            <a:r>
              <a:rPr lang="en-US" spc="-5" dirty="0">
                <a:cs typeface="Trebuchet MS"/>
              </a:rPr>
              <a:t>t</a:t>
            </a:r>
            <a:r>
              <a:rPr lang="en-US" spc="-10" dirty="0">
                <a:cs typeface="Trebuchet MS"/>
              </a:rPr>
              <a:t>ern</a:t>
            </a:r>
            <a:r>
              <a:rPr lang="en-US" spc="-5" dirty="0">
                <a:cs typeface="Trebuchet MS"/>
              </a:rPr>
              <a:t>a</a:t>
            </a:r>
            <a:r>
              <a:rPr lang="en-US" spc="-10" dirty="0">
                <a:cs typeface="Trebuchet MS"/>
              </a:rPr>
              <a:t>t</a:t>
            </a:r>
            <a:r>
              <a:rPr lang="en-US" spc="-5" dirty="0">
                <a:cs typeface="Trebuchet MS"/>
              </a:rPr>
              <a:t>ional </a:t>
            </a:r>
            <a:r>
              <a:rPr lang="en-US" spc="-10" dirty="0" smtClean="0">
                <a:cs typeface="Trebuchet MS"/>
              </a:rPr>
              <a:t>trade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1534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spc="-15" dirty="0">
                <a:cs typeface="Trebuchet MS"/>
              </a:rPr>
              <a:t>Political</a:t>
            </a:r>
            <a:r>
              <a:rPr lang="en-US" sz="3200" b="1" spc="690" dirty="0">
                <a:cs typeface="Trebuchet MS"/>
              </a:rPr>
              <a:t> </a:t>
            </a:r>
            <a:r>
              <a:rPr lang="en-US" sz="3200" b="1" spc="-5" dirty="0" smtClean="0">
                <a:cs typeface="Trebuchet MS"/>
              </a:rPr>
              <a:t>barrier</a:t>
            </a:r>
            <a:r>
              <a:rPr lang="en-US" sz="3200" dirty="0" smtClean="0">
                <a:cs typeface="Trebuchet MS"/>
              </a:rPr>
              <a:t>: </a:t>
            </a:r>
          </a:p>
          <a:p>
            <a:pPr marL="0" indent="0">
              <a:buNone/>
            </a:pPr>
            <a:endParaRPr lang="en-US" sz="32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3200" spc="-5" dirty="0" smtClean="0">
                <a:cs typeface="Trebuchet MS"/>
              </a:rPr>
              <a:t>                      In </a:t>
            </a:r>
            <a:r>
              <a:rPr lang="en-US" sz="3200" dirty="0">
                <a:cs typeface="Trebuchet MS"/>
              </a:rPr>
              <a:t>few </a:t>
            </a:r>
            <a:r>
              <a:rPr lang="en-US" sz="3200" spc="-5" dirty="0" smtClean="0">
                <a:cs typeface="Trebuchet MS"/>
              </a:rPr>
              <a:t>countries the political </a:t>
            </a:r>
            <a:r>
              <a:rPr lang="en-US" sz="3200" dirty="0" smtClean="0">
                <a:cs typeface="Trebuchet MS"/>
              </a:rPr>
              <a:t>scena</a:t>
            </a:r>
            <a:r>
              <a:rPr lang="en-US" sz="3200" spc="10" dirty="0" smtClean="0">
                <a:cs typeface="Trebuchet MS"/>
              </a:rPr>
              <a:t>r</a:t>
            </a:r>
            <a:r>
              <a:rPr lang="en-US" sz="3200" spc="-5" dirty="0" smtClean="0">
                <a:cs typeface="Trebuchet MS"/>
              </a:rPr>
              <a:t>i</a:t>
            </a:r>
            <a:r>
              <a:rPr lang="en-US" sz="3200" dirty="0" smtClean="0">
                <a:cs typeface="Trebuchet MS"/>
              </a:rPr>
              <a:t>o in </a:t>
            </a:r>
            <a:r>
              <a:rPr lang="en-US" sz="3200" spc="-5" dirty="0" smtClean="0">
                <a:cs typeface="Trebuchet MS"/>
              </a:rPr>
              <a:t>countr</a:t>
            </a:r>
            <a:r>
              <a:rPr lang="en-US" sz="3200" dirty="0" smtClean="0">
                <a:cs typeface="Trebuchet MS"/>
              </a:rPr>
              <a:t>y </a:t>
            </a:r>
            <a:r>
              <a:rPr lang="en-US" sz="3200" spc="-5" dirty="0" smtClean="0">
                <a:cs typeface="Trebuchet MS"/>
              </a:rPr>
              <a:t>are very much</a:t>
            </a:r>
            <a:r>
              <a:rPr lang="en-US" sz="3200" spc="-10" dirty="0" smtClean="0">
                <a:cs typeface="Trebuchet MS"/>
              </a:rPr>
              <a:t> </a:t>
            </a:r>
            <a:r>
              <a:rPr lang="en-US" sz="3200" spc="-5" dirty="0" smtClean="0">
                <a:cs typeface="Trebuchet MS"/>
              </a:rPr>
              <a:t>un</a:t>
            </a:r>
            <a:r>
              <a:rPr lang="en-US" sz="3200" dirty="0" smtClean="0">
                <a:cs typeface="Trebuchet MS"/>
              </a:rPr>
              <a:t>stable </a:t>
            </a:r>
            <a:r>
              <a:rPr lang="en-US" sz="3200" spc="-5" dirty="0" smtClean="0">
                <a:cs typeface="Trebuchet MS"/>
              </a:rPr>
              <a:t>which could </a:t>
            </a:r>
            <a:r>
              <a:rPr lang="en-US" sz="3200" dirty="0" smtClean="0">
                <a:cs typeface="Trebuchet MS"/>
              </a:rPr>
              <a:t>prove </a:t>
            </a:r>
            <a:r>
              <a:rPr lang="en-US" sz="3200" spc="-5" dirty="0">
                <a:cs typeface="Trebuchet MS"/>
              </a:rPr>
              <a:t>to </a:t>
            </a:r>
            <a:r>
              <a:rPr lang="en-US" sz="3200" spc="-5" dirty="0" smtClean="0">
                <a:cs typeface="Trebuchet MS"/>
              </a:rPr>
              <a:t>be a major </a:t>
            </a:r>
            <a:r>
              <a:rPr lang="en-US" sz="3200" spc="-5" dirty="0">
                <a:cs typeface="Trebuchet MS"/>
              </a:rPr>
              <a:t>question </a:t>
            </a:r>
            <a:r>
              <a:rPr lang="en-US" sz="3200" spc="-5" dirty="0" smtClean="0">
                <a:cs typeface="Trebuchet MS"/>
              </a:rPr>
              <a:t>mark </a:t>
            </a:r>
            <a:r>
              <a:rPr lang="en-US" sz="3200" spc="-5" dirty="0">
                <a:cs typeface="Trebuchet MS"/>
              </a:rPr>
              <a:t>in terms of future success of</a:t>
            </a:r>
            <a:r>
              <a:rPr lang="en-US" sz="3200" spc="50" dirty="0">
                <a:cs typeface="Trebuchet MS"/>
              </a:rPr>
              <a:t> </a:t>
            </a:r>
            <a:r>
              <a:rPr lang="en-US" sz="3200" spc="-5" dirty="0" smtClean="0">
                <a:cs typeface="Trebuchet MS"/>
              </a:rPr>
              <a:t>business</a:t>
            </a:r>
            <a:r>
              <a:rPr lang="en-US" sz="3200" spc="-5" dirty="0">
                <a:cs typeface="Trebuchet MS"/>
              </a:rPr>
              <a:t> </a:t>
            </a:r>
            <a:r>
              <a:rPr lang="en-US" sz="3200" spc="-5" dirty="0" smtClean="0">
                <a:cs typeface="Trebuchet MS"/>
              </a:rPr>
              <a:t>and even can lead them to failure of investment.</a:t>
            </a:r>
            <a:endParaRPr lang="en-US" sz="32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0101295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pc="-5" dirty="0">
                <a:cs typeface="Trebuchet MS"/>
              </a:rPr>
              <a:t>Barriers </a:t>
            </a:r>
            <a:r>
              <a:rPr lang="en-US" spc="-10" dirty="0">
                <a:cs typeface="Trebuchet MS"/>
              </a:rPr>
              <a:t>to in</a:t>
            </a:r>
            <a:r>
              <a:rPr lang="en-US" spc="-5" dirty="0">
                <a:cs typeface="Trebuchet MS"/>
              </a:rPr>
              <a:t>t</a:t>
            </a:r>
            <a:r>
              <a:rPr lang="en-US" spc="-10" dirty="0">
                <a:cs typeface="Trebuchet MS"/>
              </a:rPr>
              <a:t>ern</a:t>
            </a:r>
            <a:r>
              <a:rPr lang="en-US" spc="-5" dirty="0">
                <a:cs typeface="Trebuchet MS"/>
              </a:rPr>
              <a:t>a</a:t>
            </a:r>
            <a:r>
              <a:rPr lang="en-US" spc="-10" dirty="0">
                <a:cs typeface="Trebuchet MS"/>
              </a:rPr>
              <a:t>t</a:t>
            </a:r>
            <a:r>
              <a:rPr lang="en-US" spc="-5" dirty="0">
                <a:cs typeface="Trebuchet MS"/>
              </a:rPr>
              <a:t>ional </a:t>
            </a:r>
            <a:r>
              <a:rPr lang="en-US" spc="-10" dirty="0" smtClean="0">
                <a:cs typeface="Trebuchet MS"/>
              </a:rPr>
              <a:t>trade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905000"/>
            <a:ext cx="7696200" cy="4495800"/>
          </a:xfrm>
        </p:spPr>
        <p:txBody>
          <a:bodyPr/>
          <a:lstStyle/>
          <a:p>
            <a:pPr marL="0" indent="0">
              <a:buNone/>
            </a:pPr>
            <a:r>
              <a:rPr lang="en-US" sz="3200" b="1" spc="-5" dirty="0">
                <a:cs typeface="Trebuchet MS"/>
              </a:rPr>
              <a:t>Human </a:t>
            </a:r>
            <a:r>
              <a:rPr lang="en-US" sz="3200" b="1" dirty="0">
                <a:cs typeface="Trebuchet MS"/>
              </a:rPr>
              <a:t>R</a:t>
            </a:r>
            <a:r>
              <a:rPr lang="en-US" sz="3200" b="1" dirty="0" smtClean="0">
                <a:cs typeface="Trebuchet MS"/>
              </a:rPr>
              <a:t>esource</a:t>
            </a:r>
            <a:r>
              <a:rPr lang="en-US" sz="3200" dirty="0" smtClean="0">
                <a:cs typeface="Trebuchet MS"/>
              </a:rPr>
              <a:t>: </a:t>
            </a:r>
          </a:p>
          <a:p>
            <a:pPr marL="0" indent="0">
              <a:buNone/>
            </a:pPr>
            <a:endParaRPr lang="en-US" sz="32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3200" spc="-5" dirty="0" smtClean="0">
                <a:cs typeface="Trebuchet MS"/>
              </a:rPr>
              <a:t>                   Presence </a:t>
            </a:r>
            <a:r>
              <a:rPr lang="en-US" sz="3200" dirty="0">
                <a:cs typeface="Trebuchet MS"/>
              </a:rPr>
              <a:t>of </a:t>
            </a:r>
            <a:r>
              <a:rPr lang="en-US" sz="3200" dirty="0" err="1">
                <a:cs typeface="Trebuchet MS"/>
              </a:rPr>
              <a:t>labour</a:t>
            </a:r>
            <a:r>
              <a:rPr lang="en-US" sz="3200" dirty="0">
                <a:cs typeface="Trebuchet MS"/>
              </a:rPr>
              <a:t> </a:t>
            </a:r>
            <a:r>
              <a:rPr lang="en-US" sz="3200" spc="-5" dirty="0" smtClean="0">
                <a:cs typeface="Trebuchet MS"/>
              </a:rPr>
              <a:t>unions, </a:t>
            </a:r>
            <a:r>
              <a:rPr lang="en-US" sz="3200" dirty="0" smtClean="0">
                <a:cs typeface="Trebuchet MS"/>
              </a:rPr>
              <a:t>strikes, </a:t>
            </a:r>
            <a:r>
              <a:rPr lang="en-US" sz="3200" spc="-5" dirty="0" smtClean="0">
                <a:cs typeface="Trebuchet MS"/>
              </a:rPr>
              <a:t>increase cost </a:t>
            </a:r>
            <a:r>
              <a:rPr lang="en-US" sz="3200" spc="-5" dirty="0">
                <a:cs typeface="Trebuchet MS"/>
              </a:rPr>
              <a:t>of </a:t>
            </a:r>
            <a:r>
              <a:rPr lang="en-US" sz="3200" dirty="0" err="1">
                <a:cs typeface="Trebuchet MS"/>
              </a:rPr>
              <a:t>labour</a:t>
            </a:r>
            <a:r>
              <a:rPr lang="en-US" sz="3200" dirty="0">
                <a:cs typeface="Trebuchet MS"/>
              </a:rPr>
              <a:t> in foreign </a:t>
            </a:r>
            <a:r>
              <a:rPr lang="en-US" sz="3200" spc="-5" dirty="0" smtClean="0">
                <a:cs typeface="Trebuchet MS"/>
              </a:rPr>
              <a:t>country may prove </a:t>
            </a:r>
            <a:r>
              <a:rPr lang="en-US" sz="3200" dirty="0" smtClean="0">
                <a:cs typeface="Trebuchet MS"/>
              </a:rPr>
              <a:t>it </a:t>
            </a:r>
            <a:r>
              <a:rPr lang="en-US" sz="3200" spc="-5" dirty="0">
                <a:cs typeface="Trebuchet MS"/>
              </a:rPr>
              <a:t>difficult </a:t>
            </a:r>
            <a:r>
              <a:rPr lang="en-US" sz="3200" dirty="0">
                <a:cs typeface="Trebuchet MS"/>
              </a:rPr>
              <a:t>for </a:t>
            </a:r>
            <a:r>
              <a:rPr lang="en-US" sz="3200" spc="-5" dirty="0" smtClean="0">
                <a:cs typeface="Trebuchet MS"/>
              </a:rPr>
              <a:t>entrepreneur </a:t>
            </a:r>
            <a:r>
              <a:rPr lang="en-US" sz="3200" dirty="0" smtClean="0">
                <a:cs typeface="Trebuchet MS"/>
              </a:rPr>
              <a:t>to </a:t>
            </a:r>
            <a:r>
              <a:rPr lang="en-US" sz="3200" spc="-5" dirty="0" smtClean="0">
                <a:cs typeface="Trebuchet MS"/>
              </a:rPr>
              <a:t>establish business </a:t>
            </a:r>
            <a:r>
              <a:rPr lang="en-US" sz="3200" dirty="0" smtClean="0">
                <a:cs typeface="Trebuchet MS"/>
              </a:rPr>
              <a:t>in </a:t>
            </a:r>
            <a:r>
              <a:rPr lang="en-US" sz="3200" spc="-5" dirty="0">
                <a:cs typeface="Trebuchet MS"/>
              </a:rPr>
              <a:t>foreign</a:t>
            </a:r>
            <a:r>
              <a:rPr lang="en-US" sz="3200" spc="-35" dirty="0">
                <a:cs typeface="Trebuchet MS"/>
              </a:rPr>
              <a:t> </a:t>
            </a:r>
            <a:r>
              <a:rPr lang="en-US" sz="3200" spc="-5" dirty="0">
                <a:cs typeface="Trebuchet MS"/>
              </a:rPr>
              <a:t>market</a:t>
            </a:r>
            <a:r>
              <a:rPr lang="en-US" sz="3200" spc="-5" dirty="0" smtClean="0">
                <a:cs typeface="Trebuchet MS"/>
              </a:rPr>
              <a:t>.</a:t>
            </a:r>
            <a:endParaRPr lang="en-US" sz="32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8710296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pc="-5" dirty="0">
                <a:cs typeface="Trebuchet MS"/>
              </a:rPr>
              <a:t>Barriers </a:t>
            </a:r>
            <a:r>
              <a:rPr lang="en-US" spc="-10" dirty="0">
                <a:cs typeface="Trebuchet MS"/>
              </a:rPr>
              <a:t>to in</a:t>
            </a:r>
            <a:r>
              <a:rPr lang="en-US" spc="-5" dirty="0">
                <a:cs typeface="Trebuchet MS"/>
              </a:rPr>
              <a:t>t</a:t>
            </a:r>
            <a:r>
              <a:rPr lang="en-US" spc="-10" dirty="0">
                <a:cs typeface="Trebuchet MS"/>
              </a:rPr>
              <a:t>ern</a:t>
            </a:r>
            <a:r>
              <a:rPr lang="en-US" spc="-5" dirty="0">
                <a:cs typeface="Trebuchet MS"/>
              </a:rPr>
              <a:t>a</a:t>
            </a:r>
            <a:r>
              <a:rPr lang="en-US" spc="-10" dirty="0">
                <a:cs typeface="Trebuchet MS"/>
              </a:rPr>
              <a:t>t</a:t>
            </a:r>
            <a:r>
              <a:rPr lang="en-US" spc="-5" dirty="0">
                <a:cs typeface="Trebuchet MS"/>
              </a:rPr>
              <a:t>ional </a:t>
            </a:r>
            <a:r>
              <a:rPr lang="en-US" spc="-10" dirty="0" smtClean="0">
                <a:cs typeface="Trebuchet MS"/>
              </a:rPr>
              <a:t>trade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7921752" cy="4495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200" b="1" spc="-15" dirty="0">
                <a:cs typeface="Trebuchet MS"/>
              </a:rPr>
              <a:t>Cultural</a:t>
            </a:r>
            <a:r>
              <a:rPr lang="en-US" sz="3200" b="1" spc="750" dirty="0">
                <a:cs typeface="Trebuchet MS"/>
              </a:rPr>
              <a:t> </a:t>
            </a:r>
            <a:r>
              <a:rPr lang="en-US" sz="3200" b="1" dirty="0" smtClean="0">
                <a:cs typeface="Trebuchet MS"/>
              </a:rPr>
              <a:t>barriers</a:t>
            </a:r>
            <a:r>
              <a:rPr lang="en-US" sz="3200" dirty="0" smtClean="0">
                <a:cs typeface="Trebuchet MS"/>
              </a:rPr>
              <a:t>: </a:t>
            </a:r>
          </a:p>
          <a:p>
            <a:pPr marL="0" indent="0">
              <a:buNone/>
            </a:pPr>
            <a:endParaRPr lang="en-US" sz="3200" spc="-5" dirty="0">
              <a:cs typeface="Trebuchet MS"/>
            </a:endParaRPr>
          </a:p>
          <a:p>
            <a:pPr marL="0" indent="0">
              <a:buNone/>
            </a:pPr>
            <a:r>
              <a:rPr lang="en-US" sz="3200" spc="-5" dirty="0" smtClean="0">
                <a:cs typeface="Trebuchet MS"/>
              </a:rPr>
              <a:t>              As </a:t>
            </a:r>
            <a:r>
              <a:rPr lang="en-US" sz="3200" spc="-5" dirty="0">
                <a:cs typeface="Trebuchet MS"/>
              </a:rPr>
              <a:t>entrepreneur </a:t>
            </a:r>
            <a:r>
              <a:rPr lang="en-US" sz="3200" dirty="0">
                <a:cs typeface="Trebuchet MS"/>
              </a:rPr>
              <a:t>is </a:t>
            </a:r>
            <a:r>
              <a:rPr lang="en-US" sz="3200" spc="-5" dirty="0" smtClean="0">
                <a:cs typeface="Trebuchet MS"/>
              </a:rPr>
              <a:t>new </a:t>
            </a:r>
            <a:r>
              <a:rPr lang="en-US" sz="3200" spc="-5" dirty="0">
                <a:cs typeface="Trebuchet MS"/>
              </a:rPr>
              <a:t>entrant </a:t>
            </a:r>
            <a:r>
              <a:rPr lang="en-US" sz="3200" dirty="0">
                <a:cs typeface="Trebuchet MS"/>
              </a:rPr>
              <a:t>in </a:t>
            </a:r>
            <a:r>
              <a:rPr lang="en-US" sz="3200" spc="-5" dirty="0">
                <a:cs typeface="Trebuchet MS"/>
              </a:rPr>
              <a:t>host country </a:t>
            </a:r>
            <a:r>
              <a:rPr lang="en-US" sz="3200" dirty="0">
                <a:cs typeface="Trebuchet MS"/>
              </a:rPr>
              <a:t>he may </a:t>
            </a:r>
            <a:r>
              <a:rPr lang="en-US" sz="3200" spc="-5" dirty="0">
                <a:cs typeface="Trebuchet MS"/>
              </a:rPr>
              <a:t>not </a:t>
            </a:r>
            <a:r>
              <a:rPr lang="en-US" sz="3200" dirty="0">
                <a:cs typeface="Trebuchet MS"/>
              </a:rPr>
              <a:t>be </a:t>
            </a:r>
            <a:r>
              <a:rPr lang="en-US" sz="3200" spc="-5" dirty="0">
                <a:cs typeface="Trebuchet MS"/>
              </a:rPr>
              <a:t>aware </a:t>
            </a:r>
            <a:r>
              <a:rPr lang="en-US" sz="3200" spc="-5" dirty="0" smtClean="0">
                <a:cs typeface="Trebuchet MS"/>
              </a:rPr>
              <a:t>about </a:t>
            </a:r>
            <a:r>
              <a:rPr lang="en-US" sz="3200" spc="-5" dirty="0">
                <a:cs typeface="Trebuchet MS"/>
              </a:rPr>
              <a:t>language, education, tradition, religion, </a:t>
            </a:r>
            <a:r>
              <a:rPr lang="en-US" sz="3200" spc="-5" dirty="0" smtClean="0">
                <a:cs typeface="Trebuchet MS"/>
              </a:rPr>
              <a:t>values </a:t>
            </a:r>
            <a:r>
              <a:rPr lang="en-US" sz="3200" spc="-5" dirty="0">
                <a:cs typeface="Trebuchet MS"/>
              </a:rPr>
              <a:t>of citizens which will make </a:t>
            </a:r>
            <a:r>
              <a:rPr lang="en-US" sz="3200" dirty="0">
                <a:cs typeface="Trebuchet MS"/>
              </a:rPr>
              <a:t>it </a:t>
            </a:r>
            <a:r>
              <a:rPr lang="en-US" sz="3200" spc="-5" dirty="0">
                <a:cs typeface="Trebuchet MS"/>
              </a:rPr>
              <a:t>difficult </a:t>
            </a:r>
            <a:r>
              <a:rPr lang="en-US" sz="3200" spc="-5" dirty="0" smtClean="0">
                <a:cs typeface="Trebuchet MS"/>
              </a:rPr>
              <a:t>for </a:t>
            </a:r>
            <a:r>
              <a:rPr lang="en-US" sz="3200" spc="-5" dirty="0">
                <a:cs typeface="Trebuchet MS"/>
              </a:rPr>
              <a:t>the entrepreneur to </a:t>
            </a:r>
            <a:r>
              <a:rPr lang="en-US" sz="3200" spc="-5" dirty="0" smtClean="0">
                <a:cs typeface="Trebuchet MS"/>
              </a:rPr>
              <a:t>understand</a:t>
            </a:r>
            <a:r>
              <a:rPr lang="en-US" sz="3200" spc="610" dirty="0">
                <a:cs typeface="Trebuchet MS"/>
              </a:rPr>
              <a:t> </a:t>
            </a:r>
            <a:r>
              <a:rPr lang="en-US" sz="3200" spc="-5" dirty="0" smtClean="0">
                <a:cs typeface="Trebuchet MS"/>
              </a:rPr>
              <a:t>mindset</a:t>
            </a:r>
            <a:r>
              <a:rPr lang="en-US" sz="3200" spc="-5" dirty="0">
                <a:cs typeface="Trebuchet MS"/>
              </a:rPr>
              <a:t>, </a:t>
            </a:r>
            <a:r>
              <a:rPr lang="en-US" sz="3200" spc="-5" dirty="0" smtClean="0">
                <a:cs typeface="Trebuchet MS"/>
              </a:rPr>
              <a:t>taste </a:t>
            </a:r>
            <a:r>
              <a:rPr lang="en-US" sz="3200" spc="-5" dirty="0">
                <a:cs typeface="Trebuchet MS"/>
              </a:rPr>
              <a:t>and preference of customer </a:t>
            </a:r>
            <a:r>
              <a:rPr lang="en-US" sz="3200" dirty="0">
                <a:cs typeface="Trebuchet MS"/>
              </a:rPr>
              <a:t>in</a:t>
            </a:r>
            <a:r>
              <a:rPr lang="en-US" sz="3200" spc="-30" dirty="0">
                <a:cs typeface="Trebuchet MS"/>
              </a:rPr>
              <a:t> </a:t>
            </a:r>
            <a:r>
              <a:rPr lang="en-US" sz="3200" spc="-5" dirty="0" smtClean="0">
                <a:cs typeface="Trebuchet MS"/>
              </a:rPr>
              <a:t>market</a:t>
            </a:r>
            <a:r>
              <a:rPr lang="en-US" sz="3200" spc="-5" dirty="0" smtClean="0">
                <a:cs typeface="Trebuchet MS"/>
              </a:rPr>
              <a:t>.</a:t>
            </a:r>
          </a:p>
          <a:p>
            <a:pPr marL="0" indent="0">
              <a:buNone/>
            </a:pPr>
            <a:r>
              <a:rPr lang="en-US" sz="3200" spc="-5" dirty="0" smtClean="0"/>
              <a:t>Example: Selling Pork in Muslim countries, Beef in INDIA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599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686800" cy="990600"/>
          </a:xfrm>
        </p:spPr>
        <p:txBody>
          <a:bodyPr>
            <a:noAutofit/>
          </a:bodyPr>
          <a:lstStyle/>
          <a:p>
            <a:r>
              <a:rPr lang="en-US" sz="3000" spc="-40" dirty="0">
                <a:cs typeface="Trebuchet MS"/>
              </a:rPr>
              <a:t>IMPORTANCE </a:t>
            </a:r>
            <a:r>
              <a:rPr lang="en-US" sz="3000" spc="-5" dirty="0">
                <a:cs typeface="Trebuchet MS"/>
              </a:rPr>
              <a:t>OF </a:t>
            </a:r>
            <a:r>
              <a:rPr lang="en-US" sz="3000" spc="-20" dirty="0" smtClean="0">
                <a:cs typeface="Trebuchet MS"/>
              </a:rPr>
              <a:t>INTERNATIONAL </a:t>
            </a:r>
            <a:r>
              <a:rPr lang="en-US" sz="3000" spc="-5" dirty="0" smtClean="0">
                <a:cs typeface="Trebuchet MS"/>
              </a:rPr>
              <a:t>ENTREPRENEURSHIP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05000"/>
            <a:ext cx="8153400" cy="4495800"/>
          </a:xfrm>
        </p:spPr>
        <p:txBody>
          <a:bodyPr>
            <a:normAutofit fontScale="77500" lnSpcReduction="20000"/>
          </a:bodyPr>
          <a:lstStyle/>
          <a:p>
            <a:pPr marL="469900" marR="5080" indent="-457200" algn="just">
              <a:spcBef>
                <a:spcPts val="600"/>
              </a:spcBef>
              <a:buClrTx/>
              <a:buSzPct val="72916"/>
              <a:buFont typeface="Wingdings" pitchFamily="2" charset="2"/>
              <a:buChar char="q"/>
              <a:tabLst>
                <a:tab pos="287020" algn="l"/>
              </a:tabLst>
            </a:pPr>
            <a:r>
              <a:rPr lang="en-US" sz="3200" b="1" spc="-5" dirty="0" smtClean="0">
                <a:cs typeface="Trebuchet MS"/>
              </a:rPr>
              <a:t>Domestic Decline: </a:t>
            </a:r>
          </a:p>
          <a:p>
            <a:pPr marL="12700" marR="5080" indent="0" algn="just">
              <a:spcBef>
                <a:spcPts val="600"/>
              </a:spcBef>
              <a:buClrTx/>
              <a:buSzPct val="72916"/>
              <a:buNone/>
              <a:tabLst>
                <a:tab pos="287020" algn="l"/>
              </a:tabLst>
            </a:pPr>
            <a:endParaRPr lang="en-US" sz="3200" spc="-5" dirty="0">
              <a:cs typeface="Trebuchet MS"/>
            </a:endParaRPr>
          </a:p>
          <a:p>
            <a:pPr marL="12700" marR="5080" indent="0" algn="just">
              <a:spcBef>
                <a:spcPts val="600"/>
              </a:spcBef>
              <a:buClrTx/>
              <a:buSzPct val="72916"/>
              <a:buNone/>
              <a:tabLst>
                <a:tab pos="287020" algn="l"/>
              </a:tabLst>
            </a:pPr>
            <a:r>
              <a:rPr lang="en-US" sz="3200" spc="-5" dirty="0" smtClean="0">
                <a:cs typeface="Trebuchet MS"/>
              </a:rPr>
              <a:t>International </a:t>
            </a:r>
            <a:r>
              <a:rPr lang="en-US" sz="3200" spc="-5" dirty="0">
                <a:cs typeface="Trebuchet MS"/>
              </a:rPr>
              <a:t>entrepreneurship is beneficial </a:t>
            </a:r>
            <a:r>
              <a:rPr lang="en-US" sz="3200" spc="5" dirty="0">
                <a:cs typeface="Trebuchet MS"/>
              </a:rPr>
              <a:t>as </a:t>
            </a:r>
            <a:r>
              <a:rPr lang="en-US" sz="3200" spc="-5" dirty="0">
                <a:cs typeface="Trebuchet MS"/>
              </a:rPr>
              <a:t>if  </a:t>
            </a:r>
            <a:r>
              <a:rPr lang="en-US" sz="3200" dirty="0">
                <a:cs typeface="Trebuchet MS"/>
              </a:rPr>
              <a:t>sales </a:t>
            </a:r>
            <a:r>
              <a:rPr lang="en-US" sz="3200" spc="-5" dirty="0">
                <a:cs typeface="Trebuchet MS"/>
              </a:rPr>
              <a:t>of company is </a:t>
            </a:r>
            <a:r>
              <a:rPr lang="en-US" sz="3200" b="1" spc="-5" dirty="0">
                <a:cs typeface="Trebuchet MS"/>
              </a:rPr>
              <a:t>declining </a:t>
            </a:r>
            <a:r>
              <a:rPr lang="en-US" sz="3200" spc="-5" dirty="0">
                <a:cs typeface="Trebuchet MS"/>
              </a:rPr>
              <a:t>in </a:t>
            </a:r>
            <a:r>
              <a:rPr lang="en-US" sz="3200" dirty="0">
                <a:cs typeface="Trebuchet MS"/>
              </a:rPr>
              <a:t>domestic </a:t>
            </a:r>
            <a:r>
              <a:rPr lang="en-US" sz="3200" spc="-5" dirty="0">
                <a:cs typeface="Trebuchet MS"/>
              </a:rPr>
              <a:t>market,  they can </a:t>
            </a:r>
            <a:r>
              <a:rPr lang="en-US" sz="3200" dirty="0">
                <a:cs typeface="Trebuchet MS"/>
              </a:rPr>
              <a:t>sell </a:t>
            </a:r>
            <a:r>
              <a:rPr lang="en-US" sz="3200" spc="-5" dirty="0">
                <a:cs typeface="Trebuchet MS"/>
              </a:rPr>
              <a:t>products in international market  considering </a:t>
            </a:r>
            <a:r>
              <a:rPr lang="en-US" sz="3200" b="1" spc="-5" dirty="0">
                <a:cs typeface="Trebuchet MS"/>
              </a:rPr>
              <a:t>demand for product </a:t>
            </a:r>
            <a:r>
              <a:rPr lang="en-US" sz="3200" spc="-5" dirty="0">
                <a:cs typeface="Trebuchet MS"/>
              </a:rPr>
              <a:t>in other country  market</a:t>
            </a:r>
            <a:r>
              <a:rPr lang="en-US" sz="3200" spc="-10" dirty="0">
                <a:cs typeface="Trebuchet MS"/>
              </a:rPr>
              <a:t> </a:t>
            </a:r>
            <a:r>
              <a:rPr lang="en-US" sz="3200" spc="-5" dirty="0" smtClean="0">
                <a:cs typeface="Trebuchet MS"/>
              </a:rPr>
              <a:t>customers.</a:t>
            </a:r>
          </a:p>
          <a:p>
            <a:pPr marL="12700" marR="5080" indent="0" algn="just">
              <a:spcBef>
                <a:spcPts val="600"/>
              </a:spcBef>
              <a:buClrTx/>
              <a:buSzPct val="72916"/>
              <a:buNone/>
              <a:tabLst>
                <a:tab pos="287020" algn="l"/>
              </a:tabLst>
            </a:pPr>
            <a:r>
              <a:rPr lang="en-US" sz="3200" spc="-5" dirty="0" smtClean="0">
                <a:cs typeface="Trebuchet MS"/>
              </a:rPr>
              <a:t>                               </a:t>
            </a:r>
            <a:r>
              <a:rPr lang="en-US" sz="3200" b="1" spc="-5" dirty="0" smtClean="0">
                <a:cs typeface="Trebuchet MS"/>
              </a:rPr>
              <a:t>OR</a:t>
            </a:r>
            <a:endParaRPr lang="en-US" sz="3200" b="1" spc="-5" dirty="0">
              <a:cs typeface="Trebuchet MS"/>
            </a:endParaRPr>
          </a:p>
          <a:p>
            <a:pPr marL="469900" marR="5080" indent="-457200" algn="just">
              <a:spcBef>
                <a:spcPts val="600"/>
              </a:spcBef>
              <a:buClrTx/>
              <a:buSzPct val="72916"/>
              <a:buFont typeface="Wingdings" pitchFamily="2" charset="2"/>
              <a:buChar char="q"/>
              <a:tabLst>
                <a:tab pos="287020" algn="l"/>
              </a:tabLst>
            </a:pPr>
            <a:r>
              <a:rPr lang="en-US" sz="3200" b="1" spc="-5" dirty="0" smtClean="0">
                <a:cs typeface="Trebuchet MS"/>
              </a:rPr>
              <a:t>Domestic Maturity:</a:t>
            </a:r>
          </a:p>
          <a:p>
            <a:pPr marL="469900" marR="5080" indent="-457200" algn="just">
              <a:spcBef>
                <a:spcPts val="600"/>
              </a:spcBef>
              <a:buClrTx/>
              <a:buSzPct val="72916"/>
              <a:buFont typeface="Wingdings" pitchFamily="2" charset="2"/>
              <a:buChar char="q"/>
              <a:tabLst>
                <a:tab pos="287020" algn="l"/>
              </a:tabLst>
            </a:pPr>
            <a:endParaRPr lang="en-US" sz="3200" spc="-5" dirty="0">
              <a:cs typeface="Trebuchet MS"/>
            </a:endParaRPr>
          </a:p>
          <a:p>
            <a:pPr marL="12700" marR="5080" indent="0" algn="just">
              <a:spcBef>
                <a:spcPts val="600"/>
              </a:spcBef>
              <a:buClrTx/>
              <a:buSzPct val="72916"/>
              <a:buNone/>
              <a:tabLst>
                <a:tab pos="287020" algn="l"/>
              </a:tabLst>
            </a:pPr>
            <a:r>
              <a:rPr lang="en-US" sz="3200" spc="-5" dirty="0" smtClean="0">
                <a:cs typeface="Trebuchet MS"/>
              </a:rPr>
              <a:t>Entrepreneur </a:t>
            </a:r>
            <a:r>
              <a:rPr lang="en-US" sz="3200" dirty="0">
                <a:cs typeface="Trebuchet MS"/>
              </a:rPr>
              <a:t>can sell </a:t>
            </a:r>
            <a:r>
              <a:rPr lang="en-US" sz="3200" spc="-5" dirty="0">
                <a:cs typeface="Trebuchet MS"/>
              </a:rPr>
              <a:t>their products </a:t>
            </a:r>
            <a:r>
              <a:rPr lang="en-US" sz="3200" spc="5" dirty="0">
                <a:cs typeface="Trebuchet MS"/>
              </a:rPr>
              <a:t>in </a:t>
            </a:r>
            <a:r>
              <a:rPr lang="en-US" sz="3200" spc="-5" dirty="0">
                <a:cs typeface="Trebuchet MS"/>
              </a:rPr>
              <a:t>foreign  market which have reached the </a:t>
            </a:r>
            <a:r>
              <a:rPr lang="en-US" sz="3200" b="1" spc="-10" dirty="0">
                <a:cs typeface="Trebuchet MS"/>
              </a:rPr>
              <a:t>maturity </a:t>
            </a:r>
            <a:r>
              <a:rPr lang="en-US" sz="3200" b="1" dirty="0">
                <a:cs typeface="Trebuchet MS"/>
              </a:rPr>
              <a:t>stage </a:t>
            </a:r>
            <a:r>
              <a:rPr lang="en-US" sz="3200" b="1" spc="-5" dirty="0">
                <a:cs typeface="Trebuchet MS"/>
              </a:rPr>
              <a:t>of  their </a:t>
            </a:r>
            <a:r>
              <a:rPr lang="en-US" sz="3200" b="1" dirty="0">
                <a:cs typeface="Trebuchet MS"/>
              </a:rPr>
              <a:t>life </a:t>
            </a:r>
            <a:r>
              <a:rPr lang="en-US" sz="3200" b="1" spc="-5" dirty="0">
                <a:cs typeface="Trebuchet MS"/>
              </a:rPr>
              <a:t>cycle </a:t>
            </a:r>
            <a:r>
              <a:rPr lang="en-US" sz="3200" spc="-5" dirty="0">
                <a:cs typeface="Trebuchet MS"/>
              </a:rPr>
              <a:t>in domestic markets and earn  profit by their</a:t>
            </a:r>
            <a:r>
              <a:rPr lang="en-US" sz="3200" spc="20" dirty="0">
                <a:cs typeface="Trebuchet MS"/>
              </a:rPr>
              <a:t> </a:t>
            </a:r>
            <a:r>
              <a:rPr lang="en-US" sz="3200" dirty="0">
                <a:cs typeface="Trebuchet MS"/>
              </a:rPr>
              <a:t>sales.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86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8153400" cy="4495800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sz="2400" b="1" spc="-5" dirty="0" smtClean="0">
                <a:cs typeface="Trebuchet MS"/>
              </a:rPr>
              <a:t>Product Quality:</a:t>
            </a:r>
            <a:endParaRPr lang="en-US" sz="24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2400" spc="-5" dirty="0" smtClean="0">
                <a:cs typeface="Trebuchet MS"/>
              </a:rPr>
              <a:t>Entrepreneur </a:t>
            </a:r>
            <a:r>
              <a:rPr lang="en-US" sz="2400" dirty="0">
                <a:cs typeface="Trebuchet MS"/>
              </a:rPr>
              <a:t>in </a:t>
            </a:r>
            <a:r>
              <a:rPr lang="en-US" sz="2400" spc="-5" dirty="0">
                <a:cs typeface="Trebuchet MS"/>
              </a:rPr>
              <a:t>process of </a:t>
            </a:r>
            <a:r>
              <a:rPr lang="en-US" sz="2400" spc="-5" dirty="0" smtClean="0">
                <a:cs typeface="Trebuchet MS"/>
              </a:rPr>
              <a:t>satisfying foreign  </a:t>
            </a:r>
            <a:r>
              <a:rPr lang="en-US" sz="2400" spc="-5" dirty="0">
                <a:cs typeface="Trebuchet MS"/>
              </a:rPr>
              <a:t>customers have </a:t>
            </a:r>
            <a:r>
              <a:rPr lang="en-US" sz="2400" dirty="0">
                <a:cs typeface="Trebuchet MS"/>
              </a:rPr>
              <a:t>to </a:t>
            </a:r>
            <a:r>
              <a:rPr lang="en-US" sz="2400" spc="-5" dirty="0" smtClean="0">
                <a:cs typeface="Trebuchet MS"/>
              </a:rPr>
              <a:t>produce product </a:t>
            </a:r>
            <a:r>
              <a:rPr lang="en-US" sz="2400" dirty="0">
                <a:cs typeface="Trebuchet MS"/>
              </a:rPr>
              <a:t>as </a:t>
            </a:r>
            <a:r>
              <a:rPr lang="en-US" sz="2400" spc="-5" dirty="0">
                <a:cs typeface="Trebuchet MS"/>
              </a:rPr>
              <a:t>per  </a:t>
            </a:r>
            <a:r>
              <a:rPr lang="en-US" sz="2400" spc="-5" dirty="0" smtClean="0">
                <a:cs typeface="Trebuchet MS"/>
              </a:rPr>
              <a:t>their quality </a:t>
            </a:r>
            <a:r>
              <a:rPr lang="en-US" sz="2400" spc="-10" dirty="0">
                <a:cs typeface="Trebuchet MS"/>
              </a:rPr>
              <a:t>expectation </a:t>
            </a:r>
            <a:r>
              <a:rPr lang="en-US" sz="2400" dirty="0">
                <a:cs typeface="Trebuchet MS"/>
              </a:rPr>
              <a:t>by </a:t>
            </a:r>
            <a:r>
              <a:rPr lang="en-US" sz="2400" spc="-5" dirty="0">
                <a:cs typeface="Trebuchet MS"/>
              </a:rPr>
              <a:t>which  entrepreneur will not </a:t>
            </a:r>
            <a:r>
              <a:rPr lang="en-US" sz="2400" dirty="0">
                <a:cs typeface="Trebuchet MS"/>
              </a:rPr>
              <a:t>only </a:t>
            </a:r>
            <a:r>
              <a:rPr lang="en-US" sz="2400" b="1" dirty="0">
                <a:cs typeface="Trebuchet MS"/>
              </a:rPr>
              <a:t>produce </a:t>
            </a:r>
            <a:r>
              <a:rPr lang="en-US" sz="2400" b="1" spc="-5" dirty="0" smtClean="0">
                <a:cs typeface="Trebuchet MS"/>
              </a:rPr>
              <a:t>quality </a:t>
            </a:r>
            <a:r>
              <a:rPr lang="en-US" sz="2400" b="1" dirty="0" smtClean="0">
                <a:cs typeface="Trebuchet MS"/>
              </a:rPr>
              <a:t>product </a:t>
            </a:r>
            <a:r>
              <a:rPr lang="en-US" sz="2400" spc="-10" dirty="0">
                <a:cs typeface="Trebuchet MS"/>
              </a:rPr>
              <a:t>in </a:t>
            </a:r>
            <a:r>
              <a:rPr lang="en-US" sz="2400" spc="-5" dirty="0">
                <a:cs typeface="Trebuchet MS"/>
              </a:rPr>
              <a:t>international market but also </a:t>
            </a:r>
            <a:r>
              <a:rPr lang="en-US" sz="2400" spc="-15" dirty="0">
                <a:cs typeface="Trebuchet MS"/>
              </a:rPr>
              <a:t>in </a:t>
            </a:r>
            <a:r>
              <a:rPr lang="en-US" sz="2400" spc="750" dirty="0">
                <a:cs typeface="Trebuchet MS"/>
              </a:rPr>
              <a:t> </a:t>
            </a:r>
            <a:r>
              <a:rPr lang="en-US" sz="2400" b="1" spc="-5" dirty="0">
                <a:cs typeface="Trebuchet MS"/>
              </a:rPr>
              <a:t>national</a:t>
            </a:r>
            <a:r>
              <a:rPr lang="en-US" sz="2400" b="1" spc="-25" dirty="0">
                <a:cs typeface="Trebuchet MS"/>
              </a:rPr>
              <a:t> </a:t>
            </a:r>
            <a:r>
              <a:rPr lang="en-US" sz="2400" b="1" dirty="0">
                <a:cs typeface="Trebuchet MS"/>
              </a:rPr>
              <a:t>market</a:t>
            </a:r>
            <a:r>
              <a:rPr lang="en-US" sz="2400" dirty="0" smtClean="0">
                <a:cs typeface="Trebuchet MS"/>
              </a:rPr>
              <a:t>.</a:t>
            </a:r>
          </a:p>
          <a:p>
            <a:pPr algn="just">
              <a:buFont typeface="Wingdings" pitchFamily="2" charset="2"/>
              <a:buChar char="q"/>
            </a:pPr>
            <a:endParaRPr lang="en-US" sz="2400" dirty="0" smtClean="0">
              <a:cs typeface="Trebuchet MS"/>
            </a:endParaRPr>
          </a:p>
          <a:p>
            <a:pPr algn="just">
              <a:buFont typeface="Wingdings" pitchFamily="2" charset="2"/>
              <a:buChar char="q"/>
            </a:pPr>
            <a:r>
              <a:rPr lang="en-US" sz="2400" b="1" spc="-10" dirty="0" smtClean="0">
                <a:cs typeface="Trebuchet MS"/>
              </a:rPr>
              <a:t>CSR &amp; CRM:</a:t>
            </a:r>
            <a:endParaRPr lang="en-US" sz="2400" b="1" spc="-10" dirty="0">
              <a:cs typeface="Trebuchet MS"/>
            </a:endParaRPr>
          </a:p>
          <a:p>
            <a:pPr marL="0" indent="0" algn="just">
              <a:buNone/>
            </a:pPr>
            <a:r>
              <a:rPr lang="en-US" sz="2400" spc="-10" dirty="0" smtClean="0">
                <a:cs typeface="Trebuchet MS"/>
              </a:rPr>
              <a:t>Internationalization</a:t>
            </a:r>
            <a:r>
              <a:rPr lang="en-US" sz="2400" dirty="0" smtClean="0">
                <a:cs typeface="Trebuchet MS"/>
              </a:rPr>
              <a:t> </a:t>
            </a:r>
            <a:r>
              <a:rPr lang="en-US" sz="2400" spc="-10" dirty="0" smtClean="0">
                <a:cs typeface="Trebuchet MS"/>
              </a:rPr>
              <a:t>o</a:t>
            </a:r>
            <a:r>
              <a:rPr lang="en-US" sz="2400" dirty="0" smtClean="0">
                <a:cs typeface="Trebuchet MS"/>
              </a:rPr>
              <a:t>f </a:t>
            </a:r>
            <a:r>
              <a:rPr lang="en-US" sz="2400" spc="-5" dirty="0" smtClean="0">
                <a:cs typeface="Trebuchet MS"/>
              </a:rPr>
              <a:t>bu</a:t>
            </a:r>
            <a:r>
              <a:rPr lang="en-US" sz="2400" spc="5" dirty="0" smtClean="0">
                <a:cs typeface="Trebuchet MS"/>
              </a:rPr>
              <a:t>s</a:t>
            </a:r>
            <a:r>
              <a:rPr lang="en-US" sz="2400" spc="-5" dirty="0" smtClean="0">
                <a:cs typeface="Trebuchet MS"/>
              </a:rPr>
              <a:t>i</a:t>
            </a:r>
            <a:r>
              <a:rPr lang="en-US" sz="2400" dirty="0" smtClean="0">
                <a:cs typeface="Trebuchet MS"/>
              </a:rPr>
              <a:t>n</a:t>
            </a:r>
            <a:r>
              <a:rPr lang="en-US" sz="2400" spc="-5" dirty="0" smtClean="0">
                <a:cs typeface="Trebuchet MS"/>
              </a:rPr>
              <a:t>e</a:t>
            </a:r>
            <a:r>
              <a:rPr lang="en-US" sz="2400" spc="-15" dirty="0" smtClean="0">
                <a:cs typeface="Trebuchet MS"/>
              </a:rPr>
              <a:t>s</a:t>
            </a:r>
            <a:r>
              <a:rPr lang="en-US" sz="2400" dirty="0" smtClean="0">
                <a:cs typeface="Trebuchet MS"/>
              </a:rPr>
              <a:t>s </a:t>
            </a:r>
            <a:r>
              <a:rPr lang="en-US" sz="2400" spc="-5" dirty="0" smtClean="0">
                <a:cs typeface="Trebuchet MS"/>
              </a:rPr>
              <a:t>wil</a:t>
            </a:r>
            <a:r>
              <a:rPr lang="en-US" sz="2400" dirty="0" smtClean="0">
                <a:cs typeface="Trebuchet MS"/>
              </a:rPr>
              <a:t>l </a:t>
            </a:r>
            <a:r>
              <a:rPr lang="en-US" sz="2400" spc="-5" dirty="0" smtClean="0">
                <a:cs typeface="Trebuchet MS"/>
              </a:rPr>
              <a:t>teach entrepr</a:t>
            </a:r>
            <a:r>
              <a:rPr lang="en-US" sz="2400" spc="-15" dirty="0" smtClean="0">
                <a:cs typeface="Trebuchet MS"/>
              </a:rPr>
              <a:t>e</a:t>
            </a:r>
            <a:r>
              <a:rPr lang="en-US" sz="2400" spc="-5" dirty="0" smtClean="0">
                <a:cs typeface="Trebuchet MS"/>
              </a:rPr>
              <a:t>n</a:t>
            </a:r>
            <a:r>
              <a:rPr lang="en-US" sz="2400" spc="-10" dirty="0" smtClean="0">
                <a:cs typeface="Trebuchet MS"/>
              </a:rPr>
              <a:t>e</a:t>
            </a:r>
            <a:r>
              <a:rPr lang="en-US" sz="2400" spc="-5" dirty="0" smtClean="0">
                <a:cs typeface="Trebuchet MS"/>
              </a:rPr>
              <a:t>ur</a:t>
            </a:r>
            <a:r>
              <a:rPr lang="en-US" sz="2400" dirty="0" smtClean="0">
                <a:cs typeface="Trebuchet MS"/>
              </a:rPr>
              <a:t>s </a:t>
            </a:r>
            <a:r>
              <a:rPr lang="en-US" sz="2400" spc="-5" dirty="0" smtClean="0">
                <a:cs typeface="Trebuchet MS"/>
              </a:rPr>
              <a:t>how t</a:t>
            </a:r>
            <a:r>
              <a:rPr lang="en-US" sz="2400" dirty="0" smtClean="0">
                <a:cs typeface="Trebuchet MS"/>
              </a:rPr>
              <a:t>o </a:t>
            </a:r>
            <a:r>
              <a:rPr lang="en-US" sz="2400" spc="-5" dirty="0" smtClean="0">
                <a:cs typeface="Trebuchet MS"/>
              </a:rPr>
              <a:t>cultiva</a:t>
            </a:r>
            <a:r>
              <a:rPr lang="en-US" sz="2400" spc="-15" dirty="0" smtClean="0">
                <a:cs typeface="Trebuchet MS"/>
              </a:rPr>
              <a:t>t</a:t>
            </a:r>
            <a:r>
              <a:rPr lang="en-US" sz="2400" dirty="0" smtClean="0">
                <a:cs typeface="Trebuchet MS"/>
              </a:rPr>
              <a:t>e </a:t>
            </a:r>
            <a:r>
              <a:rPr lang="en-US" sz="2400" spc="-5" dirty="0" smtClean="0">
                <a:cs typeface="Trebuchet MS"/>
              </a:rPr>
              <a:t>habi</a:t>
            </a:r>
            <a:r>
              <a:rPr lang="en-US" sz="2400" dirty="0" smtClean="0">
                <a:cs typeface="Trebuchet MS"/>
              </a:rPr>
              <a:t>t </a:t>
            </a:r>
            <a:r>
              <a:rPr lang="en-US" sz="2400" spc="-10" dirty="0" smtClean="0">
                <a:cs typeface="Trebuchet MS"/>
              </a:rPr>
              <a:t>of </a:t>
            </a:r>
            <a:r>
              <a:rPr lang="en-US" sz="2400" b="1" spc="-5" dirty="0">
                <a:cs typeface="Trebuchet MS"/>
              </a:rPr>
              <a:t>customer relation </a:t>
            </a:r>
            <a:r>
              <a:rPr lang="en-US" sz="2400" b="1" spc="-5" dirty="0" smtClean="0">
                <a:cs typeface="Trebuchet MS"/>
              </a:rPr>
              <a:t>management </a:t>
            </a:r>
            <a:r>
              <a:rPr lang="en-US" sz="2400" b="1" dirty="0" smtClean="0">
                <a:cs typeface="Trebuchet MS"/>
              </a:rPr>
              <a:t>( </a:t>
            </a:r>
            <a:r>
              <a:rPr lang="en-US" sz="2400" b="1" dirty="0">
                <a:cs typeface="Trebuchet MS"/>
              </a:rPr>
              <a:t>CRM</a:t>
            </a:r>
            <a:r>
              <a:rPr lang="en-US" sz="2400" b="1" spc="-10" dirty="0">
                <a:cs typeface="Trebuchet MS"/>
              </a:rPr>
              <a:t> </a:t>
            </a:r>
            <a:r>
              <a:rPr lang="en-US" sz="2400" b="1" dirty="0" smtClean="0">
                <a:cs typeface="Trebuchet MS"/>
              </a:rPr>
              <a:t>) </a:t>
            </a:r>
            <a:r>
              <a:rPr lang="en-US" sz="2400" dirty="0" smtClean="0">
                <a:cs typeface="Trebuchet MS"/>
              </a:rPr>
              <a:t>and </a:t>
            </a:r>
            <a:r>
              <a:rPr lang="en-US" sz="2400" b="1" dirty="0" smtClean="0">
                <a:cs typeface="Trebuchet MS"/>
              </a:rPr>
              <a:t>corporate social responsibility ( CSR )</a:t>
            </a:r>
            <a:endParaRPr lang="en-US" sz="2400" b="1" dirty="0">
              <a:cs typeface="Trebuchet MS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610600" cy="990600"/>
          </a:xfrm>
        </p:spPr>
        <p:txBody>
          <a:bodyPr>
            <a:noAutofit/>
          </a:bodyPr>
          <a:lstStyle/>
          <a:p>
            <a:r>
              <a:rPr lang="en-US" sz="3000" spc="-40" dirty="0">
                <a:solidFill>
                  <a:srgbClr val="424456"/>
                </a:solidFill>
                <a:cs typeface="Trebuchet MS"/>
              </a:rPr>
              <a:t>IMPORTANCE </a:t>
            </a:r>
            <a:r>
              <a:rPr lang="en-US" sz="3000" spc="-5" dirty="0">
                <a:solidFill>
                  <a:srgbClr val="424456"/>
                </a:solidFill>
                <a:cs typeface="Trebuchet MS"/>
              </a:rPr>
              <a:t>OF </a:t>
            </a:r>
            <a:r>
              <a:rPr lang="en-US" sz="3000" spc="-20" dirty="0">
                <a:solidFill>
                  <a:srgbClr val="424456"/>
                </a:solidFill>
                <a:cs typeface="Trebuchet MS"/>
              </a:rPr>
              <a:t>INTERNATIONAL </a:t>
            </a:r>
            <a:r>
              <a:rPr lang="en-US" sz="3000" spc="-5" dirty="0">
                <a:solidFill>
                  <a:srgbClr val="424456"/>
                </a:solidFill>
                <a:cs typeface="Trebuchet MS"/>
              </a:rPr>
              <a:t>ENTREPRENEURSHIP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045543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3505200"/>
            <a:ext cx="8610600" cy="6858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95"/>
              </a:spcBef>
              <a:buNone/>
            </a:pPr>
            <a:r>
              <a:rPr lang="en-US" sz="2600" spc="-35" dirty="0">
                <a:cs typeface="Trebuchet MS"/>
              </a:rPr>
              <a:t>IMPORTANCE </a:t>
            </a:r>
            <a:r>
              <a:rPr lang="en-US" sz="2600" spc="-10" dirty="0">
                <a:cs typeface="Trebuchet MS"/>
              </a:rPr>
              <a:t>OF </a:t>
            </a:r>
            <a:r>
              <a:rPr lang="en-US" sz="2600" spc="-25" dirty="0">
                <a:cs typeface="Trebuchet MS"/>
              </a:rPr>
              <a:t>INTERNATIONAL</a:t>
            </a:r>
            <a:r>
              <a:rPr lang="en-US" sz="2600" spc="-30" dirty="0">
                <a:cs typeface="Trebuchet MS"/>
              </a:rPr>
              <a:t> </a:t>
            </a:r>
            <a:r>
              <a:rPr lang="en-US" sz="2600" spc="-5" dirty="0" smtClean="0">
                <a:cs typeface="Trebuchet MS"/>
              </a:rPr>
              <a:t>ENTREPRENEURSHIP</a:t>
            </a:r>
            <a:r>
              <a:rPr lang="en-US" sz="2600" dirty="0" smtClean="0">
                <a:cs typeface="Trebuchet MS"/>
              </a:rPr>
              <a:t> </a:t>
            </a:r>
            <a:r>
              <a:rPr lang="en-US" sz="2600" spc="-70" dirty="0" smtClean="0">
                <a:cs typeface="Trebuchet MS"/>
              </a:rPr>
              <a:t>TO</a:t>
            </a:r>
            <a:r>
              <a:rPr lang="en-US" sz="2600" spc="-10" dirty="0" smtClean="0">
                <a:cs typeface="Trebuchet MS"/>
              </a:rPr>
              <a:t> FIRM</a:t>
            </a:r>
            <a:endParaRPr lang="en-US" sz="26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09384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05000"/>
            <a:ext cx="8302752" cy="44958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sz="3200" b="1" spc="-5" dirty="0">
                <a:cs typeface="Trebuchet MS"/>
              </a:rPr>
              <a:t>Increased sales and </a:t>
            </a:r>
            <a:r>
              <a:rPr lang="en-US" sz="3200" b="1" spc="-5" dirty="0" smtClean="0">
                <a:cs typeface="Trebuchet MS"/>
              </a:rPr>
              <a:t>profit: </a:t>
            </a:r>
          </a:p>
          <a:p>
            <a:pPr marL="0" indent="0" algn="just">
              <a:buNone/>
            </a:pPr>
            <a:endParaRPr lang="en-US" sz="3200" b="1" spc="-5" dirty="0" smtClean="0">
              <a:cs typeface="Trebuchet MS"/>
            </a:endParaRPr>
          </a:p>
          <a:p>
            <a:pPr marL="0" indent="0" algn="just">
              <a:buNone/>
            </a:pPr>
            <a:r>
              <a:rPr lang="en-US" sz="3200" spc="-10" dirty="0" smtClean="0">
                <a:cs typeface="Trebuchet MS"/>
              </a:rPr>
              <a:t>       when </a:t>
            </a:r>
            <a:r>
              <a:rPr lang="en-US" sz="3200" spc="-5" dirty="0">
                <a:cs typeface="Trebuchet MS"/>
              </a:rPr>
              <a:t>the entrepreneurs  </a:t>
            </a:r>
            <a:r>
              <a:rPr lang="en-US" sz="3200" spc="-10" dirty="0">
                <a:cs typeface="Trebuchet MS"/>
              </a:rPr>
              <a:t>are not able </a:t>
            </a:r>
            <a:r>
              <a:rPr lang="en-US" sz="3200" dirty="0">
                <a:cs typeface="Trebuchet MS"/>
              </a:rPr>
              <a:t>to </a:t>
            </a:r>
            <a:r>
              <a:rPr lang="en-US" sz="3200" spc="-10" dirty="0">
                <a:cs typeface="Trebuchet MS"/>
              </a:rPr>
              <a:t>earn profit </a:t>
            </a:r>
            <a:r>
              <a:rPr lang="en-US" sz="3200" spc="-5" dirty="0">
                <a:cs typeface="Trebuchet MS"/>
              </a:rPr>
              <a:t>or </a:t>
            </a:r>
            <a:r>
              <a:rPr lang="en-US" sz="3200" spc="-10" dirty="0">
                <a:cs typeface="Trebuchet MS"/>
              </a:rPr>
              <a:t>demand </a:t>
            </a:r>
            <a:r>
              <a:rPr lang="en-US" sz="3200" spc="-5" dirty="0">
                <a:cs typeface="Trebuchet MS"/>
              </a:rPr>
              <a:t>for their </a:t>
            </a:r>
            <a:r>
              <a:rPr lang="en-US" sz="3200" spc="-10" dirty="0">
                <a:cs typeface="Trebuchet MS"/>
              </a:rPr>
              <a:t>product  </a:t>
            </a:r>
            <a:r>
              <a:rPr lang="en-US" sz="3200" spc="-5" dirty="0">
                <a:cs typeface="Trebuchet MS"/>
              </a:rPr>
              <a:t>decreases in local market they can sell their </a:t>
            </a:r>
            <a:r>
              <a:rPr lang="en-US" sz="3200" spc="-10" dirty="0">
                <a:cs typeface="Trebuchet MS"/>
              </a:rPr>
              <a:t>products  </a:t>
            </a:r>
            <a:r>
              <a:rPr lang="en-US" sz="3200" spc="-5" dirty="0">
                <a:cs typeface="Trebuchet MS"/>
              </a:rPr>
              <a:t>in foreign </a:t>
            </a:r>
            <a:r>
              <a:rPr lang="en-US" sz="3200" spc="-10" dirty="0">
                <a:cs typeface="Trebuchet MS"/>
              </a:rPr>
              <a:t>market </a:t>
            </a:r>
            <a:r>
              <a:rPr lang="en-US" sz="3200" spc="-5" dirty="0">
                <a:cs typeface="Trebuchet MS"/>
              </a:rPr>
              <a:t>where life cycle of </a:t>
            </a:r>
            <a:r>
              <a:rPr lang="en-US" sz="3200" spc="-10" dirty="0">
                <a:cs typeface="Trebuchet MS"/>
              </a:rPr>
              <a:t>product </a:t>
            </a:r>
            <a:r>
              <a:rPr lang="en-US" sz="3200" spc="-5" dirty="0">
                <a:cs typeface="Trebuchet MS"/>
              </a:rPr>
              <a:t>is </a:t>
            </a:r>
            <a:r>
              <a:rPr lang="en-US" sz="3200" spc="-10" dirty="0">
                <a:cs typeface="Trebuchet MS"/>
              </a:rPr>
              <a:t>in  </a:t>
            </a:r>
            <a:r>
              <a:rPr lang="en-US" sz="3200" spc="-5" dirty="0" err="1">
                <a:cs typeface="Trebuchet MS"/>
              </a:rPr>
              <a:t>favourable</a:t>
            </a:r>
            <a:r>
              <a:rPr lang="en-US" sz="3200" spc="-5" dirty="0">
                <a:cs typeface="Trebuchet MS"/>
              </a:rPr>
              <a:t> condition</a:t>
            </a:r>
            <a:r>
              <a:rPr lang="en-US" sz="3200" spc="-5" dirty="0" smtClean="0">
                <a:cs typeface="Trebuchet MS"/>
              </a:rPr>
              <a:t>.</a:t>
            </a:r>
          </a:p>
          <a:p>
            <a:pPr marL="0" indent="0" algn="just">
              <a:buNone/>
            </a:pPr>
            <a:endParaRPr lang="en-US" sz="3200" spc="-5" dirty="0"/>
          </a:p>
          <a:p>
            <a:pPr marL="0" indent="0" algn="just">
              <a:buNone/>
            </a:pPr>
            <a:r>
              <a:rPr lang="en-US" sz="3200" spc="-5" dirty="0" smtClean="0"/>
              <a:t>Example: Apple sells product internationally and earns more then 60% of its revenue internationally.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type="title"/>
          </p:nvPr>
        </p:nvSpPr>
        <p:spPr>
          <a:xfrm>
            <a:off x="381000" y="228600"/>
            <a:ext cx="8613648" cy="9906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95"/>
              </a:spcBef>
              <a:buNone/>
            </a:pPr>
            <a:r>
              <a:rPr lang="en-US" sz="2600" spc="-35" dirty="0">
                <a:cs typeface="Trebuchet MS"/>
              </a:rPr>
              <a:t>IMPORTANCE </a:t>
            </a:r>
            <a:r>
              <a:rPr lang="en-US" sz="2600" spc="-10" dirty="0">
                <a:cs typeface="Trebuchet MS"/>
              </a:rPr>
              <a:t>OF </a:t>
            </a:r>
            <a:r>
              <a:rPr lang="en-US" sz="2600" spc="-25" dirty="0">
                <a:cs typeface="Trebuchet MS"/>
              </a:rPr>
              <a:t>INTERNATIONAL</a:t>
            </a:r>
            <a:r>
              <a:rPr lang="en-US" sz="2600" spc="-30" dirty="0">
                <a:cs typeface="Trebuchet MS"/>
              </a:rPr>
              <a:t> </a:t>
            </a:r>
            <a:r>
              <a:rPr lang="en-US" sz="2600" spc="-5" dirty="0" smtClean="0">
                <a:cs typeface="Trebuchet MS"/>
              </a:rPr>
              <a:t>ENTREPRENEURSHIP</a:t>
            </a:r>
            <a:r>
              <a:rPr lang="en-US" sz="2600" dirty="0" smtClean="0">
                <a:cs typeface="Trebuchet MS"/>
              </a:rPr>
              <a:t> </a:t>
            </a:r>
            <a:r>
              <a:rPr lang="en-US" sz="2600" spc="-70" dirty="0" smtClean="0">
                <a:cs typeface="Trebuchet MS"/>
              </a:rPr>
              <a:t>TO</a:t>
            </a:r>
            <a:r>
              <a:rPr lang="en-US" sz="2600" spc="-10" dirty="0" smtClean="0">
                <a:cs typeface="Trebuchet MS"/>
              </a:rPr>
              <a:t> FIRM</a:t>
            </a:r>
            <a:endParaRPr lang="en-US" sz="26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731000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05000"/>
            <a:ext cx="83058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smtClean="0"/>
              <a:t>Low Manufacturing cost:</a:t>
            </a:r>
          </a:p>
          <a:p>
            <a:pPr marL="0" indent="0">
              <a:buNone/>
            </a:pPr>
            <a:endParaRPr lang="en-US" sz="3200" dirty="0" smtClean="0"/>
          </a:p>
          <a:p>
            <a:pPr marL="0" indent="0" algn="just">
              <a:buNone/>
            </a:pPr>
            <a:r>
              <a:rPr lang="en-US" sz="3200" dirty="0" smtClean="0"/>
              <a:t>        If the company manufacturing cost increases by manufacturing </a:t>
            </a:r>
            <a:r>
              <a:rPr lang="en-US" sz="3200" spc="-10" dirty="0">
                <a:cs typeface="Trebuchet MS"/>
              </a:rPr>
              <a:t>product </a:t>
            </a:r>
            <a:r>
              <a:rPr lang="en-US" sz="3200" spc="-5" dirty="0">
                <a:cs typeface="Trebuchet MS"/>
              </a:rPr>
              <a:t>in </a:t>
            </a:r>
            <a:r>
              <a:rPr lang="en-US" sz="3200" spc="-10" dirty="0">
                <a:cs typeface="Trebuchet MS"/>
              </a:rPr>
              <a:t>home </a:t>
            </a:r>
            <a:r>
              <a:rPr lang="en-US" sz="3200" spc="-40" dirty="0">
                <a:cs typeface="Trebuchet MS"/>
              </a:rPr>
              <a:t>country, </a:t>
            </a:r>
            <a:r>
              <a:rPr lang="en-US" sz="3200" spc="-5" dirty="0">
                <a:cs typeface="Trebuchet MS"/>
              </a:rPr>
              <a:t>than </a:t>
            </a:r>
            <a:r>
              <a:rPr lang="en-US" sz="3200" spc="-10" dirty="0">
                <a:cs typeface="Trebuchet MS"/>
              </a:rPr>
              <a:t>company </a:t>
            </a:r>
            <a:r>
              <a:rPr lang="en-US" sz="3200" spc="-10" dirty="0" smtClean="0">
                <a:cs typeface="Trebuchet MS"/>
              </a:rPr>
              <a:t>can open its production </a:t>
            </a:r>
            <a:r>
              <a:rPr lang="en-US" sz="3200" spc="-10" dirty="0">
                <a:cs typeface="Trebuchet MS"/>
              </a:rPr>
              <a:t>process </a:t>
            </a:r>
            <a:r>
              <a:rPr lang="en-US" sz="3200" spc="-5" dirty="0">
                <a:cs typeface="Trebuchet MS"/>
              </a:rPr>
              <a:t>in </a:t>
            </a:r>
            <a:r>
              <a:rPr lang="en-US" sz="3200" spc="-10" dirty="0">
                <a:cs typeface="Trebuchet MS"/>
              </a:rPr>
              <a:t>host </a:t>
            </a:r>
            <a:r>
              <a:rPr lang="en-US" sz="3200" spc="-40" dirty="0" smtClean="0">
                <a:cs typeface="Trebuchet MS"/>
              </a:rPr>
              <a:t>country.</a:t>
            </a:r>
          </a:p>
          <a:p>
            <a:pPr marL="0" indent="0" algn="just">
              <a:buNone/>
            </a:pPr>
            <a:endParaRPr lang="en-US" sz="3200" spc="-40" dirty="0">
              <a:cs typeface="Trebuchet MS"/>
            </a:endParaRPr>
          </a:p>
          <a:p>
            <a:pPr marL="0" indent="0" algn="just">
              <a:buNone/>
            </a:pPr>
            <a:r>
              <a:rPr lang="en-US" sz="3200" spc="-10" dirty="0" smtClean="0">
                <a:cs typeface="Trebuchet MS"/>
              </a:rPr>
              <a:t>Example: </a:t>
            </a:r>
            <a:r>
              <a:rPr lang="en-US" sz="3200" spc="-5" dirty="0" smtClean="0">
                <a:cs typeface="Trebuchet MS"/>
              </a:rPr>
              <a:t>Toyota assembles in </a:t>
            </a:r>
            <a:r>
              <a:rPr lang="en-US" sz="3200" spc="-5" dirty="0" err="1" smtClean="0">
                <a:cs typeface="Trebuchet MS"/>
              </a:rPr>
              <a:t>pakistan</a:t>
            </a:r>
            <a:r>
              <a:rPr lang="en-US" sz="3200" spc="-5" dirty="0" smtClean="0">
                <a:cs typeface="Trebuchet MS"/>
              </a:rPr>
              <a:t>.</a:t>
            </a:r>
            <a:endParaRPr lang="en-US" sz="3200" dirty="0">
              <a:cs typeface="Trebuchet MS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type="title"/>
          </p:nvPr>
        </p:nvSpPr>
        <p:spPr>
          <a:xfrm>
            <a:off x="381000" y="228600"/>
            <a:ext cx="8610600" cy="9906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95"/>
              </a:spcBef>
              <a:buNone/>
            </a:pPr>
            <a:r>
              <a:rPr lang="en-US" sz="2600" spc="-35" dirty="0">
                <a:cs typeface="Trebuchet MS"/>
              </a:rPr>
              <a:t>IMPORTANCE </a:t>
            </a:r>
            <a:r>
              <a:rPr lang="en-US" sz="2600" spc="-10" dirty="0">
                <a:cs typeface="Trebuchet MS"/>
              </a:rPr>
              <a:t>OF </a:t>
            </a:r>
            <a:r>
              <a:rPr lang="en-US" sz="2600" spc="-25" dirty="0">
                <a:cs typeface="Trebuchet MS"/>
              </a:rPr>
              <a:t>INTERNATIONAL</a:t>
            </a:r>
            <a:r>
              <a:rPr lang="en-US" sz="2600" spc="-30" dirty="0">
                <a:cs typeface="Trebuchet MS"/>
              </a:rPr>
              <a:t> </a:t>
            </a:r>
            <a:r>
              <a:rPr lang="en-US" sz="2600" spc="-5" dirty="0" smtClean="0">
                <a:cs typeface="Trebuchet MS"/>
              </a:rPr>
              <a:t>ENTREPRENEURSHIP</a:t>
            </a:r>
            <a:r>
              <a:rPr lang="en-US" sz="2600" dirty="0" smtClean="0">
                <a:cs typeface="Trebuchet MS"/>
              </a:rPr>
              <a:t> </a:t>
            </a:r>
            <a:r>
              <a:rPr lang="en-US" sz="2600" spc="-70" dirty="0" smtClean="0">
                <a:cs typeface="Trebuchet MS"/>
              </a:rPr>
              <a:t>TO</a:t>
            </a:r>
            <a:r>
              <a:rPr lang="en-US" sz="2600" spc="-10" dirty="0" smtClean="0">
                <a:cs typeface="Trebuchet MS"/>
              </a:rPr>
              <a:t> FIRM</a:t>
            </a:r>
            <a:endParaRPr lang="en-US" sz="26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365659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302752" cy="449580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en-US" sz="3200" b="1" spc="-5" dirty="0">
                <a:cs typeface="Trebuchet MS"/>
              </a:rPr>
              <a:t>Advantage of </a:t>
            </a:r>
            <a:r>
              <a:rPr lang="en-US" sz="3200" b="1" dirty="0">
                <a:cs typeface="Trebuchet MS"/>
              </a:rPr>
              <a:t>cheap </a:t>
            </a:r>
            <a:r>
              <a:rPr lang="en-US" sz="3200" b="1" dirty="0" err="1">
                <a:cs typeface="Trebuchet MS"/>
              </a:rPr>
              <a:t>labour</a:t>
            </a:r>
            <a:r>
              <a:rPr lang="en-US" sz="3200" b="1" dirty="0">
                <a:cs typeface="Trebuchet MS"/>
              </a:rPr>
              <a:t> </a:t>
            </a:r>
            <a:r>
              <a:rPr lang="en-US" sz="3200" dirty="0">
                <a:cs typeface="Trebuchet MS"/>
              </a:rPr>
              <a:t>: </a:t>
            </a:r>
            <a:endParaRPr lang="en-US" sz="3200" dirty="0" smtClean="0">
              <a:cs typeface="Trebuchet MS"/>
            </a:endParaRPr>
          </a:p>
          <a:p>
            <a:pPr marL="0" indent="0" algn="just">
              <a:buNone/>
            </a:pPr>
            <a:endParaRPr lang="en-US" sz="3200" spc="-5" dirty="0">
              <a:cs typeface="Trebuchet MS"/>
            </a:endParaRPr>
          </a:p>
          <a:p>
            <a:pPr marL="0" indent="0" algn="just">
              <a:buNone/>
            </a:pPr>
            <a:r>
              <a:rPr lang="en-US" sz="3200" spc="-5" dirty="0" smtClean="0">
                <a:cs typeface="Trebuchet MS"/>
              </a:rPr>
              <a:t>       Quantity </a:t>
            </a:r>
            <a:r>
              <a:rPr lang="en-US" sz="3200" dirty="0">
                <a:cs typeface="Trebuchet MS"/>
              </a:rPr>
              <a:t>and </a:t>
            </a:r>
            <a:r>
              <a:rPr lang="en-US" sz="3200" spc="-5" dirty="0">
                <a:cs typeface="Trebuchet MS"/>
              </a:rPr>
              <a:t>quality </a:t>
            </a:r>
            <a:r>
              <a:rPr lang="en-US" sz="3200" spc="-5" dirty="0" smtClean="0">
                <a:cs typeface="Trebuchet MS"/>
              </a:rPr>
              <a:t>of </a:t>
            </a:r>
            <a:r>
              <a:rPr lang="en-US" sz="3200" spc="-5" dirty="0" err="1" smtClean="0">
                <a:cs typeface="Trebuchet MS"/>
              </a:rPr>
              <a:t>labour</a:t>
            </a:r>
            <a:r>
              <a:rPr lang="en-US" sz="3200" spc="-5" dirty="0" smtClean="0">
                <a:cs typeface="Trebuchet MS"/>
              </a:rPr>
              <a:t> </a:t>
            </a:r>
            <a:r>
              <a:rPr lang="en-US" sz="3200" spc="-5" dirty="0">
                <a:cs typeface="Trebuchet MS"/>
              </a:rPr>
              <a:t>is one of </a:t>
            </a:r>
            <a:r>
              <a:rPr lang="en-US" sz="3200" dirty="0">
                <a:cs typeface="Trebuchet MS"/>
              </a:rPr>
              <a:t>the </a:t>
            </a:r>
            <a:r>
              <a:rPr lang="en-US" sz="3200" spc="-5" dirty="0">
                <a:cs typeface="Trebuchet MS"/>
              </a:rPr>
              <a:t>major challenge </a:t>
            </a:r>
            <a:r>
              <a:rPr lang="en-US" sz="3200" dirty="0">
                <a:cs typeface="Trebuchet MS"/>
              </a:rPr>
              <a:t>for </a:t>
            </a:r>
            <a:r>
              <a:rPr lang="en-US" sz="3200" spc="-5" dirty="0">
                <a:cs typeface="Trebuchet MS"/>
              </a:rPr>
              <a:t>every  business, </a:t>
            </a:r>
            <a:r>
              <a:rPr lang="en-US" sz="3200" spc="5" dirty="0">
                <a:cs typeface="Trebuchet MS"/>
              </a:rPr>
              <a:t>if </a:t>
            </a:r>
            <a:r>
              <a:rPr lang="en-US" sz="3200" spc="-5" dirty="0">
                <a:cs typeface="Trebuchet MS"/>
              </a:rPr>
              <a:t>the </a:t>
            </a:r>
            <a:r>
              <a:rPr lang="en-US" sz="3200" dirty="0" err="1">
                <a:cs typeface="Trebuchet MS"/>
              </a:rPr>
              <a:t>labour</a:t>
            </a:r>
            <a:r>
              <a:rPr lang="en-US" sz="3200" dirty="0">
                <a:cs typeface="Trebuchet MS"/>
              </a:rPr>
              <a:t> </a:t>
            </a:r>
            <a:r>
              <a:rPr lang="en-US" sz="3200" spc="-5" dirty="0">
                <a:cs typeface="Trebuchet MS"/>
              </a:rPr>
              <a:t>is </a:t>
            </a:r>
            <a:r>
              <a:rPr lang="en-US" sz="3200" dirty="0" smtClean="0">
                <a:cs typeface="Trebuchet MS"/>
              </a:rPr>
              <a:t>cheap </a:t>
            </a:r>
            <a:r>
              <a:rPr lang="en-US" sz="3200" spc="-5" dirty="0" smtClean="0">
                <a:cs typeface="Trebuchet MS"/>
              </a:rPr>
              <a:t>in </a:t>
            </a:r>
            <a:r>
              <a:rPr lang="en-US" sz="3200" dirty="0" smtClean="0">
                <a:cs typeface="Trebuchet MS"/>
              </a:rPr>
              <a:t>foreign </a:t>
            </a:r>
            <a:r>
              <a:rPr lang="en-US" sz="3200" spc="-5" dirty="0" smtClean="0">
                <a:cs typeface="Trebuchet MS"/>
              </a:rPr>
              <a:t>countries than company can </a:t>
            </a:r>
            <a:r>
              <a:rPr lang="en-US" sz="3200" dirty="0" smtClean="0">
                <a:cs typeface="Trebuchet MS"/>
              </a:rPr>
              <a:t>outsource required </a:t>
            </a:r>
            <a:r>
              <a:rPr lang="en-US" sz="3200" dirty="0" err="1">
                <a:cs typeface="Trebuchet MS"/>
              </a:rPr>
              <a:t>labour</a:t>
            </a:r>
            <a:r>
              <a:rPr lang="en-US" sz="3200" dirty="0">
                <a:cs typeface="Trebuchet MS"/>
              </a:rPr>
              <a:t> </a:t>
            </a:r>
            <a:r>
              <a:rPr lang="en-US" sz="3200" spc="-5" dirty="0" smtClean="0">
                <a:cs typeface="Trebuchet MS"/>
              </a:rPr>
              <a:t>if organization </a:t>
            </a:r>
            <a:r>
              <a:rPr lang="en-US" sz="3200" spc="-5" dirty="0">
                <a:cs typeface="Trebuchet MS"/>
              </a:rPr>
              <a:t>is into </a:t>
            </a:r>
            <a:r>
              <a:rPr lang="en-US" sz="3200" dirty="0">
                <a:cs typeface="Trebuchet MS"/>
              </a:rPr>
              <a:t>foreign operations. </a:t>
            </a:r>
            <a:endParaRPr lang="en-US" sz="3200" dirty="0" smtClean="0">
              <a:cs typeface="Trebuchet MS"/>
            </a:endParaRPr>
          </a:p>
          <a:p>
            <a:pPr marL="0" indent="0" algn="just">
              <a:buNone/>
            </a:pPr>
            <a:endParaRPr lang="en-US" sz="3200" dirty="0">
              <a:cs typeface="Trebuchet MS"/>
            </a:endParaRPr>
          </a:p>
          <a:p>
            <a:pPr marL="0" indent="0" algn="just">
              <a:buNone/>
            </a:pPr>
            <a:r>
              <a:rPr lang="en-US" sz="3000" dirty="0" smtClean="0">
                <a:cs typeface="Trebuchet MS"/>
              </a:rPr>
              <a:t>Example</a:t>
            </a:r>
            <a:r>
              <a:rPr lang="en-US" sz="3000" dirty="0" smtClean="0">
                <a:cs typeface="Trebuchet MS"/>
              </a:rPr>
              <a:t>: NEXT in Bangladesh, Call </a:t>
            </a:r>
            <a:r>
              <a:rPr lang="en-US" sz="3000" dirty="0" err="1" smtClean="0">
                <a:cs typeface="Trebuchet MS"/>
              </a:rPr>
              <a:t>centres</a:t>
            </a:r>
            <a:r>
              <a:rPr lang="en-US" sz="3000" dirty="0" smtClean="0">
                <a:cs typeface="Trebuchet MS"/>
              </a:rPr>
              <a:t> in India, FOXCONN.</a:t>
            </a:r>
            <a:endParaRPr lang="en-US" sz="3000" dirty="0">
              <a:cs typeface="Trebuchet MS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type="title"/>
          </p:nvPr>
        </p:nvSpPr>
        <p:spPr>
          <a:xfrm>
            <a:off x="504371" y="228600"/>
            <a:ext cx="8610600" cy="9906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95"/>
              </a:spcBef>
              <a:buNone/>
            </a:pPr>
            <a:r>
              <a:rPr lang="en-US" sz="2600" spc="-35" dirty="0">
                <a:cs typeface="Trebuchet MS"/>
              </a:rPr>
              <a:t>IMPORTANCE </a:t>
            </a:r>
            <a:r>
              <a:rPr lang="en-US" sz="2600" spc="-10" dirty="0">
                <a:cs typeface="Trebuchet MS"/>
              </a:rPr>
              <a:t>OF </a:t>
            </a:r>
            <a:r>
              <a:rPr lang="en-US" sz="2600" spc="-25" dirty="0">
                <a:cs typeface="Trebuchet MS"/>
              </a:rPr>
              <a:t>INTERNATIONAL</a:t>
            </a:r>
            <a:r>
              <a:rPr lang="en-US" sz="2600" spc="-30" dirty="0">
                <a:cs typeface="Trebuchet MS"/>
              </a:rPr>
              <a:t> </a:t>
            </a:r>
            <a:r>
              <a:rPr lang="en-US" sz="2600" spc="-5" dirty="0" smtClean="0">
                <a:cs typeface="Trebuchet MS"/>
              </a:rPr>
              <a:t>ENTREPRENEURSHIP</a:t>
            </a:r>
            <a:r>
              <a:rPr lang="en-US" sz="2600" dirty="0" smtClean="0">
                <a:cs typeface="Trebuchet MS"/>
              </a:rPr>
              <a:t> </a:t>
            </a:r>
            <a:r>
              <a:rPr lang="en-US" sz="2600" spc="-70" dirty="0" smtClean="0">
                <a:cs typeface="Trebuchet MS"/>
              </a:rPr>
              <a:t>TO</a:t>
            </a:r>
            <a:r>
              <a:rPr lang="en-US" sz="2600" spc="-10" dirty="0" smtClean="0">
                <a:cs typeface="Trebuchet MS"/>
              </a:rPr>
              <a:t> FIRM</a:t>
            </a:r>
            <a:endParaRPr lang="en-US" sz="2600" dirty="0"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0904296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896</TotalTime>
  <Words>1530</Words>
  <Application>Microsoft Office PowerPoint</Application>
  <PresentationFormat>On-screen Show (4:3)</PresentationFormat>
  <Paragraphs>164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Median</vt:lpstr>
      <vt:lpstr>Entrepreneurship       International Entrepreneurship</vt:lpstr>
      <vt:lpstr>International Entrepreneurship (IE) </vt:lpstr>
      <vt:lpstr>PowerPoint Presentation</vt:lpstr>
      <vt:lpstr>IMPORTANCE OF INTERNATIONAL ENTREPRENEURSHIP</vt:lpstr>
      <vt:lpstr>IMPORTANCE OF INTERNATIONAL ENTREPRENEURSHIP</vt:lpstr>
      <vt:lpstr>PowerPoint Presentation</vt:lpstr>
      <vt:lpstr>IMPORTANCE OF INTERNATIONAL ENTREPRENEURSHIP TO FIRM</vt:lpstr>
      <vt:lpstr>IMPORTANCE OF INTERNATIONAL ENTREPRENEURSHIP TO FIRM</vt:lpstr>
      <vt:lpstr>IMPORTANCE OF INTERNATIONAL ENTREPRENEURSHIP TO FIRM</vt:lpstr>
      <vt:lpstr>IMPORTANCE OF INTERNATIONAL ENTREPRENEURSHIP TO FIRM</vt:lpstr>
      <vt:lpstr>IMPORTANCE OF INTERNATIONAL ENTREPRENEURSHIP TO FIRM</vt:lpstr>
      <vt:lpstr>IMPORTANCE OF INTERNATIONAL ENTREPRENEURSHIP TO FIRM</vt:lpstr>
      <vt:lpstr>IMPORTANCE OF INTERNATIONAL ENTREPRENEURSHIP TO FIRM</vt:lpstr>
      <vt:lpstr>IMPORTANCE OF INTERNATIONAL ENTREPRENEURSHIP TO FIRM</vt:lpstr>
      <vt:lpstr>PowerPoint Presentation</vt:lpstr>
      <vt:lpstr>Difference Between INTERNATIONAL and DOMESTIC Entrepreneurship</vt:lpstr>
      <vt:lpstr>Difference Between INTERNATIONAL and DOMESTIC Entrepreneurship</vt:lpstr>
      <vt:lpstr>Difference Between INTERNATIONAL and DOMESTIC Entrepreneurship</vt:lpstr>
      <vt:lpstr>Difference Between INTERNATIONAL and DOMESTIC Entrepreneurship</vt:lpstr>
      <vt:lpstr>Difference Between INTERNATIONAL and DOMESTIC Entrepreneurship</vt:lpstr>
      <vt:lpstr>Difference Between INTERNATIONAL and DOMESTIC Entrepreneurship</vt:lpstr>
      <vt:lpstr>PowerPoint Presentation</vt:lpstr>
      <vt:lpstr>PowerPoint Presentation</vt:lpstr>
      <vt:lpstr>Barriers to international trade</vt:lpstr>
      <vt:lpstr>Barriers to international trade</vt:lpstr>
      <vt:lpstr>Barriers to international trade</vt:lpstr>
      <vt:lpstr>Barriers to international trade</vt:lpstr>
      <vt:lpstr>Barriers to international trade</vt:lpstr>
      <vt:lpstr>Barriers to international trade</vt:lpstr>
      <vt:lpstr>Barriers to international trade</vt:lpstr>
      <vt:lpstr>Barriers to international trade</vt:lpstr>
      <vt:lpstr>Barriers to international trade</vt:lpstr>
      <vt:lpstr>Barriers to international trade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Entrepreneurship</dc:title>
  <dc:creator>Mr. Saud Hassan</dc:creator>
  <cp:lastModifiedBy>Mr. Saud Hassan</cp:lastModifiedBy>
  <cp:revision>83</cp:revision>
  <dcterms:created xsi:type="dcterms:W3CDTF">2018-09-28T09:07:39Z</dcterms:created>
  <dcterms:modified xsi:type="dcterms:W3CDTF">2019-11-04T05:18:40Z</dcterms:modified>
</cp:coreProperties>
</file>