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6"/>
  </p:notesMasterIdLst>
  <p:sldIdLst>
    <p:sldId id="256" r:id="rId2"/>
    <p:sldId id="296" r:id="rId3"/>
    <p:sldId id="288" r:id="rId4"/>
    <p:sldId id="289" r:id="rId5"/>
    <p:sldId id="290" r:id="rId6"/>
    <p:sldId id="295" r:id="rId7"/>
    <p:sldId id="277" r:id="rId8"/>
    <p:sldId id="257" r:id="rId9"/>
    <p:sldId id="258" r:id="rId10"/>
    <p:sldId id="259" r:id="rId11"/>
    <p:sldId id="260" r:id="rId12"/>
    <p:sldId id="261" r:id="rId13"/>
    <p:sldId id="262" r:id="rId14"/>
    <p:sldId id="287" r:id="rId15"/>
    <p:sldId id="265" r:id="rId16"/>
    <p:sldId id="297" r:id="rId17"/>
    <p:sldId id="298" r:id="rId18"/>
    <p:sldId id="299" r:id="rId19"/>
    <p:sldId id="300" r:id="rId20"/>
    <p:sldId id="301" r:id="rId21"/>
    <p:sldId id="302" r:id="rId22"/>
    <p:sldId id="303" r:id="rId23"/>
    <p:sldId id="304" r:id="rId24"/>
    <p:sldId id="305" r:id="rId25"/>
    <p:sldId id="306" r:id="rId26"/>
    <p:sldId id="307" r:id="rId27"/>
    <p:sldId id="308" r:id="rId28"/>
    <p:sldId id="309" r:id="rId29"/>
    <p:sldId id="310" r:id="rId30"/>
    <p:sldId id="311" r:id="rId31"/>
    <p:sldId id="312" r:id="rId32"/>
    <p:sldId id="313" r:id="rId33"/>
    <p:sldId id="314" r:id="rId34"/>
    <p:sldId id="315"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4" autoAdjust="0"/>
    <p:restoredTop sz="93910" autoAdjust="0"/>
  </p:normalViewPr>
  <p:slideViewPr>
    <p:cSldViewPr>
      <p:cViewPr varScale="1">
        <p:scale>
          <a:sx n="74" d="100"/>
          <a:sy n="74" d="100"/>
        </p:scale>
        <p:origin x="-1266" y="-7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4EAB287-7971-45A7-88C4-B199A31FDC2C}"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46828AE7-0587-426A-9964-A1FD405EA62D}">
      <dgm:prSet phldrT="[Text]"/>
      <dgm:spPr/>
      <dgm:t>
        <a:bodyPr/>
        <a:lstStyle/>
        <a:p>
          <a:r>
            <a:rPr lang="en-US" dirty="0" smtClean="0"/>
            <a:t>1</a:t>
          </a:r>
          <a:endParaRPr lang="en-US" dirty="0"/>
        </a:p>
      </dgm:t>
    </dgm:pt>
    <dgm:pt modelId="{6637990E-956A-4D32-8117-304790FE48D1}" type="parTrans" cxnId="{C77C8647-01C8-47C2-B8AC-27748E38F091}">
      <dgm:prSet/>
      <dgm:spPr/>
      <dgm:t>
        <a:bodyPr/>
        <a:lstStyle/>
        <a:p>
          <a:endParaRPr lang="en-US"/>
        </a:p>
      </dgm:t>
    </dgm:pt>
    <dgm:pt modelId="{3E55825C-D265-4D3B-9B7D-96CAFDF00A59}" type="sibTrans" cxnId="{C77C8647-01C8-47C2-B8AC-27748E38F091}">
      <dgm:prSet/>
      <dgm:spPr/>
      <dgm:t>
        <a:bodyPr/>
        <a:lstStyle/>
        <a:p>
          <a:endParaRPr lang="en-US"/>
        </a:p>
      </dgm:t>
    </dgm:pt>
    <dgm:pt modelId="{9E826B78-6132-41B0-9D3A-A5BCDEE41DBE}">
      <dgm:prSet phldrT="[Text]"/>
      <dgm:spPr/>
      <dgm:t>
        <a:bodyPr/>
        <a:lstStyle/>
        <a:p>
          <a:r>
            <a:rPr lang="en-US" dirty="0" smtClean="0"/>
            <a:t>Discount pricing		</a:t>
          </a:r>
          <a:endParaRPr lang="en-US" dirty="0"/>
        </a:p>
      </dgm:t>
    </dgm:pt>
    <dgm:pt modelId="{C5F556C6-3881-47B7-A826-A2C0C4989E17}" type="parTrans" cxnId="{2DD0E36D-8DC9-4C4E-9354-C5383959226C}">
      <dgm:prSet/>
      <dgm:spPr/>
      <dgm:t>
        <a:bodyPr/>
        <a:lstStyle/>
        <a:p>
          <a:endParaRPr lang="en-US"/>
        </a:p>
      </dgm:t>
    </dgm:pt>
    <dgm:pt modelId="{495A1E6F-9E0B-47DF-B29A-B8C173051098}" type="sibTrans" cxnId="{2DD0E36D-8DC9-4C4E-9354-C5383959226C}">
      <dgm:prSet/>
      <dgm:spPr/>
      <dgm:t>
        <a:bodyPr/>
        <a:lstStyle/>
        <a:p>
          <a:endParaRPr lang="en-US"/>
        </a:p>
      </dgm:t>
    </dgm:pt>
    <dgm:pt modelId="{7604B157-D015-40D8-8199-7E8B8FA23C0A}">
      <dgm:prSet phldrT="[Text]"/>
      <dgm:spPr/>
      <dgm:t>
        <a:bodyPr/>
        <a:lstStyle/>
        <a:p>
          <a:r>
            <a:rPr lang="en-US" dirty="0" smtClean="0"/>
            <a:t>2</a:t>
          </a:r>
          <a:endParaRPr lang="en-US" dirty="0"/>
        </a:p>
      </dgm:t>
    </dgm:pt>
    <dgm:pt modelId="{13FCF90C-6E82-42F9-96D9-3A4973968EBB}" type="parTrans" cxnId="{19B3DCAD-1394-498C-8747-A150A6C54D47}">
      <dgm:prSet/>
      <dgm:spPr/>
      <dgm:t>
        <a:bodyPr/>
        <a:lstStyle/>
        <a:p>
          <a:endParaRPr lang="en-US"/>
        </a:p>
      </dgm:t>
    </dgm:pt>
    <dgm:pt modelId="{82A42716-9494-405A-B370-6D6DCC49B642}" type="sibTrans" cxnId="{19B3DCAD-1394-498C-8747-A150A6C54D47}">
      <dgm:prSet/>
      <dgm:spPr/>
      <dgm:t>
        <a:bodyPr/>
        <a:lstStyle/>
        <a:p>
          <a:endParaRPr lang="en-US"/>
        </a:p>
      </dgm:t>
    </dgm:pt>
    <dgm:pt modelId="{13289FFF-E222-454F-AA65-6B1F1A44A45F}">
      <dgm:prSet phldrT="[Text]"/>
      <dgm:spPr/>
      <dgm:t>
        <a:bodyPr/>
        <a:lstStyle/>
        <a:p>
          <a:r>
            <a:rPr lang="en-US" dirty="0" smtClean="0"/>
            <a:t>Segmented pricing</a:t>
          </a:r>
          <a:endParaRPr lang="en-US" dirty="0"/>
        </a:p>
      </dgm:t>
    </dgm:pt>
    <dgm:pt modelId="{0FE0B5F8-54DF-4E79-8E9B-D658E057A583}" type="parTrans" cxnId="{02EDBBCA-BA3B-4E6A-AADA-AE26D8DDF861}">
      <dgm:prSet/>
      <dgm:spPr/>
      <dgm:t>
        <a:bodyPr/>
        <a:lstStyle/>
        <a:p>
          <a:endParaRPr lang="en-US"/>
        </a:p>
      </dgm:t>
    </dgm:pt>
    <dgm:pt modelId="{E4E375D8-2D23-4347-9E11-0CBAE81286E4}" type="sibTrans" cxnId="{02EDBBCA-BA3B-4E6A-AADA-AE26D8DDF861}">
      <dgm:prSet/>
      <dgm:spPr/>
      <dgm:t>
        <a:bodyPr/>
        <a:lstStyle/>
        <a:p>
          <a:endParaRPr lang="en-US"/>
        </a:p>
      </dgm:t>
    </dgm:pt>
    <dgm:pt modelId="{4962802A-E07C-421C-9B6B-53D3EBA6C72A}">
      <dgm:prSet phldrT="[Text]"/>
      <dgm:spPr/>
      <dgm:t>
        <a:bodyPr/>
        <a:lstStyle/>
        <a:p>
          <a:r>
            <a:rPr lang="en-US" dirty="0" smtClean="0"/>
            <a:t>3</a:t>
          </a:r>
          <a:endParaRPr lang="en-US" dirty="0"/>
        </a:p>
      </dgm:t>
    </dgm:pt>
    <dgm:pt modelId="{F47FA4EC-4516-4139-8218-13D8FE3EF516}" type="parTrans" cxnId="{C2D6CD22-8405-456F-AEFD-F401900C6418}">
      <dgm:prSet/>
      <dgm:spPr/>
      <dgm:t>
        <a:bodyPr/>
        <a:lstStyle/>
        <a:p>
          <a:endParaRPr lang="en-US"/>
        </a:p>
      </dgm:t>
    </dgm:pt>
    <dgm:pt modelId="{1BC56023-D0F1-4E7B-9B91-EB9624E05D99}" type="sibTrans" cxnId="{C2D6CD22-8405-456F-AEFD-F401900C6418}">
      <dgm:prSet/>
      <dgm:spPr/>
      <dgm:t>
        <a:bodyPr/>
        <a:lstStyle/>
        <a:p>
          <a:endParaRPr lang="en-US"/>
        </a:p>
      </dgm:t>
    </dgm:pt>
    <dgm:pt modelId="{CC524AB8-CECE-4A28-B734-6F1A7E5938ED}">
      <dgm:prSet phldrT="[Text]"/>
      <dgm:spPr/>
      <dgm:t>
        <a:bodyPr/>
        <a:lstStyle/>
        <a:p>
          <a:r>
            <a:rPr lang="en-US" dirty="0" smtClean="0"/>
            <a:t>Psychological pricing</a:t>
          </a:r>
          <a:endParaRPr lang="en-US" dirty="0"/>
        </a:p>
      </dgm:t>
    </dgm:pt>
    <dgm:pt modelId="{1E83C1B9-ABD8-4907-BF8F-D9993D98A05E}" type="parTrans" cxnId="{2C7A4D43-C8AC-4154-90A7-3087A98103C0}">
      <dgm:prSet/>
      <dgm:spPr/>
      <dgm:t>
        <a:bodyPr/>
        <a:lstStyle/>
        <a:p>
          <a:endParaRPr lang="en-US"/>
        </a:p>
      </dgm:t>
    </dgm:pt>
    <dgm:pt modelId="{4DD7BE14-E131-4D20-9C67-89019A630C55}" type="sibTrans" cxnId="{2C7A4D43-C8AC-4154-90A7-3087A98103C0}">
      <dgm:prSet/>
      <dgm:spPr/>
      <dgm:t>
        <a:bodyPr/>
        <a:lstStyle/>
        <a:p>
          <a:endParaRPr lang="en-US"/>
        </a:p>
      </dgm:t>
    </dgm:pt>
    <dgm:pt modelId="{ADDB736F-0256-424C-9FF8-30A256467CF6}">
      <dgm:prSet phldrT="[Text]"/>
      <dgm:spPr/>
      <dgm:t>
        <a:bodyPr/>
        <a:lstStyle/>
        <a:p>
          <a:r>
            <a:rPr lang="en-US" dirty="0" smtClean="0"/>
            <a:t>6</a:t>
          </a:r>
          <a:endParaRPr lang="en-US" dirty="0"/>
        </a:p>
      </dgm:t>
    </dgm:pt>
    <dgm:pt modelId="{A40E71B0-183F-4811-8ABA-EC34DC4A47F6}" type="parTrans" cxnId="{1742D9E6-9401-4747-B997-0D35D5560652}">
      <dgm:prSet/>
      <dgm:spPr/>
      <dgm:t>
        <a:bodyPr/>
        <a:lstStyle/>
        <a:p>
          <a:endParaRPr lang="en-US"/>
        </a:p>
      </dgm:t>
    </dgm:pt>
    <dgm:pt modelId="{FAF755E3-C310-48B4-A287-7C5FA4ABA080}" type="sibTrans" cxnId="{1742D9E6-9401-4747-B997-0D35D5560652}">
      <dgm:prSet/>
      <dgm:spPr/>
      <dgm:t>
        <a:bodyPr/>
        <a:lstStyle/>
        <a:p>
          <a:endParaRPr lang="en-US"/>
        </a:p>
      </dgm:t>
    </dgm:pt>
    <dgm:pt modelId="{801C4335-CD45-4ADF-B857-34F288964D41}">
      <dgm:prSet phldrT="[Text]"/>
      <dgm:spPr/>
      <dgm:t>
        <a:bodyPr/>
        <a:lstStyle/>
        <a:p>
          <a:r>
            <a:rPr lang="en-US" dirty="0" smtClean="0"/>
            <a:t>4</a:t>
          </a:r>
          <a:endParaRPr lang="en-US" dirty="0"/>
        </a:p>
      </dgm:t>
    </dgm:pt>
    <dgm:pt modelId="{BAF6F64B-AE41-420B-89AB-91C67BFE90EB}" type="parTrans" cxnId="{5D6FC56A-4E4C-4CDA-B33D-A7AAAB7D41AA}">
      <dgm:prSet/>
      <dgm:spPr/>
      <dgm:t>
        <a:bodyPr/>
        <a:lstStyle/>
        <a:p>
          <a:endParaRPr lang="en-US"/>
        </a:p>
      </dgm:t>
    </dgm:pt>
    <dgm:pt modelId="{B1BB2530-0297-40B2-939C-7B4A8EF95768}" type="sibTrans" cxnId="{5D6FC56A-4E4C-4CDA-B33D-A7AAAB7D41AA}">
      <dgm:prSet/>
      <dgm:spPr/>
      <dgm:t>
        <a:bodyPr/>
        <a:lstStyle/>
        <a:p>
          <a:endParaRPr lang="en-US"/>
        </a:p>
      </dgm:t>
    </dgm:pt>
    <dgm:pt modelId="{84F6CDE9-4A33-4F47-9A73-AC4B5FD8383B}">
      <dgm:prSet phldrT="[Text]"/>
      <dgm:spPr/>
      <dgm:t>
        <a:bodyPr/>
        <a:lstStyle/>
        <a:p>
          <a:r>
            <a:rPr lang="en-US" dirty="0" smtClean="0"/>
            <a:t>5</a:t>
          </a:r>
          <a:endParaRPr lang="en-US" dirty="0"/>
        </a:p>
      </dgm:t>
    </dgm:pt>
    <dgm:pt modelId="{5DB5BA50-38F3-4EE3-9D3F-AA979E01049C}" type="parTrans" cxnId="{E4980924-BC16-4F3B-AD1C-A2B3D42BD5CC}">
      <dgm:prSet/>
      <dgm:spPr/>
      <dgm:t>
        <a:bodyPr/>
        <a:lstStyle/>
        <a:p>
          <a:endParaRPr lang="en-US"/>
        </a:p>
      </dgm:t>
    </dgm:pt>
    <dgm:pt modelId="{272C241B-EB28-47BB-8D4C-8B7BCBDFD32D}" type="sibTrans" cxnId="{E4980924-BC16-4F3B-AD1C-A2B3D42BD5CC}">
      <dgm:prSet/>
      <dgm:spPr/>
      <dgm:t>
        <a:bodyPr/>
        <a:lstStyle/>
        <a:p>
          <a:endParaRPr lang="en-US"/>
        </a:p>
      </dgm:t>
    </dgm:pt>
    <dgm:pt modelId="{A339AF10-B9DC-4518-9440-6F380234CE1C}">
      <dgm:prSet/>
      <dgm:spPr/>
      <dgm:t>
        <a:bodyPr/>
        <a:lstStyle/>
        <a:p>
          <a:r>
            <a:rPr lang="en-US" dirty="0" smtClean="0"/>
            <a:t>Promotional pricing</a:t>
          </a:r>
          <a:endParaRPr lang="en-US" dirty="0"/>
        </a:p>
      </dgm:t>
    </dgm:pt>
    <dgm:pt modelId="{1399186C-5EEE-47AE-B3AE-1299F94B601A}" type="parTrans" cxnId="{E34A4C82-C1A2-4724-90DC-FFBDD59D5D71}">
      <dgm:prSet/>
      <dgm:spPr/>
      <dgm:t>
        <a:bodyPr/>
        <a:lstStyle/>
        <a:p>
          <a:endParaRPr lang="en-US"/>
        </a:p>
      </dgm:t>
    </dgm:pt>
    <dgm:pt modelId="{8EFE2D87-3D70-4062-A270-F0AF30EE592C}" type="sibTrans" cxnId="{E34A4C82-C1A2-4724-90DC-FFBDD59D5D71}">
      <dgm:prSet/>
      <dgm:spPr/>
      <dgm:t>
        <a:bodyPr/>
        <a:lstStyle/>
        <a:p>
          <a:endParaRPr lang="en-US"/>
        </a:p>
      </dgm:t>
    </dgm:pt>
    <dgm:pt modelId="{6657716C-0421-4B98-931F-D89D0616E604}">
      <dgm:prSet/>
      <dgm:spPr/>
      <dgm:t>
        <a:bodyPr/>
        <a:lstStyle/>
        <a:p>
          <a:r>
            <a:rPr lang="en-US" dirty="0" smtClean="0"/>
            <a:t>Geographical pricing</a:t>
          </a:r>
          <a:endParaRPr lang="en-US" dirty="0"/>
        </a:p>
      </dgm:t>
    </dgm:pt>
    <dgm:pt modelId="{050C70B3-90F5-4CE9-A2EE-CDCFE28975A7}" type="parTrans" cxnId="{DA4D6092-E6F2-4EA8-B9A9-A724A5A25384}">
      <dgm:prSet/>
      <dgm:spPr/>
      <dgm:t>
        <a:bodyPr/>
        <a:lstStyle/>
        <a:p>
          <a:endParaRPr lang="en-US"/>
        </a:p>
      </dgm:t>
    </dgm:pt>
    <dgm:pt modelId="{430F6151-26B9-4037-9C95-4DF0BF3ACF4B}" type="sibTrans" cxnId="{DA4D6092-E6F2-4EA8-B9A9-A724A5A25384}">
      <dgm:prSet/>
      <dgm:spPr/>
      <dgm:t>
        <a:bodyPr/>
        <a:lstStyle/>
        <a:p>
          <a:endParaRPr lang="en-US"/>
        </a:p>
      </dgm:t>
    </dgm:pt>
    <dgm:pt modelId="{D4CA0A62-5BD3-4C4B-87AC-AC59EB108CD9}">
      <dgm:prSet/>
      <dgm:spPr/>
      <dgm:t>
        <a:bodyPr/>
        <a:lstStyle/>
        <a:p>
          <a:r>
            <a:rPr lang="en-US" dirty="0" smtClean="0"/>
            <a:t>Dynamic pricing</a:t>
          </a:r>
          <a:endParaRPr lang="en-US" dirty="0"/>
        </a:p>
      </dgm:t>
    </dgm:pt>
    <dgm:pt modelId="{544924D3-A143-4215-A0E0-75A219909690}" type="parTrans" cxnId="{E60BCDEC-17A2-4439-A80B-D84AC563C1B2}">
      <dgm:prSet/>
      <dgm:spPr/>
      <dgm:t>
        <a:bodyPr/>
        <a:lstStyle/>
        <a:p>
          <a:endParaRPr lang="en-US"/>
        </a:p>
      </dgm:t>
    </dgm:pt>
    <dgm:pt modelId="{868FA24E-1D11-4756-841A-7C2021F4427C}" type="sibTrans" cxnId="{E60BCDEC-17A2-4439-A80B-D84AC563C1B2}">
      <dgm:prSet/>
      <dgm:spPr/>
      <dgm:t>
        <a:bodyPr/>
        <a:lstStyle/>
        <a:p>
          <a:endParaRPr lang="en-US"/>
        </a:p>
      </dgm:t>
    </dgm:pt>
    <dgm:pt modelId="{1DD15BDD-3254-43CA-B31C-69D929C1D986}">
      <dgm:prSet/>
      <dgm:spPr/>
      <dgm:t>
        <a:bodyPr/>
        <a:lstStyle/>
        <a:p>
          <a:r>
            <a:rPr lang="en-US" dirty="0" smtClean="0"/>
            <a:t>7</a:t>
          </a:r>
          <a:endParaRPr lang="en-US" dirty="0"/>
        </a:p>
      </dgm:t>
    </dgm:pt>
    <dgm:pt modelId="{85A23135-BEEB-406F-8717-304773FC28A8}" type="parTrans" cxnId="{72C640EC-C756-4C34-AE7E-4BCBA04E3CA0}">
      <dgm:prSet/>
      <dgm:spPr/>
      <dgm:t>
        <a:bodyPr/>
        <a:lstStyle/>
        <a:p>
          <a:endParaRPr lang="en-US"/>
        </a:p>
      </dgm:t>
    </dgm:pt>
    <dgm:pt modelId="{A2F838D6-7414-4FC1-8442-42DF67694B11}" type="sibTrans" cxnId="{72C640EC-C756-4C34-AE7E-4BCBA04E3CA0}">
      <dgm:prSet/>
      <dgm:spPr/>
      <dgm:t>
        <a:bodyPr/>
        <a:lstStyle/>
        <a:p>
          <a:endParaRPr lang="en-US"/>
        </a:p>
      </dgm:t>
    </dgm:pt>
    <dgm:pt modelId="{E11D20A7-569B-4EA9-AD10-7A61A138A914}">
      <dgm:prSet/>
      <dgm:spPr/>
      <dgm:t>
        <a:bodyPr/>
        <a:lstStyle/>
        <a:p>
          <a:r>
            <a:rPr lang="en-US" dirty="0" smtClean="0"/>
            <a:t>International pricing</a:t>
          </a:r>
          <a:endParaRPr lang="en-US" dirty="0"/>
        </a:p>
      </dgm:t>
    </dgm:pt>
    <dgm:pt modelId="{98C1AEB6-E0BA-4E5E-8B1F-04125632436B}" type="parTrans" cxnId="{B679AE57-9D3D-45BB-806A-EB9ED72A6540}">
      <dgm:prSet/>
      <dgm:spPr/>
      <dgm:t>
        <a:bodyPr/>
        <a:lstStyle/>
        <a:p>
          <a:endParaRPr lang="en-US"/>
        </a:p>
      </dgm:t>
    </dgm:pt>
    <dgm:pt modelId="{A8CF6AE5-807B-40F6-8117-05735973A966}" type="sibTrans" cxnId="{B679AE57-9D3D-45BB-806A-EB9ED72A6540}">
      <dgm:prSet/>
      <dgm:spPr/>
      <dgm:t>
        <a:bodyPr/>
        <a:lstStyle/>
        <a:p>
          <a:endParaRPr lang="en-US"/>
        </a:p>
      </dgm:t>
    </dgm:pt>
    <dgm:pt modelId="{70620247-B8ED-40AD-8422-C8EAB66A63C6}" type="pres">
      <dgm:prSet presAssocID="{44EAB287-7971-45A7-88C4-B199A31FDC2C}" presName="linearFlow" presStyleCnt="0">
        <dgm:presLayoutVars>
          <dgm:dir/>
          <dgm:animLvl val="lvl"/>
          <dgm:resizeHandles val="exact"/>
        </dgm:presLayoutVars>
      </dgm:prSet>
      <dgm:spPr/>
      <dgm:t>
        <a:bodyPr/>
        <a:lstStyle/>
        <a:p>
          <a:endParaRPr lang="en-US"/>
        </a:p>
      </dgm:t>
    </dgm:pt>
    <dgm:pt modelId="{C6A9D4C4-C6E2-4B82-A5B0-F4C855FB392E}" type="pres">
      <dgm:prSet presAssocID="{46828AE7-0587-426A-9964-A1FD405EA62D}" presName="composite" presStyleCnt="0"/>
      <dgm:spPr/>
    </dgm:pt>
    <dgm:pt modelId="{B204DDDF-7CF7-4462-9E76-0A11D70DEE48}" type="pres">
      <dgm:prSet presAssocID="{46828AE7-0587-426A-9964-A1FD405EA62D}" presName="parentText" presStyleLbl="alignNode1" presStyleIdx="0" presStyleCnt="7">
        <dgm:presLayoutVars>
          <dgm:chMax val="1"/>
          <dgm:bulletEnabled val="1"/>
        </dgm:presLayoutVars>
      </dgm:prSet>
      <dgm:spPr/>
      <dgm:t>
        <a:bodyPr/>
        <a:lstStyle/>
        <a:p>
          <a:endParaRPr lang="en-US"/>
        </a:p>
      </dgm:t>
    </dgm:pt>
    <dgm:pt modelId="{1A9594F7-4A96-42BD-8530-15297E840180}" type="pres">
      <dgm:prSet presAssocID="{46828AE7-0587-426A-9964-A1FD405EA62D}" presName="descendantText" presStyleLbl="alignAcc1" presStyleIdx="0" presStyleCnt="7">
        <dgm:presLayoutVars>
          <dgm:bulletEnabled val="1"/>
        </dgm:presLayoutVars>
      </dgm:prSet>
      <dgm:spPr/>
      <dgm:t>
        <a:bodyPr/>
        <a:lstStyle/>
        <a:p>
          <a:endParaRPr lang="en-US"/>
        </a:p>
      </dgm:t>
    </dgm:pt>
    <dgm:pt modelId="{74FBA477-4709-4365-BF87-909DAF063F05}" type="pres">
      <dgm:prSet presAssocID="{3E55825C-D265-4D3B-9B7D-96CAFDF00A59}" presName="sp" presStyleCnt="0"/>
      <dgm:spPr/>
    </dgm:pt>
    <dgm:pt modelId="{37BEE776-BFB5-4B28-9B2D-7B339B72FAF3}" type="pres">
      <dgm:prSet presAssocID="{7604B157-D015-40D8-8199-7E8B8FA23C0A}" presName="composite" presStyleCnt="0"/>
      <dgm:spPr/>
    </dgm:pt>
    <dgm:pt modelId="{F4D46E92-EEFB-4245-AD57-E48DBA1349E1}" type="pres">
      <dgm:prSet presAssocID="{7604B157-D015-40D8-8199-7E8B8FA23C0A}" presName="parentText" presStyleLbl="alignNode1" presStyleIdx="1" presStyleCnt="7">
        <dgm:presLayoutVars>
          <dgm:chMax val="1"/>
          <dgm:bulletEnabled val="1"/>
        </dgm:presLayoutVars>
      </dgm:prSet>
      <dgm:spPr/>
      <dgm:t>
        <a:bodyPr/>
        <a:lstStyle/>
        <a:p>
          <a:endParaRPr lang="en-US"/>
        </a:p>
      </dgm:t>
    </dgm:pt>
    <dgm:pt modelId="{E132C31D-0CED-4B1B-93B5-5AC01DACD114}" type="pres">
      <dgm:prSet presAssocID="{7604B157-D015-40D8-8199-7E8B8FA23C0A}" presName="descendantText" presStyleLbl="alignAcc1" presStyleIdx="1" presStyleCnt="7">
        <dgm:presLayoutVars>
          <dgm:bulletEnabled val="1"/>
        </dgm:presLayoutVars>
      </dgm:prSet>
      <dgm:spPr/>
      <dgm:t>
        <a:bodyPr/>
        <a:lstStyle/>
        <a:p>
          <a:endParaRPr lang="en-US"/>
        </a:p>
      </dgm:t>
    </dgm:pt>
    <dgm:pt modelId="{DC828164-2A69-44E1-9738-2A262B3C7A1A}" type="pres">
      <dgm:prSet presAssocID="{82A42716-9494-405A-B370-6D6DCC49B642}" presName="sp" presStyleCnt="0"/>
      <dgm:spPr/>
    </dgm:pt>
    <dgm:pt modelId="{7ADA1BFD-FE39-4AB1-8CF9-F1BF004FE19B}" type="pres">
      <dgm:prSet presAssocID="{4962802A-E07C-421C-9B6B-53D3EBA6C72A}" presName="composite" presStyleCnt="0"/>
      <dgm:spPr/>
    </dgm:pt>
    <dgm:pt modelId="{F41561A9-9BC0-4726-87AF-42A7983E9D50}" type="pres">
      <dgm:prSet presAssocID="{4962802A-E07C-421C-9B6B-53D3EBA6C72A}" presName="parentText" presStyleLbl="alignNode1" presStyleIdx="2" presStyleCnt="7">
        <dgm:presLayoutVars>
          <dgm:chMax val="1"/>
          <dgm:bulletEnabled val="1"/>
        </dgm:presLayoutVars>
      </dgm:prSet>
      <dgm:spPr/>
      <dgm:t>
        <a:bodyPr/>
        <a:lstStyle/>
        <a:p>
          <a:endParaRPr lang="en-US"/>
        </a:p>
      </dgm:t>
    </dgm:pt>
    <dgm:pt modelId="{C0AFB38E-166E-494A-BCD2-36F84E70DAC7}" type="pres">
      <dgm:prSet presAssocID="{4962802A-E07C-421C-9B6B-53D3EBA6C72A}" presName="descendantText" presStyleLbl="alignAcc1" presStyleIdx="2" presStyleCnt="7">
        <dgm:presLayoutVars>
          <dgm:bulletEnabled val="1"/>
        </dgm:presLayoutVars>
      </dgm:prSet>
      <dgm:spPr/>
      <dgm:t>
        <a:bodyPr/>
        <a:lstStyle/>
        <a:p>
          <a:endParaRPr lang="en-US"/>
        </a:p>
      </dgm:t>
    </dgm:pt>
    <dgm:pt modelId="{C156456A-7627-4179-8D1D-BF1E8DF6B815}" type="pres">
      <dgm:prSet presAssocID="{1BC56023-D0F1-4E7B-9B91-EB9624E05D99}" presName="sp" presStyleCnt="0"/>
      <dgm:spPr/>
    </dgm:pt>
    <dgm:pt modelId="{559A1AD6-FB25-47E4-AFF4-5E71DAA63A55}" type="pres">
      <dgm:prSet presAssocID="{801C4335-CD45-4ADF-B857-34F288964D41}" presName="composite" presStyleCnt="0"/>
      <dgm:spPr/>
    </dgm:pt>
    <dgm:pt modelId="{204D0455-D259-4917-B769-4A95297F90AF}" type="pres">
      <dgm:prSet presAssocID="{801C4335-CD45-4ADF-B857-34F288964D41}" presName="parentText" presStyleLbl="alignNode1" presStyleIdx="3" presStyleCnt="7">
        <dgm:presLayoutVars>
          <dgm:chMax val="1"/>
          <dgm:bulletEnabled val="1"/>
        </dgm:presLayoutVars>
      </dgm:prSet>
      <dgm:spPr/>
      <dgm:t>
        <a:bodyPr/>
        <a:lstStyle/>
        <a:p>
          <a:endParaRPr lang="en-US"/>
        </a:p>
      </dgm:t>
    </dgm:pt>
    <dgm:pt modelId="{513CFDDE-01AA-49BF-BC3A-4C93B0451001}" type="pres">
      <dgm:prSet presAssocID="{801C4335-CD45-4ADF-B857-34F288964D41}" presName="descendantText" presStyleLbl="alignAcc1" presStyleIdx="3" presStyleCnt="7">
        <dgm:presLayoutVars>
          <dgm:bulletEnabled val="1"/>
        </dgm:presLayoutVars>
      </dgm:prSet>
      <dgm:spPr/>
      <dgm:t>
        <a:bodyPr/>
        <a:lstStyle/>
        <a:p>
          <a:endParaRPr lang="en-US"/>
        </a:p>
      </dgm:t>
    </dgm:pt>
    <dgm:pt modelId="{2B59D6F8-EA31-4F4D-8781-54E74F88B8E2}" type="pres">
      <dgm:prSet presAssocID="{B1BB2530-0297-40B2-939C-7B4A8EF95768}" presName="sp" presStyleCnt="0"/>
      <dgm:spPr/>
    </dgm:pt>
    <dgm:pt modelId="{C1E064E7-B0DC-4A9C-85FA-062385347B13}" type="pres">
      <dgm:prSet presAssocID="{84F6CDE9-4A33-4F47-9A73-AC4B5FD8383B}" presName="composite" presStyleCnt="0"/>
      <dgm:spPr/>
    </dgm:pt>
    <dgm:pt modelId="{4E53DFA3-3EB3-423F-B88F-84566F2C020B}" type="pres">
      <dgm:prSet presAssocID="{84F6CDE9-4A33-4F47-9A73-AC4B5FD8383B}" presName="parentText" presStyleLbl="alignNode1" presStyleIdx="4" presStyleCnt="7">
        <dgm:presLayoutVars>
          <dgm:chMax val="1"/>
          <dgm:bulletEnabled val="1"/>
        </dgm:presLayoutVars>
      </dgm:prSet>
      <dgm:spPr/>
      <dgm:t>
        <a:bodyPr/>
        <a:lstStyle/>
        <a:p>
          <a:endParaRPr lang="en-US"/>
        </a:p>
      </dgm:t>
    </dgm:pt>
    <dgm:pt modelId="{7393FF3F-5EB7-4D45-A378-33D463012549}" type="pres">
      <dgm:prSet presAssocID="{84F6CDE9-4A33-4F47-9A73-AC4B5FD8383B}" presName="descendantText" presStyleLbl="alignAcc1" presStyleIdx="4" presStyleCnt="7">
        <dgm:presLayoutVars>
          <dgm:bulletEnabled val="1"/>
        </dgm:presLayoutVars>
      </dgm:prSet>
      <dgm:spPr/>
      <dgm:t>
        <a:bodyPr/>
        <a:lstStyle/>
        <a:p>
          <a:endParaRPr lang="en-US"/>
        </a:p>
      </dgm:t>
    </dgm:pt>
    <dgm:pt modelId="{1722F380-D8DA-4FBA-A4E8-B11CADF8C000}" type="pres">
      <dgm:prSet presAssocID="{272C241B-EB28-47BB-8D4C-8B7BCBDFD32D}" presName="sp" presStyleCnt="0"/>
      <dgm:spPr/>
    </dgm:pt>
    <dgm:pt modelId="{FB4A183A-71F7-4C12-B380-BC1600358F5A}" type="pres">
      <dgm:prSet presAssocID="{ADDB736F-0256-424C-9FF8-30A256467CF6}" presName="composite" presStyleCnt="0"/>
      <dgm:spPr/>
    </dgm:pt>
    <dgm:pt modelId="{5F0A5CD3-6F58-4DD8-B68A-64E94A6023C6}" type="pres">
      <dgm:prSet presAssocID="{ADDB736F-0256-424C-9FF8-30A256467CF6}" presName="parentText" presStyleLbl="alignNode1" presStyleIdx="5" presStyleCnt="7">
        <dgm:presLayoutVars>
          <dgm:chMax val="1"/>
          <dgm:bulletEnabled val="1"/>
        </dgm:presLayoutVars>
      </dgm:prSet>
      <dgm:spPr/>
      <dgm:t>
        <a:bodyPr/>
        <a:lstStyle/>
        <a:p>
          <a:endParaRPr lang="en-US"/>
        </a:p>
      </dgm:t>
    </dgm:pt>
    <dgm:pt modelId="{F2320728-8BCB-48ED-A696-84967DE95F0F}" type="pres">
      <dgm:prSet presAssocID="{ADDB736F-0256-424C-9FF8-30A256467CF6}" presName="descendantText" presStyleLbl="alignAcc1" presStyleIdx="5" presStyleCnt="7">
        <dgm:presLayoutVars>
          <dgm:bulletEnabled val="1"/>
        </dgm:presLayoutVars>
      </dgm:prSet>
      <dgm:spPr/>
      <dgm:t>
        <a:bodyPr/>
        <a:lstStyle/>
        <a:p>
          <a:endParaRPr lang="en-US"/>
        </a:p>
      </dgm:t>
    </dgm:pt>
    <dgm:pt modelId="{5CA912DC-79FC-4DB5-8026-70BC5CAAAA74}" type="pres">
      <dgm:prSet presAssocID="{FAF755E3-C310-48B4-A287-7C5FA4ABA080}" presName="sp" presStyleCnt="0"/>
      <dgm:spPr/>
    </dgm:pt>
    <dgm:pt modelId="{E3B1938A-618D-47CE-9A61-CB3C949C8302}" type="pres">
      <dgm:prSet presAssocID="{1DD15BDD-3254-43CA-B31C-69D929C1D986}" presName="composite" presStyleCnt="0"/>
      <dgm:spPr/>
    </dgm:pt>
    <dgm:pt modelId="{216B9E72-C935-4B80-A943-A0DF02E11BB5}" type="pres">
      <dgm:prSet presAssocID="{1DD15BDD-3254-43CA-B31C-69D929C1D986}" presName="parentText" presStyleLbl="alignNode1" presStyleIdx="6" presStyleCnt="7">
        <dgm:presLayoutVars>
          <dgm:chMax val="1"/>
          <dgm:bulletEnabled val="1"/>
        </dgm:presLayoutVars>
      </dgm:prSet>
      <dgm:spPr/>
      <dgm:t>
        <a:bodyPr/>
        <a:lstStyle/>
        <a:p>
          <a:endParaRPr lang="en-US"/>
        </a:p>
      </dgm:t>
    </dgm:pt>
    <dgm:pt modelId="{EFFC7D98-C438-4C7B-B69B-6DFB5928F9F6}" type="pres">
      <dgm:prSet presAssocID="{1DD15BDD-3254-43CA-B31C-69D929C1D986}" presName="descendantText" presStyleLbl="alignAcc1" presStyleIdx="6" presStyleCnt="7">
        <dgm:presLayoutVars>
          <dgm:bulletEnabled val="1"/>
        </dgm:presLayoutVars>
      </dgm:prSet>
      <dgm:spPr/>
      <dgm:t>
        <a:bodyPr/>
        <a:lstStyle/>
        <a:p>
          <a:endParaRPr lang="en-US"/>
        </a:p>
      </dgm:t>
    </dgm:pt>
  </dgm:ptLst>
  <dgm:cxnLst>
    <dgm:cxn modelId="{18F8EEC5-1EB9-4DEB-A496-306B1EBC60B7}" type="presOf" srcId="{A339AF10-B9DC-4518-9440-6F380234CE1C}" destId="{513CFDDE-01AA-49BF-BC3A-4C93B0451001}" srcOrd="0" destOrd="0" presId="urn:microsoft.com/office/officeart/2005/8/layout/chevron2"/>
    <dgm:cxn modelId="{DCFF5E75-27E8-42F8-835D-F3F240166057}" type="presOf" srcId="{E11D20A7-569B-4EA9-AD10-7A61A138A914}" destId="{EFFC7D98-C438-4C7B-B69B-6DFB5928F9F6}" srcOrd="0" destOrd="0" presId="urn:microsoft.com/office/officeart/2005/8/layout/chevron2"/>
    <dgm:cxn modelId="{C2D6CD22-8405-456F-AEFD-F401900C6418}" srcId="{44EAB287-7971-45A7-88C4-B199A31FDC2C}" destId="{4962802A-E07C-421C-9B6B-53D3EBA6C72A}" srcOrd="2" destOrd="0" parTransId="{F47FA4EC-4516-4139-8218-13D8FE3EF516}" sibTransId="{1BC56023-D0F1-4E7B-9B91-EB9624E05D99}"/>
    <dgm:cxn modelId="{1742D9E6-9401-4747-B997-0D35D5560652}" srcId="{44EAB287-7971-45A7-88C4-B199A31FDC2C}" destId="{ADDB736F-0256-424C-9FF8-30A256467CF6}" srcOrd="5" destOrd="0" parTransId="{A40E71B0-183F-4811-8ABA-EC34DC4A47F6}" sibTransId="{FAF755E3-C310-48B4-A287-7C5FA4ABA080}"/>
    <dgm:cxn modelId="{C407DA83-51CB-4FF6-9AAF-51FC2FA85157}" type="presOf" srcId="{7604B157-D015-40D8-8199-7E8B8FA23C0A}" destId="{F4D46E92-EEFB-4245-AD57-E48DBA1349E1}" srcOrd="0" destOrd="0" presId="urn:microsoft.com/office/officeart/2005/8/layout/chevron2"/>
    <dgm:cxn modelId="{1EE8CEE8-6E79-4BCA-A3B0-ED29386138B4}" type="presOf" srcId="{4962802A-E07C-421C-9B6B-53D3EBA6C72A}" destId="{F41561A9-9BC0-4726-87AF-42A7983E9D50}" srcOrd="0" destOrd="0" presId="urn:microsoft.com/office/officeart/2005/8/layout/chevron2"/>
    <dgm:cxn modelId="{5CC6003D-DB9E-46C0-871B-E553B82C416B}" type="presOf" srcId="{ADDB736F-0256-424C-9FF8-30A256467CF6}" destId="{5F0A5CD3-6F58-4DD8-B68A-64E94A6023C6}" srcOrd="0" destOrd="0" presId="urn:microsoft.com/office/officeart/2005/8/layout/chevron2"/>
    <dgm:cxn modelId="{B679AE57-9D3D-45BB-806A-EB9ED72A6540}" srcId="{1DD15BDD-3254-43CA-B31C-69D929C1D986}" destId="{E11D20A7-569B-4EA9-AD10-7A61A138A914}" srcOrd="0" destOrd="0" parTransId="{98C1AEB6-E0BA-4E5E-8B1F-04125632436B}" sibTransId="{A8CF6AE5-807B-40F6-8117-05735973A966}"/>
    <dgm:cxn modelId="{646A12EC-585F-4269-BAE6-40F19FD6E2D6}" type="presOf" srcId="{13289FFF-E222-454F-AA65-6B1F1A44A45F}" destId="{E132C31D-0CED-4B1B-93B5-5AC01DACD114}" srcOrd="0" destOrd="0" presId="urn:microsoft.com/office/officeart/2005/8/layout/chevron2"/>
    <dgm:cxn modelId="{E34A4C82-C1A2-4724-90DC-FFBDD59D5D71}" srcId="{801C4335-CD45-4ADF-B857-34F288964D41}" destId="{A339AF10-B9DC-4518-9440-6F380234CE1C}" srcOrd="0" destOrd="0" parTransId="{1399186C-5EEE-47AE-B3AE-1299F94B601A}" sibTransId="{8EFE2D87-3D70-4062-A270-F0AF30EE592C}"/>
    <dgm:cxn modelId="{5D6FC56A-4E4C-4CDA-B33D-A7AAAB7D41AA}" srcId="{44EAB287-7971-45A7-88C4-B199A31FDC2C}" destId="{801C4335-CD45-4ADF-B857-34F288964D41}" srcOrd="3" destOrd="0" parTransId="{BAF6F64B-AE41-420B-89AB-91C67BFE90EB}" sibTransId="{B1BB2530-0297-40B2-939C-7B4A8EF95768}"/>
    <dgm:cxn modelId="{FD2E0A39-0DC9-4CEA-8EFB-63304663990E}" type="presOf" srcId="{84F6CDE9-4A33-4F47-9A73-AC4B5FD8383B}" destId="{4E53DFA3-3EB3-423F-B88F-84566F2C020B}" srcOrd="0" destOrd="0" presId="urn:microsoft.com/office/officeart/2005/8/layout/chevron2"/>
    <dgm:cxn modelId="{643A3D1C-30B1-40D6-9476-3C8724F6D2E2}" type="presOf" srcId="{6657716C-0421-4B98-931F-D89D0616E604}" destId="{7393FF3F-5EB7-4D45-A378-33D463012549}" srcOrd="0" destOrd="0" presId="urn:microsoft.com/office/officeart/2005/8/layout/chevron2"/>
    <dgm:cxn modelId="{4692ED2B-FA51-4B72-A9CE-57CA57BC88DB}" type="presOf" srcId="{D4CA0A62-5BD3-4C4B-87AC-AC59EB108CD9}" destId="{F2320728-8BCB-48ED-A696-84967DE95F0F}" srcOrd="0" destOrd="0" presId="urn:microsoft.com/office/officeart/2005/8/layout/chevron2"/>
    <dgm:cxn modelId="{DA4D6092-E6F2-4EA8-B9A9-A724A5A25384}" srcId="{84F6CDE9-4A33-4F47-9A73-AC4B5FD8383B}" destId="{6657716C-0421-4B98-931F-D89D0616E604}" srcOrd="0" destOrd="0" parTransId="{050C70B3-90F5-4CE9-A2EE-CDCFE28975A7}" sibTransId="{430F6151-26B9-4037-9C95-4DF0BF3ACF4B}"/>
    <dgm:cxn modelId="{2DD0E36D-8DC9-4C4E-9354-C5383959226C}" srcId="{46828AE7-0587-426A-9964-A1FD405EA62D}" destId="{9E826B78-6132-41B0-9D3A-A5BCDEE41DBE}" srcOrd="0" destOrd="0" parTransId="{C5F556C6-3881-47B7-A826-A2C0C4989E17}" sibTransId="{495A1E6F-9E0B-47DF-B29A-B8C173051098}"/>
    <dgm:cxn modelId="{72C640EC-C756-4C34-AE7E-4BCBA04E3CA0}" srcId="{44EAB287-7971-45A7-88C4-B199A31FDC2C}" destId="{1DD15BDD-3254-43CA-B31C-69D929C1D986}" srcOrd="6" destOrd="0" parTransId="{85A23135-BEEB-406F-8717-304773FC28A8}" sibTransId="{A2F838D6-7414-4FC1-8442-42DF67694B11}"/>
    <dgm:cxn modelId="{55649F2E-2777-4BFA-8319-22617C7633AE}" type="presOf" srcId="{44EAB287-7971-45A7-88C4-B199A31FDC2C}" destId="{70620247-B8ED-40AD-8422-C8EAB66A63C6}" srcOrd="0" destOrd="0" presId="urn:microsoft.com/office/officeart/2005/8/layout/chevron2"/>
    <dgm:cxn modelId="{410F7358-AA4E-4BC7-B50E-519E38503BFF}" type="presOf" srcId="{9E826B78-6132-41B0-9D3A-A5BCDEE41DBE}" destId="{1A9594F7-4A96-42BD-8530-15297E840180}" srcOrd="0" destOrd="0" presId="urn:microsoft.com/office/officeart/2005/8/layout/chevron2"/>
    <dgm:cxn modelId="{E4980924-BC16-4F3B-AD1C-A2B3D42BD5CC}" srcId="{44EAB287-7971-45A7-88C4-B199A31FDC2C}" destId="{84F6CDE9-4A33-4F47-9A73-AC4B5FD8383B}" srcOrd="4" destOrd="0" parTransId="{5DB5BA50-38F3-4EE3-9D3F-AA979E01049C}" sibTransId="{272C241B-EB28-47BB-8D4C-8B7BCBDFD32D}"/>
    <dgm:cxn modelId="{B23E95F0-62E3-4D18-A3CB-A76EADDE5CD8}" type="presOf" srcId="{CC524AB8-CECE-4A28-B734-6F1A7E5938ED}" destId="{C0AFB38E-166E-494A-BCD2-36F84E70DAC7}" srcOrd="0" destOrd="0" presId="urn:microsoft.com/office/officeart/2005/8/layout/chevron2"/>
    <dgm:cxn modelId="{19B3DCAD-1394-498C-8747-A150A6C54D47}" srcId="{44EAB287-7971-45A7-88C4-B199A31FDC2C}" destId="{7604B157-D015-40D8-8199-7E8B8FA23C0A}" srcOrd="1" destOrd="0" parTransId="{13FCF90C-6E82-42F9-96D9-3A4973968EBB}" sibTransId="{82A42716-9494-405A-B370-6D6DCC49B642}"/>
    <dgm:cxn modelId="{2C7A4D43-C8AC-4154-90A7-3087A98103C0}" srcId="{4962802A-E07C-421C-9B6B-53D3EBA6C72A}" destId="{CC524AB8-CECE-4A28-B734-6F1A7E5938ED}" srcOrd="0" destOrd="0" parTransId="{1E83C1B9-ABD8-4907-BF8F-D9993D98A05E}" sibTransId="{4DD7BE14-E131-4D20-9C67-89019A630C55}"/>
    <dgm:cxn modelId="{02EDBBCA-BA3B-4E6A-AADA-AE26D8DDF861}" srcId="{7604B157-D015-40D8-8199-7E8B8FA23C0A}" destId="{13289FFF-E222-454F-AA65-6B1F1A44A45F}" srcOrd="0" destOrd="0" parTransId="{0FE0B5F8-54DF-4E79-8E9B-D658E057A583}" sibTransId="{E4E375D8-2D23-4347-9E11-0CBAE81286E4}"/>
    <dgm:cxn modelId="{1CC1F180-B121-4CAC-891A-9A8D1087598F}" type="presOf" srcId="{46828AE7-0587-426A-9964-A1FD405EA62D}" destId="{B204DDDF-7CF7-4462-9E76-0A11D70DEE48}" srcOrd="0" destOrd="0" presId="urn:microsoft.com/office/officeart/2005/8/layout/chevron2"/>
    <dgm:cxn modelId="{E60BCDEC-17A2-4439-A80B-D84AC563C1B2}" srcId="{ADDB736F-0256-424C-9FF8-30A256467CF6}" destId="{D4CA0A62-5BD3-4C4B-87AC-AC59EB108CD9}" srcOrd="0" destOrd="0" parTransId="{544924D3-A143-4215-A0E0-75A219909690}" sibTransId="{868FA24E-1D11-4756-841A-7C2021F4427C}"/>
    <dgm:cxn modelId="{BD8630C3-E6B6-4DFC-B036-350D0535601D}" type="presOf" srcId="{1DD15BDD-3254-43CA-B31C-69D929C1D986}" destId="{216B9E72-C935-4B80-A943-A0DF02E11BB5}" srcOrd="0" destOrd="0" presId="urn:microsoft.com/office/officeart/2005/8/layout/chevron2"/>
    <dgm:cxn modelId="{57A68512-C9FB-4492-AD2C-CDFC9EF9CCA7}" type="presOf" srcId="{801C4335-CD45-4ADF-B857-34F288964D41}" destId="{204D0455-D259-4917-B769-4A95297F90AF}" srcOrd="0" destOrd="0" presId="urn:microsoft.com/office/officeart/2005/8/layout/chevron2"/>
    <dgm:cxn modelId="{C77C8647-01C8-47C2-B8AC-27748E38F091}" srcId="{44EAB287-7971-45A7-88C4-B199A31FDC2C}" destId="{46828AE7-0587-426A-9964-A1FD405EA62D}" srcOrd="0" destOrd="0" parTransId="{6637990E-956A-4D32-8117-304790FE48D1}" sibTransId="{3E55825C-D265-4D3B-9B7D-96CAFDF00A59}"/>
    <dgm:cxn modelId="{CEFC310A-50A4-45AD-8641-9380B931FC3A}" type="presParOf" srcId="{70620247-B8ED-40AD-8422-C8EAB66A63C6}" destId="{C6A9D4C4-C6E2-4B82-A5B0-F4C855FB392E}" srcOrd="0" destOrd="0" presId="urn:microsoft.com/office/officeart/2005/8/layout/chevron2"/>
    <dgm:cxn modelId="{07893285-5699-400B-9E55-B6705F93A89B}" type="presParOf" srcId="{C6A9D4C4-C6E2-4B82-A5B0-F4C855FB392E}" destId="{B204DDDF-7CF7-4462-9E76-0A11D70DEE48}" srcOrd="0" destOrd="0" presId="urn:microsoft.com/office/officeart/2005/8/layout/chevron2"/>
    <dgm:cxn modelId="{A8C1DCF3-BF1C-4610-A104-48BFBB88A9F2}" type="presParOf" srcId="{C6A9D4C4-C6E2-4B82-A5B0-F4C855FB392E}" destId="{1A9594F7-4A96-42BD-8530-15297E840180}" srcOrd="1" destOrd="0" presId="urn:microsoft.com/office/officeart/2005/8/layout/chevron2"/>
    <dgm:cxn modelId="{D954F117-443C-49DA-AB34-C3E70940A0F0}" type="presParOf" srcId="{70620247-B8ED-40AD-8422-C8EAB66A63C6}" destId="{74FBA477-4709-4365-BF87-909DAF063F05}" srcOrd="1" destOrd="0" presId="urn:microsoft.com/office/officeart/2005/8/layout/chevron2"/>
    <dgm:cxn modelId="{676BFA0A-17CC-47F0-A982-B79FA3D4329C}" type="presParOf" srcId="{70620247-B8ED-40AD-8422-C8EAB66A63C6}" destId="{37BEE776-BFB5-4B28-9B2D-7B339B72FAF3}" srcOrd="2" destOrd="0" presId="urn:microsoft.com/office/officeart/2005/8/layout/chevron2"/>
    <dgm:cxn modelId="{3CC52530-7267-474D-97D1-C149C9E0363C}" type="presParOf" srcId="{37BEE776-BFB5-4B28-9B2D-7B339B72FAF3}" destId="{F4D46E92-EEFB-4245-AD57-E48DBA1349E1}" srcOrd="0" destOrd="0" presId="urn:microsoft.com/office/officeart/2005/8/layout/chevron2"/>
    <dgm:cxn modelId="{D749CF6A-E9C8-4C94-B479-BF01497B6C37}" type="presParOf" srcId="{37BEE776-BFB5-4B28-9B2D-7B339B72FAF3}" destId="{E132C31D-0CED-4B1B-93B5-5AC01DACD114}" srcOrd="1" destOrd="0" presId="urn:microsoft.com/office/officeart/2005/8/layout/chevron2"/>
    <dgm:cxn modelId="{7BFC1271-5D58-4D56-BFCD-F7E5F9FB9CF6}" type="presParOf" srcId="{70620247-B8ED-40AD-8422-C8EAB66A63C6}" destId="{DC828164-2A69-44E1-9738-2A262B3C7A1A}" srcOrd="3" destOrd="0" presId="urn:microsoft.com/office/officeart/2005/8/layout/chevron2"/>
    <dgm:cxn modelId="{AAB3B4EA-8F54-4EEB-9A91-E9103FEEAC46}" type="presParOf" srcId="{70620247-B8ED-40AD-8422-C8EAB66A63C6}" destId="{7ADA1BFD-FE39-4AB1-8CF9-F1BF004FE19B}" srcOrd="4" destOrd="0" presId="urn:microsoft.com/office/officeart/2005/8/layout/chevron2"/>
    <dgm:cxn modelId="{B2D19609-784E-47C0-8A9E-DBD1064B2731}" type="presParOf" srcId="{7ADA1BFD-FE39-4AB1-8CF9-F1BF004FE19B}" destId="{F41561A9-9BC0-4726-87AF-42A7983E9D50}" srcOrd="0" destOrd="0" presId="urn:microsoft.com/office/officeart/2005/8/layout/chevron2"/>
    <dgm:cxn modelId="{111C8971-755D-48E5-8793-E465E05ACE0D}" type="presParOf" srcId="{7ADA1BFD-FE39-4AB1-8CF9-F1BF004FE19B}" destId="{C0AFB38E-166E-494A-BCD2-36F84E70DAC7}" srcOrd="1" destOrd="0" presId="urn:microsoft.com/office/officeart/2005/8/layout/chevron2"/>
    <dgm:cxn modelId="{031DF6E5-A672-4E8A-B083-B0E273B1E4E2}" type="presParOf" srcId="{70620247-B8ED-40AD-8422-C8EAB66A63C6}" destId="{C156456A-7627-4179-8D1D-BF1E8DF6B815}" srcOrd="5" destOrd="0" presId="urn:microsoft.com/office/officeart/2005/8/layout/chevron2"/>
    <dgm:cxn modelId="{0587C2EF-8515-4869-963F-613F063C65F9}" type="presParOf" srcId="{70620247-B8ED-40AD-8422-C8EAB66A63C6}" destId="{559A1AD6-FB25-47E4-AFF4-5E71DAA63A55}" srcOrd="6" destOrd="0" presId="urn:microsoft.com/office/officeart/2005/8/layout/chevron2"/>
    <dgm:cxn modelId="{590F05A5-CAAD-4506-B23F-B6B72AC4BED7}" type="presParOf" srcId="{559A1AD6-FB25-47E4-AFF4-5E71DAA63A55}" destId="{204D0455-D259-4917-B769-4A95297F90AF}" srcOrd="0" destOrd="0" presId="urn:microsoft.com/office/officeart/2005/8/layout/chevron2"/>
    <dgm:cxn modelId="{F7780381-A917-4361-A597-EF70E1E0A567}" type="presParOf" srcId="{559A1AD6-FB25-47E4-AFF4-5E71DAA63A55}" destId="{513CFDDE-01AA-49BF-BC3A-4C93B0451001}" srcOrd="1" destOrd="0" presId="urn:microsoft.com/office/officeart/2005/8/layout/chevron2"/>
    <dgm:cxn modelId="{45B5AC12-40D9-4C2D-8698-BC7BE48D6848}" type="presParOf" srcId="{70620247-B8ED-40AD-8422-C8EAB66A63C6}" destId="{2B59D6F8-EA31-4F4D-8781-54E74F88B8E2}" srcOrd="7" destOrd="0" presId="urn:microsoft.com/office/officeart/2005/8/layout/chevron2"/>
    <dgm:cxn modelId="{F4E3962E-05A4-42DD-B6FD-3A35A99CFE75}" type="presParOf" srcId="{70620247-B8ED-40AD-8422-C8EAB66A63C6}" destId="{C1E064E7-B0DC-4A9C-85FA-062385347B13}" srcOrd="8" destOrd="0" presId="urn:microsoft.com/office/officeart/2005/8/layout/chevron2"/>
    <dgm:cxn modelId="{AC05FEEF-5C00-4FB9-B782-4BFCF13471BE}" type="presParOf" srcId="{C1E064E7-B0DC-4A9C-85FA-062385347B13}" destId="{4E53DFA3-3EB3-423F-B88F-84566F2C020B}" srcOrd="0" destOrd="0" presId="urn:microsoft.com/office/officeart/2005/8/layout/chevron2"/>
    <dgm:cxn modelId="{50224BA9-CFFB-44E8-9EFB-A6DBCEF8AA39}" type="presParOf" srcId="{C1E064E7-B0DC-4A9C-85FA-062385347B13}" destId="{7393FF3F-5EB7-4D45-A378-33D463012549}" srcOrd="1" destOrd="0" presId="urn:microsoft.com/office/officeart/2005/8/layout/chevron2"/>
    <dgm:cxn modelId="{44A8B844-2A90-44FD-A87B-D3A92CBD8796}" type="presParOf" srcId="{70620247-B8ED-40AD-8422-C8EAB66A63C6}" destId="{1722F380-D8DA-4FBA-A4E8-B11CADF8C000}" srcOrd="9" destOrd="0" presId="urn:microsoft.com/office/officeart/2005/8/layout/chevron2"/>
    <dgm:cxn modelId="{1C44934C-6AEA-4AC5-B84A-0E57C34BEF6D}" type="presParOf" srcId="{70620247-B8ED-40AD-8422-C8EAB66A63C6}" destId="{FB4A183A-71F7-4C12-B380-BC1600358F5A}" srcOrd="10" destOrd="0" presId="urn:microsoft.com/office/officeart/2005/8/layout/chevron2"/>
    <dgm:cxn modelId="{29B5079D-5CC6-4AC7-AA2E-6C04723AB34E}" type="presParOf" srcId="{FB4A183A-71F7-4C12-B380-BC1600358F5A}" destId="{5F0A5CD3-6F58-4DD8-B68A-64E94A6023C6}" srcOrd="0" destOrd="0" presId="urn:microsoft.com/office/officeart/2005/8/layout/chevron2"/>
    <dgm:cxn modelId="{79C59096-1DD0-485E-89DA-A9CEE045F09A}" type="presParOf" srcId="{FB4A183A-71F7-4C12-B380-BC1600358F5A}" destId="{F2320728-8BCB-48ED-A696-84967DE95F0F}" srcOrd="1" destOrd="0" presId="urn:microsoft.com/office/officeart/2005/8/layout/chevron2"/>
    <dgm:cxn modelId="{8FDE40ED-597B-4386-9416-5849BD601184}" type="presParOf" srcId="{70620247-B8ED-40AD-8422-C8EAB66A63C6}" destId="{5CA912DC-79FC-4DB5-8026-70BC5CAAAA74}" srcOrd="11" destOrd="0" presId="urn:microsoft.com/office/officeart/2005/8/layout/chevron2"/>
    <dgm:cxn modelId="{42FB8DEC-CDA4-42F9-AA80-87D64F5E7FE7}" type="presParOf" srcId="{70620247-B8ED-40AD-8422-C8EAB66A63C6}" destId="{E3B1938A-618D-47CE-9A61-CB3C949C8302}" srcOrd="12" destOrd="0" presId="urn:microsoft.com/office/officeart/2005/8/layout/chevron2"/>
    <dgm:cxn modelId="{9BBDA778-3248-4CBA-8153-D28C4F4EBCF1}" type="presParOf" srcId="{E3B1938A-618D-47CE-9A61-CB3C949C8302}" destId="{216B9E72-C935-4B80-A943-A0DF02E11BB5}" srcOrd="0" destOrd="0" presId="urn:microsoft.com/office/officeart/2005/8/layout/chevron2"/>
    <dgm:cxn modelId="{591D0C82-201C-47A7-8A7E-E9FB54D4B45F}" type="presParOf" srcId="{E3B1938A-618D-47CE-9A61-CB3C949C8302}" destId="{EFFC7D98-C438-4C7B-B69B-6DFB5928F9F6}"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04DDDF-7CF7-4462-9E76-0A11D70DEE48}">
      <dsp:nvSpPr>
        <dsp:cNvPr id="0" name=""/>
        <dsp:cNvSpPr/>
      </dsp:nvSpPr>
      <dsp:spPr>
        <a:xfrm rot="5400000">
          <a:off x="-107181" y="109598"/>
          <a:ext cx="714542" cy="500179"/>
        </a:xfrm>
        <a:prstGeom prst="chevron">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dirty="0" smtClean="0"/>
            <a:t>1</a:t>
          </a:r>
          <a:endParaRPr lang="en-US" sz="1500" kern="1200" dirty="0"/>
        </a:p>
      </dsp:txBody>
      <dsp:txXfrm rot="-5400000">
        <a:off x="1" y="252507"/>
        <a:ext cx="500179" cy="214363"/>
      </dsp:txXfrm>
    </dsp:sp>
    <dsp:sp modelId="{1A9594F7-4A96-42BD-8530-15297E840180}">
      <dsp:nvSpPr>
        <dsp:cNvPr id="0" name=""/>
        <dsp:cNvSpPr/>
      </dsp:nvSpPr>
      <dsp:spPr>
        <a:xfrm rot="5400000">
          <a:off x="4094563" y="-3591966"/>
          <a:ext cx="464452" cy="7653220"/>
        </a:xfrm>
        <a:prstGeom prst="round2Same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13360" tIns="19050" rIns="19050" bIns="19050" numCol="1" spcCol="1270" anchor="ctr" anchorCtr="0">
          <a:noAutofit/>
        </a:bodyPr>
        <a:lstStyle/>
        <a:p>
          <a:pPr marL="285750" lvl="1" indent="-285750" algn="l" defTabSz="1333500">
            <a:lnSpc>
              <a:spcPct val="90000"/>
            </a:lnSpc>
            <a:spcBef>
              <a:spcPct val="0"/>
            </a:spcBef>
            <a:spcAft>
              <a:spcPct val="15000"/>
            </a:spcAft>
            <a:buChar char="••"/>
          </a:pPr>
          <a:r>
            <a:rPr lang="en-US" sz="3000" kern="1200" dirty="0" smtClean="0"/>
            <a:t>Discount pricing		</a:t>
          </a:r>
          <a:endParaRPr lang="en-US" sz="3000" kern="1200" dirty="0"/>
        </a:p>
      </dsp:txBody>
      <dsp:txXfrm rot="-5400000">
        <a:off x="500180" y="25090"/>
        <a:ext cx="7630547" cy="419106"/>
      </dsp:txXfrm>
    </dsp:sp>
    <dsp:sp modelId="{F4D46E92-EEFB-4245-AD57-E48DBA1349E1}">
      <dsp:nvSpPr>
        <dsp:cNvPr id="0" name=""/>
        <dsp:cNvSpPr/>
      </dsp:nvSpPr>
      <dsp:spPr>
        <a:xfrm rot="5400000">
          <a:off x="-107181" y="739002"/>
          <a:ext cx="714542" cy="500179"/>
        </a:xfrm>
        <a:prstGeom prst="chevron">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dirty="0" smtClean="0"/>
            <a:t>2</a:t>
          </a:r>
          <a:endParaRPr lang="en-US" sz="1500" kern="1200" dirty="0"/>
        </a:p>
      </dsp:txBody>
      <dsp:txXfrm rot="-5400000">
        <a:off x="1" y="881911"/>
        <a:ext cx="500179" cy="214363"/>
      </dsp:txXfrm>
    </dsp:sp>
    <dsp:sp modelId="{E132C31D-0CED-4B1B-93B5-5AC01DACD114}">
      <dsp:nvSpPr>
        <dsp:cNvPr id="0" name=""/>
        <dsp:cNvSpPr/>
      </dsp:nvSpPr>
      <dsp:spPr>
        <a:xfrm rot="5400000">
          <a:off x="4094563" y="-2962562"/>
          <a:ext cx="464452" cy="7653220"/>
        </a:xfrm>
        <a:prstGeom prst="round2Same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13360" tIns="19050" rIns="19050" bIns="19050" numCol="1" spcCol="1270" anchor="ctr" anchorCtr="0">
          <a:noAutofit/>
        </a:bodyPr>
        <a:lstStyle/>
        <a:p>
          <a:pPr marL="285750" lvl="1" indent="-285750" algn="l" defTabSz="1333500">
            <a:lnSpc>
              <a:spcPct val="90000"/>
            </a:lnSpc>
            <a:spcBef>
              <a:spcPct val="0"/>
            </a:spcBef>
            <a:spcAft>
              <a:spcPct val="15000"/>
            </a:spcAft>
            <a:buChar char="••"/>
          </a:pPr>
          <a:r>
            <a:rPr lang="en-US" sz="3000" kern="1200" dirty="0" smtClean="0"/>
            <a:t>Segmented pricing</a:t>
          </a:r>
          <a:endParaRPr lang="en-US" sz="3000" kern="1200" dirty="0"/>
        </a:p>
      </dsp:txBody>
      <dsp:txXfrm rot="-5400000">
        <a:off x="500180" y="654494"/>
        <a:ext cx="7630547" cy="419106"/>
      </dsp:txXfrm>
    </dsp:sp>
    <dsp:sp modelId="{F41561A9-9BC0-4726-87AF-42A7983E9D50}">
      <dsp:nvSpPr>
        <dsp:cNvPr id="0" name=""/>
        <dsp:cNvSpPr/>
      </dsp:nvSpPr>
      <dsp:spPr>
        <a:xfrm rot="5400000">
          <a:off x="-107181" y="1368406"/>
          <a:ext cx="714542" cy="500179"/>
        </a:xfrm>
        <a:prstGeom prst="chevron">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dirty="0" smtClean="0"/>
            <a:t>3</a:t>
          </a:r>
          <a:endParaRPr lang="en-US" sz="1500" kern="1200" dirty="0"/>
        </a:p>
      </dsp:txBody>
      <dsp:txXfrm rot="-5400000">
        <a:off x="1" y="1511315"/>
        <a:ext cx="500179" cy="214363"/>
      </dsp:txXfrm>
    </dsp:sp>
    <dsp:sp modelId="{C0AFB38E-166E-494A-BCD2-36F84E70DAC7}">
      <dsp:nvSpPr>
        <dsp:cNvPr id="0" name=""/>
        <dsp:cNvSpPr/>
      </dsp:nvSpPr>
      <dsp:spPr>
        <a:xfrm rot="5400000">
          <a:off x="4094563" y="-2333158"/>
          <a:ext cx="464452" cy="7653220"/>
        </a:xfrm>
        <a:prstGeom prst="round2Same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13360" tIns="19050" rIns="19050" bIns="19050" numCol="1" spcCol="1270" anchor="ctr" anchorCtr="0">
          <a:noAutofit/>
        </a:bodyPr>
        <a:lstStyle/>
        <a:p>
          <a:pPr marL="285750" lvl="1" indent="-285750" algn="l" defTabSz="1333500">
            <a:lnSpc>
              <a:spcPct val="90000"/>
            </a:lnSpc>
            <a:spcBef>
              <a:spcPct val="0"/>
            </a:spcBef>
            <a:spcAft>
              <a:spcPct val="15000"/>
            </a:spcAft>
            <a:buChar char="••"/>
          </a:pPr>
          <a:r>
            <a:rPr lang="en-US" sz="3000" kern="1200" dirty="0" smtClean="0"/>
            <a:t>Psychological pricing</a:t>
          </a:r>
          <a:endParaRPr lang="en-US" sz="3000" kern="1200" dirty="0"/>
        </a:p>
      </dsp:txBody>
      <dsp:txXfrm rot="-5400000">
        <a:off x="500180" y="1283898"/>
        <a:ext cx="7630547" cy="419106"/>
      </dsp:txXfrm>
    </dsp:sp>
    <dsp:sp modelId="{204D0455-D259-4917-B769-4A95297F90AF}">
      <dsp:nvSpPr>
        <dsp:cNvPr id="0" name=""/>
        <dsp:cNvSpPr/>
      </dsp:nvSpPr>
      <dsp:spPr>
        <a:xfrm rot="5400000">
          <a:off x="-107181" y="1997810"/>
          <a:ext cx="714542" cy="500179"/>
        </a:xfrm>
        <a:prstGeom prst="chevron">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dirty="0" smtClean="0"/>
            <a:t>4</a:t>
          </a:r>
          <a:endParaRPr lang="en-US" sz="1500" kern="1200" dirty="0"/>
        </a:p>
      </dsp:txBody>
      <dsp:txXfrm rot="-5400000">
        <a:off x="1" y="2140719"/>
        <a:ext cx="500179" cy="214363"/>
      </dsp:txXfrm>
    </dsp:sp>
    <dsp:sp modelId="{513CFDDE-01AA-49BF-BC3A-4C93B0451001}">
      <dsp:nvSpPr>
        <dsp:cNvPr id="0" name=""/>
        <dsp:cNvSpPr/>
      </dsp:nvSpPr>
      <dsp:spPr>
        <a:xfrm rot="5400000">
          <a:off x="4094563" y="-1703755"/>
          <a:ext cx="464452" cy="7653220"/>
        </a:xfrm>
        <a:prstGeom prst="round2Same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13360" tIns="19050" rIns="19050" bIns="19050" numCol="1" spcCol="1270" anchor="ctr" anchorCtr="0">
          <a:noAutofit/>
        </a:bodyPr>
        <a:lstStyle/>
        <a:p>
          <a:pPr marL="285750" lvl="1" indent="-285750" algn="l" defTabSz="1333500">
            <a:lnSpc>
              <a:spcPct val="90000"/>
            </a:lnSpc>
            <a:spcBef>
              <a:spcPct val="0"/>
            </a:spcBef>
            <a:spcAft>
              <a:spcPct val="15000"/>
            </a:spcAft>
            <a:buChar char="••"/>
          </a:pPr>
          <a:r>
            <a:rPr lang="en-US" sz="3000" kern="1200" dirty="0" smtClean="0"/>
            <a:t>Promotional pricing</a:t>
          </a:r>
          <a:endParaRPr lang="en-US" sz="3000" kern="1200" dirty="0"/>
        </a:p>
      </dsp:txBody>
      <dsp:txXfrm rot="-5400000">
        <a:off x="500180" y="1913301"/>
        <a:ext cx="7630547" cy="419106"/>
      </dsp:txXfrm>
    </dsp:sp>
    <dsp:sp modelId="{4E53DFA3-3EB3-423F-B88F-84566F2C020B}">
      <dsp:nvSpPr>
        <dsp:cNvPr id="0" name=""/>
        <dsp:cNvSpPr/>
      </dsp:nvSpPr>
      <dsp:spPr>
        <a:xfrm rot="5400000">
          <a:off x="-107181" y="2627213"/>
          <a:ext cx="714542" cy="500179"/>
        </a:xfrm>
        <a:prstGeom prst="chevron">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dirty="0" smtClean="0"/>
            <a:t>5</a:t>
          </a:r>
          <a:endParaRPr lang="en-US" sz="1500" kern="1200" dirty="0"/>
        </a:p>
      </dsp:txBody>
      <dsp:txXfrm rot="-5400000">
        <a:off x="1" y="2770122"/>
        <a:ext cx="500179" cy="214363"/>
      </dsp:txXfrm>
    </dsp:sp>
    <dsp:sp modelId="{7393FF3F-5EB7-4D45-A378-33D463012549}">
      <dsp:nvSpPr>
        <dsp:cNvPr id="0" name=""/>
        <dsp:cNvSpPr/>
      </dsp:nvSpPr>
      <dsp:spPr>
        <a:xfrm rot="5400000">
          <a:off x="4094563" y="-1074351"/>
          <a:ext cx="464452" cy="7653220"/>
        </a:xfrm>
        <a:prstGeom prst="round2Same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13360" tIns="19050" rIns="19050" bIns="19050" numCol="1" spcCol="1270" anchor="ctr" anchorCtr="0">
          <a:noAutofit/>
        </a:bodyPr>
        <a:lstStyle/>
        <a:p>
          <a:pPr marL="285750" lvl="1" indent="-285750" algn="l" defTabSz="1333500">
            <a:lnSpc>
              <a:spcPct val="90000"/>
            </a:lnSpc>
            <a:spcBef>
              <a:spcPct val="0"/>
            </a:spcBef>
            <a:spcAft>
              <a:spcPct val="15000"/>
            </a:spcAft>
            <a:buChar char="••"/>
          </a:pPr>
          <a:r>
            <a:rPr lang="en-US" sz="3000" kern="1200" dirty="0" smtClean="0"/>
            <a:t>Geographical pricing</a:t>
          </a:r>
          <a:endParaRPr lang="en-US" sz="3000" kern="1200" dirty="0"/>
        </a:p>
      </dsp:txBody>
      <dsp:txXfrm rot="-5400000">
        <a:off x="500180" y="2542705"/>
        <a:ext cx="7630547" cy="419106"/>
      </dsp:txXfrm>
    </dsp:sp>
    <dsp:sp modelId="{5F0A5CD3-6F58-4DD8-B68A-64E94A6023C6}">
      <dsp:nvSpPr>
        <dsp:cNvPr id="0" name=""/>
        <dsp:cNvSpPr/>
      </dsp:nvSpPr>
      <dsp:spPr>
        <a:xfrm rot="5400000">
          <a:off x="-107181" y="3256617"/>
          <a:ext cx="714542" cy="500179"/>
        </a:xfrm>
        <a:prstGeom prst="chevron">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dirty="0" smtClean="0"/>
            <a:t>6</a:t>
          </a:r>
          <a:endParaRPr lang="en-US" sz="1500" kern="1200" dirty="0"/>
        </a:p>
      </dsp:txBody>
      <dsp:txXfrm rot="-5400000">
        <a:off x="1" y="3399526"/>
        <a:ext cx="500179" cy="214363"/>
      </dsp:txXfrm>
    </dsp:sp>
    <dsp:sp modelId="{F2320728-8BCB-48ED-A696-84967DE95F0F}">
      <dsp:nvSpPr>
        <dsp:cNvPr id="0" name=""/>
        <dsp:cNvSpPr/>
      </dsp:nvSpPr>
      <dsp:spPr>
        <a:xfrm rot="5400000">
          <a:off x="4094563" y="-444947"/>
          <a:ext cx="464452" cy="7653220"/>
        </a:xfrm>
        <a:prstGeom prst="round2Same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13360" tIns="19050" rIns="19050" bIns="19050" numCol="1" spcCol="1270" anchor="ctr" anchorCtr="0">
          <a:noAutofit/>
        </a:bodyPr>
        <a:lstStyle/>
        <a:p>
          <a:pPr marL="285750" lvl="1" indent="-285750" algn="l" defTabSz="1333500">
            <a:lnSpc>
              <a:spcPct val="90000"/>
            </a:lnSpc>
            <a:spcBef>
              <a:spcPct val="0"/>
            </a:spcBef>
            <a:spcAft>
              <a:spcPct val="15000"/>
            </a:spcAft>
            <a:buChar char="••"/>
          </a:pPr>
          <a:r>
            <a:rPr lang="en-US" sz="3000" kern="1200" dirty="0" smtClean="0"/>
            <a:t>Dynamic pricing</a:t>
          </a:r>
          <a:endParaRPr lang="en-US" sz="3000" kern="1200" dirty="0"/>
        </a:p>
      </dsp:txBody>
      <dsp:txXfrm rot="-5400000">
        <a:off x="500180" y="3172109"/>
        <a:ext cx="7630547" cy="419106"/>
      </dsp:txXfrm>
    </dsp:sp>
    <dsp:sp modelId="{216B9E72-C935-4B80-A943-A0DF02E11BB5}">
      <dsp:nvSpPr>
        <dsp:cNvPr id="0" name=""/>
        <dsp:cNvSpPr/>
      </dsp:nvSpPr>
      <dsp:spPr>
        <a:xfrm rot="5400000">
          <a:off x="-107181" y="3886021"/>
          <a:ext cx="714542" cy="500179"/>
        </a:xfrm>
        <a:prstGeom prst="chevron">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dirty="0" smtClean="0"/>
            <a:t>7</a:t>
          </a:r>
          <a:endParaRPr lang="en-US" sz="1500" kern="1200" dirty="0"/>
        </a:p>
      </dsp:txBody>
      <dsp:txXfrm rot="-5400000">
        <a:off x="1" y="4028930"/>
        <a:ext cx="500179" cy="214363"/>
      </dsp:txXfrm>
    </dsp:sp>
    <dsp:sp modelId="{EFFC7D98-C438-4C7B-B69B-6DFB5928F9F6}">
      <dsp:nvSpPr>
        <dsp:cNvPr id="0" name=""/>
        <dsp:cNvSpPr/>
      </dsp:nvSpPr>
      <dsp:spPr>
        <a:xfrm rot="5400000">
          <a:off x="4094563" y="184456"/>
          <a:ext cx="464452" cy="7653220"/>
        </a:xfrm>
        <a:prstGeom prst="round2Same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13360" tIns="19050" rIns="19050" bIns="19050" numCol="1" spcCol="1270" anchor="ctr" anchorCtr="0">
          <a:noAutofit/>
        </a:bodyPr>
        <a:lstStyle/>
        <a:p>
          <a:pPr marL="285750" lvl="1" indent="-285750" algn="l" defTabSz="1333500">
            <a:lnSpc>
              <a:spcPct val="90000"/>
            </a:lnSpc>
            <a:spcBef>
              <a:spcPct val="0"/>
            </a:spcBef>
            <a:spcAft>
              <a:spcPct val="15000"/>
            </a:spcAft>
            <a:buChar char="••"/>
          </a:pPr>
          <a:r>
            <a:rPr lang="en-US" sz="3000" kern="1200" dirty="0" smtClean="0"/>
            <a:t>International pricing</a:t>
          </a:r>
          <a:endParaRPr lang="en-US" sz="3000" kern="1200" dirty="0"/>
        </a:p>
      </dsp:txBody>
      <dsp:txXfrm rot="-5400000">
        <a:off x="500180" y="3801513"/>
        <a:ext cx="7630547" cy="419106"/>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B8B7A69-1E59-4045-8BDD-997664471B7A}" type="datetimeFigureOut">
              <a:rPr lang="en-US" smtClean="0"/>
              <a:pPr/>
              <a:t>11/10/2019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028E6AE-FC35-43B3-8FDF-59609D829F23}" type="slidenum">
              <a:rPr lang="en-US" smtClean="0"/>
              <a:pPr/>
              <a:t>‹#›</a:t>
            </a:fld>
            <a:endParaRPr lang="en-US"/>
          </a:p>
        </p:txBody>
      </p:sp>
    </p:spTree>
    <p:extLst>
      <p:ext uri="{BB962C8B-B14F-4D97-AF65-F5344CB8AC3E}">
        <p14:creationId xmlns:p14="http://schemas.microsoft.com/office/powerpoint/2010/main" val="38228704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028E6AE-FC35-43B3-8FDF-59609D829F23}" type="slidenum">
              <a:rPr lang="en-US" smtClean="0"/>
              <a:pPr/>
              <a:t>8</a:t>
            </a:fld>
            <a:endParaRPr lang="en-US"/>
          </a:p>
        </p:txBody>
      </p:sp>
    </p:spTree>
    <p:extLst>
      <p:ext uri="{BB962C8B-B14F-4D97-AF65-F5344CB8AC3E}">
        <p14:creationId xmlns:p14="http://schemas.microsoft.com/office/powerpoint/2010/main" val="7500600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381A5EC4-8010-4999-89A0-A4407244FF63}" type="datetimeFigureOut">
              <a:rPr lang="en-US" smtClean="0"/>
              <a:pPr/>
              <a:t>11/10/2019</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FCC424B6-EF40-469D-8826-36CB201FEB08}"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81A5EC4-8010-4999-89A0-A4407244FF63}" type="datetimeFigureOut">
              <a:rPr lang="en-US" smtClean="0"/>
              <a:pPr/>
              <a:t>11/10/2019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C424B6-EF40-469D-8826-36CB201FEB0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381A5EC4-8010-4999-89A0-A4407244FF63}" type="datetimeFigureOut">
              <a:rPr lang="en-US" smtClean="0"/>
              <a:pPr/>
              <a:t>11/10/2019</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FCC424B6-EF40-469D-8826-36CB201FEB08}"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1A5EC4-8010-4999-89A0-A4407244FF63}" type="datetimeFigureOut">
              <a:rPr lang="en-US" smtClean="0"/>
              <a:pPr/>
              <a:t>11/10/2019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FCC424B6-EF40-469D-8826-36CB201FEB08}"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381A5EC4-8010-4999-89A0-A4407244FF63}" type="datetimeFigureOut">
              <a:rPr lang="en-US" smtClean="0"/>
              <a:pPr/>
              <a:t>11/10/2019</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FCC424B6-EF40-469D-8826-36CB201FEB08}" type="slidenum">
              <a:rPr lang="en-US" smtClean="0"/>
              <a:pPr/>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381A5EC4-8010-4999-89A0-A4407244FF63}" type="datetimeFigureOut">
              <a:rPr lang="en-US" smtClean="0"/>
              <a:pPr/>
              <a:t>11/10/2019</a:t>
            </a:fld>
            <a:endParaRPr lang="en-US"/>
          </a:p>
        </p:txBody>
      </p:sp>
      <p:sp>
        <p:nvSpPr>
          <p:cNvPr id="10" name="Slide Number Placeholder 9"/>
          <p:cNvSpPr>
            <a:spLocks noGrp="1"/>
          </p:cNvSpPr>
          <p:nvPr>
            <p:ph type="sldNum" sz="quarter" idx="16"/>
          </p:nvPr>
        </p:nvSpPr>
        <p:spPr/>
        <p:txBody>
          <a:bodyPr rtlCol="0"/>
          <a:lstStyle/>
          <a:p>
            <a:fld id="{FCC424B6-EF40-469D-8826-36CB201FEB08}" type="slidenum">
              <a:rPr lang="en-US" smtClean="0"/>
              <a:pPr/>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381A5EC4-8010-4999-89A0-A4407244FF63}" type="datetimeFigureOut">
              <a:rPr lang="en-US" smtClean="0"/>
              <a:pPr/>
              <a:t>11/10/2019</a:t>
            </a:fld>
            <a:endParaRPr lang="en-US"/>
          </a:p>
        </p:txBody>
      </p:sp>
      <p:sp>
        <p:nvSpPr>
          <p:cNvPr id="12" name="Slide Number Placeholder 11"/>
          <p:cNvSpPr>
            <a:spLocks noGrp="1"/>
          </p:cNvSpPr>
          <p:nvPr>
            <p:ph type="sldNum" sz="quarter" idx="16"/>
          </p:nvPr>
        </p:nvSpPr>
        <p:spPr/>
        <p:txBody>
          <a:bodyPr rtlCol="0"/>
          <a:lstStyle/>
          <a:p>
            <a:fld id="{FCC424B6-EF40-469D-8826-36CB201FEB08}" type="slidenum">
              <a:rPr lang="en-US" smtClean="0"/>
              <a:pPr/>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381A5EC4-8010-4999-89A0-A4407244FF63}" type="datetimeFigureOut">
              <a:rPr lang="en-US" smtClean="0"/>
              <a:pPr/>
              <a:t>11/10/2019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FCC424B6-EF40-469D-8826-36CB201FEB0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81A5EC4-8010-4999-89A0-A4407244FF63}" type="datetimeFigureOut">
              <a:rPr lang="en-US" smtClean="0"/>
              <a:pPr/>
              <a:t>11/10/2019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FCC424B6-EF40-469D-8826-36CB201FEB0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381A5EC4-8010-4999-89A0-A4407244FF63}" type="datetimeFigureOut">
              <a:rPr lang="en-US" smtClean="0"/>
              <a:pPr/>
              <a:t>11/10/2019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FCC424B6-EF40-469D-8826-36CB201FEB08}" type="slidenum">
              <a:rPr lang="en-US" smtClean="0"/>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381A5EC4-8010-4999-89A0-A4407244FF63}" type="datetimeFigureOut">
              <a:rPr lang="en-US" smtClean="0"/>
              <a:pPr/>
              <a:t>11/10/2019</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FCC424B6-EF40-469D-8826-36CB201FEB08}" type="slidenum">
              <a:rPr lang="en-US" smtClean="0"/>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381A5EC4-8010-4999-89A0-A4407244FF63}" type="datetimeFigureOut">
              <a:rPr lang="en-US" smtClean="0"/>
              <a:pPr/>
              <a:t>11/10/2019</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FCC424B6-EF40-469D-8826-36CB201FEB0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4038600"/>
            <a:ext cx="6629400" cy="1828800"/>
          </a:xfrm>
        </p:spPr>
        <p:txBody>
          <a:bodyPr>
            <a:normAutofit/>
          </a:bodyPr>
          <a:lstStyle/>
          <a:p>
            <a:r>
              <a:rPr lang="en-US" dirty="0" smtClean="0"/>
              <a:t>Entrepreneurship</a:t>
            </a:r>
            <a:r>
              <a:rPr lang="en-US" dirty="0" smtClean="0"/>
              <a:t/>
            </a:r>
            <a:br>
              <a:rPr lang="en-US" dirty="0" smtClean="0"/>
            </a:br>
            <a:r>
              <a:rPr lang="en-US" sz="2200" dirty="0"/>
              <a:t>Understanding strategic issues in business plan development </a:t>
            </a:r>
            <a:r>
              <a:rPr lang="en-US" sz="2200" dirty="0" smtClean="0"/>
              <a:t>(Marketing mix)</a:t>
            </a:r>
            <a:endParaRPr lang="en-US" sz="2200" dirty="0"/>
          </a:p>
        </p:txBody>
      </p:sp>
      <p:sp>
        <p:nvSpPr>
          <p:cNvPr id="3" name="Subtitle 2"/>
          <p:cNvSpPr>
            <a:spLocks noGrp="1"/>
          </p:cNvSpPr>
          <p:nvPr>
            <p:ph type="subTitle" idx="1"/>
          </p:nvPr>
        </p:nvSpPr>
        <p:spPr/>
        <p:txBody>
          <a:bodyPr/>
          <a:lstStyle/>
          <a:p>
            <a:r>
              <a:rPr lang="en-US" dirty="0" smtClean="0"/>
              <a:t>MBA </a:t>
            </a:r>
            <a:r>
              <a:rPr lang="en-US" dirty="0" smtClean="0"/>
              <a:t>4</a:t>
            </a:r>
            <a:r>
              <a:rPr lang="en-US" baseline="30000" dirty="0" smtClean="0"/>
              <a:t>th</a:t>
            </a:r>
            <a:r>
              <a:rPr lang="en-US" dirty="0" smtClean="0"/>
              <a:t> </a:t>
            </a:r>
            <a:r>
              <a:rPr lang="en-US" dirty="0" smtClean="0"/>
              <a:t> M1-M2</a:t>
            </a:r>
            <a:endParaRPr lang="en-US" dirty="0"/>
          </a:p>
        </p:txBody>
      </p:sp>
      <p:sp>
        <p:nvSpPr>
          <p:cNvPr id="4" name="TextBox 3"/>
          <p:cNvSpPr txBox="1"/>
          <p:nvPr/>
        </p:nvSpPr>
        <p:spPr>
          <a:xfrm>
            <a:off x="0" y="6172200"/>
            <a:ext cx="2209800" cy="523220"/>
          </a:xfrm>
          <a:prstGeom prst="rect">
            <a:avLst/>
          </a:prstGeom>
          <a:noFill/>
        </p:spPr>
        <p:txBody>
          <a:bodyPr wrap="square" rtlCol="0">
            <a:spAutoFit/>
          </a:bodyPr>
          <a:lstStyle/>
          <a:p>
            <a:r>
              <a:rPr lang="en-US" sz="2800" dirty="0" smtClean="0"/>
              <a:t>Saud Hassan </a:t>
            </a:r>
            <a:endParaRPr lang="en-US" sz="2800"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811" y="533400"/>
            <a:ext cx="8888889" cy="190500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solidFill>
                  <a:srgbClr val="3A3A3A"/>
                </a:solidFill>
                <a:latin typeface="inherit"/>
              </a:rPr>
              <a:t>2. </a:t>
            </a:r>
            <a:r>
              <a:rPr lang="en-US" b="1" dirty="0">
                <a:solidFill>
                  <a:srgbClr val="3A3A3A"/>
                </a:solidFill>
              </a:rPr>
              <a:t>Studying the market</a:t>
            </a:r>
            <a:r>
              <a:rPr lang="en-US" b="1" dirty="0" smtClean="0">
                <a:solidFill>
                  <a:srgbClr val="3A3A3A"/>
                </a:solidFill>
              </a:rPr>
              <a:t>.</a:t>
            </a:r>
            <a:endParaRPr lang="en-US" dirty="0"/>
          </a:p>
        </p:txBody>
      </p:sp>
      <p:sp>
        <p:nvSpPr>
          <p:cNvPr id="3" name="Content Placeholder 2"/>
          <p:cNvSpPr>
            <a:spLocks noGrp="1"/>
          </p:cNvSpPr>
          <p:nvPr>
            <p:ph sz="quarter" idx="1"/>
          </p:nvPr>
        </p:nvSpPr>
        <p:spPr>
          <a:xfrm>
            <a:off x="612648" y="2057400"/>
            <a:ext cx="8153400" cy="4495800"/>
          </a:xfrm>
        </p:spPr>
        <p:txBody>
          <a:bodyPr/>
          <a:lstStyle/>
          <a:p>
            <a:r>
              <a:rPr lang="en-US" dirty="0">
                <a:solidFill>
                  <a:srgbClr val="3A3A3A"/>
                </a:solidFill>
                <a:latin typeface="inherit"/>
              </a:rPr>
              <a:t>This step is necessary to find out what the market looks like, what are the customers’ needs but also how </a:t>
            </a:r>
            <a:r>
              <a:rPr lang="en-US" dirty="0" smtClean="0">
                <a:solidFill>
                  <a:srgbClr val="3A3A3A"/>
                </a:solidFill>
                <a:latin typeface="inherit"/>
              </a:rPr>
              <a:t>are competitors</a:t>
            </a:r>
            <a:r>
              <a:rPr lang="en-US" dirty="0">
                <a:solidFill>
                  <a:srgbClr val="3A3A3A"/>
                </a:solidFill>
                <a:latin typeface="inherit"/>
              </a:rPr>
              <a:t> doing. </a:t>
            </a:r>
            <a:endParaRPr lang="en-US" dirty="0" smtClean="0">
              <a:solidFill>
                <a:srgbClr val="3A3A3A"/>
              </a:solidFill>
              <a:latin typeface="inherit"/>
            </a:endParaRPr>
          </a:p>
          <a:p>
            <a:pPr marL="0" indent="0">
              <a:buNone/>
            </a:pPr>
            <a:endParaRPr lang="en-US" b="1" i="1" dirty="0">
              <a:solidFill>
                <a:srgbClr val="3A3A3A"/>
              </a:solidFill>
              <a:latin typeface="inherit"/>
            </a:endParaRPr>
          </a:p>
          <a:p>
            <a:pPr marL="0" indent="0">
              <a:buNone/>
            </a:pPr>
            <a:r>
              <a:rPr lang="en-US" b="1" i="1" dirty="0" smtClean="0">
                <a:solidFill>
                  <a:srgbClr val="3A3A3A"/>
                </a:solidFill>
                <a:latin typeface="Noto Sans"/>
              </a:rPr>
              <a:t>This </a:t>
            </a:r>
            <a:r>
              <a:rPr lang="en-US" b="1" i="1" dirty="0">
                <a:solidFill>
                  <a:srgbClr val="3A3A3A"/>
                </a:solidFill>
                <a:latin typeface="Noto Sans"/>
              </a:rPr>
              <a:t>step can help in obtaining much useful information</a:t>
            </a:r>
            <a:r>
              <a:rPr lang="en-US" b="1" i="1" dirty="0" smtClean="0">
                <a:solidFill>
                  <a:srgbClr val="3A3A3A"/>
                </a:solidFill>
                <a:latin typeface="Noto Sans"/>
              </a:rPr>
              <a:t>.</a:t>
            </a:r>
            <a:endParaRPr lang="en-US" b="1" i="1" dirty="0">
              <a:solidFill>
                <a:srgbClr val="3A3A3A"/>
              </a:solidFill>
              <a:latin typeface="Noto Sans"/>
            </a:endParaRPr>
          </a:p>
        </p:txBody>
      </p:sp>
    </p:spTree>
    <p:extLst>
      <p:ext uri="{BB962C8B-B14F-4D97-AF65-F5344CB8AC3E}">
        <p14:creationId xmlns:p14="http://schemas.microsoft.com/office/powerpoint/2010/main" val="24976217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solidFill>
                  <a:srgbClr val="3A3A3A"/>
                </a:solidFill>
              </a:rPr>
              <a:t>3. Market research</a:t>
            </a:r>
            <a:r>
              <a:rPr lang="en-US" b="1" dirty="0" smtClean="0">
                <a:solidFill>
                  <a:srgbClr val="3A3A3A"/>
                </a:solidFill>
              </a:rPr>
              <a:t>.</a:t>
            </a:r>
            <a:endParaRPr lang="en-US" dirty="0"/>
          </a:p>
        </p:txBody>
      </p:sp>
      <p:sp>
        <p:nvSpPr>
          <p:cNvPr id="3" name="Content Placeholder 2"/>
          <p:cNvSpPr>
            <a:spLocks noGrp="1"/>
          </p:cNvSpPr>
          <p:nvPr>
            <p:ph sz="quarter" idx="1"/>
          </p:nvPr>
        </p:nvSpPr>
        <p:spPr>
          <a:xfrm>
            <a:off x="612648" y="2133600"/>
            <a:ext cx="8153400" cy="4495800"/>
          </a:xfrm>
        </p:spPr>
        <p:txBody>
          <a:bodyPr/>
          <a:lstStyle/>
          <a:p>
            <a:r>
              <a:rPr lang="en-US" dirty="0">
                <a:solidFill>
                  <a:srgbClr val="3A3A3A"/>
                </a:solidFill>
                <a:latin typeface="inherit"/>
              </a:rPr>
              <a:t>This step is concerned with methods and practices which can be used while product’s development. </a:t>
            </a:r>
            <a:r>
              <a:rPr lang="en-US" dirty="0" smtClean="0">
                <a:solidFill>
                  <a:srgbClr val="3A3A3A"/>
                </a:solidFill>
                <a:latin typeface="inherit"/>
              </a:rPr>
              <a:t>It is </a:t>
            </a:r>
            <a:r>
              <a:rPr lang="en-US" dirty="0">
                <a:solidFill>
                  <a:srgbClr val="3A3A3A"/>
                </a:solidFill>
                <a:latin typeface="inherit"/>
              </a:rPr>
              <a:t>best to study all of the possibilities to see which one will be the best for the product</a:t>
            </a:r>
            <a:r>
              <a:rPr lang="en-US" dirty="0" smtClean="0">
                <a:solidFill>
                  <a:srgbClr val="3A3A3A"/>
                </a:solidFill>
                <a:latin typeface="inherit"/>
              </a:rPr>
              <a:t>.</a:t>
            </a:r>
            <a:endParaRPr lang="en-US" dirty="0">
              <a:solidFill>
                <a:srgbClr val="3A3A3A"/>
              </a:solidFill>
              <a:latin typeface="inherit"/>
            </a:endParaRPr>
          </a:p>
        </p:txBody>
      </p:sp>
    </p:spTree>
    <p:extLst>
      <p:ext uri="{BB962C8B-B14F-4D97-AF65-F5344CB8AC3E}">
        <p14:creationId xmlns:p14="http://schemas.microsoft.com/office/powerpoint/2010/main" val="2747184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solidFill>
                  <a:srgbClr val="3A3A3A"/>
                </a:solidFill>
              </a:rPr>
              <a:t>4. Product introduction</a:t>
            </a:r>
            <a:r>
              <a:rPr lang="en-US" b="1" dirty="0" smtClean="0">
                <a:solidFill>
                  <a:srgbClr val="3A3A3A"/>
                </a:solidFill>
              </a:rPr>
              <a:t>.</a:t>
            </a:r>
            <a:endParaRPr lang="en-US" dirty="0"/>
          </a:p>
        </p:txBody>
      </p:sp>
      <p:sp>
        <p:nvSpPr>
          <p:cNvPr id="3" name="Content Placeholder 2"/>
          <p:cNvSpPr>
            <a:spLocks noGrp="1"/>
          </p:cNvSpPr>
          <p:nvPr>
            <p:ph sz="quarter" idx="1"/>
          </p:nvPr>
        </p:nvSpPr>
        <p:spPr>
          <a:xfrm>
            <a:off x="612648" y="2057400"/>
            <a:ext cx="8302752" cy="4495800"/>
          </a:xfrm>
        </p:spPr>
        <p:txBody>
          <a:bodyPr/>
          <a:lstStyle/>
          <a:p>
            <a:r>
              <a:rPr lang="en-US" dirty="0">
                <a:solidFill>
                  <a:srgbClr val="3A3A3A"/>
                </a:solidFill>
                <a:latin typeface="inherit"/>
              </a:rPr>
              <a:t>If all the research, analysis, data collection, and examinations are positive, it’s time to introduce the product. If the product is received well, you can keep working on it or even expand it further</a:t>
            </a:r>
            <a:r>
              <a:rPr lang="en-US" dirty="0" smtClean="0">
                <a:solidFill>
                  <a:srgbClr val="3A3A3A"/>
                </a:solidFill>
                <a:latin typeface="inherit"/>
              </a:rPr>
              <a:t>.</a:t>
            </a:r>
            <a:endParaRPr lang="en-US" dirty="0">
              <a:solidFill>
                <a:srgbClr val="3A3A3A"/>
              </a:solidFill>
              <a:latin typeface="inherit"/>
            </a:endParaRPr>
          </a:p>
        </p:txBody>
      </p:sp>
    </p:spTree>
    <p:extLst>
      <p:ext uri="{BB962C8B-B14F-4D97-AF65-F5344CB8AC3E}">
        <p14:creationId xmlns:p14="http://schemas.microsoft.com/office/powerpoint/2010/main" val="42292464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solidFill>
                  <a:srgbClr val="3A3A3A"/>
                </a:solidFill>
              </a:rPr>
              <a:t>5. Product lifecycle</a:t>
            </a:r>
            <a:r>
              <a:rPr lang="en-US" b="1" dirty="0" smtClean="0">
                <a:solidFill>
                  <a:srgbClr val="3A3A3A"/>
                </a:solidFill>
              </a:rPr>
              <a:t>.</a:t>
            </a:r>
            <a:endParaRPr lang="en-US" dirty="0"/>
          </a:p>
        </p:txBody>
      </p:sp>
      <p:sp>
        <p:nvSpPr>
          <p:cNvPr id="3" name="Content Placeholder 2"/>
          <p:cNvSpPr>
            <a:spLocks noGrp="1"/>
          </p:cNvSpPr>
          <p:nvPr>
            <p:ph sz="quarter" idx="1"/>
          </p:nvPr>
        </p:nvSpPr>
        <p:spPr>
          <a:xfrm>
            <a:off x="612648" y="2057400"/>
            <a:ext cx="8153400" cy="4495800"/>
          </a:xfrm>
        </p:spPr>
        <p:txBody>
          <a:bodyPr>
            <a:normAutofit fontScale="92500" lnSpcReduction="20000"/>
          </a:bodyPr>
          <a:lstStyle/>
          <a:p>
            <a:r>
              <a:rPr lang="en-US" dirty="0">
                <a:solidFill>
                  <a:srgbClr val="3A3A3A"/>
                </a:solidFill>
                <a:latin typeface="inherit"/>
              </a:rPr>
              <a:t>This step is made of </a:t>
            </a:r>
            <a:r>
              <a:rPr lang="en-US" b="1" i="1" dirty="0">
                <a:solidFill>
                  <a:schemeClr val="accent1"/>
                </a:solidFill>
                <a:latin typeface="inherit"/>
              </a:rPr>
              <a:t>5</a:t>
            </a:r>
            <a:r>
              <a:rPr lang="en-US" b="1" i="1" dirty="0" smtClean="0">
                <a:solidFill>
                  <a:schemeClr val="accent1"/>
                </a:solidFill>
                <a:latin typeface="inherit"/>
              </a:rPr>
              <a:t> </a:t>
            </a:r>
            <a:r>
              <a:rPr lang="en-US" b="1" i="1" dirty="0">
                <a:solidFill>
                  <a:schemeClr val="accent1"/>
                </a:solidFill>
                <a:latin typeface="inherit"/>
              </a:rPr>
              <a:t>stages</a:t>
            </a:r>
            <a:r>
              <a:rPr lang="en-US" b="1" i="1" dirty="0" smtClean="0">
                <a:solidFill>
                  <a:srgbClr val="3A3A3A"/>
                </a:solidFill>
                <a:latin typeface="Noto Sans"/>
              </a:rPr>
              <a:t>:</a:t>
            </a:r>
          </a:p>
          <a:p>
            <a:pPr marL="0" indent="0">
              <a:buNone/>
            </a:pPr>
            <a:r>
              <a:rPr lang="en-US" b="1" i="1" dirty="0" smtClean="0">
                <a:solidFill>
                  <a:srgbClr val="3A3A3A"/>
                </a:solidFill>
                <a:latin typeface="Noto Sans"/>
              </a:rPr>
              <a:t> </a:t>
            </a:r>
          </a:p>
          <a:p>
            <a:pPr marL="514350" indent="-514350">
              <a:buFont typeface="+mj-lt"/>
              <a:buAutoNum type="arabicPeriod"/>
            </a:pPr>
            <a:r>
              <a:rPr lang="en-US" b="1" i="1" dirty="0" smtClean="0">
                <a:solidFill>
                  <a:srgbClr val="3A3A3A"/>
                </a:solidFill>
                <a:latin typeface="Noto Sans"/>
              </a:rPr>
              <a:t>Product development stage</a:t>
            </a:r>
          </a:p>
          <a:p>
            <a:pPr marL="514350" indent="-514350">
              <a:buFont typeface="+mj-lt"/>
              <a:buAutoNum type="arabicPeriod"/>
            </a:pPr>
            <a:r>
              <a:rPr lang="en-US" b="1" i="1" dirty="0" smtClean="0">
                <a:solidFill>
                  <a:srgbClr val="3A3A3A"/>
                </a:solidFill>
                <a:latin typeface="Noto Sans"/>
              </a:rPr>
              <a:t>Introduction stage</a:t>
            </a:r>
          </a:p>
          <a:p>
            <a:pPr marL="514350" indent="-514350">
              <a:buFont typeface="+mj-lt"/>
              <a:buAutoNum type="arabicPeriod"/>
            </a:pPr>
            <a:r>
              <a:rPr lang="en-US" b="1" i="1" dirty="0" smtClean="0">
                <a:solidFill>
                  <a:srgbClr val="3A3A3A"/>
                </a:solidFill>
                <a:latin typeface="Noto Sans"/>
              </a:rPr>
              <a:t>growth stage</a:t>
            </a:r>
          </a:p>
          <a:p>
            <a:pPr marL="514350" indent="-514350">
              <a:buFont typeface="+mj-lt"/>
              <a:buAutoNum type="arabicPeriod"/>
            </a:pPr>
            <a:r>
              <a:rPr lang="en-US" b="1" i="1" dirty="0" smtClean="0">
                <a:solidFill>
                  <a:srgbClr val="3A3A3A"/>
                </a:solidFill>
                <a:latin typeface="Noto Sans"/>
              </a:rPr>
              <a:t>maturity stage</a:t>
            </a:r>
          </a:p>
          <a:p>
            <a:pPr marL="514350" indent="-514350">
              <a:buFont typeface="+mj-lt"/>
              <a:buAutoNum type="arabicPeriod"/>
            </a:pPr>
            <a:r>
              <a:rPr lang="en-US" b="1" i="1" dirty="0" smtClean="0">
                <a:solidFill>
                  <a:srgbClr val="3A3A3A"/>
                </a:solidFill>
                <a:latin typeface="Noto Sans"/>
              </a:rPr>
              <a:t>decline </a:t>
            </a:r>
            <a:r>
              <a:rPr lang="en-US" b="1" i="1" dirty="0">
                <a:solidFill>
                  <a:srgbClr val="3A3A3A"/>
                </a:solidFill>
                <a:latin typeface="Noto Sans"/>
              </a:rPr>
              <a:t>stage. </a:t>
            </a:r>
            <a:endParaRPr lang="en-US" b="1" i="1" dirty="0" smtClean="0">
              <a:solidFill>
                <a:srgbClr val="3A3A3A"/>
              </a:solidFill>
              <a:latin typeface="Noto Sans"/>
            </a:endParaRPr>
          </a:p>
          <a:p>
            <a:pPr marL="0" indent="0">
              <a:buNone/>
            </a:pPr>
            <a:endParaRPr lang="en-US" b="1" i="1" dirty="0">
              <a:solidFill>
                <a:srgbClr val="3A3A3A"/>
              </a:solidFill>
              <a:latin typeface="Noto Sans"/>
            </a:endParaRPr>
          </a:p>
          <a:p>
            <a:pPr marL="0" indent="0">
              <a:buNone/>
            </a:pPr>
            <a:r>
              <a:rPr lang="en-US" dirty="0" smtClean="0">
                <a:solidFill>
                  <a:srgbClr val="3A3A3A"/>
                </a:solidFill>
                <a:latin typeface="inherit"/>
              </a:rPr>
              <a:t>These </a:t>
            </a:r>
            <a:r>
              <a:rPr lang="en-US" dirty="0">
                <a:solidFill>
                  <a:srgbClr val="3A3A3A"/>
                </a:solidFill>
                <a:latin typeface="inherit"/>
              </a:rPr>
              <a:t>stages help to monitor product’s “life” and make it easier to implement any changes</a:t>
            </a:r>
            <a:r>
              <a:rPr lang="en-US" dirty="0" smtClean="0">
                <a:solidFill>
                  <a:srgbClr val="3A3A3A"/>
                </a:solidFill>
                <a:latin typeface="inherit"/>
              </a:rPr>
              <a:t>.</a:t>
            </a:r>
            <a:endParaRPr lang="en-US" dirty="0">
              <a:solidFill>
                <a:srgbClr val="3A3A3A"/>
              </a:solidFill>
              <a:latin typeface="inherit"/>
            </a:endParaRPr>
          </a:p>
        </p:txBody>
      </p:sp>
    </p:spTree>
    <p:extLst>
      <p:ext uri="{BB962C8B-B14F-4D97-AF65-F5344CB8AC3E}">
        <p14:creationId xmlns:p14="http://schemas.microsoft.com/office/powerpoint/2010/main" val="39683629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Product development process</a:t>
            </a:r>
          </a:p>
        </p:txBody>
      </p:sp>
      <p:pic>
        <p:nvPicPr>
          <p:cNvPr id="4" name="Content Placeholder 3"/>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304800" y="2438400"/>
            <a:ext cx="8686800" cy="3352799"/>
          </a:xfrm>
        </p:spPr>
      </p:pic>
    </p:spTree>
    <p:extLst>
      <p:ext uri="{BB962C8B-B14F-4D97-AF65-F5344CB8AC3E}">
        <p14:creationId xmlns:p14="http://schemas.microsoft.com/office/powerpoint/2010/main" val="23259435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Product Development Stages</a:t>
            </a:r>
            <a:endParaRPr lang="en-US" dirty="0"/>
          </a:p>
        </p:txBody>
      </p:sp>
      <p:sp>
        <p:nvSpPr>
          <p:cNvPr id="3" name="Content Placeholder 2"/>
          <p:cNvSpPr>
            <a:spLocks noGrp="1"/>
          </p:cNvSpPr>
          <p:nvPr>
            <p:ph sz="quarter" idx="1"/>
          </p:nvPr>
        </p:nvSpPr>
        <p:spPr>
          <a:xfrm>
            <a:off x="612648" y="1828800"/>
            <a:ext cx="8153400" cy="4495800"/>
          </a:xfrm>
        </p:spPr>
        <p:txBody>
          <a:bodyPr/>
          <a:lstStyle/>
          <a:p>
            <a:pPr marL="0" indent="0">
              <a:buNone/>
            </a:pPr>
            <a:r>
              <a:rPr lang="en-US" b="1" dirty="0"/>
              <a:t>Stage 1. Idea </a:t>
            </a:r>
            <a:r>
              <a:rPr lang="en-US" b="1" dirty="0" smtClean="0"/>
              <a:t>generation</a:t>
            </a:r>
          </a:p>
          <a:p>
            <a:pPr marL="0" indent="0">
              <a:buNone/>
            </a:pPr>
            <a:r>
              <a:rPr lang="en-US" b="1" dirty="0"/>
              <a:t>Stage 2. Idea </a:t>
            </a:r>
            <a:r>
              <a:rPr lang="en-US" b="1" dirty="0" smtClean="0"/>
              <a:t>screening</a:t>
            </a:r>
          </a:p>
          <a:p>
            <a:pPr marL="0" indent="0">
              <a:buNone/>
            </a:pPr>
            <a:r>
              <a:rPr lang="en-US" b="1" dirty="0"/>
              <a:t>Stage 3.Concept </a:t>
            </a:r>
            <a:r>
              <a:rPr lang="en-US" b="1" dirty="0" smtClean="0"/>
              <a:t>development and testing</a:t>
            </a:r>
          </a:p>
          <a:p>
            <a:pPr marL="0" indent="0">
              <a:buNone/>
            </a:pPr>
            <a:r>
              <a:rPr lang="en-US" b="1" dirty="0"/>
              <a:t>Stage 4.Market strategy </a:t>
            </a:r>
            <a:r>
              <a:rPr lang="en-US" b="1" dirty="0" smtClean="0"/>
              <a:t>development</a:t>
            </a:r>
          </a:p>
          <a:p>
            <a:pPr marL="0" indent="0">
              <a:buNone/>
            </a:pPr>
            <a:r>
              <a:rPr lang="en-US" b="1" dirty="0"/>
              <a:t>Stage 5.Business </a:t>
            </a:r>
            <a:r>
              <a:rPr lang="en-US" b="1" dirty="0" smtClean="0"/>
              <a:t>analysis</a:t>
            </a:r>
          </a:p>
          <a:p>
            <a:pPr marL="0" indent="0">
              <a:buNone/>
            </a:pPr>
            <a:r>
              <a:rPr lang="en-US" b="1" dirty="0"/>
              <a:t>Stage 6.Product </a:t>
            </a:r>
            <a:r>
              <a:rPr lang="en-US" b="1" dirty="0" smtClean="0"/>
              <a:t>development</a:t>
            </a:r>
          </a:p>
          <a:p>
            <a:pPr marL="0" indent="0">
              <a:buNone/>
            </a:pPr>
            <a:r>
              <a:rPr lang="en-US" b="1" dirty="0"/>
              <a:t>Stage 7.Test </a:t>
            </a:r>
            <a:r>
              <a:rPr lang="en-US" b="1" dirty="0" smtClean="0"/>
              <a:t>marketing</a:t>
            </a:r>
          </a:p>
          <a:p>
            <a:pPr marL="0" indent="0">
              <a:buNone/>
            </a:pPr>
            <a:r>
              <a:rPr lang="en-US" b="1" dirty="0"/>
              <a:t>Stage 8.</a:t>
            </a:r>
            <a:r>
              <a:rPr lang="en-US" dirty="0"/>
              <a:t> </a:t>
            </a:r>
            <a:r>
              <a:rPr lang="en-US" b="1" dirty="0"/>
              <a:t>Commercialization</a:t>
            </a:r>
            <a:endParaRPr lang="en-US" dirty="0"/>
          </a:p>
        </p:txBody>
      </p:sp>
    </p:spTree>
    <p:extLst>
      <p:ext uri="{BB962C8B-B14F-4D97-AF65-F5344CB8AC3E}">
        <p14:creationId xmlns:p14="http://schemas.microsoft.com/office/powerpoint/2010/main" val="8167449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a:xfrm>
            <a:off x="3733800" y="3429000"/>
            <a:ext cx="1901952" cy="914400"/>
          </a:xfrm>
        </p:spPr>
        <p:txBody>
          <a:bodyPr>
            <a:normAutofit/>
          </a:bodyPr>
          <a:lstStyle/>
          <a:p>
            <a:pPr marL="0" indent="0">
              <a:buNone/>
            </a:pPr>
            <a:r>
              <a:rPr lang="en-US" sz="4800" b="1" dirty="0" smtClean="0">
                <a:solidFill>
                  <a:schemeClr val="accent1"/>
                </a:solidFill>
              </a:rPr>
              <a:t>Price?</a:t>
            </a:r>
            <a:endParaRPr lang="en-US" sz="4800" b="1" dirty="0">
              <a:solidFill>
                <a:schemeClr val="accent1"/>
              </a:solidFill>
            </a:endParaRPr>
          </a:p>
        </p:txBody>
      </p:sp>
    </p:spTree>
    <p:extLst>
      <p:ext uri="{BB962C8B-B14F-4D97-AF65-F5344CB8AC3E}">
        <p14:creationId xmlns:p14="http://schemas.microsoft.com/office/powerpoint/2010/main" val="9920382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Price</a:t>
            </a:r>
          </a:p>
        </p:txBody>
      </p:sp>
      <p:sp>
        <p:nvSpPr>
          <p:cNvPr id="3" name="Content Placeholder 2"/>
          <p:cNvSpPr>
            <a:spLocks noGrp="1"/>
          </p:cNvSpPr>
          <p:nvPr>
            <p:ph sz="quarter" idx="1"/>
          </p:nvPr>
        </p:nvSpPr>
        <p:spPr>
          <a:xfrm>
            <a:off x="609600" y="2057400"/>
            <a:ext cx="8153400" cy="4495800"/>
          </a:xfrm>
        </p:spPr>
        <p:txBody>
          <a:bodyPr>
            <a:normAutofit/>
          </a:bodyPr>
          <a:lstStyle/>
          <a:p>
            <a:pPr marL="0" indent="0" algn="just">
              <a:buNone/>
            </a:pPr>
            <a:r>
              <a:rPr lang="en-US" sz="3200" dirty="0"/>
              <a:t>Price is the amount of money charged for a product or a service. More broadly, price is the sum of all the values that customers give up to gain the benefits of having or using a product or service</a:t>
            </a:r>
            <a:r>
              <a:rPr lang="en-US" sz="3200" dirty="0" smtClean="0"/>
              <a:t>.</a:t>
            </a:r>
            <a:endParaRPr lang="en-US" sz="3200" dirty="0"/>
          </a:p>
        </p:txBody>
      </p:sp>
    </p:spTree>
    <p:extLst>
      <p:ext uri="{BB962C8B-B14F-4D97-AF65-F5344CB8AC3E}">
        <p14:creationId xmlns:p14="http://schemas.microsoft.com/office/powerpoint/2010/main" val="13243236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1"/>
                </a:solidFill>
              </a:rPr>
              <a:t>Price Adjustment Strategies</a:t>
            </a:r>
            <a:endParaRPr lang="en-US" dirty="0"/>
          </a:p>
        </p:txBody>
      </p:sp>
      <p:sp>
        <p:nvSpPr>
          <p:cNvPr id="3" name="Content Placeholder 2"/>
          <p:cNvSpPr>
            <a:spLocks noGrp="1"/>
          </p:cNvSpPr>
          <p:nvPr>
            <p:ph sz="quarter" idx="1"/>
          </p:nvPr>
        </p:nvSpPr>
        <p:spPr>
          <a:xfrm>
            <a:off x="609600" y="1905000"/>
            <a:ext cx="7921752" cy="4495800"/>
          </a:xfrm>
        </p:spPr>
        <p:txBody>
          <a:bodyPr>
            <a:normAutofit/>
          </a:bodyPr>
          <a:lstStyle/>
          <a:p>
            <a:pPr marL="0" indent="0" algn="just">
              <a:buNone/>
            </a:pPr>
            <a:r>
              <a:rPr lang="en-US" sz="3200" dirty="0"/>
              <a:t>Companies usually adjust their basic prices to account for various customer differences and changing situations. </a:t>
            </a:r>
          </a:p>
          <a:p>
            <a:pPr marL="0" indent="0" algn="just">
              <a:buNone/>
            </a:pPr>
            <a:endParaRPr lang="en-US" sz="3200" dirty="0"/>
          </a:p>
          <a:p>
            <a:pPr marL="0" indent="0" algn="just">
              <a:buNone/>
            </a:pPr>
            <a:r>
              <a:rPr lang="en-US" sz="3200" dirty="0"/>
              <a:t>Here we examine the seven price adjustment strategies summarized below</a:t>
            </a:r>
            <a:r>
              <a:rPr lang="en-US" sz="3200" dirty="0" smtClean="0"/>
              <a:t>:</a:t>
            </a:r>
            <a:endParaRPr lang="en-US" sz="3200" dirty="0"/>
          </a:p>
        </p:txBody>
      </p:sp>
    </p:spTree>
    <p:extLst>
      <p:ext uri="{BB962C8B-B14F-4D97-AF65-F5344CB8AC3E}">
        <p14:creationId xmlns:p14="http://schemas.microsoft.com/office/powerpoint/2010/main" val="33627489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1"/>
                </a:solidFill>
              </a:rPr>
              <a:t>Price Adjustment Strategies</a:t>
            </a:r>
            <a:endParaRPr lang="en-US"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2389771736"/>
              </p:ext>
            </p:extLst>
          </p:nvPr>
        </p:nvGraphicFramePr>
        <p:xfrm>
          <a:off x="609600" y="1981200"/>
          <a:ext cx="8153400" cy="4495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643469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a:xfrm>
            <a:off x="3048000" y="3657600"/>
            <a:ext cx="4035552" cy="762000"/>
          </a:xfrm>
        </p:spPr>
        <p:txBody>
          <a:bodyPr>
            <a:normAutofit lnSpcReduction="10000"/>
          </a:bodyPr>
          <a:lstStyle/>
          <a:p>
            <a:pPr marL="0" indent="0">
              <a:buNone/>
            </a:pPr>
            <a:r>
              <a:rPr lang="en-US" sz="4800" b="1" dirty="0" smtClean="0">
                <a:solidFill>
                  <a:schemeClr val="accent1"/>
                </a:solidFill>
              </a:rPr>
              <a:t>Product</a:t>
            </a:r>
            <a:r>
              <a:rPr lang="en-US" sz="4800" b="1" dirty="0">
                <a:solidFill>
                  <a:schemeClr val="accent1"/>
                </a:solidFill>
              </a:rPr>
              <a:t>?</a:t>
            </a:r>
            <a:endParaRPr lang="en-US" sz="4800" dirty="0">
              <a:solidFill>
                <a:schemeClr val="accent1"/>
              </a:solidFill>
            </a:endParaRPr>
          </a:p>
        </p:txBody>
      </p:sp>
    </p:spTree>
    <p:extLst>
      <p:ext uri="{BB962C8B-B14F-4D97-AF65-F5344CB8AC3E}">
        <p14:creationId xmlns:p14="http://schemas.microsoft.com/office/powerpoint/2010/main" val="7371526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a:xfrm>
            <a:off x="381000" y="1828800"/>
            <a:ext cx="5257800" cy="4495800"/>
          </a:xfrm>
        </p:spPr>
        <p:txBody>
          <a:bodyPr>
            <a:normAutofit/>
          </a:bodyPr>
          <a:lstStyle/>
          <a:p>
            <a:pPr marL="0" indent="0" algn="just">
              <a:buNone/>
            </a:pPr>
            <a:r>
              <a:rPr lang="en-US" sz="2800" b="1" dirty="0">
                <a:solidFill>
                  <a:schemeClr val="accent1"/>
                </a:solidFill>
              </a:rPr>
              <a:t>Discount pricing</a:t>
            </a:r>
          </a:p>
          <a:p>
            <a:pPr marL="0" indent="0" algn="just">
              <a:buNone/>
            </a:pPr>
            <a:endParaRPr lang="en-US" sz="2800" dirty="0"/>
          </a:p>
          <a:p>
            <a:pPr marL="0" indent="0">
              <a:buNone/>
            </a:pPr>
            <a:r>
              <a:rPr lang="en-US" sz="2800" dirty="0"/>
              <a:t>Most companies adjust their basic price </a:t>
            </a:r>
            <a:r>
              <a:rPr lang="en-US" sz="2800" dirty="0" smtClean="0"/>
              <a:t>to reward </a:t>
            </a:r>
            <a:r>
              <a:rPr lang="en-US" sz="2800" dirty="0"/>
              <a:t>customers for certain responses, such as paying bills early, volume purchases, and off-season buying. </a:t>
            </a:r>
            <a:endParaRPr lang="en-US" sz="2800" dirty="0" smtClean="0"/>
          </a:p>
          <a:p>
            <a:pPr marL="0" indent="0">
              <a:buNone/>
            </a:pPr>
            <a:r>
              <a:rPr lang="en-US" sz="2800" dirty="0" smtClean="0"/>
              <a:t>These </a:t>
            </a:r>
            <a:r>
              <a:rPr lang="en-US" sz="2800" dirty="0"/>
              <a:t>price adjustments called </a:t>
            </a:r>
            <a:r>
              <a:rPr lang="en-US" sz="2800" i="1" dirty="0"/>
              <a:t>discounts pricing</a:t>
            </a:r>
            <a:r>
              <a:rPr lang="en-US" sz="2800" dirty="0" smtClean="0"/>
              <a:t>.</a:t>
            </a:r>
            <a:endParaRPr lang="en-US" sz="28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8800" y="1981201"/>
            <a:ext cx="3505200" cy="464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062232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a:xfrm>
            <a:off x="609600" y="1752600"/>
            <a:ext cx="7921752" cy="4495800"/>
          </a:xfrm>
        </p:spPr>
        <p:txBody>
          <a:bodyPr>
            <a:normAutofit lnSpcReduction="10000"/>
          </a:bodyPr>
          <a:lstStyle/>
          <a:p>
            <a:pPr marL="0" indent="0" algn="just">
              <a:buNone/>
            </a:pPr>
            <a:r>
              <a:rPr lang="en-US" sz="3600" b="1" dirty="0">
                <a:solidFill>
                  <a:schemeClr val="accent1"/>
                </a:solidFill>
              </a:rPr>
              <a:t>Segmented pricing</a:t>
            </a:r>
          </a:p>
          <a:p>
            <a:pPr marL="0" indent="0" algn="just">
              <a:buNone/>
            </a:pPr>
            <a:endParaRPr lang="en-US" b="1" dirty="0">
              <a:solidFill>
                <a:schemeClr val="accent1"/>
              </a:solidFill>
            </a:endParaRPr>
          </a:p>
          <a:p>
            <a:pPr marL="0" indent="0" algn="just">
              <a:buNone/>
            </a:pPr>
            <a:r>
              <a:rPr lang="en-US" dirty="0"/>
              <a:t>Segmented pricing takes several forms. Under </a:t>
            </a:r>
            <a:r>
              <a:rPr lang="en-US" i="1" dirty="0"/>
              <a:t>customer-segment pricing</a:t>
            </a:r>
            <a:r>
              <a:rPr lang="en-US" dirty="0"/>
              <a:t>, different customers pay different prices for the same product or service. </a:t>
            </a:r>
            <a:endParaRPr lang="en-US" dirty="0" smtClean="0"/>
          </a:p>
          <a:p>
            <a:pPr marL="0" indent="0" algn="just">
              <a:buNone/>
            </a:pPr>
            <a:endParaRPr lang="en-US" dirty="0"/>
          </a:p>
          <a:p>
            <a:pPr marL="0" indent="0" algn="just">
              <a:buNone/>
            </a:pPr>
            <a:r>
              <a:rPr lang="en-US" dirty="0"/>
              <a:t>For example, museums, movie theaters, and retail stores may charge lower prices for students and senior citizens</a:t>
            </a:r>
            <a:r>
              <a:rPr lang="en-US" dirty="0" smtClean="0"/>
              <a:t>.</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00" y="5486400"/>
            <a:ext cx="34290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473329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a:xfrm>
            <a:off x="609600" y="2590800"/>
            <a:ext cx="7921752" cy="4191000"/>
          </a:xfrm>
        </p:spPr>
        <p:txBody>
          <a:bodyPr/>
          <a:lstStyle/>
          <a:p>
            <a:pPr marL="0" indent="0" algn="just">
              <a:buNone/>
            </a:pPr>
            <a:r>
              <a:rPr lang="en-US" sz="3000" b="1" dirty="0">
                <a:solidFill>
                  <a:schemeClr val="accent1"/>
                </a:solidFill>
              </a:rPr>
              <a:t>Psychological Pricing</a:t>
            </a:r>
          </a:p>
          <a:p>
            <a:pPr marL="0" indent="0" algn="just">
              <a:buNone/>
            </a:pPr>
            <a:endParaRPr lang="en-US" b="1" dirty="0">
              <a:solidFill>
                <a:schemeClr val="accent1"/>
              </a:solidFill>
            </a:endParaRPr>
          </a:p>
          <a:p>
            <a:pPr marL="0" indent="0" algn="just">
              <a:buNone/>
            </a:pPr>
            <a:r>
              <a:rPr lang="en-US" dirty="0"/>
              <a:t>Price says something about the product. For example, many consumers use price to judge quality. A $100(Rs.14100) bottle of perfume may contain only $3(Rs.423) worth of scent, but some people are willing to pay the $100 because this price indicates something special.</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5800" y="0"/>
            <a:ext cx="4648200" cy="3355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584083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sz="quarter" idx="1"/>
          </p:nvPr>
        </p:nvSpPr>
        <p:spPr>
          <a:xfrm>
            <a:off x="609600" y="1981200"/>
            <a:ext cx="7921752" cy="4495800"/>
          </a:xfrm>
        </p:spPr>
        <p:txBody>
          <a:bodyPr>
            <a:normAutofit lnSpcReduction="10000"/>
          </a:bodyPr>
          <a:lstStyle/>
          <a:p>
            <a:pPr marL="0" indent="0" algn="just">
              <a:buNone/>
            </a:pPr>
            <a:r>
              <a:rPr lang="en-US" sz="3200" b="1" dirty="0">
                <a:solidFill>
                  <a:schemeClr val="accent1"/>
                </a:solidFill>
              </a:rPr>
              <a:t>Promotional Pricing</a:t>
            </a:r>
          </a:p>
          <a:p>
            <a:pPr marL="0" indent="0" algn="just">
              <a:buNone/>
            </a:pPr>
            <a:endParaRPr lang="en-US" b="1" dirty="0">
              <a:solidFill>
                <a:schemeClr val="accent1"/>
              </a:solidFill>
            </a:endParaRPr>
          </a:p>
          <a:p>
            <a:pPr marL="0" indent="0" algn="just">
              <a:buNone/>
            </a:pPr>
            <a:r>
              <a:rPr lang="en-US" sz="2800" dirty="0"/>
              <a:t>With promotional pricing, companies will temporarily price their products below list price and sometimes even below cost. Promotional pricing takes several forms</a:t>
            </a:r>
            <a:r>
              <a:rPr lang="en-US" sz="2800" dirty="0" smtClean="0"/>
              <a:t>.</a:t>
            </a:r>
          </a:p>
          <a:p>
            <a:pPr marL="0" indent="0" algn="just">
              <a:buNone/>
            </a:pPr>
            <a:endParaRPr lang="en-US" sz="2800" dirty="0"/>
          </a:p>
          <a:p>
            <a:pPr marL="0" indent="0" algn="just">
              <a:buNone/>
            </a:pPr>
            <a:r>
              <a:rPr lang="en-US" sz="2800" dirty="0"/>
              <a:t>Such as </a:t>
            </a:r>
            <a:r>
              <a:rPr lang="en-US" sz="2800" b="1" dirty="0" err="1"/>
              <a:t>Nurpur</a:t>
            </a:r>
            <a:r>
              <a:rPr lang="en-US" sz="2800" dirty="0"/>
              <a:t> offers </a:t>
            </a:r>
            <a:r>
              <a:rPr lang="en-US" sz="2800" dirty="0" err="1"/>
              <a:t>Rooh</a:t>
            </a:r>
            <a:r>
              <a:rPr lang="en-US" sz="2800" dirty="0"/>
              <a:t> </a:t>
            </a:r>
            <a:r>
              <a:rPr lang="en-US" sz="2800" dirty="0" err="1"/>
              <a:t>afza</a:t>
            </a:r>
            <a:r>
              <a:rPr lang="en-US" sz="2800" dirty="0"/>
              <a:t> bottle for free during the month of Ramadan when you buy 12x 1L packs of milk. </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0"/>
            <a:ext cx="4572000" cy="281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858961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sz="quarter" idx="1"/>
          </p:nvPr>
        </p:nvSpPr>
        <p:spPr>
          <a:xfrm>
            <a:off x="609600" y="1828800"/>
            <a:ext cx="8153400" cy="4495800"/>
          </a:xfrm>
        </p:spPr>
        <p:txBody>
          <a:bodyPr/>
          <a:lstStyle/>
          <a:p>
            <a:pPr marL="0" indent="0">
              <a:buNone/>
            </a:pPr>
            <a:r>
              <a:rPr lang="en-US" b="1" dirty="0">
                <a:solidFill>
                  <a:schemeClr val="accent1"/>
                </a:solidFill>
              </a:rPr>
              <a:t>Geographical Pricing</a:t>
            </a:r>
          </a:p>
          <a:p>
            <a:pPr marL="0" indent="0">
              <a:buNone/>
            </a:pPr>
            <a:endParaRPr lang="en-US" b="1" dirty="0">
              <a:solidFill>
                <a:schemeClr val="accent1"/>
              </a:solidFill>
            </a:endParaRPr>
          </a:p>
          <a:p>
            <a:pPr marL="0" indent="0">
              <a:buNone/>
            </a:pPr>
            <a:r>
              <a:rPr lang="en-US" dirty="0"/>
              <a:t>A company also must decide how to price it products for customers located in different parts of the Pakistan or the world. Should the company risk losing the business of more-distant customers by charging them higher prices to cover the higher shipping costs? Or should the company charge all customers the same prices regardless of location</a:t>
            </a:r>
            <a:r>
              <a:rPr lang="en-US" dirty="0" smtClean="0"/>
              <a:t>?</a:t>
            </a:r>
            <a:endParaRPr lang="en-US" b="1" dirty="0">
              <a:solidFill>
                <a:schemeClr val="accent1"/>
              </a:solidFill>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65863" y="0"/>
            <a:ext cx="2878137" cy="2646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938153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sz="quarter" idx="1"/>
          </p:nvPr>
        </p:nvSpPr>
        <p:spPr>
          <a:xfrm>
            <a:off x="609600" y="2517775"/>
            <a:ext cx="8153400" cy="4264025"/>
          </a:xfrm>
        </p:spPr>
        <p:txBody>
          <a:bodyPr>
            <a:normAutofit lnSpcReduction="10000"/>
          </a:bodyPr>
          <a:lstStyle/>
          <a:p>
            <a:pPr marL="0" indent="0">
              <a:buNone/>
            </a:pPr>
            <a:r>
              <a:rPr lang="en-US" b="1" dirty="0">
                <a:solidFill>
                  <a:schemeClr val="accent1"/>
                </a:solidFill>
              </a:rPr>
              <a:t>Dynamic Pricing</a:t>
            </a:r>
          </a:p>
          <a:p>
            <a:pPr marL="0" indent="0">
              <a:buNone/>
            </a:pPr>
            <a:endParaRPr lang="en-US" dirty="0" smtClean="0"/>
          </a:p>
          <a:p>
            <a:pPr marL="0" indent="0">
              <a:buNone/>
            </a:pPr>
            <a:r>
              <a:rPr lang="en-US" dirty="0" smtClean="0"/>
              <a:t>Many </a:t>
            </a:r>
            <a:r>
              <a:rPr lang="en-US" dirty="0"/>
              <a:t>companies are now reversing the fixed pricing trend. They are using dynamic pricing—adjusting prices continually to meet the characteristics and needs of individual customers and situations</a:t>
            </a:r>
            <a:r>
              <a:rPr lang="en-US" dirty="0" smtClean="0"/>
              <a:t>.</a:t>
            </a:r>
          </a:p>
          <a:p>
            <a:pPr marL="0" indent="0">
              <a:buNone/>
            </a:pPr>
            <a:endParaRPr lang="en-US" b="1" dirty="0">
              <a:solidFill>
                <a:schemeClr val="accent1"/>
              </a:solidFill>
            </a:endParaRPr>
          </a:p>
          <a:p>
            <a:pPr>
              <a:buFont typeface="Wingdings" pitchFamily="2" charset="2"/>
              <a:buChar char="q"/>
            </a:pPr>
            <a:r>
              <a:rPr lang="en-US" sz="3200" dirty="0" err="1"/>
              <a:t>Uber</a:t>
            </a:r>
            <a:r>
              <a:rPr lang="en-US" sz="3200" dirty="0"/>
              <a:t> adjust their fares dynamically during slow or peak times</a:t>
            </a:r>
            <a:r>
              <a:rPr lang="en-US" dirty="0" smtClean="0"/>
              <a:t>.</a:t>
            </a:r>
            <a:endParaRPr 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41775" y="0"/>
            <a:ext cx="5102225"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4041775"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845307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sz="quarter" idx="1"/>
          </p:nvPr>
        </p:nvSpPr>
        <p:spPr>
          <a:xfrm>
            <a:off x="609600" y="1752600"/>
            <a:ext cx="8153400" cy="4495800"/>
          </a:xfrm>
        </p:spPr>
        <p:txBody>
          <a:bodyPr/>
          <a:lstStyle/>
          <a:p>
            <a:pPr marL="0" indent="0">
              <a:buNone/>
            </a:pPr>
            <a:r>
              <a:rPr lang="en-US" b="1" dirty="0">
                <a:solidFill>
                  <a:schemeClr val="accent1"/>
                </a:solidFill>
              </a:rPr>
              <a:t>International pricing</a:t>
            </a:r>
          </a:p>
          <a:p>
            <a:pPr marL="0" indent="0">
              <a:buNone/>
            </a:pPr>
            <a:endParaRPr lang="en-US" b="1" dirty="0">
              <a:solidFill>
                <a:schemeClr val="accent1"/>
              </a:solidFill>
            </a:endParaRPr>
          </a:p>
          <a:p>
            <a:pPr marL="0" indent="0">
              <a:buNone/>
            </a:pPr>
            <a:r>
              <a:rPr lang="en-US" dirty="0"/>
              <a:t>Companies that market their products internationally must decide what prices to charge in different countries. In some cases, a company can set a uniform worldwide price and in some other cases travelers visiting abroad are often surprised to find that goods which are relatively inexpensive at home may carry outrageously higher price tags in other countries</a:t>
            </a:r>
            <a:r>
              <a:rPr lang="en-US" dirty="0" smtClean="0"/>
              <a:t>.</a:t>
            </a:r>
            <a:endParaRPr lang="en-US" b="1" dirty="0">
              <a:solidFill>
                <a:schemeClr val="accent1"/>
              </a:solidFill>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89442" y="76200"/>
            <a:ext cx="1828800" cy="1201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55572" y="0"/>
            <a:ext cx="2033870" cy="1197964"/>
          </a:xfrm>
          <a:prstGeom prst="rect">
            <a:avLst/>
          </a:prstGeom>
        </p:spPr>
      </p:pic>
    </p:spTree>
    <p:extLst>
      <p:ext uri="{BB962C8B-B14F-4D97-AF65-F5344CB8AC3E}">
        <p14:creationId xmlns:p14="http://schemas.microsoft.com/office/powerpoint/2010/main" val="10879769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a:xfrm>
            <a:off x="2895600" y="3124200"/>
            <a:ext cx="3048000" cy="1371600"/>
          </a:xfrm>
        </p:spPr>
        <p:txBody>
          <a:bodyPr>
            <a:normAutofit/>
          </a:bodyPr>
          <a:lstStyle/>
          <a:p>
            <a:pPr marL="0" indent="0">
              <a:buNone/>
            </a:pPr>
            <a:r>
              <a:rPr lang="en-US" sz="4800" b="1" dirty="0" smtClean="0">
                <a:solidFill>
                  <a:schemeClr val="accent1"/>
                </a:solidFill>
              </a:rPr>
              <a:t>Channel?</a:t>
            </a:r>
            <a:endParaRPr lang="en-US" sz="4800" b="1" dirty="0">
              <a:solidFill>
                <a:schemeClr val="accent1"/>
              </a:solidFill>
            </a:endParaRPr>
          </a:p>
        </p:txBody>
      </p:sp>
    </p:spTree>
    <p:extLst>
      <p:ext uri="{BB962C8B-B14F-4D97-AF65-F5344CB8AC3E}">
        <p14:creationId xmlns:p14="http://schemas.microsoft.com/office/powerpoint/2010/main" val="8121105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a:xfrm>
            <a:off x="533400" y="1905000"/>
            <a:ext cx="8382000" cy="4495800"/>
          </a:xfrm>
        </p:spPr>
        <p:txBody>
          <a:bodyPr>
            <a:normAutofit/>
          </a:bodyPr>
          <a:lstStyle/>
          <a:p>
            <a:pPr marL="0" indent="0" algn="just">
              <a:buNone/>
            </a:pPr>
            <a:r>
              <a:rPr lang="en-US" sz="3200" b="1" dirty="0"/>
              <a:t>Marketing Channel</a:t>
            </a:r>
          </a:p>
          <a:p>
            <a:pPr marL="0" indent="0" algn="just">
              <a:buNone/>
            </a:pPr>
            <a:endParaRPr lang="en-US" sz="3200" dirty="0"/>
          </a:p>
          <a:p>
            <a:pPr marL="0" indent="0" algn="just">
              <a:buNone/>
            </a:pPr>
            <a:r>
              <a:rPr lang="en-US" sz="3200" dirty="0"/>
              <a:t>The particular set of interdependent organizations involved in the process of making a product or service available for use or consumption</a:t>
            </a:r>
            <a:r>
              <a:rPr lang="en-US" sz="3200" dirty="0" smtClean="0"/>
              <a:t>.</a:t>
            </a:r>
            <a:endParaRPr lang="en-US" sz="3200" dirty="0"/>
          </a:p>
        </p:txBody>
      </p:sp>
    </p:spTree>
    <p:extLst>
      <p:ext uri="{BB962C8B-B14F-4D97-AF65-F5344CB8AC3E}">
        <p14:creationId xmlns:p14="http://schemas.microsoft.com/office/powerpoint/2010/main" val="26878228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Channel Levels</a:t>
            </a:r>
          </a:p>
        </p:txBody>
      </p:sp>
      <p:sp>
        <p:nvSpPr>
          <p:cNvPr id="3" name="Content Placeholder 2"/>
          <p:cNvSpPr>
            <a:spLocks noGrp="1"/>
          </p:cNvSpPr>
          <p:nvPr>
            <p:ph sz="quarter" idx="1"/>
          </p:nvPr>
        </p:nvSpPr>
        <p:spPr>
          <a:xfrm>
            <a:off x="609600" y="1828800"/>
            <a:ext cx="8378952" cy="4495800"/>
          </a:xfrm>
        </p:spPr>
        <p:txBody>
          <a:bodyPr/>
          <a:lstStyle/>
          <a:p>
            <a:pPr marL="0" indent="0">
              <a:buNone/>
            </a:pPr>
            <a:r>
              <a:rPr lang="en-US" b="1" dirty="0"/>
              <a:t>Zero-channel level </a:t>
            </a:r>
            <a:r>
              <a:rPr lang="en-US" dirty="0"/>
              <a:t>(direct-marketing channel) consists of a manufacturer selling directly to the final customer. (i.e. door-to-door sales, direct </a:t>
            </a:r>
            <a:r>
              <a:rPr lang="en-US" dirty="0" err="1"/>
              <a:t>mail,TV</a:t>
            </a:r>
            <a:r>
              <a:rPr lang="en-US" dirty="0"/>
              <a:t> selling</a:t>
            </a:r>
            <a:r>
              <a:rPr lang="en-US" dirty="0" smtClean="0"/>
              <a:t>)</a:t>
            </a:r>
            <a:endParaRPr lang="en-US"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505200"/>
            <a:ext cx="9144000" cy="335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552394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Product</a:t>
            </a:r>
            <a:endParaRPr lang="en-US" dirty="0"/>
          </a:p>
        </p:txBody>
      </p:sp>
      <p:sp>
        <p:nvSpPr>
          <p:cNvPr id="3" name="Content Placeholder 2"/>
          <p:cNvSpPr>
            <a:spLocks noGrp="1"/>
          </p:cNvSpPr>
          <p:nvPr>
            <p:ph sz="quarter" idx="1"/>
          </p:nvPr>
        </p:nvSpPr>
        <p:spPr>
          <a:xfrm>
            <a:off x="304800" y="1981200"/>
            <a:ext cx="8686800" cy="4495800"/>
          </a:xfrm>
        </p:spPr>
        <p:txBody>
          <a:bodyPr/>
          <a:lstStyle/>
          <a:p>
            <a:r>
              <a:rPr lang="en-US" dirty="0"/>
              <a:t>We define a product as anything that can be offered to a market for </a:t>
            </a:r>
            <a:r>
              <a:rPr lang="en-US" dirty="0" smtClean="0"/>
              <a:t>attention, use </a:t>
            </a:r>
            <a:r>
              <a:rPr lang="en-US" dirty="0"/>
              <a:t>or consumption that might satisfy a want or need. </a:t>
            </a:r>
            <a:endParaRPr lang="en-US" dirty="0" smtClean="0"/>
          </a:p>
          <a:p>
            <a:endParaRPr lang="en-US" dirty="0"/>
          </a:p>
          <a:p>
            <a:pPr marL="0" indent="0">
              <a:buNone/>
            </a:pPr>
            <a:r>
              <a:rPr lang="en-US" dirty="0" smtClean="0"/>
              <a:t>Products </a:t>
            </a:r>
            <a:r>
              <a:rPr lang="en-US" dirty="0"/>
              <a:t>include more than </a:t>
            </a:r>
            <a:r>
              <a:rPr lang="en-US" dirty="0" smtClean="0"/>
              <a:t>just tangible </a:t>
            </a:r>
            <a:r>
              <a:rPr lang="en-US" dirty="0"/>
              <a:t>objects, such as </a:t>
            </a:r>
            <a:r>
              <a:rPr lang="en-US" b="1" dirty="0"/>
              <a:t>cars</a:t>
            </a:r>
            <a:r>
              <a:rPr lang="en-US" dirty="0"/>
              <a:t>, </a:t>
            </a:r>
            <a:r>
              <a:rPr lang="en-US" b="1" dirty="0"/>
              <a:t>clothing</a:t>
            </a:r>
            <a:r>
              <a:rPr lang="en-US" dirty="0"/>
              <a:t>, or </a:t>
            </a:r>
            <a:r>
              <a:rPr lang="en-US" b="1" dirty="0"/>
              <a:t>mobile </a:t>
            </a:r>
            <a:r>
              <a:rPr lang="en-US" b="1" dirty="0" smtClean="0"/>
              <a:t>phones </a:t>
            </a:r>
            <a:r>
              <a:rPr lang="en-US" dirty="0" err="1" smtClean="0"/>
              <a:t>etc</a:t>
            </a:r>
            <a:endParaRPr lang="en-US" dirty="0" smtClean="0"/>
          </a:p>
          <a:p>
            <a:pPr marL="0" indent="0">
              <a:buNone/>
            </a:pPr>
            <a:endParaRPr lang="en-US" dirty="0"/>
          </a:p>
          <a:p>
            <a:pPr marL="0" indent="0">
              <a:buNone/>
            </a:pPr>
            <a:r>
              <a:rPr lang="en-US" dirty="0"/>
              <a:t>Thus, an Apple iPhone, a Toyota </a:t>
            </a:r>
            <a:r>
              <a:rPr lang="en-US" dirty="0" smtClean="0"/>
              <a:t>Camry </a:t>
            </a:r>
            <a:r>
              <a:rPr lang="en-US" dirty="0"/>
              <a:t>are products.</a:t>
            </a:r>
          </a:p>
        </p:txBody>
      </p:sp>
    </p:spTree>
    <p:extLst>
      <p:ext uri="{BB962C8B-B14F-4D97-AF65-F5344CB8AC3E}">
        <p14:creationId xmlns:p14="http://schemas.microsoft.com/office/powerpoint/2010/main" val="5703560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Channel Levels</a:t>
            </a:r>
          </a:p>
        </p:txBody>
      </p:sp>
      <p:sp>
        <p:nvSpPr>
          <p:cNvPr id="3" name="Content Placeholder 2"/>
          <p:cNvSpPr>
            <a:spLocks noGrp="1"/>
          </p:cNvSpPr>
          <p:nvPr>
            <p:ph sz="quarter" idx="1"/>
          </p:nvPr>
        </p:nvSpPr>
        <p:spPr>
          <a:xfrm>
            <a:off x="609600" y="1752600"/>
            <a:ext cx="8153400" cy="4495800"/>
          </a:xfrm>
        </p:spPr>
        <p:txBody>
          <a:bodyPr/>
          <a:lstStyle/>
          <a:p>
            <a:pPr marL="0" indent="0">
              <a:buNone/>
            </a:pPr>
            <a:r>
              <a:rPr lang="en-US" b="1" dirty="0"/>
              <a:t>One level channel</a:t>
            </a:r>
            <a:r>
              <a:rPr lang="en-US" dirty="0"/>
              <a:t> contains one selling intermediary (i.e. retailer</a:t>
            </a:r>
            <a:r>
              <a:rPr lang="en-US" dirty="0" smtClean="0"/>
              <a:t>)</a:t>
            </a:r>
            <a:endParaRPr lang="en-US"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706687"/>
            <a:ext cx="9144000" cy="4151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819816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Channel Levels</a:t>
            </a:r>
          </a:p>
        </p:txBody>
      </p:sp>
      <p:sp>
        <p:nvSpPr>
          <p:cNvPr id="3" name="Content Placeholder 2"/>
          <p:cNvSpPr>
            <a:spLocks noGrp="1"/>
          </p:cNvSpPr>
          <p:nvPr>
            <p:ph sz="quarter" idx="1"/>
          </p:nvPr>
        </p:nvSpPr>
        <p:spPr>
          <a:xfrm>
            <a:off x="609600" y="1752600"/>
            <a:ext cx="8153400" cy="4495800"/>
          </a:xfrm>
        </p:spPr>
        <p:txBody>
          <a:bodyPr/>
          <a:lstStyle/>
          <a:p>
            <a:pPr marL="0" indent="0">
              <a:buNone/>
            </a:pPr>
            <a:r>
              <a:rPr lang="en-US" b="1" dirty="0"/>
              <a:t>Two level</a:t>
            </a:r>
            <a:r>
              <a:rPr lang="en-US" dirty="0"/>
              <a:t>…(wholesalers, retailers</a:t>
            </a:r>
            <a:r>
              <a:rPr lang="en-US" dirty="0" smtClean="0"/>
              <a:t>)</a:t>
            </a:r>
            <a:endParaRPr lang="en-US"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337449"/>
            <a:ext cx="9144000" cy="4529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687911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Channel Levels</a:t>
            </a:r>
          </a:p>
        </p:txBody>
      </p:sp>
      <p:sp>
        <p:nvSpPr>
          <p:cNvPr id="3" name="Content Placeholder 2"/>
          <p:cNvSpPr>
            <a:spLocks noGrp="1"/>
          </p:cNvSpPr>
          <p:nvPr>
            <p:ph sz="quarter" idx="1"/>
          </p:nvPr>
        </p:nvSpPr>
        <p:spPr>
          <a:xfrm>
            <a:off x="609600" y="1676400"/>
            <a:ext cx="8153400" cy="4495800"/>
          </a:xfrm>
        </p:spPr>
        <p:txBody>
          <a:bodyPr/>
          <a:lstStyle/>
          <a:p>
            <a:pPr marL="0" indent="0">
              <a:buNone/>
            </a:pPr>
            <a:r>
              <a:rPr lang="en-US" b="1" dirty="0"/>
              <a:t>Three level</a:t>
            </a:r>
            <a:r>
              <a:rPr lang="en-US" dirty="0"/>
              <a:t>…(wholesalers, jobbers, retailers)</a:t>
            </a:r>
          </a:p>
          <a:p>
            <a:pPr marL="0" indent="0">
              <a:buNone/>
            </a:pPr>
            <a:endParaRPr lang="en-US" dirty="0"/>
          </a:p>
          <a:p>
            <a:pPr marL="0" indent="0">
              <a:buNone/>
            </a:pPr>
            <a:r>
              <a:rPr lang="en-US" dirty="0"/>
              <a:t>The longer the channel, the more difficult it is to exercise control</a:t>
            </a:r>
            <a:r>
              <a:rPr lang="en-US" dirty="0" smtClean="0"/>
              <a:t>.</a:t>
            </a:r>
            <a:endParaRPr lang="en-US"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3657601"/>
            <a:ext cx="9144000" cy="2819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533400" y="6477000"/>
            <a:ext cx="7543800" cy="400110"/>
          </a:xfrm>
          <a:prstGeom prst="rect">
            <a:avLst/>
          </a:prstGeom>
        </p:spPr>
        <p:txBody>
          <a:bodyPr wrap="square">
            <a:spAutoFit/>
          </a:bodyPr>
          <a:lstStyle/>
          <a:p>
            <a:r>
              <a:rPr lang="en-US" sz="2000" dirty="0"/>
              <a:t>Jobber (Middle man) who buys from wholesaler and sells to retailer.</a:t>
            </a:r>
          </a:p>
        </p:txBody>
      </p:sp>
    </p:spTree>
    <p:extLst>
      <p:ext uri="{BB962C8B-B14F-4D97-AF65-F5344CB8AC3E}">
        <p14:creationId xmlns:p14="http://schemas.microsoft.com/office/powerpoint/2010/main" val="27712717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a:xfrm>
            <a:off x="2590800" y="3200400"/>
            <a:ext cx="3349752" cy="990600"/>
          </a:xfrm>
        </p:spPr>
        <p:txBody>
          <a:bodyPr>
            <a:normAutofit/>
          </a:bodyPr>
          <a:lstStyle/>
          <a:p>
            <a:pPr marL="0" indent="0">
              <a:buNone/>
            </a:pPr>
            <a:r>
              <a:rPr lang="en-US" sz="4800" b="1" dirty="0" smtClean="0">
                <a:solidFill>
                  <a:schemeClr val="accent1"/>
                </a:solidFill>
              </a:rPr>
              <a:t>Promotion?</a:t>
            </a:r>
            <a:endParaRPr lang="en-US" sz="4800" b="1" dirty="0">
              <a:solidFill>
                <a:schemeClr val="accent1"/>
              </a:solidFill>
            </a:endParaRPr>
          </a:p>
        </p:txBody>
      </p:sp>
    </p:spTree>
    <p:extLst>
      <p:ext uri="{BB962C8B-B14F-4D97-AF65-F5344CB8AC3E}">
        <p14:creationId xmlns:p14="http://schemas.microsoft.com/office/powerpoint/2010/main" val="413392432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Promotion</a:t>
            </a:r>
          </a:p>
        </p:txBody>
      </p:sp>
      <p:sp>
        <p:nvSpPr>
          <p:cNvPr id="3" name="Content Placeholder 2"/>
          <p:cNvSpPr>
            <a:spLocks noGrp="1"/>
          </p:cNvSpPr>
          <p:nvPr>
            <p:ph sz="quarter" idx="1"/>
          </p:nvPr>
        </p:nvSpPr>
        <p:spPr>
          <a:xfrm>
            <a:off x="381000" y="1752600"/>
            <a:ext cx="8610600" cy="5105400"/>
          </a:xfrm>
        </p:spPr>
        <p:txBody>
          <a:bodyPr>
            <a:normAutofit fontScale="85000" lnSpcReduction="10000"/>
          </a:bodyPr>
          <a:lstStyle/>
          <a:p>
            <a:pPr marL="0" indent="0">
              <a:buNone/>
            </a:pPr>
            <a:r>
              <a:rPr lang="en-US" b="1" dirty="0"/>
              <a:t>Promotion is all about communication</a:t>
            </a:r>
            <a:r>
              <a:rPr lang="en-US" dirty="0"/>
              <a:t>. </a:t>
            </a:r>
          </a:p>
          <a:p>
            <a:pPr marL="0" indent="0">
              <a:buNone/>
            </a:pPr>
            <a:endParaRPr lang="en-US" dirty="0"/>
          </a:p>
          <a:p>
            <a:pPr marL="0" indent="0">
              <a:buNone/>
            </a:pPr>
            <a:r>
              <a:rPr lang="en-US" dirty="0"/>
              <a:t>Promotion is the way in a business makes its products known to the customers, both current and potential. It is a common mistake to believe that promotion by business is all about advertising. </a:t>
            </a:r>
            <a:r>
              <a:rPr lang="en-US" b="1" dirty="0"/>
              <a:t>It isn't</a:t>
            </a:r>
            <a:r>
              <a:rPr lang="en-US" dirty="0" smtClean="0"/>
              <a:t>.</a:t>
            </a:r>
          </a:p>
          <a:p>
            <a:pPr marL="0" indent="0">
              <a:buNone/>
            </a:pPr>
            <a:endParaRPr lang="en-US" dirty="0" smtClean="0"/>
          </a:p>
          <a:p>
            <a:pPr marL="0" indent="0">
              <a:buNone/>
            </a:pPr>
            <a:r>
              <a:rPr lang="en-US" dirty="0" smtClean="0"/>
              <a:t>The </a:t>
            </a:r>
            <a:r>
              <a:rPr lang="en-US" dirty="0"/>
              <a:t>main methods of promotion are:</a:t>
            </a:r>
          </a:p>
          <a:p>
            <a:endParaRPr lang="en-US" dirty="0"/>
          </a:p>
          <a:p>
            <a:pPr>
              <a:buFont typeface="Wingdings" panose="05000000000000000000" pitchFamily="2" charset="2"/>
              <a:buChar char="q"/>
            </a:pPr>
            <a:r>
              <a:rPr lang="en-US" dirty="0"/>
              <a:t>Advertising</a:t>
            </a:r>
          </a:p>
          <a:p>
            <a:pPr>
              <a:buFont typeface="Wingdings" panose="05000000000000000000" pitchFamily="2" charset="2"/>
              <a:buChar char="q"/>
            </a:pPr>
            <a:r>
              <a:rPr lang="en-US" dirty="0"/>
              <a:t>Public relations</a:t>
            </a:r>
          </a:p>
          <a:p>
            <a:pPr>
              <a:buFont typeface="Wingdings" panose="05000000000000000000" pitchFamily="2" charset="2"/>
              <a:buChar char="q"/>
            </a:pPr>
            <a:r>
              <a:rPr lang="en-US" dirty="0"/>
              <a:t>Personal selling</a:t>
            </a:r>
          </a:p>
          <a:p>
            <a:pPr>
              <a:buFont typeface="Wingdings" panose="05000000000000000000" pitchFamily="2" charset="2"/>
              <a:buChar char="q"/>
            </a:pPr>
            <a:r>
              <a:rPr lang="en-US" dirty="0"/>
              <a:t>Sales </a:t>
            </a:r>
            <a:r>
              <a:rPr lang="en-US" dirty="0" smtClean="0"/>
              <a:t>promotion</a:t>
            </a:r>
            <a:endParaRPr lang="en-US" dirty="0"/>
          </a:p>
        </p:txBody>
      </p:sp>
    </p:spTree>
    <p:extLst>
      <p:ext uri="{BB962C8B-B14F-4D97-AF65-F5344CB8AC3E}">
        <p14:creationId xmlns:p14="http://schemas.microsoft.com/office/powerpoint/2010/main" val="34570516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Products</a:t>
            </a:r>
            <a:endParaRPr lang="en-US" dirty="0"/>
          </a:p>
        </p:txBody>
      </p:sp>
      <p:sp>
        <p:nvSpPr>
          <p:cNvPr id="3" name="Content Placeholder 2"/>
          <p:cNvSpPr>
            <a:spLocks noGrp="1"/>
          </p:cNvSpPr>
          <p:nvPr>
            <p:ph sz="quarter" idx="1"/>
          </p:nvPr>
        </p:nvSpPr>
        <p:spPr>
          <a:xfrm>
            <a:off x="612648" y="2133600"/>
            <a:ext cx="8153400" cy="4495800"/>
          </a:xfrm>
        </p:spPr>
        <p:txBody>
          <a:bodyPr/>
          <a:lstStyle/>
          <a:p>
            <a:pPr marL="514350" indent="-514350">
              <a:buFont typeface="+mj-lt"/>
              <a:buAutoNum type="arabicPeriod"/>
            </a:pPr>
            <a:r>
              <a:rPr lang="en-US" dirty="0"/>
              <a:t>Consumer </a:t>
            </a:r>
            <a:r>
              <a:rPr lang="en-US" dirty="0" smtClean="0"/>
              <a:t>Products</a:t>
            </a:r>
          </a:p>
          <a:p>
            <a:pPr marL="514350" indent="-514350">
              <a:buFont typeface="+mj-lt"/>
              <a:buAutoNum type="arabicPeriod"/>
            </a:pPr>
            <a:endParaRPr lang="en-US" dirty="0"/>
          </a:p>
          <a:p>
            <a:pPr marL="514350" indent="-514350">
              <a:buFont typeface="+mj-lt"/>
              <a:buAutoNum type="arabicPeriod"/>
            </a:pPr>
            <a:r>
              <a:rPr lang="en-US" dirty="0" smtClean="0"/>
              <a:t>Business </a:t>
            </a:r>
            <a:r>
              <a:rPr lang="en-US" dirty="0"/>
              <a:t>Products</a:t>
            </a:r>
            <a:endParaRPr lang="en-US" dirty="0" smtClean="0"/>
          </a:p>
        </p:txBody>
      </p:sp>
    </p:spTree>
    <p:extLst>
      <p:ext uri="{BB962C8B-B14F-4D97-AF65-F5344CB8AC3E}">
        <p14:creationId xmlns:p14="http://schemas.microsoft.com/office/powerpoint/2010/main" val="7283157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Products</a:t>
            </a:r>
          </a:p>
        </p:txBody>
      </p:sp>
      <p:sp>
        <p:nvSpPr>
          <p:cNvPr id="3" name="Content Placeholder 2"/>
          <p:cNvSpPr>
            <a:spLocks noGrp="1"/>
          </p:cNvSpPr>
          <p:nvPr>
            <p:ph sz="quarter" idx="1"/>
          </p:nvPr>
        </p:nvSpPr>
        <p:spPr>
          <a:xfrm>
            <a:off x="152400" y="1828800"/>
            <a:ext cx="8839200" cy="4495800"/>
          </a:xfrm>
        </p:spPr>
        <p:txBody>
          <a:bodyPr>
            <a:normAutofit lnSpcReduction="10000"/>
          </a:bodyPr>
          <a:lstStyle/>
          <a:p>
            <a:pPr marL="0" indent="0">
              <a:buNone/>
            </a:pPr>
            <a:r>
              <a:rPr lang="en-US" dirty="0">
                <a:solidFill>
                  <a:schemeClr val="accent1"/>
                </a:solidFill>
              </a:rPr>
              <a:t>Consumer </a:t>
            </a:r>
            <a:r>
              <a:rPr lang="en-US" dirty="0" smtClean="0">
                <a:solidFill>
                  <a:schemeClr val="accent1"/>
                </a:solidFill>
              </a:rPr>
              <a:t>Products</a:t>
            </a:r>
            <a:r>
              <a:rPr lang="en-US" dirty="0" smtClean="0"/>
              <a:t> are products </a:t>
            </a:r>
            <a:r>
              <a:rPr lang="en-US" dirty="0"/>
              <a:t>bought by final consumers for </a:t>
            </a:r>
            <a:r>
              <a:rPr lang="en-US" dirty="0" smtClean="0"/>
              <a:t>personal consumption</a:t>
            </a:r>
            <a:r>
              <a:rPr lang="en-US" dirty="0"/>
              <a:t>. </a:t>
            </a:r>
            <a:r>
              <a:rPr lang="en-US" dirty="0" smtClean="0"/>
              <a:t>Companies</a:t>
            </a:r>
            <a:r>
              <a:rPr lang="en-US" dirty="0" smtClean="0"/>
              <a:t> </a:t>
            </a:r>
            <a:r>
              <a:rPr lang="en-US" dirty="0"/>
              <a:t>usually classify these </a:t>
            </a:r>
            <a:r>
              <a:rPr lang="en-US" dirty="0" smtClean="0"/>
              <a:t>products </a:t>
            </a:r>
            <a:r>
              <a:rPr lang="en-US" dirty="0"/>
              <a:t>further based on </a:t>
            </a:r>
            <a:r>
              <a:rPr lang="en-US" dirty="0" smtClean="0"/>
              <a:t>how consumers </a:t>
            </a:r>
            <a:r>
              <a:rPr lang="en-US" dirty="0"/>
              <a:t>go about buying them. Consumer products </a:t>
            </a:r>
            <a:r>
              <a:rPr lang="en-US" dirty="0" smtClean="0"/>
              <a:t>include</a:t>
            </a:r>
            <a:r>
              <a:rPr lang="en-US" dirty="0" smtClean="0"/>
              <a:t>:</a:t>
            </a:r>
          </a:p>
          <a:p>
            <a:pPr marL="0" indent="0">
              <a:buNone/>
            </a:pPr>
            <a:endParaRPr lang="en-US" dirty="0" smtClean="0"/>
          </a:p>
          <a:p>
            <a:pPr marL="514350" indent="-514350">
              <a:buFont typeface="+mj-lt"/>
              <a:buAutoNum type="arabicPeriod"/>
            </a:pPr>
            <a:r>
              <a:rPr lang="en-US" i="1" dirty="0" smtClean="0"/>
              <a:t>convenience </a:t>
            </a:r>
            <a:r>
              <a:rPr lang="en-US" i="1" dirty="0" smtClean="0"/>
              <a:t>products (Every day </a:t>
            </a:r>
            <a:r>
              <a:rPr lang="en-US" i="1" dirty="0"/>
              <a:t>E</a:t>
            </a:r>
            <a:r>
              <a:rPr lang="en-US" i="1" dirty="0" smtClean="0"/>
              <a:t>ssentials)</a:t>
            </a:r>
            <a:endParaRPr lang="en-US" i="1" dirty="0" smtClean="0"/>
          </a:p>
          <a:p>
            <a:pPr marL="514350" indent="-514350">
              <a:buFont typeface="+mj-lt"/>
              <a:buAutoNum type="arabicPeriod"/>
            </a:pPr>
            <a:r>
              <a:rPr lang="en-US" i="1" dirty="0" smtClean="0"/>
              <a:t>shopping </a:t>
            </a:r>
            <a:r>
              <a:rPr lang="en-US" i="1" dirty="0" smtClean="0"/>
              <a:t>products (Outfitters </a:t>
            </a:r>
            <a:r>
              <a:rPr lang="en-US" i="1" dirty="0" err="1" smtClean="0"/>
              <a:t>etc</a:t>
            </a:r>
            <a:r>
              <a:rPr lang="en-US" i="1" dirty="0" smtClean="0"/>
              <a:t>)</a:t>
            </a:r>
            <a:endParaRPr lang="en-US" i="1" dirty="0" smtClean="0"/>
          </a:p>
          <a:p>
            <a:pPr marL="514350" indent="-514350">
              <a:buFont typeface="+mj-lt"/>
              <a:buAutoNum type="arabicPeriod"/>
            </a:pPr>
            <a:r>
              <a:rPr lang="en-US" i="1" dirty="0" smtClean="0"/>
              <a:t>specialty </a:t>
            </a:r>
            <a:r>
              <a:rPr lang="en-US" i="1" dirty="0" smtClean="0"/>
              <a:t>products (Canon Cameras </a:t>
            </a:r>
            <a:r>
              <a:rPr lang="en-US" i="1" dirty="0" err="1" smtClean="0"/>
              <a:t>etc</a:t>
            </a:r>
            <a:r>
              <a:rPr lang="en-US" i="1" dirty="0" smtClean="0"/>
              <a:t>)</a:t>
            </a:r>
            <a:endParaRPr lang="en-US" dirty="0"/>
          </a:p>
          <a:p>
            <a:pPr marL="514350" indent="-514350">
              <a:buFont typeface="+mj-lt"/>
              <a:buAutoNum type="arabicPeriod"/>
            </a:pPr>
            <a:r>
              <a:rPr lang="en-US" i="1" dirty="0" smtClean="0"/>
              <a:t>unsought </a:t>
            </a:r>
            <a:r>
              <a:rPr lang="en-US" i="1" dirty="0"/>
              <a:t>products</a:t>
            </a:r>
            <a:r>
              <a:rPr lang="en-US" dirty="0"/>
              <a:t>. </a:t>
            </a:r>
            <a:r>
              <a:rPr lang="en-US" dirty="0" smtClean="0"/>
              <a:t>(Not </a:t>
            </a:r>
            <a:r>
              <a:rPr lang="en-US" dirty="0"/>
              <a:t>normally consider </a:t>
            </a:r>
            <a:r>
              <a:rPr lang="en-US" dirty="0" smtClean="0"/>
              <a:t>buying)</a:t>
            </a:r>
            <a:endParaRPr lang="en-US" dirty="0"/>
          </a:p>
        </p:txBody>
      </p:sp>
    </p:spTree>
    <p:extLst>
      <p:ext uri="{BB962C8B-B14F-4D97-AF65-F5344CB8AC3E}">
        <p14:creationId xmlns:p14="http://schemas.microsoft.com/office/powerpoint/2010/main" val="19306532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Products</a:t>
            </a:r>
          </a:p>
        </p:txBody>
      </p:sp>
      <p:sp>
        <p:nvSpPr>
          <p:cNvPr id="3" name="Content Placeholder 2"/>
          <p:cNvSpPr>
            <a:spLocks noGrp="1"/>
          </p:cNvSpPr>
          <p:nvPr>
            <p:ph sz="quarter" idx="1"/>
          </p:nvPr>
        </p:nvSpPr>
        <p:spPr>
          <a:xfrm>
            <a:off x="612648" y="1905000"/>
            <a:ext cx="8378952" cy="4495800"/>
          </a:xfrm>
        </p:spPr>
        <p:txBody>
          <a:bodyPr/>
          <a:lstStyle/>
          <a:p>
            <a:pPr marL="0" indent="0">
              <a:buNone/>
            </a:pPr>
            <a:r>
              <a:rPr lang="en-US" dirty="0" smtClean="0">
                <a:solidFill>
                  <a:schemeClr val="accent1"/>
                </a:solidFill>
              </a:rPr>
              <a:t>Business </a:t>
            </a:r>
            <a:r>
              <a:rPr lang="en-US" dirty="0">
                <a:solidFill>
                  <a:schemeClr val="accent1"/>
                </a:solidFill>
              </a:rPr>
              <a:t>products</a:t>
            </a:r>
            <a:r>
              <a:rPr lang="en-US" dirty="0"/>
              <a:t> are those products purchased for further processing or for use </a:t>
            </a:r>
            <a:r>
              <a:rPr lang="en-US" dirty="0" smtClean="0"/>
              <a:t>in conducting </a:t>
            </a:r>
            <a:r>
              <a:rPr lang="en-US" dirty="0"/>
              <a:t>a business. Thus, the distinction between a consumer product and </a:t>
            </a:r>
            <a:r>
              <a:rPr lang="en-US" dirty="0" smtClean="0"/>
              <a:t>a business product </a:t>
            </a:r>
            <a:r>
              <a:rPr lang="en-US" dirty="0"/>
              <a:t>is based on the </a:t>
            </a:r>
            <a:r>
              <a:rPr lang="en-US" i="1" dirty="0"/>
              <a:t>purpose </a:t>
            </a:r>
            <a:r>
              <a:rPr lang="en-US" dirty="0"/>
              <a:t>for which the product is purchased</a:t>
            </a:r>
            <a:r>
              <a:rPr lang="en-US" dirty="0" smtClean="0"/>
              <a:t>.</a:t>
            </a:r>
          </a:p>
          <a:p>
            <a:pPr marL="0" indent="0">
              <a:buNone/>
            </a:pPr>
            <a:endParaRPr lang="en-US" dirty="0"/>
          </a:p>
          <a:p>
            <a:pPr marL="0" indent="0">
              <a:buNone/>
            </a:pPr>
            <a:r>
              <a:rPr lang="en-US" dirty="0" smtClean="0"/>
              <a:t>For </a:t>
            </a:r>
            <a:r>
              <a:rPr lang="en-US" b="1" dirty="0" smtClean="0"/>
              <a:t>Example</a:t>
            </a:r>
            <a:r>
              <a:rPr lang="en-US" dirty="0" smtClean="0"/>
              <a:t>, HP Database system which can be used in TOYOTA Indus Car assembly plant for car production or office activities.</a:t>
            </a:r>
            <a:endParaRPr lang="en-US" dirty="0"/>
          </a:p>
        </p:txBody>
      </p:sp>
    </p:spTree>
    <p:extLst>
      <p:ext uri="{BB962C8B-B14F-4D97-AF65-F5344CB8AC3E}">
        <p14:creationId xmlns:p14="http://schemas.microsoft.com/office/powerpoint/2010/main" val="14209112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a:xfrm>
            <a:off x="2022348" y="3352800"/>
            <a:ext cx="5334000" cy="838200"/>
          </a:xfrm>
        </p:spPr>
        <p:txBody>
          <a:bodyPr>
            <a:normAutofit fontScale="92500" lnSpcReduction="20000"/>
          </a:bodyPr>
          <a:lstStyle/>
          <a:p>
            <a:pPr marL="0" indent="0">
              <a:buNone/>
            </a:pPr>
            <a:r>
              <a:rPr lang="en-US" sz="6000" b="1" dirty="0" smtClean="0">
                <a:solidFill>
                  <a:schemeClr val="accent1"/>
                </a:solidFill>
              </a:rPr>
              <a:t>Product Planning</a:t>
            </a:r>
            <a:endParaRPr lang="en-US" sz="6000" b="1" dirty="0">
              <a:solidFill>
                <a:schemeClr val="accent1"/>
              </a:solidFill>
            </a:endParaRPr>
          </a:p>
        </p:txBody>
      </p:sp>
    </p:spTree>
    <p:extLst>
      <p:ext uri="{BB962C8B-B14F-4D97-AF65-F5344CB8AC3E}">
        <p14:creationId xmlns:p14="http://schemas.microsoft.com/office/powerpoint/2010/main" val="26822736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3A3A3A"/>
                </a:solidFill>
              </a:rPr>
              <a:t>Product </a:t>
            </a:r>
            <a:r>
              <a:rPr lang="en-US" dirty="0">
                <a:solidFill>
                  <a:srgbClr val="3A3A3A"/>
                </a:solidFill>
              </a:rPr>
              <a:t>planning</a:t>
            </a:r>
            <a:endParaRPr lang="en-US" dirty="0"/>
          </a:p>
        </p:txBody>
      </p:sp>
      <p:sp>
        <p:nvSpPr>
          <p:cNvPr id="3" name="Content Placeholder 2"/>
          <p:cNvSpPr>
            <a:spLocks noGrp="1"/>
          </p:cNvSpPr>
          <p:nvPr>
            <p:ph sz="quarter" idx="1"/>
          </p:nvPr>
        </p:nvSpPr>
        <p:spPr>
          <a:xfrm>
            <a:off x="612648" y="2057400"/>
            <a:ext cx="8153400" cy="4495800"/>
          </a:xfrm>
        </p:spPr>
        <p:txBody>
          <a:bodyPr/>
          <a:lstStyle/>
          <a:p>
            <a:pPr marL="0" indent="0" fontAlgn="base">
              <a:buNone/>
            </a:pPr>
            <a:r>
              <a:rPr lang="en-US" sz="3200" dirty="0" smtClean="0">
                <a:solidFill>
                  <a:srgbClr val="3A3A3A"/>
                </a:solidFill>
              </a:rPr>
              <a:t>Since product </a:t>
            </a:r>
            <a:r>
              <a:rPr lang="en-US" sz="3200" dirty="0">
                <a:solidFill>
                  <a:srgbClr val="3A3A3A"/>
                </a:solidFill>
              </a:rPr>
              <a:t>planning is demanding, it can be divided into </a:t>
            </a:r>
            <a:r>
              <a:rPr lang="en-US" sz="3200" b="1" dirty="0">
                <a:solidFill>
                  <a:srgbClr val="3A3A3A"/>
                </a:solidFill>
              </a:rPr>
              <a:t>5 phases</a:t>
            </a:r>
            <a:r>
              <a:rPr lang="en-US" sz="3200" b="1" dirty="0" smtClean="0">
                <a:solidFill>
                  <a:srgbClr val="3A3A3A"/>
                </a:solidFill>
              </a:rPr>
              <a:t>:</a:t>
            </a:r>
          </a:p>
          <a:p>
            <a:pPr marL="0" indent="0" fontAlgn="base">
              <a:buNone/>
            </a:pPr>
            <a:endParaRPr lang="en-US" sz="3200" b="1" dirty="0">
              <a:solidFill>
                <a:srgbClr val="3A3A3A"/>
              </a:solidFill>
            </a:endParaRPr>
          </a:p>
          <a:p>
            <a:pPr marL="0" indent="0" fontAlgn="base">
              <a:buNone/>
            </a:pPr>
            <a:r>
              <a:rPr lang="en-US" sz="2800" b="1" dirty="0">
                <a:solidFill>
                  <a:srgbClr val="3A3A3A"/>
                </a:solidFill>
              </a:rPr>
              <a:t>1. Developing the product concept.</a:t>
            </a:r>
            <a:endParaRPr lang="en-US" sz="2800" dirty="0" smtClean="0"/>
          </a:p>
          <a:p>
            <a:pPr marL="0" indent="0">
              <a:buNone/>
            </a:pPr>
            <a:r>
              <a:rPr lang="en-US" b="1" dirty="0">
                <a:solidFill>
                  <a:srgbClr val="3A3A3A"/>
                </a:solidFill>
                <a:latin typeface="inherit"/>
              </a:rPr>
              <a:t>2. </a:t>
            </a:r>
            <a:r>
              <a:rPr lang="en-US" sz="2800" b="1" dirty="0">
                <a:solidFill>
                  <a:srgbClr val="3A3A3A"/>
                </a:solidFill>
              </a:rPr>
              <a:t>Studying the market</a:t>
            </a:r>
            <a:r>
              <a:rPr lang="en-US" sz="2800" b="1" dirty="0" smtClean="0">
                <a:solidFill>
                  <a:srgbClr val="3A3A3A"/>
                </a:solidFill>
              </a:rPr>
              <a:t>.</a:t>
            </a:r>
          </a:p>
          <a:p>
            <a:pPr marL="0" indent="0">
              <a:buNone/>
            </a:pPr>
            <a:r>
              <a:rPr lang="en-US" sz="2800" b="1" dirty="0">
                <a:solidFill>
                  <a:srgbClr val="3A3A3A"/>
                </a:solidFill>
              </a:rPr>
              <a:t>3. Market research</a:t>
            </a:r>
            <a:r>
              <a:rPr lang="en-US" sz="2800" b="1" dirty="0" smtClean="0">
                <a:solidFill>
                  <a:srgbClr val="3A3A3A"/>
                </a:solidFill>
              </a:rPr>
              <a:t>.</a:t>
            </a:r>
          </a:p>
          <a:p>
            <a:pPr marL="0" indent="0">
              <a:buNone/>
            </a:pPr>
            <a:r>
              <a:rPr lang="en-US" sz="2800" b="1" dirty="0">
                <a:solidFill>
                  <a:srgbClr val="3A3A3A"/>
                </a:solidFill>
              </a:rPr>
              <a:t>4. Product introduction</a:t>
            </a:r>
            <a:r>
              <a:rPr lang="en-US" sz="2800" b="1" dirty="0" smtClean="0">
                <a:solidFill>
                  <a:srgbClr val="3A3A3A"/>
                </a:solidFill>
              </a:rPr>
              <a:t>.</a:t>
            </a:r>
          </a:p>
          <a:p>
            <a:pPr marL="0" indent="0">
              <a:buNone/>
            </a:pPr>
            <a:r>
              <a:rPr lang="en-US" sz="2800" b="1" dirty="0">
                <a:solidFill>
                  <a:srgbClr val="3A3A3A"/>
                </a:solidFill>
              </a:rPr>
              <a:t>5. Product lifecycle.</a:t>
            </a:r>
            <a:endParaRPr lang="en-US" sz="28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solidFill>
                  <a:srgbClr val="3A3A3A"/>
                </a:solidFill>
              </a:rPr>
              <a:t>1. Developing the product </a:t>
            </a:r>
            <a:r>
              <a:rPr lang="en-US" b="1" dirty="0" smtClean="0">
                <a:solidFill>
                  <a:srgbClr val="3A3A3A"/>
                </a:solidFill>
              </a:rPr>
              <a:t>concept</a:t>
            </a:r>
            <a:r>
              <a:rPr lang="en-US" b="1" dirty="0">
                <a:solidFill>
                  <a:srgbClr val="3A3A3A"/>
                </a:solidFill>
              </a:rPr>
              <a:t>.</a:t>
            </a:r>
            <a:endParaRPr lang="en-US" dirty="0"/>
          </a:p>
        </p:txBody>
      </p:sp>
      <p:sp>
        <p:nvSpPr>
          <p:cNvPr id="3" name="Content Placeholder 2"/>
          <p:cNvSpPr>
            <a:spLocks noGrp="1"/>
          </p:cNvSpPr>
          <p:nvPr>
            <p:ph sz="quarter" idx="1"/>
          </p:nvPr>
        </p:nvSpPr>
        <p:spPr>
          <a:xfrm>
            <a:off x="612648" y="1981200"/>
            <a:ext cx="8153400" cy="4495800"/>
          </a:xfrm>
        </p:spPr>
        <p:txBody>
          <a:bodyPr>
            <a:normAutofit/>
          </a:bodyPr>
          <a:lstStyle/>
          <a:p>
            <a:r>
              <a:rPr lang="en-US" sz="2800" dirty="0">
                <a:solidFill>
                  <a:srgbClr val="3A3A3A"/>
                </a:solidFill>
              </a:rPr>
              <a:t>The first step is always the most difficult. </a:t>
            </a:r>
            <a:endParaRPr lang="en-US" sz="2800" dirty="0" smtClean="0">
              <a:solidFill>
                <a:srgbClr val="3A3A3A"/>
              </a:solidFill>
            </a:endParaRPr>
          </a:p>
          <a:p>
            <a:pPr marL="0" indent="0">
              <a:buNone/>
            </a:pPr>
            <a:endParaRPr lang="en-US" sz="2800" dirty="0">
              <a:solidFill>
                <a:srgbClr val="3A3A3A"/>
              </a:solidFill>
            </a:endParaRPr>
          </a:p>
          <a:p>
            <a:pPr marL="0" indent="0">
              <a:buNone/>
            </a:pPr>
            <a:r>
              <a:rPr lang="en-US" sz="2800" dirty="0" smtClean="0">
                <a:solidFill>
                  <a:srgbClr val="3A3A3A"/>
                </a:solidFill>
              </a:rPr>
              <a:t>In </a:t>
            </a:r>
            <a:r>
              <a:rPr lang="en-US" sz="2800" dirty="0">
                <a:solidFill>
                  <a:srgbClr val="3A3A3A"/>
                </a:solidFill>
              </a:rPr>
              <a:t>the case of product planning, you should know what exactly you want to create. Once you have the basic concept developed, the rest will be easy</a:t>
            </a:r>
            <a:r>
              <a:rPr lang="en-US" sz="2800" dirty="0" smtClean="0">
                <a:solidFill>
                  <a:srgbClr val="3A3A3A"/>
                </a:solidFill>
              </a:rPr>
              <a:t>.</a:t>
            </a:r>
            <a:endParaRPr lang="en-US" sz="2800" dirty="0">
              <a:solidFill>
                <a:srgbClr val="3A3A3A"/>
              </a:solidFill>
            </a:endParaRPr>
          </a:p>
        </p:txBody>
      </p:sp>
    </p:spTree>
    <p:extLst>
      <p:ext uri="{BB962C8B-B14F-4D97-AF65-F5344CB8AC3E}">
        <p14:creationId xmlns:p14="http://schemas.microsoft.com/office/powerpoint/2010/main" val="1520386625"/>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4818</TotalTime>
  <Words>1043</Words>
  <Application>Microsoft Office PowerPoint</Application>
  <PresentationFormat>On-screen Show (4:3)</PresentationFormat>
  <Paragraphs>144</Paragraphs>
  <Slides>34</Slides>
  <Notes>1</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Median</vt:lpstr>
      <vt:lpstr>Entrepreneurship Understanding strategic issues in business plan development (Marketing mix)</vt:lpstr>
      <vt:lpstr>PowerPoint Presentation</vt:lpstr>
      <vt:lpstr>Product</vt:lpstr>
      <vt:lpstr>Types of Products</vt:lpstr>
      <vt:lpstr>Types of Products</vt:lpstr>
      <vt:lpstr>Types of Products</vt:lpstr>
      <vt:lpstr>PowerPoint Presentation</vt:lpstr>
      <vt:lpstr>Product planning</vt:lpstr>
      <vt:lpstr>1. Developing the product concept.</vt:lpstr>
      <vt:lpstr>2. Studying the market.</vt:lpstr>
      <vt:lpstr>3. Market research.</vt:lpstr>
      <vt:lpstr>4. Product introduction.</vt:lpstr>
      <vt:lpstr>5. Product lifecycle.</vt:lpstr>
      <vt:lpstr>Product development process</vt:lpstr>
      <vt:lpstr>Product Development Stages</vt:lpstr>
      <vt:lpstr>PowerPoint Presentation</vt:lpstr>
      <vt:lpstr>Price</vt:lpstr>
      <vt:lpstr>Price Adjustment Strategies</vt:lpstr>
      <vt:lpstr>Price Adjustment Strategies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Channel Levels</vt:lpstr>
      <vt:lpstr>Channel Levels</vt:lpstr>
      <vt:lpstr>Channel Levels</vt:lpstr>
      <vt:lpstr>Channel Levels</vt:lpstr>
      <vt:lpstr>PowerPoint Presentation</vt:lpstr>
      <vt:lpstr>Promotion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Entrepreneurship</dc:title>
  <dc:creator>Mr. Saud Hassan</dc:creator>
  <cp:lastModifiedBy>Mr. Saud Hassan</cp:lastModifiedBy>
  <cp:revision>198</cp:revision>
  <dcterms:created xsi:type="dcterms:W3CDTF">2018-09-28T09:07:39Z</dcterms:created>
  <dcterms:modified xsi:type="dcterms:W3CDTF">2019-11-10T15:07:00Z</dcterms:modified>
</cp:coreProperties>
</file>