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56" r:id="rId2"/>
    <p:sldId id="263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82" r:id="rId12"/>
    <p:sldId id="283" r:id="rId13"/>
    <p:sldId id="284" r:id="rId14"/>
    <p:sldId id="285" r:id="rId15"/>
    <p:sldId id="303" r:id="rId16"/>
    <p:sldId id="286" r:id="rId17"/>
    <p:sldId id="287" r:id="rId18"/>
    <p:sldId id="288" r:id="rId19"/>
    <p:sldId id="289" r:id="rId20"/>
    <p:sldId id="304" r:id="rId21"/>
    <p:sldId id="290" r:id="rId22"/>
    <p:sldId id="305" r:id="rId23"/>
    <p:sldId id="291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3910" autoAdjust="0"/>
  </p:normalViewPr>
  <p:slideViewPr>
    <p:cSldViewPr>
      <p:cViewPr>
        <p:scale>
          <a:sx n="70" d="100"/>
          <a:sy n="70" d="100"/>
        </p:scale>
        <p:origin x="-1422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DD5ED04-0D0B-4262-9273-B67E5BE82061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62C3271-7CBF-4342-A3AD-2EE1810120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672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0250009-BFD4-4342-B8F1-1B0981E2FD70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7D1CAF6-0B53-4DB4-87F0-B99A130856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19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1CAF6-0B53-4DB4-87F0-B99A1308566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2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26F2071-64DF-4F8F-AD99-621BDC31C1D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B076324-D8B5-4CCB-AE38-F5AA9F923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4038600"/>
            <a:ext cx="7467600" cy="18288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Entrepreneurship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2400" dirty="0" smtClean="0"/>
              <a:t>Developing ideas and business opportunities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MBA 4</a:t>
            </a:r>
            <a:r>
              <a:rPr lang="en-US" baseline="30000" dirty="0" smtClean="0"/>
              <a:t>th</a:t>
            </a:r>
            <a:r>
              <a:rPr lang="en-US" dirty="0" smtClean="0"/>
              <a:t> M1-M2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722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Saud Hassan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0678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6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/>
          <a:lstStyle/>
          <a:p>
            <a:r>
              <a:rPr lang="en-US" sz="2900" dirty="0">
                <a:solidFill>
                  <a:srgbClr val="3E3D2D"/>
                </a:solidFill>
              </a:rPr>
              <a:t>Various sources to generate business ideas for new ventures;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4958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100000"/>
              <a:buFont typeface="+mj-lt"/>
              <a:buAutoNum type="arabicParenR" startAt="8"/>
            </a:pPr>
            <a:r>
              <a:rPr lang="en-US" dirty="0"/>
              <a:t>Spot the latest trends.</a:t>
            </a:r>
          </a:p>
          <a:p>
            <a:pPr marL="514350" indent="-514350">
              <a:buClrTx/>
              <a:buSzPct val="100000"/>
              <a:buFont typeface="+mj-lt"/>
              <a:buAutoNum type="arabicParenR" startAt="8"/>
            </a:pPr>
            <a:r>
              <a:rPr lang="en-US" dirty="0"/>
              <a:t>Changing the delivery method, packaging, unit size or shape.</a:t>
            </a:r>
          </a:p>
          <a:p>
            <a:pPr marL="514350" indent="-514350">
              <a:buClrTx/>
              <a:buSzPct val="100000"/>
              <a:buFont typeface="+mj-lt"/>
              <a:buAutoNum type="arabicParenR" startAt="8"/>
            </a:pPr>
            <a:r>
              <a:rPr lang="en-US" dirty="0"/>
              <a:t> Changing their </a:t>
            </a:r>
            <a:r>
              <a:rPr lang="en-US" dirty="0" err="1"/>
              <a:t>colour</a:t>
            </a:r>
            <a:r>
              <a:rPr lang="en-US" dirty="0"/>
              <a:t>, material or shape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083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3429000"/>
            <a:ext cx="81534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TECHNIQUES FOR GENERATING IDEAS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54046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TECHNIQUES FOR GENERATING </a:t>
            </a:r>
            <a:r>
              <a:rPr lang="en-US" dirty="0" smtClean="0"/>
              <a:t>IDEAS:</a:t>
            </a:r>
          </a:p>
          <a:p>
            <a:pPr marL="0" indent="0" algn="just">
              <a:buNone/>
            </a:pPr>
            <a:r>
              <a:rPr lang="en-US" sz="3200" dirty="0"/>
              <a:t>In general, entrepreneurs identify more ideas than opportunities because </a:t>
            </a:r>
            <a:r>
              <a:rPr lang="en-US" sz="3200" dirty="0" smtClean="0"/>
              <a:t>many ideas </a:t>
            </a:r>
            <a:r>
              <a:rPr lang="en-US" sz="3200" dirty="0"/>
              <a:t>are typically generated to find the best way to </a:t>
            </a:r>
            <a:r>
              <a:rPr lang="en-US" sz="3200" dirty="0" err="1"/>
              <a:t>capitalise</a:t>
            </a:r>
            <a:r>
              <a:rPr lang="en-US" sz="3200" dirty="0"/>
              <a:t> on an </a:t>
            </a:r>
            <a:r>
              <a:rPr lang="en-US" sz="3200" dirty="0" smtClean="0"/>
              <a:t>opportunity. </a:t>
            </a:r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r>
              <a:rPr lang="en-US" sz="3200" dirty="0" smtClean="0"/>
              <a:t>Eight several </a:t>
            </a:r>
            <a:r>
              <a:rPr lang="en-US" sz="3200" dirty="0"/>
              <a:t>techniques can be used to stimulate and facilitate the generation of </a:t>
            </a:r>
            <a:r>
              <a:rPr lang="en-US" sz="3200" dirty="0" smtClean="0"/>
              <a:t>new ideas </a:t>
            </a:r>
            <a:r>
              <a:rPr lang="en-US" sz="3200" dirty="0"/>
              <a:t>for products, services and businesses.</a:t>
            </a:r>
          </a:p>
        </p:txBody>
      </p:sp>
    </p:spTree>
    <p:extLst>
      <p:ext uri="{BB962C8B-B14F-4D97-AF65-F5344CB8AC3E}">
        <p14:creationId xmlns:p14="http://schemas.microsoft.com/office/powerpoint/2010/main" val="2030406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46530"/>
            <a:ext cx="5715001" cy="4631941"/>
          </a:xfrm>
        </p:spPr>
      </p:pic>
      <p:sp>
        <p:nvSpPr>
          <p:cNvPr id="5" name="TextBox 4"/>
          <p:cNvSpPr txBox="1"/>
          <p:nvPr/>
        </p:nvSpPr>
        <p:spPr>
          <a:xfrm>
            <a:off x="224050" y="1476233"/>
            <a:ext cx="8919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Figure: 8 different Techniques </a:t>
            </a:r>
            <a:r>
              <a:rPr lang="en-US" sz="2400" dirty="0"/>
              <a:t>used to stimulate and facilitate the generation of new ideas </a:t>
            </a:r>
            <a:r>
              <a:rPr lang="en-US" sz="2400" dirty="0" smtClean="0"/>
              <a:t>for products</a:t>
            </a:r>
            <a:r>
              <a:rPr lang="en-US" sz="2400" dirty="0"/>
              <a:t>, services and </a:t>
            </a:r>
            <a:r>
              <a:rPr lang="en-US" sz="2400" dirty="0" smtClean="0"/>
              <a:t>businesses.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6641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229600" cy="48006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100000"/>
              <a:buFont typeface="+mj-lt"/>
              <a:buAutoNum type="arabicParenR"/>
            </a:pPr>
            <a:r>
              <a:rPr lang="en-US" sz="3200" b="1" dirty="0"/>
              <a:t>Brainstorming</a:t>
            </a:r>
          </a:p>
          <a:p>
            <a:pPr marL="0" indent="0" algn="just">
              <a:buNone/>
            </a:pPr>
            <a:endParaRPr lang="en-US" sz="3200" dirty="0" smtClean="0"/>
          </a:p>
          <a:p>
            <a:pPr marL="0" indent="0" algn="just">
              <a:buNone/>
            </a:pPr>
            <a:r>
              <a:rPr lang="en-US" sz="3200" dirty="0" smtClean="0"/>
              <a:t>This </a:t>
            </a:r>
            <a:r>
              <a:rPr lang="en-US" sz="3200" dirty="0"/>
              <a:t>is a process in which a small group of people interact with very </a:t>
            </a:r>
            <a:r>
              <a:rPr lang="en-US" sz="3200" dirty="0" smtClean="0"/>
              <a:t>little structure</a:t>
            </a:r>
            <a:r>
              <a:rPr lang="en-US" sz="3200" dirty="0"/>
              <a:t>, with the goal of producing a large quantity </a:t>
            </a:r>
            <a:r>
              <a:rPr lang="en-US" sz="3200" dirty="0" smtClean="0"/>
              <a:t>of imaginative ideas, </a:t>
            </a:r>
            <a:r>
              <a:rPr lang="en-US" sz="3200" b="1" dirty="0" smtClean="0"/>
              <a:t>“is </a:t>
            </a:r>
            <a:r>
              <a:rPr lang="en-US" sz="3200" b="1" dirty="0"/>
              <a:t>this a good or bad idea</a:t>
            </a:r>
            <a:r>
              <a:rPr lang="en-US" sz="3200" b="1" dirty="0" smtClean="0"/>
              <a:t>?”</a:t>
            </a:r>
            <a:r>
              <a:rPr lang="en-US" sz="3200" dirty="0" smtClean="0"/>
              <a:t> The </a:t>
            </a:r>
            <a:r>
              <a:rPr lang="en-US" sz="3200" dirty="0"/>
              <a:t>goal is to create an </a:t>
            </a:r>
            <a:r>
              <a:rPr lang="en-US" sz="3200" dirty="0" smtClean="0"/>
              <a:t>open atmosphere that </a:t>
            </a:r>
            <a:r>
              <a:rPr lang="en-US" sz="3200" dirty="0"/>
              <a:t>allows members of the </a:t>
            </a:r>
            <a:r>
              <a:rPr lang="en-US" sz="3200" dirty="0" smtClean="0"/>
              <a:t>group </a:t>
            </a:r>
            <a:r>
              <a:rPr lang="en-US" sz="3200" b="1" dirty="0" smtClean="0"/>
              <a:t>(project team)</a:t>
            </a:r>
            <a:r>
              <a:rPr lang="en-US" sz="3200" dirty="0" smtClean="0"/>
              <a:t> </a:t>
            </a:r>
            <a:r>
              <a:rPr lang="en-US" sz="3200" dirty="0"/>
              <a:t>to </a:t>
            </a:r>
            <a:r>
              <a:rPr lang="en-US" sz="3200" dirty="0" smtClean="0"/>
              <a:t>“freewheel” </a:t>
            </a:r>
            <a:r>
              <a:rPr lang="en-US" sz="3200" dirty="0"/>
              <a:t>ideas</a:t>
            </a:r>
            <a:r>
              <a:rPr lang="en-US" sz="32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5879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3E3D2D"/>
                </a:solidFill>
              </a:rPr>
              <a:t>TECHNIQUES FOR GENERATING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1070" y="1714500"/>
            <a:ext cx="816193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/>
              <a:t>Normally, the leader of the </a:t>
            </a:r>
            <a:r>
              <a:rPr lang="en-US" sz="3200" dirty="0" smtClean="0"/>
              <a:t>group </a:t>
            </a:r>
            <a:r>
              <a:rPr lang="en-US" sz="3200" b="1" dirty="0" smtClean="0"/>
              <a:t>(project </a:t>
            </a:r>
            <a:r>
              <a:rPr lang="en-US" sz="3200" b="1" dirty="0"/>
              <a:t>team)</a:t>
            </a:r>
            <a:r>
              <a:rPr lang="en-US" sz="3200" dirty="0" smtClean="0"/>
              <a:t> </a:t>
            </a:r>
            <a:r>
              <a:rPr lang="en-US" sz="3200" dirty="0"/>
              <a:t>asks the participants to share their ideas. As group members interact, each idea sparks the thinking of others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733800"/>
            <a:ext cx="8839200" cy="310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31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76400"/>
            <a:ext cx="8305800" cy="50292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arenR" startAt="2"/>
            </a:pPr>
            <a:r>
              <a:rPr lang="en-US" b="1" dirty="0"/>
              <a:t>Focus Groups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These </a:t>
            </a:r>
            <a:r>
              <a:rPr lang="en-US" dirty="0"/>
              <a:t>are group of </a:t>
            </a:r>
            <a:r>
              <a:rPr lang="en-US" dirty="0" smtClean="0"/>
              <a:t>individuals </a:t>
            </a:r>
            <a:r>
              <a:rPr lang="en-US" b="1" dirty="0"/>
              <a:t>(</a:t>
            </a:r>
            <a:r>
              <a:rPr lang="en-US" b="1" dirty="0" smtClean="0"/>
              <a:t>outsiders)</a:t>
            </a:r>
            <a:r>
              <a:rPr lang="en-US" dirty="0" smtClean="0"/>
              <a:t> </a:t>
            </a:r>
            <a:r>
              <a:rPr lang="en-US" dirty="0"/>
              <a:t>who provide information using a </a:t>
            </a:r>
            <a:r>
              <a:rPr lang="en-US" dirty="0" smtClean="0"/>
              <a:t>structured format</a:t>
            </a:r>
            <a:r>
              <a:rPr lang="en-US" dirty="0"/>
              <a:t>. Normally, a </a:t>
            </a:r>
            <a:r>
              <a:rPr lang="en-US" dirty="0" smtClean="0"/>
              <a:t>representative </a:t>
            </a:r>
            <a:r>
              <a:rPr lang="en-US" dirty="0"/>
              <a:t>will lead a group of people </a:t>
            </a:r>
            <a:r>
              <a:rPr lang="en-US" dirty="0" smtClean="0"/>
              <a:t>through in-depth </a:t>
            </a:r>
            <a:r>
              <a:rPr lang="en-US" dirty="0"/>
              <a:t>discussion. </a:t>
            </a:r>
            <a:r>
              <a:rPr lang="en-US" dirty="0" smtClean="0"/>
              <a:t>The </a:t>
            </a:r>
            <a:r>
              <a:rPr lang="en-US" dirty="0"/>
              <a:t>group </a:t>
            </a:r>
            <a:r>
              <a:rPr lang="en-US" dirty="0" smtClean="0"/>
              <a:t>members </a:t>
            </a:r>
            <a:r>
              <a:rPr lang="en-US" b="1" dirty="0" smtClean="0"/>
              <a:t>(outsiders)</a:t>
            </a:r>
            <a:r>
              <a:rPr lang="en-US" dirty="0" smtClean="0"/>
              <a:t> </a:t>
            </a:r>
            <a:r>
              <a:rPr lang="en-US" dirty="0"/>
              <a:t>will form comments </a:t>
            </a:r>
            <a:r>
              <a:rPr lang="en-US" dirty="0" smtClean="0"/>
              <a:t>and discussions </a:t>
            </a:r>
            <a:r>
              <a:rPr lang="en-US" dirty="0"/>
              <a:t>for a new product area that can result </a:t>
            </a:r>
            <a:r>
              <a:rPr lang="en-US" dirty="0" smtClean="0"/>
              <a:t>in market </a:t>
            </a:r>
            <a:r>
              <a:rPr lang="en-US" dirty="0"/>
              <a:t>penetration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b="1" dirty="0" smtClean="0"/>
              <a:t>For </a:t>
            </a:r>
            <a:r>
              <a:rPr lang="en-US" b="1" dirty="0"/>
              <a:t>example</a:t>
            </a:r>
            <a:r>
              <a:rPr lang="en-US" dirty="0"/>
              <a:t>, focus group is used after the development of a prototype, in order to get an idea of how the market will respond to certain features of the </a:t>
            </a:r>
            <a:r>
              <a:rPr lang="en-US" dirty="0" smtClean="0"/>
              <a:t>solution by involving outsiders which can be a sample from that target market.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11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8001000" cy="50292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arenR" startAt="3"/>
            </a:pPr>
            <a:r>
              <a:rPr lang="en-US" b="1" dirty="0"/>
              <a:t>Observation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After Focus groups and getting response from individuals (Outsiders), Observation is a </a:t>
            </a:r>
            <a:r>
              <a:rPr lang="en-US" dirty="0"/>
              <a:t>method that can be used to describe a person </a:t>
            </a:r>
            <a:r>
              <a:rPr lang="en-US" dirty="0" smtClean="0"/>
              <a:t>or group </a:t>
            </a:r>
            <a:r>
              <a:rPr lang="en-US" dirty="0"/>
              <a:t>of </a:t>
            </a:r>
            <a:r>
              <a:rPr lang="en-US" dirty="0" smtClean="0"/>
              <a:t>people </a:t>
            </a:r>
            <a:r>
              <a:rPr lang="en-US" dirty="0" err="1" smtClean="0"/>
              <a:t>behaviour</a:t>
            </a:r>
            <a:r>
              <a:rPr lang="en-US" dirty="0" smtClean="0"/>
              <a:t> </a:t>
            </a:r>
            <a:r>
              <a:rPr lang="en-US" dirty="0"/>
              <a:t>by </a:t>
            </a:r>
            <a:r>
              <a:rPr lang="en-US" dirty="0" smtClean="0"/>
              <a:t>investigating: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(i) What do people/</a:t>
            </a:r>
            <a:r>
              <a:rPr lang="en-US" dirty="0" err="1"/>
              <a:t>organisations</a:t>
            </a:r>
            <a:r>
              <a:rPr lang="en-US" dirty="0"/>
              <a:t> buy?</a:t>
            </a:r>
          </a:p>
          <a:p>
            <a:pPr marL="0" indent="0">
              <a:buNone/>
            </a:pPr>
            <a:r>
              <a:rPr lang="en-US" dirty="0"/>
              <a:t>(ii) What do they want and cannot buy?</a:t>
            </a:r>
          </a:p>
          <a:p>
            <a:pPr marL="0" indent="0">
              <a:buNone/>
            </a:pPr>
            <a:r>
              <a:rPr lang="en-US" dirty="0"/>
              <a:t>(iii) What do they buy and don't like?</a:t>
            </a:r>
          </a:p>
          <a:p>
            <a:pPr marL="0" indent="0">
              <a:buNone/>
            </a:pPr>
            <a:r>
              <a:rPr lang="en-US" dirty="0"/>
              <a:t>(iv) Where do they buy, when and how?</a:t>
            </a:r>
          </a:p>
          <a:p>
            <a:pPr marL="0" indent="0">
              <a:buNone/>
            </a:pPr>
            <a:r>
              <a:rPr lang="en-US" dirty="0"/>
              <a:t>(v) Why do they </a:t>
            </a:r>
            <a:r>
              <a:rPr lang="en-US" dirty="0" smtClean="0"/>
              <a:t>buy?</a:t>
            </a:r>
          </a:p>
        </p:txBody>
      </p:sp>
    </p:spTree>
    <p:extLst>
      <p:ext uri="{BB962C8B-B14F-4D97-AF65-F5344CB8AC3E}">
        <p14:creationId xmlns:p14="http://schemas.microsoft.com/office/powerpoint/2010/main" val="4287778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8229600" cy="4800600"/>
          </a:xfrm>
        </p:spPr>
        <p:txBody>
          <a:bodyPr>
            <a:normAutofit lnSpcReduction="10000"/>
          </a:bodyPr>
          <a:lstStyle/>
          <a:p>
            <a:pPr marL="514350" indent="-514350">
              <a:buClrTx/>
              <a:buSzPct val="100000"/>
              <a:buFont typeface="+mj-lt"/>
              <a:buAutoNum type="arabicParenR" startAt="4"/>
            </a:pPr>
            <a:r>
              <a:rPr lang="en-US" b="1" dirty="0" smtClean="0"/>
              <a:t>Surveys</a:t>
            </a:r>
          </a:p>
          <a:p>
            <a:pPr marL="0" indent="0">
              <a:buClrTx/>
              <a:buSzPct val="100000"/>
              <a:buNone/>
            </a:pPr>
            <a:endParaRPr lang="en-US" b="1" dirty="0"/>
          </a:p>
          <a:p>
            <a:pPr marL="0" indent="0" algn="just">
              <a:buNone/>
            </a:pPr>
            <a:r>
              <a:rPr lang="en-US" dirty="0" smtClean="0"/>
              <a:t>This </a:t>
            </a:r>
            <a:r>
              <a:rPr lang="en-US" dirty="0"/>
              <a:t>process involves </a:t>
            </a:r>
            <a:r>
              <a:rPr lang="en-US" dirty="0" smtClean="0"/>
              <a:t>the gathering </a:t>
            </a:r>
            <a:r>
              <a:rPr lang="en-US" dirty="0"/>
              <a:t>of data based on </a:t>
            </a:r>
            <a:r>
              <a:rPr lang="en-US" dirty="0" smtClean="0"/>
              <a:t>communication with a representative </a:t>
            </a:r>
            <a:r>
              <a:rPr lang="en-US" dirty="0"/>
              <a:t>sample </a:t>
            </a:r>
            <a:r>
              <a:rPr lang="en-US" dirty="0" smtClean="0"/>
              <a:t>of individuals</a:t>
            </a:r>
            <a:r>
              <a:rPr lang="en-US" dirty="0"/>
              <a:t>. 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This </a:t>
            </a:r>
            <a:r>
              <a:rPr lang="en-US" dirty="0"/>
              <a:t>research technique requires asking people who are </a:t>
            </a:r>
            <a:r>
              <a:rPr lang="en-US" dirty="0" smtClean="0"/>
              <a:t>called respondents </a:t>
            </a:r>
            <a:r>
              <a:rPr lang="en-US" dirty="0"/>
              <a:t>for information either </a:t>
            </a:r>
            <a:r>
              <a:rPr lang="en-US" b="1" dirty="0"/>
              <a:t>verbally</a:t>
            </a:r>
            <a:r>
              <a:rPr lang="en-US" dirty="0"/>
              <a:t> or by using </a:t>
            </a:r>
            <a:r>
              <a:rPr lang="en-US" b="1" dirty="0"/>
              <a:t>written </a:t>
            </a:r>
            <a:r>
              <a:rPr lang="en-US" b="1" dirty="0" smtClean="0"/>
              <a:t>questions</a:t>
            </a:r>
            <a:r>
              <a:rPr lang="en-US" dirty="0" smtClean="0"/>
              <a:t>. </a:t>
            </a:r>
          </a:p>
          <a:p>
            <a:pPr marL="0" indent="0" algn="just">
              <a:buNone/>
            </a:pPr>
            <a:r>
              <a:rPr lang="en-US" dirty="0" smtClean="0"/>
              <a:t>Questionnaires </a:t>
            </a:r>
            <a:r>
              <a:rPr lang="en-US" dirty="0"/>
              <a:t>or interviews are </a:t>
            </a:r>
            <a:r>
              <a:rPr lang="en-US" dirty="0" err="1"/>
              <a:t>utilised</a:t>
            </a:r>
            <a:r>
              <a:rPr lang="en-US" dirty="0"/>
              <a:t> to collect data on the telephone </a:t>
            </a:r>
            <a:r>
              <a:rPr lang="en-US" dirty="0" smtClean="0"/>
              <a:t>or face-to-face </a:t>
            </a:r>
            <a:r>
              <a:rPr lang="en-US" dirty="0"/>
              <a:t>interview.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1524000"/>
            <a:ext cx="12192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59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4724400" cy="4876800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SzPct val="100000"/>
              <a:buFont typeface="+mj-lt"/>
              <a:buAutoNum type="arabicParenR" startAt="5"/>
            </a:pPr>
            <a:r>
              <a:rPr lang="en-US" b="1" dirty="0"/>
              <a:t>Emerging Trends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The </a:t>
            </a:r>
            <a:r>
              <a:rPr lang="en-US" dirty="0"/>
              <a:t>example is based on the population within your area may be </a:t>
            </a:r>
            <a:r>
              <a:rPr lang="en-US" dirty="0" smtClean="0"/>
              <a:t>getting older products and services but a demand can be created </a:t>
            </a:r>
            <a:r>
              <a:rPr lang="en-US" dirty="0"/>
              <a:t>for new products and services</a:t>
            </a:r>
            <a:r>
              <a:rPr lang="en-US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752600"/>
            <a:ext cx="3810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38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 (IDEA)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8153400" cy="4648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/>
              <a:t>Essentially, entrepreneurs need ideas to start and grow their </a:t>
            </a:r>
            <a:r>
              <a:rPr lang="en-US" sz="3200" dirty="0" smtClean="0"/>
              <a:t>entrepreneurial ventures</a:t>
            </a:r>
            <a:r>
              <a:rPr lang="en-US" sz="3200" dirty="0"/>
              <a:t>. </a:t>
            </a:r>
            <a:endParaRPr lang="en-US" sz="3200" dirty="0" smtClean="0"/>
          </a:p>
          <a:p>
            <a:pPr marL="0" indent="0" algn="just">
              <a:buNone/>
            </a:pPr>
            <a:endParaRPr lang="en-US" sz="3200" dirty="0" smtClean="0"/>
          </a:p>
          <a:p>
            <a:pPr marL="0" indent="0" algn="just">
              <a:buNone/>
            </a:pPr>
            <a:r>
              <a:rPr lang="en-US" sz="3200" dirty="0" smtClean="0"/>
              <a:t>Sometimes</a:t>
            </a:r>
            <a:r>
              <a:rPr lang="en-US" sz="3200" dirty="0"/>
              <a:t>, </a:t>
            </a:r>
            <a:r>
              <a:rPr lang="en-US" sz="3200" dirty="0" smtClean="0"/>
              <a:t>the most </a:t>
            </a:r>
            <a:r>
              <a:rPr lang="en-US" sz="3200" dirty="0"/>
              <a:t>difficult aspect of starting a business is coming up with a business </a:t>
            </a:r>
            <a:r>
              <a:rPr lang="en-US" sz="3200" dirty="0" smtClean="0"/>
              <a:t>idea. Even </a:t>
            </a:r>
            <a:r>
              <a:rPr lang="en-US" sz="3200" dirty="0"/>
              <a:t>if you have a general business idea in mind, it usually needs to go </a:t>
            </a:r>
            <a:r>
              <a:rPr lang="en-US" sz="3200" dirty="0" smtClean="0"/>
              <a:t>through fine-tuning </a:t>
            </a:r>
            <a:r>
              <a:rPr lang="en-US" sz="3200" dirty="0"/>
              <a:t>processes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97577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3E3D2D"/>
                </a:solidFill>
              </a:rPr>
              <a:t>TECHNIQUES FOR GENERATING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495800"/>
          </a:xfrm>
        </p:spPr>
        <p:txBody>
          <a:bodyPr/>
          <a:lstStyle/>
          <a:p>
            <a:pPr marL="514350" indent="-514350" algn="just">
              <a:buClrTx/>
              <a:buSzPct val="100000"/>
              <a:buFont typeface="+mj-lt"/>
              <a:buAutoNum type="arabicParenR" startAt="6"/>
            </a:pPr>
            <a:r>
              <a:rPr lang="en-US" b="1" dirty="0"/>
              <a:t>Research and Development</a:t>
            </a:r>
          </a:p>
          <a:p>
            <a:pPr marL="0" indent="0" algn="just">
              <a:buNone/>
            </a:pPr>
            <a:r>
              <a:rPr lang="en-US" dirty="0"/>
              <a:t>Research is a planned activity aimed at discovering new knowledge, with the hope of developing new or improved products and services. (</a:t>
            </a:r>
            <a:r>
              <a:rPr lang="en-US" b="1" dirty="0"/>
              <a:t>Laboratory Experiments</a:t>
            </a:r>
            <a:r>
              <a:rPr lang="en-US" dirty="0"/>
              <a:t>)</a:t>
            </a:r>
          </a:p>
          <a:p>
            <a:pPr marL="0" indent="0" algn="just">
              <a:buNone/>
            </a:pPr>
            <a:r>
              <a:rPr lang="en-US" dirty="0"/>
              <a:t>Researching new methods, skills and techniques enable entrepreneurs to enhance their performance and ability to deliver better products and services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207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TECHNIQUES FOR GENERATING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302752" cy="4800600"/>
          </a:xfrm>
        </p:spPr>
        <p:txBody>
          <a:bodyPr>
            <a:noAutofit/>
          </a:bodyPr>
          <a:lstStyle/>
          <a:p>
            <a:pPr marL="514350" indent="-514350" algn="just">
              <a:buClrTx/>
              <a:buSzPct val="100000"/>
              <a:buFont typeface="+mj-lt"/>
              <a:buAutoNum type="arabicParenR" startAt="7"/>
            </a:pPr>
            <a:r>
              <a:rPr lang="en-US" sz="3000" b="1" dirty="0"/>
              <a:t>Tradeshows and association meetings</a:t>
            </a:r>
          </a:p>
          <a:p>
            <a:pPr marL="0" indent="0" algn="just">
              <a:buNone/>
            </a:pPr>
            <a:r>
              <a:rPr lang="en-US" sz="3000" dirty="0"/>
              <a:t>This can be an excellent way to examine the products of </a:t>
            </a:r>
            <a:r>
              <a:rPr lang="en-US" sz="3000" dirty="0" smtClean="0"/>
              <a:t>many competitors</a:t>
            </a:r>
            <a:r>
              <a:rPr lang="en-US" sz="3000" dirty="0"/>
              <a:t>, uncover product trends and </a:t>
            </a:r>
            <a:r>
              <a:rPr lang="en-US" sz="3000" dirty="0" smtClean="0"/>
              <a:t>identify their </a:t>
            </a:r>
            <a:r>
              <a:rPr lang="en-US" sz="3000" dirty="0"/>
              <a:t>products</a:t>
            </a:r>
            <a:r>
              <a:rPr lang="en-US" sz="3000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199"/>
            <a:ext cx="9144000" cy="297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52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3E3D2D"/>
                </a:solidFill>
              </a:rPr>
              <a:t>TECHNIQUES FOR GENERATING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 algn="just">
              <a:buClrTx/>
              <a:buSzPct val="100000"/>
              <a:buFont typeface="+mj-lt"/>
              <a:buAutoNum type="arabicParenR" startAt="8"/>
            </a:pPr>
            <a:r>
              <a:rPr lang="en-US" sz="2800" b="1" dirty="0"/>
              <a:t>Other Technique</a:t>
            </a:r>
          </a:p>
          <a:p>
            <a:pPr marL="0" indent="0" algn="just">
              <a:buNone/>
            </a:pPr>
            <a:r>
              <a:rPr lang="en-US" sz="2800" dirty="0"/>
              <a:t>This can be achieved by reading relevant trade magazines and browsing through trade directories. These may include local, national and foreign publications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2469">
            <a:off x="6336751" y="3995936"/>
            <a:ext cx="2059150" cy="25791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8919">
            <a:off x="3470071" y="3973198"/>
            <a:ext cx="2095500" cy="26080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518">
            <a:off x="604244" y="4163320"/>
            <a:ext cx="1635043" cy="233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540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b="1" dirty="0" smtClean="0"/>
              <a:t>Lets Start by Class!</a:t>
            </a:r>
          </a:p>
          <a:p>
            <a:pPr marL="0" indent="0">
              <a:buNone/>
            </a:pPr>
            <a:r>
              <a:rPr lang="en-US" sz="3200" dirty="0" smtClean="0"/>
              <a:t>What Basic IDEA generally comes to mind when we plan for new product, services or business?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8229600" cy="300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389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00200"/>
            <a:ext cx="8077200" cy="5257800"/>
          </a:xfrm>
        </p:spPr>
      </p:pic>
    </p:spTree>
    <p:extLst>
      <p:ext uri="{BB962C8B-B14F-4D97-AF65-F5344CB8AC3E}">
        <p14:creationId xmlns:p14="http://schemas.microsoft.com/office/powerpoint/2010/main" val="10706218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00200"/>
            <a:ext cx="8458200" cy="5105400"/>
          </a:xfrm>
        </p:spPr>
      </p:pic>
    </p:spTree>
    <p:extLst>
      <p:ext uri="{BB962C8B-B14F-4D97-AF65-F5344CB8AC3E}">
        <p14:creationId xmlns:p14="http://schemas.microsoft.com/office/powerpoint/2010/main" val="37093896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600200"/>
            <a:ext cx="8991600" cy="5181600"/>
          </a:xfrm>
        </p:spPr>
      </p:pic>
    </p:spTree>
    <p:extLst>
      <p:ext uri="{BB962C8B-B14F-4D97-AF65-F5344CB8AC3E}">
        <p14:creationId xmlns:p14="http://schemas.microsoft.com/office/powerpoint/2010/main" val="1020375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00200"/>
            <a:ext cx="8839200" cy="5181600"/>
          </a:xfrm>
        </p:spPr>
      </p:pic>
    </p:spTree>
    <p:extLst>
      <p:ext uri="{BB962C8B-B14F-4D97-AF65-F5344CB8AC3E}">
        <p14:creationId xmlns:p14="http://schemas.microsoft.com/office/powerpoint/2010/main" val="4121172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00200"/>
            <a:ext cx="8915400" cy="5181600"/>
          </a:xfrm>
        </p:spPr>
      </p:pic>
    </p:spTree>
    <p:extLst>
      <p:ext uri="{BB962C8B-B14F-4D97-AF65-F5344CB8AC3E}">
        <p14:creationId xmlns:p14="http://schemas.microsoft.com/office/powerpoint/2010/main" val="11712870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600200"/>
            <a:ext cx="8991600" cy="5181600"/>
          </a:xfrm>
        </p:spPr>
      </p:pic>
    </p:spTree>
    <p:extLst>
      <p:ext uri="{BB962C8B-B14F-4D97-AF65-F5344CB8AC3E}">
        <p14:creationId xmlns:p14="http://schemas.microsoft.com/office/powerpoint/2010/main" val="4235587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(IDEA)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/>
          <a:lstStyle/>
          <a:p>
            <a:pPr marL="0" indent="0" algn="just">
              <a:buNone/>
            </a:pPr>
            <a:r>
              <a:rPr lang="en-US" sz="3200" dirty="0"/>
              <a:t>Fruitful ideas often occur at points where your skill set, your hobbies and interests, and your social networks intersect. </a:t>
            </a:r>
            <a:endParaRPr lang="en-US" sz="3200" dirty="0" smtClean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r>
              <a:rPr lang="en-US" sz="3200" b="1" dirty="0" smtClean="0"/>
              <a:t>In </a:t>
            </a:r>
            <a:r>
              <a:rPr lang="en-US" sz="3200" b="1" dirty="0"/>
              <a:t>other words, </a:t>
            </a:r>
            <a:endParaRPr lang="en-US" sz="3200" b="1" dirty="0" smtClean="0"/>
          </a:p>
          <a:p>
            <a:pPr marL="0" indent="0" algn="just">
              <a:buNone/>
            </a:pPr>
            <a:r>
              <a:rPr lang="en-US" sz="3200" dirty="0" smtClean="0"/>
              <a:t>the </a:t>
            </a:r>
            <a:r>
              <a:rPr lang="en-US" sz="3200" dirty="0"/>
              <a:t>best ideas for a new business are likely to come from activities and people that you already know well</a:t>
            </a:r>
            <a:r>
              <a:rPr lang="en-US" sz="32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484959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600200"/>
            <a:ext cx="8991600" cy="5181600"/>
          </a:xfrm>
        </p:spPr>
      </p:pic>
    </p:spTree>
    <p:extLst>
      <p:ext uri="{BB962C8B-B14F-4D97-AF65-F5344CB8AC3E}">
        <p14:creationId xmlns:p14="http://schemas.microsoft.com/office/powerpoint/2010/main" val="3314832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3200400"/>
            <a:ext cx="8153400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/>
              <a:t>OPPORTUNITY ANALYSIS PLAN</a:t>
            </a:r>
          </a:p>
        </p:txBody>
      </p:sp>
    </p:spTree>
    <p:extLst>
      <p:ext uri="{BB962C8B-B14F-4D97-AF65-F5344CB8AC3E}">
        <p14:creationId xmlns:p14="http://schemas.microsoft.com/office/powerpoint/2010/main" val="1183143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/>
              <a:t>By now, you may have two or three new business ideas to consider </a:t>
            </a:r>
            <a:r>
              <a:rPr lang="en-US" sz="3200" dirty="0" smtClean="0"/>
              <a:t>more carefully</a:t>
            </a:r>
            <a:r>
              <a:rPr lang="en-US" sz="3200" dirty="0"/>
              <a:t>. Successful entrepreneurs know that a good idea is not necessarily </a:t>
            </a:r>
            <a:r>
              <a:rPr lang="en-US" sz="3200" dirty="0" smtClean="0"/>
              <a:t>a good </a:t>
            </a:r>
            <a:r>
              <a:rPr lang="en-US" sz="3200" dirty="0"/>
              <a:t>opportunity</a:t>
            </a:r>
            <a:r>
              <a:rPr lang="en-US" sz="3200" dirty="0" smtClean="0"/>
              <a:t>.</a:t>
            </a:r>
          </a:p>
          <a:p>
            <a:pPr marL="0" indent="0" algn="just">
              <a:buNone/>
            </a:pPr>
            <a:r>
              <a:rPr lang="en-US" sz="3200" dirty="0"/>
              <a:t>Two basic questions need to be answered: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4572000"/>
            <a:ext cx="6448425" cy="227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643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4582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opportunity analysis consists of five different </a:t>
            </a:r>
            <a:r>
              <a:rPr lang="en-US" dirty="0" smtClean="0"/>
              <a:t>stages: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90750"/>
            <a:ext cx="8839201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06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3820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Phase 1: Seize the Opportunities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this phase, we need to know what are </a:t>
            </a:r>
            <a:r>
              <a:rPr lang="en-US" dirty="0" smtClean="0"/>
              <a:t>the underlying </a:t>
            </a:r>
            <a:r>
              <a:rPr lang="en-US" dirty="0"/>
              <a:t>factors that </a:t>
            </a:r>
            <a:r>
              <a:rPr lang="en-US" dirty="0" smtClean="0"/>
              <a:t>creates opportunities.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Figure 1</a:t>
            </a:r>
            <a:r>
              <a:rPr lang="en-US" dirty="0" smtClean="0"/>
              <a:t>, </a:t>
            </a:r>
            <a:r>
              <a:rPr lang="en-US" dirty="0"/>
              <a:t>illustrates the main factors that may </a:t>
            </a:r>
            <a:r>
              <a:rPr lang="en-US" dirty="0" smtClean="0"/>
              <a:t>create business </a:t>
            </a:r>
            <a:r>
              <a:rPr lang="en-US" dirty="0"/>
              <a:t>opportunities and Figure 2</a:t>
            </a:r>
            <a:r>
              <a:rPr lang="en-US" dirty="0" smtClean="0"/>
              <a:t> </a:t>
            </a:r>
            <a:r>
              <a:rPr lang="en-US" dirty="0"/>
              <a:t>shows where ideas for </a:t>
            </a:r>
            <a:r>
              <a:rPr lang="en-US" dirty="0" smtClean="0"/>
              <a:t>opportunity originate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8473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763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OPPORTUNITY ANALYSIS </a:t>
            </a:r>
            <a:r>
              <a:rPr lang="en-US" dirty="0" smtClean="0"/>
              <a:t>PLAN  (Figure1)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5334000"/>
          </a:xfrm>
        </p:spPr>
      </p:pic>
      <p:sp>
        <p:nvSpPr>
          <p:cNvPr id="5" name="TextBox 4"/>
          <p:cNvSpPr txBox="1"/>
          <p:nvPr/>
        </p:nvSpPr>
        <p:spPr>
          <a:xfrm>
            <a:off x="2362200" y="653390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Figure 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211303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OPPORTUNITY ANALYSIS </a:t>
            </a:r>
            <a:r>
              <a:rPr lang="en-US" dirty="0" smtClean="0"/>
              <a:t>PLAN  (Figure2)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0"/>
            <a:ext cx="8991600" cy="5334000"/>
          </a:xfrm>
        </p:spPr>
      </p:pic>
    </p:spTree>
    <p:extLst>
      <p:ext uri="{BB962C8B-B14F-4D97-AF65-F5344CB8AC3E}">
        <p14:creationId xmlns:p14="http://schemas.microsoft.com/office/powerpoint/2010/main" val="25551792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4582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Phase 2: Investigate the Need through Market </a:t>
            </a:r>
            <a:r>
              <a:rPr lang="en-US" dirty="0" smtClean="0"/>
              <a:t>Research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 </a:t>
            </a:r>
            <a:r>
              <a:rPr lang="en-US" dirty="0"/>
              <a:t>is necessary to identify, measure and document the need for the </a:t>
            </a:r>
            <a:r>
              <a:rPr lang="en-US" dirty="0" smtClean="0"/>
              <a:t>product or </a:t>
            </a:r>
            <a:r>
              <a:rPr lang="en-US" dirty="0"/>
              <a:t>service. This process will identify the steps and questions you will </a:t>
            </a:r>
            <a:r>
              <a:rPr lang="en-US" dirty="0" smtClean="0"/>
              <a:t>need to </a:t>
            </a:r>
            <a:r>
              <a:rPr lang="en-US" dirty="0" err="1"/>
              <a:t>customise</a:t>
            </a:r>
            <a:r>
              <a:rPr lang="en-US" dirty="0"/>
              <a:t> your personal research and derive certain assumptions on </a:t>
            </a:r>
            <a:r>
              <a:rPr lang="en-US" dirty="0" smtClean="0"/>
              <a:t>the possible </a:t>
            </a:r>
            <a:r>
              <a:rPr lang="en-US" dirty="0"/>
              <a:t>success rate in launching this product or service into the market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dirty="0" smtClean="0"/>
              <a:t>Example</a:t>
            </a:r>
            <a:r>
              <a:rPr lang="en-US" dirty="0" smtClean="0"/>
              <a:t>: </a:t>
            </a:r>
            <a:r>
              <a:rPr lang="en-US" dirty="0"/>
              <a:t>D</a:t>
            </a:r>
            <a:r>
              <a:rPr lang="en-US" dirty="0" smtClean="0"/>
              <a:t>ata collection, </a:t>
            </a:r>
            <a:r>
              <a:rPr lang="en-US" dirty="0" err="1"/>
              <a:t>Analyse</a:t>
            </a:r>
            <a:r>
              <a:rPr lang="en-US" dirty="0"/>
              <a:t> and interpret the results</a:t>
            </a:r>
          </a:p>
        </p:txBody>
      </p:sp>
    </p:spTree>
    <p:extLst>
      <p:ext uri="{BB962C8B-B14F-4D97-AF65-F5344CB8AC3E}">
        <p14:creationId xmlns:p14="http://schemas.microsoft.com/office/powerpoint/2010/main" val="41652498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305800" cy="49530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/>
              <a:t>Phase 3: Develop the Plan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Once </a:t>
            </a:r>
            <a:r>
              <a:rPr lang="en-US" dirty="0"/>
              <a:t>an opportunity has been identified, you should develop a </a:t>
            </a:r>
            <a:r>
              <a:rPr lang="en-US" dirty="0" smtClean="0"/>
              <a:t>business plan. Implementing </a:t>
            </a:r>
            <a:r>
              <a:rPr lang="en-US" dirty="0"/>
              <a:t>the plan is a much more difficult task. 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Many </a:t>
            </a:r>
            <a:r>
              <a:rPr lang="en-US" dirty="0"/>
              <a:t>businesses experience problems or failure due to the </a:t>
            </a:r>
            <a:r>
              <a:rPr lang="en-US" dirty="0" smtClean="0"/>
              <a:t>improper implementation </a:t>
            </a:r>
            <a:r>
              <a:rPr lang="en-US" dirty="0"/>
              <a:t>of their business plan. Implementation </a:t>
            </a:r>
            <a:r>
              <a:rPr lang="en-US" dirty="0" smtClean="0"/>
              <a:t>requires commitment </a:t>
            </a:r>
            <a:r>
              <a:rPr lang="en-US" dirty="0"/>
              <a:t>and dedication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b="1" dirty="0" smtClean="0"/>
              <a:t>Example</a:t>
            </a:r>
            <a:r>
              <a:rPr lang="en-US" dirty="0" smtClean="0"/>
              <a:t>: </a:t>
            </a:r>
            <a:r>
              <a:rPr lang="en-US" dirty="0"/>
              <a:t>planning and </a:t>
            </a:r>
            <a:r>
              <a:rPr lang="en-US" dirty="0" err="1"/>
              <a:t>organising</a:t>
            </a:r>
            <a:r>
              <a:rPr lang="en-US" dirty="0"/>
              <a:t> the </a:t>
            </a:r>
            <a:r>
              <a:rPr lang="en-US" dirty="0" smtClean="0"/>
              <a:t>activities, </a:t>
            </a:r>
            <a:r>
              <a:rPr lang="en-US" dirty="0"/>
              <a:t>securing </a:t>
            </a:r>
            <a:r>
              <a:rPr lang="en-US" dirty="0" smtClean="0"/>
              <a:t>financing, </a:t>
            </a:r>
            <a:r>
              <a:rPr lang="en-US" dirty="0"/>
              <a:t>Hiring management and </a:t>
            </a:r>
            <a:r>
              <a:rPr lang="en-US" dirty="0" smtClean="0"/>
              <a:t>staff </a:t>
            </a:r>
            <a:r>
              <a:rPr lang="en-US" dirty="0" err="1" smtClean="0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2700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302752" cy="51054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/>
              <a:t>Phase 4: Determine the Resources Needed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For </a:t>
            </a:r>
            <a:r>
              <a:rPr lang="en-US" dirty="0"/>
              <a:t>a start-up venture that uses new technology for product or service, </a:t>
            </a:r>
            <a:r>
              <a:rPr lang="en-US" dirty="0" smtClean="0"/>
              <a:t>the financial </a:t>
            </a:r>
            <a:r>
              <a:rPr lang="en-US" dirty="0"/>
              <a:t>and resource requirements can be quite substantial. You may </a:t>
            </a:r>
            <a:r>
              <a:rPr lang="en-US" dirty="0" smtClean="0"/>
              <a:t>not have </a:t>
            </a:r>
            <a:r>
              <a:rPr lang="en-US" dirty="0"/>
              <a:t>the capabilities to provide for these using your own </a:t>
            </a:r>
            <a:r>
              <a:rPr lang="en-US" dirty="0" smtClean="0"/>
              <a:t>resources. Therefore</a:t>
            </a:r>
            <a:r>
              <a:rPr lang="en-US" dirty="0"/>
              <a:t>, to </a:t>
            </a:r>
            <a:r>
              <a:rPr lang="en-US" dirty="0" smtClean="0"/>
              <a:t>determine </a:t>
            </a:r>
            <a:r>
              <a:rPr lang="en-US" dirty="0"/>
              <a:t>what are the capabilities and resources </a:t>
            </a:r>
            <a:r>
              <a:rPr lang="en-US" dirty="0" smtClean="0"/>
              <a:t>required.</a:t>
            </a:r>
          </a:p>
          <a:p>
            <a:pPr marL="0" indent="0" algn="just">
              <a:buNone/>
            </a:pPr>
            <a:r>
              <a:rPr lang="en-US" b="1" dirty="0" smtClean="0"/>
              <a:t>Example</a:t>
            </a:r>
            <a:r>
              <a:rPr lang="en-US" dirty="0" smtClean="0"/>
              <a:t>: </a:t>
            </a:r>
            <a:r>
              <a:rPr lang="en-US" dirty="0"/>
              <a:t>business and financial </a:t>
            </a:r>
            <a:r>
              <a:rPr lang="en-US" dirty="0" smtClean="0"/>
              <a:t>support, </a:t>
            </a:r>
            <a:r>
              <a:rPr lang="en-US" dirty="0"/>
              <a:t>personal contacts and </a:t>
            </a:r>
            <a:r>
              <a:rPr lang="en-US" dirty="0" smtClean="0"/>
              <a:t>networking, </a:t>
            </a:r>
            <a:r>
              <a:rPr lang="en-US" dirty="0"/>
              <a:t>financing </a:t>
            </a:r>
            <a:r>
              <a:rPr lang="en-US" dirty="0" smtClean="0"/>
              <a:t>requirement, experience and </a:t>
            </a:r>
            <a:r>
              <a:rPr lang="en-US" dirty="0"/>
              <a:t>technical </a:t>
            </a:r>
            <a:r>
              <a:rPr lang="en-US" dirty="0" smtClean="0"/>
              <a:t>skills </a:t>
            </a:r>
            <a:r>
              <a:rPr lang="en-US" dirty="0" err="1" smtClean="0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98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3200400"/>
            <a:ext cx="8991600" cy="76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E3D2D"/>
                </a:solidFill>
                <a:ea typeface="+mj-ea"/>
                <a:cs typeface="+mj-cs"/>
              </a:rPr>
              <a:t>Various sources to generate business ideas for new </a:t>
            </a:r>
            <a:r>
              <a:rPr lang="en-US" dirty="0" smtClean="0">
                <a:solidFill>
                  <a:srgbClr val="3E3D2D"/>
                </a:solidFill>
                <a:ea typeface="+mj-ea"/>
                <a:cs typeface="+mj-cs"/>
              </a:rPr>
              <a:t>ventures</a:t>
            </a:r>
            <a:endParaRPr lang="en-US" sz="2300" b="1" dirty="0"/>
          </a:p>
        </p:txBody>
      </p:sp>
    </p:spTree>
    <p:extLst>
      <p:ext uri="{BB962C8B-B14F-4D97-AF65-F5344CB8AC3E}">
        <p14:creationId xmlns:p14="http://schemas.microsoft.com/office/powerpoint/2010/main" val="28836428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763000" cy="4953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700" dirty="0"/>
              <a:t>Phase 5: Manage the Distinguishing Features of the Business</a:t>
            </a:r>
          </a:p>
          <a:p>
            <a:pPr marL="0" indent="0" algn="just">
              <a:buNone/>
            </a:pPr>
            <a:endParaRPr lang="en-US" sz="2700" dirty="0" smtClean="0"/>
          </a:p>
          <a:p>
            <a:pPr marL="0" indent="0" algn="just">
              <a:buNone/>
            </a:pPr>
            <a:r>
              <a:rPr lang="en-US" sz="2700" dirty="0" smtClean="0"/>
              <a:t>You </a:t>
            </a:r>
            <a:r>
              <a:rPr lang="en-US" sz="2700" dirty="0"/>
              <a:t>have invested your time, money, experiences and energy in setting </a:t>
            </a:r>
            <a:r>
              <a:rPr lang="en-US" sz="2700" dirty="0" smtClean="0"/>
              <a:t>up the </a:t>
            </a:r>
            <a:r>
              <a:rPr lang="en-US" sz="2700" dirty="0"/>
              <a:t>new venture. This is the final step where you need to run your </a:t>
            </a:r>
            <a:r>
              <a:rPr lang="en-US" sz="2700" dirty="0" smtClean="0"/>
              <a:t>business, applying </a:t>
            </a:r>
            <a:r>
              <a:rPr lang="en-US" sz="2700" dirty="0"/>
              <a:t>your management structure and style in handling questions </a:t>
            </a:r>
            <a:r>
              <a:rPr lang="en-US" sz="2700" dirty="0" smtClean="0"/>
              <a:t>and solving </a:t>
            </a:r>
            <a:r>
              <a:rPr lang="en-US" sz="2700" dirty="0"/>
              <a:t>difficult operational issues. Now is the time to follow a path </a:t>
            </a:r>
            <a:r>
              <a:rPr lang="en-US" sz="2700" dirty="0" smtClean="0"/>
              <a:t>followed by </a:t>
            </a:r>
            <a:r>
              <a:rPr lang="en-US" sz="2700" dirty="0"/>
              <a:t>most successful businesses. </a:t>
            </a:r>
            <a:endParaRPr lang="en-US" sz="2700" dirty="0" smtClean="0"/>
          </a:p>
          <a:p>
            <a:pPr marL="0" indent="0" algn="just">
              <a:buNone/>
            </a:pPr>
            <a:endParaRPr lang="en-US" sz="2700" dirty="0" smtClean="0"/>
          </a:p>
          <a:p>
            <a:pPr marL="0" indent="0" algn="just">
              <a:buNone/>
            </a:pPr>
            <a:r>
              <a:rPr lang="en-US" sz="2700" dirty="0" smtClean="0"/>
              <a:t>How?</a:t>
            </a:r>
          </a:p>
          <a:p>
            <a:pPr marL="0" indent="0">
              <a:buNone/>
            </a:pPr>
            <a:r>
              <a:rPr lang="en-US" sz="2700" dirty="0"/>
              <a:t>• Test the business concept</a:t>
            </a:r>
            <a:r>
              <a:rPr lang="en-US" sz="2700" dirty="0" smtClean="0"/>
              <a:t>;</a:t>
            </a:r>
            <a:endParaRPr lang="en-US" sz="27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5696802"/>
            <a:ext cx="1295400" cy="110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977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ANALYSIS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5344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• Determine the improvement needed;</a:t>
            </a:r>
          </a:p>
          <a:p>
            <a:pPr marL="0" indent="0">
              <a:buNone/>
            </a:pPr>
            <a:r>
              <a:rPr lang="en-US" sz="3200" dirty="0"/>
              <a:t>• Define problem and anticipate barriers;</a:t>
            </a:r>
          </a:p>
          <a:p>
            <a:pPr marL="0" indent="0">
              <a:buNone/>
            </a:pPr>
            <a:r>
              <a:rPr lang="en-US" sz="3200" dirty="0"/>
              <a:t>• Able to prepare a pricing strategy and anticipate future changes;</a:t>
            </a:r>
          </a:p>
          <a:p>
            <a:pPr marL="0" indent="0">
              <a:buNone/>
            </a:pPr>
            <a:r>
              <a:rPr lang="en-US" sz="3200" dirty="0"/>
              <a:t>• Be competitive at all times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68904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>
            <a:normAutofit/>
          </a:bodyPr>
          <a:lstStyle/>
          <a:p>
            <a:r>
              <a:rPr lang="en-US" sz="2900" dirty="0"/>
              <a:t>V</a:t>
            </a:r>
            <a:r>
              <a:rPr lang="en-US" sz="2900" dirty="0" smtClean="0"/>
              <a:t>arious </a:t>
            </a:r>
            <a:r>
              <a:rPr lang="en-US" sz="2900" dirty="0"/>
              <a:t>sources to </a:t>
            </a:r>
            <a:r>
              <a:rPr lang="en-US" sz="2900" dirty="0" smtClean="0"/>
              <a:t>generate </a:t>
            </a:r>
            <a:r>
              <a:rPr lang="en-US" sz="2900" dirty="0"/>
              <a:t>business </a:t>
            </a:r>
            <a:r>
              <a:rPr lang="en-US" sz="2900" dirty="0" smtClean="0"/>
              <a:t>ideas for </a:t>
            </a:r>
            <a:r>
              <a:rPr lang="en-US" sz="2900" dirty="0"/>
              <a:t>new ventures;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8534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SOURCE OF NEW </a:t>
            </a:r>
            <a:r>
              <a:rPr lang="en-US" b="1" dirty="0" smtClean="0"/>
              <a:t>IDEAS: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Kaplan</a:t>
            </a:r>
            <a:r>
              <a:rPr lang="en-US" dirty="0"/>
              <a:t>, (2003) argued that you may be surprised to hear that not </a:t>
            </a:r>
            <a:r>
              <a:rPr lang="en-US" dirty="0" smtClean="0"/>
              <a:t>all entrepreneurs </a:t>
            </a:r>
            <a:r>
              <a:rPr lang="en-US" dirty="0"/>
              <a:t>come up with unique </a:t>
            </a:r>
            <a:r>
              <a:rPr lang="en-US" dirty="0" smtClean="0"/>
              <a:t>ideas</a:t>
            </a:r>
            <a:r>
              <a:rPr lang="en-US" dirty="0"/>
              <a:t> </a:t>
            </a:r>
            <a:r>
              <a:rPr lang="en-US" dirty="0" smtClean="0"/>
              <a:t>even many time they come up with ideas which already do exist in market.</a:t>
            </a:r>
          </a:p>
        </p:txBody>
      </p:sp>
    </p:spTree>
    <p:extLst>
      <p:ext uri="{BB962C8B-B14F-4D97-AF65-F5344CB8AC3E}">
        <p14:creationId xmlns:p14="http://schemas.microsoft.com/office/powerpoint/2010/main" val="122256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991600" cy="990600"/>
          </a:xfrm>
        </p:spPr>
        <p:txBody>
          <a:bodyPr/>
          <a:lstStyle/>
          <a:p>
            <a:r>
              <a:rPr lang="en-US" sz="2900" dirty="0">
                <a:solidFill>
                  <a:srgbClr val="3E3D2D"/>
                </a:solidFill>
              </a:rPr>
              <a:t>Various sources to generate business ideas for new ventures;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0236" y="17526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Good idea is the first step in the process of converting an entrepreneurs creativity into an opportunity.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Therefore</a:t>
            </a:r>
            <a:r>
              <a:rPr lang="en-US" dirty="0"/>
              <a:t>, we might have these questions in mind</a:t>
            </a:r>
            <a:r>
              <a:rPr lang="en-US" dirty="0" smtClean="0"/>
              <a:t>: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824" y="3886200"/>
            <a:ext cx="71342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4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/>
          <a:lstStyle/>
          <a:p>
            <a:r>
              <a:rPr lang="en-US" sz="2900" dirty="0">
                <a:solidFill>
                  <a:srgbClr val="3E3D2D"/>
                </a:solidFill>
              </a:rPr>
              <a:t>Various sources to generate business ideas for new ventures;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378952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 Good Business </a:t>
            </a:r>
            <a:r>
              <a:rPr lang="en-US" b="1" dirty="0" smtClean="0"/>
              <a:t>Idea;</a:t>
            </a:r>
          </a:p>
          <a:p>
            <a:pPr marL="0" indent="0" algn="just">
              <a:buNone/>
            </a:pPr>
            <a:r>
              <a:rPr lang="en-US" dirty="0"/>
              <a:t>Any good business ideas could </a:t>
            </a:r>
            <a:r>
              <a:rPr lang="en-US" dirty="0" smtClean="0"/>
              <a:t>be a </a:t>
            </a:r>
            <a:r>
              <a:rPr lang="en-US" dirty="0"/>
              <a:t>new product or service, or </a:t>
            </a:r>
            <a:r>
              <a:rPr lang="en-US" dirty="0" smtClean="0"/>
              <a:t>an original </a:t>
            </a:r>
            <a:r>
              <a:rPr lang="en-US" dirty="0"/>
              <a:t>idea or solution to an everyday problems. </a:t>
            </a:r>
            <a:endParaRPr lang="en-US" dirty="0" smtClean="0"/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 smtClean="0"/>
              <a:t>A </a:t>
            </a:r>
            <a:r>
              <a:rPr lang="en-US" dirty="0"/>
              <a:t>good business idea does </a:t>
            </a:r>
            <a:r>
              <a:rPr lang="en-US" dirty="0" smtClean="0"/>
              <a:t>not necessarily </a:t>
            </a:r>
            <a:r>
              <a:rPr lang="en-US" dirty="0"/>
              <a:t>have to be a unique products or services. Majority of </a:t>
            </a:r>
            <a:r>
              <a:rPr lang="en-US" dirty="0" smtClean="0"/>
              <a:t>the entrepreneurs </a:t>
            </a:r>
            <a:r>
              <a:rPr lang="en-US" dirty="0"/>
              <a:t>credited their accomplishment to the exceptional execution </a:t>
            </a:r>
            <a:r>
              <a:rPr lang="en-US" dirty="0" smtClean="0"/>
              <a:t>of ordinary </a:t>
            </a:r>
            <a:r>
              <a:rPr lang="en-US" dirty="0"/>
              <a:t>ideas. </a:t>
            </a:r>
          </a:p>
        </p:txBody>
      </p:sp>
    </p:spTree>
    <p:extLst>
      <p:ext uri="{BB962C8B-B14F-4D97-AF65-F5344CB8AC3E}">
        <p14:creationId xmlns:p14="http://schemas.microsoft.com/office/powerpoint/2010/main" val="1341092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/>
          <a:lstStyle/>
          <a:p>
            <a:r>
              <a:rPr lang="en-US" sz="2900" dirty="0">
                <a:solidFill>
                  <a:srgbClr val="3E3D2D"/>
                </a:solidFill>
              </a:rPr>
              <a:t>Various sources to generate business ideas for new ventures;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/>
              <a:t>The chances of success therefore will be far greater if you can market a product that is similar to existing offerings, while providing greater value to customers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/>
              <a:t>Here are a few ways to build upon the </a:t>
            </a:r>
            <a:r>
              <a:rPr lang="en-US" dirty="0" smtClean="0"/>
              <a:t>already existing </a:t>
            </a:r>
            <a:r>
              <a:rPr lang="en-US" dirty="0"/>
              <a:t>material and would </a:t>
            </a:r>
            <a:r>
              <a:rPr lang="en-US" dirty="0" smtClean="0"/>
              <a:t>still provide </a:t>
            </a:r>
            <a:r>
              <a:rPr lang="en-US" dirty="0"/>
              <a:t>a profit-driven concept</a:t>
            </a:r>
            <a:r>
              <a:rPr lang="en-US" dirty="0" smtClean="0"/>
              <a:t>:</a:t>
            </a:r>
          </a:p>
          <a:p>
            <a:pPr marL="0" indent="0" algn="just">
              <a:buNone/>
            </a:pPr>
            <a:endParaRPr lang="en-US" dirty="0"/>
          </a:p>
          <a:p>
            <a:pPr marL="514350" indent="-514350">
              <a:buClrTx/>
              <a:buSzPct val="100000"/>
              <a:buFont typeface="+mj-lt"/>
              <a:buAutoNum type="arabicParenR"/>
            </a:pPr>
            <a:r>
              <a:rPr lang="en-US" dirty="0" smtClean="0"/>
              <a:t>Develop </a:t>
            </a:r>
            <a:r>
              <a:rPr lang="en-US" dirty="0"/>
              <a:t>ideas as an extension of an existing </a:t>
            </a:r>
            <a:r>
              <a:rPr lang="en-US" dirty="0" smtClean="0"/>
              <a:t>product.</a:t>
            </a:r>
          </a:p>
        </p:txBody>
      </p:sp>
    </p:spTree>
    <p:extLst>
      <p:ext uri="{BB962C8B-B14F-4D97-AF65-F5344CB8AC3E}">
        <p14:creationId xmlns:p14="http://schemas.microsoft.com/office/powerpoint/2010/main" val="913971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/>
          <a:lstStyle/>
          <a:p>
            <a:r>
              <a:rPr lang="en-US" sz="2900" dirty="0">
                <a:solidFill>
                  <a:srgbClr val="3E3D2D"/>
                </a:solidFill>
              </a:rPr>
              <a:t>Various sources to generate business ideas for new ventures;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100000"/>
              <a:buFont typeface="+mj-lt"/>
              <a:buAutoNum type="arabicParenR" startAt="2"/>
            </a:pPr>
            <a:r>
              <a:rPr lang="en-US" sz="2800" dirty="0"/>
              <a:t>Create an improved service </a:t>
            </a:r>
          </a:p>
          <a:p>
            <a:pPr marL="514350" indent="-514350">
              <a:buClrTx/>
              <a:buSzPct val="100000"/>
              <a:buFont typeface="+mj-lt"/>
              <a:buAutoNum type="arabicParenR" startAt="3"/>
            </a:pPr>
            <a:r>
              <a:rPr lang="en-US" sz="2800" dirty="0"/>
              <a:t>Market a product at a lower price </a:t>
            </a:r>
          </a:p>
          <a:p>
            <a:pPr marL="514350" indent="-514350">
              <a:buClrTx/>
              <a:buSzPct val="100000"/>
              <a:buFont typeface="+mj-lt"/>
              <a:buAutoNum type="arabicParenR" startAt="4"/>
            </a:pPr>
            <a:r>
              <a:rPr lang="en-US" sz="2800" dirty="0"/>
              <a:t>Add value to an existing product or service. </a:t>
            </a:r>
          </a:p>
          <a:p>
            <a:pPr marL="514350" indent="-514350">
              <a:buClrTx/>
              <a:buSzPct val="100000"/>
              <a:buFont typeface="+mj-lt"/>
              <a:buAutoNum type="arabicParenR" startAt="5"/>
            </a:pPr>
            <a:r>
              <a:rPr lang="en-US" sz="2800" dirty="0"/>
              <a:t>Altering their quality or quantity</a:t>
            </a:r>
            <a:r>
              <a:rPr lang="en-US" sz="2800" dirty="0" smtClean="0"/>
              <a:t>.</a:t>
            </a:r>
          </a:p>
          <a:p>
            <a:pPr marL="514350" indent="-514350">
              <a:buClrTx/>
              <a:buSzPct val="100000"/>
              <a:buFont typeface="+mj-lt"/>
              <a:buAutoNum type="arabicParenR" startAt="6"/>
            </a:pPr>
            <a:r>
              <a:rPr lang="en-US" sz="2800" dirty="0"/>
              <a:t>Introducing automation, simplification, convenience</a:t>
            </a:r>
            <a:r>
              <a:rPr lang="en-US" sz="2800" dirty="0" smtClean="0"/>
              <a:t>.</a:t>
            </a:r>
            <a:endParaRPr lang="en-US" sz="2800" dirty="0"/>
          </a:p>
          <a:p>
            <a:pPr marL="514350" indent="-514350">
              <a:buClrTx/>
              <a:buSzPct val="100000"/>
              <a:buFont typeface="+mj-lt"/>
              <a:buAutoNum type="arabicParenR" startAt="7"/>
            </a:pPr>
            <a:r>
              <a:rPr lang="en-US" sz="2800" dirty="0"/>
              <a:t>Personal interests or hobbies many people find ways to turn their hobbies into successful businesses.</a:t>
            </a:r>
          </a:p>
          <a:p>
            <a:pPr marL="514350" indent="-514350">
              <a:buClrTx/>
              <a:buSzPct val="100000"/>
              <a:buFont typeface="+mj-lt"/>
              <a:buAutoNum type="arabicParenR" startAt="8"/>
            </a:pPr>
            <a:r>
              <a:rPr lang="en-US" sz="2800" dirty="0"/>
              <a:t>Work experiences, skills, abilities a business, related to the work you do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4941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4285</TotalTime>
  <Words>1534</Words>
  <Application>Microsoft Office PowerPoint</Application>
  <PresentationFormat>On-screen Show (4:3)</PresentationFormat>
  <Paragraphs>141</Paragraphs>
  <Slides>41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Median</vt:lpstr>
      <vt:lpstr>Entrepreneurship     Developing ideas and business opportunities</vt:lpstr>
      <vt:lpstr>INTRODUCTION (IDEA)</vt:lpstr>
      <vt:lpstr>INTRODUCTION (IDEA)</vt:lpstr>
      <vt:lpstr>PowerPoint Presentation</vt:lpstr>
      <vt:lpstr>Various sources to generate business ideas for new ventures;</vt:lpstr>
      <vt:lpstr>Various sources to generate business ideas for new ventures;</vt:lpstr>
      <vt:lpstr>Various sources to generate business ideas for new ventures;</vt:lpstr>
      <vt:lpstr>Various sources to generate business ideas for new ventures;</vt:lpstr>
      <vt:lpstr>Various sources to generate business ideas for new ventures;</vt:lpstr>
      <vt:lpstr>Various sources to generate business ideas for new ventures;</vt:lpstr>
      <vt:lpstr>PowerPoint Presentation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TECHNIQUES FOR GENERATING IDEAS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OPPORTUNITY ANALYSIS PLAN</vt:lpstr>
      <vt:lpstr>OPPORTUNITY ANALYSIS PLAN</vt:lpstr>
      <vt:lpstr>OPPORTUNITY ANALYSIS PLAN</vt:lpstr>
      <vt:lpstr>OPPORTUNITY ANALYSIS PLAN  (Figure1)</vt:lpstr>
      <vt:lpstr>OPPORTUNITY ANALYSIS PLAN  (Figure2)</vt:lpstr>
      <vt:lpstr>OPPORTUNITY ANALYSIS PLAN</vt:lpstr>
      <vt:lpstr>OPPORTUNITY ANALYSIS PLAN</vt:lpstr>
      <vt:lpstr>OPPORTUNITY ANALYSIS PLAN</vt:lpstr>
      <vt:lpstr>OPPORTUNITY ANALYSIS PLAN</vt:lpstr>
      <vt:lpstr>OPPORTUNITY ANALYSIS PLAN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Entrepreneurship</dc:title>
  <dc:creator>Mr. Saud Hassan</dc:creator>
  <cp:lastModifiedBy>Mr. Saud Hassan</cp:lastModifiedBy>
  <cp:revision>302</cp:revision>
  <cp:lastPrinted>2017-03-16T04:14:00Z</cp:lastPrinted>
  <dcterms:created xsi:type="dcterms:W3CDTF">2014-02-07T04:27:51Z</dcterms:created>
  <dcterms:modified xsi:type="dcterms:W3CDTF">2019-11-18T19:08:53Z</dcterms:modified>
</cp:coreProperties>
</file>