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9"/>
  </p:notesMasterIdLst>
  <p:sldIdLst>
    <p:sldId id="256" r:id="rId2"/>
    <p:sldId id="259" r:id="rId3"/>
    <p:sldId id="292" r:id="rId4"/>
    <p:sldId id="293" r:id="rId5"/>
    <p:sldId id="294" r:id="rId6"/>
    <p:sldId id="295" r:id="rId7"/>
    <p:sldId id="296" r:id="rId8"/>
    <p:sldId id="297" r:id="rId9"/>
    <p:sldId id="298" r:id="rId10"/>
    <p:sldId id="299" r:id="rId11"/>
    <p:sldId id="300" r:id="rId12"/>
    <p:sldId id="301" r:id="rId13"/>
    <p:sldId id="305" r:id="rId14"/>
    <p:sldId id="306" r:id="rId15"/>
    <p:sldId id="371" r:id="rId16"/>
    <p:sldId id="372" r:id="rId17"/>
    <p:sldId id="373" r:id="rId18"/>
    <p:sldId id="374" r:id="rId19"/>
    <p:sldId id="375" r:id="rId20"/>
    <p:sldId id="376" r:id="rId21"/>
    <p:sldId id="377" r:id="rId22"/>
    <p:sldId id="307" r:id="rId23"/>
    <p:sldId id="309" r:id="rId24"/>
    <p:sldId id="310" r:id="rId25"/>
    <p:sldId id="311" r:id="rId26"/>
    <p:sldId id="312" r:id="rId27"/>
    <p:sldId id="313" r:id="rId28"/>
    <p:sldId id="316" r:id="rId29"/>
    <p:sldId id="317" r:id="rId30"/>
    <p:sldId id="318" r:id="rId31"/>
    <p:sldId id="365" r:id="rId32"/>
    <p:sldId id="366" r:id="rId33"/>
    <p:sldId id="319" r:id="rId34"/>
    <p:sldId id="320" r:id="rId35"/>
    <p:sldId id="322" r:id="rId36"/>
    <p:sldId id="323" r:id="rId37"/>
    <p:sldId id="324" r:id="rId38"/>
    <p:sldId id="325" r:id="rId39"/>
    <p:sldId id="326" r:id="rId40"/>
    <p:sldId id="327" r:id="rId41"/>
    <p:sldId id="328" r:id="rId42"/>
    <p:sldId id="329" r:id="rId43"/>
    <p:sldId id="330" r:id="rId44"/>
    <p:sldId id="331" r:id="rId45"/>
    <p:sldId id="332" r:id="rId46"/>
    <p:sldId id="336" r:id="rId47"/>
    <p:sldId id="367" r:id="rId48"/>
    <p:sldId id="368" r:id="rId49"/>
    <p:sldId id="369" r:id="rId50"/>
    <p:sldId id="370" r:id="rId51"/>
    <p:sldId id="333" r:id="rId52"/>
    <p:sldId id="334" r:id="rId53"/>
    <p:sldId id="335" r:id="rId54"/>
    <p:sldId id="339" r:id="rId55"/>
    <p:sldId id="340" r:id="rId56"/>
    <p:sldId id="341" r:id="rId57"/>
    <p:sldId id="342" r:id="rId58"/>
    <p:sldId id="349" r:id="rId59"/>
    <p:sldId id="343" r:id="rId60"/>
    <p:sldId id="344" r:id="rId61"/>
    <p:sldId id="346" r:id="rId62"/>
    <p:sldId id="345" r:id="rId63"/>
    <p:sldId id="356" r:id="rId64"/>
    <p:sldId id="350" r:id="rId65"/>
    <p:sldId id="357" r:id="rId66"/>
    <p:sldId id="351" r:id="rId67"/>
    <p:sldId id="352" r:id="rId68"/>
    <p:sldId id="353" r:id="rId69"/>
    <p:sldId id="355" r:id="rId70"/>
    <p:sldId id="354" r:id="rId71"/>
    <p:sldId id="358" r:id="rId72"/>
    <p:sldId id="359" r:id="rId73"/>
    <p:sldId id="360" r:id="rId74"/>
    <p:sldId id="363" r:id="rId75"/>
    <p:sldId id="362" r:id="rId76"/>
    <p:sldId id="361" r:id="rId77"/>
    <p:sldId id="364"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autoAdjust="0"/>
    <p:restoredTop sz="93910" autoAdjust="0"/>
  </p:normalViewPr>
  <p:slideViewPr>
    <p:cSldViewPr>
      <p:cViewPr varScale="1">
        <p:scale>
          <a:sx n="74" d="100"/>
          <a:sy n="74" d="100"/>
        </p:scale>
        <p:origin x="-1278"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8B7A69-1E59-4045-8BDD-997664471B7A}" type="datetimeFigureOut">
              <a:rPr lang="en-US" smtClean="0"/>
              <a:pPr/>
              <a:t>12/31/2019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28E6AE-FC35-43B3-8FDF-59609D829F23}" type="slidenum">
              <a:rPr lang="en-US" smtClean="0"/>
              <a:pPr/>
              <a:t>‹#›</a:t>
            </a:fld>
            <a:endParaRPr lang="en-US"/>
          </a:p>
        </p:txBody>
      </p:sp>
    </p:spTree>
    <p:extLst>
      <p:ext uri="{BB962C8B-B14F-4D97-AF65-F5344CB8AC3E}">
        <p14:creationId xmlns:p14="http://schemas.microsoft.com/office/powerpoint/2010/main" val="1361331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81A5EC4-8010-4999-89A0-A4407244FF63}" type="datetimeFigureOut">
              <a:rPr lang="en-US" smtClean="0"/>
              <a:pPr/>
              <a:t>12/31/2019</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CC424B6-EF40-469D-8826-36CB201FEB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4B6-EF40-469D-8826-36CB201FEB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381A5EC4-8010-4999-89A0-A4407244FF63}" type="datetimeFigureOut">
              <a:rPr lang="en-US" smtClean="0"/>
              <a:pPr/>
              <a:t>12/31/2019</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CC424B6-EF40-469D-8826-36CB201FEB0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CC424B6-EF40-469D-8826-36CB201FEB0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381A5EC4-8010-4999-89A0-A4407244FF63}" type="datetimeFigureOut">
              <a:rPr lang="en-US" smtClean="0"/>
              <a:pPr/>
              <a:t>12/31/2019</a:t>
            </a:fld>
            <a:endParaRPr lang="en-US"/>
          </a:p>
        </p:txBody>
      </p:sp>
      <p:sp>
        <p:nvSpPr>
          <p:cNvPr id="10" name="Slide Number Placeholder 9"/>
          <p:cNvSpPr>
            <a:spLocks noGrp="1"/>
          </p:cNvSpPr>
          <p:nvPr>
            <p:ph type="sldNum" sz="quarter" idx="16"/>
          </p:nvPr>
        </p:nvSpPr>
        <p:spPr/>
        <p:txBody>
          <a:bodyPr rtlCol="0"/>
          <a:lstStyle/>
          <a:p>
            <a:fld id="{FCC424B6-EF40-469D-8826-36CB201FEB0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381A5EC4-8010-4999-89A0-A4407244FF63}" type="datetimeFigureOut">
              <a:rPr lang="en-US" smtClean="0"/>
              <a:pPr/>
              <a:t>12/31/2019</a:t>
            </a:fld>
            <a:endParaRPr lang="en-US"/>
          </a:p>
        </p:txBody>
      </p:sp>
      <p:sp>
        <p:nvSpPr>
          <p:cNvPr id="12" name="Slide Number Placeholder 11"/>
          <p:cNvSpPr>
            <a:spLocks noGrp="1"/>
          </p:cNvSpPr>
          <p:nvPr>
            <p:ph type="sldNum" sz="quarter" idx="16"/>
          </p:nvPr>
        </p:nvSpPr>
        <p:spPr/>
        <p:txBody>
          <a:bodyPr rtlCol="0"/>
          <a:lstStyle/>
          <a:p>
            <a:fld id="{FCC424B6-EF40-469D-8826-36CB201FEB0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CC424B6-EF40-469D-8826-36CB201FEB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81A5EC4-8010-4999-89A0-A4407244FF63}" type="datetimeFigureOut">
              <a:rPr lang="en-US" smtClean="0"/>
              <a:pPr/>
              <a:t>12/31/2019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CC424B6-EF40-469D-8826-36CB201FEB0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381A5EC4-8010-4999-89A0-A4407244FF63}" type="datetimeFigureOut">
              <a:rPr lang="en-US" smtClean="0"/>
              <a:pPr/>
              <a:t>12/31/2019</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CC424B6-EF40-469D-8826-36CB201FEB0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81A5EC4-8010-4999-89A0-A4407244FF63}" type="datetimeFigureOut">
              <a:rPr lang="en-US" smtClean="0"/>
              <a:pPr/>
              <a:t>12/31/2019</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CC424B6-EF40-469D-8826-36CB201FEB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4038600"/>
            <a:ext cx="7355174" cy="1828800"/>
          </a:xfrm>
        </p:spPr>
        <p:txBody>
          <a:bodyPr>
            <a:normAutofit/>
          </a:bodyPr>
          <a:lstStyle/>
          <a:p>
            <a:r>
              <a:rPr lang="en-US" dirty="0" smtClean="0"/>
              <a:t>Entrepreneurship</a:t>
            </a:r>
            <a:br>
              <a:rPr lang="en-US" dirty="0" smtClean="0"/>
            </a:br>
            <a:r>
              <a:rPr lang="en-US" sz="2000" dirty="0" smtClean="0"/>
              <a:t>Understanding LEGAL AND REGULATORY CHALLENGES FOR AN ENTREPRENEURAL VENTURES</a:t>
            </a:r>
            <a:endParaRPr lang="en-US" sz="2000" dirty="0"/>
          </a:p>
        </p:txBody>
      </p:sp>
      <p:sp>
        <p:nvSpPr>
          <p:cNvPr id="3" name="Subtitle 2"/>
          <p:cNvSpPr>
            <a:spLocks noGrp="1"/>
          </p:cNvSpPr>
          <p:nvPr>
            <p:ph type="subTitle" idx="1"/>
          </p:nvPr>
        </p:nvSpPr>
        <p:spPr/>
        <p:txBody>
          <a:bodyPr/>
          <a:lstStyle/>
          <a:p>
            <a:r>
              <a:rPr lang="en-US" dirty="0" smtClean="0"/>
              <a:t>MBA 4</a:t>
            </a:r>
            <a:r>
              <a:rPr lang="en-US" baseline="30000" dirty="0" smtClean="0"/>
              <a:t>th</a:t>
            </a:r>
            <a:r>
              <a:rPr lang="en-US" dirty="0" smtClean="0"/>
              <a:t>  M1-M2</a:t>
            </a:r>
            <a:endParaRPr lang="en-US" dirty="0"/>
          </a:p>
        </p:txBody>
      </p:sp>
      <p:sp>
        <p:nvSpPr>
          <p:cNvPr id="4" name="TextBox 3"/>
          <p:cNvSpPr txBox="1"/>
          <p:nvPr/>
        </p:nvSpPr>
        <p:spPr>
          <a:xfrm>
            <a:off x="0" y="6172200"/>
            <a:ext cx="2209800" cy="523220"/>
          </a:xfrm>
          <a:prstGeom prst="rect">
            <a:avLst/>
          </a:prstGeom>
          <a:noFill/>
        </p:spPr>
        <p:txBody>
          <a:bodyPr wrap="square" rtlCol="0">
            <a:spAutoFit/>
          </a:bodyPr>
          <a:lstStyle/>
          <a:p>
            <a:r>
              <a:rPr lang="en-US" sz="2800" dirty="0" smtClean="0"/>
              <a:t>Saud Hassan </a:t>
            </a:r>
            <a:endParaRPr lang="en-US"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85" y="609600"/>
            <a:ext cx="8888889" cy="19812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828800"/>
            <a:ext cx="8305800" cy="4495800"/>
          </a:xfrm>
        </p:spPr>
        <p:txBody>
          <a:bodyPr>
            <a:normAutofit fontScale="92500" lnSpcReduction="20000"/>
          </a:bodyPr>
          <a:lstStyle/>
          <a:p>
            <a:pPr marL="0" indent="0" algn="just" fontAlgn="base">
              <a:buNone/>
            </a:pPr>
            <a:r>
              <a:rPr lang="en-US" sz="3000" b="1" dirty="0"/>
              <a:t>8. Should I use a non-disclosure agreement?</a:t>
            </a:r>
          </a:p>
          <a:p>
            <a:pPr marL="0" indent="0" algn="just" fontAlgn="base">
              <a:buNone/>
            </a:pPr>
            <a:endParaRPr lang="en-US" sz="3000" dirty="0" smtClean="0"/>
          </a:p>
          <a:p>
            <a:pPr marL="0" indent="0" algn="just" fontAlgn="base">
              <a:buNone/>
            </a:pPr>
            <a:r>
              <a:rPr lang="en-US" sz="3000" dirty="0" smtClean="0"/>
              <a:t>If </a:t>
            </a:r>
            <a:r>
              <a:rPr lang="en-US" sz="3000" dirty="0"/>
              <a:t>your company is looking to </a:t>
            </a:r>
            <a:r>
              <a:rPr lang="en-US" sz="3000" dirty="0" smtClean="0"/>
              <a:t>share a proprietary </a:t>
            </a:r>
            <a:r>
              <a:rPr lang="en-US" sz="3000" dirty="0"/>
              <a:t>information with another company with the intent of potentially forming a joint venture, then it might be appropriate to have a non-disclosure agreement in place. </a:t>
            </a:r>
            <a:endParaRPr lang="en-US" sz="3000" dirty="0" smtClean="0"/>
          </a:p>
          <a:p>
            <a:pPr marL="0" indent="0" algn="just" fontAlgn="base">
              <a:buNone/>
            </a:pPr>
            <a:r>
              <a:rPr lang="en-US" sz="3000" dirty="0" smtClean="0"/>
              <a:t>It </a:t>
            </a:r>
            <a:r>
              <a:rPr lang="en-US" sz="3000" dirty="0"/>
              <a:t>is important to make sure the non-disclosure agreement is very detailed and lays out exactly what proprietary information will be shared. Otherwise, you might risk losing valuable work to a competitor and cause major setbacks in making your company a success.</a:t>
            </a:r>
          </a:p>
          <a:p>
            <a:pPr marL="0" indent="0">
              <a:buNone/>
            </a:pPr>
            <a:endParaRPr lang="en-US" dirty="0"/>
          </a:p>
        </p:txBody>
      </p:sp>
    </p:spTree>
    <p:extLst>
      <p:ext uri="{BB962C8B-B14F-4D97-AF65-F5344CB8AC3E}">
        <p14:creationId xmlns:p14="http://schemas.microsoft.com/office/powerpoint/2010/main" val="122646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752600"/>
            <a:ext cx="8382000" cy="5029200"/>
          </a:xfrm>
        </p:spPr>
        <p:txBody>
          <a:bodyPr>
            <a:normAutofit fontScale="70000" lnSpcReduction="20000"/>
          </a:bodyPr>
          <a:lstStyle/>
          <a:p>
            <a:pPr marL="0" indent="0" algn="just" fontAlgn="base">
              <a:buNone/>
            </a:pPr>
            <a:r>
              <a:rPr lang="en-US" sz="4000" b="1" dirty="0"/>
              <a:t>9. Are </a:t>
            </a:r>
            <a:r>
              <a:rPr lang="en-US" sz="4000" b="1" dirty="0" smtClean="0"/>
              <a:t>spoken/oral </a:t>
            </a:r>
            <a:r>
              <a:rPr lang="en-US" sz="4000" b="1" dirty="0"/>
              <a:t>contracts enforceable?</a:t>
            </a:r>
          </a:p>
          <a:p>
            <a:pPr marL="0" indent="0" algn="just" fontAlgn="base">
              <a:buNone/>
            </a:pPr>
            <a:endParaRPr lang="en-US" dirty="0" smtClean="0"/>
          </a:p>
          <a:p>
            <a:pPr marL="0" indent="0" algn="just" fontAlgn="base">
              <a:buNone/>
            </a:pPr>
            <a:r>
              <a:rPr lang="en-US" sz="3400" dirty="0" smtClean="0"/>
              <a:t>Although </a:t>
            </a:r>
            <a:r>
              <a:rPr lang="en-US" sz="3400" dirty="0"/>
              <a:t>it’s a common misconception, </a:t>
            </a:r>
            <a:r>
              <a:rPr lang="en-US" sz="3400" dirty="0" smtClean="0"/>
              <a:t>spoken/oral </a:t>
            </a:r>
            <a:r>
              <a:rPr lang="en-US" sz="3400" dirty="0"/>
              <a:t>contracts may be enforceable. However, there are some contracts that are governed by the </a:t>
            </a:r>
            <a:r>
              <a:rPr lang="en-US" sz="3400" dirty="0" smtClean="0"/>
              <a:t>Act </a:t>
            </a:r>
            <a:r>
              <a:rPr lang="en-US" sz="3400" dirty="0"/>
              <a:t>of Frauds, which is a collection of </a:t>
            </a:r>
            <a:r>
              <a:rPr lang="en-US" sz="3400" dirty="0" smtClean="0"/>
              <a:t>acts </a:t>
            </a:r>
            <a:r>
              <a:rPr lang="en-US" sz="3400" dirty="0"/>
              <a:t>requiring certain contract to be in writing. </a:t>
            </a:r>
            <a:endParaRPr lang="en-US" sz="3400" dirty="0" smtClean="0"/>
          </a:p>
          <a:p>
            <a:pPr marL="0" indent="0" algn="just" fontAlgn="base">
              <a:buNone/>
            </a:pPr>
            <a:r>
              <a:rPr lang="en-US" sz="3400" dirty="0" smtClean="0"/>
              <a:t>For </a:t>
            </a:r>
            <a:r>
              <a:rPr lang="en-US" sz="3400" dirty="0"/>
              <a:t>instance, under the </a:t>
            </a:r>
            <a:r>
              <a:rPr lang="en-US" sz="3400" dirty="0" smtClean="0"/>
              <a:t>Act </a:t>
            </a:r>
          </a:p>
          <a:p>
            <a:pPr algn="just" fontAlgn="base">
              <a:buFont typeface="Wingdings" pitchFamily="2" charset="2"/>
              <a:buChar char="ü"/>
            </a:pPr>
            <a:r>
              <a:rPr lang="en-US" sz="3400" dirty="0" smtClean="0"/>
              <a:t>agreements </a:t>
            </a:r>
            <a:r>
              <a:rPr lang="en-US" sz="3400" dirty="0"/>
              <a:t>to pay another’s </a:t>
            </a:r>
            <a:r>
              <a:rPr lang="en-US" sz="3400" dirty="0" smtClean="0"/>
              <a:t>debt</a:t>
            </a:r>
          </a:p>
          <a:p>
            <a:pPr algn="just" fontAlgn="base">
              <a:buFont typeface="Wingdings" pitchFamily="2" charset="2"/>
              <a:buChar char="ü"/>
            </a:pPr>
            <a:r>
              <a:rPr lang="en-US" sz="3400" dirty="0" smtClean="0"/>
              <a:t>contracts </a:t>
            </a:r>
            <a:r>
              <a:rPr lang="en-US" sz="3400" dirty="0"/>
              <a:t>for over a certain amount of </a:t>
            </a:r>
            <a:r>
              <a:rPr lang="en-US" sz="3400" dirty="0" smtClean="0"/>
              <a:t>money</a:t>
            </a:r>
          </a:p>
          <a:p>
            <a:pPr algn="just" fontAlgn="base">
              <a:buFont typeface="Wingdings" pitchFamily="2" charset="2"/>
              <a:buChar char="ü"/>
            </a:pPr>
            <a:r>
              <a:rPr lang="en-US" sz="3400" dirty="0" smtClean="0"/>
              <a:t>contracts </a:t>
            </a:r>
            <a:r>
              <a:rPr lang="en-US" sz="3400" dirty="0"/>
              <a:t>that last longer than a party’s </a:t>
            </a:r>
            <a:r>
              <a:rPr lang="en-US" sz="3400" dirty="0" smtClean="0"/>
              <a:t>life</a:t>
            </a:r>
          </a:p>
          <a:p>
            <a:pPr marL="0" indent="0" algn="just" fontAlgn="base">
              <a:buNone/>
            </a:pPr>
            <a:r>
              <a:rPr lang="en-US" sz="3400" dirty="0" smtClean="0"/>
              <a:t>All above must be in writing </a:t>
            </a:r>
          </a:p>
          <a:p>
            <a:pPr marL="0" indent="0" algn="just" fontAlgn="base">
              <a:buNone/>
            </a:pPr>
            <a:r>
              <a:rPr lang="en-US" sz="3400" dirty="0" smtClean="0"/>
              <a:t>In </a:t>
            </a:r>
            <a:r>
              <a:rPr lang="en-US" sz="3400" dirty="0"/>
              <a:t>general, while </a:t>
            </a:r>
            <a:r>
              <a:rPr lang="en-US" sz="3400" dirty="0" smtClean="0"/>
              <a:t>spoken/oral </a:t>
            </a:r>
            <a:r>
              <a:rPr lang="en-US" sz="3400" dirty="0"/>
              <a:t>contracts may be enforced, contract law doesn’t favor </a:t>
            </a:r>
            <a:r>
              <a:rPr lang="en-US" sz="3400" dirty="0" smtClean="0"/>
              <a:t>spoken/oral </a:t>
            </a:r>
            <a:r>
              <a:rPr lang="en-US" sz="3400" dirty="0"/>
              <a:t>contracts since they’re often difficult to prove.</a:t>
            </a:r>
          </a:p>
          <a:p>
            <a:pPr marL="0" indent="0">
              <a:buNone/>
            </a:pPr>
            <a:endParaRPr lang="en-US" dirty="0"/>
          </a:p>
        </p:txBody>
      </p:sp>
    </p:spTree>
    <p:extLst>
      <p:ext uri="{BB962C8B-B14F-4D97-AF65-F5344CB8AC3E}">
        <p14:creationId xmlns:p14="http://schemas.microsoft.com/office/powerpoint/2010/main" val="4201622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752600"/>
            <a:ext cx="8305800" cy="4800600"/>
          </a:xfrm>
        </p:spPr>
        <p:txBody>
          <a:bodyPr>
            <a:normAutofit/>
          </a:bodyPr>
          <a:lstStyle/>
          <a:p>
            <a:pPr marL="0" indent="0" algn="just" fontAlgn="base">
              <a:buNone/>
            </a:pPr>
            <a:r>
              <a:rPr lang="en-US" b="1" dirty="0"/>
              <a:t>10. Do I need an attorney or can I do it on my own?</a:t>
            </a:r>
          </a:p>
          <a:p>
            <a:pPr marL="0" indent="0" algn="just" fontAlgn="base">
              <a:buNone/>
            </a:pPr>
            <a:endParaRPr lang="en-US" dirty="0" smtClean="0"/>
          </a:p>
          <a:p>
            <a:pPr marL="0" indent="0" algn="just" fontAlgn="base">
              <a:buNone/>
            </a:pPr>
            <a:r>
              <a:rPr lang="en-US" dirty="0" smtClean="0"/>
              <a:t>Sometimes</a:t>
            </a:r>
            <a:r>
              <a:rPr lang="en-US" dirty="0"/>
              <a:t>, you might perceive a legal problem to be small when in fact the problem can potentially impact your business in ways that only an attorney can foresee. </a:t>
            </a:r>
            <a:endParaRPr lang="en-US" dirty="0" smtClean="0"/>
          </a:p>
          <a:p>
            <a:pPr marL="0" indent="0" algn="just" fontAlgn="base">
              <a:buNone/>
            </a:pPr>
            <a:r>
              <a:rPr lang="en-US" dirty="0" smtClean="0"/>
              <a:t>While </a:t>
            </a:r>
            <a:r>
              <a:rPr lang="en-US" dirty="0"/>
              <a:t>you can certainly read up on a particular legal issue if you have the time, it’s best to consult with an attorney who can anticipate various legal pitfalls your company might encounter.</a:t>
            </a:r>
          </a:p>
          <a:p>
            <a:pPr marL="0" indent="0">
              <a:buNone/>
            </a:pPr>
            <a:endParaRPr lang="en-US" dirty="0"/>
          </a:p>
        </p:txBody>
      </p:sp>
    </p:spTree>
    <p:extLst>
      <p:ext uri="{BB962C8B-B14F-4D97-AF65-F5344CB8AC3E}">
        <p14:creationId xmlns:p14="http://schemas.microsoft.com/office/powerpoint/2010/main" val="3106454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533400" y="2895600"/>
            <a:ext cx="7924800" cy="1050701"/>
          </a:xfrm>
        </p:spPr>
        <p:txBody>
          <a:bodyPr>
            <a:normAutofit/>
          </a:bodyPr>
          <a:lstStyle/>
          <a:p>
            <a:pPr marL="0" marR="5080" indent="0">
              <a:lnSpc>
                <a:spcPct val="100000"/>
              </a:lnSpc>
              <a:spcBef>
                <a:spcPts val="95"/>
              </a:spcBef>
              <a:buNone/>
            </a:pPr>
            <a:r>
              <a:rPr lang="en-US" sz="3600" b="1" spc="-5" dirty="0" smtClean="0">
                <a:latin typeface="+mj-lt"/>
                <a:cs typeface="Arial"/>
              </a:rPr>
              <a:t>Un</a:t>
            </a:r>
            <a:r>
              <a:rPr lang="en-US" sz="3600" b="1" spc="-25" dirty="0" smtClean="0">
                <a:latin typeface="+mj-lt"/>
                <a:cs typeface="Arial"/>
              </a:rPr>
              <a:t>d</a:t>
            </a:r>
            <a:r>
              <a:rPr lang="en-US" sz="3600" b="1" spc="-5" dirty="0" smtClean="0">
                <a:latin typeface="+mj-lt"/>
                <a:cs typeface="Arial"/>
              </a:rPr>
              <a:t>erstanding</a:t>
            </a:r>
            <a:r>
              <a:rPr lang="en-US" sz="3600" dirty="0" smtClean="0">
                <a:latin typeface="+mj-lt"/>
                <a:cs typeface="Arial"/>
              </a:rPr>
              <a:t> </a:t>
            </a:r>
            <a:r>
              <a:rPr lang="en-US" sz="3600" b="1" spc="-5" dirty="0" smtClean="0">
                <a:latin typeface="+mj-lt"/>
                <a:cs typeface="Arial"/>
              </a:rPr>
              <a:t>regulatory environme</a:t>
            </a:r>
            <a:r>
              <a:rPr lang="en-US" sz="3600" b="1" spc="-25" dirty="0" smtClean="0">
                <a:latin typeface="+mj-lt"/>
                <a:cs typeface="Arial"/>
              </a:rPr>
              <a:t>n</a:t>
            </a:r>
            <a:r>
              <a:rPr lang="en-US" sz="3600" b="1" spc="-5" dirty="0" smtClean="0">
                <a:latin typeface="+mj-lt"/>
                <a:cs typeface="Arial"/>
              </a:rPr>
              <a:t>ts</a:t>
            </a:r>
            <a:endParaRPr lang="en-US" sz="3600" dirty="0">
              <a:latin typeface="+mj-lt"/>
            </a:endParaRPr>
          </a:p>
        </p:txBody>
      </p:sp>
    </p:spTree>
    <p:extLst>
      <p:ext uri="{BB962C8B-B14F-4D97-AF65-F5344CB8AC3E}">
        <p14:creationId xmlns:p14="http://schemas.microsoft.com/office/powerpoint/2010/main" val="386919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R="5080" lvl="0">
              <a:spcBef>
                <a:spcPts val="95"/>
              </a:spcBef>
            </a:pPr>
            <a:r>
              <a:rPr lang="en-US" sz="3600" spc="-5" dirty="0">
                <a:solidFill>
                  <a:prstClr val="black"/>
                </a:solidFill>
                <a:ea typeface="+mn-ea"/>
                <a:cs typeface="Arial"/>
              </a:rPr>
              <a:t>Un</a:t>
            </a:r>
            <a:r>
              <a:rPr lang="en-US" sz="3600" spc="-25" dirty="0">
                <a:solidFill>
                  <a:prstClr val="black"/>
                </a:solidFill>
                <a:ea typeface="+mn-ea"/>
                <a:cs typeface="Arial"/>
              </a:rPr>
              <a:t>d</a:t>
            </a:r>
            <a:r>
              <a:rPr lang="en-US" sz="3600" spc="-5" dirty="0">
                <a:solidFill>
                  <a:prstClr val="black"/>
                </a:solidFill>
                <a:ea typeface="+mn-ea"/>
                <a:cs typeface="Arial"/>
              </a:rPr>
              <a:t>erstanding</a:t>
            </a:r>
            <a:r>
              <a:rPr lang="en-US" sz="3600" dirty="0">
                <a:solidFill>
                  <a:prstClr val="black"/>
                </a:solidFill>
                <a:ea typeface="+mn-ea"/>
                <a:cs typeface="Arial"/>
              </a:rPr>
              <a:t> </a:t>
            </a:r>
            <a:r>
              <a:rPr lang="en-US" sz="3600" spc="-5" dirty="0">
                <a:solidFill>
                  <a:prstClr val="black"/>
                </a:solidFill>
                <a:ea typeface="+mn-ea"/>
                <a:cs typeface="Arial"/>
              </a:rPr>
              <a:t>regulatory </a:t>
            </a:r>
            <a:r>
              <a:rPr lang="en-US" sz="3600" spc="-5" dirty="0" smtClean="0">
                <a:solidFill>
                  <a:prstClr val="black"/>
                </a:solidFill>
                <a:ea typeface="+mn-ea"/>
                <a:cs typeface="Arial"/>
              </a:rPr>
              <a:t>environme</a:t>
            </a:r>
            <a:r>
              <a:rPr lang="en-US" sz="3600" spc="-25" dirty="0" smtClean="0">
                <a:solidFill>
                  <a:prstClr val="black"/>
                </a:solidFill>
                <a:ea typeface="+mn-ea"/>
                <a:cs typeface="Arial"/>
              </a:rPr>
              <a:t>n</a:t>
            </a:r>
            <a:r>
              <a:rPr lang="en-US" sz="3600" spc="-5" dirty="0" smtClean="0">
                <a:solidFill>
                  <a:prstClr val="black"/>
                </a:solidFill>
                <a:ea typeface="+mn-ea"/>
                <a:cs typeface="Arial"/>
              </a:rPr>
              <a:t>ts</a:t>
            </a:r>
            <a:endParaRPr lang="en-US" dirty="0"/>
          </a:p>
        </p:txBody>
      </p:sp>
      <p:sp>
        <p:nvSpPr>
          <p:cNvPr id="3" name="TextBox 2"/>
          <p:cNvSpPr txBox="1"/>
          <p:nvPr/>
        </p:nvSpPr>
        <p:spPr>
          <a:xfrm>
            <a:off x="657896" y="1905000"/>
            <a:ext cx="8001000" cy="4832092"/>
          </a:xfrm>
          <a:prstGeom prst="rect">
            <a:avLst/>
          </a:prstGeom>
          <a:noFill/>
        </p:spPr>
        <p:txBody>
          <a:bodyPr wrap="square" rtlCol="0">
            <a:spAutoFit/>
          </a:bodyPr>
          <a:lstStyle/>
          <a:p>
            <a:r>
              <a:rPr lang="en-US" sz="2800" b="1" dirty="0" smtClean="0">
                <a:solidFill>
                  <a:schemeClr val="accent1"/>
                </a:solidFill>
              </a:rPr>
              <a:t>Bankruptcy</a:t>
            </a:r>
          </a:p>
          <a:p>
            <a:endParaRPr lang="en-US" sz="2800" b="1" dirty="0">
              <a:solidFill>
                <a:schemeClr val="accent1"/>
              </a:solidFill>
            </a:endParaRPr>
          </a:p>
          <a:p>
            <a:r>
              <a:rPr lang="en-US" sz="2800" dirty="0" smtClean="0"/>
              <a:t>A legal status of an </a:t>
            </a:r>
            <a:r>
              <a:rPr lang="en-US" sz="2800" dirty="0" err="1" smtClean="0"/>
              <a:t>organisation</a:t>
            </a:r>
            <a:r>
              <a:rPr lang="en-US" sz="2800" dirty="0" smtClean="0"/>
              <a:t> or a person who cannot pay their debts to creditors to whom they owe money.</a:t>
            </a:r>
          </a:p>
          <a:p>
            <a:endParaRPr lang="en-US" sz="2800" dirty="0"/>
          </a:p>
          <a:p>
            <a:r>
              <a:rPr lang="en-US" sz="2800" dirty="0" smtClean="0"/>
              <a:t>OR</a:t>
            </a:r>
          </a:p>
          <a:p>
            <a:endParaRPr lang="en-US" sz="2800" dirty="0" smtClean="0"/>
          </a:p>
          <a:p>
            <a:r>
              <a:rPr lang="en-US" sz="2800" b="1" dirty="0" smtClean="0">
                <a:solidFill>
                  <a:schemeClr val="accent1"/>
                </a:solidFill>
              </a:rPr>
              <a:t>Business Failure</a:t>
            </a:r>
            <a:endParaRPr lang="en-US" sz="2800" b="1" dirty="0">
              <a:solidFill>
                <a:schemeClr val="accent1"/>
              </a:solidFill>
            </a:endParaRPr>
          </a:p>
          <a:p>
            <a:r>
              <a:rPr lang="en-US" sz="2800" dirty="0" smtClean="0"/>
              <a:t>When a fall in revenue and/or rise in expenses are of such magnitude that the firm becomes insolvent.</a:t>
            </a:r>
            <a:endParaRPr lang="en-US"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2200" y="3657600"/>
            <a:ext cx="2971800" cy="2209800"/>
          </a:xfrm>
          <a:prstGeom prst="rect">
            <a:avLst/>
          </a:prstGeom>
        </p:spPr>
      </p:pic>
    </p:spTree>
    <p:extLst>
      <p:ext uri="{BB962C8B-B14F-4D97-AF65-F5344CB8AC3E}">
        <p14:creationId xmlns:p14="http://schemas.microsoft.com/office/powerpoint/2010/main" val="1358664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0" y="1524000"/>
            <a:ext cx="9144000" cy="5333999"/>
          </a:xfrm>
        </p:spPr>
      </p:pic>
    </p:spTree>
    <p:extLst>
      <p:ext uri="{BB962C8B-B14F-4D97-AF65-F5344CB8AC3E}">
        <p14:creationId xmlns:p14="http://schemas.microsoft.com/office/powerpoint/2010/main" val="4079178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KODAK Failure</a:t>
            </a:r>
            <a:endParaRPr lang="en-US" dirty="0"/>
          </a:p>
        </p:txBody>
      </p:sp>
      <p:sp>
        <p:nvSpPr>
          <p:cNvPr id="3" name="Content Placeholder 2"/>
          <p:cNvSpPr>
            <a:spLocks noGrp="1"/>
          </p:cNvSpPr>
          <p:nvPr>
            <p:ph sz="quarter" idx="1"/>
          </p:nvPr>
        </p:nvSpPr>
        <p:spPr>
          <a:xfrm>
            <a:off x="609600" y="1752600"/>
            <a:ext cx="8378952" cy="4876800"/>
          </a:xfrm>
        </p:spPr>
        <p:txBody>
          <a:bodyPr>
            <a:normAutofit lnSpcReduction="10000"/>
          </a:bodyPr>
          <a:lstStyle/>
          <a:p>
            <a:pPr marL="0" indent="0" algn="just">
              <a:buNone/>
            </a:pPr>
            <a:r>
              <a:rPr lang="en-US" dirty="0"/>
              <a:t>KODAK was the king of photography. By and large, Kodak invented the photography as we knew it in the 20th century. They perfected the technology and by the 1990s a </a:t>
            </a:r>
            <a:r>
              <a:rPr lang="en-US" dirty="0" smtClean="0"/>
              <a:t>Kodak was </a:t>
            </a:r>
            <a:r>
              <a:rPr lang="en-US" dirty="0"/>
              <a:t>pretty much on every corner of every city around the world. </a:t>
            </a:r>
            <a:endParaRPr lang="en-US" dirty="0" smtClean="0"/>
          </a:p>
          <a:p>
            <a:pPr marL="0" indent="0" algn="just">
              <a:buNone/>
            </a:pPr>
            <a:r>
              <a:rPr lang="en-US" dirty="0" smtClean="0"/>
              <a:t>Then</a:t>
            </a:r>
            <a:r>
              <a:rPr lang="en-US" dirty="0"/>
              <a:t>, in the late 1990s digital photography started becoming a thing, and Kodak completely ignored it. Some would say that's the fate of all "old" players, but Nikon and Cannon embraced digital and emerged as top players again, while Kodak kept dismissing the new technology until in 2012 it filed for bankruptcy</a:t>
            </a:r>
            <a:r>
              <a:rPr lang="en-US" dirty="0" smtClean="0"/>
              <a:t>.</a:t>
            </a:r>
            <a:endParaRPr lang="en-US" dirty="0"/>
          </a:p>
        </p:txBody>
      </p:sp>
    </p:spTree>
    <p:extLst>
      <p:ext uri="{BB962C8B-B14F-4D97-AF65-F5344CB8AC3E}">
        <p14:creationId xmlns:p14="http://schemas.microsoft.com/office/powerpoint/2010/main" val="4042143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NOKIA Failure</a:t>
            </a:r>
            <a:endParaRPr lang="en-US" dirty="0"/>
          </a:p>
        </p:txBody>
      </p:sp>
      <p:sp>
        <p:nvSpPr>
          <p:cNvPr id="3" name="Content Placeholder 2"/>
          <p:cNvSpPr>
            <a:spLocks noGrp="1"/>
          </p:cNvSpPr>
          <p:nvPr>
            <p:ph sz="quarter" idx="1"/>
          </p:nvPr>
        </p:nvSpPr>
        <p:spPr>
          <a:xfrm>
            <a:off x="609600" y="1828800"/>
            <a:ext cx="8382000" cy="4800600"/>
          </a:xfrm>
        </p:spPr>
        <p:txBody>
          <a:bodyPr>
            <a:normAutofit fontScale="92500" lnSpcReduction="20000"/>
          </a:bodyPr>
          <a:lstStyle/>
          <a:p>
            <a:pPr marL="0" indent="0" algn="just">
              <a:buNone/>
            </a:pPr>
            <a:r>
              <a:rPr lang="en-US" dirty="0"/>
              <a:t>NOKIA was the king of mobile telephony. A true global player. Almost a monopoly in some countries. </a:t>
            </a:r>
            <a:endParaRPr lang="en-US" dirty="0" smtClean="0"/>
          </a:p>
          <a:p>
            <a:pPr marL="0" indent="0" algn="just">
              <a:buNone/>
            </a:pPr>
            <a:r>
              <a:rPr lang="en-US" dirty="0" smtClean="0"/>
              <a:t>In </a:t>
            </a:r>
            <a:r>
              <a:rPr lang="en-US" dirty="0"/>
              <a:t>2000 Nokia accounted for 70% of Helsinki's stock exchange market capital, 43% of Finland's R&amp;D, 21% of total exports, and 14% of corporate tax revenues. Then along came the smartphones. First the BlackBerry and then iPhone changed how we use our phones, and Nokia completely missed the wave of mobile email, touchscreens and app stores. </a:t>
            </a:r>
            <a:endParaRPr lang="en-US" dirty="0" smtClean="0"/>
          </a:p>
          <a:p>
            <a:pPr marL="0" indent="0" algn="just">
              <a:buNone/>
            </a:pPr>
            <a:r>
              <a:rPr lang="en-US" dirty="0" smtClean="0"/>
              <a:t>In </a:t>
            </a:r>
            <a:r>
              <a:rPr lang="en-US" dirty="0"/>
              <a:t>the late 2000s Nokia finally tried to catch up, but it was too late. Embarrassingly, they did have a big early warning in the form of BlackBerry, and they missed it. Then, of course, when iPhone came out, it was way too late.</a:t>
            </a:r>
          </a:p>
        </p:txBody>
      </p:sp>
    </p:spTree>
    <p:extLst>
      <p:ext uri="{BB962C8B-B14F-4D97-AF65-F5344CB8AC3E}">
        <p14:creationId xmlns:p14="http://schemas.microsoft.com/office/powerpoint/2010/main" val="917404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Blackberry?</a:t>
            </a:r>
            <a:endParaRPr lang="en-US" dirty="0"/>
          </a:p>
        </p:txBody>
      </p:sp>
      <p:sp>
        <p:nvSpPr>
          <p:cNvPr id="3" name="Content Placeholder 2"/>
          <p:cNvSpPr>
            <a:spLocks noGrp="1"/>
          </p:cNvSpPr>
          <p:nvPr>
            <p:ph sz="quarter" idx="1"/>
          </p:nvPr>
        </p:nvSpPr>
        <p:spPr>
          <a:xfrm>
            <a:off x="609600" y="1752600"/>
            <a:ext cx="8153400" cy="4495800"/>
          </a:xfrm>
        </p:spPr>
        <p:txBody>
          <a:bodyPr/>
          <a:lstStyle/>
          <a:p>
            <a:pPr marL="0" indent="0">
              <a:buNone/>
            </a:pPr>
            <a:r>
              <a:rPr lang="en-US" dirty="0"/>
              <a:t>Notably, BlackBerry's story is almost identical to that of Nokia in the post-iPhone era. </a:t>
            </a:r>
            <a:endParaRPr lang="en-US" dirty="0" smtClean="0"/>
          </a:p>
          <a:p>
            <a:pPr marL="0" indent="0">
              <a:buNone/>
            </a:pPr>
            <a:r>
              <a:rPr lang="en-US" dirty="0" smtClean="0"/>
              <a:t>Again</a:t>
            </a:r>
            <a:r>
              <a:rPr lang="en-US" dirty="0"/>
              <a:t>, ask kids younger than 18, and they won't know what Nokia is.</a:t>
            </a:r>
          </a:p>
          <a:p>
            <a:pPr marL="0" indent="0">
              <a:buNone/>
            </a:pPr>
            <a:r>
              <a:rPr lang="en-US" dirty="0"/>
              <a:t>More on the BlackBerry and Nokia failure in "Losing the </a:t>
            </a:r>
            <a:r>
              <a:rPr lang="en-US" dirty="0" smtClean="0"/>
              <a:t>Signal</a:t>
            </a:r>
            <a:r>
              <a:rPr lang="en-US" dirty="0"/>
              <a:t>.</a:t>
            </a:r>
          </a:p>
        </p:txBody>
      </p:sp>
    </p:spTree>
    <p:extLst>
      <p:ext uri="{BB962C8B-B14F-4D97-AF65-F5344CB8AC3E}">
        <p14:creationId xmlns:p14="http://schemas.microsoft.com/office/powerpoint/2010/main" val="1414319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Yahoo!</a:t>
            </a:r>
            <a:endParaRPr lang="en-US" dirty="0"/>
          </a:p>
        </p:txBody>
      </p:sp>
      <p:sp>
        <p:nvSpPr>
          <p:cNvPr id="3" name="Content Placeholder 2"/>
          <p:cNvSpPr>
            <a:spLocks noGrp="1"/>
          </p:cNvSpPr>
          <p:nvPr>
            <p:ph sz="quarter" idx="1"/>
          </p:nvPr>
        </p:nvSpPr>
        <p:spPr>
          <a:xfrm>
            <a:off x="609600" y="1676400"/>
            <a:ext cx="8302752" cy="4876800"/>
          </a:xfrm>
        </p:spPr>
        <p:txBody>
          <a:bodyPr>
            <a:normAutofit/>
          </a:bodyPr>
          <a:lstStyle/>
          <a:p>
            <a:pPr marL="0" indent="0" algn="just">
              <a:buNone/>
            </a:pPr>
            <a:r>
              <a:rPr lang="en-US" dirty="0"/>
              <a:t>Yahoo! was probably the first true Silicon Valley success story, the biggest story of the late 1990s. They ruled the Internet search industry. Destroyed by two students with an algorithm (Google). </a:t>
            </a:r>
            <a:endParaRPr lang="en-US" dirty="0" smtClean="0"/>
          </a:p>
          <a:p>
            <a:pPr marL="0" indent="0" algn="just">
              <a:buNone/>
            </a:pPr>
            <a:r>
              <a:rPr lang="en-US" dirty="0" smtClean="0"/>
              <a:t>At </a:t>
            </a:r>
            <a:r>
              <a:rPr lang="en-US" dirty="0"/>
              <a:t>least Kodak and Nokia lost to other big rivals. Yahoo! lost to literally to two kids. Looking back, it's hard to comprehend how did Yahoo! not see it coming, why they never bought Google, and why they could never develop a better algorithm and clean up their ad-cluttered website</a:t>
            </a:r>
            <a:r>
              <a:rPr lang="en-US" dirty="0" smtClean="0"/>
              <a:t>.</a:t>
            </a:r>
            <a:endParaRPr lang="en-US" dirty="0"/>
          </a:p>
          <a:p>
            <a:pPr marL="0" indent="0" algn="just">
              <a:buNone/>
            </a:pPr>
            <a:endParaRPr lang="en-US" dirty="0"/>
          </a:p>
        </p:txBody>
      </p:sp>
    </p:spTree>
    <p:extLst>
      <p:ext uri="{BB962C8B-B14F-4D97-AF65-F5344CB8AC3E}">
        <p14:creationId xmlns:p14="http://schemas.microsoft.com/office/powerpoint/2010/main" val="3240330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2844085"/>
            <a:ext cx="8610600" cy="646331"/>
          </a:xfrm>
          <a:prstGeom prst="rect">
            <a:avLst/>
          </a:prstGeom>
          <a:noFill/>
        </p:spPr>
        <p:txBody>
          <a:bodyPr wrap="square" rtlCol="0">
            <a:spAutoFit/>
          </a:bodyPr>
          <a:lstStyle/>
          <a:p>
            <a:pPr fontAlgn="base"/>
            <a:r>
              <a:rPr lang="en-US" sz="3600" b="1" dirty="0"/>
              <a:t>10 legal issues entrepreneurs need to know</a:t>
            </a:r>
          </a:p>
        </p:txBody>
      </p:sp>
    </p:spTree>
    <p:extLst>
      <p:ext uri="{BB962C8B-B14F-4D97-AF65-F5344CB8AC3E}">
        <p14:creationId xmlns:p14="http://schemas.microsoft.com/office/powerpoint/2010/main" val="33687437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LESSON</a:t>
            </a:r>
            <a:r>
              <a:rPr lang="en-US" dirty="0" smtClean="0"/>
              <a:t>? </a:t>
            </a:r>
            <a:r>
              <a:rPr lang="en-US" dirty="0"/>
              <a:t>Try it yourself</a:t>
            </a:r>
            <a:r>
              <a:rPr lang="en-US" dirty="0" smtClean="0"/>
              <a:t>.</a:t>
            </a:r>
            <a:endParaRPr lang="en-US" dirty="0"/>
          </a:p>
        </p:txBody>
      </p:sp>
      <p:sp>
        <p:nvSpPr>
          <p:cNvPr id="3" name="Content Placeholder 2"/>
          <p:cNvSpPr>
            <a:spLocks noGrp="1"/>
          </p:cNvSpPr>
          <p:nvPr>
            <p:ph sz="quarter" idx="1"/>
          </p:nvPr>
        </p:nvSpPr>
        <p:spPr>
          <a:xfrm>
            <a:off x="612648" y="1600200"/>
            <a:ext cx="8302752" cy="5257800"/>
          </a:xfrm>
        </p:spPr>
        <p:txBody>
          <a:bodyPr>
            <a:normAutofit fontScale="77500" lnSpcReduction="20000"/>
          </a:bodyPr>
          <a:lstStyle/>
          <a:p>
            <a:pPr marL="0" indent="0">
              <a:buNone/>
            </a:pPr>
            <a:r>
              <a:rPr lang="en-US" dirty="0" smtClean="0"/>
              <a:t>Should </a:t>
            </a:r>
            <a:r>
              <a:rPr lang="en-US" dirty="0"/>
              <a:t>BMW invest billions in going electric? Or should they continue investing in hydrogen? Or self-driving? Or just keep building top-quality gasoline cars?</a:t>
            </a:r>
          </a:p>
          <a:p>
            <a:pPr marL="0" indent="0">
              <a:buNone/>
            </a:pPr>
            <a:r>
              <a:rPr lang="en-US" dirty="0"/>
              <a:t/>
            </a:r>
            <a:br>
              <a:rPr lang="en-US" dirty="0"/>
            </a:br>
            <a:endParaRPr lang="en-US" dirty="0"/>
          </a:p>
          <a:p>
            <a:pPr marL="0" indent="0">
              <a:buNone/>
            </a:pPr>
            <a:r>
              <a:rPr lang="en-US" dirty="0"/>
              <a:t>Should Amazon spend billions on drone delivery? Or should it pump billions in Blue Origin (space exploration)?</a:t>
            </a:r>
          </a:p>
          <a:p>
            <a:pPr marL="0" indent="0">
              <a:buNone/>
            </a:pPr>
            <a:r>
              <a:rPr lang="en-US" dirty="0"/>
              <a:t/>
            </a:r>
            <a:br>
              <a:rPr lang="en-US" dirty="0"/>
            </a:br>
            <a:endParaRPr lang="en-US" dirty="0"/>
          </a:p>
          <a:p>
            <a:pPr marL="0" indent="0">
              <a:buNone/>
            </a:pPr>
            <a:r>
              <a:rPr lang="en-US" dirty="0"/>
              <a:t>How about Musk's Boring company? Or </a:t>
            </a:r>
            <a:r>
              <a:rPr lang="en-US" dirty="0" err="1"/>
              <a:t>Hyperloop</a:t>
            </a:r>
            <a:r>
              <a:rPr lang="en-US" dirty="0"/>
              <a:t>? The way of the future, or an expensive failure?</a:t>
            </a:r>
          </a:p>
          <a:p>
            <a:pPr marL="0" indent="0">
              <a:buNone/>
            </a:pPr>
            <a:r>
              <a:rPr lang="en-US" dirty="0"/>
              <a:t/>
            </a:r>
            <a:br>
              <a:rPr lang="en-US" dirty="0"/>
            </a:br>
            <a:endParaRPr lang="en-US" dirty="0"/>
          </a:p>
          <a:p>
            <a:pPr marL="0" indent="0">
              <a:buNone/>
            </a:pPr>
            <a:r>
              <a:rPr lang="en-US" dirty="0"/>
              <a:t>Should Apple spend billions on trying to build its own "Google Glass"? Or electric self-driving car? Or could the money be spent better elsewhere</a:t>
            </a:r>
            <a:r>
              <a:rPr lang="en-US" dirty="0" smtClean="0"/>
              <a:t>?</a:t>
            </a:r>
            <a:r>
              <a:rPr lang="en-US" dirty="0"/>
              <a:t/>
            </a:r>
            <a:br>
              <a:rPr lang="en-US" dirty="0"/>
            </a:br>
            <a:endParaRPr lang="en-US" dirty="0"/>
          </a:p>
        </p:txBody>
      </p:sp>
    </p:spTree>
    <p:extLst>
      <p:ext uri="{BB962C8B-B14F-4D97-AF65-F5344CB8AC3E}">
        <p14:creationId xmlns:p14="http://schemas.microsoft.com/office/powerpoint/2010/main" val="3228886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sz="quarter" idx="1"/>
          </p:nvPr>
        </p:nvSpPr>
        <p:spPr>
          <a:xfrm>
            <a:off x="609600" y="1828800"/>
            <a:ext cx="8302752" cy="4495800"/>
          </a:xfrm>
        </p:spPr>
        <p:txBody>
          <a:bodyPr/>
          <a:lstStyle/>
          <a:p>
            <a:pPr marL="0" indent="0" algn="just">
              <a:buNone/>
            </a:pPr>
            <a:r>
              <a:rPr lang="en-US" dirty="0"/>
              <a:t>We will know for sure in 30 years, but the truth is, today nobody knows. Google, Facebook, Apple buy hundreds of startups, and 99% of them turn out to be a waste of money. It's easy to judge bad decision of the past. It's really, REALLY hard to predict the future.</a:t>
            </a:r>
          </a:p>
        </p:txBody>
      </p:sp>
    </p:spTree>
    <p:extLst>
      <p:ext uri="{BB962C8B-B14F-4D97-AF65-F5344CB8AC3E}">
        <p14:creationId xmlns:p14="http://schemas.microsoft.com/office/powerpoint/2010/main" val="3702584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762000" y="2057400"/>
            <a:ext cx="7620000" cy="1384995"/>
          </a:xfrm>
          <a:prstGeom prst="rect">
            <a:avLst/>
          </a:prstGeom>
          <a:noFill/>
        </p:spPr>
        <p:txBody>
          <a:bodyPr wrap="square" rtlCol="0">
            <a:spAutoFit/>
          </a:bodyPr>
          <a:lstStyle/>
          <a:p>
            <a:r>
              <a:rPr lang="en-US" sz="2800" b="1" dirty="0" smtClean="0">
                <a:solidFill>
                  <a:schemeClr val="accent1"/>
                </a:solidFill>
              </a:rPr>
              <a:t>Business Formation</a:t>
            </a:r>
          </a:p>
          <a:p>
            <a:endParaRPr lang="en-US" sz="2800" b="1" dirty="0">
              <a:solidFill>
                <a:schemeClr val="accent1"/>
              </a:solidFill>
            </a:endParaRPr>
          </a:p>
          <a:p>
            <a:r>
              <a:rPr lang="en-US" sz="2800" dirty="0" smtClean="0"/>
              <a:t>The act and procedures of starting a business.</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799" y="4419600"/>
            <a:ext cx="4174901" cy="2362200"/>
          </a:xfrm>
          <a:prstGeom prst="rect">
            <a:avLst/>
          </a:prstGeom>
        </p:spPr>
      </p:pic>
    </p:spTree>
    <p:extLst>
      <p:ext uri="{BB962C8B-B14F-4D97-AF65-F5344CB8AC3E}">
        <p14:creationId xmlns:p14="http://schemas.microsoft.com/office/powerpoint/2010/main" val="2114779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685800" y="1981200"/>
            <a:ext cx="7696200" cy="2677656"/>
          </a:xfrm>
          <a:prstGeom prst="rect">
            <a:avLst/>
          </a:prstGeom>
          <a:noFill/>
        </p:spPr>
        <p:txBody>
          <a:bodyPr wrap="square" rtlCol="0">
            <a:spAutoFit/>
          </a:bodyPr>
          <a:lstStyle/>
          <a:p>
            <a:r>
              <a:rPr lang="en-US" sz="2800" b="1" dirty="0" smtClean="0">
                <a:solidFill>
                  <a:schemeClr val="accent1"/>
                </a:solidFill>
              </a:rPr>
              <a:t>Environment Protection</a:t>
            </a:r>
          </a:p>
          <a:p>
            <a:endParaRPr lang="en-US" sz="2800" b="1" dirty="0">
              <a:solidFill>
                <a:schemeClr val="accent1"/>
              </a:solidFill>
            </a:endParaRPr>
          </a:p>
          <a:p>
            <a:r>
              <a:rPr lang="en-US" sz="2800" dirty="0" smtClean="0"/>
              <a:t>The practice of individuals, </a:t>
            </a:r>
            <a:r>
              <a:rPr lang="en-US" sz="2800" dirty="0" err="1" smtClean="0"/>
              <a:t>organisations</a:t>
            </a:r>
            <a:r>
              <a:rPr lang="en-US" sz="2800" dirty="0" smtClean="0"/>
              <a:t> and/or governments to protect the natural environment from harm and preserve it for the benefit of current and future human generations</a:t>
            </a:r>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4347" y="4353059"/>
            <a:ext cx="2895600" cy="2420155"/>
          </a:xfrm>
          <a:prstGeom prst="rect">
            <a:avLst/>
          </a:prstGeom>
        </p:spPr>
      </p:pic>
    </p:spTree>
    <p:extLst>
      <p:ext uri="{BB962C8B-B14F-4D97-AF65-F5344CB8AC3E}">
        <p14:creationId xmlns:p14="http://schemas.microsoft.com/office/powerpoint/2010/main" val="3044614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609600" y="1981200"/>
            <a:ext cx="8305800" cy="2246769"/>
          </a:xfrm>
          <a:prstGeom prst="rect">
            <a:avLst/>
          </a:prstGeom>
          <a:noFill/>
        </p:spPr>
        <p:txBody>
          <a:bodyPr wrap="square" rtlCol="0">
            <a:spAutoFit/>
          </a:bodyPr>
          <a:lstStyle/>
          <a:p>
            <a:r>
              <a:rPr lang="en-US" sz="2800" b="1" dirty="0" smtClean="0">
                <a:solidFill>
                  <a:schemeClr val="accent1"/>
                </a:solidFill>
              </a:rPr>
              <a:t>Investor Protection</a:t>
            </a:r>
          </a:p>
          <a:p>
            <a:endParaRPr lang="en-US" sz="2800" b="1" dirty="0">
              <a:solidFill>
                <a:schemeClr val="accent1"/>
              </a:solidFill>
            </a:endParaRPr>
          </a:p>
          <a:p>
            <a:r>
              <a:rPr lang="en-US" sz="2800" dirty="0" smtClean="0"/>
              <a:t>Guarantee that investments made will not be lost due to misuse of corporate assets by directors for their personal gain, fraud, self-dealing, expropriation </a:t>
            </a:r>
            <a:r>
              <a:rPr lang="en-US" sz="2800" dirty="0" err="1" smtClean="0"/>
              <a:t>etc</a:t>
            </a:r>
            <a:endParaRPr lang="en-US" sz="28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8654" t="7498" r="22011" b="15619"/>
          <a:stretch/>
        </p:blipFill>
        <p:spPr>
          <a:xfrm>
            <a:off x="6322454" y="4495800"/>
            <a:ext cx="2590799" cy="2238183"/>
          </a:xfrm>
          <a:prstGeom prst="rect">
            <a:avLst/>
          </a:prstGeom>
        </p:spPr>
      </p:pic>
    </p:spTree>
    <p:extLst>
      <p:ext uri="{BB962C8B-B14F-4D97-AF65-F5344CB8AC3E}">
        <p14:creationId xmlns:p14="http://schemas.microsoft.com/office/powerpoint/2010/main" val="23150275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838200" y="1905000"/>
            <a:ext cx="7848600" cy="2246769"/>
          </a:xfrm>
          <a:prstGeom prst="rect">
            <a:avLst/>
          </a:prstGeom>
          <a:noFill/>
        </p:spPr>
        <p:txBody>
          <a:bodyPr wrap="square" rtlCol="0">
            <a:spAutoFit/>
          </a:bodyPr>
          <a:lstStyle/>
          <a:p>
            <a:r>
              <a:rPr lang="en-US" sz="2800" b="1" dirty="0" err="1" smtClean="0">
                <a:solidFill>
                  <a:schemeClr val="accent1"/>
                </a:solidFill>
              </a:rPr>
              <a:t>Labour</a:t>
            </a:r>
            <a:r>
              <a:rPr lang="en-US" sz="2800" b="1" dirty="0" smtClean="0">
                <a:solidFill>
                  <a:schemeClr val="accent1"/>
                </a:solidFill>
              </a:rPr>
              <a:t> Regulations</a:t>
            </a:r>
          </a:p>
          <a:p>
            <a:endParaRPr lang="en-US" sz="2800" dirty="0" smtClean="0"/>
          </a:p>
          <a:p>
            <a:r>
              <a:rPr lang="en-US" sz="2800" dirty="0" smtClean="0"/>
              <a:t>The body of laws passed by the governments that regulate the legal rights of, and restrictions that apply to employees, workers and </a:t>
            </a:r>
            <a:r>
              <a:rPr lang="en-US" sz="2800" dirty="0" err="1" smtClean="0"/>
              <a:t>organisations</a:t>
            </a:r>
            <a:r>
              <a:rPr lang="en-US" sz="2800" dirty="0" smtClean="0"/>
              <a:t>.</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724400"/>
            <a:ext cx="8382000" cy="2057400"/>
          </a:xfrm>
          <a:prstGeom prst="rect">
            <a:avLst/>
          </a:prstGeom>
        </p:spPr>
      </p:pic>
    </p:spTree>
    <p:extLst>
      <p:ext uri="{BB962C8B-B14F-4D97-AF65-F5344CB8AC3E}">
        <p14:creationId xmlns:p14="http://schemas.microsoft.com/office/powerpoint/2010/main" val="2642456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914400" y="2057400"/>
            <a:ext cx="7391400" cy="2246769"/>
          </a:xfrm>
          <a:prstGeom prst="rect">
            <a:avLst/>
          </a:prstGeom>
          <a:noFill/>
        </p:spPr>
        <p:txBody>
          <a:bodyPr wrap="square" rtlCol="0">
            <a:spAutoFit/>
          </a:bodyPr>
          <a:lstStyle/>
          <a:p>
            <a:r>
              <a:rPr lang="en-US" sz="2800" b="1" dirty="0" smtClean="0">
                <a:solidFill>
                  <a:schemeClr val="accent1"/>
                </a:solidFill>
              </a:rPr>
              <a:t>Property Laws</a:t>
            </a:r>
          </a:p>
          <a:p>
            <a:endParaRPr lang="en-US" sz="2800" dirty="0"/>
          </a:p>
          <a:p>
            <a:r>
              <a:rPr lang="en-US" sz="2800" dirty="0" smtClean="0"/>
              <a:t>The laws passed by governments that govern the ownership and rights of various forms of tangible and intangible property.</a:t>
            </a:r>
            <a:endParaRPr lang="en-US" sz="28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606" t="13726" r="4225" b="11476"/>
          <a:stretch/>
        </p:blipFill>
        <p:spPr>
          <a:xfrm>
            <a:off x="5486400" y="4374408"/>
            <a:ext cx="3499833" cy="2314977"/>
          </a:xfrm>
          <a:prstGeom prst="rect">
            <a:avLst/>
          </a:prstGeom>
        </p:spPr>
      </p:pic>
    </p:spTree>
    <p:extLst>
      <p:ext uri="{BB962C8B-B14F-4D97-AF65-F5344CB8AC3E}">
        <p14:creationId xmlns:p14="http://schemas.microsoft.com/office/powerpoint/2010/main" val="12284008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spc="-5" dirty="0">
                <a:solidFill>
                  <a:prstClr val="black"/>
                </a:solidFill>
                <a:cs typeface="Arial"/>
              </a:rPr>
              <a:t>Un</a:t>
            </a:r>
            <a:r>
              <a:rPr lang="en-US" sz="3600" spc="-25" dirty="0">
                <a:solidFill>
                  <a:prstClr val="black"/>
                </a:solidFill>
                <a:cs typeface="Arial"/>
              </a:rPr>
              <a:t>d</a:t>
            </a:r>
            <a:r>
              <a:rPr lang="en-US" sz="3600" spc="-5" dirty="0">
                <a:solidFill>
                  <a:prstClr val="black"/>
                </a:solidFill>
                <a:cs typeface="Arial"/>
              </a:rPr>
              <a:t>erstanding</a:t>
            </a:r>
            <a:r>
              <a:rPr lang="en-US" sz="3600" dirty="0">
                <a:solidFill>
                  <a:prstClr val="black"/>
                </a:solidFill>
                <a:cs typeface="Arial"/>
              </a:rPr>
              <a:t> </a:t>
            </a:r>
            <a:r>
              <a:rPr lang="en-US" sz="3600" spc="-5" dirty="0">
                <a:solidFill>
                  <a:prstClr val="black"/>
                </a:solidFill>
                <a:cs typeface="Arial"/>
              </a:rPr>
              <a:t>regulatory environme</a:t>
            </a:r>
            <a:r>
              <a:rPr lang="en-US" sz="3600" spc="-25" dirty="0">
                <a:solidFill>
                  <a:prstClr val="black"/>
                </a:solidFill>
                <a:cs typeface="Arial"/>
              </a:rPr>
              <a:t>n</a:t>
            </a:r>
            <a:r>
              <a:rPr lang="en-US" sz="3600" spc="-5" dirty="0">
                <a:solidFill>
                  <a:prstClr val="black"/>
                </a:solidFill>
                <a:cs typeface="Arial"/>
              </a:rPr>
              <a:t>ts</a:t>
            </a:r>
            <a:endParaRPr lang="en-US" dirty="0"/>
          </a:p>
        </p:txBody>
      </p:sp>
      <p:sp>
        <p:nvSpPr>
          <p:cNvPr id="3" name="TextBox 2"/>
          <p:cNvSpPr txBox="1"/>
          <p:nvPr/>
        </p:nvSpPr>
        <p:spPr>
          <a:xfrm>
            <a:off x="838200" y="1981200"/>
            <a:ext cx="7924800" cy="1815882"/>
          </a:xfrm>
          <a:prstGeom prst="rect">
            <a:avLst/>
          </a:prstGeom>
          <a:noFill/>
        </p:spPr>
        <p:txBody>
          <a:bodyPr wrap="square" rtlCol="0">
            <a:spAutoFit/>
          </a:bodyPr>
          <a:lstStyle/>
          <a:p>
            <a:r>
              <a:rPr lang="en-US" sz="2800" b="1" dirty="0" smtClean="0">
                <a:solidFill>
                  <a:schemeClr val="accent1"/>
                </a:solidFill>
              </a:rPr>
              <a:t>Taxation</a:t>
            </a:r>
          </a:p>
          <a:p>
            <a:endParaRPr lang="en-US" sz="2800" dirty="0"/>
          </a:p>
          <a:p>
            <a:r>
              <a:rPr lang="en-US" sz="2800" dirty="0" smtClean="0"/>
              <a:t>Liabilities owed to the government as GST (goods and services tax), sales or value-added taxes.</a:t>
            </a:r>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4038600"/>
            <a:ext cx="2895600" cy="2717393"/>
          </a:xfrm>
          <a:prstGeom prst="rect">
            <a:avLst/>
          </a:prstGeom>
        </p:spPr>
      </p:pic>
    </p:spTree>
    <p:extLst>
      <p:ext uri="{BB962C8B-B14F-4D97-AF65-F5344CB8AC3E}">
        <p14:creationId xmlns:p14="http://schemas.microsoft.com/office/powerpoint/2010/main" val="16084274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1981200" y="3048000"/>
            <a:ext cx="5407152" cy="838200"/>
          </a:xfrm>
        </p:spPr>
        <p:txBody>
          <a:bodyPr>
            <a:normAutofit/>
          </a:bodyPr>
          <a:lstStyle/>
          <a:p>
            <a:pPr marL="0" indent="0">
              <a:buNone/>
            </a:pPr>
            <a:r>
              <a:rPr lang="en-US" sz="3600" b="1" spc="-5" dirty="0"/>
              <a:t>Ease</a:t>
            </a:r>
            <a:r>
              <a:rPr lang="en-US" sz="3600" b="1" spc="-80" dirty="0"/>
              <a:t> </a:t>
            </a:r>
            <a:r>
              <a:rPr lang="en-US" sz="3600" b="1" spc="-5" dirty="0"/>
              <a:t>of </a:t>
            </a:r>
            <a:r>
              <a:rPr lang="en-US" sz="3600" b="1" spc="-5" dirty="0" smtClean="0"/>
              <a:t>doing business</a:t>
            </a:r>
            <a:endParaRPr lang="en-US" sz="3600" b="1" dirty="0"/>
          </a:p>
        </p:txBody>
      </p:sp>
    </p:spTree>
    <p:extLst>
      <p:ext uri="{BB962C8B-B14F-4D97-AF65-F5344CB8AC3E}">
        <p14:creationId xmlns:p14="http://schemas.microsoft.com/office/powerpoint/2010/main" val="705124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Ease</a:t>
            </a:r>
            <a:r>
              <a:rPr lang="en-US" spc="-80" dirty="0"/>
              <a:t> </a:t>
            </a:r>
            <a:r>
              <a:rPr lang="en-US" spc="-5" dirty="0"/>
              <a:t>of doing business</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0" indent="0">
              <a:buNone/>
            </a:pPr>
            <a:r>
              <a:rPr lang="en-US" sz="3200" spc="-170" dirty="0">
                <a:latin typeface="Arial"/>
                <a:cs typeface="Arial"/>
              </a:rPr>
              <a:t>Being </a:t>
            </a:r>
            <a:r>
              <a:rPr lang="en-US" sz="3200" spc="-35" dirty="0">
                <a:latin typeface="Arial"/>
                <a:cs typeface="Arial"/>
              </a:rPr>
              <a:t>the</a:t>
            </a:r>
            <a:r>
              <a:rPr lang="en-US" sz="3200" spc="-190" dirty="0">
                <a:latin typeface="Arial"/>
                <a:cs typeface="Arial"/>
              </a:rPr>
              <a:t> </a:t>
            </a:r>
            <a:r>
              <a:rPr lang="en-US" sz="3200" spc="-75" dirty="0">
                <a:latin typeface="Arial"/>
                <a:cs typeface="Arial"/>
              </a:rPr>
              <a:t>‘best  </a:t>
            </a:r>
            <a:r>
              <a:rPr lang="en-US" sz="3200" spc="-70" dirty="0">
                <a:latin typeface="Arial"/>
                <a:cs typeface="Arial"/>
              </a:rPr>
              <a:t>country </a:t>
            </a:r>
            <a:r>
              <a:rPr lang="en-US" sz="3200" spc="20" dirty="0">
                <a:latin typeface="Arial"/>
                <a:cs typeface="Arial"/>
              </a:rPr>
              <a:t>to </a:t>
            </a:r>
            <a:r>
              <a:rPr lang="en-US" sz="3200" spc="-95" dirty="0">
                <a:latin typeface="Arial"/>
                <a:cs typeface="Arial"/>
              </a:rPr>
              <a:t>do  </a:t>
            </a:r>
            <a:r>
              <a:rPr lang="en-US" sz="3200" spc="-175" dirty="0">
                <a:latin typeface="Arial"/>
                <a:cs typeface="Arial"/>
              </a:rPr>
              <a:t>business </a:t>
            </a:r>
            <a:r>
              <a:rPr lang="en-US" sz="3200" spc="-5" dirty="0">
                <a:latin typeface="Arial"/>
                <a:cs typeface="Arial"/>
              </a:rPr>
              <a:t>in’  </a:t>
            </a:r>
            <a:r>
              <a:rPr lang="en-US" sz="3200" spc="-165" dirty="0">
                <a:latin typeface="Arial"/>
                <a:cs typeface="Arial"/>
              </a:rPr>
              <a:t>does </a:t>
            </a:r>
            <a:r>
              <a:rPr lang="en-US" sz="3200" spc="-10" dirty="0">
                <a:latin typeface="Arial"/>
                <a:cs typeface="Arial"/>
              </a:rPr>
              <a:t>not</a:t>
            </a:r>
            <a:r>
              <a:rPr lang="en-US" sz="3200" spc="-195" dirty="0">
                <a:latin typeface="Arial"/>
                <a:cs typeface="Arial"/>
              </a:rPr>
              <a:t> </a:t>
            </a:r>
            <a:r>
              <a:rPr lang="en-US" sz="3200" spc="-145" dirty="0">
                <a:latin typeface="Arial"/>
                <a:cs typeface="Arial"/>
              </a:rPr>
              <a:t>mean  </a:t>
            </a:r>
            <a:r>
              <a:rPr lang="en-US" sz="3200" spc="-55" dirty="0">
                <a:latin typeface="Arial"/>
                <a:cs typeface="Arial"/>
              </a:rPr>
              <a:t>there </a:t>
            </a:r>
            <a:r>
              <a:rPr lang="en-US" sz="3200" spc="-145" dirty="0">
                <a:latin typeface="Arial"/>
                <a:cs typeface="Arial"/>
              </a:rPr>
              <a:t>is </a:t>
            </a:r>
            <a:r>
              <a:rPr lang="en-US" sz="3200" spc="-90" dirty="0">
                <a:latin typeface="Arial"/>
                <a:cs typeface="Arial"/>
              </a:rPr>
              <a:t>no  </a:t>
            </a:r>
            <a:r>
              <a:rPr lang="en-US" sz="3200" spc="-75" dirty="0">
                <a:latin typeface="Arial"/>
                <a:cs typeface="Arial"/>
              </a:rPr>
              <a:t>regulation</a:t>
            </a:r>
            <a:r>
              <a:rPr lang="en-US" sz="3200" spc="-75" dirty="0" smtClean="0">
                <a:latin typeface="Arial"/>
                <a:cs typeface="Arial"/>
              </a:rPr>
              <a:t>.</a:t>
            </a:r>
            <a:endParaRPr lang="en-US" sz="3200" dirty="0">
              <a:latin typeface="Arial"/>
              <a:cs typeface="Aria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71800"/>
            <a:ext cx="9143999"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241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01000" cy="990600"/>
          </a:xfrm>
        </p:spPr>
        <p:txBody>
          <a:bodyPr>
            <a:noAutofit/>
          </a:bodyPr>
          <a:lstStyle/>
          <a:p>
            <a:pPr fontAlgn="base"/>
            <a:r>
              <a:rPr lang="en-US" sz="3200" b="1" dirty="0">
                <a:solidFill>
                  <a:srgbClr val="424456"/>
                </a:solidFill>
              </a:rPr>
              <a:t>10 legal issues entrepreneurs need to know</a:t>
            </a:r>
            <a:endParaRPr lang="en-US" sz="3200" b="1" dirty="0"/>
          </a:p>
        </p:txBody>
      </p:sp>
      <p:sp>
        <p:nvSpPr>
          <p:cNvPr id="3" name="Content Placeholder 2"/>
          <p:cNvSpPr>
            <a:spLocks noGrp="1"/>
          </p:cNvSpPr>
          <p:nvPr>
            <p:ph sz="quarter" idx="1"/>
          </p:nvPr>
        </p:nvSpPr>
        <p:spPr>
          <a:xfrm>
            <a:off x="612648" y="1905000"/>
            <a:ext cx="8226552" cy="4495800"/>
          </a:xfrm>
        </p:spPr>
        <p:txBody>
          <a:bodyPr>
            <a:normAutofit/>
          </a:bodyPr>
          <a:lstStyle/>
          <a:p>
            <a:pPr marL="0" indent="0" algn="just" fontAlgn="base">
              <a:buNone/>
            </a:pPr>
            <a:r>
              <a:rPr lang="en-US" b="1" dirty="0"/>
              <a:t>1. Is my business compliant?</a:t>
            </a:r>
          </a:p>
          <a:p>
            <a:pPr marL="0" indent="0" algn="just">
              <a:buNone/>
            </a:pPr>
            <a:endParaRPr lang="en-US" dirty="0" smtClean="0"/>
          </a:p>
          <a:p>
            <a:pPr marL="0" indent="0" algn="just">
              <a:buNone/>
            </a:pPr>
            <a:r>
              <a:rPr lang="en-US" dirty="0" smtClean="0"/>
              <a:t>Corporate </a:t>
            </a:r>
            <a:r>
              <a:rPr lang="en-US" dirty="0"/>
              <a:t>compliance affects companies in all types of industries. It is important to find out what type of records and other documents should be generated and maintained by your business. The laws, which apply to your business, will vary depending on a range of different factors, such as what type of business entity you are and what state you do business in</a:t>
            </a:r>
            <a:r>
              <a:rPr lang="en-US" dirty="0" smtClean="0"/>
              <a:t>.</a:t>
            </a:r>
            <a:endParaRPr lang="en-US" dirty="0"/>
          </a:p>
        </p:txBody>
      </p:sp>
    </p:spTree>
    <p:extLst>
      <p:ext uri="{BB962C8B-B14F-4D97-AF65-F5344CB8AC3E}">
        <p14:creationId xmlns:p14="http://schemas.microsoft.com/office/powerpoint/2010/main" val="118157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165" dirty="0">
                <a:solidFill>
                  <a:schemeClr val="accent1">
                    <a:lumMod val="75000"/>
                  </a:schemeClr>
                </a:solidFill>
              </a:rPr>
              <a:t>Top </a:t>
            </a:r>
            <a:r>
              <a:rPr lang="en-US" dirty="0">
                <a:solidFill>
                  <a:schemeClr val="accent1">
                    <a:lumMod val="75000"/>
                  </a:schemeClr>
                </a:solidFill>
              </a:rPr>
              <a:t>and </a:t>
            </a:r>
            <a:r>
              <a:rPr lang="en-US" spc="-5" dirty="0" smtClean="0">
                <a:solidFill>
                  <a:schemeClr val="accent1">
                    <a:lumMod val="75000"/>
                  </a:schemeClr>
                </a:solidFill>
              </a:rPr>
              <a:t>bottom</a:t>
            </a:r>
            <a:endParaRPr lang="en-US" dirty="0">
              <a:solidFill>
                <a:schemeClr val="accent1">
                  <a:lumMod val="75000"/>
                </a:schemeClr>
              </a:solidFill>
            </a:endParaRPr>
          </a:p>
        </p:txBody>
      </p:sp>
      <p:pic>
        <p:nvPicPr>
          <p:cNvPr id="4" name="Content Placeholder 3"/>
          <p:cNvPicPr>
            <a:picLocks noGrp="1" noChangeAspect="1"/>
          </p:cNvPicPr>
          <p:nvPr>
            <p:ph sz="quarter" idx="1"/>
          </p:nvPr>
        </p:nvPicPr>
        <p:blipFill rotWithShape="1">
          <a:blip r:embed="rId2">
            <a:extLst>
              <a:ext uri="{28A0092B-C50C-407E-A947-70E740481C1C}">
                <a14:useLocalDpi xmlns:a14="http://schemas.microsoft.com/office/drawing/2010/main" val="0"/>
              </a:ext>
            </a:extLst>
          </a:blip>
          <a:srcRect b="5158"/>
          <a:stretch/>
        </p:blipFill>
        <p:spPr>
          <a:xfrm>
            <a:off x="152400" y="1600200"/>
            <a:ext cx="8839200" cy="5181600"/>
          </a:xfrm>
        </p:spPr>
      </p:pic>
    </p:spTree>
    <p:extLst>
      <p:ext uri="{BB962C8B-B14F-4D97-AF65-F5344CB8AC3E}">
        <p14:creationId xmlns:p14="http://schemas.microsoft.com/office/powerpoint/2010/main" val="3586721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905000" y="1905000"/>
            <a:ext cx="5638800" cy="4800600"/>
          </a:xfrm>
        </p:spPr>
      </p:pic>
    </p:spTree>
    <p:extLst>
      <p:ext uri="{BB962C8B-B14F-4D97-AF65-F5344CB8AC3E}">
        <p14:creationId xmlns:p14="http://schemas.microsoft.com/office/powerpoint/2010/main" val="2534280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2016-2020</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76200" y="1600200"/>
            <a:ext cx="8991600" cy="5105400"/>
          </a:xfrm>
        </p:spPr>
      </p:pic>
    </p:spTree>
    <p:extLst>
      <p:ext uri="{BB962C8B-B14F-4D97-AF65-F5344CB8AC3E}">
        <p14:creationId xmlns:p14="http://schemas.microsoft.com/office/powerpoint/2010/main" val="17441096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solidFill>
                  <a:schemeClr val="accent1">
                    <a:lumMod val="75000"/>
                  </a:schemeClr>
                </a:solidFill>
              </a:rPr>
              <a:t>Political instability and</a:t>
            </a:r>
            <a:r>
              <a:rPr lang="en-US" spc="25" dirty="0">
                <a:solidFill>
                  <a:schemeClr val="accent1">
                    <a:lumMod val="75000"/>
                  </a:schemeClr>
                </a:solidFill>
              </a:rPr>
              <a:t> </a:t>
            </a:r>
            <a:r>
              <a:rPr lang="en-US" spc="-5" dirty="0">
                <a:solidFill>
                  <a:schemeClr val="accent1">
                    <a:lumMod val="75000"/>
                  </a:schemeClr>
                </a:solidFill>
              </a:rPr>
              <a:t>corruption</a:t>
            </a:r>
            <a:endParaRPr lang="en-US" dirty="0">
              <a:solidFill>
                <a:schemeClr val="accent1">
                  <a:lumMod val="75000"/>
                </a:schemeClr>
              </a:solidFill>
            </a:endParaRPr>
          </a:p>
        </p:txBody>
      </p:sp>
      <p:sp>
        <p:nvSpPr>
          <p:cNvPr id="3" name="Content Placeholder 2"/>
          <p:cNvSpPr>
            <a:spLocks noGrp="1"/>
          </p:cNvSpPr>
          <p:nvPr>
            <p:ph sz="quarter" idx="1"/>
          </p:nvPr>
        </p:nvSpPr>
        <p:spPr>
          <a:xfrm>
            <a:off x="685800" y="1905000"/>
            <a:ext cx="7924800" cy="4495800"/>
          </a:xfrm>
        </p:spPr>
        <p:txBody>
          <a:bodyPr/>
          <a:lstStyle/>
          <a:p>
            <a:pPr marL="0" indent="0" algn="just">
              <a:buNone/>
            </a:pPr>
            <a:r>
              <a:rPr lang="en-US" sz="2800" spc="-5" dirty="0">
                <a:cs typeface="Arial"/>
              </a:rPr>
              <a:t>Entrepreneurs </a:t>
            </a:r>
            <a:r>
              <a:rPr lang="en-US" sz="2800" spc="-10" dirty="0">
                <a:cs typeface="Arial"/>
              </a:rPr>
              <a:t>need </a:t>
            </a:r>
            <a:r>
              <a:rPr lang="en-US" sz="2800" dirty="0">
                <a:cs typeface="Arial"/>
              </a:rPr>
              <a:t>to </a:t>
            </a:r>
            <a:r>
              <a:rPr lang="en-US" sz="2800" spc="-5" dirty="0">
                <a:cs typeface="Arial"/>
              </a:rPr>
              <a:t>be </a:t>
            </a:r>
            <a:r>
              <a:rPr lang="en-US" sz="2800" spc="-15" dirty="0">
                <a:cs typeface="Arial"/>
              </a:rPr>
              <a:t>aware </a:t>
            </a:r>
            <a:r>
              <a:rPr lang="en-US" sz="2800" spc="-5" dirty="0">
                <a:cs typeface="Arial"/>
              </a:rPr>
              <a:t>of </a:t>
            </a:r>
            <a:r>
              <a:rPr lang="en-US" sz="2800" dirty="0">
                <a:cs typeface="Arial"/>
              </a:rPr>
              <a:t>the </a:t>
            </a:r>
            <a:r>
              <a:rPr lang="en-US" sz="2800" spc="-5" dirty="0">
                <a:cs typeface="Arial"/>
              </a:rPr>
              <a:t>potential impact </a:t>
            </a:r>
            <a:r>
              <a:rPr lang="en-US" sz="2800" dirty="0">
                <a:cs typeface="Arial"/>
              </a:rPr>
              <a:t>of </a:t>
            </a:r>
            <a:r>
              <a:rPr lang="en-US" sz="2800" spc="-5" dirty="0">
                <a:cs typeface="Arial"/>
              </a:rPr>
              <a:t>political  instability and corruption. </a:t>
            </a:r>
            <a:endParaRPr lang="en-US" sz="2800" spc="-5" dirty="0" smtClean="0">
              <a:cs typeface="Arial"/>
            </a:endParaRPr>
          </a:p>
          <a:p>
            <a:pPr marL="0" indent="0" algn="just">
              <a:buNone/>
            </a:pPr>
            <a:endParaRPr lang="en-US" sz="2800" spc="-5" dirty="0">
              <a:cs typeface="Arial"/>
            </a:endParaRPr>
          </a:p>
          <a:p>
            <a:pPr marL="0" indent="0" algn="just">
              <a:buNone/>
            </a:pPr>
            <a:r>
              <a:rPr lang="en-US" sz="2800" dirty="0" smtClean="0">
                <a:cs typeface="Arial"/>
              </a:rPr>
              <a:t>It </a:t>
            </a:r>
            <a:r>
              <a:rPr lang="en-US" sz="2800" spc="-5" dirty="0">
                <a:cs typeface="Arial"/>
              </a:rPr>
              <a:t>is possible, but more </a:t>
            </a:r>
            <a:r>
              <a:rPr lang="en-US" sz="2800" spc="-10" dirty="0" smtClean="0">
                <a:cs typeface="Arial"/>
              </a:rPr>
              <a:t>difficult, </a:t>
            </a:r>
            <a:r>
              <a:rPr lang="en-US" sz="2800" dirty="0" smtClean="0">
                <a:cs typeface="Arial"/>
              </a:rPr>
              <a:t>to </a:t>
            </a:r>
            <a:r>
              <a:rPr lang="en-US" sz="2800" spc="-10" dirty="0" smtClean="0">
                <a:cs typeface="Arial"/>
              </a:rPr>
              <a:t>do </a:t>
            </a:r>
            <a:r>
              <a:rPr lang="en-US" sz="2800" spc="-5" dirty="0" smtClean="0">
                <a:cs typeface="Arial"/>
              </a:rPr>
              <a:t>business in </a:t>
            </a:r>
            <a:r>
              <a:rPr lang="en-US" sz="2800" spc="-5" dirty="0">
                <a:cs typeface="Arial"/>
              </a:rPr>
              <a:t>a </a:t>
            </a:r>
            <a:r>
              <a:rPr lang="en-US" sz="2800" spc="-5" dirty="0" smtClean="0">
                <a:cs typeface="Arial"/>
              </a:rPr>
              <a:t>country </a:t>
            </a:r>
            <a:r>
              <a:rPr lang="en-US" sz="2800" spc="-15" dirty="0" smtClean="0">
                <a:cs typeface="Arial"/>
              </a:rPr>
              <a:t>with </a:t>
            </a:r>
            <a:r>
              <a:rPr lang="en-US" sz="2800" spc="-5" dirty="0" smtClean="0">
                <a:cs typeface="Arial"/>
              </a:rPr>
              <a:t>transitory governments or inconsistent</a:t>
            </a:r>
            <a:r>
              <a:rPr lang="en-US" sz="2800" spc="140" dirty="0" smtClean="0">
                <a:cs typeface="Arial"/>
              </a:rPr>
              <a:t> </a:t>
            </a:r>
            <a:r>
              <a:rPr lang="en-US" sz="2800" spc="-5" dirty="0">
                <a:cs typeface="Arial"/>
              </a:rPr>
              <a:t>policies.</a:t>
            </a:r>
            <a:endParaRPr lang="en-US" sz="2800" dirty="0">
              <a:cs typeface="Arial"/>
            </a:endParaRPr>
          </a:p>
          <a:p>
            <a:pPr marL="0" indent="0">
              <a:buNone/>
            </a:pPr>
            <a:endParaRPr lang="en-US" dirty="0"/>
          </a:p>
        </p:txBody>
      </p:sp>
    </p:spTree>
    <p:extLst>
      <p:ext uri="{BB962C8B-B14F-4D97-AF65-F5344CB8AC3E}">
        <p14:creationId xmlns:p14="http://schemas.microsoft.com/office/powerpoint/2010/main" val="9492021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solidFill>
                  <a:srgbClr val="53548A">
                    <a:lumMod val="75000"/>
                  </a:srgbClr>
                </a:solidFill>
              </a:rPr>
              <a:t>Political instability and</a:t>
            </a:r>
            <a:r>
              <a:rPr lang="en-US" spc="25" dirty="0">
                <a:solidFill>
                  <a:srgbClr val="53548A">
                    <a:lumMod val="75000"/>
                  </a:srgbClr>
                </a:solidFill>
              </a:rPr>
              <a:t> </a:t>
            </a:r>
            <a:r>
              <a:rPr lang="en-US" spc="-5" dirty="0">
                <a:solidFill>
                  <a:srgbClr val="53548A">
                    <a:lumMod val="75000"/>
                  </a:srgbClr>
                </a:solidFill>
              </a:rPr>
              <a:t>corruption</a:t>
            </a:r>
            <a:endParaRPr lang="en-US" dirty="0"/>
          </a:p>
        </p:txBody>
      </p:sp>
      <p:pic>
        <p:nvPicPr>
          <p:cNvPr id="10243" name="Picture 3"/>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b="17698"/>
          <a:stretch/>
        </p:blipFill>
        <p:spPr bwMode="auto">
          <a:xfrm>
            <a:off x="0" y="1600200"/>
            <a:ext cx="906779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2068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685800" y="3048000"/>
            <a:ext cx="7921752" cy="1066800"/>
          </a:xfrm>
        </p:spPr>
        <p:txBody>
          <a:bodyPr>
            <a:normAutofit/>
          </a:bodyPr>
          <a:lstStyle/>
          <a:p>
            <a:pPr marL="0" indent="0">
              <a:buNone/>
            </a:pPr>
            <a:r>
              <a:rPr lang="en-US" sz="4400" b="1" spc="-5" dirty="0">
                <a:solidFill>
                  <a:schemeClr val="accent1"/>
                </a:solidFill>
              </a:rPr>
              <a:t>Intellectual  property</a:t>
            </a:r>
            <a:r>
              <a:rPr lang="en-US" sz="4400" b="1" spc="-30" dirty="0">
                <a:solidFill>
                  <a:schemeClr val="accent1"/>
                </a:solidFill>
              </a:rPr>
              <a:t> </a:t>
            </a:r>
            <a:r>
              <a:rPr lang="en-US" sz="4400" b="1" spc="-5" dirty="0">
                <a:solidFill>
                  <a:schemeClr val="accent1"/>
                </a:solidFill>
              </a:rPr>
              <a:t>rights  (IPR)</a:t>
            </a:r>
            <a:endParaRPr lang="en-US" sz="4400" b="1" dirty="0">
              <a:solidFill>
                <a:schemeClr val="accent1"/>
              </a:solidFill>
            </a:endParaRPr>
          </a:p>
        </p:txBody>
      </p:sp>
    </p:spTree>
    <p:extLst>
      <p:ext uri="{BB962C8B-B14F-4D97-AF65-F5344CB8AC3E}">
        <p14:creationId xmlns:p14="http://schemas.microsoft.com/office/powerpoint/2010/main" val="27431038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3" name="Content Placeholder 2"/>
          <p:cNvSpPr>
            <a:spLocks noGrp="1"/>
          </p:cNvSpPr>
          <p:nvPr>
            <p:ph sz="quarter" idx="1"/>
          </p:nvPr>
        </p:nvSpPr>
        <p:spPr/>
        <p:txBody>
          <a:bodyPr/>
          <a:lstStyle/>
          <a:p>
            <a:pPr marL="0" indent="0">
              <a:buNone/>
            </a:pPr>
            <a:r>
              <a:rPr lang="en-US" sz="3200" spc="-5" dirty="0"/>
              <a:t>Intellectual  property</a:t>
            </a:r>
            <a:r>
              <a:rPr lang="en-US" sz="3200" spc="-30" dirty="0"/>
              <a:t> </a:t>
            </a:r>
            <a:r>
              <a:rPr lang="en-US" sz="3200" spc="-5" dirty="0"/>
              <a:t>rights  (IPR</a:t>
            </a:r>
            <a:r>
              <a:rPr lang="en-US" sz="3200" spc="-5" dirty="0" smtClean="0"/>
              <a:t>)</a:t>
            </a:r>
          </a:p>
          <a:p>
            <a:pPr marL="0" indent="0">
              <a:buNone/>
            </a:pPr>
            <a:endParaRPr lang="en-US" sz="3200" spc="-5" dirty="0"/>
          </a:p>
          <a:p>
            <a:pPr marL="0" indent="0">
              <a:buNone/>
            </a:pPr>
            <a:r>
              <a:rPr lang="en-US" sz="3200" spc="-5" dirty="0" smtClean="0"/>
              <a:t>Provides protection such as;</a:t>
            </a:r>
          </a:p>
          <a:p>
            <a:pPr>
              <a:buFont typeface="Wingdings" pitchFamily="2" charset="2"/>
              <a:buChar char="q"/>
            </a:pPr>
            <a:r>
              <a:rPr lang="en-US" sz="3200" spc="-5" dirty="0" smtClean="0"/>
              <a:t>Patents</a:t>
            </a:r>
          </a:p>
          <a:p>
            <a:pPr>
              <a:buFont typeface="Wingdings" pitchFamily="2" charset="2"/>
              <a:buChar char="q"/>
            </a:pPr>
            <a:r>
              <a:rPr lang="en-US" sz="3200" spc="-5" dirty="0" smtClean="0"/>
              <a:t>trademarks or copyrights </a:t>
            </a:r>
          </a:p>
          <a:p>
            <a:pPr marL="0" indent="0">
              <a:buNone/>
            </a:pPr>
            <a:endParaRPr lang="en-US" sz="3200" spc="-5" dirty="0"/>
          </a:p>
          <a:p>
            <a:pPr marL="0" indent="0">
              <a:buNone/>
            </a:pPr>
            <a:r>
              <a:rPr lang="en-US" sz="3200" spc="-5" dirty="0" smtClean="0"/>
              <a:t>against infringement by others.</a:t>
            </a:r>
            <a:endParaRPr lang="en-US" dirty="0"/>
          </a:p>
        </p:txBody>
      </p:sp>
    </p:spTree>
    <p:extLst>
      <p:ext uri="{BB962C8B-B14F-4D97-AF65-F5344CB8AC3E}">
        <p14:creationId xmlns:p14="http://schemas.microsoft.com/office/powerpoint/2010/main" val="18891144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3" name="Content Placeholder 2"/>
          <p:cNvSpPr>
            <a:spLocks noGrp="1"/>
          </p:cNvSpPr>
          <p:nvPr>
            <p:ph sz="quarter" idx="1"/>
          </p:nvPr>
        </p:nvSpPr>
        <p:spPr>
          <a:xfrm>
            <a:off x="457200" y="1905000"/>
            <a:ext cx="8305800" cy="4343400"/>
          </a:xfrm>
        </p:spPr>
        <p:txBody>
          <a:bodyPr>
            <a:normAutofit/>
          </a:bodyPr>
          <a:lstStyle/>
          <a:p>
            <a:pPr marL="469265" marR="119380" indent="-457200" algn="just">
              <a:lnSpc>
                <a:spcPct val="100000"/>
              </a:lnSpc>
              <a:spcBef>
                <a:spcPts val="100"/>
              </a:spcBef>
              <a:buFont typeface="Wingdings" pitchFamily="2" charset="2"/>
              <a:buChar char="q"/>
              <a:tabLst>
                <a:tab pos="157480" algn="l"/>
              </a:tabLst>
            </a:pPr>
            <a:r>
              <a:rPr lang="en-US" sz="3200" spc="-5" dirty="0">
                <a:cs typeface="Arial"/>
              </a:rPr>
              <a:t>How can you </a:t>
            </a:r>
            <a:r>
              <a:rPr lang="en-US" sz="3200" dirty="0">
                <a:cs typeface="Arial"/>
              </a:rPr>
              <a:t>protect  </a:t>
            </a:r>
            <a:r>
              <a:rPr lang="en-US" sz="3200" spc="-5" dirty="0">
                <a:cs typeface="Arial"/>
              </a:rPr>
              <a:t>new </a:t>
            </a:r>
            <a:r>
              <a:rPr lang="en-US" sz="3200" dirty="0">
                <a:cs typeface="Arial"/>
              </a:rPr>
              <a:t>products,</a:t>
            </a:r>
            <a:r>
              <a:rPr lang="en-US" sz="3200" spc="-40" dirty="0">
                <a:cs typeface="Arial"/>
              </a:rPr>
              <a:t> </a:t>
            </a:r>
            <a:r>
              <a:rPr lang="en-US" sz="3200" spc="-5" dirty="0">
                <a:cs typeface="Arial"/>
              </a:rPr>
              <a:t>services  and</a:t>
            </a:r>
            <a:r>
              <a:rPr lang="en-US" sz="3200" dirty="0">
                <a:cs typeface="Arial"/>
              </a:rPr>
              <a:t> </a:t>
            </a:r>
            <a:r>
              <a:rPr lang="en-US" sz="3200" spc="-5" dirty="0" smtClean="0">
                <a:cs typeface="Arial"/>
              </a:rPr>
              <a:t>innovations?</a:t>
            </a:r>
            <a:endParaRPr lang="en-US" sz="3200" dirty="0" smtClean="0">
              <a:cs typeface="Arial"/>
            </a:endParaRPr>
          </a:p>
          <a:p>
            <a:pPr marL="469265" marR="119380" indent="-457200" algn="just">
              <a:lnSpc>
                <a:spcPct val="100000"/>
              </a:lnSpc>
              <a:spcBef>
                <a:spcPts val="100"/>
              </a:spcBef>
              <a:buFont typeface="Wingdings" pitchFamily="2" charset="2"/>
              <a:buChar char="q"/>
              <a:tabLst>
                <a:tab pos="157480" algn="l"/>
              </a:tabLst>
            </a:pPr>
            <a:endParaRPr lang="en-US" sz="3200" spc="-5" dirty="0">
              <a:cs typeface="Arial"/>
            </a:endParaRPr>
          </a:p>
          <a:p>
            <a:pPr marL="469265" marR="119380" indent="-457200" algn="just">
              <a:lnSpc>
                <a:spcPct val="100000"/>
              </a:lnSpc>
              <a:spcBef>
                <a:spcPts val="100"/>
              </a:spcBef>
              <a:buFont typeface="Wingdings" pitchFamily="2" charset="2"/>
              <a:buChar char="q"/>
              <a:tabLst>
                <a:tab pos="157480" algn="l"/>
              </a:tabLst>
            </a:pPr>
            <a:r>
              <a:rPr lang="en-US" sz="3200" spc="-5" dirty="0" smtClean="0">
                <a:cs typeface="Arial"/>
              </a:rPr>
              <a:t>The </a:t>
            </a:r>
            <a:r>
              <a:rPr lang="en-US" sz="3200" spc="-5" dirty="0">
                <a:cs typeface="Arial"/>
              </a:rPr>
              <a:t>continuing growth  </a:t>
            </a:r>
            <a:r>
              <a:rPr lang="en-US" sz="3200" dirty="0">
                <a:cs typeface="Arial"/>
              </a:rPr>
              <a:t>of IPR </a:t>
            </a:r>
            <a:r>
              <a:rPr lang="en-US" sz="3200" spc="-5" dirty="0">
                <a:cs typeface="Arial"/>
              </a:rPr>
              <a:t>theft and </a:t>
            </a:r>
            <a:r>
              <a:rPr lang="en-US" sz="3200" dirty="0">
                <a:cs typeface="Arial"/>
              </a:rPr>
              <a:t>trade</a:t>
            </a:r>
            <a:r>
              <a:rPr lang="en-US" sz="3200" spc="-85" dirty="0">
                <a:cs typeface="Arial"/>
              </a:rPr>
              <a:t> </a:t>
            </a:r>
            <a:r>
              <a:rPr lang="en-US" sz="3200" spc="-10" dirty="0">
                <a:cs typeface="Arial"/>
              </a:rPr>
              <a:t>in </a:t>
            </a:r>
            <a:r>
              <a:rPr lang="en-US" sz="3200" spc="-5" dirty="0" smtClean="0">
                <a:cs typeface="Arial"/>
              </a:rPr>
              <a:t>fakes and </a:t>
            </a:r>
            <a:r>
              <a:rPr lang="en-US" sz="3200" spc="-5" dirty="0">
                <a:cs typeface="Arial"/>
              </a:rPr>
              <a:t>pirated </a:t>
            </a:r>
            <a:r>
              <a:rPr lang="en-US" sz="3200" spc="-5" dirty="0" smtClean="0">
                <a:cs typeface="Arial"/>
              </a:rPr>
              <a:t>materials threatens innovative and creative economies</a:t>
            </a:r>
            <a:r>
              <a:rPr lang="en-US" sz="3200" spc="5" dirty="0" smtClean="0">
                <a:cs typeface="Arial"/>
              </a:rPr>
              <a:t> </a:t>
            </a:r>
            <a:r>
              <a:rPr lang="en-US" sz="3200" spc="-5" dirty="0">
                <a:cs typeface="Arial"/>
              </a:rPr>
              <a:t>worldwide</a:t>
            </a:r>
            <a:r>
              <a:rPr lang="en-US" sz="3200" spc="-5" dirty="0" smtClean="0">
                <a:cs typeface="Arial"/>
              </a:rPr>
              <a:t>.</a:t>
            </a:r>
            <a:endParaRPr lang="en-US" sz="3200" dirty="0">
              <a:cs typeface="Arial"/>
            </a:endParaRPr>
          </a:p>
        </p:txBody>
      </p:sp>
    </p:spTree>
    <p:extLst>
      <p:ext uri="{BB962C8B-B14F-4D97-AF65-F5344CB8AC3E}">
        <p14:creationId xmlns:p14="http://schemas.microsoft.com/office/powerpoint/2010/main" val="14689221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3" name="Content Placeholder 2"/>
          <p:cNvSpPr>
            <a:spLocks noGrp="1"/>
          </p:cNvSpPr>
          <p:nvPr>
            <p:ph sz="quarter" idx="1"/>
          </p:nvPr>
        </p:nvSpPr>
        <p:spPr>
          <a:xfrm>
            <a:off x="533400" y="1828800"/>
            <a:ext cx="8458200" cy="4495800"/>
          </a:xfrm>
        </p:spPr>
        <p:txBody>
          <a:bodyPr/>
          <a:lstStyle/>
          <a:p>
            <a:pPr marL="0" indent="0">
              <a:buNone/>
            </a:pPr>
            <a:r>
              <a:rPr lang="en-US" dirty="0" smtClean="0"/>
              <a:t>QUESTION?</a:t>
            </a:r>
          </a:p>
          <a:p>
            <a:pPr marL="469265" marR="5080" indent="-457200">
              <a:lnSpc>
                <a:spcPct val="100000"/>
              </a:lnSpc>
              <a:spcBef>
                <a:spcPts val="210"/>
              </a:spcBef>
              <a:buFont typeface="Wingdings" pitchFamily="2" charset="2"/>
              <a:buChar char="ü"/>
              <a:tabLst>
                <a:tab pos="157480" algn="l"/>
              </a:tabLst>
            </a:pPr>
            <a:endParaRPr lang="en-US" sz="3200" spc="-5" dirty="0" smtClean="0">
              <a:cs typeface="Arial"/>
            </a:endParaRPr>
          </a:p>
          <a:p>
            <a:pPr marL="469265" marR="5080" indent="-457200">
              <a:lnSpc>
                <a:spcPct val="100000"/>
              </a:lnSpc>
              <a:spcBef>
                <a:spcPts val="210"/>
              </a:spcBef>
              <a:buFont typeface="Wingdings" pitchFamily="2" charset="2"/>
              <a:buChar char="ü"/>
              <a:tabLst>
                <a:tab pos="157480" algn="l"/>
              </a:tabLst>
            </a:pPr>
            <a:r>
              <a:rPr lang="en-US" sz="3200" spc="-5" dirty="0" smtClean="0">
                <a:cs typeface="Arial"/>
              </a:rPr>
              <a:t>Have </a:t>
            </a:r>
            <a:r>
              <a:rPr lang="en-US" sz="3200" spc="-5" dirty="0">
                <a:cs typeface="Arial"/>
              </a:rPr>
              <a:t>you </a:t>
            </a:r>
            <a:r>
              <a:rPr lang="en-US" sz="3200" dirty="0" smtClean="0">
                <a:cs typeface="Arial"/>
              </a:rPr>
              <a:t>ever </a:t>
            </a:r>
            <a:r>
              <a:rPr lang="en-US" sz="3200" spc="-5" dirty="0">
                <a:cs typeface="Arial"/>
              </a:rPr>
              <a:t>had your </a:t>
            </a:r>
            <a:r>
              <a:rPr lang="en-US" sz="3200" spc="-5" dirty="0" smtClean="0">
                <a:cs typeface="Arial"/>
              </a:rPr>
              <a:t>intellectual </a:t>
            </a:r>
            <a:r>
              <a:rPr lang="en-US" sz="3200" dirty="0" smtClean="0">
                <a:cs typeface="Arial"/>
              </a:rPr>
              <a:t>property </a:t>
            </a:r>
            <a:r>
              <a:rPr lang="en-US" sz="3200" spc="-5" dirty="0">
                <a:cs typeface="Arial"/>
              </a:rPr>
              <a:t>stolen</a:t>
            </a:r>
            <a:r>
              <a:rPr lang="en-US" sz="3200" spc="-55" dirty="0">
                <a:cs typeface="Arial"/>
              </a:rPr>
              <a:t> </a:t>
            </a:r>
            <a:r>
              <a:rPr lang="en-US" sz="3200" spc="-5" dirty="0">
                <a:cs typeface="Arial"/>
              </a:rPr>
              <a:t>or </a:t>
            </a:r>
            <a:r>
              <a:rPr lang="en-US" sz="3200" spc="-5" dirty="0" smtClean="0">
                <a:cs typeface="Arial"/>
              </a:rPr>
              <a:t>violated?</a:t>
            </a:r>
          </a:p>
          <a:p>
            <a:pPr marL="469265" marR="5080" indent="-457200">
              <a:lnSpc>
                <a:spcPct val="100000"/>
              </a:lnSpc>
              <a:spcBef>
                <a:spcPts val="210"/>
              </a:spcBef>
              <a:buFont typeface="Wingdings" pitchFamily="2" charset="2"/>
              <a:buChar char="ü"/>
              <a:tabLst>
                <a:tab pos="157480" algn="l"/>
              </a:tabLst>
            </a:pPr>
            <a:endParaRPr lang="en-US" sz="3200" spc="-5" dirty="0">
              <a:cs typeface="Arial"/>
            </a:endParaRPr>
          </a:p>
          <a:p>
            <a:pPr marL="469265" marR="5080" indent="-457200">
              <a:lnSpc>
                <a:spcPct val="100000"/>
              </a:lnSpc>
              <a:spcBef>
                <a:spcPts val="210"/>
              </a:spcBef>
              <a:buFont typeface="Wingdings" pitchFamily="2" charset="2"/>
              <a:buChar char="ü"/>
              <a:tabLst>
                <a:tab pos="157480" algn="l"/>
              </a:tabLst>
            </a:pPr>
            <a:r>
              <a:rPr lang="en-US" sz="3200" spc="-5" dirty="0" smtClean="0">
                <a:cs typeface="Arial"/>
              </a:rPr>
              <a:t>Have </a:t>
            </a:r>
            <a:r>
              <a:rPr lang="en-US" sz="3200" spc="-5" dirty="0">
                <a:cs typeface="Arial"/>
              </a:rPr>
              <a:t>you</a:t>
            </a:r>
            <a:r>
              <a:rPr lang="en-US" sz="3200" spc="-50" dirty="0">
                <a:cs typeface="Arial"/>
              </a:rPr>
              <a:t> </a:t>
            </a:r>
            <a:r>
              <a:rPr lang="en-US" sz="3200" dirty="0">
                <a:cs typeface="Arial"/>
              </a:rPr>
              <a:t>ever </a:t>
            </a:r>
            <a:r>
              <a:rPr lang="en-US" sz="3200" dirty="0" smtClean="0">
                <a:cs typeface="Arial"/>
              </a:rPr>
              <a:t>used pirate </a:t>
            </a:r>
            <a:r>
              <a:rPr lang="en-US" sz="3200" dirty="0">
                <a:cs typeface="Arial"/>
              </a:rPr>
              <a:t>software </a:t>
            </a:r>
            <a:r>
              <a:rPr lang="en-US" sz="3200" spc="-5" dirty="0">
                <a:cs typeface="Arial"/>
              </a:rPr>
              <a:t>or </a:t>
            </a:r>
            <a:r>
              <a:rPr lang="en-US" sz="3200" spc="-5" dirty="0" smtClean="0">
                <a:cs typeface="Arial"/>
              </a:rPr>
              <a:t>movies?</a:t>
            </a:r>
            <a:endParaRPr lang="en-US" sz="3200" dirty="0">
              <a:cs typeface="Arial"/>
            </a:endParaRPr>
          </a:p>
        </p:txBody>
      </p:sp>
    </p:spTree>
    <p:extLst>
      <p:ext uri="{BB962C8B-B14F-4D97-AF65-F5344CB8AC3E}">
        <p14:creationId xmlns:p14="http://schemas.microsoft.com/office/powerpoint/2010/main" val="31933409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3" name="Content Placeholder 2"/>
          <p:cNvSpPr>
            <a:spLocks noGrp="1"/>
          </p:cNvSpPr>
          <p:nvPr>
            <p:ph sz="quarter" idx="1"/>
          </p:nvPr>
        </p:nvSpPr>
        <p:spPr>
          <a:xfrm>
            <a:off x="381000" y="1905000"/>
            <a:ext cx="5410200" cy="4495800"/>
          </a:xfrm>
        </p:spPr>
        <p:txBody>
          <a:bodyPr>
            <a:normAutofit/>
          </a:bodyPr>
          <a:lstStyle/>
          <a:p>
            <a:pPr>
              <a:buFont typeface="Wingdings" pitchFamily="2" charset="2"/>
              <a:buChar char="q"/>
            </a:pPr>
            <a:r>
              <a:rPr lang="en-US" sz="3200" b="1" spc="-5" dirty="0">
                <a:solidFill>
                  <a:schemeClr val="tx2"/>
                </a:solidFill>
              </a:rPr>
              <a:t>IP theft and</a:t>
            </a:r>
            <a:r>
              <a:rPr lang="en-US" sz="3200" b="1" spc="-100" dirty="0">
                <a:solidFill>
                  <a:schemeClr val="tx2"/>
                </a:solidFill>
              </a:rPr>
              <a:t> </a:t>
            </a:r>
            <a:r>
              <a:rPr lang="en-US" sz="3200" b="1" spc="-5" dirty="0" smtClean="0">
                <a:solidFill>
                  <a:schemeClr val="tx2"/>
                </a:solidFill>
              </a:rPr>
              <a:t>piracy</a:t>
            </a:r>
          </a:p>
          <a:p>
            <a:pPr marL="0" indent="0">
              <a:buNone/>
            </a:pPr>
            <a:endParaRPr lang="en-US" sz="3200" spc="-5" dirty="0" smtClean="0"/>
          </a:p>
          <a:p>
            <a:pPr marL="0" indent="0">
              <a:buNone/>
            </a:pPr>
            <a:r>
              <a:rPr lang="en-US" sz="3200" spc="-5" dirty="0" smtClean="0"/>
              <a:t>30% of medicines sold in developing countries are counterfeit. </a:t>
            </a:r>
          </a:p>
          <a:p>
            <a:pPr marL="0" indent="0">
              <a:buNone/>
            </a:pPr>
            <a:endParaRPr lang="en-US" sz="2800" spc="-5" dirty="0"/>
          </a:p>
          <a:p>
            <a:pPr marL="0" indent="0">
              <a:buNone/>
            </a:pPr>
            <a:endParaRPr lang="en-US" sz="2800" spc="-5" dirty="0" smtClean="0"/>
          </a:p>
          <a:p>
            <a:pPr marL="0" indent="0">
              <a:buNone/>
            </a:pPr>
            <a:endParaRPr lang="en-US" sz="2800" spc="-5" dirty="0"/>
          </a:p>
          <a:p>
            <a:pPr marL="0" indent="0">
              <a:buNone/>
            </a:pPr>
            <a:endParaRPr lang="en-US" sz="2800" spc="-5"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28800"/>
            <a:ext cx="42672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6275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065" y="228600"/>
            <a:ext cx="8131935" cy="990600"/>
          </a:xfrm>
        </p:spPr>
        <p:txBody>
          <a:bodyPr>
            <a:noAutofit/>
          </a:bodyPr>
          <a:lstStyle/>
          <a:p>
            <a:r>
              <a:rPr lang="en-US" sz="3200" b="1" dirty="0">
                <a:solidFill>
                  <a:srgbClr val="424456"/>
                </a:solidFill>
              </a:rPr>
              <a:t>10 legal issues entrepreneurs need to know</a:t>
            </a:r>
            <a:endParaRPr lang="en-US" sz="3200" dirty="0"/>
          </a:p>
        </p:txBody>
      </p:sp>
      <p:sp>
        <p:nvSpPr>
          <p:cNvPr id="3" name="Content Placeholder 2"/>
          <p:cNvSpPr>
            <a:spLocks noGrp="1"/>
          </p:cNvSpPr>
          <p:nvPr>
            <p:ph sz="quarter" idx="1"/>
          </p:nvPr>
        </p:nvSpPr>
        <p:spPr>
          <a:xfrm>
            <a:off x="609600" y="1828800"/>
            <a:ext cx="8229600" cy="4495800"/>
          </a:xfrm>
        </p:spPr>
        <p:txBody>
          <a:bodyPr>
            <a:normAutofit/>
          </a:bodyPr>
          <a:lstStyle/>
          <a:p>
            <a:pPr marL="0" indent="0" algn="just">
              <a:buNone/>
            </a:pPr>
            <a:r>
              <a:rPr lang="en-US" b="1" dirty="0"/>
              <a:t>2. What business structure should I use?</a:t>
            </a:r>
          </a:p>
          <a:p>
            <a:pPr marL="0" indent="0" algn="just">
              <a:buNone/>
            </a:pPr>
            <a:endParaRPr lang="en-US" dirty="0" smtClean="0"/>
          </a:p>
          <a:p>
            <a:pPr marL="0" indent="0" algn="just">
              <a:buNone/>
            </a:pPr>
            <a:r>
              <a:rPr lang="en-US" dirty="0" smtClean="0"/>
              <a:t>There </a:t>
            </a:r>
            <a:r>
              <a:rPr lang="en-US" dirty="0"/>
              <a:t>are multiple business structures available and using the best structure can be critical to ensuring that your company is successful. </a:t>
            </a:r>
            <a:endParaRPr lang="en-US" dirty="0" smtClean="0"/>
          </a:p>
          <a:p>
            <a:pPr marL="0" indent="0" algn="just">
              <a:buNone/>
            </a:pPr>
            <a:r>
              <a:rPr lang="en-US" dirty="0" smtClean="0"/>
              <a:t>For </a:t>
            </a:r>
            <a:r>
              <a:rPr lang="en-US" dirty="0"/>
              <a:t>instance, </a:t>
            </a:r>
            <a:r>
              <a:rPr lang="en-US" dirty="0" smtClean="0"/>
              <a:t>are </a:t>
            </a:r>
            <a:r>
              <a:rPr lang="en-US" dirty="0"/>
              <a:t>you planning on taking on investors or will you be privately funded? </a:t>
            </a:r>
            <a:endParaRPr lang="en-US" dirty="0" smtClean="0"/>
          </a:p>
          <a:p>
            <a:pPr marL="0" indent="0" algn="just">
              <a:buNone/>
            </a:pPr>
            <a:r>
              <a:rPr lang="en-US" dirty="0" smtClean="0"/>
              <a:t>What </a:t>
            </a:r>
            <a:r>
              <a:rPr lang="en-US" dirty="0"/>
              <a:t>type of growth do you predict your company will have in the future?</a:t>
            </a:r>
          </a:p>
        </p:txBody>
      </p:sp>
    </p:spTree>
    <p:extLst>
      <p:ext uri="{BB962C8B-B14F-4D97-AF65-F5344CB8AC3E}">
        <p14:creationId xmlns:p14="http://schemas.microsoft.com/office/powerpoint/2010/main" val="35611924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0" indent="0">
              <a:buNone/>
            </a:pPr>
            <a:r>
              <a:rPr lang="en-US" sz="3200" spc="-5" dirty="0"/>
              <a:t>An astonishing 24% of all internet bandwidth was devoted to copyright infringement</a:t>
            </a:r>
            <a:r>
              <a:rPr lang="en-US" sz="3200" spc="-5" dirty="0" smtClean="0"/>
              <a:t>.</a:t>
            </a:r>
          </a:p>
          <a:p>
            <a:pPr marL="0" indent="0">
              <a:buNone/>
            </a:pPr>
            <a:endParaRPr lang="en-US" sz="3200" spc="-5" dirty="0"/>
          </a:p>
          <a:p>
            <a:pPr marL="0" indent="0">
              <a:buNone/>
            </a:pPr>
            <a:r>
              <a:rPr lang="en-US" sz="3200" spc="-5" dirty="0" err="1" smtClean="0"/>
              <a:t>Unauthorised</a:t>
            </a:r>
            <a:r>
              <a:rPr lang="en-US" sz="3200" spc="-5" dirty="0" smtClean="0"/>
              <a:t> copying of Data Online </a:t>
            </a:r>
          </a:p>
          <a:p>
            <a:pPr marL="0" indent="0">
              <a:buNone/>
            </a:pPr>
            <a:r>
              <a:rPr lang="en-US" sz="3200" b="1" spc="-5" dirty="0" err="1" smtClean="0"/>
              <a:t>E.g</a:t>
            </a:r>
            <a:r>
              <a:rPr lang="en-US" sz="3200" spc="-5" dirty="0" smtClean="0"/>
              <a:t> Copying Other Student Assignments or Projects through Online Sources</a:t>
            </a:r>
            <a:endParaRPr lang="en-US" sz="3200" spc="-5" dirty="0"/>
          </a:p>
          <a:p>
            <a:pPr marL="0" indent="0">
              <a:buNone/>
            </a:pPr>
            <a:endParaRPr lang="en-US" dirty="0"/>
          </a:p>
        </p:txBody>
      </p:sp>
    </p:spTree>
    <p:extLst>
      <p:ext uri="{BB962C8B-B14F-4D97-AF65-F5344CB8AC3E}">
        <p14:creationId xmlns:p14="http://schemas.microsoft.com/office/powerpoint/2010/main" val="1993914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5" dirty="0"/>
              <a:t>Intellectual  property</a:t>
            </a:r>
            <a:r>
              <a:rPr lang="en-US" spc="-30" dirty="0"/>
              <a:t> </a:t>
            </a:r>
            <a:r>
              <a:rPr lang="en-US" spc="-5" dirty="0"/>
              <a:t>rights  (IPR)</a:t>
            </a:r>
            <a:endParaRPr lang="en-US" dirty="0"/>
          </a:p>
        </p:txBody>
      </p:sp>
      <p:sp>
        <p:nvSpPr>
          <p:cNvPr id="4" name="TextBox 3"/>
          <p:cNvSpPr txBox="1"/>
          <p:nvPr/>
        </p:nvSpPr>
        <p:spPr>
          <a:xfrm>
            <a:off x="685800" y="1981200"/>
            <a:ext cx="8153400" cy="2246769"/>
          </a:xfrm>
          <a:prstGeom prst="rect">
            <a:avLst/>
          </a:prstGeom>
          <a:noFill/>
        </p:spPr>
        <p:txBody>
          <a:bodyPr wrap="square" rtlCol="0">
            <a:spAutoFit/>
          </a:bodyPr>
          <a:lstStyle/>
          <a:p>
            <a:r>
              <a:rPr lang="en-US" sz="2800" b="1" dirty="0" smtClean="0">
                <a:solidFill>
                  <a:schemeClr val="tx2"/>
                </a:solidFill>
              </a:rPr>
              <a:t>Rogue State</a:t>
            </a:r>
          </a:p>
          <a:p>
            <a:endParaRPr lang="en-US" sz="2800" b="1" dirty="0">
              <a:solidFill>
                <a:schemeClr val="tx2"/>
              </a:solidFill>
            </a:endParaRPr>
          </a:p>
          <a:p>
            <a:r>
              <a:rPr lang="en-US" sz="2800" dirty="0" smtClean="0"/>
              <a:t>A rogue state, in the most general sense is a state that abides neither by international law nor international standards of proper governance and behavior.</a:t>
            </a:r>
            <a:endParaRPr lang="en-US" sz="2800" dirty="0"/>
          </a:p>
        </p:txBody>
      </p:sp>
    </p:spTree>
    <p:extLst>
      <p:ext uri="{BB962C8B-B14F-4D97-AF65-F5344CB8AC3E}">
        <p14:creationId xmlns:p14="http://schemas.microsoft.com/office/powerpoint/2010/main" val="22282307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sz="quarter" idx="1"/>
          </p:nvPr>
        </p:nvSpPr>
        <p:spPr>
          <a:xfrm>
            <a:off x="609600" y="1905000"/>
            <a:ext cx="8382000" cy="4495800"/>
          </a:xfrm>
        </p:spPr>
        <p:txBody>
          <a:bodyPr/>
          <a:lstStyle/>
          <a:p>
            <a:pPr marL="0" indent="0">
              <a:buNone/>
            </a:pPr>
            <a:r>
              <a:rPr lang="en-US" sz="3600" dirty="0" smtClean="0"/>
              <a:t>Students can you Guess?</a:t>
            </a:r>
          </a:p>
          <a:p>
            <a:pPr marL="0" indent="0">
              <a:buNone/>
            </a:pPr>
            <a:endParaRPr lang="en-US" sz="3600" dirty="0"/>
          </a:p>
          <a:p>
            <a:pPr marL="0" indent="0">
              <a:buNone/>
            </a:pPr>
            <a:r>
              <a:rPr lang="en-US" sz="3600" dirty="0"/>
              <a:t>A</a:t>
            </a:r>
            <a:r>
              <a:rPr lang="en-US" sz="3600" dirty="0" smtClean="0"/>
              <a:t>ny </a:t>
            </a:r>
            <a:r>
              <a:rPr lang="en-US" sz="3600" spc="-210" dirty="0" smtClean="0">
                <a:cs typeface="Arial"/>
              </a:rPr>
              <a:t>Large or Small </a:t>
            </a:r>
            <a:r>
              <a:rPr lang="en-US" sz="3600" spc="-125" dirty="0" smtClean="0">
                <a:cs typeface="Arial"/>
              </a:rPr>
              <a:t>marketplaces </a:t>
            </a:r>
            <a:r>
              <a:rPr lang="en-US" sz="3600" spc="-114" dirty="0" smtClean="0">
                <a:cs typeface="Arial"/>
              </a:rPr>
              <a:t>selling </a:t>
            </a:r>
            <a:r>
              <a:rPr lang="en-US" sz="3600" spc="-70" dirty="0" smtClean="0">
                <a:cs typeface="Arial"/>
              </a:rPr>
              <a:t>pirated </a:t>
            </a:r>
            <a:r>
              <a:rPr lang="en-US" sz="3600" spc="-135" dirty="0" smtClean="0">
                <a:cs typeface="Arial"/>
              </a:rPr>
              <a:t>and </a:t>
            </a:r>
            <a:r>
              <a:rPr lang="en-US" sz="3600" spc="-50" dirty="0" smtClean="0">
                <a:cs typeface="Arial"/>
              </a:rPr>
              <a:t>counterfeit</a:t>
            </a:r>
            <a:r>
              <a:rPr lang="en-US" sz="3600" spc="-165" dirty="0" smtClean="0">
                <a:cs typeface="Arial"/>
              </a:rPr>
              <a:t> </a:t>
            </a:r>
            <a:r>
              <a:rPr lang="en-US" sz="3600" spc="-155" dirty="0" smtClean="0">
                <a:cs typeface="Arial"/>
              </a:rPr>
              <a:t>goods.</a:t>
            </a:r>
            <a:endParaRPr lang="en-US" sz="3600" dirty="0" smtClean="0">
              <a:cs typeface="Arial"/>
            </a:endParaRPr>
          </a:p>
          <a:p>
            <a:pPr marL="0" indent="0">
              <a:buNone/>
            </a:pPr>
            <a:endParaRPr lang="en-US" dirty="0"/>
          </a:p>
        </p:txBody>
      </p:sp>
    </p:spTree>
    <p:extLst>
      <p:ext uri="{BB962C8B-B14F-4D97-AF65-F5344CB8AC3E}">
        <p14:creationId xmlns:p14="http://schemas.microsoft.com/office/powerpoint/2010/main" val="14836674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152400" y="3200400"/>
            <a:ext cx="8991600" cy="1219200"/>
          </a:xfrm>
        </p:spPr>
        <p:txBody>
          <a:bodyPr>
            <a:normAutofit/>
          </a:bodyPr>
          <a:lstStyle/>
          <a:p>
            <a:pPr marL="0" indent="0">
              <a:buNone/>
            </a:pPr>
            <a:r>
              <a:rPr lang="en-US" sz="4000" b="1" spc="-5" dirty="0" smtClean="0">
                <a:solidFill>
                  <a:schemeClr val="tx2"/>
                </a:solidFill>
              </a:rPr>
              <a:t>Intellectual Property </a:t>
            </a:r>
            <a:r>
              <a:rPr lang="en-US" sz="4000" b="1" spc="-5" dirty="0">
                <a:solidFill>
                  <a:schemeClr val="tx2"/>
                </a:solidFill>
              </a:rPr>
              <a:t>and</a:t>
            </a:r>
            <a:r>
              <a:rPr lang="en-US" sz="4000" b="1" spc="-150" dirty="0">
                <a:solidFill>
                  <a:schemeClr val="tx2"/>
                </a:solidFill>
              </a:rPr>
              <a:t> </a:t>
            </a:r>
            <a:r>
              <a:rPr lang="en-US" sz="4000" b="1" spc="-5" dirty="0">
                <a:solidFill>
                  <a:schemeClr val="tx2"/>
                </a:solidFill>
              </a:rPr>
              <a:t>the </a:t>
            </a:r>
            <a:r>
              <a:rPr lang="en-US" sz="4000" b="1" spc="-5" dirty="0" smtClean="0">
                <a:solidFill>
                  <a:schemeClr val="tx2"/>
                </a:solidFill>
              </a:rPr>
              <a:t>entrepreneur</a:t>
            </a:r>
            <a:endParaRPr lang="en-US" sz="4000" b="1" dirty="0">
              <a:solidFill>
                <a:schemeClr val="tx2"/>
              </a:solidFill>
            </a:endParaRPr>
          </a:p>
        </p:txBody>
      </p:sp>
    </p:spTree>
    <p:extLst>
      <p:ext uri="{BB962C8B-B14F-4D97-AF65-F5344CB8AC3E}">
        <p14:creationId xmlns:p14="http://schemas.microsoft.com/office/powerpoint/2010/main" val="19256893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534400" cy="990600"/>
          </a:xfrm>
        </p:spPr>
        <p:txBody>
          <a:bodyPr>
            <a:noAutofit/>
          </a:bodyPr>
          <a:lstStyle/>
          <a:p>
            <a:r>
              <a:rPr lang="en-US" sz="3800" b="1" spc="-5" dirty="0"/>
              <a:t>Intellectual Property and</a:t>
            </a:r>
            <a:r>
              <a:rPr lang="en-US" sz="3800" b="1" spc="-150" dirty="0"/>
              <a:t> </a:t>
            </a:r>
            <a:r>
              <a:rPr lang="en-US" sz="3800" b="1" spc="-5" dirty="0"/>
              <a:t>the entrepreneur</a:t>
            </a:r>
            <a:endParaRPr lang="en-US" sz="3800" dirty="0"/>
          </a:p>
        </p:txBody>
      </p:sp>
      <p:sp>
        <p:nvSpPr>
          <p:cNvPr id="3" name="Content Placeholder 2"/>
          <p:cNvSpPr>
            <a:spLocks noGrp="1"/>
          </p:cNvSpPr>
          <p:nvPr>
            <p:ph sz="quarter" idx="1"/>
          </p:nvPr>
        </p:nvSpPr>
        <p:spPr>
          <a:xfrm>
            <a:off x="609600" y="1828800"/>
            <a:ext cx="8382000" cy="4495800"/>
          </a:xfrm>
        </p:spPr>
        <p:txBody>
          <a:bodyPr>
            <a:normAutofit/>
          </a:bodyPr>
          <a:lstStyle/>
          <a:p>
            <a:pPr marL="90805" indent="0">
              <a:lnSpc>
                <a:spcPct val="100000"/>
              </a:lnSpc>
              <a:spcBef>
                <a:spcPts val="305"/>
              </a:spcBef>
              <a:buNone/>
              <a:tabLst>
                <a:tab pos="236854" algn="l"/>
              </a:tabLst>
            </a:pPr>
            <a:r>
              <a:rPr lang="en-US" sz="2800" dirty="0" smtClean="0">
                <a:cs typeface="Arial"/>
              </a:rPr>
              <a:t>Basically ideas </a:t>
            </a:r>
            <a:r>
              <a:rPr lang="en-US" sz="2800" dirty="0">
                <a:cs typeface="Arial"/>
              </a:rPr>
              <a:t>and knowledge </a:t>
            </a:r>
            <a:r>
              <a:rPr lang="en-US" sz="2800" spc="-5" dirty="0">
                <a:cs typeface="Arial"/>
              </a:rPr>
              <a:t>drive </a:t>
            </a:r>
            <a:r>
              <a:rPr lang="en-US" sz="2800" dirty="0">
                <a:cs typeface="Arial"/>
              </a:rPr>
              <a:t>the</a:t>
            </a:r>
            <a:r>
              <a:rPr lang="en-US" sz="2800" spc="-90" dirty="0">
                <a:cs typeface="Arial"/>
              </a:rPr>
              <a:t> </a:t>
            </a:r>
            <a:r>
              <a:rPr lang="en-US" sz="2800" spc="-20" dirty="0">
                <a:cs typeface="Arial"/>
              </a:rPr>
              <a:t>economy.</a:t>
            </a:r>
            <a:endParaRPr lang="en-US" sz="2800" dirty="0">
              <a:cs typeface="Arial"/>
            </a:endParaRPr>
          </a:p>
          <a:p>
            <a:pPr marL="90805" indent="0">
              <a:lnSpc>
                <a:spcPct val="100000"/>
              </a:lnSpc>
              <a:spcBef>
                <a:spcPts val="480"/>
              </a:spcBef>
              <a:buNone/>
              <a:tabLst>
                <a:tab pos="236854" algn="l"/>
              </a:tabLst>
            </a:pPr>
            <a:endParaRPr lang="en-US" sz="2800" dirty="0" smtClean="0">
              <a:cs typeface="Arial"/>
            </a:endParaRPr>
          </a:p>
          <a:p>
            <a:pPr marL="90805" indent="0">
              <a:lnSpc>
                <a:spcPct val="100000"/>
              </a:lnSpc>
              <a:spcBef>
                <a:spcPts val="480"/>
              </a:spcBef>
              <a:buNone/>
              <a:tabLst>
                <a:tab pos="236854" algn="l"/>
              </a:tabLst>
            </a:pPr>
            <a:r>
              <a:rPr lang="en-US" sz="2800" dirty="0" smtClean="0">
                <a:cs typeface="Arial"/>
              </a:rPr>
              <a:t>IP </a:t>
            </a:r>
            <a:r>
              <a:rPr lang="en-US" sz="2800" dirty="0">
                <a:cs typeface="Arial"/>
              </a:rPr>
              <a:t>protection a two-way</a:t>
            </a:r>
            <a:r>
              <a:rPr lang="en-US" sz="2800" spc="-130" dirty="0">
                <a:cs typeface="Arial"/>
              </a:rPr>
              <a:t> </a:t>
            </a:r>
            <a:r>
              <a:rPr lang="en-US" sz="2800" dirty="0">
                <a:cs typeface="Arial"/>
              </a:rPr>
              <a:t>street.</a:t>
            </a:r>
          </a:p>
          <a:p>
            <a:pPr>
              <a:lnSpc>
                <a:spcPct val="100000"/>
              </a:lnSpc>
              <a:spcBef>
                <a:spcPts val="400"/>
              </a:spcBef>
              <a:buFont typeface="Wingdings" pitchFamily="2" charset="2"/>
              <a:buChar char="ü"/>
            </a:pPr>
            <a:r>
              <a:rPr lang="en-US" sz="2800" spc="-30" dirty="0" smtClean="0">
                <a:cs typeface="Arial"/>
              </a:rPr>
              <a:t>You </a:t>
            </a:r>
            <a:r>
              <a:rPr lang="en-US" sz="2800" spc="-5" dirty="0">
                <a:cs typeface="Arial"/>
              </a:rPr>
              <a:t>can legally obtain and exploit </a:t>
            </a:r>
            <a:r>
              <a:rPr lang="en-US" sz="2800" spc="-70" dirty="0">
                <a:cs typeface="Arial"/>
              </a:rPr>
              <a:t>IP. </a:t>
            </a:r>
          </a:p>
          <a:p>
            <a:pPr>
              <a:lnSpc>
                <a:spcPct val="100000"/>
              </a:lnSpc>
              <a:spcBef>
                <a:spcPts val="400"/>
              </a:spcBef>
              <a:buFont typeface="Wingdings" pitchFamily="2" charset="2"/>
              <a:buChar char="ü"/>
            </a:pPr>
            <a:r>
              <a:rPr lang="en-US" sz="2800" spc="-10" dirty="0" smtClean="0">
                <a:cs typeface="Arial"/>
              </a:rPr>
              <a:t>Or </a:t>
            </a:r>
            <a:r>
              <a:rPr lang="en-US" sz="2800" spc="-10" dirty="0">
                <a:cs typeface="Arial"/>
              </a:rPr>
              <a:t>you </a:t>
            </a:r>
            <a:r>
              <a:rPr lang="en-US" sz="2800" spc="-5" dirty="0">
                <a:cs typeface="Arial"/>
              </a:rPr>
              <a:t>can protect</a:t>
            </a:r>
            <a:r>
              <a:rPr lang="en-US" sz="2800" spc="245" dirty="0">
                <a:cs typeface="Arial"/>
              </a:rPr>
              <a:t> </a:t>
            </a:r>
            <a:r>
              <a:rPr lang="en-US" sz="2800" dirty="0">
                <a:cs typeface="Arial"/>
              </a:rPr>
              <a:t>it</a:t>
            </a:r>
          </a:p>
          <a:p>
            <a:pPr marL="90805" indent="0">
              <a:lnSpc>
                <a:spcPct val="100000"/>
              </a:lnSpc>
              <a:spcBef>
                <a:spcPts val="465"/>
              </a:spcBef>
              <a:buNone/>
              <a:tabLst>
                <a:tab pos="236854" algn="l"/>
              </a:tabLst>
            </a:pPr>
            <a:r>
              <a:rPr lang="en-US" sz="2800" dirty="0">
                <a:cs typeface="Arial"/>
              </a:rPr>
              <a:t>Asia–Pacific is net importer of intellectual</a:t>
            </a:r>
            <a:r>
              <a:rPr lang="en-US" sz="2800" spc="-125" dirty="0">
                <a:cs typeface="Arial"/>
              </a:rPr>
              <a:t> </a:t>
            </a:r>
            <a:r>
              <a:rPr lang="en-US" sz="2800" spc="-15" dirty="0">
                <a:cs typeface="Arial"/>
              </a:rPr>
              <a:t>property.</a:t>
            </a:r>
            <a:endParaRPr lang="en-US" sz="2800" dirty="0">
              <a:cs typeface="Arial"/>
            </a:endParaRPr>
          </a:p>
          <a:p>
            <a:pPr marL="91440" marR="525145" indent="0">
              <a:lnSpc>
                <a:spcPct val="100000"/>
              </a:lnSpc>
              <a:spcBef>
                <a:spcPts val="484"/>
              </a:spcBef>
              <a:buNone/>
              <a:tabLst>
                <a:tab pos="236854" algn="l"/>
              </a:tabLst>
            </a:pPr>
            <a:r>
              <a:rPr lang="en-US" sz="2800" dirty="0">
                <a:cs typeface="Arial"/>
              </a:rPr>
              <a:t>Entrepreneurs need to be knowledgeable</a:t>
            </a:r>
            <a:r>
              <a:rPr lang="en-US" sz="2800" spc="-150" dirty="0">
                <a:cs typeface="Arial"/>
              </a:rPr>
              <a:t> </a:t>
            </a:r>
            <a:r>
              <a:rPr lang="en-US" sz="2800" dirty="0">
                <a:cs typeface="Arial"/>
              </a:rPr>
              <a:t>about  intellectual property</a:t>
            </a:r>
            <a:r>
              <a:rPr lang="en-US" sz="2800" spc="-65" dirty="0">
                <a:cs typeface="Arial"/>
              </a:rPr>
              <a:t> </a:t>
            </a:r>
            <a:r>
              <a:rPr lang="en-US" sz="2800" dirty="0">
                <a:cs typeface="Arial"/>
              </a:rPr>
              <a:t>protection</a:t>
            </a:r>
            <a:r>
              <a:rPr lang="en-US" sz="2800" dirty="0" smtClean="0">
                <a:cs typeface="Arial"/>
              </a:rPr>
              <a:t>.</a:t>
            </a:r>
            <a:endParaRPr lang="en-US" sz="2800" dirty="0">
              <a:cs typeface="Arial"/>
            </a:endParaRPr>
          </a:p>
        </p:txBody>
      </p:sp>
    </p:spTree>
    <p:extLst>
      <p:ext uri="{BB962C8B-B14F-4D97-AF65-F5344CB8AC3E}">
        <p14:creationId xmlns:p14="http://schemas.microsoft.com/office/powerpoint/2010/main" val="9693342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4" name="TextBox 3"/>
          <p:cNvSpPr txBox="1"/>
          <p:nvPr/>
        </p:nvSpPr>
        <p:spPr>
          <a:xfrm>
            <a:off x="685800" y="1828800"/>
            <a:ext cx="7162800" cy="1815882"/>
          </a:xfrm>
          <a:prstGeom prst="rect">
            <a:avLst/>
          </a:prstGeom>
          <a:noFill/>
        </p:spPr>
        <p:txBody>
          <a:bodyPr wrap="square" rtlCol="0">
            <a:spAutoFit/>
          </a:bodyPr>
          <a:lstStyle/>
          <a:p>
            <a:r>
              <a:rPr lang="en-US" sz="2800" b="1" dirty="0" smtClean="0">
                <a:solidFill>
                  <a:schemeClr val="tx2"/>
                </a:solidFill>
              </a:rPr>
              <a:t>Trademark</a:t>
            </a:r>
          </a:p>
          <a:p>
            <a:endParaRPr lang="en-US" sz="2800" b="1" dirty="0">
              <a:solidFill>
                <a:schemeClr val="tx2"/>
              </a:solidFill>
            </a:endParaRPr>
          </a:p>
          <a:p>
            <a:r>
              <a:rPr lang="en-US" sz="2800" dirty="0" smtClean="0"/>
              <a:t>A distinctive name, mark, symbol identified with a company product. </a:t>
            </a:r>
            <a:endParaRPr lang="en-US" sz="2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91000"/>
            <a:ext cx="9144000" cy="2590800"/>
          </a:xfrm>
          <a:prstGeom prst="rect">
            <a:avLst/>
          </a:prstGeom>
        </p:spPr>
      </p:pic>
    </p:spTree>
    <p:extLst>
      <p:ext uri="{BB962C8B-B14F-4D97-AF65-F5344CB8AC3E}">
        <p14:creationId xmlns:p14="http://schemas.microsoft.com/office/powerpoint/2010/main" val="3322983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3" name="Content Placeholder 2"/>
          <p:cNvSpPr>
            <a:spLocks noGrp="1"/>
          </p:cNvSpPr>
          <p:nvPr>
            <p:ph sz="quarter" idx="1"/>
          </p:nvPr>
        </p:nvSpPr>
        <p:spPr>
          <a:xfrm>
            <a:off x="612648" y="1600200"/>
            <a:ext cx="8153400" cy="5029200"/>
          </a:xfrm>
        </p:spPr>
        <p:txBody>
          <a:bodyPr>
            <a:normAutofit/>
          </a:bodyPr>
          <a:lstStyle/>
          <a:p>
            <a:pPr marL="0" indent="0">
              <a:buNone/>
            </a:pPr>
            <a:r>
              <a:rPr lang="en-US" sz="2800" b="1" spc="-50" dirty="0">
                <a:solidFill>
                  <a:schemeClr val="tx2"/>
                </a:solidFill>
              </a:rPr>
              <a:t>Types </a:t>
            </a:r>
            <a:r>
              <a:rPr lang="en-US" sz="2800" b="1" spc="-5" dirty="0">
                <a:solidFill>
                  <a:schemeClr val="tx2"/>
                </a:solidFill>
              </a:rPr>
              <a:t>of</a:t>
            </a:r>
            <a:r>
              <a:rPr lang="en-US" sz="2800" b="1" spc="5" dirty="0">
                <a:solidFill>
                  <a:schemeClr val="tx2"/>
                </a:solidFill>
              </a:rPr>
              <a:t> </a:t>
            </a:r>
            <a:r>
              <a:rPr lang="en-US" sz="2800" b="1" spc="-5" dirty="0" smtClean="0">
                <a:solidFill>
                  <a:schemeClr val="tx2"/>
                </a:solidFill>
              </a:rPr>
              <a:t>trademarks</a:t>
            </a:r>
          </a:p>
          <a:p>
            <a:pPr marL="157480" indent="-144780">
              <a:lnSpc>
                <a:spcPct val="100000"/>
              </a:lnSpc>
              <a:spcBef>
                <a:spcPts val="100"/>
              </a:spcBef>
              <a:buFont typeface="Arial"/>
              <a:buChar char="•"/>
              <a:tabLst>
                <a:tab pos="157480" algn="l"/>
              </a:tabLst>
            </a:pPr>
            <a:endParaRPr lang="en-US" sz="2800" spc="-5" dirty="0" smtClean="0">
              <a:cs typeface="Arial"/>
            </a:endParaRPr>
          </a:p>
          <a:p>
            <a:pPr marL="12700" indent="0">
              <a:spcBef>
                <a:spcPts val="100"/>
              </a:spcBef>
              <a:buNone/>
              <a:tabLst>
                <a:tab pos="157480" algn="l"/>
              </a:tabLst>
            </a:pPr>
            <a:r>
              <a:rPr lang="en-US" sz="2800" b="1" spc="-5" dirty="0" smtClean="0">
                <a:cs typeface="Arial"/>
              </a:rPr>
              <a:t>Fanciful</a:t>
            </a:r>
            <a:r>
              <a:rPr lang="en-US" sz="2800" spc="-5" dirty="0">
                <a:cs typeface="Arial"/>
              </a:rPr>
              <a:t>: </a:t>
            </a:r>
            <a:r>
              <a:rPr lang="en-US" sz="2800" dirty="0"/>
              <a:t>Made-up words with no meaning, created to be trademarked.</a:t>
            </a:r>
            <a:endParaRPr lang="en-US" sz="2800" dirty="0">
              <a:cs typeface="Aria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479" t="9374" r="16479" b="6745"/>
          <a:stretch/>
        </p:blipFill>
        <p:spPr>
          <a:xfrm>
            <a:off x="2209800" y="3810000"/>
            <a:ext cx="4876800" cy="2819400"/>
          </a:xfrm>
          <a:prstGeom prst="rect">
            <a:avLst/>
          </a:prstGeom>
        </p:spPr>
      </p:pic>
    </p:spTree>
    <p:extLst>
      <p:ext uri="{BB962C8B-B14F-4D97-AF65-F5344CB8AC3E}">
        <p14:creationId xmlns:p14="http://schemas.microsoft.com/office/powerpoint/2010/main" val="28239760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spc="-5" dirty="0">
                <a:solidFill>
                  <a:srgbClr val="424456"/>
                </a:solidFill>
              </a:rPr>
              <a:t>Intellectual Property and</a:t>
            </a:r>
            <a:r>
              <a:rPr lang="en-US" sz="3400" b="1" spc="-150" dirty="0">
                <a:solidFill>
                  <a:srgbClr val="424456"/>
                </a:solidFill>
              </a:rPr>
              <a:t> </a:t>
            </a:r>
            <a:r>
              <a:rPr lang="en-US" sz="3400" b="1" spc="-5" dirty="0">
                <a:solidFill>
                  <a:srgbClr val="424456"/>
                </a:solidFill>
              </a:rPr>
              <a:t>the entrepreneur</a:t>
            </a:r>
            <a:endParaRPr lang="en-US" dirty="0"/>
          </a:p>
        </p:txBody>
      </p:sp>
      <p:sp>
        <p:nvSpPr>
          <p:cNvPr id="3" name="Content Placeholder 2"/>
          <p:cNvSpPr>
            <a:spLocks noGrp="1"/>
          </p:cNvSpPr>
          <p:nvPr>
            <p:ph sz="quarter" idx="1"/>
          </p:nvPr>
        </p:nvSpPr>
        <p:spPr>
          <a:xfrm>
            <a:off x="612648" y="1600200"/>
            <a:ext cx="8531352" cy="4495800"/>
          </a:xfrm>
        </p:spPr>
        <p:txBody>
          <a:bodyPr>
            <a:normAutofit/>
          </a:bodyPr>
          <a:lstStyle/>
          <a:p>
            <a:pPr marL="12700" indent="0">
              <a:spcBef>
                <a:spcPts val="100"/>
              </a:spcBef>
              <a:buNone/>
              <a:tabLst>
                <a:tab pos="157480" algn="l"/>
              </a:tabLst>
            </a:pPr>
            <a:r>
              <a:rPr lang="en-US" sz="3200" b="1" spc="-50" dirty="0">
                <a:solidFill>
                  <a:schemeClr val="tx2"/>
                </a:solidFill>
              </a:rPr>
              <a:t>Types </a:t>
            </a:r>
            <a:r>
              <a:rPr lang="en-US" sz="3200" b="1" spc="-5" dirty="0">
                <a:solidFill>
                  <a:schemeClr val="tx2"/>
                </a:solidFill>
              </a:rPr>
              <a:t>of</a:t>
            </a:r>
            <a:r>
              <a:rPr lang="en-US" sz="3200" b="1" spc="5" dirty="0">
                <a:solidFill>
                  <a:schemeClr val="tx2"/>
                </a:solidFill>
              </a:rPr>
              <a:t> </a:t>
            </a:r>
            <a:r>
              <a:rPr lang="en-US" sz="3200" b="1" spc="-5" dirty="0" smtClean="0">
                <a:solidFill>
                  <a:schemeClr val="tx2"/>
                </a:solidFill>
              </a:rPr>
              <a:t>trademarks</a:t>
            </a:r>
          </a:p>
          <a:p>
            <a:pPr marL="12700" indent="0">
              <a:spcBef>
                <a:spcPts val="100"/>
              </a:spcBef>
              <a:buNone/>
              <a:tabLst>
                <a:tab pos="157480" algn="l"/>
              </a:tabLst>
            </a:pPr>
            <a:endParaRPr lang="en-US" sz="3200" spc="-5" dirty="0" smtClean="0">
              <a:cs typeface="Arial"/>
            </a:endParaRPr>
          </a:p>
          <a:p>
            <a:pPr marL="12700" indent="0">
              <a:spcBef>
                <a:spcPts val="100"/>
              </a:spcBef>
              <a:buNone/>
              <a:tabLst>
                <a:tab pos="157480" algn="l"/>
              </a:tabLst>
            </a:pPr>
            <a:r>
              <a:rPr lang="en-US" sz="3200" b="1" spc="-5" dirty="0" smtClean="0">
                <a:cs typeface="Arial"/>
              </a:rPr>
              <a:t>Arbitrary</a:t>
            </a:r>
            <a:r>
              <a:rPr lang="en-US" sz="3200" spc="-5" dirty="0">
                <a:cs typeface="Arial"/>
              </a:rPr>
              <a:t>: </a:t>
            </a:r>
            <a:r>
              <a:rPr lang="en-US" sz="3200" dirty="0"/>
              <a:t>Words/symbols that have real meaning, yet no relation to the product itself.</a:t>
            </a:r>
            <a:endParaRPr lang="en-US" sz="3200" spc="-5" dirty="0">
              <a:cs typeface="Aria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0211" y="4191000"/>
            <a:ext cx="2590799" cy="2343955"/>
          </a:xfrm>
          <a:prstGeom prst="rect">
            <a:avLst/>
          </a:prstGeom>
        </p:spPr>
      </p:pic>
    </p:spTree>
    <p:extLst>
      <p:ext uri="{BB962C8B-B14F-4D97-AF65-F5344CB8AC3E}">
        <p14:creationId xmlns:p14="http://schemas.microsoft.com/office/powerpoint/2010/main" val="5231238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spc="-5" dirty="0">
                <a:solidFill>
                  <a:srgbClr val="424456"/>
                </a:solidFill>
              </a:rPr>
              <a:t>Intellectual Property and</a:t>
            </a:r>
            <a:r>
              <a:rPr lang="en-US" sz="3400" b="1" spc="-150" dirty="0">
                <a:solidFill>
                  <a:srgbClr val="424456"/>
                </a:solidFill>
              </a:rPr>
              <a:t> </a:t>
            </a:r>
            <a:r>
              <a:rPr lang="en-US" sz="3400" b="1" spc="-5" dirty="0">
                <a:solidFill>
                  <a:srgbClr val="424456"/>
                </a:solidFill>
              </a:rPr>
              <a:t>the entrepreneur</a:t>
            </a:r>
            <a:endParaRPr lang="en-US" dirty="0"/>
          </a:p>
        </p:txBody>
      </p:sp>
      <p:sp>
        <p:nvSpPr>
          <p:cNvPr id="3" name="Content Placeholder 2"/>
          <p:cNvSpPr>
            <a:spLocks noGrp="1"/>
          </p:cNvSpPr>
          <p:nvPr>
            <p:ph sz="quarter" idx="1"/>
          </p:nvPr>
        </p:nvSpPr>
        <p:spPr/>
        <p:txBody>
          <a:bodyPr/>
          <a:lstStyle/>
          <a:p>
            <a:pPr marL="12700" indent="0">
              <a:spcBef>
                <a:spcPts val="100"/>
              </a:spcBef>
              <a:buNone/>
              <a:tabLst>
                <a:tab pos="157480" algn="l"/>
              </a:tabLst>
            </a:pPr>
            <a:r>
              <a:rPr lang="en-US" sz="2800" b="1" spc="-50" dirty="0">
                <a:solidFill>
                  <a:schemeClr val="tx2"/>
                </a:solidFill>
              </a:rPr>
              <a:t>Types </a:t>
            </a:r>
            <a:r>
              <a:rPr lang="en-US" sz="2800" b="1" spc="-5" dirty="0">
                <a:solidFill>
                  <a:schemeClr val="tx2"/>
                </a:solidFill>
              </a:rPr>
              <a:t>of</a:t>
            </a:r>
            <a:r>
              <a:rPr lang="en-US" sz="2800" b="1" spc="5" dirty="0">
                <a:solidFill>
                  <a:schemeClr val="tx2"/>
                </a:solidFill>
              </a:rPr>
              <a:t> </a:t>
            </a:r>
            <a:r>
              <a:rPr lang="en-US" sz="2800" b="1" spc="-5" dirty="0">
                <a:solidFill>
                  <a:schemeClr val="tx2"/>
                </a:solidFill>
              </a:rPr>
              <a:t>trademarks</a:t>
            </a:r>
          </a:p>
          <a:p>
            <a:pPr marL="12700" indent="0">
              <a:spcBef>
                <a:spcPts val="100"/>
              </a:spcBef>
              <a:buNone/>
              <a:tabLst>
                <a:tab pos="157480" algn="l"/>
              </a:tabLst>
            </a:pPr>
            <a:endParaRPr lang="en-US" sz="2800" spc="-5" dirty="0" smtClean="0">
              <a:cs typeface="Arial"/>
            </a:endParaRPr>
          </a:p>
          <a:p>
            <a:pPr marL="12700" indent="0">
              <a:spcBef>
                <a:spcPts val="100"/>
              </a:spcBef>
              <a:buNone/>
              <a:tabLst>
                <a:tab pos="157480" algn="l"/>
              </a:tabLst>
            </a:pPr>
            <a:r>
              <a:rPr lang="en-US" sz="2800" b="1" spc="-5" dirty="0" smtClean="0">
                <a:cs typeface="Arial"/>
              </a:rPr>
              <a:t>Suggestive</a:t>
            </a:r>
            <a:r>
              <a:rPr lang="en-US" sz="2800" spc="-5" dirty="0">
                <a:cs typeface="Arial"/>
              </a:rPr>
              <a:t>: </a:t>
            </a:r>
            <a:r>
              <a:rPr lang="en-US" sz="2800" dirty="0"/>
              <a:t>Suggest a characteristic of the goods or services, but don’t have a direct connection.</a:t>
            </a:r>
            <a:endParaRPr lang="en-US" sz="2800" spc="-5" dirty="0">
              <a:cs typeface="Aria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5141" b="25423"/>
          <a:stretch/>
        </p:blipFill>
        <p:spPr>
          <a:xfrm>
            <a:off x="2667000" y="4572000"/>
            <a:ext cx="4038600" cy="1901781"/>
          </a:xfrm>
          <a:prstGeom prst="rect">
            <a:avLst/>
          </a:prstGeom>
        </p:spPr>
      </p:pic>
    </p:spTree>
    <p:extLst>
      <p:ext uri="{BB962C8B-B14F-4D97-AF65-F5344CB8AC3E}">
        <p14:creationId xmlns:p14="http://schemas.microsoft.com/office/powerpoint/2010/main" val="14331275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spc="-5" dirty="0">
                <a:solidFill>
                  <a:srgbClr val="424456"/>
                </a:solidFill>
              </a:rPr>
              <a:t>Intellectual Property and</a:t>
            </a:r>
            <a:r>
              <a:rPr lang="en-US" sz="3400" b="1" spc="-150" dirty="0">
                <a:solidFill>
                  <a:srgbClr val="424456"/>
                </a:solidFill>
              </a:rPr>
              <a:t> </a:t>
            </a:r>
            <a:r>
              <a:rPr lang="en-US" sz="3400" b="1" spc="-5" dirty="0">
                <a:solidFill>
                  <a:srgbClr val="424456"/>
                </a:solidFill>
              </a:rPr>
              <a:t>the entrepreneur</a:t>
            </a:r>
            <a:endParaRPr lang="en-US" dirty="0"/>
          </a:p>
        </p:txBody>
      </p:sp>
      <p:sp>
        <p:nvSpPr>
          <p:cNvPr id="3" name="Content Placeholder 2"/>
          <p:cNvSpPr>
            <a:spLocks noGrp="1"/>
          </p:cNvSpPr>
          <p:nvPr>
            <p:ph sz="quarter" idx="1"/>
          </p:nvPr>
        </p:nvSpPr>
        <p:spPr/>
        <p:txBody>
          <a:bodyPr/>
          <a:lstStyle/>
          <a:p>
            <a:pPr marL="38100" indent="0">
              <a:spcBef>
                <a:spcPts val="100"/>
              </a:spcBef>
              <a:buNone/>
              <a:tabLst>
                <a:tab pos="182880" algn="l"/>
              </a:tabLst>
            </a:pPr>
            <a:r>
              <a:rPr lang="en-US" sz="3200" b="1" spc="-50" dirty="0">
                <a:solidFill>
                  <a:schemeClr val="tx2"/>
                </a:solidFill>
              </a:rPr>
              <a:t>Types </a:t>
            </a:r>
            <a:r>
              <a:rPr lang="en-US" sz="3200" b="1" spc="-5" dirty="0">
                <a:solidFill>
                  <a:schemeClr val="tx2"/>
                </a:solidFill>
              </a:rPr>
              <a:t>of</a:t>
            </a:r>
            <a:r>
              <a:rPr lang="en-US" sz="3200" b="1" spc="5" dirty="0">
                <a:solidFill>
                  <a:schemeClr val="tx2"/>
                </a:solidFill>
              </a:rPr>
              <a:t> </a:t>
            </a:r>
            <a:r>
              <a:rPr lang="en-US" sz="3200" b="1" spc="-5" dirty="0">
                <a:solidFill>
                  <a:schemeClr val="tx2"/>
                </a:solidFill>
              </a:rPr>
              <a:t>trademarks</a:t>
            </a:r>
          </a:p>
          <a:p>
            <a:pPr marL="38100" indent="0">
              <a:lnSpc>
                <a:spcPct val="100000"/>
              </a:lnSpc>
              <a:spcBef>
                <a:spcPts val="100"/>
              </a:spcBef>
              <a:buNone/>
              <a:tabLst>
                <a:tab pos="182880" algn="l"/>
              </a:tabLst>
            </a:pPr>
            <a:endParaRPr lang="en-US" sz="3200" spc="-5" dirty="0" smtClean="0">
              <a:cs typeface="Arial"/>
            </a:endParaRPr>
          </a:p>
          <a:p>
            <a:pPr marL="38100" indent="0">
              <a:lnSpc>
                <a:spcPct val="100000"/>
              </a:lnSpc>
              <a:spcBef>
                <a:spcPts val="100"/>
              </a:spcBef>
              <a:buNone/>
              <a:tabLst>
                <a:tab pos="182880" algn="l"/>
              </a:tabLst>
            </a:pPr>
            <a:r>
              <a:rPr lang="en-US" sz="3200" b="1" spc="-5" dirty="0" smtClean="0">
                <a:cs typeface="Arial"/>
              </a:rPr>
              <a:t>Descriptive</a:t>
            </a:r>
            <a:r>
              <a:rPr lang="en-US" sz="3200" spc="-5" dirty="0">
                <a:cs typeface="Arial"/>
              </a:rPr>
              <a:t>: Describe </a:t>
            </a:r>
            <a:r>
              <a:rPr lang="en-US" sz="3200" dirty="0">
                <a:cs typeface="Arial"/>
              </a:rPr>
              <a:t>the </a:t>
            </a:r>
            <a:r>
              <a:rPr lang="en-US" sz="3200" spc="-5" dirty="0">
                <a:cs typeface="Arial"/>
              </a:rPr>
              <a:t>goods or service</a:t>
            </a:r>
            <a:r>
              <a:rPr lang="en-US" sz="3200" spc="40" dirty="0">
                <a:cs typeface="Arial"/>
              </a:rPr>
              <a:t> </a:t>
            </a:r>
            <a:r>
              <a:rPr lang="en-US" sz="3200" spc="-5" dirty="0">
                <a:cs typeface="Arial"/>
              </a:rPr>
              <a:t>they</a:t>
            </a:r>
            <a:r>
              <a:rPr lang="en-US" sz="3200" dirty="0">
                <a:cs typeface="Arial"/>
              </a:rPr>
              <a:t> </a:t>
            </a:r>
            <a:r>
              <a:rPr lang="en-US" sz="3200" spc="-5" dirty="0" smtClean="0">
                <a:cs typeface="Arial"/>
              </a:rPr>
              <a:t>market</a:t>
            </a:r>
            <a:endParaRPr lang="en-US" sz="3200" spc="-5" dirty="0">
              <a:cs typeface="Aria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4114800"/>
            <a:ext cx="3352800" cy="2362200"/>
          </a:xfrm>
          <a:prstGeom prst="rect">
            <a:avLst/>
          </a:prstGeom>
        </p:spPr>
      </p:pic>
    </p:spTree>
    <p:extLst>
      <p:ext uri="{BB962C8B-B14F-4D97-AF65-F5344CB8AC3E}">
        <p14:creationId xmlns:p14="http://schemas.microsoft.com/office/powerpoint/2010/main" val="2462621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828800"/>
            <a:ext cx="8153400" cy="4800600"/>
          </a:xfrm>
        </p:spPr>
        <p:txBody>
          <a:bodyPr>
            <a:normAutofit fontScale="92500" lnSpcReduction="10000"/>
          </a:bodyPr>
          <a:lstStyle/>
          <a:p>
            <a:pPr marL="0" indent="0" algn="just">
              <a:buNone/>
            </a:pPr>
            <a:r>
              <a:rPr lang="en-US" b="1" dirty="0"/>
              <a:t>3. How should I avoid legal problems with employees?</a:t>
            </a:r>
          </a:p>
          <a:p>
            <a:pPr marL="0" indent="0" algn="just">
              <a:buNone/>
            </a:pPr>
            <a:endParaRPr lang="en-US" dirty="0" smtClean="0"/>
          </a:p>
          <a:p>
            <a:pPr marL="0" indent="0" algn="just">
              <a:buNone/>
            </a:pPr>
            <a:r>
              <a:rPr lang="en-US" dirty="0" smtClean="0"/>
              <a:t>Generally</a:t>
            </a:r>
            <a:r>
              <a:rPr lang="en-US" dirty="0"/>
              <a:t>, every company should limit their liability as much as possible before taking on any new employees. </a:t>
            </a:r>
            <a:endParaRPr lang="en-US" dirty="0" smtClean="0"/>
          </a:p>
          <a:p>
            <a:pPr marL="0" indent="0" algn="just">
              <a:buNone/>
            </a:pPr>
            <a:endParaRPr lang="en-US" dirty="0"/>
          </a:p>
          <a:p>
            <a:pPr marL="0" indent="0" algn="just">
              <a:buNone/>
            </a:pPr>
            <a:r>
              <a:rPr lang="en-US" dirty="0" smtClean="0"/>
              <a:t>Typically</a:t>
            </a:r>
            <a:r>
              <a:rPr lang="en-US" dirty="0"/>
              <a:t>, company owners should have an employee handbook in place and ensure that all new employees sign an acknowledgement form stating that they received the handbook. The handbook should address everything from the </a:t>
            </a:r>
            <a:r>
              <a:rPr lang="en-US" dirty="0" smtClean="0"/>
              <a:t>company’s different policies </a:t>
            </a:r>
            <a:r>
              <a:rPr lang="en-US" dirty="0"/>
              <a:t>to the office dress code.</a:t>
            </a:r>
          </a:p>
        </p:txBody>
      </p:sp>
    </p:spTree>
    <p:extLst>
      <p:ext uri="{BB962C8B-B14F-4D97-AF65-F5344CB8AC3E}">
        <p14:creationId xmlns:p14="http://schemas.microsoft.com/office/powerpoint/2010/main" val="2168644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spc="-5" dirty="0">
                <a:solidFill>
                  <a:srgbClr val="424456"/>
                </a:solidFill>
              </a:rPr>
              <a:t>Intellectual Property and</a:t>
            </a:r>
            <a:r>
              <a:rPr lang="en-US" sz="3400" b="1" spc="-150" dirty="0">
                <a:solidFill>
                  <a:srgbClr val="424456"/>
                </a:solidFill>
              </a:rPr>
              <a:t> </a:t>
            </a:r>
            <a:r>
              <a:rPr lang="en-US" sz="3400" b="1" spc="-5" dirty="0">
                <a:solidFill>
                  <a:srgbClr val="424456"/>
                </a:solidFill>
              </a:rPr>
              <a:t>the entrepreneur</a:t>
            </a:r>
            <a:endParaRPr lang="en-US" dirty="0"/>
          </a:p>
        </p:txBody>
      </p:sp>
      <p:sp>
        <p:nvSpPr>
          <p:cNvPr id="3" name="Content Placeholder 2"/>
          <p:cNvSpPr>
            <a:spLocks noGrp="1"/>
          </p:cNvSpPr>
          <p:nvPr>
            <p:ph sz="quarter" idx="1"/>
          </p:nvPr>
        </p:nvSpPr>
        <p:spPr>
          <a:xfrm>
            <a:off x="609600" y="1828800"/>
            <a:ext cx="8153400" cy="4495800"/>
          </a:xfrm>
        </p:spPr>
        <p:txBody>
          <a:bodyPr/>
          <a:lstStyle/>
          <a:p>
            <a:pPr marL="0" indent="0">
              <a:buNone/>
            </a:pPr>
            <a:r>
              <a:rPr lang="en-US" sz="2800" b="1" spc="-50" dirty="0">
                <a:solidFill>
                  <a:schemeClr val="tx2"/>
                </a:solidFill>
              </a:rPr>
              <a:t>Types </a:t>
            </a:r>
            <a:r>
              <a:rPr lang="en-US" sz="2800" b="1" spc="-5" dirty="0">
                <a:solidFill>
                  <a:schemeClr val="tx2"/>
                </a:solidFill>
              </a:rPr>
              <a:t>of</a:t>
            </a:r>
            <a:r>
              <a:rPr lang="en-US" sz="2800" b="1" spc="5" dirty="0">
                <a:solidFill>
                  <a:schemeClr val="tx2"/>
                </a:solidFill>
              </a:rPr>
              <a:t> </a:t>
            </a:r>
            <a:r>
              <a:rPr lang="en-US" sz="2800" b="1" spc="-5" dirty="0">
                <a:solidFill>
                  <a:schemeClr val="tx2"/>
                </a:solidFill>
              </a:rPr>
              <a:t>trademarks</a:t>
            </a:r>
          </a:p>
          <a:p>
            <a:pPr marL="0" indent="0">
              <a:buNone/>
            </a:pPr>
            <a:endParaRPr lang="en-US" sz="2800" b="1" spc="-5" dirty="0" smtClean="0">
              <a:cs typeface="Arial"/>
            </a:endParaRPr>
          </a:p>
          <a:p>
            <a:pPr marL="0" indent="0">
              <a:buNone/>
            </a:pPr>
            <a:r>
              <a:rPr lang="en-US" sz="2800" b="1" spc="-5" dirty="0" smtClean="0">
                <a:cs typeface="Arial"/>
              </a:rPr>
              <a:t>Generic</a:t>
            </a:r>
            <a:r>
              <a:rPr lang="en-US" sz="2800" spc="-5" dirty="0" smtClean="0">
                <a:cs typeface="Arial"/>
              </a:rPr>
              <a:t> </a:t>
            </a:r>
            <a:r>
              <a:rPr lang="en-US" sz="2800" dirty="0">
                <a:cs typeface="Arial"/>
              </a:rPr>
              <a:t>: </a:t>
            </a:r>
            <a:r>
              <a:rPr lang="en-US" sz="2800" dirty="0"/>
              <a:t>Cannot be protected because it’s a common, everyday name for the goods or services.</a:t>
            </a:r>
            <a:endParaRPr lang="en-US" sz="2800" dirty="0">
              <a:cs typeface="Aria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3830" t="22882" r="13832" b="24535"/>
          <a:stretch/>
        </p:blipFill>
        <p:spPr>
          <a:xfrm>
            <a:off x="2743200" y="4800600"/>
            <a:ext cx="3962400" cy="1568004"/>
          </a:xfrm>
          <a:prstGeom prst="rect">
            <a:avLst/>
          </a:prstGeom>
        </p:spPr>
      </p:pic>
    </p:spTree>
    <p:extLst>
      <p:ext uri="{BB962C8B-B14F-4D97-AF65-F5344CB8AC3E}">
        <p14:creationId xmlns:p14="http://schemas.microsoft.com/office/powerpoint/2010/main" val="12800254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3" name="Content Placeholder 2"/>
          <p:cNvSpPr>
            <a:spLocks noGrp="1"/>
          </p:cNvSpPr>
          <p:nvPr>
            <p:ph sz="quarter" idx="1"/>
          </p:nvPr>
        </p:nvSpPr>
        <p:spPr>
          <a:xfrm>
            <a:off x="609600" y="1752600"/>
            <a:ext cx="8153400" cy="4495800"/>
          </a:xfrm>
        </p:spPr>
        <p:txBody>
          <a:bodyPr>
            <a:normAutofit/>
          </a:bodyPr>
          <a:lstStyle/>
          <a:p>
            <a:pPr marL="0" indent="0">
              <a:buNone/>
            </a:pPr>
            <a:r>
              <a:rPr lang="en-US" b="1" dirty="0" smtClean="0">
                <a:solidFill>
                  <a:schemeClr val="tx2"/>
                </a:solidFill>
              </a:rPr>
              <a:t>Copyright</a:t>
            </a:r>
          </a:p>
          <a:p>
            <a:pPr marL="0" indent="0">
              <a:buNone/>
            </a:pPr>
            <a:endParaRPr lang="en-US" dirty="0"/>
          </a:p>
          <a:p>
            <a:pPr marL="0" indent="0">
              <a:buNone/>
            </a:pPr>
            <a:r>
              <a:rPr lang="en-US" dirty="0" smtClean="0"/>
              <a:t>A legal protection that provides exclusive rights to creative individuals for the protection of their literary or artistic productions.</a:t>
            </a:r>
          </a:p>
          <a:p>
            <a:pPr marL="0" indent="0">
              <a:buNone/>
            </a:pPr>
            <a:endParaRPr lang="en-US" dirty="0"/>
          </a:p>
          <a:p>
            <a:pPr marL="0" indent="0">
              <a:buNone/>
            </a:pPr>
            <a:r>
              <a:rPr lang="en-US" sz="2800" spc="-80" dirty="0">
                <a:cs typeface="Arial"/>
              </a:rPr>
              <a:t>You </a:t>
            </a:r>
            <a:r>
              <a:rPr lang="en-US" sz="2800" spc="-5" dirty="0">
                <a:cs typeface="Arial"/>
              </a:rPr>
              <a:t>cannot copyright an idea, </a:t>
            </a:r>
            <a:r>
              <a:rPr lang="en-US" sz="2800" dirty="0">
                <a:cs typeface="Arial"/>
              </a:rPr>
              <a:t>but </a:t>
            </a:r>
            <a:r>
              <a:rPr lang="en-US" sz="2800" spc="-5" dirty="0">
                <a:cs typeface="Arial"/>
              </a:rPr>
              <a:t>you can copyright  the particular way </a:t>
            </a:r>
            <a:r>
              <a:rPr lang="en-US" sz="2800" dirty="0">
                <a:cs typeface="Arial"/>
              </a:rPr>
              <a:t>that </a:t>
            </a:r>
            <a:r>
              <a:rPr lang="en-US" sz="2800" spc="-5" dirty="0">
                <a:cs typeface="Arial"/>
              </a:rPr>
              <a:t>an idea is</a:t>
            </a:r>
            <a:r>
              <a:rPr lang="en-US" sz="2800" spc="60" dirty="0">
                <a:cs typeface="Arial"/>
              </a:rPr>
              <a:t> </a:t>
            </a:r>
            <a:r>
              <a:rPr lang="en-US" sz="2800" spc="-5" dirty="0" smtClean="0">
                <a:cs typeface="Arial"/>
              </a:rPr>
              <a:t>expressed</a:t>
            </a:r>
            <a:r>
              <a:rPr lang="en-US" sz="2800" spc="-5" dirty="0">
                <a:cs typeface="Arial"/>
              </a:rPr>
              <a:t>.</a:t>
            </a:r>
            <a:endParaRPr lang="en-US" sz="2800" dirty="0">
              <a:cs typeface="Aria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1424" t="23041" r="31424" b="21941"/>
          <a:stretch/>
        </p:blipFill>
        <p:spPr>
          <a:xfrm>
            <a:off x="7212170" y="5422005"/>
            <a:ext cx="1931830" cy="1457460"/>
          </a:xfrm>
          <a:prstGeom prst="rect">
            <a:avLst/>
          </a:prstGeom>
        </p:spPr>
      </p:pic>
    </p:spTree>
    <p:extLst>
      <p:ext uri="{BB962C8B-B14F-4D97-AF65-F5344CB8AC3E}">
        <p14:creationId xmlns:p14="http://schemas.microsoft.com/office/powerpoint/2010/main" val="4222289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3" name="Content Placeholder 2"/>
          <p:cNvSpPr>
            <a:spLocks noGrp="1"/>
          </p:cNvSpPr>
          <p:nvPr>
            <p:ph sz="quarter" idx="1"/>
          </p:nvPr>
        </p:nvSpPr>
        <p:spPr>
          <a:xfrm>
            <a:off x="457200" y="1828800"/>
            <a:ext cx="4191000" cy="4114800"/>
          </a:xfrm>
        </p:spPr>
        <p:txBody>
          <a:bodyPr>
            <a:noAutofit/>
          </a:bodyPr>
          <a:lstStyle/>
          <a:p>
            <a:pPr marL="0" indent="0" algn="just">
              <a:buNone/>
            </a:pPr>
            <a:r>
              <a:rPr lang="en-US" sz="2800" b="1" dirty="0" smtClean="0">
                <a:solidFill>
                  <a:schemeClr val="tx2"/>
                </a:solidFill>
              </a:rPr>
              <a:t>Patent</a:t>
            </a:r>
          </a:p>
          <a:p>
            <a:pPr marL="0" indent="0" algn="just">
              <a:buNone/>
            </a:pPr>
            <a:endParaRPr lang="en-US" sz="2400" dirty="0"/>
          </a:p>
          <a:p>
            <a:pPr marL="0" indent="0" algn="just">
              <a:buNone/>
            </a:pPr>
            <a:r>
              <a:rPr lang="en-US" sz="2400" dirty="0" smtClean="0"/>
              <a:t>An intellectual property rights granted to an inventor giving him or her exclusive right to make, use or sell an invention for limited time period (Usually 20 years)</a:t>
            </a:r>
            <a:endParaRPr lang="en-US"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0" y="1676400"/>
            <a:ext cx="3733800" cy="5029200"/>
          </a:xfrm>
          <a:prstGeom prst="rect">
            <a:avLst/>
          </a:prstGeom>
        </p:spPr>
      </p:pic>
    </p:spTree>
    <p:extLst>
      <p:ext uri="{BB962C8B-B14F-4D97-AF65-F5344CB8AC3E}">
        <p14:creationId xmlns:p14="http://schemas.microsoft.com/office/powerpoint/2010/main" val="38092330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3" name="Content Placeholder 2"/>
          <p:cNvSpPr>
            <a:spLocks noGrp="1"/>
          </p:cNvSpPr>
          <p:nvPr>
            <p:ph sz="quarter" idx="1"/>
          </p:nvPr>
        </p:nvSpPr>
        <p:spPr>
          <a:xfrm>
            <a:off x="609600" y="1828800"/>
            <a:ext cx="8153400" cy="4495800"/>
          </a:xfrm>
        </p:spPr>
        <p:txBody>
          <a:bodyPr>
            <a:normAutofit/>
          </a:bodyPr>
          <a:lstStyle/>
          <a:p>
            <a:pPr marL="0" indent="0">
              <a:buNone/>
            </a:pPr>
            <a:r>
              <a:rPr lang="en-US" sz="2800" b="1" dirty="0" smtClean="0">
                <a:solidFill>
                  <a:schemeClr val="tx2"/>
                </a:solidFill>
              </a:rPr>
              <a:t>Trade Secrets</a:t>
            </a:r>
          </a:p>
          <a:p>
            <a:pPr marL="0" indent="0">
              <a:buNone/>
            </a:pPr>
            <a:endParaRPr lang="en-US" sz="2800" dirty="0"/>
          </a:p>
          <a:p>
            <a:pPr marL="0" indent="0">
              <a:buNone/>
            </a:pPr>
            <a:r>
              <a:rPr lang="en-US" sz="2800" dirty="0" smtClean="0"/>
              <a:t>Customer lists, plans, research and development, pricing information, marketing techniques and production techniques. </a:t>
            </a:r>
          </a:p>
          <a:p>
            <a:pPr marL="0" indent="0">
              <a:buNone/>
            </a:pPr>
            <a:endParaRPr lang="en-US" sz="2800" dirty="0" smtClean="0"/>
          </a:p>
          <a:p>
            <a:pPr marL="0" indent="0">
              <a:buNone/>
            </a:pPr>
            <a:r>
              <a:rPr lang="en-US" sz="2800" dirty="0" smtClean="0"/>
              <a:t>Generally, anything that makes an individual company unique and has value to a competitor could be a trade secret.</a:t>
            </a:r>
            <a:endParaRPr lang="en-US" sz="2800" dirty="0"/>
          </a:p>
        </p:txBody>
      </p:sp>
    </p:spTree>
    <p:extLst>
      <p:ext uri="{BB962C8B-B14F-4D97-AF65-F5344CB8AC3E}">
        <p14:creationId xmlns:p14="http://schemas.microsoft.com/office/powerpoint/2010/main" val="2357466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spc="-5" dirty="0">
                <a:solidFill>
                  <a:srgbClr val="424456"/>
                </a:solidFill>
              </a:rPr>
              <a:t>Intellectual Property and</a:t>
            </a:r>
            <a:r>
              <a:rPr lang="en-US" sz="3800" b="1" spc="-150" dirty="0">
                <a:solidFill>
                  <a:srgbClr val="424456"/>
                </a:solidFill>
              </a:rPr>
              <a:t> </a:t>
            </a:r>
            <a:r>
              <a:rPr lang="en-US" sz="3800" b="1" spc="-5" dirty="0">
                <a:solidFill>
                  <a:srgbClr val="424456"/>
                </a:solidFill>
              </a:rPr>
              <a:t>the entrepreneur</a:t>
            </a:r>
            <a:endParaRPr lang="en-US" dirty="0"/>
          </a:p>
        </p:txBody>
      </p:sp>
      <p:sp>
        <p:nvSpPr>
          <p:cNvPr id="3" name="Content Placeholder 2"/>
          <p:cNvSpPr>
            <a:spLocks noGrp="1"/>
          </p:cNvSpPr>
          <p:nvPr>
            <p:ph sz="quarter" idx="1"/>
          </p:nvPr>
        </p:nvSpPr>
        <p:spPr>
          <a:xfrm>
            <a:off x="609600" y="1752600"/>
            <a:ext cx="5181600" cy="4495800"/>
          </a:xfrm>
        </p:spPr>
        <p:txBody>
          <a:bodyPr>
            <a:normAutofit/>
          </a:bodyPr>
          <a:lstStyle/>
          <a:p>
            <a:pPr marL="0" indent="0">
              <a:buNone/>
            </a:pPr>
            <a:r>
              <a:rPr lang="en-US" sz="2800" b="1" dirty="0">
                <a:solidFill>
                  <a:schemeClr val="tx2"/>
                </a:solidFill>
              </a:rPr>
              <a:t>Trade Secrets</a:t>
            </a:r>
          </a:p>
          <a:p>
            <a:pPr marL="0" indent="0">
              <a:buNone/>
            </a:pPr>
            <a:endParaRPr lang="en-US" sz="2800" spc="-20" dirty="0" smtClean="0">
              <a:cs typeface="Arial"/>
            </a:endParaRPr>
          </a:p>
          <a:p>
            <a:pPr marL="0" indent="0">
              <a:buNone/>
            </a:pPr>
            <a:r>
              <a:rPr lang="en-US" sz="2800" spc="-5" dirty="0" smtClean="0">
                <a:cs typeface="Arial"/>
              </a:rPr>
              <a:t>such </a:t>
            </a:r>
            <a:r>
              <a:rPr lang="en-US" sz="2800" spc="-5" dirty="0">
                <a:cs typeface="Arial"/>
              </a:rPr>
              <a:t>as the  formula </a:t>
            </a:r>
            <a:r>
              <a:rPr lang="en-US" sz="2800" dirty="0">
                <a:cs typeface="Arial"/>
              </a:rPr>
              <a:t>for </a:t>
            </a:r>
            <a:r>
              <a:rPr lang="en-US" sz="2800" spc="-5" dirty="0">
                <a:cs typeface="Arial"/>
              </a:rPr>
              <a:t>Coca-Cola</a:t>
            </a:r>
            <a:endParaRPr lang="en-US" sz="2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905000"/>
            <a:ext cx="2895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7921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sz="quarter" idx="1"/>
          </p:nvPr>
        </p:nvSpPr>
        <p:spPr>
          <a:xfrm>
            <a:off x="685800" y="3657600"/>
            <a:ext cx="7848600" cy="685800"/>
          </a:xfrm>
        </p:spPr>
        <p:txBody>
          <a:bodyPr/>
          <a:lstStyle/>
          <a:p>
            <a:pPr marL="0" indent="0">
              <a:buNone/>
            </a:pPr>
            <a:r>
              <a:rPr lang="fr-FR" sz="3200" b="1" spc="-10" dirty="0" err="1"/>
              <a:t>Legal</a:t>
            </a:r>
            <a:r>
              <a:rPr lang="fr-FR" sz="3200" b="1" spc="-10" dirty="0"/>
              <a:t> </a:t>
            </a:r>
            <a:r>
              <a:rPr lang="fr-FR" sz="3200" b="1" spc="-5" dirty="0"/>
              <a:t>structures for entrepreneurial</a:t>
            </a:r>
            <a:r>
              <a:rPr lang="fr-FR" sz="3200" b="1" spc="110" dirty="0"/>
              <a:t> </a:t>
            </a:r>
            <a:r>
              <a:rPr lang="fr-FR" sz="3200" b="1" spc="-5" dirty="0"/>
              <a:t>ventures</a:t>
            </a:r>
            <a:endParaRPr lang="en-US" b="1" dirty="0"/>
          </a:p>
        </p:txBody>
      </p:sp>
    </p:spTree>
    <p:extLst>
      <p:ext uri="{BB962C8B-B14F-4D97-AF65-F5344CB8AC3E}">
        <p14:creationId xmlns:p14="http://schemas.microsoft.com/office/powerpoint/2010/main" val="10951953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400" b="1" spc="-10" dirty="0" err="1"/>
              <a:t>Legal</a:t>
            </a:r>
            <a:r>
              <a:rPr lang="fr-FR" sz="3400" b="1" spc="-10" dirty="0"/>
              <a:t> </a:t>
            </a:r>
            <a:r>
              <a:rPr lang="fr-FR" sz="3400" b="1" spc="-5" dirty="0"/>
              <a:t>structures for entrepreneurial</a:t>
            </a:r>
            <a:r>
              <a:rPr lang="fr-FR" sz="3400" b="1" spc="110" dirty="0"/>
              <a:t> </a:t>
            </a:r>
            <a:r>
              <a:rPr lang="fr-FR" sz="3400" b="1" spc="-5" dirty="0"/>
              <a:t>ventures</a:t>
            </a:r>
            <a:endParaRPr lang="en-US" sz="3400" dirty="0"/>
          </a:p>
        </p:txBody>
      </p:sp>
      <p:sp>
        <p:nvSpPr>
          <p:cNvPr id="3" name="Content Placeholder 2"/>
          <p:cNvSpPr>
            <a:spLocks noGrp="1"/>
          </p:cNvSpPr>
          <p:nvPr>
            <p:ph sz="quarter" idx="1"/>
          </p:nvPr>
        </p:nvSpPr>
        <p:spPr>
          <a:xfrm>
            <a:off x="609600" y="1905000"/>
            <a:ext cx="8153400" cy="4495800"/>
          </a:xfrm>
        </p:spPr>
        <p:txBody>
          <a:bodyPr/>
          <a:lstStyle/>
          <a:p>
            <a:pPr marL="0" indent="0" algn="just">
              <a:buNone/>
            </a:pPr>
            <a:r>
              <a:rPr lang="en-US" b="1" dirty="0" smtClean="0">
                <a:solidFill>
                  <a:schemeClr val="tx2"/>
                </a:solidFill>
              </a:rPr>
              <a:t>Regulatory Body</a:t>
            </a:r>
          </a:p>
          <a:p>
            <a:pPr marL="0" indent="0" algn="just">
              <a:buNone/>
            </a:pPr>
            <a:endParaRPr lang="en-US" dirty="0"/>
          </a:p>
          <a:p>
            <a:pPr marL="0" indent="0" algn="just">
              <a:buNone/>
            </a:pPr>
            <a:r>
              <a:rPr lang="en-US" dirty="0" smtClean="0"/>
              <a:t>Every country has a regulatory regime- composed of legislation and a regulatory authority that dictates how businesses are started, operated and wound up.</a:t>
            </a:r>
            <a:endParaRPr lang="en-US" dirty="0"/>
          </a:p>
        </p:txBody>
      </p:sp>
    </p:spTree>
    <p:extLst>
      <p:ext uri="{BB962C8B-B14F-4D97-AF65-F5344CB8AC3E}">
        <p14:creationId xmlns:p14="http://schemas.microsoft.com/office/powerpoint/2010/main" val="19163009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609600" y="1905000"/>
            <a:ext cx="8077200" cy="4495800"/>
          </a:xfrm>
        </p:spPr>
        <p:txBody>
          <a:bodyPr/>
          <a:lstStyle/>
          <a:p>
            <a:pPr marL="0" indent="0" algn="just">
              <a:buNone/>
            </a:pPr>
            <a:r>
              <a:rPr lang="en-US" b="1" dirty="0" smtClean="0">
                <a:solidFill>
                  <a:schemeClr val="tx2"/>
                </a:solidFill>
              </a:rPr>
              <a:t>Incorporation</a:t>
            </a:r>
          </a:p>
          <a:p>
            <a:pPr marL="0" indent="0" algn="just">
              <a:buNone/>
            </a:pPr>
            <a:endParaRPr lang="en-US" dirty="0"/>
          </a:p>
          <a:p>
            <a:pPr marL="0" indent="0" algn="just">
              <a:buNone/>
            </a:pPr>
            <a:r>
              <a:rPr lang="en-US" dirty="0" smtClean="0"/>
              <a:t>Incorporation is the birth of a company; it means giving legal form to a company. The Certificate of incorporation is like a birth certificate. </a:t>
            </a:r>
          </a:p>
          <a:p>
            <a:pPr marL="0" indent="0" algn="just">
              <a:buNone/>
            </a:pPr>
            <a:endParaRPr lang="en-US" dirty="0"/>
          </a:p>
          <a:p>
            <a:pPr marL="0" indent="0" algn="just">
              <a:buNone/>
            </a:pPr>
            <a:r>
              <a:rPr lang="en-US" dirty="0" smtClean="0"/>
              <a:t>Incorporated businesses become separate legal entities in their own right and are </a:t>
            </a:r>
            <a:r>
              <a:rPr lang="en-US" dirty="0" err="1" smtClean="0"/>
              <a:t>recognised</a:t>
            </a:r>
            <a:r>
              <a:rPr lang="en-US" dirty="0" smtClean="0"/>
              <a:t> therefore as separate from their owners.</a:t>
            </a:r>
            <a:endParaRPr lang="en-US" dirty="0"/>
          </a:p>
        </p:txBody>
      </p:sp>
    </p:spTree>
    <p:extLst>
      <p:ext uri="{BB962C8B-B14F-4D97-AF65-F5344CB8AC3E}">
        <p14:creationId xmlns:p14="http://schemas.microsoft.com/office/powerpoint/2010/main" val="5509141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609600" y="1828800"/>
            <a:ext cx="8305800" cy="4800600"/>
          </a:xfrm>
        </p:spPr>
        <p:txBody>
          <a:bodyPr>
            <a:normAutofit fontScale="92500" lnSpcReduction="20000"/>
          </a:bodyPr>
          <a:lstStyle/>
          <a:p>
            <a:pPr marL="0" indent="0" algn="just">
              <a:buNone/>
            </a:pPr>
            <a:r>
              <a:rPr lang="en-US" b="1" dirty="0" smtClean="0">
                <a:solidFill>
                  <a:schemeClr val="tx2"/>
                </a:solidFill>
              </a:rPr>
              <a:t>Corporation</a:t>
            </a:r>
          </a:p>
          <a:p>
            <a:pPr marL="0" indent="0" algn="just">
              <a:buNone/>
            </a:pPr>
            <a:endParaRPr lang="en-US" dirty="0"/>
          </a:p>
          <a:p>
            <a:pPr marL="0" indent="0" algn="just">
              <a:buNone/>
            </a:pPr>
            <a:r>
              <a:rPr lang="en-US" dirty="0" smtClean="0"/>
              <a:t>In US, a corporation is a legal business entity that often has similar rights in law to those of a natural person. </a:t>
            </a:r>
          </a:p>
          <a:p>
            <a:pPr marL="0" indent="0" algn="just">
              <a:buNone/>
            </a:pPr>
            <a:endParaRPr lang="en-US" dirty="0"/>
          </a:p>
          <a:p>
            <a:pPr marL="0" indent="0" algn="just">
              <a:buNone/>
            </a:pPr>
            <a:r>
              <a:rPr lang="en-US" dirty="0" smtClean="0"/>
              <a:t>In Australia, New Zealand and Singapore, as well as in UK and Ireland, this is known as an incorporated company.</a:t>
            </a:r>
          </a:p>
          <a:p>
            <a:pPr marL="0" indent="0" algn="just">
              <a:buNone/>
            </a:pPr>
            <a:r>
              <a:rPr lang="en-US" dirty="0" smtClean="0"/>
              <a:t>They both have limited liability and their shareholders are not normally responsible for the </a:t>
            </a:r>
            <a:r>
              <a:rPr lang="en-US" dirty="0" err="1" smtClean="0"/>
              <a:t>companys</a:t>
            </a:r>
            <a:r>
              <a:rPr lang="en-US" dirty="0" smtClean="0"/>
              <a:t> debts beyond the amount they paid for their shares.</a:t>
            </a:r>
          </a:p>
          <a:p>
            <a:pPr marL="0" indent="0" algn="just">
              <a:buNone/>
            </a:pPr>
            <a:r>
              <a:rPr lang="en-US" dirty="0" smtClean="0"/>
              <a:t>Accordingly, while the terminology differs, the concept of a company or corporation is largely the same.</a:t>
            </a:r>
            <a:endParaRPr lang="en-US" dirty="0"/>
          </a:p>
        </p:txBody>
      </p:sp>
    </p:spTree>
    <p:extLst>
      <p:ext uri="{BB962C8B-B14F-4D97-AF65-F5344CB8AC3E}">
        <p14:creationId xmlns:p14="http://schemas.microsoft.com/office/powerpoint/2010/main" val="21522392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609600" y="1905000"/>
            <a:ext cx="8001000" cy="4495800"/>
          </a:xfrm>
        </p:spPr>
        <p:txBody>
          <a:bodyPr/>
          <a:lstStyle/>
          <a:p>
            <a:pPr marL="0" indent="0" algn="just">
              <a:buNone/>
            </a:pPr>
            <a:r>
              <a:rPr lang="en-US" b="1" dirty="0" smtClean="0">
                <a:solidFill>
                  <a:schemeClr val="tx2"/>
                </a:solidFill>
              </a:rPr>
              <a:t>Incorporated Company</a:t>
            </a:r>
          </a:p>
          <a:p>
            <a:pPr marL="0" indent="0" algn="just">
              <a:buNone/>
            </a:pPr>
            <a:endParaRPr lang="en-US" dirty="0"/>
          </a:p>
          <a:p>
            <a:pPr marL="0" indent="0" algn="just">
              <a:buNone/>
            </a:pPr>
            <a:r>
              <a:rPr lang="en-US" dirty="0" smtClean="0"/>
              <a:t>An incorporated company with the official acronym at the end of its name. While more expensive to set up than as a sole trader, it is legally seen as being quite separate from the owner – a point that can be important should things go wrong.</a:t>
            </a:r>
            <a:endParaRPr lang="en-US" dirty="0"/>
          </a:p>
        </p:txBody>
      </p:sp>
    </p:spTree>
    <p:extLst>
      <p:ext uri="{BB962C8B-B14F-4D97-AF65-F5344CB8AC3E}">
        <p14:creationId xmlns:p14="http://schemas.microsoft.com/office/powerpoint/2010/main" val="124023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752600"/>
            <a:ext cx="8229600" cy="4495800"/>
          </a:xfrm>
        </p:spPr>
        <p:txBody>
          <a:bodyPr>
            <a:normAutofit fontScale="92500" lnSpcReduction="20000"/>
          </a:bodyPr>
          <a:lstStyle/>
          <a:p>
            <a:pPr marL="0" indent="0" algn="just">
              <a:buNone/>
            </a:pPr>
            <a:r>
              <a:rPr lang="en-US" b="1" dirty="0"/>
              <a:t>4. Am I properly protecting my personal assets?</a:t>
            </a:r>
          </a:p>
          <a:p>
            <a:pPr marL="0" indent="0" algn="just">
              <a:buNone/>
            </a:pPr>
            <a:endParaRPr lang="en-US" dirty="0" smtClean="0"/>
          </a:p>
          <a:p>
            <a:pPr marL="0" indent="0" algn="just">
              <a:buNone/>
            </a:pPr>
            <a:r>
              <a:rPr lang="en-US" dirty="0" smtClean="0"/>
              <a:t>It </a:t>
            </a:r>
            <a:r>
              <a:rPr lang="en-US" dirty="0"/>
              <a:t>is always important for a company owner to keep their personal and business assets separate. </a:t>
            </a:r>
            <a:endParaRPr lang="en-US" dirty="0" smtClean="0"/>
          </a:p>
          <a:p>
            <a:pPr marL="0" indent="0" algn="just">
              <a:buNone/>
            </a:pPr>
            <a:endParaRPr lang="en-US" dirty="0"/>
          </a:p>
          <a:p>
            <a:pPr marL="0" indent="0" algn="just">
              <a:buNone/>
            </a:pPr>
            <a:r>
              <a:rPr lang="en-US" dirty="0" smtClean="0"/>
              <a:t>The </a:t>
            </a:r>
            <a:r>
              <a:rPr lang="en-US" dirty="0"/>
              <a:t>best way to do this is to maintain a separate business bank account and only pay for business-related items and expenses from your business account. </a:t>
            </a:r>
            <a:endParaRPr lang="en-US" dirty="0" smtClean="0"/>
          </a:p>
          <a:p>
            <a:pPr marL="0" indent="0" algn="just">
              <a:buNone/>
            </a:pPr>
            <a:r>
              <a:rPr lang="en-US" dirty="0" smtClean="0"/>
              <a:t>In </a:t>
            </a:r>
            <a:r>
              <a:rPr lang="en-US" dirty="0"/>
              <a:t>the event that a creditor sues you, they may be able to seize your company’s assets if they were purchased using your personal funds.</a:t>
            </a:r>
          </a:p>
        </p:txBody>
      </p:sp>
    </p:spTree>
    <p:extLst>
      <p:ext uri="{BB962C8B-B14F-4D97-AF65-F5344CB8AC3E}">
        <p14:creationId xmlns:p14="http://schemas.microsoft.com/office/powerpoint/2010/main" val="21248434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609600" y="1981200"/>
            <a:ext cx="8302752" cy="4495800"/>
          </a:xfrm>
        </p:spPr>
        <p:txBody>
          <a:bodyPr/>
          <a:lstStyle/>
          <a:p>
            <a:pPr marL="0" indent="0">
              <a:buNone/>
            </a:pPr>
            <a:r>
              <a:rPr lang="en-US" b="1" dirty="0" smtClean="0">
                <a:solidFill>
                  <a:schemeClr val="tx2"/>
                </a:solidFill>
              </a:rPr>
              <a:t>Non-profit </a:t>
            </a:r>
            <a:r>
              <a:rPr lang="en-US" b="1" dirty="0" err="1" smtClean="0">
                <a:solidFill>
                  <a:schemeClr val="tx2"/>
                </a:solidFill>
              </a:rPr>
              <a:t>Organisation</a:t>
            </a:r>
            <a:endParaRPr lang="en-US" b="1" dirty="0" smtClean="0">
              <a:solidFill>
                <a:schemeClr val="tx2"/>
              </a:solidFill>
            </a:endParaRPr>
          </a:p>
          <a:p>
            <a:pPr marL="0" indent="0">
              <a:buNone/>
            </a:pPr>
            <a:endParaRPr lang="en-US" dirty="0"/>
          </a:p>
          <a:p>
            <a:pPr marL="0" indent="0">
              <a:buNone/>
            </a:pPr>
            <a:r>
              <a:rPr lang="en-US" dirty="0" smtClean="0"/>
              <a:t>An </a:t>
            </a:r>
            <a:r>
              <a:rPr lang="en-US" dirty="0" err="1" smtClean="0"/>
              <a:t>organisation</a:t>
            </a:r>
            <a:r>
              <a:rPr lang="en-US" dirty="0" smtClean="0"/>
              <a:t> whose main objective is not profit, such as a religious, charitable or educational institution.</a:t>
            </a:r>
            <a:endParaRPr lang="en-US" dirty="0"/>
          </a:p>
        </p:txBody>
      </p:sp>
    </p:spTree>
    <p:extLst>
      <p:ext uri="{BB962C8B-B14F-4D97-AF65-F5344CB8AC3E}">
        <p14:creationId xmlns:p14="http://schemas.microsoft.com/office/powerpoint/2010/main" val="42846204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609600" y="1905000"/>
            <a:ext cx="8153400" cy="4495800"/>
          </a:xfrm>
        </p:spPr>
        <p:txBody>
          <a:bodyPr/>
          <a:lstStyle/>
          <a:p>
            <a:pPr marL="0" indent="0">
              <a:buNone/>
            </a:pPr>
            <a:r>
              <a:rPr lang="en-US" b="1" dirty="0" smtClean="0">
                <a:solidFill>
                  <a:schemeClr val="tx2"/>
                </a:solidFill>
              </a:rPr>
              <a:t>Sole </a:t>
            </a:r>
            <a:r>
              <a:rPr lang="en-US" b="1" dirty="0" err="1" smtClean="0">
                <a:solidFill>
                  <a:schemeClr val="tx2"/>
                </a:solidFill>
              </a:rPr>
              <a:t>Tradership</a:t>
            </a:r>
            <a:endParaRPr lang="en-US" b="1" dirty="0" smtClean="0">
              <a:solidFill>
                <a:schemeClr val="tx2"/>
              </a:solidFill>
            </a:endParaRPr>
          </a:p>
          <a:p>
            <a:pPr marL="0" indent="0">
              <a:buNone/>
            </a:pPr>
            <a:endParaRPr lang="en-US" dirty="0"/>
          </a:p>
          <a:p>
            <a:pPr marL="0" indent="0">
              <a:buNone/>
            </a:pPr>
            <a:r>
              <a:rPr lang="en-US" dirty="0" smtClean="0"/>
              <a:t>A sole trader (also known as a sole proprietor) is a business that is owned and operated by one person. The enterprise has no existence apart from its owner.</a:t>
            </a:r>
            <a:endParaRPr lang="en-US" dirty="0"/>
          </a:p>
        </p:txBody>
      </p:sp>
    </p:spTree>
    <p:extLst>
      <p:ext uri="{BB962C8B-B14F-4D97-AF65-F5344CB8AC3E}">
        <p14:creationId xmlns:p14="http://schemas.microsoft.com/office/powerpoint/2010/main" val="39927264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b="1" spc="-10" dirty="0" err="1">
                <a:solidFill>
                  <a:srgbClr val="424456"/>
                </a:solidFill>
              </a:rPr>
              <a:t>Legal</a:t>
            </a:r>
            <a:r>
              <a:rPr lang="fr-FR" sz="3400" b="1" spc="-10" dirty="0">
                <a:solidFill>
                  <a:srgbClr val="424456"/>
                </a:solidFill>
              </a:rPr>
              <a:t> </a:t>
            </a:r>
            <a:r>
              <a:rPr lang="fr-FR" sz="3400" b="1" spc="-5" dirty="0">
                <a:solidFill>
                  <a:srgbClr val="424456"/>
                </a:solidFill>
              </a:rPr>
              <a:t>structures for entrepreneurial</a:t>
            </a:r>
            <a:r>
              <a:rPr lang="fr-FR" sz="3400" b="1" spc="110" dirty="0">
                <a:solidFill>
                  <a:srgbClr val="424456"/>
                </a:solidFill>
              </a:rPr>
              <a:t> </a:t>
            </a:r>
            <a:r>
              <a:rPr lang="fr-FR" sz="3400" b="1" spc="-5" dirty="0">
                <a:solidFill>
                  <a:srgbClr val="424456"/>
                </a:solidFill>
              </a:rPr>
              <a:t>ventures</a:t>
            </a:r>
            <a:endParaRPr lang="en-US" dirty="0"/>
          </a:p>
        </p:txBody>
      </p:sp>
      <p:sp>
        <p:nvSpPr>
          <p:cNvPr id="3" name="Content Placeholder 2"/>
          <p:cNvSpPr>
            <a:spLocks noGrp="1"/>
          </p:cNvSpPr>
          <p:nvPr>
            <p:ph sz="quarter" idx="1"/>
          </p:nvPr>
        </p:nvSpPr>
        <p:spPr>
          <a:xfrm>
            <a:off x="533400" y="1981200"/>
            <a:ext cx="8229600" cy="4495800"/>
          </a:xfrm>
        </p:spPr>
        <p:txBody>
          <a:bodyPr/>
          <a:lstStyle/>
          <a:p>
            <a:pPr marL="0" indent="0">
              <a:buNone/>
            </a:pPr>
            <a:r>
              <a:rPr lang="en-US" b="1" dirty="0" smtClean="0">
                <a:solidFill>
                  <a:schemeClr val="tx2"/>
                </a:solidFill>
              </a:rPr>
              <a:t>Partnership</a:t>
            </a:r>
          </a:p>
          <a:p>
            <a:pPr marL="0" indent="0">
              <a:buNone/>
            </a:pPr>
            <a:endParaRPr lang="en-US" dirty="0"/>
          </a:p>
          <a:p>
            <a:pPr marL="0" indent="0">
              <a:buNone/>
            </a:pPr>
            <a:r>
              <a:rPr lang="en-US" dirty="0" smtClean="0"/>
              <a:t>An association of two or more persons acting as co-owners of a business for a profit.</a:t>
            </a:r>
            <a:endParaRPr lang="en-US" dirty="0"/>
          </a:p>
        </p:txBody>
      </p:sp>
    </p:spTree>
    <p:extLst>
      <p:ext uri="{BB962C8B-B14F-4D97-AF65-F5344CB8AC3E}">
        <p14:creationId xmlns:p14="http://schemas.microsoft.com/office/powerpoint/2010/main" val="16448901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667000" y="3200400"/>
            <a:ext cx="4035552" cy="1219200"/>
          </a:xfrm>
        </p:spPr>
        <p:txBody>
          <a:bodyPr/>
          <a:lstStyle/>
          <a:p>
            <a:pPr marL="0" indent="0">
              <a:buNone/>
            </a:pPr>
            <a:r>
              <a:rPr lang="en-US" sz="6000" b="1" dirty="0" smtClean="0">
                <a:solidFill>
                  <a:schemeClr val="tx2"/>
                </a:solidFill>
              </a:rPr>
              <a:t>Franchising</a:t>
            </a:r>
            <a:endParaRPr lang="en-US" sz="6000" b="1" dirty="0">
              <a:solidFill>
                <a:schemeClr val="tx2"/>
              </a:solidFill>
            </a:endParaRPr>
          </a:p>
        </p:txBody>
      </p:sp>
    </p:spTree>
    <p:extLst>
      <p:ext uri="{BB962C8B-B14F-4D97-AF65-F5344CB8AC3E}">
        <p14:creationId xmlns:p14="http://schemas.microsoft.com/office/powerpoint/2010/main" val="34482617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a:xfrm>
            <a:off x="609600" y="1828800"/>
            <a:ext cx="8534400" cy="4495800"/>
          </a:xfrm>
        </p:spPr>
        <p:txBody>
          <a:bodyPr>
            <a:normAutofit fontScale="85000" lnSpcReduction="10000"/>
          </a:bodyPr>
          <a:lstStyle/>
          <a:p>
            <a:pPr marL="0" indent="0">
              <a:buNone/>
            </a:pPr>
            <a:r>
              <a:rPr lang="en-US" sz="2800" dirty="0"/>
              <a:t>Definition by </a:t>
            </a:r>
            <a:r>
              <a:rPr lang="en-US" sz="3600" dirty="0"/>
              <a:t/>
            </a:r>
            <a:br>
              <a:rPr lang="en-US" sz="3600" dirty="0"/>
            </a:br>
            <a:r>
              <a:rPr lang="en-US" sz="2800" b="1" dirty="0"/>
              <a:t>International Franchise </a:t>
            </a:r>
            <a:r>
              <a:rPr lang="en-US" sz="2800" b="1" dirty="0" smtClean="0"/>
              <a:t>Association</a:t>
            </a:r>
          </a:p>
          <a:p>
            <a:pPr marL="0" indent="0">
              <a:buNone/>
            </a:pPr>
            <a:endParaRPr lang="en-US" sz="2800" b="1" dirty="0"/>
          </a:p>
          <a:p>
            <a:pPr marL="0" indent="0">
              <a:buNone/>
            </a:pPr>
            <a:r>
              <a:rPr lang="en-US" sz="2800" dirty="0"/>
              <a:t>“A franchise operation is a </a:t>
            </a:r>
            <a:r>
              <a:rPr lang="en-US" sz="2800" dirty="0" smtClean="0"/>
              <a:t>contractual relationship </a:t>
            </a:r>
            <a:r>
              <a:rPr lang="en-US" sz="2800" dirty="0"/>
              <a:t>between the franchisor </a:t>
            </a:r>
            <a:r>
              <a:rPr lang="en-US" sz="2800" dirty="0" smtClean="0"/>
              <a:t>and franchisee </a:t>
            </a:r>
            <a:r>
              <a:rPr lang="en-US" sz="2800" dirty="0"/>
              <a:t>in which the franchisor offers </a:t>
            </a:r>
            <a:r>
              <a:rPr lang="en-US" sz="2800" dirty="0" smtClean="0"/>
              <a:t>or </a:t>
            </a:r>
            <a:r>
              <a:rPr lang="en-US" sz="2800" dirty="0"/>
              <a:t>is obliged to maintain a </a:t>
            </a:r>
            <a:r>
              <a:rPr lang="en-US" sz="2800" dirty="0" smtClean="0"/>
              <a:t>continuing interest </a:t>
            </a:r>
            <a:r>
              <a:rPr lang="en-US" sz="2800" dirty="0"/>
              <a:t>in the business of the franchisee </a:t>
            </a:r>
            <a:r>
              <a:rPr lang="en-US" sz="2800" dirty="0" smtClean="0"/>
              <a:t>in </a:t>
            </a:r>
            <a:r>
              <a:rPr lang="en-US" sz="2800" dirty="0"/>
              <a:t>such areas as know-how and training; </a:t>
            </a:r>
            <a:endParaRPr lang="en-US" sz="2800" dirty="0" smtClean="0"/>
          </a:p>
          <a:p>
            <a:pPr marL="0" indent="0">
              <a:buNone/>
            </a:pPr>
            <a:endParaRPr lang="en-US" sz="2800" dirty="0" smtClean="0"/>
          </a:p>
          <a:p>
            <a:pPr marL="0" indent="0">
              <a:buNone/>
            </a:pPr>
            <a:r>
              <a:rPr lang="en-US" sz="2800" dirty="0" smtClean="0"/>
              <a:t>wherein </a:t>
            </a:r>
            <a:r>
              <a:rPr lang="en-US" sz="2800" dirty="0"/>
              <a:t>the franchisee operates under a </a:t>
            </a:r>
            <a:r>
              <a:rPr lang="en-US" sz="2800" dirty="0" smtClean="0"/>
              <a:t>common trade </a:t>
            </a:r>
            <a:r>
              <a:rPr lang="en-US" sz="2800" dirty="0"/>
              <a:t>name, format and/or </a:t>
            </a:r>
            <a:r>
              <a:rPr lang="en-US" sz="2800" dirty="0" smtClean="0"/>
              <a:t>procedure owned </a:t>
            </a:r>
            <a:r>
              <a:rPr lang="en-US" sz="2800" dirty="0">
                <a:cs typeface="Times New Roman" charset="0"/>
              </a:rPr>
              <a:t>or controlled by the franchisor, and in </a:t>
            </a:r>
            <a:r>
              <a:rPr lang="en-US" sz="2800" dirty="0" smtClean="0">
                <a:cs typeface="Times New Roman" charset="0"/>
              </a:rPr>
              <a:t>which </a:t>
            </a:r>
            <a:r>
              <a:rPr lang="en-US" sz="2800" dirty="0">
                <a:cs typeface="Times New Roman" charset="0"/>
              </a:rPr>
              <a:t>the franchisee has or will make a </a:t>
            </a:r>
            <a:r>
              <a:rPr lang="en-US" sz="2800" dirty="0" smtClean="0">
                <a:cs typeface="Times New Roman" charset="0"/>
              </a:rPr>
              <a:t>substantial </a:t>
            </a:r>
            <a:r>
              <a:rPr lang="en-US" sz="2800" dirty="0">
                <a:cs typeface="Times New Roman" charset="0"/>
              </a:rPr>
              <a:t>capital investment in his </a:t>
            </a:r>
            <a:r>
              <a:rPr lang="en-US" sz="2800" dirty="0" smtClean="0">
                <a:cs typeface="Times New Roman" charset="0"/>
              </a:rPr>
              <a:t>business </a:t>
            </a:r>
            <a:r>
              <a:rPr lang="en-US" sz="2800" dirty="0">
                <a:cs typeface="Times New Roman" charset="0"/>
              </a:rPr>
              <a:t>from his own resources.”</a:t>
            </a:r>
            <a:r>
              <a:rPr lang="en-US" sz="2800" dirty="0"/>
              <a:t> </a:t>
            </a:r>
          </a:p>
          <a:p>
            <a:pPr marL="0" indent="0">
              <a:buNone/>
            </a:pPr>
            <a:endParaRPr lang="en-US" sz="2800" dirty="0">
              <a:solidFill>
                <a:schemeClr val="tx2"/>
              </a:solidFill>
            </a:endParaRPr>
          </a:p>
          <a:p>
            <a:pPr marL="0" indent="0">
              <a:buNone/>
            </a:pPr>
            <a:endParaRPr lang="en-US" sz="2800" b="1" dirty="0"/>
          </a:p>
        </p:txBody>
      </p:sp>
    </p:spTree>
    <p:extLst>
      <p:ext uri="{BB962C8B-B14F-4D97-AF65-F5344CB8AC3E}">
        <p14:creationId xmlns:p14="http://schemas.microsoft.com/office/powerpoint/2010/main" val="5033791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ea typeface="+mn-ea"/>
                <a:cs typeface="+mn-cs"/>
              </a:rPr>
              <a:t>Franchising</a:t>
            </a:r>
            <a:endParaRPr lang="en-US" b="1" dirty="0"/>
          </a:p>
        </p:txBody>
      </p:sp>
      <p:sp>
        <p:nvSpPr>
          <p:cNvPr id="3" name="Content Placeholder 2"/>
          <p:cNvSpPr>
            <a:spLocks noGrp="1"/>
          </p:cNvSpPr>
          <p:nvPr>
            <p:ph sz="quarter" idx="1"/>
          </p:nvPr>
        </p:nvSpPr>
        <p:spPr>
          <a:xfrm>
            <a:off x="609600" y="1752600"/>
            <a:ext cx="8382000" cy="4495800"/>
          </a:xfrm>
        </p:spPr>
        <p:txBody>
          <a:bodyPr>
            <a:normAutofit fontScale="92500"/>
          </a:bodyPr>
          <a:lstStyle/>
          <a:p>
            <a:pPr marL="0" indent="0">
              <a:buNone/>
            </a:pPr>
            <a:r>
              <a:rPr lang="en-US" sz="4000" b="1" u="sng" dirty="0">
                <a:solidFill>
                  <a:schemeClr val="tx2"/>
                </a:solidFill>
              </a:rPr>
              <a:t>Evolution in Pakistan:</a:t>
            </a:r>
            <a:r>
              <a:rPr lang="en-US" sz="3200" b="1" u="sng" dirty="0">
                <a:solidFill>
                  <a:schemeClr val="tx2"/>
                </a:solidFill>
              </a:rPr>
              <a:t> </a:t>
            </a:r>
            <a:endParaRPr lang="en-US" sz="3200" dirty="0">
              <a:solidFill>
                <a:schemeClr val="tx2"/>
              </a:solidFill>
            </a:endParaRPr>
          </a:p>
          <a:p>
            <a:pPr marL="0" indent="0">
              <a:buNone/>
            </a:pPr>
            <a:r>
              <a:rPr lang="en-US" sz="3200" dirty="0"/>
              <a:t>Franchising is not a new concept in Pakistan. </a:t>
            </a:r>
            <a:r>
              <a:rPr lang="en-US" sz="3200" dirty="0" smtClean="0"/>
              <a:t>It </a:t>
            </a:r>
            <a:r>
              <a:rPr lang="en-US" sz="3200" dirty="0"/>
              <a:t>has existed ever since Pakistan’s independence. </a:t>
            </a:r>
          </a:p>
          <a:p>
            <a:pPr marL="0" indent="0">
              <a:buNone/>
            </a:pPr>
            <a:endParaRPr lang="en-US" sz="3200" dirty="0" smtClean="0"/>
          </a:p>
          <a:p>
            <a:pPr marL="0" indent="0">
              <a:buNone/>
            </a:pPr>
            <a:r>
              <a:rPr lang="en-US" sz="3200" dirty="0" smtClean="0"/>
              <a:t>However the </a:t>
            </a:r>
            <a:r>
              <a:rPr lang="en-US" sz="3200" dirty="0"/>
              <a:t>earliest Franchise operations in Pakistan were those of </a:t>
            </a:r>
            <a:r>
              <a:rPr lang="en-US" sz="3200" dirty="0" smtClean="0"/>
              <a:t>Gas </a:t>
            </a:r>
            <a:r>
              <a:rPr lang="en-US" sz="3200" dirty="0"/>
              <a:t>Stations such as </a:t>
            </a:r>
            <a:r>
              <a:rPr lang="en-US" sz="3200" u="sng" dirty="0" smtClean="0"/>
              <a:t>Shell</a:t>
            </a:r>
            <a:r>
              <a:rPr lang="en-US" sz="3200" dirty="0" smtClean="0"/>
              <a:t>, </a:t>
            </a:r>
            <a:r>
              <a:rPr lang="en-US" sz="3200" u="sng" dirty="0"/>
              <a:t>CALTEX</a:t>
            </a:r>
            <a:r>
              <a:rPr lang="en-US" sz="3200" dirty="0" smtClean="0"/>
              <a:t>.</a:t>
            </a:r>
            <a:endParaRPr lang="en-US" sz="3200" dirty="0"/>
          </a:p>
          <a:p>
            <a:pPr marL="0" indent="0">
              <a:buNone/>
            </a:pPr>
            <a:r>
              <a:rPr lang="en-US" sz="3200" dirty="0"/>
              <a:t>The popular brands </a:t>
            </a:r>
            <a:r>
              <a:rPr lang="en-US" sz="3200" dirty="0" smtClean="0"/>
              <a:t>Coca </a:t>
            </a:r>
            <a:r>
              <a:rPr lang="en-US" sz="3200" dirty="0"/>
              <a:t>Cola and Pepsi Cola were also the earliest franchise operations in </a:t>
            </a:r>
            <a:r>
              <a:rPr lang="en-US" sz="3200" dirty="0" smtClean="0"/>
              <a:t>Pakistan.</a:t>
            </a:r>
            <a:endParaRPr lang="en-US" dirty="0"/>
          </a:p>
        </p:txBody>
      </p:sp>
    </p:spTree>
    <p:extLst>
      <p:ext uri="{BB962C8B-B14F-4D97-AF65-F5344CB8AC3E}">
        <p14:creationId xmlns:p14="http://schemas.microsoft.com/office/powerpoint/2010/main" val="26338134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p:txBody>
          <a:bodyPr>
            <a:normAutofit/>
          </a:bodyPr>
          <a:lstStyle/>
          <a:p>
            <a:pPr marL="0" indent="0">
              <a:buNone/>
            </a:pPr>
            <a:r>
              <a:rPr lang="en-US" sz="2800" b="1" dirty="0">
                <a:latin typeface="Times New Roman" charset="0"/>
              </a:rPr>
              <a:t>Various Forms of Franchising in </a:t>
            </a:r>
            <a:r>
              <a:rPr lang="en-US" sz="2800" b="1" dirty="0" smtClean="0">
                <a:latin typeface="Times New Roman" charset="0"/>
              </a:rPr>
              <a:t>Pakistan</a:t>
            </a:r>
          </a:p>
          <a:p>
            <a:pPr marL="0" indent="0">
              <a:buNone/>
            </a:pPr>
            <a:endParaRPr lang="en-US" sz="2800" b="1" dirty="0">
              <a:latin typeface="Times New Roman" charset="0"/>
            </a:endParaRPr>
          </a:p>
          <a:p>
            <a:pPr marL="0" indent="0">
              <a:buNone/>
            </a:pPr>
            <a:r>
              <a:rPr lang="fr-FR" sz="2800" dirty="0" smtClean="0"/>
              <a:t>i) </a:t>
            </a:r>
            <a:r>
              <a:rPr lang="fr-FR" sz="2800" dirty="0" err="1" smtClean="0"/>
              <a:t>Retail</a:t>
            </a:r>
            <a:r>
              <a:rPr lang="fr-FR" sz="2800" dirty="0" smtClean="0"/>
              <a:t> </a:t>
            </a:r>
            <a:r>
              <a:rPr lang="fr-FR" sz="2800" dirty="0"/>
              <a:t>franchise – </a:t>
            </a:r>
            <a:r>
              <a:rPr lang="fr-FR" sz="2800" dirty="0" err="1" smtClean="0"/>
              <a:t>Gas</a:t>
            </a:r>
            <a:r>
              <a:rPr lang="fr-FR" sz="2800" dirty="0" smtClean="0"/>
              <a:t> Station </a:t>
            </a:r>
            <a:r>
              <a:rPr lang="fr-FR" sz="2800" dirty="0"/>
              <a:t>franchise etc.</a:t>
            </a:r>
            <a:endParaRPr lang="en-US" sz="2800" b="1"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962400"/>
            <a:ext cx="4803775"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9403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p:txBody>
          <a:bodyPr/>
          <a:lstStyle/>
          <a:p>
            <a:pPr marL="0" indent="0">
              <a:buNone/>
            </a:pPr>
            <a:r>
              <a:rPr lang="en-US" sz="2800" b="1" dirty="0"/>
              <a:t>Various Forms of Franchising in </a:t>
            </a:r>
            <a:r>
              <a:rPr lang="en-US" sz="2800" b="1" dirty="0" smtClean="0"/>
              <a:t>Pakistan</a:t>
            </a:r>
            <a:endParaRPr lang="en-US" sz="2800" dirty="0" smtClean="0"/>
          </a:p>
          <a:p>
            <a:pPr marL="0" indent="0">
              <a:buNone/>
            </a:pPr>
            <a:endParaRPr lang="en-US" dirty="0"/>
          </a:p>
          <a:p>
            <a:pPr marL="0" indent="0">
              <a:buNone/>
            </a:pPr>
            <a:r>
              <a:rPr lang="en-US" sz="3200" dirty="0" smtClean="0"/>
              <a:t>ii) Product </a:t>
            </a:r>
            <a:r>
              <a:rPr lang="en-US" sz="3200" dirty="0"/>
              <a:t>franchise – including </a:t>
            </a:r>
            <a:r>
              <a:rPr lang="en-US" sz="3200" dirty="0" smtClean="0"/>
              <a:t>manufacturing</a:t>
            </a:r>
            <a:r>
              <a:rPr lang="en-US" sz="3200" dirty="0"/>
              <a:t>, processing, services </a:t>
            </a:r>
            <a:r>
              <a:rPr lang="en-US" sz="3200" dirty="0" err="1"/>
              <a:t>etc</a:t>
            </a:r>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9265" y="3962400"/>
            <a:ext cx="6102350" cy="270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75311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p:txBody>
          <a:bodyPr/>
          <a:lstStyle/>
          <a:p>
            <a:pPr marL="0" lvl="0" indent="0">
              <a:buClr>
                <a:srgbClr val="438086"/>
              </a:buClr>
              <a:buNone/>
            </a:pPr>
            <a:r>
              <a:rPr lang="en-US" sz="2800" b="1" dirty="0">
                <a:solidFill>
                  <a:prstClr val="black"/>
                </a:solidFill>
              </a:rPr>
              <a:t>Various Forms of Franchising in Pakistan</a:t>
            </a:r>
            <a:endParaRPr lang="en-US" sz="2800" dirty="0">
              <a:solidFill>
                <a:prstClr val="black"/>
              </a:solidFill>
            </a:endParaRPr>
          </a:p>
          <a:p>
            <a:pPr marL="0" indent="0">
              <a:buNone/>
            </a:pPr>
            <a:endParaRPr lang="en-US" dirty="0" smtClean="0"/>
          </a:p>
          <a:p>
            <a:pPr marL="0" indent="0">
              <a:buNone/>
            </a:pPr>
            <a:r>
              <a:rPr lang="en-US" sz="3200" dirty="0" smtClean="0"/>
              <a:t>iii) Management </a:t>
            </a:r>
            <a:r>
              <a:rPr lang="en-US" sz="3200" dirty="0"/>
              <a:t>franchise – (a form of service 	franchise)</a:t>
            </a:r>
            <a:endParaRPr 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198" y="3982658"/>
            <a:ext cx="4846637"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35241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p:txBody>
          <a:bodyPr/>
          <a:lstStyle/>
          <a:p>
            <a:pPr marL="0" indent="0">
              <a:buNone/>
            </a:pPr>
            <a:endParaRPr lang="en-US" sz="3200" dirty="0" smtClean="0">
              <a:solidFill>
                <a:schemeClr val="tx2"/>
              </a:solidFill>
            </a:endParaRPr>
          </a:p>
          <a:p>
            <a:pPr>
              <a:buFont typeface="Wingdings" pitchFamily="2" charset="2"/>
              <a:buChar char="q"/>
            </a:pPr>
            <a:r>
              <a:rPr lang="en-US" sz="3200" dirty="0" smtClean="0"/>
              <a:t>Telecommunication business</a:t>
            </a:r>
            <a:r>
              <a:rPr lang="en-US" dirty="0" smtClean="0"/>
              <a:t> (Services)</a:t>
            </a:r>
            <a:endParaRPr lang="en-US" sz="3200"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495800"/>
            <a:ext cx="7699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9845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12648" y="1600200"/>
            <a:ext cx="8302752" cy="5105400"/>
          </a:xfrm>
        </p:spPr>
        <p:txBody>
          <a:bodyPr>
            <a:normAutofit fontScale="92500" lnSpcReduction="20000"/>
          </a:bodyPr>
          <a:lstStyle/>
          <a:p>
            <a:pPr marL="0" indent="0" algn="just" fontAlgn="base">
              <a:buNone/>
            </a:pPr>
            <a:r>
              <a:rPr lang="en-US" b="1" dirty="0"/>
              <a:t>5. How should I structure a partnership agreement?</a:t>
            </a:r>
          </a:p>
          <a:p>
            <a:pPr marL="0" indent="0" algn="just" fontAlgn="base">
              <a:buNone/>
            </a:pPr>
            <a:endParaRPr lang="en-US" dirty="0" smtClean="0"/>
          </a:p>
          <a:p>
            <a:pPr marL="0" indent="0" algn="just" fontAlgn="base">
              <a:buNone/>
            </a:pPr>
            <a:r>
              <a:rPr lang="en-US" dirty="0" smtClean="0"/>
              <a:t>Many </a:t>
            </a:r>
            <a:r>
              <a:rPr lang="en-US" dirty="0"/>
              <a:t>new companies fail due to the fact that there never was a well-written partnership agreement in place that spelled out the duties and obligations of each partner and covered all issues that could have arisen in the future. </a:t>
            </a:r>
            <a:endParaRPr lang="en-US" dirty="0" smtClean="0"/>
          </a:p>
          <a:p>
            <a:pPr marL="0" indent="0" algn="just" fontAlgn="base">
              <a:buNone/>
            </a:pPr>
            <a:endParaRPr lang="en-US" dirty="0"/>
          </a:p>
          <a:p>
            <a:pPr marL="0" indent="0" algn="just" fontAlgn="base">
              <a:buNone/>
            </a:pPr>
            <a:r>
              <a:rPr lang="en-US" dirty="0" smtClean="0"/>
              <a:t>For </a:t>
            </a:r>
            <a:r>
              <a:rPr lang="en-US" dirty="0"/>
              <a:t>instance, will the partners agree on all company decisions unanimously or by majority rules? How much equity will each partner have in the company? How will company assets be split up in the event of dissolution? All of these issues and many more must be tackled and addressed in a comprehensive partnership agreement at the outset of forming the partnership</a:t>
            </a:r>
            <a:r>
              <a:rPr lang="en-US" dirty="0" smtClean="0"/>
              <a:t>.</a:t>
            </a:r>
            <a:endParaRPr lang="en-US" dirty="0"/>
          </a:p>
        </p:txBody>
      </p:sp>
    </p:spTree>
    <p:extLst>
      <p:ext uri="{BB962C8B-B14F-4D97-AF65-F5344CB8AC3E}">
        <p14:creationId xmlns:p14="http://schemas.microsoft.com/office/powerpoint/2010/main" val="18778690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424456"/>
                </a:solidFill>
              </a:rPr>
              <a:t>Franchising</a:t>
            </a:r>
            <a:endParaRPr lang="en-US" dirty="0"/>
          </a:p>
        </p:txBody>
      </p:sp>
      <p:sp>
        <p:nvSpPr>
          <p:cNvPr id="3" name="Content Placeholder 2"/>
          <p:cNvSpPr>
            <a:spLocks noGrp="1"/>
          </p:cNvSpPr>
          <p:nvPr>
            <p:ph sz="quarter" idx="1"/>
          </p:nvPr>
        </p:nvSpPr>
        <p:spPr/>
        <p:txBody>
          <a:bodyPr/>
          <a:lstStyle/>
          <a:p>
            <a:pPr marL="0" lvl="0" indent="0">
              <a:buClr>
                <a:srgbClr val="438086"/>
              </a:buClr>
              <a:buNone/>
            </a:pPr>
            <a:r>
              <a:rPr lang="en-US" sz="2800" b="1" dirty="0">
                <a:solidFill>
                  <a:prstClr val="black"/>
                </a:solidFill>
              </a:rPr>
              <a:t>Various Forms of Franchising in Pakistan</a:t>
            </a:r>
            <a:endParaRPr lang="en-US" sz="2800" dirty="0">
              <a:solidFill>
                <a:prstClr val="black"/>
              </a:solidFill>
            </a:endParaRPr>
          </a:p>
          <a:p>
            <a:pPr marL="0" indent="0">
              <a:buNone/>
            </a:pPr>
            <a:endParaRPr lang="en-US" dirty="0" smtClean="0"/>
          </a:p>
          <a:p>
            <a:pPr marL="0" indent="0">
              <a:buNone/>
            </a:pPr>
            <a:r>
              <a:rPr lang="en-US" sz="3200" dirty="0" smtClean="0"/>
              <a:t>iv) Local </a:t>
            </a:r>
            <a:r>
              <a:rPr lang="en-US" sz="3200" dirty="0"/>
              <a:t>diversity</a:t>
            </a:r>
            <a:r>
              <a:rPr lang="en-US" sz="3200" b="1" dirty="0"/>
              <a:t> </a:t>
            </a:r>
            <a:r>
              <a:rPr lang="en-US" sz="3200" dirty="0" smtClean="0"/>
              <a:t>-</a:t>
            </a:r>
            <a:r>
              <a:rPr lang="en-US" sz="3200" dirty="0"/>
              <a:t> </a:t>
            </a:r>
            <a:r>
              <a:rPr lang="en-US" sz="3200" dirty="0" err="1" smtClean="0"/>
              <a:t>Seekh</a:t>
            </a:r>
            <a:r>
              <a:rPr lang="en-US" sz="3200" dirty="0" smtClean="0"/>
              <a:t> </a:t>
            </a:r>
            <a:r>
              <a:rPr lang="en-US" sz="3200" dirty="0" err="1"/>
              <a:t>kabab</a:t>
            </a:r>
            <a:r>
              <a:rPr lang="en-US" sz="3200" dirty="0"/>
              <a:t> Pizza, Chicken </a:t>
            </a:r>
            <a:r>
              <a:rPr lang="en-US" sz="3200" dirty="0" err="1"/>
              <a:t>Tikka</a:t>
            </a:r>
            <a:r>
              <a:rPr lang="en-US" sz="3200" dirty="0"/>
              <a:t> Pizza, </a:t>
            </a:r>
            <a:r>
              <a:rPr lang="en-US" sz="3200" dirty="0" err="1" smtClean="0"/>
              <a:t>McArabia</a:t>
            </a:r>
            <a:r>
              <a:rPr lang="en-US" sz="3200" dirty="0"/>
              <a:t>.</a:t>
            </a:r>
          </a:p>
          <a:p>
            <a:pPr marL="0" indent="0">
              <a:buNone/>
            </a:pPr>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419600"/>
            <a:ext cx="4572000" cy="154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9049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1676400" y="3352800"/>
            <a:ext cx="6092952" cy="990600"/>
          </a:xfrm>
        </p:spPr>
        <p:txBody>
          <a:bodyPr>
            <a:normAutofit/>
          </a:bodyPr>
          <a:lstStyle/>
          <a:p>
            <a:pPr marL="0" indent="0">
              <a:buNone/>
            </a:pPr>
            <a:r>
              <a:rPr lang="en-US" sz="4800" b="1" dirty="0" smtClean="0">
                <a:solidFill>
                  <a:schemeClr val="tx2"/>
                </a:solidFill>
              </a:rPr>
              <a:t>Top Global Franchises</a:t>
            </a:r>
            <a:endParaRPr lang="en-US" sz="4800" b="1" dirty="0">
              <a:solidFill>
                <a:schemeClr val="tx2"/>
              </a:solidFill>
            </a:endParaRPr>
          </a:p>
        </p:txBody>
      </p:sp>
    </p:spTree>
    <p:extLst>
      <p:ext uri="{BB962C8B-B14F-4D97-AF65-F5344CB8AC3E}">
        <p14:creationId xmlns:p14="http://schemas.microsoft.com/office/powerpoint/2010/main" val="25235470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12648" y="1600200"/>
            <a:ext cx="8153400" cy="2209800"/>
          </a:xfrm>
        </p:spPr>
        <p:txBody>
          <a:bodyPr/>
          <a:lstStyle/>
          <a:p>
            <a:pPr marL="0" indent="0">
              <a:buNone/>
            </a:pPr>
            <a:r>
              <a:rPr lang="en-US" dirty="0" smtClean="0"/>
              <a:t>(7Eleven-Convenience </a:t>
            </a:r>
            <a:r>
              <a:rPr lang="en-US" dirty="0"/>
              <a:t>stores</a:t>
            </a:r>
            <a:r>
              <a:rPr lang="en-US" dirty="0" smtClean="0"/>
              <a:t>)</a:t>
            </a:r>
          </a:p>
          <a:p>
            <a:pPr marL="0" indent="0">
              <a:buNone/>
            </a:pPr>
            <a:endParaRPr lang="en-US" dirty="0" smtClean="0"/>
          </a:p>
          <a:p>
            <a:pPr marL="0" indent="0">
              <a:buNone/>
            </a:pPr>
            <a:r>
              <a:rPr lang="en-US" dirty="0" smtClean="0"/>
              <a:t>Number of Locations: 68,236</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5820" y="3657600"/>
            <a:ext cx="3548130" cy="3200400"/>
          </a:xfrm>
          <a:prstGeom prst="rect">
            <a:avLst/>
          </a:prstGeom>
        </p:spPr>
      </p:pic>
    </p:spTree>
    <p:extLst>
      <p:ext uri="{BB962C8B-B14F-4D97-AF65-F5344CB8AC3E}">
        <p14:creationId xmlns:p14="http://schemas.microsoft.com/office/powerpoint/2010/main" val="36158088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marL="0" indent="0">
              <a:buNone/>
            </a:pPr>
            <a:r>
              <a:rPr lang="en-US" dirty="0" smtClean="0"/>
              <a:t>(Subway-Fast Food Restaurant)</a:t>
            </a:r>
          </a:p>
          <a:p>
            <a:pPr marL="0" indent="0">
              <a:buNone/>
            </a:pPr>
            <a:endParaRPr lang="en-US" dirty="0"/>
          </a:p>
          <a:p>
            <a:pPr marL="0" indent="0">
              <a:buNone/>
            </a:pPr>
            <a:r>
              <a:rPr lang="en-US" dirty="0" smtClean="0"/>
              <a:t>Number of Locations: 41,512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3505200"/>
            <a:ext cx="5257800" cy="3352800"/>
          </a:xfrm>
          <a:prstGeom prst="rect">
            <a:avLst/>
          </a:prstGeom>
        </p:spPr>
      </p:pic>
    </p:spTree>
    <p:extLst>
      <p:ext uri="{BB962C8B-B14F-4D97-AF65-F5344CB8AC3E}">
        <p14:creationId xmlns:p14="http://schemas.microsoft.com/office/powerpoint/2010/main" val="18258199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marL="0" indent="0">
              <a:buNone/>
            </a:pPr>
            <a:r>
              <a:rPr lang="en-US" dirty="0" smtClean="0"/>
              <a:t>(McDonalds-Fast Food Restaurant)</a:t>
            </a:r>
          </a:p>
          <a:p>
            <a:pPr marL="0" indent="0">
              <a:buNone/>
            </a:pPr>
            <a:endParaRPr lang="en-US" dirty="0"/>
          </a:p>
          <a:p>
            <a:pPr marL="0" indent="0">
              <a:buNone/>
            </a:pPr>
            <a:r>
              <a:rPr lang="en-US" dirty="0" smtClean="0"/>
              <a:t>Number of locations: 37,855</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3886200"/>
            <a:ext cx="4038600" cy="2895600"/>
          </a:xfrm>
          <a:prstGeom prst="rect">
            <a:avLst/>
          </a:prstGeom>
        </p:spPr>
      </p:pic>
    </p:spTree>
    <p:extLst>
      <p:ext uri="{BB962C8B-B14F-4D97-AF65-F5344CB8AC3E}">
        <p14:creationId xmlns:p14="http://schemas.microsoft.com/office/powerpoint/2010/main" val="39170583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marL="0" indent="0">
              <a:buNone/>
            </a:pPr>
            <a:r>
              <a:rPr lang="en-US" dirty="0" smtClean="0"/>
              <a:t>(KFC-Fast Food Restaurant)</a:t>
            </a:r>
          </a:p>
          <a:p>
            <a:pPr marL="0" indent="0">
              <a:buNone/>
            </a:pPr>
            <a:endParaRPr lang="en-US" dirty="0"/>
          </a:p>
          <a:p>
            <a:pPr marL="0" indent="0">
              <a:buNone/>
            </a:pPr>
            <a:r>
              <a:rPr lang="en-US" dirty="0" smtClean="0"/>
              <a:t>Number of Locations: 22,621</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600" y="3581400"/>
            <a:ext cx="3886200" cy="3235280"/>
          </a:xfrm>
          <a:prstGeom prst="rect">
            <a:avLst/>
          </a:prstGeom>
        </p:spPr>
      </p:pic>
    </p:spTree>
    <p:extLst>
      <p:ext uri="{BB962C8B-B14F-4D97-AF65-F5344CB8AC3E}">
        <p14:creationId xmlns:p14="http://schemas.microsoft.com/office/powerpoint/2010/main" val="31742384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marL="0" indent="0">
              <a:buNone/>
            </a:pPr>
            <a:r>
              <a:rPr lang="en-US" dirty="0" smtClean="0"/>
              <a:t>(Pizza hut-Fast Food restaurant)</a:t>
            </a:r>
          </a:p>
          <a:p>
            <a:pPr marL="0" indent="0">
              <a:buNone/>
            </a:pPr>
            <a:endParaRPr lang="en-US" dirty="0"/>
          </a:p>
          <a:p>
            <a:pPr marL="0" indent="0">
              <a:buNone/>
            </a:pPr>
            <a:r>
              <a:rPr lang="en-US" dirty="0" smtClean="0"/>
              <a:t>Number of Locations: 18,431</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3048000"/>
            <a:ext cx="3533775" cy="3619500"/>
          </a:xfrm>
          <a:prstGeom prst="rect">
            <a:avLst/>
          </a:prstGeom>
        </p:spPr>
      </p:pic>
    </p:spTree>
    <p:extLst>
      <p:ext uri="{BB962C8B-B14F-4D97-AF65-F5344CB8AC3E}">
        <p14:creationId xmlns:p14="http://schemas.microsoft.com/office/powerpoint/2010/main" val="6117086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0" y="1524000"/>
            <a:ext cx="9144000" cy="5334000"/>
          </a:xfrm>
        </p:spPr>
      </p:pic>
    </p:spTree>
    <p:extLst>
      <p:ext uri="{BB962C8B-B14F-4D97-AF65-F5344CB8AC3E}">
        <p14:creationId xmlns:p14="http://schemas.microsoft.com/office/powerpoint/2010/main" val="2832574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828800"/>
            <a:ext cx="8382000" cy="4800600"/>
          </a:xfrm>
        </p:spPr>
        <p:txBody>
          <a:bodyPr>
            <a:normAutofit/>
          </a:bodyPr>
          <a:lstStyle/>
          <a:p>
            <a:pPr marL="0" indent="0" algn="just" fontAlgn="base">
              <a:buNone/>
            </a:pPr>
            <a:r>
              <a:rPr lang="en-US" b="1" dirty="0"/>
              <a:t>6. Am I properly protecting my business name?</a:t>
            </a:r>
          </a:p>
          <a:p>
            <a:pPr marL="0" indent="0" algn="just" fontAlgn="base">
              <a:buNone/>
            </a:pPr>
            <a:endParaRPr lang="en-US" dirty="0" smtClean="0"/>
          </a:p>
          <a:p>
            <a:pPr marL="0" indent="0" algn="just" fontAlgn="base">
              <a:buNone/>
            </a:pPr>
            <a:r>
              <a:rPr lang="en-US" dirty="0" smtClean="0"/>
              <a:t>A </a:t>
            </a:r>
            <a:r>
              <a:rPr lang="en-US" dirty="0"/>
              <a:t>large amount of companies begin using a name only to find out that another company has already been using that exact same name. </a:t>
            </a:r>
            <a:endParaRPr lang="en-US" dirty="0" smtClean="0"/>
          </a:p>
          <a:p>
            <a:pPr marL="0" indent="0" algn="just" fontAlgn="base">
              <a:buNone/>
            </a:pPr>
            <a:r>
              <a:rPr lang="en-US" dirty="0" smtClean="0"/>
              <a:t>A </a:t>
            </a:r>
            <a:r>
              <a:rPr lang="en-US" dirty="0"/>
              <a:t>company should usually do a trademark search on the </a:t>
            </a:r>
            <a:r>
              <a:rPr lang="en-US" dirty="0" smtClean="0"/>
              <a:t>web to </a:t>
            </a:r>
            <a:r>
              <a:rPr lang="en-US" dirty="0"/>
              <a:t>ensure that a business name is available. An attorney can help you register your name as well as a logo and assist you with protecting against anyone infringing on your intellectual property.</a:t>
            </a:r>
          </a:p>
          <a:p>
            <a:pPr marL="0" indent="0">
              <a:buNone/>
            </a:pPr>
            <a:endParaRPr lang="en-US" dirty="0"/>
          </a:p>
        </p:txBody>
      </p:sp>
    </p:spTree>
    <p:extLst>
      <p:ext uri="{BB962C8B-B14F-4D97-AF65-F5344CB8AC3E}">
        <p14:creationId xmlns:p14="http://schemas.microsoft.com/office/powerpoint/2010/main" val="374448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rgbClr val="424456"/>
                </a:solidFill>
              </a:rPr>
              <a:t>10 legal issues entrepreneurs need to know</a:t>
            </a:r>
            <a:endParaRPr lang="en-US" dirty="0"/>
          </a:p>
        </p:txBody>
      </p:sp>
      <p:sp>
        <p:nvSpPr>
          <p:cNvPr id="3" name="Content Placeholder 2"/>
          <p:cNvSpPr>
            <a:spLocks noGrp="1"/>
          </p:cNvSpPr>
          <p:nvPr>
            <p:ph sz="quarter" idx="1"/>
          </p:nvPr>
        </p:nvSpPr>
        <p:spPr>
          <a:xfrm>
            <a:off x="609600" y="1828800"/>
            <a:ext cx="8382000" cy="4953000"/>
          </a:xfrm>
        </p:spPr>
        <p:txBody>
          <a:bodyPr>
            <a:normAutofit lnSpcReduction="10000"/>
          </a:bodyPr>
          <a:lstStyle/>
          <a:p>
            <a:pPr marL="0" indent="0" algn="just" fontAlgn="base">
              <a:buNone/>
            </a:pPr>
            <a:r>
              <a:rPr lang="en-US" b="1" dirty="0"/>
              <a:t>7. What should I do if I get sued?</a:t>
            </a:r>
          </a:p>
          <a:p>
            <a:pPr marL="0" indent="0" algn="just" fontAlgn="base">
              <a:buNone/>
            </a:pPr>
            <a:endParaRPr lang="en-US" dirty="0" smtClean="0"/>
          </a:p>
          <a:p>
            <a:pPr marL="0" indent="0" algn="just" fontAlgn="base">
              <a:buNone/>
            </a:pPr>
            <a:r>
              <a:rPr lang="en-US" dirty="0" smtClean="0"/>
              <a:t>In </a:t>
            </a:r>
            <a:r>
              <a:rPr lang="en-US" dirty="0"/>
              <a:t>the event that your company is sued, it is ideal to try and settle a lawsuit prior to going to court. </a:t>
            </a:r>
            <a:endParaRPr lang="en-US" dirty="0" smtClean="0"/>
          </a:p>
          <a:p>
            <a:pPr marL="0" indent="0" algn="just" fontAlgn="base">
              <a:buNone/>
            </a:pPr>
            <a:r>
              <a:rPr lang="en-US" dirty="0" smtClean="0"/>
              <a:t>An </a:t>
            </a:r>
            <a:r>
              <a:rPr lang="en-US" dirty="0"/>
              <a:t>attorney can use their negotiating skills against an adverse party and work towards settling with them and saving your company the risk of going to court and potentially losing your case. </a:t>
            </a:r>
            <a:endParaRPr lang="en-US" dirty="0" smtClean="0"/>
          </a:p>
          <a:p>
            <a:pPr marL="0" indent="0" algn="just" fontAlgn="base">
              <a:buNone/>
            </a:pPr>
            <a:r>
              <a:rPr lang="en-US" dirty="0" smtClean="0"/>
              <a:t>In </a:t>
            </a:r>
            <a:r>
              <a:rPr lang="en-US" dirty="0"/>
              <a:t>the event that a case cannot be settled, it’s best to consult with an attorney on the best strategy for winning your case in court.</a:t>
            </a:r>
          </a:p>
          <a:p>
            <a:pPr marL="0" indent="0">
              <a:buNone/>
            </a:pPr>
            <a:endParaRPr lang="en-US" dirty="0"/>
          </a:p>
        </p:txBody>
      </p:sp>
    </p:spTree>
    <p:extLst>
      <p:ext uri="{BB962C8B-B14F-4D97-AF65-F5344CB8AC3E}">
        <p14:creationId xmlns:p14="http://schemas.microsoft.com/office/powerpoint/2010/main" val="138644649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2620</TotalTime>
  <Words>2775</Words>
  <Application>Microsoft Office PowerPoint</Application>
  <PresentationFormat>On-screen Show (4:3)</PresentationFormat>
  <Paragraphs>306</Paragraphs>
  <Slides>77</Slides>
  <Notes>0</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Median</vt:lpstr>
      <vt:lpstr>Entrepreneurship Understanding LEGAL AND REGULATORY CHALLENGES FOR AN ENTREPRENEURAL VENTURES</vt:lpstr>
      <vt:lpstr>PowerPoint Presentation</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10 legal issues entrepreneurs need to know</vt:lpstr>
      <vt:lpstr>PowerPoint Presentation</vt:lpstr>
      <vt:lpstr>Understanding regulatory environments</vt:lpstr>
      <vt:lpstr>PowerPoint Presentation</vt:lpstr>
      <vt:lpstr>KODAK Failure</vt:lpstr>
      <vt:lpstr>NOKIA Failure</vt:lpstr>
      <vt:lpstr>What about Blackberry?</vt:lpstr>
      <vt:lpstr>What about Yahoo!</vt:lpstr>
      <vt:lpstr>LESSON? Try it yourself.</vt:lpstr>
      <vt:lpstr>Conclusion!</vt:lpstr>
      <vt:lpstr>Understanding regulatory environments</vt:lpstr>
      <vt:lpstr>Understanding regulatory environments</vt:lpstr>
      <vt:lpstr>Understanding regulatory environments</vt:lpstr>
      <vt:lpstr>Understanding regulatory environments</vt:lpstr>
      <vt:lpstr>Understanding regulatory environments</vt:lpstr>
      <vt:lpstr>Understanding regulatory environments</vt:lpstr>
      <vt:lpstr>PowerPoint Presentation</vt:lpstr>
      <vt:lpstr>Ease of doing business</vt:lpstr>
      <vt:lpstr>Top and bottom</vt:lpstr>
      <vt:lpstr>PowerPoint Presentation</vt:lpstr>
      <vt:lpstr>Comparison 2016-2020</vt:lpstr>
      <vt:lpstr>Political instability and corruption</vt:lpstr>
      <vt:lpstr>Political instability and corruption</vt:lpstr>
      <vt:lpstr>PowerPoint Presentation</vt:lpstr>
      <vt:lpstr>Intellectual  property rights  (IPR)</vt:lpstr>
      <vt:lpstr>Intellectual  property rights  (IPR)</vt:lpstr>
      <vt:lpstr>Intellectual  property rights  (IPR)</vt:lpstr>
      <vt:lpstr>Intellectual  property rights  (IPR)</vt:lpstr>
      <vt:lpstr>Intellectual  property rights  (IPR)</vt:lpstr>
      <vt:lpstr>Intellectual  property rights  (IPR)</vt:lpstr>
      <vt:lpstr>Question?</vt:lpstr>
      <vt:lpstr>PowerPoint Presentation</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Intellectual Property and the entrepreneur</vt:lpstr>
      <vt:lpstr>PowerPoint Presentation</vt:lpstr>
      <vt:lpstr>Legal structures for entrepreneurial ventures</vt:lpstr>
      <vt:lpstr>Legal structures for entrepreneurial ventures</vt:lpstr>
      <vt:lpstr>Legal structures for entrepreneurial ventures</vt:lpstr>
      <vt:lpstr>Legal structures for entrepreneurial ventures</vt:lpstr>
      <vt:lpstr>Legal structures for entrepreneurial ventures</vt:lpstr>
      <vt:lpstr>Legal structures for entrepreneurial ventures</vt:lpstr>
      <vt:lpstr>Legal structures for entrepreneurial ventures</vt:lpstr>
      <vt:lpstr>PowerPoint Presentation</vt:lpstr>
      <vt:lpstr>Franchising</vt:lpstr>
      <vt:lpstr>Franchising</vt:lpstr>
      <vt:lpstr>Franchising</vt:lpstr>
      <vt:lpstr>Franchising</vt:lpstr>
      <vt:lpstr>Franchising</vt:lpstr>
      <vt:lpstr>Franchising</vt:lpstr>
      <vt:lpstr>Franchising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Entrepreneurship</dc:title>
  <dc:creator>Mr. Saud Hassan</dc:creator>
  <cp:lastModifiedBy>Mr. Saud Hassan</cp:lastModifiedBy>
  <cp:revision>116</cp:revision>
  <dcterms:created xsi:type="dcterms:W3CDTF">2018-09-28T09:07:39Z</dcterms:created>
  <dcterms:modified xsi:type="dcterms:W3CDTF">2019-12-31T11:55:00Z</dcterms:modified>
</cp:coreProperties>
</file>