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handoutMasterIdLst>
    <p:handoutMasterId r:id="rId42"/>
  </p:handoutMasterIdLst>
  <p:sldIdLst>
    <p:sldId id="256" r:id="rId2"/>
    <p:sldId id="262" r:id="rId3"/>
    <p:sldId id="263" r:id="rId4"/>
    <p:sldId id="264" r:id="rId5"/>
    <p:sldId id="265" r:id="rId6"/>
    <p:sldId id="258" r:id="rId7"/>
    <p:sldId id="266" r:id="rId8"/>
    <p:sldId id="259" r:id="rId9"/>
    <p:sldId id="260" r:id="rId10"/>
    <p:sldId id="261" r:id="rId11"/>
    <p:sldId id="267" r:id="rId12"/>
    <p:sldId id="268" r:id="rId13"/>
    <p:sldId id="271" r:id="rId14"/>
    <p:sldId id="28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2" r:id="rId24"/>
    <p:sldId id="283" r:id="rId25"/>
    <p:sldId id="269" r:id="rId26"/>
    <p:sldId id="284" r:id="rId27"/>
    <p:sldId id="270" r:id="rId28"/>
    <p:sldId id="287" r:id="rId29"/>
    <p:sldId id="288" r:id="rId30"/>
    <p:sldId id="297" r:id="rId31"/>
    <p:sldId id="29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76" autoAdjust="0"/>
    <p:restoredTop sz="93910" autoAdjust="0"/>
  </p:normalViewPr>
  <p:slideViewPr>
    <p:cSldViewPr>
      <p:cViewPr>
        <p:scale>
          <a:sx n="80" d="100"/>
          <a:sy n="80" d="100"/>
        </p:scale>
        <p:origin x="-112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DD5ED04-0D0B-4262-9273-B67E5BE82061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62C3271-7CBF-4342-A3AD-2EE1810120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9672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0250009-BFD4-4342-B8F1-1B0981E2FD70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7D1CAF6-0B53-4DB4-87F0-B99A130856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019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1CAF6-0B53-4DB4-87F0-B99A1308566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422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926F2071-64DF-4F8F-AD99-621BDC31C1D8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2071-64DF-4F8F-AD99-621BDC31C1D8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926F2071-64DF-4F8F-AD99-621BDC31C1D8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2071-64DF-4F8F-AD99-621BDC31C1D8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2071-64DF-4F8F-AD99-621BDC31C1D8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26F2071-64DF-4F8F-AD99-621BDC31C1D8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26F2071-64DF-4F8F-AD99-621BDC31C1D8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2071-64DF-4F8F-AD99-621BDC31C1D8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2071-64DF-4F8F-AD99-621BDC31C1D8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2071-64DF-4F8F-AD99-621BDC31C1D8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926F2071-64DF-4F8F-AD99-621BDC31C1D8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26F2071-64DF-4F8F-AD99-621BDC31C1D8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Entrepreneurship</a:t>
            </a:r>
            <a:br>
              <a:rPr lang="en-US" dirty="0" smtClean="0"/>
            </a:br>
            <a:r>
              <a:rPr lang="en-US" dirty="0" smtClean="0"/>
              <a:t>                  </a:t>
            </a:r>
            <a:r>
              <a:rPr lang="en-US" sz="2400" dirty="0" smtClean="0"/>
              <a:t>an introduction</a:t>
            </a: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MBA 4</a:t>
            </a:r>
            <a:r>
              <a:rPr lang="en-US" baseline="30000" dirty="0" smtClean="0"/>
              <a:t>th</a:t>
            </a:r>
            <a:r>
              <a:rPr lang="en-US" dirty="0" smtClean="0"/>
              <a:t> M1-M2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172200"/>
            <a:ext cx="220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Saud Hassan 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400"/>
            <a:ext cx="90678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46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828800"/>
            <a:ext cx="7007352" cy="4191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4800" b="1" dirty="0" smtClean="0"/>
          </a:p>
          <a:p>
            <a:pPr marL="0" indent="0">
              <a:buNone/>
            </a:pPr>
            <a:endParaRPr lang="en-US" sz="4800" b="1" dirty="0"/>
          </a:p>
          <a:p>
            <a:pPr marL="0" indent="0">
              <a:buNone/>
            </a:pPr>
            <a:r>
              <a:rPr lang="en-US" sz="4800" b="1" dirty="0" smtClean="0"/>
              <a:t>   Who </a:t>
            </a:r>
            <a:r>
              <a:rPr lang="en-US" sz="4800" b="1" dirty="0"/>
              <a:t>is an Entrepreneur?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796611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Who is an Entrepreneur</a:t>
            </a:r>
            <a:r>
              <a:rPr lang="en-US" b="1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8153400" cy="3886200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 smtClean="0"/>
              <a:t>A person who sets up a business or businesses, taking on greater financial risks in order to do so</a:t>
            </a:r>
            <a:r>
              <a:rPr lang="en-US" sz="3200" dirty="0"/>
              <a:t>.</a:t>
            </a:r>
          </a:p>
          <a:p>
            <a:endParaRPr lang="en-US" dirty="0" smtClean="0"/>
          </a:p>
          <a:p>
            <a:pPr>
              <a:buFont typeface="Courier New" pitchFamily="49" charset="0"/>
              <a:buChar char="o"/>
            </a:pPr>
            <a:r>
              <a:rPr lang="en-US" sz="2400" dirty="0" smtClean="0"/>
              <a:t>New </a:t>
            </a:r>
            <a:r>
              <a:rPr lang="en-US" sz="2400" dirty="0"/>
              <a:t>Oxford Dictionary of English</a:t>
            </a:r>
          </a:p>
        </p:txBody>
      </p:sp>
    </p:spTree>
    <p:extLst>
      <p:ext uri="{BB962C8B-B14F-4D97-AF65-F5344CB8AC3E}">
        <p14:creationId xmlns:p14="http://schemas.microsoft.com/office/powerpoint/2010/main" val="9124436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My Definition of Entrepreneur?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2057400"/>
            <a:ext cx="8153400" cy="42672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3200" dirty="0" smtClean="0"/>
              <a:t>An individual who has a vision to see things differently and has or can develop a capability to do things in a way that is better than it was done previously</a:t>
            </a:r>
            <a:r>
              <a:rPr lang="en-US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277501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Entrepreneurs </a:t>
            </a:r>
            <a:r>
              <a:rPr lang="en-US" dirty="0" err="1">
                <a:solidFill>
                  <a:schemeClr val="tx1"/>
                </a:solidFill>
              </a:rPr>
              <a:t>Vs</a:t>
            </a:r>
            <a:r>
              <a:rPr lang="en-US" dirty="0">
                <a:solidFill>
                  <a:schemeClr val="tx1"/>
                </a:solidFill>
              </a:rPr>
              <a:t> Businessman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05000"/>
            <a:ext cx="8153400" cy="4495800"/>
          </a:xfrm>
        </p:spPr>
        <p:txBody>
          <a:bodyPr>
            <a:normAutofit fontScale="92500" lnSpcReduction="20000"/>
          </a:bodyPr>
          <a:lstStyle/>
          <a:p>
            <a:pPr marL="365760" indent="-256032">
              <a:buFont typeface="Wingdings 3"/>
              <a:buChar char=""/>
              <a:defRPr/>
            </a:pPr>
            <a:r>
              <a:rPr lang="en-US" dirty="0"/>
              <a:t>An entrepreneur is an individual who seeks profitable opportunities and takes the necessary risks to establish and operate a business.</a:t>
            </a:r>
          </a:p>
          <a:p>
            <a:pPr marL="365760" indent="-256032">
              <a:buNone/>
              <a:defRPr/>
            </a:pPr>
            <a:endParaRPr lang="en-US" dirty="0"/>
          </a:p>
          <a:p>
            <a:pPr marL="365760" indent="-256032">
              <a:buFont typeface="Wingdings 3"/>
              <a:buChar char=""/>
              <a:defRPr/>
            </a:pPr>
            <a:r>
              <a:rPr lang="en-US" dirty="0"/>
              <a:t>A businessman main desire is to grow his business.</a:t>
            </a:r>
          </a:p>
          <a:p>
            <a:pPr marL="365760" indent="-256032">
              <a:buNone/>
              <a:defRPr/>
            </a:pPr>
            <a:endParaRPr lang="en-US" dirty="0"/>
          </a:p>
          <a:p>
            <a:pPr marL="365760" indent="-256032">
              <a:buFont typeface="Wingdings 3"/>
              <a:buChar char=""/>
              <a:defRPr/>
            </a:pPr>
            <a:r>
              <a:rPr lang="en-US" dirty="0"/>
              <a:t>A manager is responsible for using the organization’s resources to accomplish the organization’s goals.</a:t>
            </a:r>
          </a:p>
          <a:p>
            <a:pPr marL="365760" indent="-256032">
              <a:buNone/>
              <a:defRPr/>
            </a:pPr>
            <a:endParaRPr lang="en-US" dirty="0"/>
          </a:p>
          <a:p>
            <a:pPr marL="365760" indent="-256032">
              <a:buFont typeface="Wingdings 3"/>
              <a:buChar char=""/>
              <a:defRPr/>
            </a:pPr>
            <a:r>
              <a:rPr lang="en-US" dirty="0"/>
              <a:t>So… all entrepreneurs are businessmen BUT not all businessmen are entrepreneurs</a:t>
            </a:r>
            <a:r>
              <a:rPr lang="en-US" dirty="0" smtClean="0"/>
              <a:t>.</a:t>
            </a:r>
            <a:endParaRPr lang="ms-MY" dirty="0"/>
          </a:p>
        </p:txBody>
      </p:sp>
    </p:spTree>
    <p:extLst>
      <p:ext uri="{BB962C8B-B14F-4D97-AF65-F5344CB8AC3E}">
        <p14:creationId xmlns:p14="http://schemas.microsoft.com/office/powerpoint/2010/main" val="4192333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3276600"/>
            <a:ext cx="8153400" cy="106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b="1" dirty="0" smtClean="0"/>
              <a:t>Who are </a:t>
            </a:r>
            <a:r>
              <a:rPr lang="en-US" sz="4400" b="1" dirty="0" err="1" smtClean="0"/>
              <a:t>cyberpreneurs</a:t>
            </a:r>
            <a:r>
              <a:rPr lang="en-US" sz="4400" b="1" dirty="0" smtClean="0"/>
              <a:t>?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4838278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UNDERSTAND E-BUSINESS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9600" y="1981200"/>
            <a:ext cx="8001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§"/>
            </a:pPr>
            <a:r>
              <a:rPr lang="en-US" sz="3200" dirty="0"/>
              <a:t>Entrepreneur involve in e-business also known </a:t>
            </a:r>
            <a:r>
              <a:rPr lang="en-US" sz="3200" dirty="0" smtClean="0"/>
              <a:t>as </a:t>
            </a:r>
            <a:r>
              <a:rPr lang="en-US" sz="3200" dirty="0" err="1" smtClean="0"/>
              <a:t>cyberpreneur</a:t>
            </a:r>
            <a:r>
              <a:rPr lang="en-US" sz="3200" dirty="0" smtClean="0"/>
              <a:t>.</a:t>
            </a:r>
          </a:p>
          <a:p>
            <a:endParaRPr lang="en-US" sz="3200" dirty="0" smtClean="0"/>
          </a:p>
          <a:p>
            <a:pPr marL="457200" indent="-457200">
              <a:buFont typeface="Wingdings" pitchFamily="2" charset="2"/>
              <a:buChar char="§"/>
            </a:pPr>
            <a:r>
              <a:rPr lang="en-US" sz="3200" dirty="0" smtClean="0"/>
              <a:t>A </a:t>
            </a:r>
            <a:r>
              <a:rPr lang="en-US" sz="3200" dirty="0" err="1"/>
              <a:t>cyberpreneur</a:t>
            </a:r>
            <a:r>
              <a:rPr lang="en-US" sz="3200" dirty="0"/>
              <a:t> is someone who is starting or running a business in cyberspace and the internet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2149675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UNDERSTAND E-BUSINESS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2057400"/>
            <a:ext cx="8153400" cy="38862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ms-MY" sz="3200" dirty="0"/>
              <a:t>An entrepreneur who has an online based business on the internet targets international </a:t>
            </a:r>
            <a:r>
              <a:rPr lang="ms-MY" sz="3200" dirty="0" smtClean="0"/>
              <a:t>consumers.</a:t>
            </a:r>
          </a:p>
          <a:p>
            <a:pPr marL="0" indent="0" algn="just">
              <a:buNone/>
            </a:pPr>
            <a:endParaRPr lang="ms-MY" sz="3200" dirty="0" smtClean="0"/>
          </a:p>
          <a:p>
            <a:pPr marL="0" indent="0" algn="just">
              <a:buNone/>
            </a:pPr>
            <a:r>
              <a:rPr lang="ms-MY" sz="3200" dirty="0" smtClean="0"/>
              <a:t>These </a:t>
            </a:r>
            <a:r>
              <a:rPr lang="ms-MY" sz="3200" dirty="0"/>
              <a:t>cyberpreneurs do not need offices or extensive support staff all over the world. They just need a great idea and a cable to connect to the internet</a:t>
            </a:r>
            <a:r>
              <a:rPr lang="ms-MY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694916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Question!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8153400" cy="3581400"/>
          </a:xfrm>
        </p:spPr>
        <p:txBody>
          <a:bodyPr>
            <a:normAutofit/>
          </a:bodyPr>
          <a:lstStyle/>
          <a:p>
            <a:pPr marL="457200" lvl="1" indent="0" eaLnBrk="0" hangingPunct="0">
              <a:spcBef>
                <a:spcPts val="600"/>
              </a:spcBef>
              <a:buClr>
                <a:schemeClr val="accent2"/>
              </a:buClr>
              <a:buSzPct val="85000"/>
              <a:buNone/>
              <a:defRPr/>
            </a:pPr>
            <a:r>
              <a:rPr lang="en-US" sz="3200" dirty="0"/>
              <a:t>Define e-Commerce</a:t>
            </a:r>
            <a:endParaRPr lang="en-US" sz="3200" dirty="0" smtClean="0"/>
          </a:p>
          <a:p>
            <a:pPr marL="914400" lvl="1" indent="-457200" eaLnBrk="0" hangingPunct="0">
              <a:spcBef>
                <a:spcPts val="600"/>
              </a:spcBef>
              <a:buClr>
                <a:schemeClr val="accent2"/>
              </a:buClr>
              <a:buSzPct val="85000"/>
              <a:buFont typeface="Wingdings" pitchFamily="2" charset="2"/>
              <a:buChar char="Ø"/>
              <a:defRPr/>
            </a:pPr>
            <a:endParaRPr lang="en-US" sz="3200" dirty="0"/>
          </a:p>
          <a:p>
            <a:pPr marL="914400" lvl="1" indent="-457200" eaLnBrk="0" hangingPunct="0">
              <a:spcBef>
                <a:spcPts val="600"/>
              </a:spcBef>
              <a:buClr>
                <a:schemeClr val="accent2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3200" dirty="0" smtClean="0"/>
              <a:t>How </a:t>
            </a:r>
            <a:r>
              <a:rPr lang="en-US" sz="3200" dirty="0"/>
              <a:t>about your </a:t>
            </a:r>
            <a:r>
              <a:rPr lang="en-US" sz="3200" dirty="0" smtClean="0"/>
              <a:t>answer?</a:t>
            </a:r>
          </a:p>
          <a:p>
            <a:pPr marL="914400" lvl="1" indent="-457200" eaLnBrk="0" hangingPunct="0">
              <a:spcBef>
                <a:spcPts val="600"/>
              </a:spcBef>
              <a:buClr>
                <a:schemeClr val="accent2"/>
              </a:buClr>
              <a:buSzPct val="85000"/>
              <a:buFont typeface="Wingdings" pitchFamily="2" charset="2"/>
              <a:buChar char="Ø"/>
              <a:defRPr/>
            </a:pPr>
            <a:endParaRPr lang="en-US" sz="3200" dirty="0"/>
          </a:p>
          <a:p>
            <a:pPr marL="914400" lvl="1" indent="-457200" eaLnBrk="0" hangingPunct="0">
              <a:spcBef>
                <a:spcPts val="600"/>
              </a:spcBef>
              <a:buClr>
                <a:schemeClr val="accent2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3200" dirty="0" smtClean="0"/>
              <a:t>Have </a:t>
            </a:r>
            <a:r>
              <a:rPr lang="en-US" sz="3200" dirty="0"/>
              <a:t>you done </a:t>
            </a:r>
            <a:r>
              <a:rPr lang="en-US" sz="3200" dirty="0" smtClean="0"/>
              <a:t>before</a:t>
            </a:r>
            <a:r>
              <a:rPr lang="en-US" sz="3200" dirty="0"/>
              <a:t>?</a:t>
            </a:r>
            <a:endParaRPr lang="ms-MY" sz="3200" dirty="0"/>
          </a:p>
        </p:txBody>
      </p:sp>
    </p:spTree>
    <p:extLst>
      <p:ext uri="{BB962C8B-B14F-4D97-AF65-F5344CB8AC3E}">
        <p14:creationId xmlns:p14="http://schemas.microsoft.com/office/powerpoint/2010/main" val="39184094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Importance of e-Business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9600" y="2057400"/>
            <a:ext cx="7924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en-US" sz="2800" dirty="0"/>
              <a:t>Attracts a large number of customers – customer all over the world</a:t>
            </a:r>
            <a:r>
              <a:rPr lang="en-US" sz="2800" dirty="0" smtClean="0"/>
              <a:t>.</a:t>
            </a:r>
            <a:endParaRPr lang="en-US" sz="2800" dirty="0"/>
          </a:p>
          <a:p>
            <a:pPr marL="342900" indent="-342900" algn="just">
              <a:buFont typeface="+mj-lt"/>
              <a:buAutoNum type="arabicPeriod"/>
            </a:pPr>
            <a:endParaRPr lang="en-US" sz="2800" dirty="0" smtClean="0"/>
          </a:p>
          <a:p>
            <a:pPr marL="342900" indent="-342900" algn="just">
              <a:buFont typeface="+mj-lt"/>
              <a:buAutoNum type="arabicPeriod"/>
            </a:pPr>
            <a:r>
              <a:rPr lang="en-US" sz="2800" dirty="0" smtClean="0"/>
              <a:t>The </a:t>
            </a:r>
            <a:r>
              <a:rPr lang="en-US" sz="2800" dirty="0"/>
              <a:t>company can be visited without time restrictions – 24hrs / 7days throughout the year without encountering different time zones.</a:t>
            </a:r>
          </a:p>
          <a:p>
            <a:pPr marL="342900" indent="-342900" algn="just">
              <a:buFont typeface="+mj-lt"/>
              <a:buAutoNum type="arabicPeriod"/>
            </a:pPr>
            <a:endParaRPr lang="en-US" sz="2800" dirty="0" smtClean="0"/>
          </a:p>
          <a:p>
            <a:pPr marL="342900" indent="-342900" algn="just">
              <a:buFont typeface="+mj-lt"/>
              <a:buAutoNum type="arabicPeriod"/>
            </a:pPr>
            <a:r>
              <a:rPr lang="en-US" sz="2800" dirty="0" smtClean="0"/>
              <a:t>Gives </a:t>
            </a:r>
            <a:r>
              <a:rPr lang="en-US" sz="2800" dirty="0"/>
              <a:t>an image of a well-established company – to obtain customers’ confidence when dealing with the company.</a:t>
            </a:r>
          </a:p>
        </p:txBody>
      </p:sp>
    </p:spTree>
    <p:extLst>
      <p:ext uri="{BB962C8B-B14F-4D97-AF65-F5344CB8AC3E}">
        <p14:creationId xmlns:p14="http://schemas.microsoft.com/office/powerpoint/2010/main" val="2836391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Importance of e-Business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8305800" cy="4191000"/>
          </a:xfrm>
        </p:spPr>
        <p:txBody>
          <a:bodyPr/>
          <a:lstStyle/>
          <a:p>
            <a:pPr marL="514350" indent="-514350">
              <a:buClrTx/>
              <a:buSzPct val="100000"/>
              <a:buFont typeface="+mj-lt"/>
              <a:buAutoNum type="arabicPeriod" startAt="4"/>
            </a:pPr>
            <a:r>
              <a:rPr lang="en-US" dirty="0"/>
              <a:t>Minimizes management costs – min the management costs such as phone bill, fax, transportation </a:t>
            </a:r>
            <a:r>
              <a:rPr lang="en-US" dirty="0" smtClean="0"/>
              <a:t>etc.</a:t>
            </a:r>
          </a:p>
          <a:p>
            <a:pPr marL="514350" indent="-514350">
              <a:buClrTx/>
              <a:buSzPct val="100000"/>
              <a:buFont typeface="+mj-lt"/>
              <a:buAutoNum type="arabicPeriod" startAt="4"/>
            </a:pPr>
            <a:endParaRPr lang="en-US" dirty="0" smtClean="0"/>
          </a:p>
          <a:p>
            <a:pPr marL="514350" indent="-514350">
              <a:buClrTx/>
              <a:buSzPct val="100000"/>
              <a:buFont typeface="+mj-lt"/>
              <a:buAutoNum type="arabicPeriod" startAt="4"/>
            </a:pPr>
            <a:r>
              <a:rPr lang="en-US" dirty="0" smtClean="0"/>
              <a:t>Disseminates </a:t>
            </a:r>
            <a:r>
              <a:rPr lang="en-US" dirty="0"/>
              <a:t>business information – help to spread business information to individuals within the company and parties outside the company.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2618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3124200"/>
            <a:ext cx="8153400" cy="144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b="1" dirty="0" smtClean="0">
                <a:solidFill>
                  <a:schemeClr val="accent1"/>
                </a:solidFill>
              </a:rPr>
              <a:t>Entrepreneurship</a:t>
            </a:r>
            <a:endParaRPr lang="en-US" sz="80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0624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Importance of e-Business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20574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At the same time, </a:t>
            </a:r>
            <a:r>
              <a:rPr lang="en-US" dirty="0" smtClean="0"/>
              <a:t>entrepreneurs </a:t>
            </a:r>
            <a:r>
              <a:rPr lang="en-US" dirty="0"/>
              <a:t>can enjoy various facilities such as electronic mail, online forums, </a:t>
            </a:r>
            <a:r>
              <a:rPr lang="en-US" dirty="0" smtClean="0"/>
              <a:t>Feedback/Enquiry chat </a:t>
            </a:r>
            <a:r>
              <a:rPr lang="en-US" dirty="0"/>
              <a:t>rooms, and information bargains through the library catalogue.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Businesses </a:t>
            </a:r>
            <a:r>
              <a:rPr lang="en-US" dirty="0"/>
              <a:t>will be able to </a:t>
            </a:r>
            <a:r>
              <a:rPr lang="en-US" dirty="0" smtClean="0"/>
              <a:t>store, </a:t>
            </a:r>
            <a:r>
              <a:rPr lang="en-US" dirty="0"/>
              <a:t>create, and display information through the server. </a:t>
            </a:r>
          </a:p>
        </p:txBody>
      </p:sp>
    </p:spTree>
    <p:extLst>
      <p:ext uri="{BB962C8B-B14F-4D97-AF65-F5344CB8AC3E}">
        <p14:creationId xmlns:p14="http://schemas.microsoft.com/office/powerpoint/2010/main" val="20011360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Importance of e-Business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8001000" cy="44958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sz="3200" dirty="0"/>
              <a:t>By using e-business, companies can send out information to millions of people. </a:t>
            </a:r>
            <a:endParaRPr lang="en-US" sz="3200" dirty="0" smtClean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r>
              <a:rPr lang="en-US" sz="3200" dirty="0" smtClean="0"/>
              <a:t>By </a:t>
            </a:r>
            <a:r>
              <a:rPr lang="en-US" sz="3200" dirty="0"/>
              <a:t>surfing website at any time without having to go out from the building, entrepreneurs can obtain feedback and improve business operations</a:t>
            </a:r>
            <a:r>
              <a:rPr lang="en-US" sz="3200" dirty="0" smtClean="0"/>
              <a:t>.</a:t>
            </a:r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r>
              <a:rPr lang="en-US" sz="3200" dirty="0"/>
              <a:t>The cost of communication will </a:t>
            </a:r>
            <a:r>
              <a:rPr lang="en-US" sz="3200" dirty="0" smtClean="0"/>
              <a:t>also be reduced.</a:t>
            </a:r>
            <a:endParaRPr lang="en-US" sz="32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1387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3657600"/>
            <a:ext cx="8153400" cy="68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/>
              <a:t>Advantages &amp; Disadvantages of </a:t>
            </a:r>
            <a:r>
              <a:rPr lang="en-US" sz="3200" b="1" dirty="0" smtClean="0"/>
              <a:t>e-Business?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5066177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3124200"/>
            <a:ext cx="8153400" cy="114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b="1" dirty="0"/>
              <a:t>Why Become an Entrepreneur?</a:t>
            </a:r>
          </a:p>
        </p:txBody>
      </p:sp>
    </p:spTree>
    <p:extLst>
      <p:ext uri="{BB962C8B-B14F-4D97-AF65-F5344CB8AC3E}">
        <p14:creationId xmlns:p14="http://schemas.microsoft.com/office/powerpoint/2010/main" val="22909793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Why Become an Entrepreneur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05000"/>
            <a:ext cx="8153400" cy="3810000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The three primary reasons that people become entrepreneurs and start their own </a:t>
            </a:r>
            <a:r>
              <a:rPr lang="en-US" sz="3200" dirty="0" smtClean="0"/>
              <a:t>firms.</a:t>
            </a:r>
          </a:p>
          <a:p>
            <a:pPr marL="0" indent="0">
              <a:buNone/>
            </a:pPr>
            <a:endParaRPr lang="en-US" dirty="0"/>
          </a:p>
          <a:p>
            <a:pPr marL="571500" indent="-571500">
              <a:buClrTx/>
              <a:buSzPct val="100000"/>
              <a:buFont typeface="+mj-lt"/>
              <a:buAutoNum type="romanLcPeriod"/>
            </a:pPr>
            <a:r>
              <a:rPr lang="en-US" sz="3200" dirty="0"/>
              <a:t>Desire to be their own </a:t>
            </a:r>
            <a:r>
              <a:rPr lang="en-US" sz="3200" dirty="0" smtClean="0"/>
              <a:t>boss</a:t>
            </a:r>
          </a:p>
          <a:p>
            <a:pPr marL="571500" indent="-571500">
              <a:buClrTx/>
              <a:buSzPct val="100000"/>
              <a:buFont typeface="+mj-lt"/>
              <a:buAutoNum type="romanLcPeriod"/>
            </a:pPr>
            <a:r>
              <a:rPr lang="en-US" sz="3200" dirty="0" smtClean="0"/>
              <a:t>Desire </a:t>
            </a:r>
            <a:r>
              <a:rPr lang="en-US" sz="3200" dirty="0"/>
              <a:t>to pursue </a:t>
            </a:r>
            <a:r>
              <a:rPr lang="en-US" sz="3200" dirty="0" smtClean="0"/>
              <a:t>their own ideas</a:t>
            </a:r>
          </a:p>
          <a:p>
            <a:pPr marL="571500" indent="-571500">
              <a:buClrTx/>
              <a:buSzPct val="100000"/>
              <a:buFont typeface="+mj-lt"/>
              <a:buAutoNum type="romanLcPeriod"/>
            </a:pPr>
            <a:r>
              <a:rPr lang="en-US" sz="3200" dirty="0" smtClean="0"/>
              <a:t>Financial </a:t>
            </a:r>
            <a:r>
              <a:rPr lang="en-US" sz="3200" dirty="0"/>
              <a:t>rewards</a:t>
            </a:r>
          </a:p>
        </p:txBody>
      </p:sp>
    </p:spTree>
    <p:extLst>
      <p:ext uri="{BB962C8B-B14F-4D97-AF65-F5344CB8AC3E}">
        <p14:creationId xmlns:p14="http://schemas.microsoft.com/office/powerpoint/2010/main" val="8536152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3400" y="3429000"/>
            <a:ext cx="8153400" cy="121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/>
              <a:t>Some Very Famous &amp; Successful </a:t>
            </a:r>
            <a:r>
              <a:rPr lang="en-US" sz="3200" b="1" dirty="0" smtClean="0"/>
              <a:t>Entrepreneurs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8640557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Monis</a:t>
            </a:r>
            <a:r>
              <a:rPr lang="en-US" dirty="0"/>
              <a:t> </a:t>
            </a:r>
            <a:r>
              <a:rPr lang="en-US" dirty="0" err="1"/>
              <a:t>Rahman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8800"/>
            <a:ext cx="8305800" cy="4724400"/>
          </a:xfrm>
        </p:spPr>
      </p:pic>
    </p:spTree>
    <p:extLst>
      <p:ext uri="{BB962C8B-B14F-4D97-AF65-F5344CB8AC3E}">
        <p14:creationId xmlns:p14="http://schemas.microsoft.com/office/powerpoint/2010/main" val="18016511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Monis</a:t>
            </a:r>
            <a:r>
              <a:rPr lang="en-US" dirty="0"/>
              <a:t> </a:t>
            </a:r>
            <a:r>
              <a:rPr lang="en-US" dirty="0" err="1"/>
              <a:t>Rahman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050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According to Forbes, </a:t>
            </a:r>
            <a:r>
              <a:rPr lang="en-US" dirty="0" err="1"/>
              <a:t>Monis</a:t>
            </a:r>
            <a:r>
              <a:rPr lang="en-US" dirty="0"/>
              <a:t> </a:t>
            </a:r>
            <a:r>
              <a:rPr lang="en-US" dirty="0" err="1"/>
              <a:t>Rahman</a:t>
            </a:r>
            <a:r>
              <a:rPr lang="en-US" dirty="0"/>
              <a:t> is one “who slept the least, whose office was </a:t>
            </a:r>
            <a:r>
              <a:rPr lang="en-US" dirty="0" smtClean="0"/>
              <a:t>tiniest.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In </a:t>
            </a:r>
            <a:r>
              <a:rPr lang="en-US" dirty="0"/>
              <a:t>2006 he started Rozee.pk and has built it to a company with over 40, 000 employers and 5.4 million professionals registered on its portal.</a:t>
            </a:r>
          </a:p>
        </p:txBody>
      </p:sp>
    </p:spTree>
    <p:extLst>
      <p:ext uri="{BB962C8B-B14F-4D97-AF65-F5344CB8AC3E}">
        <p14:creationId xmlns:p14="http://schemas.microsoft.com/office/powerpoint/2010/main" val="3631017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Abdul </a:t>
            </a:r>
            <a:r>
              <a:rPr lang="en-US" dirty="0" err="1"/>
              <a:t>Sattar</a:t>
            </a:r>
            <a:r>
              <a:rPr lang="en-US" dirty="0"/>
              <a:t> </a:t>
            </a:r>
            <a:r>
              <a:rPr lang="en-US" dirty="0" err="1"/>
              <a:t>Edhi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524000"/>
            <a:ext cx="8534400" cy="5334000"/>
          </a:xfrm>
        </p:spPr>
      </p:pic>
    </p:spTree>
    <p:extLst>
      <p:ext uri="{BB962C8B-B14F-4D97-AF65-F5344CB8AC3E}">
        <p14:creationId xmlns:p14="http://schemas.microsoft.com/office/powerpoint/2010/main" val="21495735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Abdul </a:t>
            </a:r>
            <a:r>
              <a:rPr lang="en-US" dirty="0" err="1"/>
              <a:t>Sattar</a:t>
            </a:r>
            <a:r>
              <a:rPr lang="en-US" dirty="0"/>
              <a:t> </a:t>
            </a:r>
            <a:r>
              <a:rPr lang="en-US" dirty="0" err="1"/>
              <a:t>Edhi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050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Abdul </a:t>
            </a:r>
            <a:r>
              <a:rPr lang="en-US" dirty="0" err="1"/>
              <a:t>Sattar</a:t>
            </a:r>
            <a:r>
              <a:rPr lang="en-US" dirty="0"/>
              <a:t> </a:t>
            </a:r>
            <a:r>
              <a:rPr lang="en-US" dirty="0" err="1" smtClean="0"/>
              <a:t>Edhi</a:t>
            </a:r>
            <a:r>
              <a:rPr lang="en-US" dirty="0"/>
              <a:t> </a:t>
            </a:r>
            <a:r>
              <a:rPr lang="en-US" dirty="0" smtClean="0"/>
              <a:t>who </a:t>
            </a:r>
            <a:r>
              <a:rPr lang="en-US" dirty="0"/>
              <a:t>founded the </a:t>
            </a:r>
            <a:r>
              <a:rPr lang="en-US" dirty="0" err="1"/>
              <a:t>Edhi</a:t>
            </a:r>
            <a:r>
              <a:rPr lang="en-US" dirty="0"/>
              <a:t> Foundation, which runs the world's largest volunteer ambulance network, along with homeless shelters, </a:t>
            </a:r>
            <a:r>
              <a:rPr lang="en-US" dirty="0" smtClean="0"/>
              <a:t>across</a:t>
            </a:r>
            <a:r>
              <a:rPr lang="en-US" dirty="0"/>
              <a:t> </a:t>
            </a:r>
            <a:r>
              <a:rPr lang="en-US" b="1" dirty="0" smtClean="0"/>
              <a:t>Pakistan.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dirty="0"/>
              <a:t>He is also known as “Angel of Mercy” for his selfless services and tremendous contributions to helping the poor, orphans, sick and </a:t>
            </a:r>
            <a:r>
              <a:rPr lang="en-US" dirty="0" smtClean="0"/>
              <a:t>abandoned.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509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Your Expectations From This </a:t>
            </a:r>
            <a:r>
              <a:rPr lang="en-US" b="1" dirty="0" smtClean="0"/>
              <a:t>Module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7848600" cy="4191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3600" b="1" dirty="0" smtClean="0"/>
              <a:t>Broad aim: </a:t>
            </a:r>
            <a:r>
              <a:rPr lang="en-US" sz="3600" dirty="0" smtClean="0"/>
              <a:t>To </a:t>
            </a:r>
            <a:r>
              <a:rPr lang="en-US" sz="3600" dirty="0"/>
              <a:t>provide an awareness of the contribution entrepreneurship makes to the economy and society and to </a:t>
            </a:r>
            <a:r>
              <a:rPr lang="en-US" sz="3600" dirty="0" err="1"/>
              <a:t>recognise</a:t>
            </a:r>
            <a:r>
              <a:rPr lang="en-US" sz="3600" dirty="0"/>
              <a:t> the essential requirements of successful entrepreneurs.</a:t>
            </a:r>
          </a:p>
          <a:p>
            <a:pPr marL="0" indent="0">
              <a:buNone/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8975775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Khalid Nawaz </a:t>
            </a:r>
            <a:r>
              <a:rPr lang="en-US" b="1" dirty="0" err="1"/>
              <a:t>Awan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442" y="1828800"/>
            <a:ext cx="4343400" cy="5029200"/>
          </a:xfrm>
        </p:spPr>
      </p:pic>
    </p:spTree>
    <p:extLst>
      <p:ext uri="{BB962C8B-B14F-4D97-AF65-F5344CB8AC3E}">
        <p14:creationId xmlns:p14="http://schemas.microsoft.com/office/powerpoint/2010/main" val="39176097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Khalid Nawaz </a:t>
            </a:r>
            <a:r>
              <a:rPr lang="en-US" b="1" dirty="0" err="1"/>
              <a:t>Awan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Founder and </a:t>
            </a:r>
            <a:r>
              <a:rPr lang="en-US" dirty="0" smtClean="0"/>
              <a:t>Chairman of TCS logistics.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4715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Jeffrey Preston Bezos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905000"/>
            <a:ext cx="8000999" cy="4572000"/>
          </a:xfrm>
        </p:spPr>
      </p:pic>
    </p:spTree>
    <p:extLst>
      <p:ext uri="{BB962C8B-B14F-4D97-AF65-F5344CB8AC3E}">
        <p14:creationId xmlns:p14="http://schemas.microsoft.com/office/powerpoint/2010/main" val="18223324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Jeffrey Preston Bezos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20574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Jeffrey Preston Bezos is an American </a:t>
            </a:r>
            <a:r>
              <a:rPr lang="en-US" dirty="0" smtClean="0"/>
              <a:t>businessman</a:t>
            </a:r>
            <a:r>
              <a:rPr lang="en-US" dirty="0"/>
              <a:t> </a:t>
            </a:r>
            <a:r>
              <a:rPr lang="en-US" dirty="0" smtClean="0"/>
              <a:t>and investor. </a:t>
            </a:r>
            <a:r>
              <a:rPr lang="en-US" dirty="0"/>
              <a:t>He is the founder, CEO, and president of </a:t>
            </a:r>
            <a:r>
              <a:rPr lang="en-US" dirty="0" smtClean="0"/>
              <a:t>Amazon.com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Worth: $131bn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883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William Henry Gates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828800"/>
            <a:ext cx="5334000" cy="4648200"/>
          </a:xfrm>
        </p:spPr>
      </p:pic>
    </p:spTree>
    <p:extLst>
      <p:ext uri="{BB962C8B-B14F-4D97-AF65-F5344CB8AC3E}">
        <p14:creationId xmlns:p14="http://schemas.microsoft.com/office/powerpoint/2010/main" val="30225073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William Henry Gates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050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William Henry </a:t>
            </a:r>
            <a:r>
              <a:rPr lang="en-US" dirty="0" smtClean="0"/>
              <a:t>Gates </a:t>
            </a:r>
            <a:r>
              <a:rPr lang="en-US" dirty="0"/>
              <a:t>is an American business magnate, investor, </a:t>
            </a:r>
            <a:r>
              <a:rPr lang="en-US" dirty="0" smtClean="0"/>
              <a:t>author and </a:t>
            </a:r>
            <a:r>
              <a:rPr lang="en-US" dirty="0"/>
              <a:t>humanitarian. He is best known as the pioneer of the microcomputer revolution of the 1970s and 1980s, and the principal founder of </a:t>
            </a:r>
            <a:r>
              <a:rPr lang="en-US" dirty="0" smtClean="0"/>
              <a:t>Microsoft.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Worth: </a:t>
            </a:r>
            <a:r>
              <a:rPr lang="en-US" dirty="0"/>
              <a:t>$96.5bn</a:t>
            </a:r>
          </a:p>
        </p:txBody>
      </p:sp>
    </p:spTree>
    <p:extLst>
      <p:ext uri="{BB962C8B-B14F-4D97-AF65-F5344CB8AC3E}">
        <p14:creationId xmlns:p14="http://schemas.microsoft.com/office/powerpoint/2010/main" val="6246917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 Elliot </a:t>
            </a:r>
            <a:r>
              <a:rPr lang="en-US" dirty="0" err="1"/>
              <a:t>Zuckerberg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05000"/>
            <a:ext cx="8153400" cy="4572000"/>
          </a:xfrm>
        </p:spPr>
      </p:pic>
    </p:spTree>
    <p:extLst>
      <p:ext uri="{BB962C8B-B14F-4D97-AF65-F5344CB8AC3E}">
        <p14:creationId xmlns:p14="http://schemas.microsoft.com/office/powerpoint/2010/main" val="757823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 Elliot </a:t>
            </a:r>
            <a:r>
              <a:rPr lang="en-US" dirty="0" err="1"/>
              <a:t>Zuckerberg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7696200" cy="4495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3600" dirty="0"/>
              <a:t>Mark </a:t>
            </a:r>
            <a:r>
              <a:rPr lang="en-US" sz="3600" dirty="0" smtClean="0"/>
              <a:t>Elliot </a:t>
            </a:r>
            <a:r>
              <a:rPr lang="en-US" sz="3600" dirty="0" err="1" smtClean="0"/>
              <a:t>Zuckerberg</a:t>
            </a:r>
            <a:r>
              <a:rPr lang="en-US" sz="3600" dirty="0"/>
              <a:t> </a:t>
            </a:r>
            <a:r>
              <a:rPr lang="en-US" sz="3600" dirty="0" smtClean="0"/>
              <a:t>is </a:t>
            </a:r>
            <a:r>
              <a:rPr lang="en-US" sz="3600" dirty="0"/>
              <a:t>an American technology </a:t>
            </a:r>
            <a:r>
              <a:rPr lang="en-US" sz="3600" dirty="0" smtClean="0"/>
              <a:t>entrepreneur. </a:t>
            </a:r>
            <a:r>
              <a:rPr lang="en-US" sz="3600" dirty="0" err="1" smtClean="0"/>
              <a:t>Zuckerberg</a:t>
            </a:r>
            <a:r>
              <a:rPr lang="en-US" sz="3600" dirty="0" smtClean="0"/>
              <a:t> </a:t>
            </a:r>
            <a:r>
              <a:rPr lang="en-US" sz="3600" dirty="0"/>
              <a:t>is known for co-founding and leading Facebook as its chairman and chief executive officer.</a:t>
            </a:r>
          </a:p>
        </p:txBody>
      </p:sp>
    </p:spTree>
    <p:extLst>
      <p:ext uri="{BB962C8B-B14F-4D97-AF65-F5344CB8AC3E}">
        <p14:creationId xmlns:p14="http://schemas.microsoft.com/office/powerpoint/2010/main" val="4466035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Steven Paul Jobs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676400"/>
            <a:ext cx="8305799" cy="5181600"/>
          </a:xfrm>
        </p:spPr>
      </p:pic>
    </p:spTree>
    <p:extLst>
      <p:ext uri="{BB962C8B-B14F-4D97-AF65-F5344CB8AC3E}">
        <p14:creationId xmlns:p14="http://schemas.microsoft.com/office/powerpoint/2010/main" val="311445240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Steven Paul Jobs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Steven Paul Jobs was an American inventor, designer and entrepreneur who was the co-founder, chief executive and chairman of Apple </a:t>
            </a:r>
            <a:r>
              <a:rPr lang="en-US" dirty="0" smtClean="0"/>
              <a:t>Computer.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961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763000" cy="990600"/>
          </a:xfrm>
        </p:spPr>
        <p:txBody>
          <a:bodyPr>
            <a:noAutofit/>
          </a:bodyPr>
          <a:lstStyle/>
          <a:p>
            <a:r>
              <a:rPr lang="en-US" sz="3600" b="1" dirty="0"/>
              <a:t>Teaching, Learning and Assessment Strategy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8153400" cy="4114800"/>
          </a:xfrm>
        </p:spPr>
        <p:txBody>
          <a:bodyPr/>
          <a:lstStyle/>
          <a:p>
            <a:endParaRPr lang="en-US" dirty="0"/>
          </a:p>
          <a:p>
            <a:r>
              <a:rPr lang="en-US" dirty="0" smtClean="0"/>
              <a:t>One </a:t>
            </a:r>
            <a:r>
              <a:rPr lang="en-US" dirty="0"/>
              <a:t>H</a:t>
            </a:r>
            <a:r>
              <a:rPr lang="en-US" dirty="0" smtClean="0"/>
              <a:t>our thirty </a:t>
            </a:r>
            <a:r>
              <a:rPr lang="en-US" dirty="0"/>
              <a:t>minutes lecture per week </a:t>
            </a:r>
            <a:r>
              <a:rPr lang="en-US" dirty="0" smtClean="0"/>
              <a:t>(Two </a:t>
            </a:r>
            <a:r>
              <a:rPr lang="en-US" dirty="0"/>
              <a:t>Lectures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r>
              <a:rPr lang="en-US" dirty="0"/>
              <a:t>Directed study, directed reading</a:t>
            </a:r>
          </a:p>
          <a:p>
            <a:endParaRPr lang="en-US" dirty="0"/>
          </a:p>
          <a:p>
            <a:r>
              <a:rPr lang="en-US" dirty="0"/>
              <a:t>Private </a:t>
            </a:r>
            <a:r>
              <a:rPr lang="en-US" dirty="0" smtClean="0"/>
              <a:t>study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034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IMPORTANT!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133600"/>
            <a:ext cx="8305800" cy="121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Attendance</a:t>
            </a:r>
            <a:r>
              <a:rPr lang="en-US" sz="3600" dirty="0"/>
              <a:t>: 100 % (80 min) to qualify to sit in the final examination </a:t>
            </a:r>
          </a:p>
        </p:txBody>
      </p:sp>
    </p:spTree>
    <p:extLst>
      <p:ext uri="{BB962C8B-B14F-4D97-AF65-F5344CB8AC3E}">
        <p14:creationId xmlns:p14="http://schemas.microsoft.com/office/powerpoint/2010/main" val="205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Grading Policy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90" y="2208134"/>
            <a:ext cx="8132769" cy="3049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0" y="5562600"/>
            <a:ext cx="7924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sz="2400" b="1" dirty="0" smtClean="0"/>
              <a:t>Note</a:t>
            </a:r>
            <a:r>
              <a:rPr lang="en-US" sz="2400" dirty="0" smtClean="0"/>
              <a:t>:  Assignment, Project and class Activities will be marked in Sessional grades.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779189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Core Themes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8153400" cy="335280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dirty="0" smtClean="0"/>
              <a:t>Entrepreneurship </a:t>
            </a:r>
            <a:r>
              <a:rPr lang="en-US" dirty="0"/>
              <a:t>(To start a New </a:t>
            </a:r>
            <a:r>
              <a:rPr lang="en-US" dirty="0" smtClean="0"/>
              <a:t>Venture)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Family </a:t>
            </a:r>
            <a:r>
              <a:rPr lang="en-US" dirty="0"/>
              <a:t>Businesses (Take Over Family </a:t>
            </a:r>
            <a:r>
              <a:rPr lang="en-US" dirty="0" smtClean="0"/>
              <a:t>Business)</a:t>
            </a:r>
          </a:p>
          <a:p>
            <a:pPr>
              <a:buFont typeface="Wingdings" pitchFamily="2" charset="2"/>
              <a:buChar char="q"/>
            </a:pPr>
            <a:r>
              <a:rPr lang="en-US" dirty="0" err="1" smtClean="0"/>
              <a:t>Intrapreneurship</a:t>
            </a:r>
            <a:r>
              <a:rPr lang="en-US" dirty="0" smtClean="0"/>
              <a:t> </a:t>
            </a:r>
            <a:r>
              <a:rPr lang="en-US" dirty="0"/>
              <a:t>(Corporate Entrepreneurship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441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About </a:t>
            </a:r>
            <a:r>
              <a:rPr lang="en-US" dirty="0">
                <a:solidFill>
                  <a:schemeClr val="tx1"/>
                </a:solidFill>
              </a:rPr>
              <a:t>ENTREPRENEURSHIP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1981200"/>
            <a:ext cx="7620000" cy="36576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3200" dirty="0"/>
              <a:t>A society that </a:t>
            </a:r>
            <a:r>
              <a:rPr lang="en-US" sz="3200" dirty="0" smtClean="0"/>
              <a:t>has </a:t>
            </a:r>
            <a:r>
              <a:rPr lang="en-US" sz="3200" dirty="0" smtClean="0">
                <a:solidFill>
                  <a:schemeClr val="accent1"/>
                </a:solidFill>
              </a:rPr>
              <a:t>entrepreneurs</a:t>
            </a:r>
            <a:r>
              <a:rPr lang="en-US" sz="3200" dirty="0" smtClean="0"/>
              <a:t> </a:t>
            </a:r>
            <a:r>
              <a:rPr lang="en-US" sz="3200" dirty="0"/>
              <a:t>is considered to be a successful society. </a:t>
            </a:r>
            <a:endParaRPr lang="en-US" sz="3200" dirty="0" smtClean="0"/>
          </a:p>
          <a:p>
            <a:pPr marL="0" indent="0" algn="just">
              <a:buNone/>
            </a:pPr>
            <a:r>
              <a:rPr lang="en-US" sz="3200" dirty="0" smtClean="0"/>
              <a:t>This </a:t>
            </a:r>
            <a:r>
              <a:rPr lang="en-US" sz="3200" dirty="0"/>
              <a:t>is because </a:t>
            </a:r>
            <a:r>
              <a:rPr lang="en-US" sz="3200" dirty="0" smtClean="0">
                <a:solidFill>
                  <a:schemeClr val="accent1"/>
                </a:solidFill>
              </a:rPr>
              <a:t>entrepreneurs</a:t>
            </a:r>
            <a:r>
              <a:rPr lang="en-US" sz="3200" dirty="0" smtClean="0"/>
              <a:t> are individuals who are </a:t>
            </a:r>
            <a:r>
              <a:rPr lang="en-US" sz="3200" b="1" dirty="0"/>
              <a:t>creative</a:t>
            </a:r>
            <a:r>
              <a:rPr lang="en-US" sz="3200" dirty="0"/>
              <a:t>, </a:t>
            </a:r>
            <a:r>
              <a:rPr lang="en-US" sz="3200" b="1" dirty="0"/>
              <a:t>dynamic</a:t>
            </a:r>
            <a:r>
              <a:rPr lang="en-US" sz="3200" dirty="0"/>
              <a:t> and </a:t>
            </a:r>
            <a:r>
              <a:rPr lang="en-US" sz="3200" b="1" dirty="0"/>
              <a:t>innovative</a:t>
            </a:r>
            <a:r>
              <a:rPr lang="en-US" sz="3200" dirty="0"/>
              <a:t>. They are willing to take risks and face unpredictable and uncertain challenges by  using their </a:t>
            </a:r>
            <a:r>
              <a:rPr lang="en-US" sz="3200" b="1" dirty="0"/>
              <a:t>creativity</a:t>
            </a:r>
            <a:r>
              <a:rPr lang="en-US" sz="3200" dirty="0"/>
              <a:t> and </a:t>
            </a:r>
            <a:r>
              <a:rPr lang="en-US" sz="3200" b="1" dirty="0"/>
              <a:t>will power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19965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About ENTREPRENEURSHIP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1981200"/>
            <a:ext cx="7924800" cy="3810000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>
                <a:solidFill>
                  <a:schemeClr val="accent1"/>
                </a:solidFill>
              </a:rPr>
              <a:t>Entrepreneurs</a:t>
            </a:r>
            <a:r>
              <a:rPr lang="en-US" sz="3200" dirty="0"/>
              <a:t> would develop and penetrate new business areas in order to stay competitive in the industry. </a:t>
            </a: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Then</a:t>
            </a:r>
            <a:r>
              <a:rPr lang="en-US" sz="3200" dirty="0"/>
              <a:t>, more products or services being offered to the society, which would enhance the society’s economic </a:t>
            </a:r>
            <a:r>
              <a:rPr lang="en-US" sz="3200" dirty="0" smtClean="0"/>
              <a:t>development.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8566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4083</TotalTime>
  <Words>884</Words>
  <Application>Microsoft Office PowerPoint</Application>
  <PresentationFormat>On-screen Show (4:3)</PresentationFormat>
  <Paragraphs>122</Paragraphs>
  <Slides>39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Median</vt:lpstr>
      <vt:lpstr>Entrepreneurship                   an introduction</vt:lpstr>
      <vt:lpstr>PowerPoint Presentation</vt:lpstr>
      <vt:lpstr>Your Expectations From This Module</vt:lpstr>
      <vt:lpstr>Teaching, Learning and Assessment Strategy</vt:lpstr>
      <vt:lpstr>IMPORTANT!</vt:lpstr>
      <vt:lpstr>Grading Policy</vt:lpstr>
      <vt:lpstr>Core Themes</vt:lpstr>
      <vt:lpstr>About ENTREPRENEURSHIP</vt:lpstr>
      <vt:lpstr>About ENTREPRENEURSHIP</vt:lpstr>
      <vt:lpstr>PowerPoint Presentation</vt:lpstr>
      <vt:lpstr>Who is an Entrepreneur?</vt:lpstr>
      <vt:lpstr>My Definition of Entrepreneur?</vt:lpstr>
      <vt:lpstr>Entrepreneurs Vs Businessman</vt:lpstr>
      <vt:lpstr>Question!</vt:lpstr>
      <vt:lpstr>UNDERSTAND E-BUSINESS</vt:lpstr>
      <vt:lpstr>UNDERSTAND E-BUSINESS</vt:lpstr>
      <vt:lpstr>Question!</vt:lpstr>
      <vt:lpstr>The Importance of e-Business</vt:lpstr>
      <vt:lpstr>The Importance of e-Business</vt:lpstr>
      <vt:lpstr>The Importance of e-Business</vt:lpstr>
      <vt:lpstr>The Importance of e-Business</vt:lpstr>
      <vt:lpstr>Question!</vt:lpstr>
      <vt:lpstr>Question!</vt:lpstr>
      <vt:lpstr>Why Become an Entrepreneur?</vt:lpstr>
      <vt:lpstr>PowerPoint Presentation</vt:lpstr>
      <vt:lpstr>Monis Rahman</vt:lpstr>
      <vt:lpstr>Monis Rahman</vt:lpstr>
      <vt:lpstr>Abdul Sattar Edhi</vt:lpstr>
      <vt:lpstr>Abdul Sattar Edhi</vt:lpstr>
      <vt:lpstr>Khalid Nawaz Awan</vt:lpstr>
      <vt:lpstr>Khalid Nawaz Awan</vt:lpstr>
      <vt:lpstr>Jeffrey Preston Bezos</vt:lpstr>
      <vt:lpstr>Jeffrey Preston Bezos</vt:lpstr>
      <vt:lpstr>William Henry Gates</vt:lpstr>
      <vt:lpstr>William Henry Gates</vt:lpstr>
      <vt:lpstr>Mark Elliot Zuckerberg</vt:lpstr>
      <vt:lpstr>Mark Elliot Zuckerberg</vt:lpstr>
      <vt:lpstr>Steven Paul Jobs</vt:lpstr>
      <vt:lpstr>Steven Paul Jobs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Entrepreneurship</dc:title>
  <dc:creator>Mr. Saud Hassan</dc:creator>
  <cp:lastModifiedBy>Mr. Saud Hassan</cp:lastModifiedBy>
  <cp:revision>267</cp:revision>
  <cp:lastPrinted>2017-03-16T04:14:00Z</cp:lastPrinted>
  <dcterms:created xsi:type="dcterms:W3CDTF">2014-02-07T04:27:51Z</dcterms:created>
  <dcterms:modified xsi:type="dcterms:W3CDTF">2020-03-24T07:57:02Z</dcterms:modified>
</cp:coreProperties>
</file>