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handoutMasterIdLst>
    <p:handoutMasterId r:id="rId49"/>
  </p:handoutMasterIdLst>
  <p:sldIdLst>
    <p:sldId id="256"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99" r:id="rId18"/>
    <p:sldId id="300" r:id="rId19"/>
    <p:sldId id="301" r:id="rId20"/>
    <p:sldId id="302" r:id="rId21"/>
    <p:sldId id="303" r:id="rId22"/>
    <p:sldId id="304" r:id="rId23"/>
    <p:sldId id="305" r:id="rId24"/>
    <p:sldId id="306" r:id="rId25"/>
    <p:sldId id="307" r:id="rId26"/>
    <p:sldId id="30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18" autoAdjust="0"/>
    <p:restoredTop sz="93910" autoAdjust="0"/>
  </p:normalViewPr>
  <p:slideViewPr>
    <p:cSldViewPr>
      <p:cViewPr>
        <p:scale>
          <a:sx n="70" d="100"/>
          <a:sy n="70" d="100"/>
        </p:scale>
        <p:origin x="-1446" y="-18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6DD5ED04-0D0B-4262-9273-B67E5BE82061}" type="datetimeFigureOut">
              <a:rPr lang="en-US" smtClean="0"/>
              <a:pPr/>
              <a:t>1/10/2020</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362C3271-7CBF-4342-A3AD-2EE1810120D1}" type="slidenum">
              <a:rPr lang="en-US" smtClean="0"/>
              <a:pPr/>
              <a:t>‹#›</a:t>
            </a:fld>
            <a:endParaRPr lang="en-US"/>
          </a:p>
        </p:txBody>
      </p:sp>
    </p:spTree>
    <p:extLst>
      <p:ext uri="{BB962C8B-B14F-4D97-AF65-F5344CB8AC3E}">
        <p14:creationId xmlns:p14="http://schemas.microsoft.com/office/powerpoint/2010/main" val="28529672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0250009-BFD4-4342-B8F1-1B0981E2FD70}" type="datetimeFigureOut">
              <a:rPr lang="en-US" smtClean="0"/>
              <a:pPr/>
              <a:t>1/10/2020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7D1CAF6-0B53-4DB4-87F0-B99A13085661}" type="slidenum">
              <a:rPr lang="en-US" smtClean="0"/>
              <a:pPr/>
              <a:t>‹#›</a:t>
            </a:fld>
            <a:endParaRPr lang="en-US"/>
          </a:p>
        </p:txBody>
      </p:sp>
    </p:spTree>
    <p:extLst>
      <p:ext uri="{BB962C8B-B14F-4D97-AF65-F5344CB8AC3E}">
        <p14:creationId xmlns:p14="http://schemas.microsoft.com/office/powerpoint/2010/main" val="4097019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D1CAF6-0B53-4DB4-87F0-B99A13085661}" type="slidenum">
              <a:rPr lang="en-US" smtClean="0"/>
              <a:pPr/>
              <a:t>1</a:t>
            </a:fld>
            <a:endParaRPr lang="en-US"/>
          </a:p>
        </p:txBody>
      </p:sp>
    </p:spTree>
    <p:extLst>
      <p:ext uri="{BB962C8B-B14F-4D97-AF65-F5344CB8AC3E}">
        <p14:creationId xmlns:p14="http://schemas.microsoft.com/office/powerpoint/2010/main" val="2197422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926F2071-64DF-4F8F-AD99-621BDC31C1D8}" type="datetimeFigureOut">
              <a:rPr lang="en-US" smtClean="0"/>
              <a:pPr/>
              <a:t>1/10/2020</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5B076324-D8B5-4CCB-AE38-F5AA9F92352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6F2071-64DF-4F8F-AD99-621BDC31C1D8}" type="datetimeFigureOut">
              <a:rPr lang="en-US" smtClean="0"/>
              <a:pPr/>
              <a:t>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076324-D8B5-4CCB-AE38-F5AA9F92352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926F2071-64DF-4F8F-AD99-621BDC31C1D8}" type="datetimeFigureOut">
              <a:rPr lang="en-US" smtClean="0"/>
              <a:pPr/>
              <a:t>1/10/2020</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5B076324-D8B5-4CCB-AE38-F5AA9F92352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26F2071-64DF-4F8F-AD99-621BDC31C1D8}" type="datetimeFigureOut">
              <a:rPr lang="en-US" smtClean="0"/>
              <a:pPr/>
              <a:t>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5B076324-D8B5-4CCB-AE38-F5AA9F923527}"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26F2071-64DF-4F8F-AD99-621BDC31C1D8}" type="datetimeFigureOut">
              <a:rPr lang="en-US" smtClean="0"/>
              <a:pPr/>
              <a:t>1/10/2020</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B076324-D8B5-4CCB-AE38-F5AA9F923527}"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26F2071-64DF-4F8F-AD99-621BDC31C1D8}" type="datetimeFigureOut">
              <a:rPr lang="en-US" smtClean="0"/>
              <a:pPr/>
              <a:t>1/10/2020</a:t>
            </a:fld>
            <a:endParaRPr lang="en-US"/>
          </a:p>
        </p:txBody>
      </p:sp>
      <p:sp>
        <p:nvSpPr>
          <p:cNvPr id="10" name="Slide Number Placeholder 9"/>
          <p:cNvSpPr>
            <a:spLocks noGrp="1"/>
          </p:cNvSpPr>
          <p:nvPr>
            <p:ph type="sldNum" sz="quarter" idx="16"/>
          </p:nvPr>
        </p:nvSpPr>
        <p:spPr/>
        <p:txBody>
          <a:bodyPr rtlCol="0"/>
          <a:lstStyle/>
          <a:p>
            <a:fld id="{5B076324-D8B5-4CCB-AE38-F5AA9F923527}"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926F2071-64DF-4F8F-AD99-621BDC31C1D8}" type="datetimeFigureOut">
              <a:rPr lang="en-US" smtClean="0"/>
              <a:pPr/>
              <a:t>1/10/2020</a:t>
            </a:fld>
            <a:endParaRPr lang="en-US"/>
          </a:p>
        </p:txBody>
      </p:sp>
      <p:sp>
        <p:nvSpPr>
          <p:cNvPr id="12" name="Slide Number Placeholder 11"/>
          <p:cNvSpPr>
            <a:spLocks noGrp="1"/>
          </p:cNvSpPr>
          <p:nvPr>
            <p:ph type="sldNum" sz="quarter" idx="16"/>
          </p:nvPr>
        </p:nvSpPr>
        <p:spPr/>
        <p:txBody>
          <a:bodyPr rtlCol="0"/>
          <a:lstStyle/>
          <a:p>
            <a:fld id="{5B076324-D8B5-4CCB-AE38-F5AA9F923527}"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26F2071-64DF-4F8F-AD99-621BDC31C1D8}" type="datetimeFigureOut">
              <a:rPr lang="en-US" smtClean="0"/>
              <a:pPr/>
              <a:t>1/10/2020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5B076324-D8B5-4CCB-AE38-F5AA9F92352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6F2071-64DF-4F8F-AD99-621BDC31C1D8}" type="datetimeFigureOut">
              <a:rPr lang="en-US" smtClean="0"/>
              <a:pPr/>
              <a:t>1/10/2020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5B076324-D8B5-4CCB-AE38-F5AA9F92352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26F2071-64DF-4F8F-AD99-621BDC31C1D8}" type="datetimeFigureOut">
              <a:rPr lang="en-US" smtClean="0"/>
              <a:pPr/>
              <a:t>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5B076324-D8B5-4CCB-AE38-F5AA9F923527}"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926F2071-64DF-4F8F-AD99-621BDC31C1D8}" type="datetimeFigureOut">
              <a:rPr lang="en-US" smtClean="0"/>
              <a:pPr/>
              <a:t>1/10/2020</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5B076324-D8B5-4CCB-AE38-F5AA9F923527}"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926F2071-64DF-4F8F-AD99-621BDC31C1D8}" type="datetimeFigureOut">
              <a:rPr lang="en-US" smtClean="0"/>
              <a:pPr/>
              <a:t>1/10/2020</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5B076324-D8B5-4CCB-AE38-F5AA9F92352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4038600"/>
            <a:ext cx="7924800" cy="1828800"/>
          </a:xfrm>
        </p:spPr>
        <p:txBody>
          <a:bodyPr>
            <a:normAutofit/>
          </a:bodyPr>
          <a:lstStyle/>
          <a:p>
            <a:pPr algn="ctr"/>
            <a:r>
              <a:rPr lang="en-US" dirty="0" smtClean="0"/>
              <a:t>Entrepreneurship</a:t>
            </a:r>
            <a:br>
              <a:rPr lang="en-US" dirty="0" smtClean="0"/>
            </a:br>
            <a:r>
              <a:rPr lang="en-US" dirty="0" smtClean="0"/>
              <a:t>    </a:t>
            </a:r>
            <a:r>
              <a:rPr lang="en-US" sz="2400" dirty="0" smtClean="0"/>
              <a:t>Assessment for entrepreneurial plan</a:t>
            </a:r>
            <a:endParaRPr lang="en-US" sz="2400" dirty="0"/>
          </a:p>
        </p:txBody>
      </p:sp>
      <p:sp>
        <p:nvSpPr>
          <p:cNvPr id="3" name="Subtitle 2"/>
          <p:cNvSpPr>
            <a:spLocks noGrp="1"/>
          </p:cNvSpPr>
          <p:nvPr>
            <p:ph type="subTitle" idx="1"/>
          </p:nvPr>
        </p:nvSpPr>
        <p:spPr/>
        <p:txBody>
          <a:bodyPr/>
          <a:lstStyle/>
          <a:p>
            <a:r>
              <a:rPr lang="en-US" dirty="0" smtClean="0"/>
              <a:t>MBA 4</a:t>
            </a:r>
            <a:r>
              <a:rPr lang="en-US" baseline="30000" dirty="0" smtClean="0"/>
              <a:t>th</a:t>
            </a:r>
            <a:r>
              <a:rPr lang="en-US" dirty="0" smtClean="0"/>
              <a:t> M1-M2</a:t>
            </a:r>
            <a:endParaRPr lang="en-US" dirty="0"/>
          </a:p>
        </p:txBody>
      </p:sp>
      <p:sp>
        <p:nvSpPr>
          <p:cNvPr id="5" name="TextBox 4"/>
          <p:cNvSpPr txBox="1"/>
          <p:nvPr/>
        </p:nvSpPr>
        <p:spPr>
          <a:xfrm>
            <a:off x="0" y="6172200"/>
            <a:ext cx="2209800" cy="523220"/>
          </a:xfrm>
          <a:prstGeom prst="rect">
            <a:avLst/>
          </a:prstGeom>
          <a:noFill/>
        </p:spPr>
        <p:txBody>
          <a:bodyPr wrap="square" rtlCol="0">
            <a:spAutoFit/>
          </a:bodyPr>
          <a:lstStyle/>
          <a:p>
            <a:r>
              <a:rPr lang="en-US" sz="2800" dirty="0" smtClean="0"/>
              <a:t>Saud Hassan </a:t>
            </a:r>
            <a:endParaRPr lang="en-US"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3400"/>
            <a:ext cx="9067800" cy="2057400"/>
          </a:xfrm>
          <a:prstGeom prst="rect">
            <a:avLst/>
          </a:prstGeom>
        </p:spPr>
      </p:pic>
    </p:spTree>
    <p:extLst>
      <p:ext uri="{BB962C8B-B14F-4D97-AF65-F5344CB8AC3E}">
        <p14:creationId xmlns:p14="http://schemas.microsoft.com/office/powerpoint/2010/main" val="42624649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905000"/>
            <a:ext cx="8153400" cy="4495800"/>
          </a:xfrm>
        </p:spPr>
        <p:txBody>
          <a:bodyPr/>
          <a:lstStyle/>
          <a:p>
            <a:pPr marL="0" indent="0">
              <a:buNone/>
            </a:pPr>
            <a:r>
              <a:rPr lang="en-US" b="1" dirty="0">
                <a:solidFill>
                  <a:schemeClr val="accent1"/>
                </a:solidFill>
              </a:rPr>
              <a:t>Force 2</a:t>
            </a:r>
            <a:r>
              <a:rPr lang="en-US" b="1" dirty="0"/>
              <a:t>: the threat of substitute </a:t>
            </a:r>
            <a:r>
              <a:rPr lang="en-US" b="1" dirty="0" smtClean="0"/>
              <a:t>products</a:t>
            </a:r>
            <a:endParaRPr lang="en-US" dirty="0" smtClean="0"/>
          </a:p>
          <a:p>
            <a:pPr marL="0" indent="0">
              <a:buNone/>
            </a:pPr>
            <a:endParaRPr lang="en-US" dirty="0"/>
          </a:p>
          <a:p>
            <a:endParaRPr lang="en-US" dirty="0"/>
          </a:p>
          <a:p>
            <a:pPr>
              <a:buClr>
                <a:schemeClr val="accent1"/>
              </a:buClr>
              <a:buSzPct val="100000"/>
              <a:buFont typeface="Wingdings" pitchFamily="2" charset="2"/>
              <a:buChar char="§"/>
            </a:pPr>
            <a:r>
              <a:rPr lang="en-US" dirty="0"/>
              <a:t>Would the customers be willing to switch to the new </a:t>
            </a:r>
            <a:r>
              <a:rPr lang="en-US" dirty="0" smtClean="0"/>
              <a:t>products?</a:t>
            </a:r>
          </a:p>
          <a:p>
            <a:pPr marL="0" indent="0">
              <a:buClr>
                <a:schemeClr val="accent1"/>
              </a:buClr>
              <a:buSzPct val="100000"/>
              <a:buNone/>
            </a:pPr>
            <a:r>
              <a:rPr lang="en-US" dirty="0" smtClean="0"/>
              <a:t>Because High </a:t>
            </a:r>
            <a:r>
              <a:rPr lang="en-US" dirty="0"/>
              <a:t>levels of customer care or loyalty could </a:t>
            </a:r>
            <a:r>
              <a:rPr lang="en-US" dirty="0" smtClean="0"/>
              <a:t>discourage </a:t>
            </a:r>
            <a:r>
              <a:rPr lang="en-US" dirty="0"/>
              <a:t>any switch</a:t>
            </a:r>
            <a:r>
              <a:rPr lang="en-US" dirty="0" smtClean="0"/>
              <a:t>.</a:t>
            </a:r>
            <a:endParaRPr lang="en-US" dirty="0"/>
          </a:p>
        </p:txBody>
      </p:sp>
    </p:spTree>
    <p:extLst>
      <p:ext uri="{BB962C8B-B14F-4D97-AF65-F5344CB8AC3E}">
        <p14:creationId xmlns:p14="http://schemas.microsoft.com/office/powerpoint/2010/main" val="1537827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533400" y="1905000"/>
            <a:ext cx="8229600" cy="4648200"/>
          </a:xfrm>
        </p:spPr>
        <p:txBody>
          <a:bodyPr>
            <a:normAutofit fontScale="92500" lnSpcReduction="10000"/>
          </a:bodyPr>
          <a:lstStyle/>
          <a:p>
            <a:pPr marL="0" indent="0">
              <a:buNone/>
            </a:pPr>
            <a:r>
              <a:rPr lang="en-US" b="1" dirty="0">
                <a:solidFill>
                  <a:schemeClr val="accent1"/>
                </a:solidFill>
              </a:rPr>
              <a:t>Force 3</a:t>
            </a:r>
            <a:r>
              <a:rPr lang="en-US" b="1" dirty="0"/>
              <a:t>: the bargaining power of buyers or </a:t>
            </a:r>
            <a:r>
              <a:rPr lang="en-US" b="1" dirty="0" smtClean="0"/>
              <a:t>customers</a:t>
            </a:r>
          </a:p>
          <a:p>
            <a:pPr marL="0" indent="0">
              <a:buNone/>
            </a:pPr>
            <a:r>
              <a:rPr lang="en-US" dirty="0"/>
              <a:t>How strong is the customers’ buying power? </a:t>
            </a:r>
            <a:endParaRPr lang="en-US" dirty="0" smtClean="0"/>
          </a:p>
          <a:p>
            <a:pPr marL="0" indent="0">
              <a:buNone/>
            </a:pPr>
            <a:endParaRPr lang="en-US" dirty="0"/>
          </a:p>
          <a:p>
            <a:endParaRPr lang="en-US" dirty="0"/>
          </a:p>
          <a:p>
            <a:pPr algn="just">
              <a:buClr>
                <a:schemeClr val="accent1"/>
              </a:buClr>
              <a:buSzPct val="100000"/>
              <a:buFont typeface="Wingdings" pitchFamily="2" charset="2"/>
              <a:buChar char="§"/>
            </a:pPr>
            <a:r>
              <a:rPr lang="en-US" dirty="0"/>
              <a:t>If there is a </a:t>
            </a:r>
            <a:r>
              <a:rPr lang="en-US" b="1" dirty="0"/>
              <a:t>large number </a:t>
            </a:r>
            <a:r>
              <a:rPr lang="en-US" b="1" dirty="0" smtClean="0"/>
              <a:t>of </a:t>
            </a:r>
            <a:r>
              <a:rPr lang="en-US" b="1" dirty="0"/>
              <a:t>customers</a:t>
            </a:r>
            <a:r>
              <a:rPr lang="en-US" dirty="0"/>
              <a:t> and relatively few </a:t>
            </a:r>
            <a:r>
              <a:rPr lang="en-US" dirty="0" smtClean="0"/>
              <a:t>suppliers, </a:t>
            </a:r>
            <a:r>
              <a:rPr lang="en-US" dirty="0"/>
              <a:t>the </a:t>
            </a:r>
            <a:r>
              <a:rPr lang="en-US" b="1" dirty="0"/>
              <a:t>more power suppliers</a:t>
            </a:r>
            <a:r>
              <a:rPr lang="en-US" dirty="0"/>
              <a:t> will have over the customers (e.g. Tesco, </a:t>
            </a:r>
            <a:r>
              <a:rPr lang="en-US" dirty="0" err="1"/>
              <a:t>Asda</a:t>
            </a:r>
            <a:r>
              <a:rPr lang="en-US" dirty="0"/>
              <a:t>, </a:t>
            </a:r>
            <a:r>
              <a:rPr lang="en-US" dirty="0" smtClean="0"/>
              <a:t>Sainsbury’s in </a:t>
            </a:r>
            <a:r>
              <a:rPr lang="en-US" dirty="0" err="1" smtClean="0"/>
              <a:t>Uk</a:t>
            </a:r>
            <a:r>
              <a:rPr lang="en-US" dirty="0" smtClean="0"/>
              <a:t>). </a:t>
            </a:r>
          </a:p>
          <a:p>
            <a:pPr algn="just">
              <a:buClr>
                <a:schemeClr val="accent1"/>
              </a:buClr>
              <a:buSzPct val="100000"/>
              <a:buFont typeface="Wingdings" pitchFamily="2" charset="2"/>
              <a:buChar char="§"/>
            </a:pPr>
            <a:r>
              <a:rPr lang="en-US" dirty="0" smtClean="0"/>
              <a:t>In </a:t>
            </a:r>
            <a:r>
              <a:rPr lang="en-US" dirty="0"/>
              <a:t>contrast, if the </a:t>
            </a:r>
            <a:r>
              <a:rPr lang="en-US" b="1" dirty="0"/>
              <a:t>number of customers is low</a:t>
            </a:r>
            <a:r>
              <a:rPr lang="en-US" dirty="0"/>
              <a:t> and they spend large sums with suppliers, they will have much more power and </a:t>
            </a:r>
            <a:r>
              <a:rPr lang="en-US" b="1" dirty="0"/>
              <a:t>influence over the suppliers</a:t>
            </a:r>
            <a:r>
              <a:rPr lang="en-US" dirty="0" smtClean="0"/>
              <a:t>.</a:t>
            </a:r>
            <a:endParaRPr lang="en-US" dirty="0"/>
          </a:p>
        </p:txBody>
      </p:sp>
    </p:spTree>
    <p:extLst>
      <p:ext uri="{BB962C8B-B14F-4D97-AF65-F5344CB8AC3E}">
        <p14:creationId xmlns:p14="http://schemas.microsoft.com/office/powerpoint/2010/main" val="2744578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457200" y="1905000"/>
            <a:ext cx="8382000" cy="4495800"/>
          </a:xfrm>
        </p:spPr>
        <p:txBody>
          <a:bodyPr>
            <a:normAutofit/>
          </a:bodyPr>
          <a:lstStyle/>
          <a:p>
            <a:pPr marL="0" indent="0">
              <a:buNone/>
            </a:pPr>
            <a:r>
              <a:rPr lang="en-US" b="1" dirty="0">
                <a:solidFill>
                  <a:schemeClr val="accent1"/>
                </a:solidFill>
              </a:rPr>
              <a:t>Force 3</a:t>
            </a:r>
            <a:r>
              <a:rPr lang="en-US" b="1" dirty="0"/>
              <a:t>: the bargaining power of buyers or </a:t>
            </a:r>
            <a:r>
              <a:rPr lang="en-US" b="1" dirty="0" smtClean="0"/>
              <a:t>customers</a:t>
            </a:r>
          </a:p>
          <a:p>
            <a:pPr marL="0" indent="0">
              <a:buNone/>
            </a:pPr>
            <a:endParaRPr lang="en-US" b="1" dirty="0"/>
          </a:p>
          <a:p>
            <a:endParaRPr lang="en-US" dirty="0"/>
          </a:p>
          <a:p>
            <a:pPr algn="just">
              <a:buClr>
                <a:schemeClr val="accent1"/>
              </a:buClr>
              <a:buSzPct val="100000"/>
              <a:buFont typeface="Wingdings" pitchFamily="2" charset="2"/>
              <a:buChar char="§"/>
            </a:pPr>
            <a:r>
              <a:rPr lang="en-US" dirty="0"/>
              <a:t>How many other businesses (competitors) supply the market? The more there are, the more bargaining power buyers </a:t>
            </a:r>
            <a:r>
              <a:rPr lang="en-US" dirty="0" smtClean="0"/>
              <a:t>have.</a:t>
            </a:r>
          </a:p>
          <a:p>
            <a:pPr algn="just">
              <a:buClr>
                <a:schemeClr val="accent1"/>
              </a:buClr>
              <a:buSzPct val="100000"/>
              <a:buFont typeface="Wingdings" pitchFamily="2" charset="2"/>
              <a:buChar char="§"/>
            </a:pPr>
            <a:r>
              <a:rPr lang="en-US" dirty="0" smtClean="0"/>
              <a:t>How </a:t>
            </a:r>
            <a:r>
              <a:rPr lang="en-US" dirty="0"/>
              <a:t>much does it cost to switch between substitutes? Low costs give more power and flexibility to buyers</a:t>
            </a:r>
            <a:r>
              <a:rPr lang="en-US" dirty="0" smtClean="0"/>
              <a:t>.</a:t>
            </a:r>
            <a:endParaRPr lang="en-US" dirty="0"/>
          </a:p>
        </p:txBody>
      </p:sp>
    </p:spTree>
    <p:extLst>
      <p:ext uri="{BB962C8B-B14F-4D97-AF65-F5344CB8AC3E}">
        <p14:creationId xmlns:p14="http://schemas.microsoft.com/office/powerpoint/2010/main" val="2096447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818564"/>
            <a:ext cx="8229600" cy="5029200"/>
          </a:xfrm>
        </p:spPr>
        <p:txBody>
          <a:bodyPr>
            <a:normAutofit fontScale="92500" lnSpcReduction="20000"/>
          </a:bodyPr>
          <a:lstStyle/>
          <a:p>
            <a:pPr marL="0" indent="0">
              <a:buNone/>
            </a:pPr>
            <a:r>
              <a:rPr lang="en-US" b="1" dirty="0">
                <a:solidFill>
                  <a:schemeClr val="accent1"/>
                </a:solidFill>
              </a:rPr>
              <a:t>Force 4</a:t>
            </a:r>
            <a:r>
              <a:rPr lang="en-US" b="1" dirty="0"/>
              <a:t>: the bargaining power of suppliers (to businesses in the industry</a:t>
            </a:r>
            <a:r>
              <a:rPr lang="en-US" b="1" dirty="0" smtClean="0"/>
              <a:t>)</a:t>
            </a:r>
          </a:p>
          <a:p>
            <a:pPr marL="0" indent="0">
              <a:buNone/>
            </a:pPr>
            <a:r>
              <a:rPr lang="en-US" dirty="0"/>
              <a:t>How strong are the suppliers in the market</a:t>
            </a:r>
            <a:r>
              <a:rPr lang="en-US" dirty="0" smtClean="0"/>
              <a:t>?</a:t>
            </a:r>
          </a:p>
          <a:p>
            <a:pPr marL="0" indent="0">
              <a:buNone/>
            </a:pPr>
            <a:endParaRPr lang="en-US" dirty="0"/>
          </a:p>
          <a:p>
            <a:endParaRPr lang="en-US" dirty="0"/>
          </a:p>
          <a:p>
            <a:pPr algn="just">
              <a:buClr>
                <a:schemeClr val="accent1"/>
              </a:buClr>
              <a:buSzPct val="100000"/>
              <a:buFont typeface="Wingdings" pitchFamily="2" charset="2"/>
              <a:buChar char="§"/>
            </a:pPr>
            <a:r>
              <a:rPr lang="en-US" dirty="0"/>
              <a:t>Can the product be easily substituted and is the cost of switching low? If there are </a:t>
            </a:r>
            <a:r>
              <a:rPr lang="en-US" b="1" dirty="0"/>
              <a:t>few alternatives</a:t>
            </a:r>
            <a:r>
              <a:rPr lang="en-US" dirty="0"/>
              <a:t> and/or the cost of switching is high, </a:t>
            </a:r>
            <a:r>
              <a:rPr lang="en-US" b="1" dirty="0"/>
              <a:t>supplier power remains </a:t>
            </a:r>
            <a:r>
              <a:rPr lang="en-US" b="1" dirty="0" smtClean="0"/>
              <a:t>high</a:t>
            </a:r>
            <a:r>
              <a:rPr lang="en-US" dirty="0" smtClean="0"/>
              <a:t>.</a:t>
            </a:r>
          </a:p>
          <a:p>
            <a:pPr algn="just">
              <a:buClr>
                <a:schemeClr val="accent1"/>
              </a:buClr>
              <a:buSzPct val="100000"/>
              <a:buFont typeface="Wingdings" pitchFamily="2" charset="2"/>
              <a:buChar char="§"/>
            </a:pPr>
            <a:r>
              <a:rPr lang="en-US" dirty="0" smtClean="0"/>
              <a:t>Do </a:t>
            </a:r>
            <a:r>
              <a:rPr lang="en-US" dirty="0"/>
              <a:t>the suppliers sell to other markets or are they dependent on a single market? Broader market access can strengthen the bargaining power of suppliers, especially if other markets offer equal or better profit margins</a:t>
            </a:r>
            <a:r>
              <a:rPr lang="en-US" dirty="0" smtClean="0"/>
              <a:t>.</a:t>
            </a:r>
          </a:p>
          <a:p>
            <a:pPr marL="0" indent="0">
              <a:buNone/>
            </a:pPr>
            <a:endParaRPr lang="en-US" dirty="0"/>
          </a:p>
        </p:txBody>
      </p:sp>
    </p:spTree>
    <p:extLst>
      <p:ext uri="{BB962C8B-B14F-4D97-AF65-F5344CB8AC3E}">
        <p14:creationId xmlns:p14="http://schemas.microsoft.com/office/powerpoint/2010/main" val="3340028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828800"/>
            <a:ext cx="8226552" cy="4495800"/>
          </a:xfrm>
        </p:spPr>
        <p:txBody>
          <a:bodyPr/>
          <a:lstStyle/>
          <a:p>
            <a:pPr marL="0" indent="0">
              <a:buNone/>
            </a:pPr>
            <a:r>
              <a:rPr lang="en-US" b="1" dirty="0">
                <a:solidFill>
                  <a:schemeClr val="accent1"/>
                </a:solidFill>
              </a:rPr>
              <a:t>Force 4</a:t>
            </a:r>
            <a:r>
              <a:rPr lang="en-US" b="1" dirty="0"/>
              <a:t>: the bargaining power of suppliers (to businesses in the industry</a:t>
            </a:r>
            <a:r>
              <a:rPr lang="en-US" b="1" dirty="0" smtClean="0"/>
              <a:t>)</a:t>
            </a:r>
            <a:endParaRPr lang="en-US" dirty="0" smtClean="0"/>
          </a:p>
          <a:p>
            <a:pPr marL="0" indent="0">
              <a:buNone/>
            </a:pPr>
            <a:endParaRPr lang="en-US" dirty="0"/>
          </a:p>
          <a:p>
            <a:endParaRPr lang="en-US" dirty="0"/>
          </a:p>
          <a:p>
            <a:pPr algn="just">
              <a:buClr>
                <a:schemeClr val="accent1"/>
              </a:buClr>
              <a:buSzPct val="100000"/>
              <a:buFont typeface="Wingdings" pitchFamily="2" charset="2"/>
              <a:buChar char="§"/>
            </a:pPr>
            <a:r>
              <a:rPr lang="en-US" dirty="0"/>
              <a:t>How many suppliers are there in the </a:t>
            </a:r>
            <a:r>
              <a:rPr lang="en-US" dirty="0" smtClean="0"/>
              <a:t>market?</a:t>
            </a:r>
          </a:p>
          <a:p>
            <a:pPr algn="just">
              <a:buClr>
                <a:schemeClr val="accent1"/>
              </a:buClr>
              <a:buSzPct val="100000"/>
              <a:buFont typeface="Wingdings" pitchFamily="2" charset="2"/>
              <a:buChar char="ü"/>
            </a:pPr>
            <a:r>
              <a:rPr lang="en-US" dirty="0" smtClean="0"/>
              <a:t>Is </a:t>
            </a:r>
            <a:r>
              <a:rPr lang="en-US" dirty="0"/>
              <a:t>it highly competitive with lots of small </a:t>
            </a:r>
            <a:r>
              <a:rPr lang="en-US" dirty="0" smtClean="0"/>
              <a:t>suppliers,</a:t>
            </a:r>
          </a:p>
          <a:p>
            <a:pPr algn="just">
              <a:buClr>
                <a:schemeClr val="accent1"/>
              </a:buClr>
              <a:buSzPct val="100000"/>
              <a:buFont typeface="Wingdings" pitchFamily="2" charset="2"/>
              <a:buChar char="ü"/>
            </a:pPr>
            <a:r>
              <a:rPr lang="en-US" dirty="0" smtClean="0"/>
              <a:t>or </a:t>
            </a:r>
            <a:r>
              <a:rPr lang="en-US" dirty="0"/>
              <a:t>dominated by just a few large and strong suppliers</a:t>
            </a:r>
            <a:r>
              <a:rPr lang="en-US" dirty="0" smtClean="0"/>
              <a:t>?</a:t>
            </a:r>
            <a:endParaRPr lang="en-US" dirty="0"/>
          </a:p>
        </p:txBody>
      </p:sp>
    </p:spTree>
    <p:extLst>
      <p:ext uri="{BB962C8B-B14F-4D97-AF65-F5344CB8AC3E}">
        <p14:creationId xmlns:p14="http://schemas.microsoft.com/office/powerpoint/2010/main" val="1212385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905000"/>
            <a:ext cx="8153400" cy="4953000"/>
          </a:xfrm>
        </p:spPr>
        <p:txBody>
          <a:bodyPr>
            <a:normAutofit fontScale="92500" lnSpcReduction="10000"/>
          </a:bodyPr>
          <a:lstStyle/>
          <a:p>
            <a:pPr marL="0" indent="0">
              <a:buNone/>
            </a:pPr>
            <a:r>
              <a:rPr lang="en-US" b="1" dirty="0">
                <a:solidFill>
                  <a:schemeClr val="accent1"/>
                </a:solidFill>
              </a:rPr>
              <a:t>Force 5</a:t>
            </a:r>
            <a:r>
              <a:rPr lang="en-US" b="1" dirty="0"/>
              <a:t>: the intensity of rivalry between businesses in the </a:t>
            </a:r>
            <a:r>
              <a:rPr lang="en-US" b="1" dirty="0" smtClean="0"/>
              <a:t>industry</a:t>
            </a:r>
          </a:p>
          <a:p>
            <a:pPr marL="0" indent="0">
              <a:buNone/>
            </a:pPr>
            <a:r>
              <a:rPr lang="en-US" dirty="0"/>
              <a:t>How much rivalry is there between firms in the market</a:t>
            </a:r>
            <a:r>
              <a:rPr lang="en-US" dirty="0" smtClean="0"/>
              <a:t>?</a:t>
            </a:r>
          </a:p>
          <a:p>
            <a:pPr marL="0" indent="0">
              <a:buNone/>
            </a:pPr>
            <a:endParaRPr lang="en-US" dirty="0"/>
          </a:p>
          <a:p>
            <a:endParaRPr lang="en-US" dirty="0"/>
          </a:p>
          <a:p>
            <a:pPr algn="just">
              <a:buClr>
                <a:schemeClr val="accent1"/>
              </a:buClr>
              <a:buSzPct val="100000"/>
              <a:buFont typeface="Wingdings" pitchFamily="2" charset="2"/>
              <a:buChar char="§"/>
            </a:pPr>
            <a:r>
              <a:rPr lang="en-US" dirty="0"/>
              <a:t>Is competition between rivals based on price or non-price aspects (branding, advertising, quality, service, warranty, uniqueness, availability of substitutes </a:t>
            </a:r>
            <a:r>
              <a:rPr lang="en-US" dirty="0" err="1"/>
              <a:t>etc</a:t>
            </a:r>
            <a:r>
              <a:rPr lang="en-US" dirty="0" smtClean="0"/>
              <a:t>)?</a:t>
            </a:r>
          </a:p>
          <a:p>
            <a:pPr algn="just">
              <a:buClr>
                <a:schemeClr val="accent1"/>
              </a:buClr>
              <a:buSzPct val="100000"/>
              <a:buFont typeface="Wingdings" pitchFamily="2" charset="2"/>
              <a:buChar char="§"/>
            </a:pPr>
            <a:r>
              <a:rPr lang="en-US" dirty="0" smtClean="0"/>
              <a:t>The </a:t>
            </a:r>
            <a:r>
              <a:rPr lang="en-US" dirty="0"/>
              <a:t>intensity of competition will be influenced by the barriers to entry – high barriers will restrict competition from outsiders, but low barriers will make it more likely</a:t>
            </a:r>
            <a:r>
              <a:rPr lang="en-US" dirty="0" smtClean="0"/>
              <a:t>.</a:t>
            </a:r>
            <a:endParaRPr lang="en-US" dirty="0"/>
          </a:p>
        </p:txBody>
      </p:sp>
    </p:spTree>
    <p:extLst>
      <p:ext uri="{BB962C8B-B14F-4D97-AF65-F5344CB8AC3E}">
        <p14:creationId xmlns:p14="http://schemas.microsoft.com/office/powerpoint/2010/main" val="2966403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905000"/>
            <a:ext cx="8153400" cy="4495800"/>
          </a:xfrm>
        </p:spPr>
        <p:txBody>
          <a:bodyPr>
            <a:normAutofit lnSpcReduction="10000"/>
          </a:bodyPr>
          <a:lstStyle/>
          <a:p>
            <a:pPr marL="0" indent="0" algn="just">
              <a:buNone/>
            </a:pPr>
            <a:r>
              <a:rPr lang="en-US" b="1" dirty="0">
                <a:solidFill>
                  <a:schemeClr val="accent1"/>
                </a:solidFill>
              </a:rPr>
              <a:t>Force 5</a:t>
            </a:r>
            <a:r>
              <a:rPr lang="en-US" b="1" dirty="0"/>
              <a:t>: the intensity of rivalry between businesses in the industry</a:t>
            </a:r>
          </a:p>
          <a:p>
            <a:pPr marL="0" indent="0" algn="just">
              <a:buNone/>
            </a:pPr>
            <a:endParaRPr lang="en-US" dirty="0" smtClean="0"/>
          </a:p>
          <a:p>
            <a:pPr algn="just"/>
            <a:endParaRPr lang="en-US" dirty="0"/>
          </a:p>
          <a:p>
            <a:pPr algn="just">
              <a:buClr>
                <a:schemeClr val="accent1"/>
              </a:buClr>
              <a:buSzPct val="100000"/>
              <a:buFont typeface="Wingdings" pitchFamily="2" charset="2"/>
              <a:buChar char="§"/>
            </a:pPr>
            <a:r>
              <a:rPr lang="en-US" dirty="0"/>
              <a:t>Mature markets may lead to the periodic “shake-out” of weaker rivals, perhaps by merger or acquisition, or because they </a:t>
            </a:r>
            <a:r>
              <a:rPr lang="en-US" dirty="0" smtClean="0"/>
              <a:t>fail.</a:t>
            </a:r>
          </a:p>
          <a:p>
            <a:pPr algn="just">
              <a:buClr>
                <a:schemeClr val="accent1"/>
              </a:buClr>
              <a:buSzPct val="100000"/>
              <a:buFont typeface="Wingdings" pitchFamily="2" charset="2"/>
              <a:buChar char="§"/>
            </a:pPr>
            <a:r>
              <a:rPr lang="en-US" dirty="0" smtClean="0"/>
              <a:t>Strong </a:t>
            </a:r>
            <a:r>
              <a:rPr lang="en-US" dirty="0"/>
              <a:t>buyers and the availability of close substitutes will increase rivalry, especially if there is little brand loyalty with customers</a:t>
            </a:r>
            <a:r>
              <a:rPr lang="en-US" dirty="0" smtClean="0"/>
              <a:t>.</a:t>
            </a:r>
            <a:endParaRPr lang="en-US" dirty="0"/>
          </a:p>
        </p:txBody>
      </p:sp>
    </p:spTree>
    <p:extLst>
      <p:ext uri="{BB962C8B-B14F-4D97-AF65-F5344CB8AC3E}">
        <p14:creationId xmlns:p14="http://schemas.microsoft.com/office/powerpoint/2010/main" val="2132569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09600" y="3581400"/>
            <a:ext cx="8226552" cy="685800"/>
          </a:xfrm>
        </p:spPr>
        <p:txBody>
          <a:bodyPr>
            <a:normAutofit/>
          </a:bodyPr>
          <a:lstStyle/>
          <a:p>
            <a:pPr marL="0" indent="0">
              <a:buNone/>
            </a:pPr>
            <a:r>
              <a:rPr lang="en-US" sz="3200" b="1" dirty="0">
                <a:solidFill>
                  <a:schemeClr val="accent1"/>
                </a:solidFill>
              </a:rPr>
              <a:t>7 Most Common Challenges Faced By </a:t>
            </a:r>
            <a:r>
              <a:rPr lang="en-US" sz="3200" b="1" dirty="0" smtClean="0">
                <a:solidFill>
                  <a:schemeClr val="accent1"/>
                </a:solidFill>
              </a:rPr>
              <a:t>Startups</a:t>
            </a:r>
            <a:endParaRPr lang="en-US" sz="3200" b="1" dirty="0">
              <a:solidFill>
                <a:schemeClr val="accent1"/>
              </a:solidFill>
            </a:endParaRPr>
          </a:p>
        </p:txBody>
      </p:sp>
    </p:spTree>
    <p:extLst>
      <p:ext uri="{BB962C8B-B14F-4D97-AF65-F5344CB8AC3E}">
        <p14:creationId xmlns:p14="http://schemas.microsoft.com/office/powerpoint/2010/main" val="1302624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chemeClr val="accent1"/>
                </a:solidFill>
              </a:rPr>
              <a:t>7 Most Common Challenges Faced By </a:t>
            </a:r>
            <a:r>
              <a:rPr lang="en-US" sz="3200" dirty="0" smtClean="0">
                <a:solidFill>
                  <a:schemeClr val="accent1"/>
                </a:solidFill>
              </a:rPr>
              <a:t>Startups</a:t>
            </a:r>
            <a:endParaRPr lang="en-US" sz="3200" dirty="0">
              <a:solidFill>
                <a:schemeClr val="accent1"/>
              </a:solidFill>
            </a:endParaRPr>
          </a:p>
        </p:txBody>
      </p:sp>
      <p:sp>
        <p:nvSpPr>
          <p:cNvPr id="3" name="Content Placeholder 2"/>
          <p:cNvSpPr>
            <a:spLocks noGrp="1"/>
          </p:cNvSpPr>
          <p:nvPr>
            <p:ph sz="quarter" idx="1"/>
          </p:nvPr>
        </p:nvSpPr>
        <p:spPr>
          <a:xfrm>
            <a:off x="609600" y="1752600"/>
            <a:ext cx="8153400" cy="4800600"/>
          </a:xfrm>
        </p:spPr>
        <p:txBody>
          <a:bodyPr>
            <a:normAutofit fontScale="92500" lnSpcReduction="20000"/>
          </a:bodyPr>
          <a:lstStyle/>
          <a:p>
            <a:pPr marL="0" indent="0" algn="just">
              <a:buNone/>
            </a:pPr>
            <a:r>
              <a:rPr lang="en-US" dirty="0"/>
              <a:t>You must have heard about the theory ‘survival of the fittest’; </a:t>
            </a:r>
            <a:endParaRPr lang="en-US" dirty="0" smtClean="0"/>
          </a:p>
          <a:p>
            <a:pPr marL="0" indent="0" algn="just">
              <a:buNone/>
            </a:pPr>
            <a:r>
              <a:rPr lang="en-US" dirty="0" smtClean="0"/>
              <a:t>you </a:t>
            </a:r>
            <a:r>
              <a:rPr lang="en-US" dirty="0"/>
              <a:t>must also have heard a statement: “A smooth sea never makes good sailors</a:t>
            </a:r>
            <a:r>
              <a:rPr lang="en-US" dirty="0" smtClean="0"/>
              <a:t>”.</a:t>
            </a:r>
          </a:p>
          <a:p>
            <a:pPr marL="0" indent="0" algn="just">
              <a:buNone/>
            </a:pPr>
            <a:endParaRPr lang="en-US" dirty="0"/>
          </a:p>
          <a:p>
            <a:pPr marL="0" indent="0" algn="just">
              <a:buNone/>
            </a:pPr>
            <a:r>
              <a:rPr lang="en-US" dirty="0"/>
              <a:t>There are 150 million startups in the world today with 50 million new startups launching every year. On average, there 137,000 startups emerging every day. These are huge numbers by any standards</a:t>
            </a:r>
            <a:r>
              <a:rPr lang="en-US" dirty="0" smtClean="0"/>
              <a:t>.</a:t>
            </a:r>
          </a:p>
          <a:p>
            <a:pPr marL="0" indent="0" algn="just">
              <a:buNone/>
            </a:pPr>
            <a:r>
              <a:rPr lang="en-US" dirty="0"/>
              <a:t>But the question remains, how many startups tend to survive the violent waves of change that have completely transformed the very nature of today’s startups?</a:t>
            </a:r>
          </a:p>
        </p:txBody>
      </p:sp>
    </p:spTree>
    <p:extLst>
      <p:ext uri="{BB962C8B-B14F-4D97-AF65-F5344CB8AC3E}">
        <p14:creationId xmlns:p14="http://schemas.microsoft.com/office/powerpoint/2010/main" val="3158377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12648" y="1600200"/>
            <a:ext cx="8153400" cy="4800600"/>
          </a:xfrm>
        </p:spPr>
        <p:txBody>
          <a:bodyPr>
            <a:normAutofit/>
          </a:bodyPr>
          <a:lstStyle/>
          <a:p>
            <a:pPr marL="0" indent="0">
              <a:buNone/>
            </a:pPr>
            <a:r>
              <a:rPr lang="en-US" dirty="0"/>
              <a:t>Challenges Faced by </a:t>
            </a:r>
            <a:r>
              <a:rPr lang="en-US" dirty="0" smtClean="0"/>
              <a:t>Startups</a:t>
            </a:r>
          </a:p>
          <a:p>
            <a:pPr marL="0" indent="0">
              <a:buNone/>
            </a:pPr>
            <a:endParaRPr lang="en-US" dirty="0"/>
          </a:p>
          <a:p>
            <a:pPr marL="514350" indent="-514350">
              <a:buClrTx/>
              <a:buSzPct val="100000"/>
              <a:buFont typeface="+mj-lt"/>
              <a:buAutoNum type="arabicPeriod"/>
            </a:pPr>
            <a:r>
              <a:rPr lang="en-US" dirty="0"/>
              <a:t>Fierce </a:t>
            </a:r>
            <a:r>
              <a:rPr lang="en-US" dirty="0" smtClean="0"/>
              <a:t>Competition</a:t>
            </a:r>
          </a:p>
          <a:p>
            <a:pPr marL="514350" indent="-514350">
              <a:buClrTx/>
              <a:buSzPct val="100000"/>
              <a:buFont typeface="+mj-lt"/>
              <a:buAutoNum type="arabicPeriod"/>
            </a:pPr>
            <a:r>
              <a:rPr lang="en-US" dirty="0"/>
              <a:t>Unrealistic </a:t>
            </a:r>
            <a:r>
              <a:rPr lang="en-US" dirty="0" smtClean="0"/>
              <a:t>Expectations</a:t>
            </a:r>
          </a:p>
          <a:p>
            <a:pPr marL="514350" indent="-514350">
              <a:buClrTx/>
              <a:buSzPct val="100000"/>
              <a:buFont typeface="+mj-lt"/>
              <a:buAutoNum type="arabicPeriod"/>
            </a:pPr>
            <a:r>
              <a:rPr lang="en-US" dirty="0"/>
              <a:t>Hiring Suitable </a:t>
            </a:r>
            <a:r>
              <a:rPr lang="en-US" dirty="0" smtClean="0"/>
              <a:t>Candidates</a:t>
            </a:r>
          </a:p>
          <a:p>
            <a:pPr marL="514350" indent="-514350">
              <a:buClrTx/>
              <a:buSzPct val="100000"/>
              <a:buFont typeface="+mj-lt"/>
              <a:buAutoNum type="arabicPeriod"/>
            </a:pPr>
            <a:r>
              <a:rPr lang="en-US" dirty="0"/>
              <a:t>Partnership Decision </a:t>
            </a:r>
            <a:r>
              <a:rPr lang="en-US" dirty="0" smtClean="0"/>
              <a:t>Making</a:t>
            </a:r>
          </a:p>
          <a:p>
            <a:pPr marL="514350" indent="-514350">
              <a:buClrTx/>
              <a:buSzPct val="100000"/>
              <a:buFont typeface="+mj-lt"/>
              <a:buAutoNum type="arabicPeriod"/>
            </a:pPr>
            <a:r>
              <a:rPr lang="en-US" dirty="0"/>
              <a:t>Financial </a:t>
            </a:r>
            <a:r>
              <a:rPr lang="en-US" dirty="0" smtClean="0"/>
              <a:t>Management</a:t>
            </a:r>
          </a:p>
          <a:p>
            <a:pPr marL="514350" indent="-514350">
              <a:buClrTx/>
              <a:buSzPct val="100000"/>
              <a:buFont typeface="+mj-lt"/>
              <a:buAutoNum type="arabicPeriod"/>
            </a:pPr>
            <a:r>
              <a:rPr lang="en-US" dirty="0"/>
              <a:t>Cyber </a:t>
            </a:r>
            <a:r>
              <a:rPr lang="en-US" dirty="0" smtClean="0"/>
              <a:t>Security</a:t>
            </a:r>
          </a:p>
          <a:p>
            <a:pPr marL="514350" indent="-514350">
              <a:buClrTx/>
              <a:buSzPct val="100000"/>
              <a:buFont typeface="+mj-lt"/>
              <a:buAutoNum type="arabicPeriod"/>
            </a:pPr>
            <a:r>
              <a:rPr lang="en-US" dirty="0"/>
              <a:t>Winning Trust of Customers</a:t>
            </a:r>
          </a:p>
          <a:p>
            <a:pPr marL="514350" indent="-514350">
              <a:buClrTx/>
              <a:buSzPct val="100000"/>
              <a:buFont typeface="+mj-lt"/>
              <a:buAutoNum type="arabicPeriod"/>
            </a:pPr>
            <a:endParaRPr lang="en-US" b="1" dirty="0" smtClean="0"/>
          </a:p>
          <a:p>
            <a:pPr marL="514350" indent="-514350">
              <a:buClrTx/>
              <a:buSzPct val="100000"/>
              <a:buFont typeface="+mj-lt"/>
              <a:buAutoNum type="arabicPeriod"/>
            </a:pPr>
            <a:endParaRPr lang="en-US" dirty="0"/>
          </a:p>
          <a:p>
            <a:pPr marL="0" indent="0">
              <a:buNone/>
            </a:pPr>
            <a:endParaRPr lang="en-US" dirty="0"/>
          </a:p>
        </p:txBody>
      </p:sp>
    </p:spTree>
    <p:extLst>
      <p:ext uri="{BB962C8B-B14F-4D97-AF65-F5344CB8AC3E}">
        <p14:creationId xmlns:p14="http://schemas.microsoft.com/office/powerpoint/2010/main" val="1424632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1981200" y="3124200"/>
            <a:ext cx="5178552" cy="1219200"/>
          </a:xfrm>
        </p:spPr>
        <p:txBody>
          <a:bodyPr>
            <a:normAutofit/>
          </a:bodyPr>
          <a:lstStyle/>
          <a:p>
            <a:pPr marL="0" indent="0">
              <a:buNone/>
            </a:pPr>
            <a:r>
              <a:rPr lang="en-US" sz="4400" b="1" dirty="0">
                <a:solidFill>
                  <a:schemeClr val="accent1"/>
                </a:solidFill>
              </a:rPr>
              <a:t>Porter’s Five Forces </a:t>
            </a:r>
            <a:endParaRPr lang="en-US" sz="4400" dirty="0">
              <a:solidFill>
                <a:schemeClr val="accent1"/>
              </a:solidFill>
            </a:endParaRPr>
          </a:p>
        </p:txBody>
      </p:sp>
    </p:spTree>
    <p:extLst>
      <p:ext uri="{BB962C8B-B14F-4D97-AF65-F5344CB8AC3E}">
        <p14:creationId xmlns:p14="http://schemas.microsoft.com/office/powerpoint/2010/main" val="33233182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12648" y="1600200"/>
            <a:ext cx="8226552" cy="5105400"/>
          </a:xfrm>
        </p:spPr>
        <p:txBody>
          <a:bodyPr>
            <a:normAutofit lnSpcReduction="10000"/>
          </a:bodyPr>
          <a:lstStyle/>
          <a:p>
            <a:pPr marL="0" indent="0" algn="just">
              <a:buNone/>
            </a:pPr>
            <a:r>
              <a:rPr lang="en-US" dirty="0"/>
              <a:t>1. </a:t>
            </a:r>
            <a:r>
              <a:rPr lang="en-US" b="1" dirty="0"/>
              <a:t>Fierce Competition</a:t>
            </a:r>
          </a:p>
          <a:p>
            <a:pPr marL="0" indent="0" algn="just">
              <a:buNone/>
            </a:pPr>
            <a:r>
              <a:rPr lang="en-US" dirty="0"/>
              <a:t>The corporate world is quite fierce. There is always a competition going on between the giants. Competition poses one of the biggest challenges for the survival of startup businesses.  And if you have an online business startup, the competition gets tougher.</a:t>
            </a:r>
          </a:p>
          <a:p>
            <a:pPr marL="0" indent="0" algn="just">
              <a:buNone/>
            </a:pPr>
            <a:r>
              <a:rPr lang="en-US" dirty="0" smtClean="0"/>
              <a:t>In </a:t>
            </a:r>
            <a:r>
              <a:rPr lang="en-US" dirty="0"/>
              <a:t>order to survive in this competitive business environment that covers both traditional and online businesses, the startups need to play aggressively, and punch above their weight to gain the much needed recognition amongst the clusters of ever challenging and expanding businesses</a:t>
            </a:r>
            <a:r>
              <a:rPr lang="en-US" dirty="0" smtClean="0"/>
              <a:t>.</a:t>
            </a:r>
            <a:endParaRPr lang="en-US" dirty="0"/>
          </a:p>
        </p:txBody>
      </p:sp>
    </p:spTree>
    <p:extLst>
      <p:ext uri="{BB962C8B-B14F-4D97-AF65-F5344CB8AC3E}">
        <p14:creationId xmlns:p14="http://schemas.microsoft.com/office/powerpoint/2010/main" val="3286379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12648" y="1600200"/>
            <a:ext cx="8226552" cy="5105400"/>
          </a:xfrm>
        </p:spPr>
        <p:txBody>
          <a:bodyPr>
            <a:normAutofit/>
          </a:bodyPr>
          <a:lstStyle/>
          <a:p>
            <a:pPr marL="0" indent="0" algn="just">
              <a:buNone/>
            </a:pPr>
            <a:r>
              <a:rPr lang="en-US" dirty="0"/>
              <a:t>2. </a:t>
            </a:r>
            <a:r>
              <a:rPr lang="en-US" b="1" dirty="0"/>
              <a:t>Unrealistic Expectations</a:t>
            </a:r>
          </a:p>
          <a:p>
            <a:pPr marL="0" indent="0" algn="just">
              <a:buNone/>
            </a:pPr>
            <a:r>
              <a:rPr lang="en-US" dirty="0"/>
              <a:t>Success does not come alone. It brings expectations with it. Most of the times, these expectations seem realistic, But in the real sense of the word, are merely unrealistic. This same concept holds true for young startups.</a:t>
            </a:r>
          </a:p>
          <a:p>
            <a:pPr marL="0" indent="0" algn="just">
              <a:buNone/>
            </a:pPr>
            <a:r>
              <a:rPr lang="en-US" dirty="0" smtClean="0"/>
              <a:t>In </a:t>
            </a:r>
            <a:r>
              <a:rPr lang="en-US" dirty="0"/>
              <a:t>order to succeed in a competitive business world, startups need to have high but controlled expectations, keeping view of the resources available, the extent of growth potential, and other market factors as well</a:t>
            </a:r>
            <a:r>
              <a:rPr lang="en-US" dirty="0" smtClean="0"/>
              <a:t>.</a:t>
            </a:r>
            <a:endParaRPr lang="en-US" dirty="0"/>
          </a:p>
        </p:txBody>
      </p:sp>
    </p:spTree>
    <p:extLst>
      <p:ext uri="{BB962C8B-B14F-4D97-AF65-F5344CB8AC3E}">
        <p14:creationId xmlns:p14="http://schemas.microsoft.com/office/powerpoint/2010/main" val="612728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12648" y="1600200"/>
            <a:ext cx="8226552" cy="5105400"/>
          </a:xfrm>
        </p:spPr>
        <p:txBody>
          <a:bodyPr>
            <a:normAutofit/>
          </a:bodyPr>
          <a:lstStyle/>
          <a:p>
            <a:pPr marL="0" indent="0" algn="just">
              <a:buNone/>
            </a:pPr>
            <a:r>
              <a:rPr lang="en-US" dirty="0"/>
              <a:t>3. </a:t>
            </a:r>
            <a:r>
              <a:rPr lang="en-US" b="1" dirty="0"/>
              <a:t>Hiring Suitable Candidates</a:t>
            </a:r>
          </a:p>
          <a:p>
            <a:pPr marL="0" indent="0" algn="just">
              <a:buNone/>
            </a:pPr>
            <a:r>
              <a:rPr lang="en-US" dirty="0"/>
              <a:t>One of the most important factors that define organizational culture within a startup company is the synergy of the team. A team comprises of individuals with similar capabilities and identical focus</a:t>
            </a:r>
            <a:r>
              <a:rPr lang="en-US" dirty="0" smtClean="0"/>
              <a:t>.</a:t>
            </a:r>
            <a:endParaRPr lang="en-US" dirty="0"/>
          </a:p>
          <a:p>
            <a:pPr marL="0" indent="0" algn="just">
              <a:buNone/>
            </a:pPr>
            <a:r>
              <a:rPr lang="en-US" dirty="0"/>
              <a:t>There is a huge pool of aspiring individuals available. Selecting a suitable candidate that fits the job well enough is a </a:t>
            </a:r>
            <a:r>
              <a:rPr lang="en-US" dirty="0" smtClean="0"/>
              <a:t>particularly</a:t>
            </a:r>
            <a:r>
              <a:rPr lang="en-US" dirty="0" smtClean="0"/>
              <a:t> </a:t>
            </a:r>
            <a:r>
              <a:rPr lang="en-US" dirty="0" smtClean="0"/>
              <a:t>a tricky </a:t>
            </a:r>
            <a:r>
              <a:rPr lang="en-US" dirty="0"/>
              <a:t>task. It is one of the biggest challenges facing the startup businesses in this digital age. When hiring a suitable </a:t>
            </a:r>
            <a:r>
              <a:rPr lang="en-US" dirty="0" smtClean="0"/>
              <a:t>candidate.</a:t>
            </a:r>
            <a:endParaRPr lang="en-US" dirty="0"/>
          </a:p>
        </p:txBody>
      </p:sp>
    </p:spTree>
    <p:extLst>
      <p:ext uri="{BB962C8B-B14F-4D97-AF65-F5344CB8AC3E}">
        <p14:creationId xmlns:p14="http://schemas.microsoft.com/office/powerpoint/2010/main" val="3050620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09600" y="1676400"/>
            <a:ext cx="8305800" cy="4953000"/>
          </a:xfrm>
        </p:spPr>
        <p:txBody>
          <a:bodyPr>
            <a:normAutofit fontScale="92500" lnSpcReduction="10000"/>
          </a:bodyPr>
          <a:lstStyle/>
          <a:p>
            <a:pPr marL="0" indent="0" algn="just">
              <a:buNone/>
            </a:pPr>
            <a:r>
              <a:rPr lang="en-US" dirty="0"/>
              <a:t>4. </a:t>
            </a:r>
            <a:r>
              <a:rPr lang="en-US" b="1" dirty="0"/>
              <a:t>Partnership Decision Making</a:t>
            </a:r>
          </a:p>
          <a:p>
            <a:pPr marL="0" indent="0" algn="just">
              <a:buNone/>
            </a:pPr>
            <a:r>
              <a:rPr lang="en-US" dirty="0"/>
              <a:t>Partnership is the essence of success. And this logic holds true for startups as well. In this ever-expanding and ever-changing digital era, where organizations need to battle hard for their survival, startups also find it difficult to find trustworthy partners. It’s really a big challenge for startups today. And as far as tech startups are concerned, stakes in partnership are much higher for them.</a:t>
            </a:r>
          </a:p>
          <a:p>
            <a:pPr marL="0" indent="0" algn="just">
              <a:buNone/>
            </a:pPr>
            <a:r>
              <a:rPr lang="en-US" dirty="0"/>
              <a:t>Going into a partnership pays great dividends for the startups, but they need to consider a variety of factors before making any decision to collaborate with another company working in the same ecosystem</a:t>
            </a:r>
            <a:r>
              <a:rPr lang="en-US" dirty="0" smtClean="0"/>
              <a:t>.</a:t>
            </a:r>
            <a:endParaRPr lang="en-US" dirty="0"/>
          </a:p>
        </p:txBody>
      </p:sp>
    </p:spTree>
    <p:extLst>
      <p:ext uri="{BB962C8B-B14F-4D97-AF65-F5344CB8AC3E}">
        <p14:creationId xmlns:p14="http://schemas.microsoft.com/office/powerpoint/2010/main" val="3936199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12648" y="1600200"/>
            <a:ext cx="8226552" cy="5105400"/>
          </a:xfrm>
        </p:spPr>
        <p:txBody>
          <a:bodyPr>
            <a:normAutofit fontScale="92500" lnSpcReduction="20000"/>
          </a:bodyPr>
          <a:lstStyle/>
          <a:p>
            <a:pPr marL="0" indent="0" algn="just">
              <a:buNone/>
            </a:pPr>
            <a:r>
              <a:rPr lang="en-US" dirty="0"/>
              <a:t>5. </a:t>
            </a:r>
            <a:r>
              <a:rPr lang="en-US" b="1" dirty="0"/>
              <a:t>Financial Management</a:t>
            </a:r>
          </a:p>
          <a:p>
            <a:pPr marL="0" indent="0" algn="just">
              <a:buNone/>
            </a:pPr>
            <a:r>
              <a:rPr lang="en-US" dirty="0" smtClean="0"/>
              <a:t>Remember </a:t>
            </a:r>
            <a:r>
              <a:rPr lang="en-US" dirty="0"/>
              <a:t>the fact that when income increases, the expenditures also increase. There is no doubt about it</a:t>
            </a:r>
            <a:r>
              <a:rPr lang="en-US" dirty="0" smtClean="0"/>
              <a:t>.</a:t>
            </a:r>
            <a:endParaRPr lang="en-US" dirty="0"/>
          </a:p>
          <a:p>
            <a:pPr marL="0" indent="0" algn="just">
              <a:buNone/>
            </a:pPr>
            <a:r>
              <a:rPr lang="en-US" dirty="0"/>
              <a:t>It is a fact that small startups rely heavily on financial backups from the so called investors. At times, when there is a cash </a:t>
            </a:r>
            <a:r>
              <a:rPr lang="en-US" dirty="0" smtClean="0"/>
              <a:t>entry, </a:t>
            </a:r>
            <a:r>
              <a:rPr lang="en-US" dirty="0"/>
              <a:t>small firms, most importantly startups tend to find it really hard to properly manage their finances, and they bog down against the pressure.</a:t>
            </a:r>
          </a:p>
          <a:p>
            <a:pPr marL="0" indent="0" algn="just">
              <a:buNone/>
            </a:pPr>
            <a:r>
              <a:rPr lang="en-US" dirty="0"/>
              <a:t>In order to address this kind of situation, startups need to play a safe and cautious hand, by keeping all the cards close to their chests. Taking help from a reputed financial consultancy firm may really help out in managing financial crises facing today’s startup businesses.</a:t>
            </a:r>
          </a:p>
          <a:p>
            <a:pPr marL="0" indent="0">
              <a:buNone/>
            </a:pPr>
            <a:endParaRPr lang="en-US" dirty="0"/>
          </a:p>
        </p:txBody>
      </p:sp>
    </p:spTree>
    <p:extLst>
      <p:ext uri="{BB962C8B-B14F-4D97-AF65-F5344CB8AC3E}">
        <p14:creationId xmlns:p14="http://schemas.microsoft.com/office/powerpoint/2010/main" val="2358622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12648" y="1600200"/>
            <a:ext cx="8226552" cy="5181600"/>
          </a:xfrm>
        </p:spPr>
        <p:txBody>
          <a:bodyPr>
            <a:normAutofit fontScale="85000" lnSpcReduction="10000"/>
          </a:bodyPr>
          <a:lstStyle/>
          <a:p>
            <a:pPr marL="0" indent="0" algn="just">
              <a:buNone/>
            </a:pPr>
            <a:r>
              <a:rPr lang="en-US" dirty="0"/>
              <a:t>6. </a:t>
            </a:r>
            <a:r>
              <a:rPr lang="en-US" b="1" dirty="0"/>
              <a:t>Cyber Security</a:t>
            </a:r>
          </a:p>
          <a:p>
            <a:pPr marL="0" indent="0" algn="just">
              <a:buNone/>
            </a:pPr>
            <a:r>
              <a:rPr lang="en-US" dirty="0" smtClean="0"/>
              <a:t>Startups </a:t>
            </a:r>
            <a:r>
              <a:rPr lang="en-US" dirty="0"/>
              <a:t>that are active online do face online security threats. Be it unauthorized access to startup’s sensitive information, employee records, bank accounts’ information, or any other related information that is deemed important for the survival of a tech startup, they are at risk.</a:t>
            </a:r>
          </a:p>
          <a:p>
            <a:pPr marL="0" indent="0" algn="just">
              <a:buNone/>
            </a:pPr>
            <a:r>
              <a:rPr lang="en-US" dirty="0"/>
              <a:t>In order to safeguard the all important online data, startups need to have robust and military-grade security systems in place. A virtual private network (VPN) connection serves the purpose of protecting a startup’s information, and employee records, by offering the much needed encryption and data security to the startup’s employees, thereby restricting unauthorized access to organizational data over the web</a:t>
            </a:r>
            <a:r>
              <a:rPr lang="en-US" dirty="0" smtClean="0"/>
              <a:t>.</a:t>
            </a:r>
            <a:endParaRPr lang="en-US" dirty="0"/>
          </a:p>
        </p:txBody>
      </p:sp>
    </p:spTree>
    <p:extLst>
      <p:ext uri="{BB962C8B-B14F-4D97-AF65-F5344CB8AC3E}">
        <p14:creationId xmlns:p14="http://schemas.microsoft.com/office/powerpoint/2010/main" val="31022764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94C600"/>
                </a:solidFill>
              </a:rPr>
              <a:t>7 Most Common Challenges Faced By Startups</a:t>
            </a:r>
            <a:endParaRPr lang="en-US" dirty="0"/>
          </a:p>
        </p:txBody>
      </p:sp>
      <p:sp>
        <p:nvSpPr>
          <p:cNvPr id="3" name="Content Placeholder 2"/>
          <p:cNvSpPr>
            <a:spLocks noGrp="1"/>
          </p:cNvSpPr>
          <p:nvPr>
            <p:ph sz="quarter" idx="1"/>
          </p:nvPr>
        </p:nvSpPr>
        <p:spPr>
          <a:xfrm>
            <a:off x="612648" y="1600200"/>
            <a:ext cx="8150352" cy="5257800"/>
          </a:xfrm>
        </p:spPr>
        <p:txBody>
          <a:bodyPr>
            <a:normAutofit/>
          </a:bodyPr>
          <a:lstStyle/>
          <a:p>
            <a:pPr marL="0" indent="0" algn="just">
              <a:buNone/>
            </a:pPr>
            <a:r>
              <a:rPr lang="en-US" dirty="0"/>
              <a:t>7. </a:t>
            </a:r>
            <a:r>
              <a:rPr lang="en-US" b="1" dirty="0"/>
              <a:t>Winning Trust of Customers</a:t>
            </a:r>
          </a:p>
          <a:p>
            <a:pPr marL="0" indent="0" algn="just">
              <a:buNone/>
            </a:pPr>
            <a:r>
              <a:rPr lang="en-US" dirty="0"/>
              <a:t>Customer is the king. And that’s absolutely right. Winning a customer’s trust is one of the most important challenges that businesses in </a:t>
            </a:r>
            <a:r>
              <a:rPr lang="en-US" dirty="0" smtClean="0"/>
              <a:t>general and </a:t>
            </a:r>
            <a:r>
              <a:rPr lang="en-US" dirty="0"/>
              <a:t>startups in </a:t>
            </a:r>
            <a:r>
              <a:rPr lang="en-US" dirty="0" smtClean="0"/>
              <a:t>particular </a:t>
            </a:r>
            <a:r>
              <a:rPr lang="en-US" dirty="0"/>
              <a:t>face today. With a highly satisfied and loyal customer base, startups can scale and make progress towards excellence.</a:t>
            </a:r>
          </a:p>
          <a:p>
            <a:pPr marL="0" indent="0" algn="just">
              <a:buNone/>
            </a:pPr>
            <a:r>
              <a:rPr lang="en-US" dirty="0"/>
              <a:t>Customers are the real force behind a startup’s success. Their word-of-mouth power and their presence on social media can give tech startups an edge against all the traditional businesses</a:t>
            </a:r>
            <a:r>
              <a:rPr lang="en-US" dirty="0" smtClean="0"/>
              <a:t>.</a:t>
            </a:r>
            <a:endParaRPr lang="en-US" dirty="0"/>
          </a:p>
        </p:txBody>
      </p:sp>
    </p:spTree>
    <p:extLst>
      <p:ext uri="{BB962C8B-B14F-4D97-AF65-F5344CB8AC3E}">
        <p14:creationId xmlns:p14="http://schemas.microsoft.com/office/powerpoint/2010/main" val="37323144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1524000" y="3200400"/>
            <a:ext cx="6169152" cy="990600"/>
          </a:xfrm>
        </p:spPr>
        <p:txBody>
          <a:bodyPr>
            <a:normAutofit/>
          </a:bodyPr>
          <a:lstStyle/>
          <a:p>
            <a:pPr marL="0" indent="0">
              <a:buNone/>
            </a:pPr>
            <a:r>
              <a:rPr lang="en-US" sz="4400" b="1" dirty="0" smtClean="0">
                <a:solidFill>
                  <a:schemeClr val="accent1"/>
                </a:solidFill>
              </a:rPr>
              <a:t>Why New Ventures Fail?</a:t>
            </a:r>
            <a:endParaRPr lang="en-US" sz="4400" b="1" dirty="0">
              <a:solidFill>
                <a:schemeClr val="accent1"/>
              </a:solidFill>
            </a:endParaRPr>
          </a:p>
        </p:txBody>
      </p:sp>
    </p:spTree>
    <p:extLst>
      <p:ext uri="{BB962C8B-B14F-4D97-AF65-F5344CB8AC3E}">
        <p14:creationId xmlns:p14="http://schemas.microsoft.com/office/powerpoint/2010/main" val="1182692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12648" y="1600200"/>
            <a:ext cx="8226552" cy="4953000"/>
          </a:xfrm>
        </p:spPr>
        <p:txBody>
          <a:bodyPr>
            <a:normAutofit fontScale="92500"/>
          </a:bodyPr>
          <a:lstStyle/>
          <a:p>
            <a:pPr marL="0" indent="0">
              <a:buNone/>
            </a:pPr>
            <a:r>
              <a:rPr lang="en-US" b="1" dirty="0"/>
              <a:t>S</a:t>
            </a:r>
            <a:r>
              <a:rPr lang="en-US" b="1" dirty="0" smtClean="0"/>
              <a:t>o</a:t>
            </a:r>
            <a:r>
              <a:rPr lang="en-US" b="1" dirty="0"/>
              <a:t> many businesses fail while so few </a:t>
            </a:r>
            <a:r>
              <a:rPr lang="en-US" b="1" dirty="0" smtClean="0"/>
              <a:t>succeed!</a:t>
            </a:r>
          </a:p>
          <a:p>
            <a:pPr marL="0" indent="0">
              <a:buNone/>
            </a:pPr>
            <a:endParaRPr lang="en-US" b="1" dirty="0"/>
          </a:p>
          <a:p>
            <a:pPr marL="0" indent="0" algn="just">
              <a:buNone/>
            </a:pPr>
            <a:r>
              <a:rPr lang="en-US" dirty="0"/>
              <a:t>One of the great mysteries of entrepreneurship is why businesses fail. Some people start one successful business after another while others fail to succeed</a:t>
            </a:r>
            <a:r>
              <a:rPr lang="en-US" dirty="0" smtClean="0"/>
              <a:t>.</a:t>
            </a:r>
          </a:p>
          <a:p>
            <a:pPr marL="0" indent="0" algn="just">
              <a:buNone/>
            </a:pPr>
            <a:r>
              <a:rPr lang="en-US" dirty="0"/>
              <a:t>The worst part about a failing business is that the entrepreneur is unaware of it happening until it is often too late. It makes sense because if the entrepreneur really knew what he was doing wrong, he might have been able to save the business. Some entrepreneurs live in a land of denial while others are unaware of their mistakes.</a:t>
            </a:r>
            <a:endParaRPr lang="en-US" b="1" dirty="0"/>
          </a:p>
        </p:txBody>
      </p:sp>
    </p:spTree>
    <p:extLst>
      <p:ext uri="{BB962C8B-B14F-4D97-AF65-F5344CB8AC3E}">
        <p14:creationId xmlns:p14="http://schemas.microsoft.com/office/powerpoint/2010/main" val="21838577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905000"/>
            <a:ext cx="8153400" cy="4800600"/>
          </a:xfrm>
        </p:spPr>
        <p:txBody>
          <a:bodyPr>
            <a:normAutofit fontScale="92500" lnSpcReduction="10000"/>
          </a:bodyPr>
          <a:lstStyle/>
          <a:p>
            <a:pPr marL="0" indent="0" algn="just">
              <a:buNone/>
            </a:pPr>
            <a:r>
              <a:rPr lang="en-US" dirty="0" smtClean="0"/>
              <a:t>According to Dr. Graeme Edwards </a:t>
            </a:r>
          </a:p>
          <a:p>
            <a:pPr marL="0" indent="0" algn="just">
              <a:buNone/>
            </a:pPr>
            <a:r>
              <a:rPr lang="en-US" dirty="0" smtClean="0"/>
              <a:t>“</a:t>
            </a:r>
            <a:r>
              <a:rPr lang="en-US" i="1" dirty="0"/>
              <a:t>It’s not the </a:t>
            </a:r>
            <a:r>
              <a:rPr lang="en-US" b="1" i="1" dirty="0"/>
              <a:t>plan</a:t>
            </a:r>
            <a:r>
              <a:rPr lang="en-US" i="1" dirty="0"/>
              <a:t> that is important, it’s the </a:t>
            </a:r>
            <a:r>
              <a:rPr lang="en-US" b="1" i="1" dirty="0"/>
              <a:t>planning</a:t>
            </a:r>
            <a:r>
              <a:rPr lang="en-US" i="1" dirty="0" smtClean="0"/>
              <a:t>.</a:t>
            </a:r>
            <a:r>
              <a:rPr lang="en-US" dirty="0" smtClean="0"/>
              <a:t>”</a:t>
            </a:r>
          </a:p>
          <a:p>
            <a:pPr marL="0" indent="0" algn="just">
              <a:buNone/>
            </a:pPr>
            <a:endParaRPr lang="en-US" dirty="0" smtClean="0"/>
          </a:p>
          <a:p>
            <a:pPr marL="0" indent="0" algn="just">
              <a:buNone/>
            </a:pPr>
            <a:r>
              <a:rPr lang="en-US" dirty="0" smtClean="0"/>
              <a:t>There </a:t>
            </a:r>
            <a:r>
              <a:rPr lang="en-US" dirty="0"/>
              <a:t>are over 28 million small businesses in the United States, according to the </a:t>
            </a:r>
            <a:r>
              <a:rPr lang="en-US" b="1" dirty="0"/>
              <a:t>SBA</a:t>
            </a:r>
          </a:p>
          <a:p>
            <a:pPr marL="0" indent="0" algn="just">
              <a:buNone/>
            </a:pPr>
            <a:r>
              <a:rPr lang="en-US" dirty="0"/>
              <a:t>It’s an impressive number. The sad reality is that only about 50% of them survive. What’s worse is that only about one-third survive 10 years or more. The life of an entrepreneur is unforgiving. It is a constant challenge. There are many moving parts. Any one of them could put you out of business.</a:t>
            </a:r>
          </a:p>
        </p:txBody>
      </p:sp>
    </p:spTree>
    <p:extLst>
      <p:ext uri="{BB962C8B-B14F-4D97-AF65-F5344CB8AC3E}">
        <p14:creationId xmlns:p14="http://schemas.microsoft.com/office/powerpoint/2010/main" val="1389401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spcBef>
                <a:spcPts val="700"/>
              </a:spcBef>
            </a:pPr>
            <a:r>
              <a:rPr lang="en-US" b="1" dirty="0">
                <a:solidFill>
                  <a:srgbClr val="94C600"/>
                </a:solidFill>
                <a:ea typeface="+mn-ea"/>
                <a:cs typeface="+mn-cs"/>
              </a:rPr>
              <a:t>Porter’s Five </a:t>
            </a:r>
            <a:r>
              <a:rPr lang="en-US" b="1" dirty="0" smtClean="0">
                <a:solidFill>
                  <a:srgbClr val="94C600"/>
                </a:solidFill>
                <a:ea typeface="+mn-ea"/>
                <a:cs typeface="+mn-cs"/>
              </a:rPr>
              <a:t>Forces</a:t>
            </a:r>
            <a:endParaRPr lang="en-US" dirty="0"/>
          </a:p>
        </p:txBody>
      </p:sp>
      <p:sp>
        <p:nvSpPr>
          <p:cNvPr id="3" name="Content Placeholder 2"/>
          <p:cNvSpPr>
            <a:spLocks noGrp="1"/>
          </p:cNvSpPr>
          <p:nvPr>
            <p:ph sz="quarter" idx="1"/>
          </p:nvPr>
        </p:nvSpPr>
        <p:spPr>
          <a:xfrm>
            <a:off x="609600" y="1889078"/>
            <a:ext cx="7924800" cy="4953000"/>
          </a:xfrm>
        </p:spPr>
        <p:txBody>
          <a:bodyPr>
            <a:normAutofit/>
          </a:bodyPr>
          <a:lstStyle/>
          <a:p>
            <a:pPr marL="0" indent="0" algn="just">
              <a:buNone/>
            </a:pPr>
            <a:r>
              <a:rPr lang="en-US" sz="3300" dirty="0"/>
              <a:t>Porter (1998) proposed a </a:t>
            </a:r>
            <a:r>
              <a:rPr lang="en-US" sz="3300" dirty="0" smtClean="0"/>
              <a:t>model </a:t>
            </a:r>
            <a:r>
              <a:rPr lang="en-US" sz="3300" dirty="0"/>
              <a:t>that identified five forces that exist in the competitive market environment in which businesses operate. </a:t>
            </a:r>
            <a:endParaRPr lang="en-US" sz="3300" dirty="0" smtClean="0"/>
          </a:p>
          <a:p>
            <a:pPr marL="0" indent="0" algn="just">
              <a:buNone/>
            </a:pPr>
            <a:endParaRPr lang="en-US" sz="3300" dirty="0" smtClean="0"/>
          </a:p>
          <a:p>
            <a:pPr marL="0" indent="0" algn="just">
              <a:buNone/>
            </a:pPr>
            <a:r>
              <a:rPr lang="en-US" sz="3300" dirty="0" smtClean="0"/>
              <a:t>The </a:t>
            </a:r>
            <a:r>
              <a:rPr lang="en-US" sz="3300" dirty="0"/>
              <a:t>model acts as a means of </a:t>
            </a:r>
            <a:r>
              <a:rPr lang="en-US" sz="3300" b="1" dirty="0" err="1"/>
              <a:t>analysing</a:t>
            </a:r>
            <a:r>
              <a:rPr lang="en-US" sz="3300" dirty="0"/>
              <a:t> and </a:t>
            </a:r>
            <a:r>
              <a:rPr lang="en-US" sz="3300" b="1" dirty="0"/>
              <a:t>understanding</a:t>
            </a:r>
            <a:r>
              <a:rPr lang="en-US" sz="3300" dirty="0"/>
              <a:t> the nature and </a:t>
            </a:r>
            <a:r>
              <a:rPr lang="en-US" sz="3300" dirty="0" smtClean="0"/>
              <a:t>competition </a:t>
            </a:r>
            <a:r>
              <a:rPr lang="en-US" sz="3300" dirty="0"/>
              <a:t>that influences </a:t>
            </a:r>
            <a:r>
              <a:rPr lang="en-US" sz="3300" dirty="0" smtClean="0"/>
              <a:t>the business </a:t>
            </a:r>
            <a:r>
              <a:rPr lang="en-US" sz="3300" dirty="0"/>
              <a:t>to operate and succeed in the market. </a:t>
            </a:r>
          </a:p>
        </p:txBody>
      </p:sp>
    </p:spTree>
    <p:extLst>
      <p:ext uri="{BB962C8B-B14F-4D97-AF65-F5344CB8AC3E}">
        <p14:creationId xmlns:p14="http://schemas.microsoft.com/office/powerpoint/2010/main" val="3160507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12648" y="1600200"/>
            <a:ext cx="8153400" cy="4876800"/>
          </a:xfrm>
        </p:spPr>
        <p:txBody>
          <a:bodyPr>
            <a:normAutofit/>
          </a:bodyPr>
          <a:lstStyle/>
          <a:p>
            <a:pPr marL="0" indent="0">
              <a:buNone/>
            </a:pPr>
            <a:r>
              <a:rPr lang="en-US" dirty="0" smtClean="0"/>
              <a:t>New Ventures </a:t>
            </a:r>
            <a:r>
              <a:rPr lang="en-US" dirty="0"/>
              <a:t>fail for many reasons. </a:t>
            </a:r>
            <a:endParaRPr lang="en-US" dirty="0" smtClean="0"/>
          </a:p>
          <a:p>
            <a:pPr marL="0" indent="0">
              <a:buNone/>
            </a:pPr>
            <a:r>
              <a:rPr lang="en-US" dirty="0" smtClean="0"/>
              <a:t>The </a:t>
            </a:r>
            <a:r>
              <a:rPr lang="en-US" dirty="0"/>
              <a:t>following </a:t>
            </a:r>
            <a:r>
              <a:rPr lang="en-US" dirty="0" smtClean="0"/>
              <a:t>Fifteen </a:t>
            </a:r>
            <a:r>
              <a:rPr lang="en-US" dirty="0"/>
              <a:t>includes some of the most common reasons</a:t>
            </a:r>
            <a:r>
              <a:rPr lang="en-US" dirty="0" smtClean="0"/>
              <a:t>:</a:t>
            </a:r>
          </a:p>
          <a:p>
            <a:pPr marL="0" indent="0">
              <a:buNone/>
            </a:pPr>
            <a:endParaRPr lang="en-US" dirty="0"/>
          </a:p>
          <a:p>
            <a:pPr marL="514350" indent="-514350">
              <a:buClr>
                <a:schemeClr val="tx1"/>
              </a:buClr>
              <a:buSzPct val="100000"/>
              <a:buFont typeface="+mj-lt"/>
              <a:buAutoNum type="arabicParenR"/>
            </a:pPr>
            <a:r>
              <a:rPr lang="en-US" dirty="0"/>
              <a:t>Lack of </a:t>
            </a:r>
            <a:r>
              <a:rPr lang="en-US" dirty="0" smtClean="0"/>
              <a:t>planning</a:t>
            </a:r>
          </a:p>
          <a:p>
            <a:pPr marL="514350" indent="-514350">
              <a:buClr>
                <a:schemeClr val="tx1"/>
              </a:buClr>
              <a:buSzPct val="100000"/>
              <a:buFont typeface="+mj-lt"/>
              <a:buAutoNum type="arabicParenR"/>
            </a:pPr>
            <a:r>
              <a:rPr lang="en-US" dirty="0"/>
              <a:t>Leadership </a:t>
            </a:r>
            <a:r>
              <a:rPr lang="en-US" dirty="0" smtClean="0"/>
              <a:t>failure</a:t>
            </a:r>
          </a:p>
          <a:p>
            <a:pPr marL="514350" indent="-514350">
              <a:buClr>
                <a:schemeClr val="tx1"/>
              </a:buClr>
              <a:buSzPct val="100000"/>
              <a:buFont typeface="+mj-lt"/>
              <a:buAutoNum type="arabicParenR"/>
            </a:pPr>
            <a:r>
              <a:rPr lang="en-US" dirty="0"/>
              <a:t>No </a:t>
            </a:r>
            <a:r>
              <a:rPr lang="en-US" dirty="0" smtClean="0"/>
              <a:t>differentiation</a:t>
            </a:r>
          </a:p>
          <a:p>
            <a:pPr marL="514350" indent="-514350">
              <a:buClr>
                <a:schemeClr val="tx1"/>
              </a:buClr>
              <a:buSzPct val="100000"/>
              <a:buFont typeface="+mj-lt"/>
              <a:buAutoNum type="arabicParenR"/>
            </a:pPr>
            <a:r>
              <a:rPr lang="en-US" dirty="0"/>
              <a:t>Ignoring customer </a:t>
            </a:r>
            <a:r>
              <a:rPr lang="en-US" dirty="0" smtClean="0"/>
              <a:t>needs</a:t>
            </a:r>
          </a:p>
          <a:p>
            <a:pPr marL="514350" indent="-514350">
              <a:buClr>
                <a:schemeClr val="tx1"/>
              </a:buClr>
              <a:buSzPct val="100000"/>
              <a:buFont typeface="+mj-lt"/>
              <a:buAutoNum type="arabicParenR"/>
            </a:pPr>
            <a:r>
              <a:rPr lang="en-US" dirty="0"/>
              <a:t>Inability to learn from failure</a:t>
            </a:r>
          </a:p>
        </p:txBody>
      </p:sp>
    </p:spTree>
    <p:extLst>
      <p:ext uri="{BB962C8B-B14F-4D97-AF65-F5344CB8AC3E}">
        <p14:creationId xmlns:p14="http://schemas.microsoft.com/office/powerpoint/2010/main" val="28940047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752600"/>
            <a:ext cx="8156448" cy="5029200"/>
          </a:xfrm>
        </p:spPr>
        <p:txBody>
          <a:bodyPr>
            <a:normAutofit lnSpcReduction="10000"/>
          </a:bodyPr>
          <a:lstStyle/>
          <a:p>
            <a:pPr marL="514350" indent="-514350">
              <a:buClrTx/>
              <a:buSzPct val="100000"/>
              <a:buFont typeface="+mj-lt"/>
              <a:buAutoNum type="arabicParenR" startAt="6"/>
            </a:pPr>
            <a:r>
              <a:rPr lang="en-US" dirty="0" smtClean="0"/>
              <a:t> Poor management</a:t>
            </a:r>
          </a:p>
          <a:p>
            <a:pPr marL="514350" indent="-514350">
              <a:buClrTx/>
              <a:buSzPct val="100000"/>
              <a:buFont typeface="+mj-lt"/>
              <a:buAutoNum type="arabicParenR" startAt="6"/>
            </a:pPr>
            <a:r>
              <a:rPr lang="en-US" dirty="0" smtClean="0"/>
              <a:t> Lack </a:t>
            </a:r>
            <a:r>
              <a:rPr lang="en-US" dirty="0"/>
              <a:t>of </a:t>
            </a:r>
            <a:r>
              <a:rPr lang="en-US" dirty="0" smtClean="0"/>
              <a:t>capital</a:t>
            </a:r>
          </a:p>
          <a:p>
            <a:pPr marL="514350" indent="-514350">
              <a:buClrTx/>
              <a:buSzPct val="100000"/>
              <a:buFont typeface="+mj-lt"/>
              <a:buAutoNum type="arabicParenR" startAt="6"/>
            </a:pPr>
            <a:r>
              <a:rPr lang="en-US" dirty="0" smtClean="0"/>
              <a:t> Poor location</a:t>
            </a:r>
          </a:p>
          <a:p>
            <a:pPr marL="514350" indent="-514350">
              <a:buClrTx/>
              <a:buSzPct val="100000"/>
              <a:buFont typeface="+mj-lt"/>
              <a:buAutoNum type="arabicParenR" startAt="6"/>
            </a:pPr>
            <a:r>
              <a:rPr lang="en-US" dirty="0" smtClean="0"/>
              <a:t> Lack </a:t>
            </a:r>
            <a:r>
              <a:rPr lang="en-US" dirty="0"/>
              <a:t>of </a:t>
            </a:r>
            <a:r>
              <a:rPr lang="en-US" dirty="0" smtClean="0"/>
              <a:t>profit</a:t>
            </a:r>
          </a:p>
          <a:p>
            <a:pPr marL="514350" indent="-514350">
              <a:buClrTx/>
              <a:buSzPct val="100000"/>
              <a:buFont typeface="+mj-lt"/>
              <a:buAutoNum type="arabicParenR" startAt="6"/>
            </a:pPr>
            <a:r>
              <a:rPr lang="en-US" dirty="0" smtClean="0"/>
              <a:t> Inadequate </a:t>
            </a:r>
            <a:r>
              <a:rPr lang="en-US" dirty="0"/>
              <a:t>inventory </a:t>
            </a:r>
            <a:r>
              <a:rPr lang="en-US" dirty="0" smtClean="0"/>
              <a:t>management</a:t>
            </a:r>
          </a:p>
          <a:p>
            <a:pPr marL="514350" indent="-514350">
              <a:buClrTx/>
              <a:buSzPct val="100000"/>
              <a:buFont typeface="+mj-lt"/>
              <a:buAutoNum type="arabicParenR" startAt="6"/>
            </a:pPr>
            <a:r>
              <a:rPr lang="en-US" dirty="0"/>
              <a:t> Poor financial </a:t>
            </a:r>
            <a:r>
              <a:rPr lang="en-US" dirty="0" smtClean="0"/>
              <a:t>management</a:t>
            </a:r>
          </a:p>
          <a:p>
            <a:pPr marL="514350" indent="-514350">
              <a:buClrTx/>
              <a:buSzPct val="100000"/>
              <a:buFont typeface="+mj-lt"/>
              <a:buAutoNum type="arabicParenR" startAt="6"/>
            </a:pPr>
            <a:r>
              <a:rPr lang="en-US" dirty="0"/>
              <a:t> Lack of </a:t>
            </a:r>
            <a:r>
              <a:rPr lang="en-US" dirty="0" smtClean="0"/>
              <a:t>focus</a:t>
            </a:r>
          </a:p>
          <a:p>
            <a:pPr marL="514350" indent="-514350">
              <a:buClrTx/>
              <a:buSzPct val="100000"/>
              <a:buFont typeface="+mj-lt"/>
              <a:buAutoNum type="arabicParenR" startAt="6"/>
            </a:pPr>
            <a:r>
              <a:rPr lang="en-US" dirty="0"/>
              <a:t> Personal use of business </a:t>
            </a:r>
            <a:r>
              <a:rPr lang="en-US" dirty="0" smtClean="0"/>
              <a:t>funds</a:t>
            </a:r>
          </a:p>
          <a:p>
            <a:pPr marL="514350" indent="-514350">
              <a:buClrTx/>
              <a:buSzPct val="100000"/>
              <a:buFont typeface="+mj-lt"/>
              <a:buAutoNum type="arabicParenR" startAt="6"/>
            </a:pPr>
            <a:r>
              <a:rPr lang="en-US" dirty="0"/>
              <a:t> Wrong </a:t>
            </a:r>
            <a:r>
              <a:rPr lang="en-US" dirty="0" smtClean="0"/>
              <a:t>partner</a:t>
            </a:r>
          </a:p>
          <a:p>
            <a:pPr marL="514350" indent="-514350">
              <a:buClrTx/>
              <a:buSzPct val="100000"/>
              <a:buFont typeface="+mj-lt"/>
              <a:buAutoNum type="arabicParenR" startAt="6"/>
            </a:pPr>
            <a:r>
              <a:rPr lang="en-US" dirty="0"/>
              <a:t> Macroeconomic factors</a:t>
            </a:r>
          </a:p>
        </p:txBody>
      </p:sp>
    </p:spTree>
    <p:extLst>
      <p:ext uri="{BB962C8B-B14F-4D97-AF65-F5344CB8AC3E}">
        <p14:creationId xmlns:p14="http://schemas.microsoft.com/office/powerpoint/2010/main" val="36237871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752600"/>
            <a:ext cx="8302752" cy="4495800"/>
          </a:xfrm>
        </p:spPr>
        <p:txBody>
          <a:bodyPr/>
          <a:lstStyle/>
          <a:p>
            <a:pPr marL="514350" indent="-514350">
              <a:buClrTx/>
              <a:buSzPct val="100000"/>
              <a:buFont typeface="+mj-lt"/>
              <a:buAutoNum type="arabicParenR"/>
            </a:pPr>
            <a:r>
              <a:rPr lang="en-US" b="1" dirty="0"/>
              <a:t>Lack of </a:t>
            </a:r>
            <a:r>
              <a:rPr lang="en-US" b="1" dirty="0" smtClean="0"/>
              <a:t>planning</a:t>
            </a:r>
            <a:endParaRPr lang="en-US" dirty="0"/>
          </a:p>
          <a:p>
            <a:pPr marL="0" indent="0" algn="just">
              <a:buNone/>
            </a:pPr>
            <a:r>
              <a:rPr lang="en-US" dirty="0" smtClean="0"/>
              <a:t>Businesses </a:t>
            </a:r>
            <a:r>
              <a:rPr lang="en-US" dirty="0"/>
              <a:t>fail because of the lack of short-term and long-term planning. </a:t>
            </a:r>
            <a:endParaRPr lang="en-US" dirty="0" smtClean="0"/>
          </a:p>
          <a:p>
            <a:pPr marL="0" indent="0" algn="just">
              <a:buNone/>
            </a:pPr>
            <a:r>
              <a:rPr lang="en-US" dirty="0" smtClean="0"/>
              <a:t>Your </a:t>
            </a:r>
            <a:r>
              <a:rPr lang="en-US" dirty="0"/>
              <a:t>plan should include where your business will be in the next few months to the next few years. Include measurable goals and results. The right plan will include specific to-do lists with dates and deadlines. Failure to plan will damage your business.</a:t>
            </a:r>
          </a:p>
        </p:txBody>
      </p:sp>
    </p:spTree>
    <p:extLst>
      <p:ext uri="{BB962C8B-B14F-4D97-AF65-F5344CB8AC3E}">
        <p14:creationId xmlns:p14="http://schemas.microsoft.com/office/powerpoint/2010/main" val="762774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7997952" cy="4495800"/>
          </a:xfrm>
        </p:spPr>
        <p:txBody>
          <a:bodyPr/>
          <a:lstStyle/>
          <a:p>
            <a:pPr marL="514350" indent="-514350">
              <a:buClrTx/>
              <a:buSzPct val="100000"/>
              <a:buFont typeface="+mj-lt"/>
              <a:buAutoNum type="arabicParenR" startAt="2"/>
            </a:pPr>
            <a:r>
              <a:rPr lang="en-US" b="1" dirty="0"/>
              <a:t>Leadership </a:t>
            </a:r>
            <a:r>
              <a:rPr lang="en-US" b="1" dirty="0" smtClean="0"/>
              <a:t>failure</a:t>
            </a:r>
            <a:endParaRPr lang="en-US" b="1" dirty="0"/>
          </a:p>
          <a:p>
            <a:pPr marL="0" indent="0" algn="just">
              <a:buNone/>
            </a:pPr>
            <a:r>
              <a:rPr lang="en-US" dirty="0" smtClean="0"/>
              <a:t>Businesses </a:t>
            </a:r>
            <a:r>
              <a:rPr lang="en-US" dirty="0"/>
              <a:t>fail because of poor leadership. The leadership must be able to make the right decisions most of the time. From financial management to employee management, leadership failures will trickle down to every aspect of your business. The most successful entrepreneurs learn, study, and reach out to mentors to improve their leadership skills.</a:t>
            </a:r>
          </a:p>
        </p:txBody>
      </p:sp>
    </p:spTree>
    <p:extLst>
      <p:ext uri="{BB962C8B-B14F-4D97-AF65-F5344CB8AC3E}">
        <p14:creationId xmlns:p14="http://schemas.microsoft.com/office/powerpoint/2010/main" val="25030516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8074152" cy="4495800"/>
          </a:xfrm>
        </p:spPr>
        <p:txBody>
          <a:bodyPr/>
          <a:lstStyle/>
          <a:p>
            <a:pPr marL="514350" indent="-514350">
              <a:buClrTx/>
              <a:buSzPct val="100000"/>
              <a:buFont typeface="+mj-lt"/>
              <a:buAutoNum type="arabicParenR" startAt="3"/>
            </a:pPr>
            <a:r>
              <a:rPr lang="en-US" b="1" dirty="0"/>
              <a:t>No </a:t>
            </a:r>
            <a:r>
              <a:rPr lang="en-US" b="1" dirty="0" smtClean="0"/>
              <a:t>differentiation</a:t>
            </a:r>
            <a:endParaRPr lang="en-US" b="1" dirty="0"/>
          </a:p>
          <a:p>
            <a:pPr marL="0" indent="0" algn="just">
              <a:buNone/>
            </a:pPr>
            <a:r>
              <a:rPr lang="en-US" dirty="0" smtClean="0"/>
              <a:t>It </a:t>
            </a:r>
            <a:r>
              <a:rPr lang="en-US" dirty="0"/>
              <a:t>is not enough to have a great product. You also have to develop a unique value proposition, without you will get lost among the competition. What sets your business apart from the competition? What makes your business unique? It is important that you understand what your competitors do better than you. If fail to differentiate, you will fail to build a brand.</a:t>
            </a:r>
          </a:p>
        </p:txBody>
      </p:sp>
    </p:spTree>
    <p:extLst>
      <p:ext uri="{BB962C8B-B14F-4D97-AF65-F5344CB8AC3E}">
        <p14:creationId xmlns:p14="http://schemas.microsoft.com/office/powerpoint/2010/main" val="5702607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8077200" cy="4495800"/>
          </a:xfrm>
        </p:spPr>
        <p:txBody>
          <a:bodyPr/>
          <a:lstStyle/>
          <a:p>
            <a:pPr marL="514350" indent="-514350">
              <a:buClrTx/>
              <a:buSzPct val="100000"/>
              <a:buFont typeface="+mj-lt"/>
              <a:buAutoNum type="arabicParenR" startAt="4"/>
            </a:pPr>
            <a:r>
              <a:rPr lang="en-US" b="1" dirty="0"/>
              <a:t>Ignoring customer </a:t>
            </a:r>
            <a:r>
              <a:rPr lang="en-US" b="1" dirty="0" smtClean="0"/>
              <a:t>needs</a:t>
            </a:r>
            <a:endParaRPr lang="en-US" b="1" dirty="0"/>
          </a:p>
          <a:p>
            <a:pPr marL="0" indent="0" algn="just">
              <a:buNone/>
            </a:pPr>
            <a:r>
              <a:rPr lang="en-US" dirty="0" smtClean="0"/>
              <a:t>Every </a:t>
            </a:r>
            <a:r>
              <a:rPr lang="en-US" dirty="0"/>
              <a:t>business will tell you that the customer is #1, but only a small percentage acts that way. Businesses that fail lose touch with their customers. Keep an eye on the trending values of your customers. Find out if they still love your products. Do they want new features? What are they saying? Are you listening?</a:t>
            </a:r>
          </a:p>
        </p:txBody>
      </p:sp>
    </p:spTree>
    <p:extLst>
      <p:ext uri="{BB962C8B-B14F-4D97-AF65-F5344CB8AC3E}">
        <p14:creationId xmlns:p14="http://schemas.microsoft.com/office/powerpoint/2010/main" val="34477285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7997952" cy="4495800"/>
          </a:xfrm>
        </p:spPr>
        <p:txBody>
          <a:bodyPr/>
          <a:lstStyle/>
          <a:p>
            <a:pPr marL="514350" indent="-514350">
              <a:buClrTx/>
              <a:buSzPct val="100000"/>
              <a:buFont typeface="+mj-lt"/>
              <a:buAutoNum type="arabicParenR" startAt="5"/>
            </a:pPr>
            <a:r>
              <a:rPr lang="en-US" b="1" dirty="0"/>
              <a:t>Inability to learn from </a:t>
            </a:r>
            <a:r>
              <a:rPr lang="en-US" b="1" dirty="0" smtClean="0"/>
              <a:t>failure</a:t>
            </a:r>
            <a:endParaRPr lang="en-US" b="1" dirty="0"/>
          </a:p>
          <a:p>
            <a:pPr marL="0" indent="0" algn="just">
              <a:buNone/>
            </a:pPr>
            <a:r>
              <a:rPr lang="en-US" dirty="0" smtClean="0"/>
              <a:t>We </a:t>
            </a:r>
            <a:r>
              <a:rPr lang="en-US" dirty="0"/>
              <a:t>all know that failure is usually bad, yet it is rare that businesses learn from failure. Realistically, businesses that fail, fail for multiple reasons. Often entrepreneurs are oblivious about their mistakes. Learning from failures is difficult.</a:t>
            </a:r>
          </a:p>
        </p:txBody>
      </p:sp>
    </p:spTree>
    <p:extLst>
      <p:ext uri="{BB962C8B-B14F-4D97-AF65-F5344CB8AC3E}">
        <p14:creationId xmlns:p14="http://schemas.microsoft.com/office/powerpoint/2010/main" val="3494322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905000"/>
            <a:ext cx="7997952" cy="4495800"/>
          </a:xfrm>
        </p:spPr>
        <p:txBody>
          <a:bodyPr/>
          <a:lstStyle/>
          <a:p>
            <a:pPr marL="514350" indent="-514350">
              <a:buClrTx/>
              <a:buSzPct val="100000"/>
              <a:buFont typeface="+mj-lt"/>
              <a:buAutoNum type="arabicParenR" startAt="6"/>
            </a:pPr>
            <a:r>
              <a:rPr lang="en-US" b="1" dirty="0"/>
              <a:t>Poor </a:t>
            </a:r>
            <a:r>
              <a:rPr lang="en-US" b="1" dirty="0" smtClean="0"/>
              <a:t>management</a:t>
            </a:r>
            <a:endParaRPr lang="en-US" b="1" dirty="0"/>
          </a:p>
          <a:p>
            <a:pPr marL="0" indent="0" algn="just">
              <a:buNone/>
            </a:pPr>
            <a:r>
              <a:rPr lang="en-US" dirty="0" smtClean="0"/>
              <a:t>Examples </a:t>
            </a:r>
            <a:r>
              <a:rPr lang="en-US" dirty="0"/>
              <a:t>of poor management are an inability to listen, micro-managing – AKA lack of trust, working without standard or systems, poor communication, and lack of feedback.</a:t>
            </a:r>
          </a:p>
        </p:txBody>
      </p:sp>
    </p:spTree>
    <p:extLst>
      <p:ext uri="{BB962C8B-B14F-4D97-AF65-F5344CB8AC3E}">
        <p14:creationId xmlns:p14="http://schemas.microsoft.com/office/powerpoint/2010/main" val="3230156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7997952" cy="4495800"/>
          </a:xfrm>
        </p:spPr>
        <p:txBody>
          <a:bodyPr/>
          <a:lstStyle/>
          <a:p>
            <a:pPr marL="514350" indent="-514350">
              <a:buClrTx/>
              <a:buSzPct val="100000"/>
              <a:buFont typeface="+mj-lt"/>
              <a:buAutoNum type="arabicParenR" startAt="7"/>
            </a:pPr>
            <a:r>
              <a:rPr lang="en-US" b="1" dirty="0"/>
              <a:t>Lack of </a:t>
            </a:r>
            <a:r>
              <a:rPr lang="en-US" b="1" dirty="0" smtClean="0"/>
              <a:t>capital</a:t>
            </a:r>
            <a:endParaRPr lang="en-US" b="1" dirty="0"/>
          </a:p>
          <a:p>
            <a:pPr marL="0" indent="0" algn="just">
              <a:buNone/>
            </a:pPr>
            <a:r>
              <a:rPr lang="en-US" dirty="0" smtClean="0"/>
              <a:t>It </a:t>
            </a:r>
            <a:r>
              <a:rPr lang="en-US" dirty="0"/>
              <a:t>can lead to the inability to attract investors. Lack of capital is an alarming sign. It shows that a business might not be able to pay its bills, loan, and other financial commitments. Lack of capital makes it difficult to grow the business and it may jeopardize day-to-day operations.</a:t>
            </a:r>
          </a:p>
        </p:txBody>
      </p:sp>
    </p:spTree>
    <p:extLst>
      <p:ext uri="{BB962C8B-B14F-4D97-AF65-F5344CB8AC3E}">
        <p14:creationId xmlns:p14="http://schemas.microsoft.com/office/powerpoint/2010/main" val="4035530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8001000" cy="4495800"/>
          </a:xfrm>
        </p:spPr>
        <p:txBody>
          <a:bodyPr/>
          <a:lstStyle/>
          <a:p>
            <a:pPr marL="514350" indent="-514350">
              <a:buClrTx/>
              <a:buSzPct val="100000"/>
              <a:buFont typeface="+mj-lt"/>
              <a:buAutoNum type="arabicParenR" startAt="8"/>
            </a:pPr>
            <a:r>
              <a:rPr lang="en-US" b="1" dirty="0"/>
              <a:t>Poor </a:t>
            </a:r>
            <a:r>
              <a:rPr lang="en-US" b="1" dirty="0" smtClean="0"/>
              <a:t>location</a:t>
            </a:r>
            <a:endParaRPr lang="en-US" b="1" dirty="0"/>
          </a:p>
          <a:p>
            <a:pPr marL="0" indent="0" algn="just">
              <a:buNone/>
            </a:pPr>
            <a:r>
              <a:rPr lang="en-US" dirty="0" smtClean="0"/>
              <a:t>Poor </a:t>
            </a:r>
            <a:r>
              <a:rPr lang="en-US" dirty="0"/>
              <a:t>location is a disadvantage that might be too much to overcome. If your business relies on foot traffic, location is a strategic necessity. A poor location might make your customer acquisition costs too high.</a:t>
            </a:r>
          </a:p>
        </p:txBody>
      </p:sp>
    </p:spTree>
    <p:extLst>
      <p:ext uri="{BB962C8B-B14F-4D97-AF65-F5344CB8AC3E}">
        <p14:creationId xmlns:p14="http://schemas.microsoft.com/office/powerpoint/2010/main" val="341347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533400" y="1828800"/>
            <a:ext cx="8302752" cy="4495800"/>
          </a:xfrm>
        </p:spPr>
        <p:txBody>
          <a:bodyPr>
            <a:normAutofit/>
          </a:bodyPr>
          <a:lstStyle/>
          <a:p>
            <a:pPr marL="0" indent="0" algn="just">
              <a:buNone/>
            </a:pPr>
            <a:r>
              <a:rPr lang="en-US" sz="3200" dirty="0"/>
              <a:t>A</a:t>
            </a:r>
            <a:r>
              <a:rPr lang="en-US" sz="3200" dirty="0" smtClean="0"/>
              <a:t> </a:t>
            </a:r>
            <a:r>
              <a:rPr lang="en-US" sz="3200" dirty="0"/>
              <a:t>business can identify how to position itself to take advantage of </a:t>
            </a:r>
            <a:r>
              <a:rPr lang="en-US" sz="3200" b="1" dirty="0"/>
              <a:t>opportunities</a:t>
            </a:r>
            <a:r>
              <a:rPr lang="en-US" sz="3200" dirty="0"/>
              <a:t> and to overcome </a:t>
            </a:r>
            <a:r>
              <a:rPr lang="en-US" sz="3200" b="1" dirty="0"/>
              <a:t>threats</a:t>
            </a:r>
            <a:r>
              <a:rPr lang="en-US" sz="3200" dirty="0"/>
              <a:t>. It is also important to remember that the forces are constantly changing, so the analyst must focus on the key forces at work at any one time. </a:t>
            </a:r>
          </a:p>
        </p:txBody>
      </p:sp>
    </p:spTree>
    <p:extLst>
      <p:ext uri="{BB962C8B-B14F-4D97-AF65-F5344CB8AC3E}">
        <p14:creationId xmlns:p14="http://schemas.microsoft.com/office/powerpoint/2010/main" val="1131628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8077200" cy="4495800"/>
          </a:xfrm>
        </p:spPr>
        <p:txBody>
          <a:bodyPr/>
          <a:lstStyle/>
          <a:p>
            <a:pPr marL="514350" indent="-514350">
              <a:buClrTx/>
              <a:buSzPct val="100000"/>
              <a:buFont typeface="+mj-lt"/>
              <a:buAutoNum type="arabicParenR" startAt="9"/>
            </a:pPr>
            <a:r>
              <a:rPr lang="en-US" b="1" dirty="0"/>
              <a:t>Lack of </a:t>
            </a:r>
            <a:r>
              <a:rPr lang="en-US" b="1" dirty="0" smtClean="0"/>
              <a:t>profit</a:t>
            </a:r>
            <a:endParaRPr lang="en-US" b="1" dirty="0"/>
          </a:p>
          <a:p>
            <a:pPr marL="0" indent="0" algn="just">
              <a:buNone/>
            </a:pPr>
            <a:r>
              <a:rPr lang="en-US" dirty="0" smtClean="0"/>
              <a:t>Revenue </a:t>
            </a:r>
            <a:r>
              <a:rPr lang="en-US" dirty="0"/>
              <a:t>is not the same as profit. As an entrepreneur, you must keep your eyes on profitability at all times. Profit allows for growth. According to Small Business Trends, only 40% of small businesses are profitable, 30% break even, and 30% are losing money.</a:t>
            </a:r>
          </a:p>
        </p:txBody>
      </p:sp>
    </p:spTree>
    <p:extLst>
      <p:ext uri="{BB962C8B-B14F-4D97-AF65-F5344CB8AC3E}">
        <p14:creationId xmlns:p14="http://schemas.microsoft.com/office/powerpoint/2010/main" val="10179411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905000"/>
            <a:ext cx="8001000" cy="4495800"/>
          </a:xfrm>
        </p:spPr>
        <p:txBody>
          <a:bodyPr/>
          <a:lstStyle/>
          <a:p>
            <a:pPr marL="514350" indent="-514350">
              <a:buClrTx/>
              <a:buSzPct val="100000"/>
              <a:buFont typeface="+mj-lt"/>
              <a:buAutoNum type="arabicParenR" startAt="10"/>
            </a:pPr>
            <a:r>
              <a:rPr lang="en-US" b="1" dirty="0" smtClean="0"/>
              <a:t> Inadequate </a:t>
            </a:r>
            <a:r>
              <a:rPr lang="en-US" b="1" dirty="0"/>
              <a:t>inventory </a:t>
            </a:r>
            <a:r>
              <a:rPr lang="en-US" b="1" dirty="0" smtClean="0"/>
              <a:t>management</a:t>
            </a:r>
            <a:endParaRPr lang="en-US" b="1" dirty="0"/>
          </a:p>
          <a:p>
            <a:pPr marL="0" indent="0" algn="just">
              <a:buNone/>
            </a:pPr>
            <a:r>
              <a:rPr lang="en-US" dirty="0" smtClean="0"/>
              <a:t>Too </a:t>
            </a:r>
            <a:r>
              <a:rPr lang="en-US" dirty="0"/>
              <a:t>little inventory will hurt your sales. Too much inventory will hurt your profitability.</a:t>
            </a:r>
          </a:p>
        </p:txBody>
      </p:sp>
    </p:spTree>
    <p:extLst>
      <p:ext uri="{BB962C8B-B14F-4D97-AF65-F5344CB8AC3E}">
        <p14:creationId xmlns:p14="http://schemas.microsoft.com/office/powerpoint/2010/main" val="2164244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533400" y="1828800"/>
            <a:ext cx="8302752" cy="4495800"/>
          </a:xfrm>
        </p:spPr>
        <p:txBody>
          <a:bodyPr/>
          <a:lstStyle/>
          <a:p>
            <a:pPr marL="514350" indent="-514350">
              <a:buClrTx/>
              <a:buSzPct val="100000"/>
              <a:buFont typeface="+mj-lt"/>
              <a:buAutoNum type="arabicParenR" startAt="11"/>
            </a:pPr>
            <a:r>
              <a:rPr lang="en-US" b="1" dirty="0" smtClean="0"/>
              <a:t> Poor </a:t>
            </a:r>
            <a:r>
              <a:rPr lang="en-US" b="1" dirty="0"/>
              <a:t>financial </a:t>
            </a:r>
            <a:r>
              <a:rPr lang="en-US" b="1" dirty="0" smtClean="0"/>
              <a:t>management</a:t>
            </a:r>
            <a:endParaRPr lang="en-US" b="1" dirty="0"/>
          </a:p>
          <a:p>
            <a:pPr marL="0" indent="0" algn="just">
              <a:buNone/>
            </a:pPr>
            <a:r>
              <a:rPr lang="en-US" dirty="0" smtClean="0"/>
              <a:t>Use a</a:t>
            </a:r>
            <a:r>
              <a:rPr lang="en-US" dirty="0"/>
              <a:t> </a:t>
            </a:r>
            <a:r>
              <a:rPr lang="en-US" dirty="0" smtClean="0"/>
              <a:t>professional accounting software </a:t>
            </a:r>
            <a:r>
              <a:rPr lang="en-US" dirty="0"/>
              <a:t>like </a:t>
            </a:r>
            <a:r>
              <a:rPr lang="en-US" dirty="0" err="1"/>
              <a:t>Freshbooks</a:t>
            </a:r>
            <a:r>
              <a:rPr lang="en-US" dirty="0"/>
              <a:t>. Keep records of all financial records and always make decisions based on the information you get from real data. Know where you stand all the time. If numbers are not your thing, hire a financial professional to explain and train you to understand, at least the basics.</a:t>
            </a:r>
          </a:p>
        </p:txBody>
      </p:sp>
    </p:spTree>
    <p:extLst>
      <p:ext uri="{BB962C8B-B14F-4D97-AF65-F5344CB8AC3E}">
        <p14:creationId xmlns:p14="http://schemas.microsoft.com/office/powerpoint/2010/main" val="13145934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533400" y="1828800"/>
            <a:ext cx="8153400" cy="4495800"/>
          </a:xfrm>
        </p:spPr>
        <p:txBody>
          <a:bodyPr/>
          <a:lstStyle/>
          <a:p>
            <a:pPr marL="514350" indent="-514350">
              <a:buClrTx/>
              <a:buSzPct val="100000"/>
              <a:buFont typeface="+mj-lt"/>
              <a:buAutoNum type="arabicParenR" startAt="12"/>
            </a:pPr>
            <a:r>
              <a:rPr lang="en-US" b="1" dirty="0" smtClean="0"/>
              <a:t> Lack </a:t>
            </a:r>
            <a:r>
              <a:rPr lang="en-US" b="1" dirty="0"/>
              <a:t>of </a:t>
            </a:r>
            <a:r>
              <a:rPr lang="en-US" b="1" dirty="0" smtClean="0"/>
              <a:t>focus</a:t>
            </a:r>
            <a:endParaRPr lang="en-US" b="1" dirty="0"/>
          </a:p>
          <a:p>
            <a:pPr marL="0" indent="0" algn="just">
              <a:buNone/>
            </a:pPr>
            <a:r>
              <a:rPr lang="en-US" dirty="0" smtClean="0"/>
              <a:t>Without</a:t>
            </a:r>
            <a:r>
              <a:rPr lang="en-US" dirty="0"/>
              <a:t> focus, your business will lose it the competitive edge. It is impossible to have a broad strategy on a startup budget. What makes startups succeed is their ability to quickly pivot, and the lack of focus leads to the inability to make the necessary adjustments.</a:t>
            </a:r>
          </a:p>
        </p:txBody>
      </p:sp>
    </p:spTree>
    <p:extLst>
      <p:ext uri="{BB962C8B-B14F-4D97-AF65-F5344CB8AC3E}">
        <p14:creationId xmlns:p14="http://schemas.microsoft.com/office/powerpoint/2010/main" val="21083368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905000"/>
            <a:ext cx="8153400" cy="4495800"/>
          </a:xfrm>
        </p:spPr>
        <p:txBody>
          <a:bodyPr/>
          <a:lstStyle/>
          <a:p>
            <a:pPr marL="514350" indent="-514350">
              <a:buClrTx/>
              <a:buSzPct val="100000"/>
              <a:buFont typeface="+mj-lt"/>
              <a:buAutoNum type="arabicParenR" startAt="13"/>
            </a:pPr>
            <a:r>
              <a:rPr lang="en-US" b="1" dirty="0" smtClean="0"/>
              <a:t> Personal </a:t>
            </a:r>
            <a:r>
              <a:rPr lang="en-US" b="1" dirty="0"/>
              <a:t>use of business </a:t>
            </a:r>
            <a:r>
              <a:rPr lang="en-US" b="1" dirty="0" smtClean="0"/>
              <a:t>funds</a:t>
            </a:r>
            <a:endParaRPr lang="en-US" b="1" dirty="0"/>
          </a:p>
          <a:p>
            <a:pPr marL="0" indent="0">
              <a:buNone/>
            </a:pPr>
            <a:r>
              <a:rPr lang="en-US" dirty="0" smtClean="0"/>
              <a:t>Your </a:t>
            </a:r>
            <a:r>
              <a:rPr lang="en-US" dirty="0"/>
              <a:t>business is not your personal bank </a:t>
            </a:r>
            <a:r>
              <a:rPr lang="en-US" dirty="0" smtClean="0"/>
              <a:t>account.</a:t>
            </a:r>
            <a:endParaRPr lang="en-US" dirty="0"/>
          </a:p>
        </p:txBody>
      </p:sp>
    </p:spTree>
    <p:extLst>
      <p:ext uri="{BB962C8B-B14F-4D97-AF65-F5344CB8AC3E}">
        <p14:creationId xmlns:p14="http://schemas.microsoft.com/office/powerpoint/2010/main" val="28495079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905000"/>
            <a:ext cx="8153400" cy="4495800"/>
          </a:xfrm>
        </p:spPr>
        <p:txBody>
          <a:bodyPr/>
          <a:lstStyle/>
          <a:p>
            <a:pPr marL="514350" indent="-514350">
              <a:buClrTx/>
              <a:buSzPct val="100000"/>
              <a:buFont typeface="+mj-lt"/>
              <a:buAutoNum type="arabicParenR" startAt="14"/>
            </a:pPr>
            <a:r>
              <a:rPr lang="en-US" b="1" dirty="0" smtClean="0"/>
              <a:t> Wrong partner</a:t>
            </a:r>
            <a:endParaRPr lang="en-US" b="1" dirty="0"/>
          </a:p>
          <a:p>
            <a:pPr marL="0" indent="0" algn="just">
              <a:buNone/>
            </a:pPr>
            <a:r>
              <a:rPr lang="en-US" dirty="0" smtClean="0"/>
              <a:t>It’s </a:t>
            </a:r>
            <a:r>
              <a:rPr lang="en-US" dirty="0"/>
              <a:t>no secret that it is easier to succeed in business with the right partners. The wrong business partner will, at the very least hurt, or, at worst, destroy your company.</a:t>
            </a:r>
          </a:p>
        </p:txBody>
      </p:sp>
    </p:spTree>
    <p:extLst>
      <p:ext uri="{BB962C8B-B14F-4D97-AF65-F5344CB8AC3E}">
        <p14:creationId xmlns:p14="http://schemas.microsoft.com/office/powerpoint/2010/main" val="18781399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Why New Ventures Fail?</a:t>
            </a:r>
            <a:endParaRPr lang="en-US" dirty="0"/>
          </a:p>
        </p:txBody>
      </p:sp>
      <p:sp>
        <p:nvSpPr>
          <p:cNvPr id="3" name="Content Placeholder 2"/>
          <p:cNvSpPr>
            <a:spLocks noGrp="1"/>
          </p:cNvSpPr>
          <p:nvPr>
            <p:ph sz="quarter" idx="1"/>
          </p:nvPr>
        </p:nvSpPr>
        <p:spPr>
          <a:xfrm>
            <a:off x="609600" y="1828800"/>
            <a:ext cx="8074152" cy="4495800"/>
          </a:xfrm>
        </p:spPr>
        <p:txBody>
          <a:bodyPr/>
          <a:lstStyle/>
          <a:p>
            <a:pPr marL="514350" indent="-514350">
              <a:buClrTx/>
              <a:buSzPct val="100000"/>
              <a:buFont typeface="+mj-lt"/>
              <a:buAutoNum type="arabicParenR" startAt="15"/>
            </a:pPr>
            <a:r>
              <a:rPr lang="en-US" b="1" dirty="0" smtClean="0"/>
              <a:t> Macroeconomic factors</a:t>
            </a:r>
            <a:endParaRPr lang="en-US" b="1" dirty="0"/>
          </a:p>
          <a:p>
            <a:pPr marL="0" indent="0" algn="just">
              <a:buNone/>
            </a:pPr>
            <a:r>
              <a:rPr lang="en-US" dirty="0" smtClean="0"/>
              <a:t>Entrepreneurs </a:t>
            </a:r>
            <a:r>
              <a:rPr lang="en-US" dirty="0"/>
              <a:t>can’t control macroeconomic factors. Common macroeconomic factors are business cycles, recessions, wars, natural disasters, government debt, inflation, and business cycles. Your business can still succeed in bad times. </a:t>
            </a:r>
            <a:endParaRPr lang="en-US" dirty="0" smtClean="0"/>
          </a:p>
          <a:p>
            <a:pPr marL="0" indent="0" algn="just">
              <a:buNone/>
            </a:pPr>
            <a:r>
              <a:rPr lang="en-US" dirty="0" smtClean="0"/>
              <a:t>Burger </a:t>
            </a:r>
            <a:r>
              <a:rPr lang="en-US" dirty="0"/>
              <a:t>King, FedEx, Microsoft, </a:t>
            </a:r>
            <a:r>
              <a:rPr lang="en-US" dirty="0" smtClean="0"/>
              <a:t>CNN, </a:t>
            </a:r>
            <a:r>
              <a:rPr lang="en-US" dirty="0"/>
              <a:t>GE, HP are only a few examples of wildly successful companies started during a tough economy.</a:t>
            </a:r>
          </a:p>
        </p:txBody>
      </p:sp>
    </p:spTree>
    <p:extLst>
      <p:ext uri="{BB962C8B-B14F-4D97-AF65-F5344CB8AC3E}">
        <p14:creationId xmlns:p14="http://schemas.microsoft.com/office/powerpoint/2010/main" val="3723960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a:t>
            </a:r>
            <a:r>
              <a:rPr lang="en-US" b="1" dirty="0" smtClean="0">
                <a:solidFill>
                  <a:srgbClr val="94C600"/>
                </a:solidFill>
              </a:rPr>
              <a:t>Forces (MODEL)</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62000" y="1524000"/>
            <a:ext cx="7772400" cy="5334000"/>
          </a:xfrm>
        </p:spPr>
      </p:pic>
    </p:spTree>
    <p:extLst>
      <p:ext uri="{BB962C8B-B14F-4D97-AF65-F5344CB8AC3E}">
        <p14:creationId xmlns:p14="http://schemas.microsoft.com/office/powerpoint/2010/main" val="3320877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457200" y="1905000"/>
            <a:ext cx="8531352" cy="4800600"/>
          </a:xfrm>
        </p:spPr>
        <p:txBody>
          <a:bodyPr>
            <a:normAutofit fontScale="92500" lnSpcReduction="20000"/>
          </a:bodyPr>
          <a:lstStyle/>
          <a:p>
            <a:pPr marL="0" indent="0">
              <a:buNone/>
            </a:pPr>
            <a:r>
              <a:rPr lang="en-US" b="1" dirty="0">
                <a:solidFill>
                  <a:schemeClr val="accent1"/>
                </a:solidFill>
              </a:rPr>
              <a:t>Force 1</a:t>
            </a:r>
            <a:r>
              <a:rPr lang="en-US" b="1" dirty="0"/>
              <a:t>: the threat of new entrants into the </a:t>
            </a:r>
            <a:r>
              <a:rPr lang="en-US" b="1" dirty="0" smtClean="0"/>
              <a:t>industry</a:t>
            </a:r>
          </a:p>
          <a:p>
            <a:pPr marL="0" indent="0">
              <a:buNone/>
            </a:pPr>
            <a:endParaRPr lang="en-US" b="1" dirty="0" smtClean="0"/>
          </a:p>
          <a:p>
            <a:pPr marL="0" indent="0">
              <a:buNone/>
            </a:pPr>
            <a:r>
              <a:rPr lang="en-US" b="1" dirty="0">
                <a:solidFill>
                  <a:schemeClr val="accent1"/>
                </a:solidFill>
              </a:rPr>
              <a:t>Force 2</a:t>
            </a:r>
            <a:r>
              <a:rPr lang="en-US" b="1" dirty="0"/>
              <a:t>: the threat of substitute </a:t>
            </a:r>
            <a:r>
              <a:rPr lang="en-US" b="1" dirty="0" smtClean="0"/>
              <a:t>products</a:t>
            </a:r>
          </a:p>
          <a:p>
            <a:pPr marL="0" indent="0">
              <a:buNone/>
            </a:pPr>
            <a:endParaRPr lang="en-US" b="1" dirty="0" smtClean="0"/>
          </a:p>
          <a:p>
            <a:pPr marL="0" indent="0">
              <a:buNone/>
            </a:pPr>
            <a:r>
              <a:rPr lang="en-US" b="1" dirty="0">
                <a:solidFill>
                  <a:schemeClr val="accent1"/>
                </a:solidFill>
              </a:rPr>
              <a:t>Force 3</a:t>
            </a:r>
            <a:r>
              <a:rPr lang="en-US" b="1" dirty="0"/>
              <a:t>: the bargaining power of buyers or </a:t>
            </a:r>
            <a:r>
              <a:rPr lang="en-US" b="1" dirty="0" smtClean="0"/>
              <a:t>customers</a:t>
            </a:r>
          </a:p>
          <a:p>
            <a:pPr marL="0" indent="0">
              <a:buNone/>
            </a:pPr>
            <a:endParaRPr lang="en-US" b="1" dirty="0" smtClean="0"/>
          </a:p>
          <a:p>
            <a:pPr marL="0" indent="0">
              <a:buNone/>
            </a:pPr>
            <a:r>
              <a:rPr lang="en-US" b="1" dirty="0">
                <a:solidFill>
                  <a:schemeClr val="accent1"/>
                </a:solidFill>
              </a:rPr>
              <a:t>Force 4</a:t>
            </a:r>
            <a:r>
              <a:rPr lang="en-US" b="1" dirty="0"/>
              <a:t>: the bargaining power of suppliers (to businesses in the industry</a:t>
            </a:r>
            <a:r>
              <a:rPr lang="en-US" b="1" dirty="0" smtClean="0"/>
              <a:t>)</a:t>
            </a:r>
          </a:p>
          <a:p>
            <a:pPr marL="0" indent="0">
              <a:buNone/>
            </a:pPr>
            <a:endParaRPr lang="en-US" b="1" dirty="0" smtClean="0"/>
          </a:p>
          <a:p>
            <a:pPr marL="0" indent="0">
              <a:buNone/>
            </a:pPr>
            <a:r>
              <a:rPr lang="en-US" b="1" dirty="0">
                <a:solidFill>
                  <a:schemeClr val="accent1"/>
                </a:solidFill>
              </a:rPr>
              <a:t>Force 5</a:t>
            </a:r>
            <a:r>
              <a:rPr lang="en-US" b="1" dirty="0"/>
              <a:t>: the intensity of rivalry between businesses in the industry </a:t>
            </a:r>
            <a:endParaRPr lang="en-US" dirty="0"/>
          </a:p>
        </p:txBody>
      </p:sp>
    </p:spTree>
    <p:extLst>
      <p:ext uri="{BB962C8B-B14F-4D97-AF65-F5344CB8AC3E}">
        <p14:creationId xmlns:p14="http://schemas.microsoft.com/office/powerpoint/2010/main" val="585686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905000"/>
            <a:ext cx="8153400" cy="4495800"/>
          </a:xfrm>
        </p:spPr>
        <p:txBody>
          <a:bodyPr>
            <a:normAutofit lnSpcReduction="10000"/>
          </a:bodyPr>
          <a:lstStyle/>
          <a:p>
            <a:pPr marL="0" indent="0">
              <a:buNone/>
            </a:pPr>
            <a:r>
              <a:rPr lang="en-US" b="1" dirty="0">
                <a:solidFill>
                  <a:schemeClr val="accent1"/>
                </a:solidFill>
              </a:rPr>
              <a:t>Force 1</a:t>
            </a:r>
            <a:r>
              <a:rPr lang="en-US" b="1" dirty="0"/>
              <a:t>: the threat of new entrants into the </a:t>
            </a:r>
            <a:r>
              <a:rPr lang="en-US" b="1" dirty="0" smtClean="0"/>
              <a:t>industry</a:t>
            </a:r>
          </a:p>
          <a:p>
            <a:pPr marL="0" indent="0">
              <a:buNone/>
            </a:pPr>
            <a:r>
              <a:rPr lang="en-US" dirty="0"/>
              <a:t>What are the main barriers to market entry and how big is each one? Porter identifies: </a:t>
            </a:r>
            <a:endParaRPr lang="en-US" dirty="0" smtClean="0"/>
          </a:p>
          <a:p>
            <a:endParaRPr lang="en-US" dirty="0"/>
          </a:p>
          <a:p>
            <a:pPr>
              <a:buClr>
                <a:schemeClr val="accent1"/>
              </a:buClr>
              <a:buSzPct val="100000"/>
              <a:buFont typeface="Wingdings" pitchFamily="2" charset="2"/>
              <a:buChar char="§"/>
            </a:pPr>
            <a:r>
              <a:rPr lang="en-US" dirty="0" smtClean="0"/>
              <a:t>the </a:t>
            </a:r>
            <a:r>
              <a:rPr lang="en-US" dirty="0"/>
              <a:t>costs of entering the market – high costs can restrict potential new </a:t>
            </a:r>
            <a:r>
              <a:rPr lang="en-US" dirty="0" smtClean="0"/>
              <a:t>entrants.</a:t>
            </a:r>
            <a:endParaRPr lang="en-US" b="1" dirty="0" smtClean="0"/>
          </a:p>
          <a:p>
            <a:pPr>
              <a:buClr>
                <a:schemeClr val="accent1"/>
              </a:buClr>
              <a:buSzPct val="100000"/>
              <a:buFont typeface="Wingdings" pitchFamily="2" charset="2"/>
              <a:buChar char="§"/>
            </a:pPr>
            <a:r>
              <a:rPr lang="en-US" dirty="0" smtClean="0"/>
              <a:t>brand </a:t>
            </a:r>
            <a:r>
              <a:rPr lang="en-US" dirty="0"/>
              <a:t>loyalty and the cost to customers of switching to new products compared with the convenience of staying with the existing supplier with whom strong relationships may already </a:t>
            </a:r>
            <a:r>
              <a:rPr lang="en-US" dirty="0" smtClean="0"/>
              <a:t>exist</a:t>
            </a:r>
            <a:endParaRPr lang="en-US" dirty="0"/>
          </a:p>
        </p:txBody>
      </p:sp>
    </p:spTree>
    <p:extLst>
      <p:ext uri="{BB962C8B-B14F-4D97-AF65-F5344CB8AC3E}">
        <p14:creationId xmlns:p14="http://schemas.microsoft.com/office/powerpoint/2010/main" val="15938004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828800"/>
            <a:ext cx="8077200" cy="4876800"/>
          </a:xfrm>
        </p:spPr>
        <p:txBody>
          <a:bodyPr>
            <a:normAutofit/>
          </a:bodyPr>
          <a:lstStyle/>
          <a:p>
            <a:pPr marL="0" indent="0">
              <a:buNone/>
            </a:pPr>
            <a:r>
              <a:rPr lang="en-US" b="1" dirty="0">
                <a:solidFill>
                  <a:schemeClr val="accent1"/>
                </a:solidFill>
              </a:rPr>
              <a:t>Force 1</a:t>
            </a:r>
            <a:r>
              <a:rPr lang="en-US" b="1" dirty="0"/>
              <a:t>: the threat of new entrants into the </a:t>
            </a:r>
            <a:r>
              <a:rPr lang="en-US" b="1" dirty="0" smtClean="0"/>
              <a:t>industry</a:t>
            </a:r>
          </a:p>
          <a:p>
            <a:pPr marL="0" indent="0">
              <a:buNone/>
            </a:pPr>
            <a:endParaRPr lang="en-US" b="1" dirty="0"/>
          </a:p>
          <a:p>
            <a:endParaRPr lang="en-US" dirty="0"/>
          </a:p>
          <a:p>
            <a:pPr algn="just">
              <a:buClr>
                <a:schemeClr val="accent1"/>
              </a:buClr>
              <a:buSzPct val="100000"/>
              <a:buFont typeface="Wingdings" pitchFamily="2" charset="2"/>
              <a:buChar char="§"/>
            </a:pPr>
            <a:r>
              <a:rPr lang="en-US" dirty="0"/>
              <a:t>any legal or regulatory constraints that have to be overcome – the more complex they are, the more it will </a:t>
            </a:r>
            <a:r>
              <a:rPr lang="en-US" dirty="0" smtClean="0"/>
              <a:t>discourage </a:t>
            </a:r>
            <a:r>
              <a:rPr lang="en-US" dirty="0"/>
              <a:t>new </a:t>
            </a:r>
            <a:r>
              <a:rPr lang="en-US" dirty="0" smtClean="0"/>
              <a:t>entrants</a:t>
            </a:r>
            <a:r>
              <a:rPr lang="en-US" b="1" dirty="0" smtClean="0"/>
              <a:t>.</a:t>
            </a:r>
          </a:p>
          <a:p>
            <a:pPr algn="just">
              <a:buClr>
                <a:schemeClr val="accent1"/>
              </a:buClr>
              <a:buSzPct val="100000"/>
              <a:buFont typeface="Wingdings" pitchFamily="2" charset="2"/>
              <a:buChar char="§"/>
            </a:pPr>
            <a:r>
              <a:rPr lang="en-US" dirty="0" smtClean="0"/>
              <a:t>Access to distribution </a:t>
            </a:r>
            <a:r>
              <a:rPr lang="en-US" dirty="0"/>
              <a:t>channels – existing distribution channels are not always available to new entrants and may have to be developed from scratch, which can be both costly and time consuming. </a:t>
            </a:r>
          </a:p>
        </p:txBody>
      </p:sp>
    </p:spTree>
    <p:extLst>
      <p:ext uri="{BB962C8B-B14F-4D97-AF65-F5344CB8AC3E}">
        <p14:creationId xmlns:p14="http://schemas.microsoft.com/office/powerpoint/2010/main" val="1453284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C600"/>
                </a:solidFill>
              </a:rPr>
              <a:t>Porter’s Five Forces</a:t>
            </a:r>
            <a:endParaRPr lang="en-US" dirty="0"/>
          </a:p>
        </p:txBody>
      </p:sp>
      <p:sp>
        <p:nvSpPr>
          <p:cNvPr id="3" name="Content Placeholder 2"/>
          <p:cNvSpPr>
            <a:spLocks noGrp="1"/>
          </p:cNvSpPr>
          <p:nvPr>
            <p:ph sz="quarter" idx="1"/>
          </p:nvPr>
        </p:nvSpPr>
        <p:spPr>
          <a:xfrm>
            <a:off x="609600" y="1905000"/>
            <a:ext cx="8382000" cy="4953000"/>
          </a:xfrm>
        </p:spPr>
        <p:txBody>
          <a:bodyPr>
            <a:normAutofit fontScale="92500" lnSpcReduction="10000"/>
          </a:bodyPr>
          <a:lstStyle/>
          <a:p>
            <a:pPr marL="0" indent="0">
              <a:buNone/>
            </a:pPr>
            <a:r>
              <a:rPr lang="en-US" b="1" dirty="0">
                <a:solidFill>
                  <a:schemeClr val="accent1"/>
                </a:solidFill>
              </a:rPr>
              <a:t>Force 2</a:t>
            </a:r>
            <a:r>
              <a:rPr lang="en-US" b="1" dirty="0"/>
              <a:t>: the threat of substitute </a:t>
            </a:r>
            <a:r>
              <a:rPr lang="en-US" b="1" dirty="0" smtClean="0"/>
              <a:t>products</a:t>
            </a:r>
          </a:p>
          <a:p>
            <a:pPr marL="0" indent="0">
              <a:buNone/>
            </a:pPr>
            <a:r>
              <a:rPr lang="en-US" dirty="0"/>
              <a:t>How strong is the threat of substitute products? </a:t>
            </a:r>
            <a:endParaRPr lang="en-US" dirty="0" smtClean="0"/>
          </a:p>
          <a:p>
            <a:pPr marL="0" indent="0">
              <a:buNone/>
            </a:pPr>
            <a:endParaRPr lang="en-US" dirty="0"/>
          </a:p>
          <a:p>
            <a:endParaRPr lang="en-US" dirty="0"/>
          </a:p>
          <a:p>
            <a:pPr algn="just">
              <a:buClr>
                <a:schemeClr val="accent1"/>
              </a:buClr>
              <a:buSzPct val="100000"/>
              <a:buFont typeface="Wingdings" pitchFamily="2" charset="2"/>
              <a:buChar char="§"/>
            </a:pPr>
            <a:r>
              <a:rPr lang="en-US" dirty="0"/>
              <a:t>Can the price, quality and performance of the substitutes match the existing products in the </a:t>
            </a:r>
            <a:r>
              <a:rPr lang="en-US" dirty="0" smtClean="0"/>
              <a:t>market?</a:t>
            </a:r>
          </a:p>
          <a:p>
            <a:pPr algn="just">
              <a:buClr>
                <a:schemeClr val="accent1"/>
              </a:buClr>
              <a:buSzPct val="100000"/>
              <a:buFont typeface="Wingdings" pitchFamily="2" charset="2"/>
              <a:buChar char="§"/>
            </a:pPr>
            <a:r>
              <a:rPr lang="en-US" dirty="0" smtClean="0"/>
              <a:t>Is </a:t>
            </a:r>
            <a:r>
              <a:rPr lang="en-US" dirty="0"/>
              <a:t>there a sufficient price or quality difference that might make the substitute product more attractive in spite of perhaps not being quite as </a:t>
            </a:r>
            <a:r>
              <a:rPr lang="en-US" dirty="0" smtClean="0"/>
              <a:t>good?</a:t>
            </a:r>
          </a:p>
          <a:p>
            <a:pPr algn="just">
              <a:buClr>
                <a:schemeClr val="accent1"/>
              </a:buClr>
              <a:buSzPct val="100000"/>
              <a:buFont typeface="Wingdings" pitchFamily="2" charset="2"/>
              <a:buChar char="§"/>
            </a:pPr>
            <a:r>
              <a:rPr lang="en-US" dirty="0" smtClean="0"/>
              <a:t>For </a:t>
            </a:r>
            <a:r>
              <a:rPr lang="en-US" dirty="0"/>
              <a:t>substitutes in the same market that are very similar, the costs of switching from one to another can be </a:t>
            </a:r>
            <a:r>
              <a:rPr lang="en-US" dirty="0" smtClean="0"/>
              <a:t>low.</a:t>
            </a:r>
            <a:endParaRPr lang="en-US" dirty="0"/>
          </a:p>
        </p:txBody>
      </p:sp>
    </p:spTree>
    <p:extLst>
      <p:ext uri="{BB962C8B-B14F-4D97-AF65-F5344CB8AC3E}">
        <p14:creationId xmlns:p14="http://schemas.microsoft.com/office/powerpoint/2010/main" val="419937428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4580</TotalTime>
  <Words>2315</Words>
  <Application>Microsoft Office PowerPoint</Application>
  <PresentationFormat>On-screen Show (4:3)</PresentationFormat>
  <Paragraphs>214</Paragraphs>
  <Slides>46</Slides>
  <Notes>1</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Median</vt:lpstr>
      <vt:lpstr>Entrepreneurship     Assessment for entrepreneurial plan</vt:lpstr>
      <vt:lpstr>PowerPoint Presentation</vt:lpstr>
      <vt:lpstr>Porter’s Five Forces</vt:lpstr>
      <vt:lpstr>Porter’s Five Forces</vt:lpstr>
      <vt:lpstr>Porter’s Five Forces (MODEL)</vt:lpstr>
      <vt:lpstr>Porter’s Five Forces</vt:lpstr>
      <vt:lpstr>Porter’s Five Forces</vt:lpstr>
      <vt:lpstr>Porter’s Five Forces</vt:lpstr>
      <vt:lpstr>Porter’s Five Forces</vt:lpstr>
      <vt:lpstr>Porter’s Five Forces</vt:lpstr>
      <vt:lpstr>Porter’s Five Forces</vt:lpstr>
      <vt:lpstr>Porter’s Five Forces</vt:lpstr>
      <vt:lpstr>Porter’s Five Forces</vt:lpstr>
      <vt:lpstr>Porter’s Five Forces</vt:lpstr>
      <vt:lpstr>Porter’s Five Forces</vt:lpstr>
      <vt:lpstr>Porter’s Five Forces</vt:lpstr>
      <vt:lpstr>PowerPoint Presentation</vt:lpstr>
      <vt:lpstr>7 Most Common Challenges Faced By Startups</vt:lpstr>
      <vt:lpstr>7 Most Common Challenges Faced By Startups</vt:lpstr>
      <vt:lpstr>7 Most Common Challenges Faced By Startups</vt:lpstr>
      <vt:lpstr>7 Most Common Challenges Faced By Startups</vt:lpstr>
      <vt:lpstr>7 Most Common Challenges Faced By Startups</vt:lpstr>
      <vt:lpstr>7 Most Common Challenges Faced By Startups</vt:lpstr>
      <vt:lpstr>7 Most Common Challenges Faced By Startups</vt:lpstr>
      <vt:lpstr>7 Most Common Challenges Faced By Startups</vt:lpstr>
      <vt:lpstr>7 Most Common Challenges Faced By Startups</vt:lpstr>
      <vt:lpstr>PowerPoint Presentation</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lpstr>Why New Ventures Fail?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Entrepreneurship</dc:title>
  <dc:creator>Mr. Saud Hassan</dc:creator>
  <cp:lastModifiedBy>Mr. Saud Hassan</cp:lastModifiedBy>
  <cp:revision>324</cp:revision>
  <cp:lastPrinted>2017-03-16T04:14:00Z</cp:lastPrinted>
  <dcterms:created xsi:type="dcterms:W3CDTF">2014-02-07T04:27:51Z</dcterms:created>
  <dcterms:modified xsi:type="dcterms:W3CDTF">2020-01-10T06:09:26Z</dcterms:modified>
</cp:coreProperties>
</file>