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1" r:id="rId6"/>
    <p:sldId id="260" r:id="rId7"/>
    <p:sldId id="262" r:id="rId8"/>
    <p:sldId id="281" r:id="rId9"/>
    <p:sldId id="282" r:id="rId10"/>
    <p:sldId id="283" r:id="rId11"/>
    <p:sldId id="284" r:id="rId12"/>
    <p:sldId id="285" r:id="rId13"/>
    <p:sldId id="286" r:id="rId14"/>
    <p:sldId id="287" r:id="rId15"/>
    <p:sldId id="288" r:id="rId16"/>
    <p:sldId id="263" r:id="rId17"/>
    <p:sldId id="264" r:id="rId18"/>
    <p:sldId id="280" r:id="rId19"/>
    <p:sldId id="276" r:id="rId20"/>
    <p:sldId id="277" r:id="rId21"/>
    <p:sldId id="278" r:id="rId22"/>
    <p:sldId id="279" r:id="rId23"/>
    <p:sldId id="266" r:id="rId24"/>
    <p:sldId id="294" r:id="rId25"/>
    <p:sldId id="292" r:id="rId26"/>
    <p:sldId id="293" r:id="rId27"/>
    <p:sldId id="298" r:id="rId28"/>
    <p:sldId id="295" r:id="rId29"/>
    <p:sldId id="296" r:id="rId30"/>
    <p:sldId id="297" r:id="rId31"/>
    <p:sldId id="270" r:id="rId32"/>
    <p:sldId id="289" r:id="rId33"/>
    <p:sldId id="290" r:id="rId34"/>
    <p:sldId id="291"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2/29/2020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2/29/2020</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tatisticshowto.datasciencecentral.com/what-is-a-population/" TargetMode="External"/><Relationship Id="rId2" Type="http://schemas.openxmlformats.org/officeDocument/2006/relationships/hyperlink" Target="https://www.statisticshowto.datasciencecentral.com/sample/" TargetMode="External"/><Relationship Id="rId1" Type="http://schemas.openxmlformats.org/officeDocument/2006/relationships/slideLayout" Target="../slideLayouts/slideLayout2.xml"/><Relationship Id="rId6" Type="http://schemas.openxmlformats.org/officeDocument/2006/relationships/hyperlink" Target="https://www.statisticshowto.datasciencecentral.com/probability-and-statistics/descriptive-statistics/" TargetMode="External"/><Relationship Id="rId5" Type="http://schemas.openxmlformats.org/officeDocument/2006/relationships/hyperlink" Target="https://www.statisticshowto.datasciencecentral.com/probability-and-statistics/descriptive-statistics/bar-chart-bar-graph-examples/" TargetMode="External"/><Relationship Id="rId4" Type="http://schemas.openxmlformats.org/officeDocument/2006/relationships/hyperlink" Target="http://www.sears.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statisticshowto.datasciencecentral.com/sample-mean/" TargetMode="External"/><Relationship Id="rId2" Type="http://schemas.openxmlformats.org/officeDocument/2006/relationships/hyperlink" Target="https://www.statisticshowto.datasciencecentral.com/statistic/" TargetMode="External"/><Relationship Id="rId1" Type="http://schemas.openxmlformats.org/officeDocument/2006/relationships/slideLayout" Target="../slideLayouts/slideLayout2.xml"/><Relationship Id="rId4" Type="http://schemas.openxmlformats.org/officeDocument/2006/relationships/hyperlink" Target="https://www.statisticshowto.datasciencecentral.com/probability-and-statistics/hypothesis-testin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statisticshowto.datasciencecentral.com/probability-and-statistics/standard-deviation/" TargetMode="External"/><Relationship Id="rId2" Type="http://schemas.openxmlformats.org/officeDocument/2006/relationships/hyperlink" Target="https://www.statisticshowto.datasciencecentral.com/mean/" TargetMode="External"/><Relationship Id="rId1" Type="http://schemas.openxmlformats.org/officeDocument/2006/relationships/slideLayout" Target="../slideLayouts/slideLayout2.xml"/><Relationship Id="rId6" Type="http://schemas.openxmlformats.org/officeDocument/2006/relationships/hyperlink" Target="https://www.statisticshowto.datasciencecentral.com/probability-distribution/" TargetMode="External"/><Relationship Id="rId5" Type="http://schemas.openxmlformats.org/officeDocument/2006/relationships/hyperlink" Target="https://www.statisticshowto.datasciencecentral.com/probability-and-statistics/descriptive-statistics/box-plot/" TargetMode="External"/><Relationship Id="rId4" Type="http://schemas.openxmlformats.org/officeDocument/2006/relationships/hyperlink" Target="https://www.statisticshowto.datasciencecentral.com/probability-and-statistics/descriptive-statistics/bar-chart-bar-graph-examples/"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statisticshowto.datasciencecentral.com/probability-and-statistics/normal-distributions/" TargetMode="External"/><Relationship Id="rId2" Type="http://schemas.openxmlformats.org/officeDocument/2006/relationships/hyperlink" Target="https://www.statisticshowto.datasciencecentral.com/probability-and-statistics/z-score/" TargetMode="External"/><Relationship Id="rId1" Type="http://schemas.openxmlformats.org/officeDocument/2006/relationships/slideLayout" Target="../slideLayouts/slideLayout2.xml"/><Relationship Id="rId4" Type="http://schemas.openxmlformats.org/officeDocument/2006/relationships/hyperlink" Target="https://www.statisticshowto.datasciencecentral.com/post-hoc/"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statisticshowto.datasciencecentral.com/probability-and-statistics/hypothesis-testing/anova/" TargetMode="External"/><Relationship Id="rId2" Type="http://schemas.openxmlformats.org/officeDocument/2006/relationships/hyperlink" Target="https://www.statisticshowto.datasciencecentral.com/probability-and-statistics/t-test/" TargetMode="External"/><Relationship Id="rId1" Type="http://schemas.openxmlformats.org/officeDocument/2006/relationships/slideLayout" Target="../slideLayouts/slideLayout2.xml"/><Relationship Id="rId4" Type="http://schemas.openxmlformats.org/officeDocument/2006/relationships/hyperlink" Target="https://www.statisticshowto.datasciencecentral.com/probability-and-statistics/regression-analysis/"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u="sng" dirty="0"/>
              <a:t>Inferential S</a:t>
            </a:r>
            <a:r>
              <a:rPr lang="en-US" b="1" u="sng" dirty="0" smtClean="0"/>
              <a:t>tatistics</a:t>
            </a:r>
            <a:endParaRPr lang="en-US" dirty="0"/>
          </a:p>
        </p:txBody>
      </p:sp>
      <p:sp>
        <p:nvSpPr>
          <p:cNvPr id="3" name="Subtitle 2"/>
          <p:cNvSpPr>
            <a:spLocks noGrp="1"/>
          </p:cNvSpPr>
          <p:nvPr>
            <p:ph type="subTitle" idx="1"/>
          </p:nvPr>
        </p:nvSpPr>
        <p:spPr/>
        <p:txBody>
          <a:bodyPr/>
          <a:lstStyle/>
          <a:p>
            <a:r>
              <a:rPr lang="en-US" dirty="0" smtClean="0"/>
              <a:t>Rashid</a:t>
            </a:r>
          </a:p>
          <a:p>
            <a:r>
              <a:rPr lang="en-US" dirty="0" smtClean="0"/>
              <a:t>MSBA</a:t>
            </a:r>
            <a:endParaRPr lang="en-US" dirty="0"/>
          </a:p>
        </p:txBody>
      </p:sp>
    </p:spTree>
    <p:extLst>
      <p:ext uri="{BB962C8B-B14F-4D97-AF65-F5344CB8AC3E}">
        <p14:creationId xmlns:p14="http://schemas.microsoft.com/office/powerpoint/2010/main" val="15957800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Nominal</a:t>
            </a:r>
          </a:p>
        </p:txBody>
      </p:sp>
      <p:sp>
        <p:nvSpPr>
          <p:cNvPr id="3" name="Content Placeholder 2"/>
          <p:cNvSpPr>
            <a:spLocks noGrp="1"/>
          </p:cNvSpPr>
          <p:nvPr>
            <p:ph idx="1"/>
          </p:nvPr>
        </p:nvSpPr>
        <p:spPr/>
        <p:txBody>
          <a:bodyPr>
            <a:normAutofit fontScale="77500" lnSpcReduction="20000"/>
          </a:bodyPr>
          <a:lstStyle/>
          <a:p>
            <a:r>
              <a:rPr lang="en-US" dirty="0"/>
              <a:t>There must be distinct classes but these </a:t>
            </a:r>
            <a:r>
              <a:rPr lang="en-US" dirty="0" smtClean="0"/>
              <a:t>classes have </a:t>
            </a:r>
            <a:r>
              <a:rPr lang="en-US" dirty="0"/>
              <a:t>no quantitative properties. Therefore, </a:t>
            </a:r>
            <a:r>
              <a:rPr lang="en-US" dirty="0" smtClean="0"/>
              <a:t>no comparison </a:t>
            </a:r>
            <a:r>
              <a:rPr lang="en-US" dirty="0"/>
              <a:t>can be made in terms of one </a:t>
            </a:r>
            <a:r>
              <a:rPr lang="en-US" dirty="0" smtClean="0"/>
              <a:t>category being </a:t>
            </a:r>
            <a:r>
              <a:rPr lang="en-US" dirty="0"/>
              <a:t>higher than the other</a:t>
            </a:r>
            <a:r>
              <a:rPr lang="en-US" dirty="0" smtClean="0"/>
              <a:t>.</a:t>
            </a:r>
          </a:p>
          <a:p>
            <a:r>
              <a:rPr lang="en-US" dirty="0" smtClean="0"/>
              <a:t>Example</a:t>
            </a:r>
            <a:r>
              <a:rPr lang="en-US" dirty="0"/>
              <a:t>: Gender</a:t>
            </a:r>
            <a:br>
              <a:rPr lang="en-US" dirty="0"/>
            </a:br>
            <a:r>
              <a:rPr lang="en-US" dirty="0"/>
              <a:t>1. Male</a:t>
            </a:r>
            <a:br>
              <a:rPr lang="en-US" dirty="0"/>
            </a:br>
            <a:r>
              <a:rPr lang="en-US" dirty="0"/>
              <a:t>2. Female</a:t>
            </a:r>
            <a:br>
              <a:rPr lang="en-US" dirty="0"/>
            </a:br>
            <a:endParaRPr lang="en-US" dirty="0" smtClean="0"/>
          </a:p>
          <a:p>
            <a:r>
              <a:rPr lang="en-US" dirty="0" smtClean="0"/>
              <a:t>Example</a:t>
            </a:r>
            <a:r>
              <a:rPr lang="en-US" dirty="0"/>
              <a:t>: Geographic location</a:t>
            </a:r>
            <a:br>
              <a:rPr lang="en-US" dirty="0"/>
            </a:br>
            <a:r>
              <a:rPr lang="en-US" dirty="0"/>
              <a:t>1. Punjab</a:t>
            </a:r>
            <a:br>
              <a:rPr lang="en-US" dirty="0"/>
            </a:br>
            <a:r>
              <a:rPr lang="en-US" dirty="0"/>
              <a:t>2. Sindh</a:t>
            </a:r>
            <a:br>
              <a:rPr lang="en-US" dirty="0"/>
            </a:br>
            <a:r>
              <a:rPr lang="en-US" dirty="0"/>
              <a:t>3. KPK</a:t>
            </a:r>
            <a:br>
              <a:rPr lang="en-US" dirty="0"/>
            </a:br>
            <a:r>
              <a:rPr lang="en-US" dirty="0"/>
              <a:t>4. Baluchistan</a:t>
            </a:r>
            <a:br>
              <a:rPr lang="en-US" dirty="0"/>
            </a:br>
            <a:endParaRPr lang="en-US" dirty="0"/>
          </a:p>
        </p:txBody>
      </p:sp>
    </p:spTree>
    <p:extLst>
      <p:ext uri="{BB962C8B-B14F-4D97-AF65-F5344CB8AC3E}">
        <p14:creationId xmlns:p14="http://schemas.microsoft.com/office/powerpoint/2010/main" val="28436060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Ordinal Level </a:t>
            </a:r>
            <a:r>
              <a:rPr lang="en-US" dirty="0" smtClean="0"/>
              <a:t>Data</a:t>
            </a:r>
            <a:endParaRPr lang="en-US" dirty="0"/>
          </a:p>
        </p:txBody>
      </p:sp>
      <p:sp>
        <p:nvSpPr>
          <p:cNvPr id="3" name="Content Placeholder 2"/>
          <p:cNvSpPr>
            <a:spLocks noGrp="1"/>
          </p:cNvSpPr>
          <p:nvPr>
            <p:ph idx="1"/>
          </p:nvPr>
        </p:nvSpPr>
        <p:spPr/>
        <p:txBody>
          <a:bodyPr>
            <a:normAutofit fontScale="92500" lnSpcReduction="20000"/>
          </a:bodyPr>
          <a:lstStyle/>
          <a:p>
            <a:r>
              <a:rPr lang="en-US" dirty="0"/>
              <a:t>There are distinct classes but these classes have a</a:t>
            </a:r>
            <a:br>
              <a:rPr lang="en-US" dirty="0"/>
            </a:br>
            <a:r>
              <a:rPr lang="en-US" dirty="0"/>
              <a:t>natural ordering or ranking. The differences can </a:t>
            </a:r>
            <a:r>
              <a:rPr lang="en-US" dirty="0" smtClean="0"/>
              <a:t>be ordered </a:t>
            </a:r>
            <a:r>
              <a:rPr lang="en-US" dirty="0"/>
              <a:t>on the basis of magnitude </a:t>
            </a:r>
            <a:r>
              <a:rPr lang="en-US" dirty="0" smtClean="0"/>
              <a:t>(greatness, scale, size </a:t>
            </a:r>
            <a:r>
              <a:rPr lang="en-US" dirty="0" err="1" smtClean="0"/>
              <a:t>etc</a:t>
            </a:r>
            <a:r>
              <a:rPr lang="en-US" dirty="0" smtClean="0"/>
              <a:t>).</a:t>
            </a:r>
            <a:r>
              <a:rPr lang="en-US" dirty="0"/>
              <a:t/>
            </a:r>
            <a:br>
              <a:rPr lang="en-US" dirty="0"/>
            </a:br>
            <a:r>
              <a:rPr lang="en-US" dirty="0"/>
              <a:t/>
            </a:r>
            <a:br>
              <a:rPr lang="en-US" dirty="0"/>
            </a:br>
            <a:r>
              <a:rPr lang="en-US" dirty="0">
                <a:solidFill>
                  <a:srgbClr val="00AF50"/>
                </a:solidFill>
                <a:latin typeface="Times New Roman"/>
                <a:cs typeface="Times New Roman"/>
              </a:rPr>
              <a:t>For example </a:t>
            </a:r>
            <a:r>
              <a:rPr lang="en-US" dirty="0">
                <a:latin typeface="Times New Roman"/>
                <a:cs typeface="Times New Roman"/>
              </a:rPr>
              <a:t>- final position of horses in a  thoroughbred race is an</a:t>
            </a:r>
            <a:r>
              <a:rPr lang="en-US" spc="-5" dirty="0">
                <a:latin typeface="Times New Roman"/>
                <a:cs typeface="Times New Roman"/>
              </a:rPr>
              <a:t> </a:t>
            </a:r>
            <a:r>
              <a:rPr lang="en-US" dirty="0">
                <a:latin typeface="Times New Roman"/>
                <a:cs typeface="Times New Roman"/>
              </a:rPr>
              <a:t>ordinal</a:t>
            </a:r>
            <a:r>
              <a:rPr lang="en-US" spc="-25" dirty="0">
                <a:latin typeface="Times New Roman"/>
                <a:cs typeface="Times New Roman"/>
              </a:rPr>
              <a:t> </a:t>
            </a:r>
            <a:r>
              <a:rPr lang="en-US" dirty="0">
                <a:latin typeface="Times New Roman"/>
                <a:cs typeface="Times New Roman"/>
              </a:rPr>
              <a:t>variable.	The</a:t>
            </a:r>
            <a:r>
              <a:rPr lang="en-US" spc="-90" dirty="0">
                <a:latin typeface="Times New Roman"/>
                <a:cs typeface="Times New Roman"/>
              </a:rPr>
              <a:t> </a:t>
            </a:r>
            <a:r>
              <a:rPr lang="en-US" dirty="0">
                <a:latin typeface="Times New Roman"/>
                <a:cs typeface="Times New Roman"/>
              </a:rPr>
              <a:t>horses  finish first, second, third, fourth, and</a:t>
            </a:r>
            <a:r>
              <a:rPr lang="en-US" spc="-55" dirty="0">
                <a:latin typeface="Times New Roman"/>
                <a:cs typeface="Times New Roman"/>
              </a:rPr>
              <a:t> </a:t>
            </a:r>
            <a:r>
              <a:rPr lang="en-US" dirty="0">
                <a:latin typeface="Times New Roman"/>
                <a:cs typeface="Times New Roman"/>
              </a:rPr>
              <a:t>so</a:t>
            </a:r>
            <a:r>
              <a:rPr lang="en-US" spc="15" dirty="0">
                <a:latin typeface="Times New Roman"/>
                <a:cs typeface="Times New Roman"/>
              </a:rPr>
              <a:t> </a:t>
            </a:r>
            <a:r>
              <a:rPr lang="en-US" dirty="0">
                <a:latin typeface="Times New Roman"/>
                <a:cs typeface="Times New Roman"/>
              </a:rPr>
              <a:t>on.	The  </a:t>
            </a:r>
            <a:r>
              <a:rPr lang="en-US" spc="-5" dirty="0">
                <a:latin typeface="Times New Roman"/>
                <a:cs typeface="Times New Roman"/>
              </a:rPr>
              <a:t>difference </a:t>
            </a:r>
            <a:r>
              <a:rPr lang="en-US" dirty="0">
                <a:latin typeface="Times New Roman"/>
                <a:cs typeface="Times New Roman"/>
              </a:rPr>
              <a:t>between first and second is not  necessarily equivalent to the </a:t>
            </a:r>
            <a:r>
              <a:rPr lang="en-US" spc="-5" dirty="0">
                <a:latin typeface="Times New Roman"/>
                <a:cs typeface="Times New Roman"/>
              </a:rPr>
              <a:t>difference</a:t>
            </a:r>
            <a:r>
              <a:rPr lang="en-US" spc="-114" dirty="0">
                <a:latin typeface="Times New Roman"/>
                <a:cs typeface="Times New Roman"/>
              </a:rPr>
              <a:t> </a:t>
            </a:r>
            <a:r>
              <a:rPr lang="en-US" dirty="0" smtClean="0">
                <a:latin typeface="Times New Roman"/>
                <a:cs typeface="Times New Roman"/>
              </a:rPr>
              <a:t>between</a:t>
            </a:r>
            <a:r>
              <a:rPr lang="en-US" dirty="0" smtClean="0"/>
              <a:t> </a:t>
            </a:r>
            <a:r>
              <a:rPr lang="en-US" dirty="0">
                <a:latin typeface="Times New Roman"/>
                <a:cs typeface="Times New Roman"/>
              </a:rPr>
              <a:t>second and third, or between third and</a:t>
            </a:r>
            <a:r>
              <a:rPr lang="en-US" spc="-105" dirty="0">
                <a:latin typeface="Times New Roman"/>
                <a:cs typeface="Times New Roman"/>
              </a:rPr>
              <a:t> </a:t>
            </a:r>
            <a:r>
              <a:rPr lang="en-US" spc="5" dirty="0">
                <a:latin typeface="Times New Roman"/>
                <a:cs typeface="Times New Roman"/>
              </a:rPr>
              <a:t>fourth.</a:t>
            </a:r>
            <a:endParaRPr lang="en-US" dirty="0">
              <a:latin typeface="Times New Roman"/>
              <a:cs typeface="Times New Roman"/>
            </a:endParaRPr>
          </a:p>
          <a:p>
            <a:endParaRPr lang="en-US" dirty="0">
              <a:latin typeface="Times New Roman"/>
              <a:cs typeface="Times New Roman"/>
            </a:endParaRPr>
          </a:p>
        </p:txBody>
      </p:sp>
    </p:spTree>
    <p:extLst>
      <p:ext uri="{BB962C8B-B14F-4D97-AF65-F5344CB8AC3E}">
        <p14:creationId xmlns:p14="http://schemas.microsoft.com/office/powerpoint/2010/main" val="20386853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Interval Level </a:t>
            </a:r>
            <a:r>
              <a:rPr lang="en-US" dirty="0" smtClean="0"/>
              <a:t>Data</a:t>
            </a:r>
            <a:endParaRPr lang="en-US" dirty="0"/>
          </a:p>
        </p:txBody>
      </p:sp>
      <p:sp>
        <p:nvSpPr>
          <p:cNvPr id="3" name="Content Placeholder 2"/>
          <p:cNvSpPr>
            <a:spLocks noGrp="1"/>
          </p:cNvSpPr>
          <p:nvPr>
            <p:ph idx="1"/>
          </p:nvPr>
        </p:nvSpPr>
        <p:spPr>
          <a:xfrm>
            <a:off x="457200" y="1600200"/>
            <a:ext cx="8305800" cy="4953000"/>
          </a:xfrm>
        </p:spPr>
        <p:txBody>
          <a:bodyPr>
            <a:normAutofit/>
          </a:bodyPr>
          <a:lstStyle/>
          <a:p>
            <a:r>
              <a:rPr lang="en-US" sz="2000" dirty="0">
                <a:latin typeface="Times New Roman" pitchFamily="18" charset="0"/>
                <a:cs typeface="Times New Roman" pitchFamily="18" charset="0"/>
              </a:rPr>
              <a:t>It </a:t>
            </a:r>
            <a:r>
              <a:rPr lang="en-US" sz="2000" spc="-5" dirty="0">
                <a:latin typeface="Times New Roman" pitchFamily="18" charset="0"/>
                <a:cs typeface="Times New Roman" pitchFamily="18" charset="0"/>
              </a:rPr>
              <a:t>is possible </a:t>
            </a:r>
            <a:r>
              <a:rPr lang="en-US" sz="2000" dirty="0">
                <a:latin typeface="Times New Roman" pitchFamily="18" charset="0"/>
                <a:cs typeface="Times New Roman" pitchFamily="18" charset="0"/>
              </a:rPr>
              <a:t>to </a:t>
            </a:r>
            <a:r>
              <a:rPr lang="en-US" sz="2000" spc="-5" dirty="0">
                <a:latin typeface="Times New Roman" pitchFamily="18" charset="0"/>
                <a:cs typeface="Times New Roman" pitchFamily="18" charset="0"/>
              </a:rPr>
              <a:t>compare </a:t>
            </a:r>
            <a:r>
              <a:rPr lang="en-US" sz="2000" spc="-10" dirty="0">
                <a:latin typeface="Times New Roman" pitchFamily="18" charset="0"/>
                <a:cs typeface="Times New Roman" pitchFamily="18" charset="0"/>
              </a:rPr>
              <a:t>differences </a:t>
            </a:r>
            <a:r>
              <a:rPr lang="en-US" sz="2000" dirty="0" smtClean="0">
                <a:latin typeface="Times New Roman" pitchFamily="18" charset="0"/>
                <a:cs typeface="Times New Roman" pitchFamily="18" charset="0"/>
              </a:rPr>
              <a:t>in </a:t>
            </a:r>
            <a:r>
              <a:rPr lang="en-US" sz="2000" spc="-5" dirty="0" smtClean="0">
                <a:latin typeface="Times New Roman" pitchFamily="18" charset="0"/>
                <a:cs typeface="Times New Roman" pitchFamily="18" charset="0"/>
              </a:rPr>
              <a:t>magnitude</a:t>
            </a:r>
            <a:r>
              <a:rPr lang="en-US" sz="2000" spc="-5" dirty="0">
                <a:latin typeface="Times New Roman" pitchFamily="18" charset="0"/>
                <a:cs typeface="Times New Roman" pitchFamily="18" charset="0"/>
              </a:rPr>
              <a:t>,  </a:t>
            </a:r>
            <a:r>
              <a:rPr lang="en-US" sz="2000" dirty="0">
                <a:latin typeface="Times New Roman" pitchFamily="18" charset="0"/>
                <a:cs typeface="Times New Roman" pitchFamily="18" charset="0"/>
              </a:rPr>
              <a:t>but </a:t>
            </a:r>
            <a:r>
              <a:rPr lang="en-US" sz="2000" spc="-5" dirty="0">
                <a:latin typeface="Times New Roman" pitchFamily="18" charset="0"/>
                <a:cs typeface="Times New Roman" pitchFamily="18" charset="0"/>
              </a:rPr>
              <a:t>importantly </a:t>
            </a:r>
            <a:r>
              <a:rPr lang="en-US" sz="2000" dirty="0">
                <a:latin typeface="Times New Roman" pitchFamily="18" charset="0"/>
                <a:cs typeface="Times New Roman" pitchFamily="18" charset="0"/>
              </a:rPr>
              <a:t>the </a:t>
            </a:r>
            <a:r>
              <a:rPr lang="en-US" sz="2000" spc="-5" dirty="0">
                <a:latin typeface="Times New Roman" pitchFamily="18" charset="0"/>
                <a:cs typeface="Times New Roman" pitchFamily="18" charset="0"/>
              </a:rPr>
              <a:t>zero point </a:t>
            </a:r>
            <a:r>
              <a:rPr lang="en-US" sz="2000" dirty="0">
                <a:latin typeface="Times New Roman" pitchFamily="18" charset="0"/>
                <a:cs typeface="Times New Roman" pitchFamily="18" charset="0"/>
              </a:rPr>
              <a:t>does </a:t>
            </a:r>
            <a:r>
              <a:rPr lang="en-US" sz="2000" i="1" spc="-5" dirty="0">
                <a:latin typeface="Times New Roman" pitchFamily="18" charset="0"/>
                <a:cs typeface="Times New Roman" pitchFamily="18" charset="0"/>
              </a:rPr>
              <a:t>not </a:t>
            </a:r>
            <a:r>
              <a:rPr lang="en-US" sz="2000" dirty="0">
                <a:latin typeface="Times New Roman" pitchFamily="18" charset="0"/>
                <a:cs typeface="Times New Roman" pitchFamily="18" charset="0"/>
              </a:rPr>
              <a:t>have a  </a:t>
            </a:r>
            <a:r>
              <a:rPr lang="en-US" sz="2000" spc="-5" dirty="0">
                <a:latin typeface="Times New Roman" pitchFamily="18" charset="0"/>
                <a:cs typeface="Times New Roman" pitchFamily="18" charset="0"/>
              </a:rPr>
              <a:t>natural</a:t>
            </a:r>
            <a:r>
              <a:rPr lang="en-US" sz="2000" spc="35" dirty="0">
                <a:latin typeface="Times New Roman" pitchFamily="18" charset="0"/>
                <a:cs typeface="Times New Roman" pitchFamily="18" charset="0"/>
              </a:rPr>
              <a:t> </a:t>
            </a:r>
            <a:r>
              <a:rPr lang="en-US" sz="2000" spc="-5" dirty="0">
                <a:latin typeface="Times New Roman" pitchFamily="18" charset="0"/>
                <a:cs typeface="Times New Roman" pitchFamily="18" charset="0"/>
              </a:rPr>
              <a:t>meaning.	It </a:t>
            </a:r>
            <a:r>
              <a:rPr lang="en-US" sz="2000" dirty="0">
                <a:latin typeface="Times New Roman" pitchFamily="18" charset="0"/>
                <a:cs typeface="Times New Roman" pitchFamily="18" charset="0"/>
              </a:rPr>
              <a:t>captures the </a:t>
            </a:r>
            <a:r>
              <a:rPr lang="en-US" sz="2000" spc="-5" dirty="0">
                <a:latin typeface="Times New Roman" pitchFamily="18" charset="0"/>
                <a:cs typeface="Times New Roman" pitchFamily="18" charset="0"/>
              </a:rPr>
              <a:t>properties </a:t>
            </a:r>
            <a:r>
              <a:rPr lang="en-US" sz="2000" dirty="0">
                <a:latin typeface="Times New Roman" pitchFamily="18" charset="0"/>
                <a:cs typeface="Times New Roman" pitchFamily="18" charset="0"/>
              </a:rPr>
              <a:t>of  </a:t>
            </a:r>
            <a:r>
              <a:rPr lang="en-US" sz="2000" spc="-5" dirty="0">
                <a:latin typeface="Times New Roman" pitchFamily="18" charset="0"/>
                <a:cs typeface="Times New Roman" pitchFamily="18" charset="0"/>
              </a:rPr>
              <a:t>nominal </a:t>
            </a:r>
            <a:r>
              <a:rPr lang="en-US" sz="2000" dirty="0">
                <a:latin typeface="Times New Roman" pitchFamily="18" charset="0"/>
                <a:cs typeface="Times New Roman" pitchFamily="18" charset="0"/>
              </a:rPr>
              <a:t>and ordinal </a:t>
            </a:r>
            <a:r>
              <a:rPr lang="en-US" sz="2000" spc="-5" dirty="0">
                <a:latin typeface="Times New Roman" pitchFamily="18" charset="0"/>
                <a:cs typeface="Times New Roman" pitchFamily="18" charset="0"/>
              </a:rPr>
              <a:t>scales </a:t>
            </a:r>
            <a:r>
              <a:rPr lang="en-US" sz="2000" dirty="0">
                <a:latin typeface="Times New Roman" pitchFamily="18" charset="0"/>
                <a:cs typeface="Times New Roman" pitchFamily="18" charset="0"/>
              </a:rPr>
              <a:t>- used by </a:t>
            </a:r>
            <a:r>
              <a:rPr lang="en-US" sz="2000" spc="-5" dirty="0">
                <a:latin typeface="Times New Roman" pitchFamily="18" charset="0"/>
                <a:cs typeface="Times New Roman" pitchFamily="18" charset="0"/>
              </a:rPr>
              <a:t>most  psychological</a:t>
            </a:r>
            <a:r>
              <a:rPr lang="en-US" sz="2000" spc="15" dirty="0">
                <a:latin typeface="Times New Roman" pitchFamily="18" charset="0"/>
                <a:cs typeface="Times New Roman" pitchFamily="18" charset="0"/>
              </a:rPr>
              <a:t> </a:t>
            </a:r>
            <a:r>
              <a:rPr lang="en-US" sz="2000" spc="-5" dirty="0">
                <a:latin typeface="Times New Roman" pitchFamily="18" charset="0"/>
                <a:cs typeface="Times New Roman" pitchFamily="18" charset="0"/>
              </a:rPr>
              <a:t>tests</a:t>
            </a:r>
            <a:r>
              <a:rPr lang="en-US" sz="2000" spc="-5" dirty="0" smtClean="0">
                <a:latin typeface="Times New Roman" pitchFamily="18" charset="0"/>
                <a:cs typeface="Times New Roman" pitchFamily="18" charset="0"/>
              </a:rPr>
              <a:t>.</a:t>
            </a:r>
          </a:p>
          <a:p>
            <a:pPr marL="337185" marR="485140" indent="-274320" algn="just">
              <a:lnSpc>
                <a:spcPct val="100000"/>
              </a:lnSpc>
              <a:spcBef>
                <a:spcPts val="105"/>
              </a:spcBef>
              <a:buClr>
                <a:srgbClr val="FD8537"/>
              </a:buClr>
              <a:buSzPct val="70312"/>
              <a:buFont typeface="Wingdings"/>
              <a:buChar char=""/>
              <a:tabLst>
                <a:tab pos="337820" algn="l"/>
              </a:tabLst>
            </a:pPr>
            <a:r>
              <a:rPr lang="en-US" sz="2000" spc="-30" dirty="0">
                <a:latin typeface="Times New Roman" pitchFamily="18" charset="0"/>
                <a:cs typeface="Times New Roman" pitchFamily="18" charset="0"/>
              </a:rPr>
              <a:t>We </a:t>
            </a:r>
            <a:r>
              <a:rPr lang="en-US" sz="2000" dirty="0">
                <a:latin typeface="Times New Roman" pitchFamily="18" charset="0"/>
                <a:cs typeface="Times New Roman" pitchFamily="18" charset="0"/>
              </a:rPr>
              <a:t>can see </a:t>
            </a:r>
            <a:r>
              <a:rPr lang="en-US" sz="2000" spc="-5" dirty="0">
                <a:latin typeface="Times New Roman" pitchFamily="18" charset="0"/>
                <a:cs typeface="Times New Roman" pitchFamily="18" charset="0"/>
              </a:rPr>
              <a:t>that the same</a:t>
            </a:r>
            <a:r>
              <a:rPr lang="en-US" sz="2000" spc="-65" dirty="0">
                <a:latin typeface="Times New Roman" pitchFamily="18" charset="0"/>
                <a:cs typeface="Times New Roman" pitchFamily="18" charset="0"/>
              </a:rPr>
              <a:t> </a:t>
            </a:r>
            <a:r>
              <a:rPr lang="en-US" sz="2000" spc="-10" dirty="0">
                <a:latin typeface="Times New Roman" pitchFamily="18" charset="0"/>
                <a:cs typeface="Times New Roman" pitchFamily="18" charset="0"/>
              </a:rPr>
              <a:t>difference  </a:t>
            </a:r>
            <a:r>
              <a:rPr lang="en-US" sz="2000" dirty="0">
                <a:latin typeface="Times New Roman" pitchFamily="18" charset="0"/>
                <a:cs typeface="Times New Roman" pitchFamily="18" charset="0"/>
              </a:rPr>
              <a:t>exists </a:t>
            </a:r>
            <a:r>
              <a:rPr lang="en-US" sz="2000" spc="-5" dirty="0">
                <a:latin typeface="Times New Roman" pitchFamily="18" charset="0"/>
                <a:cs typeface="Times New Roman" pitchFamily="18" charset="0"/>
              </a:rPr>
              <a:t>between </a:t>
            </a:r>
            <a:r>
              <a:rPr lang="en-US" sz="2000" b="1" dirty="0">
                <a:solidFill>
                  <a:srgbClr val="FF0000"/>
                </a:solidFill>
                <a:latin typeface="Times New Roman" pitchFamily="18" charset="0"/>
                <a:cs typeface="Times New Roman" pitchFamily="18" charset="0"/>
              </a:rPr>
              <a:t>10</a:t>
            </a:r>
            <a:r>
              <a:rPr lang="en-US" sz="2000" b="1" baseline="25132" dirty="0">
                <a:solidFill>
                  <a:srgbClr val="FF0000"/>
                </a:solidFill>
                <a:latin typeface="Times New Roman" pitchFamily="18" charset="0"/>
                <a:cs typeface="Times New Roman" pitchFamily="18" charset="0"/>
              </a:rPr>
              <a:t>o </a:t>
            </a:r>
            <a:r>
              <a:rPr lang="en-US" sz="2000" b="1" dirty="0">
                <a:solidFill>
                  <a:srgbClr val="FF0000"/>
                </a:solidFill>
                <a:latin typeface="Times New Roman" pitchFamily="18" charset="0"/>
                <a:cs typeface="Times New Roman" pitchFamily="18" charset="0"/>
              </a:rPr>
              <a:t>C </a:t>
            </a:r>
            <a:r>
              <a:rPr lang="en-US" sz="2000" dirty="0">
                <a:latin typeface="Times New Roman" pitchFamily="18" charset="0"/>
                <a:cs typeface="Times New Roman" pitchFamily="18" charset="0"/>
              </a:rPr>
              <a:t>( 50 F) </a:t>
            </a:r>
            <a:r>
              <a:rPr lang="en-US" sz="2000" spc="-5" dirty="0">
                <a:latin typeface="Times New Roman" pitchFamily="18" charset="0"/>
                <a:cs typeface="Times New Roman" pitchFamily="18" charset="0"/>
              </a:rPr>
              <a:t>and </a:t>
            </a:r>
            <a:r>
              <a:rPr lang="en-US" sz="2000" spc="-10" dirty="0">
                <a:solidFill>
                  <a:srgbClr val="FF0000"/>
                </a:solidFill>
                <a:latin typeface="Times New Roman" pitchFamily="18" charset="0"/>
                <a:cs typeface="Times New Roman" pitchFamily="18" charset="0"/>
              </a:rPr>
              <a:t>20  </a:t>
            </a:r>
            <a:r>
              <a:rPr lang="en-US" sz="2000" spc="-5" dirty="0">
                <a:solidFill>
                  <a:srgbClr val="FF0000"/>
                </a:solidFill>
                <a:latin typeface="Times New Roman" pitchFamily="18" charset="0"/>
                <a:cs typeface="Times New Roman" pitchFamily="18" charset="0"/>
              </a:rPr>
              <a:t>degree </a:t>
            </a:r>
            <a:r>
              <a:rPr lang="en-US" sz="2000" dirty="0">
                <a:solidFill>
                  <a:srgbClr val="FF0000"/>
                </a:solidFill>
                <a:latin typeface="Times New Roman" pitchFamily="18" charset="0"/>
                <a:cs typeface="Times New Roman" pitchFamily="18" charset="0"/>
              </a:rPr>
              <a:t>C </a:t>
            </a:r>
            <a:r>
              <a:rPr lang="en-US" sz="2000" dirty="0">
                <a:latin typeface="Times New Roman" pitchFamily="18" charset="0"/>
                <a:cs typeface="Times New Roman" pitchFamily="18" charset="0"/>
              </a:rPr>
              <a:t>( 68</a:t>
            </a:r>
            <a:r>
              <a:rPr lang="en-US" sz="2000" spc="-60" dirty="0">
                <a:latin typeface="Times New Roman" pitchFamily="18" charset="0"/>
                <a:cs typeface="Times New Roman" pitchFamily="18" charset="0"/>
              </a:rPr>
              <a:t> </a:t>
            </a:r>
            <a:r>
              <a:rPr lang="en-US" sz="2000" dirty="0">
                <a:latin typeface="Times New Roman" pitchFamily="18" charset="0"/>
                <a:cs typeface="Times New Roman" pitchFamily="18" charset="0"/>
              </a:rPr>
              <a:t>F</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337820" indent="-274320">
              <a:lnSpc>
                <a:spcPct val="100000"/>
              </a:lnSpc>
              <a:buClr>
                <a:srgbClr val="FD8537"/>
              </a:buClr>
              <a:buSzPct val="70312"/>
              <a:buFont typeface="Wingdings"/>
              <a:buChar char=""/>
              <a:tabLst>
                <a:tab pos="337820" algn="l"/>
              </a:tabLst>
            </a:pPr>
            <a:r>
              <a:rPr lang="en-US" sz="2000" b="1" dirty="0">
                <a:solidFill>
                  <a:srgbClr val="FF0000"/>
                </a:solidFill>
                <a:latin typeface="Times New Roman" pitchFamily="18" charset="0"/>
                <a:cs typeface="Times New Roman" pitchFamily="18" charset="0"/>
              </a:rPr>
              <a:t>25 C </a:t>
            </a:r>
            <a:r>
              <a:rPr lang="en-US" sz="2000" dirty="0">
                <a:latin typeface="Times New Roman" pitchFamily="18" charset="0"/>
                <a:cs typeface="Times New Roman" pitchFamily="18" charset="0"/>
              </a:rPr>
              <a:t>( </a:t>
            </a:r>
            <a:r>
              <a:rPr lang="en-US" sz="2000" spc="-5" dirty="0">
                <a:latin typeface="Times New Roman" pitchFamily="18" charset="0"/>
                <a:cs typeface="Times New Roman" pitchFamily="18" charset="0"/>
              </a:rPr>
              <a:t>77F) and </a:t>
            </a:r>
            <a:r>
              <a:rPr lang="en-US" sz="2000" b="1" dirty="0">
                <a:solidFill>
                  <a:srgbClr val="FF0000"/>
                </a:solidFill>
                <a:latin typeface="Times New Roman" pitchFamily="18" charset="0"/>
                <a:cs typeface="Times New Roman" pitchFamily="18" charset="0"/>
              </a:rPr>
              <a:t>35 C </a:t>
            </a:r>
            <a:r>
              <a:rPr lang="en-US" sz="2000" dirty="0">
                <a:latin typeface="Times New Roman" pitchFamily="18" charset="0"/>
                <a:cs typeface="Times New Roman" pitchFamily="18" charset="0"/>
              </a:rPr>
              <a:t>( 95</a:t>
            </a:r>
            <a:r>
              <a:rPr lang="en-US" sz="2000" spc="-125" dirty="0">
                <a:latin typeface="Times New Roman" pitchFamily="18" charset="0"/>
                <a:cs typeface="Times New Roman" pitchFamily="18" charset="0"/>
              </a:rPr>
              <a:t> </a:t>
            </a:r>
            <a:r>
              <a:rPr lang="en-US" sz="2000" dirty="0">
                <a:latin typeface="Times New Roman" pitchFamily="18" charset="0"/>
                <a:cs typeface="Times New Roman" pitchFamily="18" charset="0"/>
              </a:rPr>
              <a:t>F</a:t>
            </a:r>
            <a:r>
              <a:rPr lang="en-US" sz="2000" dirty="0" smtClean="0">
                <a:latin typeface="Times New Roman" pitchFamily="18" charset="0"/>
                <a:cs typeface="Times New Roman" pitchFamily="18" charset="0"/>
              </a:rPr>
              <a:t>)</a:t>
            </a:r>
            <a:endParaRPr lang="en-US" sz="2000" dirty="0">
              <a:latin typeface="Times New Roman" pitchFamily="18" charset="0"/>
              <a:cs typeface="Times New Roman" pitchFamily="18" charset="0"/>
            </a:endParaRPr>
          </a:p>
          <a:p>
            <a:pPr marL="337185" marR="17780" indent="-274320">
              <a:lnSpc>
                <a:spcPct val="100000"/>
              </a:lnSpc>
              <a:buClr>
                <a:srgbClr val="FD8537"/>
              </a:buClr>
              <a:buSzPct val="70312"/>
              <a:buFont typeface="Wingdings"/>
              <a:buChar char=""/>
              <a:tabLst>
                <a:tab pos="337820" algn="l"/>
              </a:tabLst>
            </a:pPr>
            <a:r>
              <a:rPr lang="en-US" sz="2000" dirty="0">
                <a:latin typeface="Times New Roman" pitchFamily="18" charset="0"/>
                <a:cs typeface="Times New Roman" pitchFamily="18" charset="0"/>
              </a:rPr>
              <a:t>But we can </a:t>
            </a:r>
            <a:r>
              <a:rPr lang="en-US" sz="2000" spc="-5" dirty="0">
                <a:latin typeface="Times New Roman" pitchFamily="18" charset="0"/>
                <a:cs typeface="Times New Roman" pitchFamily="18" charset="0"/>
              </a:rPr>
              <a:t>not </a:t>
            </a:r>
            <a:r>
              <a:rPr lang="en-US" sz="2000" dirty="0">
                <a:latin typeface="Times New Roman" pitchFamily="18" charset="0"/>
                <a:cs typeface="Times New Roman" pitchFamily="18" charset="0"/>
              </a:rPr>
              <a:t>say </a:t>
            </a:r>
            <a:r>
              <a:rPr lang="en-US" sz="2000" spc="-5" dirty="0">
                <a:latin typeface="Times New Roman" pitchFamily="18" charset="0"/>
                <a:cs typeface="Times New Roman" pitchFamily="18" charset="0"/>
              </a:rPr>
              <a:t>that 20C </a:t>
            </a:r>
            <a:r>
              <a:rPr lang="en-US" sz="2000" dirty="0">
                <a:latin typeface="Times New Roman" pitchFamily="18" charset="0"/>
                <a:cs typeface="Times New Roman" pitchFamily="18" charset="0"/>
              </a:rPr>
              <a:t>is twice</a:t>
            </a:r>
            <a:r>
              <a:rPr lang="en-US" sz="2000" spc="-110" dirty="0">
                <a:latin typeface="Times New Roman" pitchFamily="18" charset="0"/>
                <a:cs typeface="Times New Roman" pitchFamily="18" charset="0"/>
              </a:rPr>
              <a:t> </a:t>
            </a:r>
            <a:r>
              <a:rPr lang="en-US" sz="2000" dirty="0">
                <a:latin typeface="Times New Roman" pitchFamily="18" charset="0"/>
                <a:cs typeface="Times New Roman" pitchFamily="18" charset="0"/>
              </a:rPr>
              <a:t>as  </a:t>
            </a:r>
            <a:r>
              <a:rPr lang="en-US" sz="2000" spc="-5" dirty="0">
                <a:latin typeface="Times New Roman" pitchFamily="18" charset="0"/>
                <a:cs typeface="Times New Roman" pitchFamily="18" charset="0"/>
              </a:rPr>
              <a:t>hot as </a:t>
            </a:r>
            <a:r>
              <a:rPr lang="en-US" sz="2000" dirty="0">
                <a:latin typeface="Times New Roman" pitchFamily="18" charset="0"/>
                <a:cs typeface="Times New Roman" pitchFamily="18" charset="0"/>
              </a:rPr>
              <a:t>a </a:t>
            </a:r>
            <a:r>
              <a:rPr lang="en-US" sz="2000" spc="-5" dirty="0">
                <a:latin typeface="Times New Roman" pitchFamily="18" charset="0"/>
                <a:cs typeface="Times New Roman" pitchFamily="18" charset="0"/>
              </a:rPr>
              <a:t>temperature </a:t>
            </a:r>
            <a:r>
              <a:rPr lang="en-US" sz="2000" dirty="0">
                <a:latin typeface="Times New Roman" pitchFamily="18" charset="0"/>
                <a:cs typeface="Times New Roman" pitchFamily="18" charset="0"/>
              </a:rPr>
              <a:t>of</a:t>
            </a:r>
            <a:r>
              <a:rPr lang="en-US" sz="2000" spc="-60" dirty="0">
                <a:latin typeface="Times New Roman" pitchFamily="18" charset="0"/>
                <a:cs typeface="Times New Roman" pitchFamily="18" charset="0"/>
              </a:rPr>
              <a:t> </a:t>
            </a:r>
            <a:r>
              <a:rPr lang="en-US" sz="2000" dirty="0">
                <a:latin typeface="Times New Roman" pitchFamily="18" charset="0"/>
                <a:cs typeface="Times New Roman" pitchFamily="18" charset="0"/>
              </a:rPr>
              <a:t>10C</a:t>
            </a:r>
          </a:p>
          <a:p>
            <a:pPr marL="0" indent="0">
              <a:buNone/>
            </a:pPr>
            <a:r>
              <a:rPr lang="en-US" sz="2000" b="1" dirty="0">
                <a:solidFill>
                  <a:srgbClr val="00AF50"/>
                </a:solidFill>
                <a:latin typeface="Times New Roman"/>
                <a:cs typeface="Times New Roman"/>
              </a:rPr>
              <a:t>Example </a:t>
            </a:r>
            <a:r>
              <a:rPr lang="en-US" sz="2000" dirty="0">
                <a:latin typeface="Times New Roman"/>
                <a:cs typeface="Times New Roman"/>
              </a:rPr>
              <a:t>- </a:t>
            </a:r>
            <a:r>
              <a:rPr lang="en-US" sz="2000" spc="-5" dirty="0">
                <a:latin typeface="Times New Roman"/>
                <a:cs typeface="Times New Roman"/>
              </a:rPr>
              <a:t>Celsius temperature </a:t>
            </a:r>
            <a:r>
              <a:rPr lang="en-US" sz="2000" dirty="0">
                <a:latin typeface="Times New Roman"/>
                <a:cs typeface="Times New Roman"/>
              </a:rPr>
              <a:t>is an </a:t>
            </a:r>
            <a:r>
              <a:rPr lang="en-US" sz="2000" spc="-5" dirty="0">
                <a:latin typeface="Times New Roman"/>
                <a:cs typeface="Times New Roman"/>
              </a:rPr>
              <a:t>interval  variable.	</a:t>
            </a:r>
            <a:r>
              <a:rPr lang="en-US" sz="2000" dirty="0">
                <a:latin typeface="Times New Roman"/>
                <a:cs typeface="Times New Roman"/>
              </a:rPr>
              <a:t>It </a:t>
            </a:r>
            <a:r>
              <a:rPr lang="en-US" sz="2000" spc="-5" dirty="0">
                <a:latin typeface="Times New Roman"/>
                <a:cs typeface="Times New Roman"/>
              </a:rPr>
              <a:t>is meaningful </a:t>
            </a:r>
            <a:r>
              <a:rPr lang="en-US" sz="2000" dirty="0">
                <a:latin typeface="Times New Roman"/>
                <a:cs typeface="Times New Roman"/>
              </a:rPr>
              <a:t>to </a:t>
            </a:r>
            <a:r>
              <a:rPr lang="en-US" sz="2000" spc="-5" dirty="0">
                <a:latin typeface="Times New Roman"/>
                <a:cs typeface="Times New Roman"/>
              </a:rPr>
              <a:t>say </a:t>
            </a:r>
            <a:r>
              <a:rPr lang="en-US" sz="2000" dirty="0">
                <a:latin typeface="Times New Roman"/>
                <a:cs typeface="Times New Roman"/>
              </a:rPr>
              <a:t>that 25 degrees  </a:t>
            </a:r>
            <a:r>
              <a:rPr lang="en-US" sz="2000" spc="-5" dirty="0">
                <a:latin typeface="Times New Roman"/>
                <a:cs typeface="Times New Roman"/>
              </a:rPr>
              <a:t>Celsius </a:t>
            </a:r>
            <a:r>
              <a:rPr lang="en-US" sz="2000" dirty="0">
                <a:latin typeface="Times New Roman"/>
                <a:cs typeface="Times New Roman"/>
              </a:rPr>
              <a:t>is 3 </a:t>
            </a:r>
            <a:r>
              <a:rPr lang="en-US" sz="2000" spc="-5" dirty="0">
                <a:latin typeface="Times New Roman"/>
                <a:cs typeface="Times New Roman"/>
              </a:rPr>
              <a:t>degrees hotter </a:t>
            </a:r>
            <a:r>
              <a:rPr lang="en-US" sz="2000" dirty="0">
                <a:latin typeface="Times New Roman"/>
                <a:cs typeface="Times New Roman"/>
              </a:rPr>
              <a:t>than 22 degrees </a:t>
            </a:r>
            <a:r>
              <a:rPr lang="en-US" sz="2000" spc="-5" dirty="0">
                <a:latin typeface="Times New Roman"/>
                <a:cs typeface="Times New Roman"/>
              </a:rPr>
              <a:t>Celsius,  </a:t>
            </a:r>
            <a:r>
              <a:rPr lang="en-US" sz="2000" dirty="0">
                <a:latin typeface="Times New Roman"/>
                <a:cs typeface="Times New Roman"/>
              </a:rPr>
              <a:t>and that 17 degrees </a:t>
            </a:r>
            <a:r>
              <a:rPr lang="en-US" sz="2000" spc="-5" dirty="0">
                <a:latin typeface="Times New Roman"/>
                <a:cs typeface="Times New Roman"/>
              </a:rPr>
              <a:t>Celsius is </a:t>
            </a:r>
            <a:r>
              <a:rPr lang="en-US" sz="2000" dirty="0">
                <a:latin typeface="Times New Roman"/>
                <a:cs typeface="Times New Roman"/>
              </a:rPr>
              <a:t>the </a:t>
            </a:r>
            <a:r>
              <a:rPr lang="en-US" sz="2000" spc="-5" dirty="0">
                <a:latin typeface="Times New Roman"/>
                <a:cs typeface="Times New Roman"/>
              </a:rPr>
              <a:t>same </a:t>
            </a:r>
            <a:r>
              <a:rPr lang="en-US" sz="2000" dirty="0">
                <a:latin typeface="Times New Roman"/>
                <a:cs typeface="Times New Roman"/>
              </a:rPr>
              <a:t>amount  </a:t>
            </a:r>
            <a:r>
              <a:rPr lang="en-US" sz="2000" spc="-5" dirty="0">
                <a:latin typeface="Times New Roman"/>
                <a:cs typeface="Times New Roman"/>
              </a:rPr>
              <a:t>hotter </a:t>
            </a:r>
            <a:r>
              <a:rPr lang="en-US" sz="2000" dirty="0">
                <a:latin typeface="Times New Roman"/>
                <a:cs typeface="Times New Roman"/>
              </a:rPr>
              <a:t>(3 degrees) than 14</a:t>
            </a:r>
            <a:r>
              <a:rPr lang="en-US" sz="2000" spc="70" dirty="0">
                <a:latin typeface="Times New Roman"/>
                <a:cs typeface="Times New Roman"/>
              </a:rPr>
              <a:t> </a:t>
            </a:r>
            <a:r>
              <a:rPr lang="en-US" sz="2000" spc="-5" dirty="0">
                <a:latin typeface="Times New Roman"/>
                <a:cs typeface="Times New Roman"/>
              </a:rPr>
              <a:t>degrees</a:t>
            </a:r>
            <a:r>
              <a:rPr lang="en-US" sz="2000" spc="20" dirty="0">
                <a:latin typeface="Times New Roman"/>
                <a:cs typeface="Times New Roman"/>
              </a:rPr>
              <a:t> </a:t>
            </a:r>
            <a:r>
              <a:rPr lang="en-US" sz="2000" spc="-5" dirty="0">
                <a:latin typeface="Times New Roman"/>
                <a:cs typeface="Times New Roman"/>
              </a:rPr>
              <a:t>Celsius.	Notice,  </a:t>
            </a:r>
            <a:r>
              <a:rPr lang="en-US" sz="2000" spc="-15" dirty="0">
                <a:latin typeface="Times New Roman"/>
                <a:cs typeface="Times New Roman"/>
              </a:rPr>
              <a:t>however, </a:t>
            </a:r>
            <a:r>
              <a:rPr lang="en-US" sz="2000" dirty="0">
                <a:latin typeface="Times New Roman"/>
                <a:cs typeface="Times New Roman"/>
              </a:rPr>
              <a:t>that 0 degrees </a:t>
            </a:r>
            <a:r>
              <a:rPr lang="en-US" sz="2000" spc="-5" dirty="0">
                <a:latin typeface="Times New Roman"/>
                <a:cs typeface="Times New Roman"/>
              </a:rPr>
              <a:t>Celsius </a:t>
            </a:r>
            <a:r>
              <a:rPr lang="en-US" sz="2000" dirty="0">
                <a:latin typeface="Times New Roman"/>
                <a:cs typeface="Times New Roman"/>
              </a:rPr>
              <a:t>does not have a  </a:t>
            </a:r>
            <a:r>
              <a:rPr lang="en-US" sz="2000" spc="-5" dirty="0">
                <a:latin typeface="Times New Roman"/>
                <a:cs typeface="Times New Roman"/>
              </a:rPr>
              <a:t>natural</a:t>
            </a:r>
            <a:r>
              <a:rPr lang="en-US" sz="2000" spc="35" dirty="0">
                <a:latin typeface="Times New Roman"/>
                <a:cs typeface="Times New Roman"/>
              </a:rPr>
              <a:t> </a:t>
            </a:r>
            <a:r>
              <a:rPr lang="en-US" sz="2000" spc="-5" dirty="0" smtClean="0">
                <a:latin typeface="Times New Roman"/>
                <a:cs typeface="Times New Roman"/>
              </a:rPr>
              <a:t>meaning. </a:t>
            </a:r>
            <a:r>
              <a:rPr lang="en-US" sz="2000" dirty="0" smtClean="0">
                <a:latin typeface="Times New Roman"/>
                <a:cs typeface="Times New Roman"/>
              </a:rPr>
              <a:t>That </a:t>
            </a:r>
            <a:r>
              <a:rPr lang="en-US" sz="2000" spc="-5" dirty="0">
                <a:latin typeface="Times New Roman"/>
                <a:cs typeface="Times New Roman"/>
              </a:rPr>
              <a:t>is, </a:t>
            </a:r>
            <a:r>
              <a:rPr lang="en-US" sz="2000" dirty="0">
                <a:latin typeface="Times New Roman"/>
                <a:cs typeface="Times New Roman"/>
              </a:rPr>
              <a:t>0 degrees </a:t>
            </a:r>
            <a:r>
              <a:rPr lang="en-US" sz="2000" spc="-5" dirty="0">
                <a:latin typeface="Times New Roman"/>
                <a:cs typeface="Times New Roman"/>
              </a:rPr>
              <a:t>Celsius </a:t>
            </a:r>
            <a:r>
              <a:rPr lang="en-US" sz="2000" dirty="0">
                <a:latin typeface="Times New Roman"/>
                <a:cs typeface="Times New Roman"/>
              </a:rPr>
              <a:t>does</a:t>
            </a:r>
            <a:r>
              <a:rPr lang="en-US" sz="2000" spc="-30" dirty="0">
                <a:latin typeface="Times New Roman"/>
                <a:cs typeface="Times New Roman"/>
              </a:rPr>
              <a:t> </a:t>
            </a:r>
            <a:r>
              <a:rPr lang="en-US" sz="2000" dirty="0">
                <a:latin typeface="Times New Roman"/>
                <a:cs typeface="Times New Roman"/>
              </a:rPr>
              <a:t>not  mean the absence of</a:t>
            </a:r>
            <a:r>
              <a:rPr lang="en-US" sz="2000" spc="10" dirty="0">
                <a:latin typeface="Times New Roman"/>
                <a:cs typeface="Times New Roman"/>
              </a:rPr>
              <a:t> </a:t>
            </a:r>
            <a:r>
              <a:rPr lang="en-US" sz="2000" dirty="0">
                <a:latin typeface="Times New Roman"/>
                <a:cs typeface="Times New Roman"/>
              </a:rPr>
              <a:t>heat</a:t>
            </a:r>
            <a:r>
              <a:rPr lang="en-US" sz="2000" dirty="0" smtClean="0">
                <a:latin typeface="Times New Roman"/>
                <a:cs typeface="Times New Roman"/>
              </a:rPr>
              <a:t>!</a:t>
            </a:r>
            <a:endParaRPr lang="en-US" sz="2000" dirty="0">
              <a:latin typeface="Times New Roman"/>
              <a:cs typeface="Times New Roman"/>
            </a:endParaRPr>
          </a:p>
        </p:txBody>
      </p:sp>
    </p:spTree>
    <p:extLst>
      <p:ext uri="{BB962C8B-B14F-4D97-AF65-F5344CB8AC3E}">
        <p14:creationId xmlns:p14="http://schemas.microsoft.com/office/powerpoint/2010/main" val="8568668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Ratio Level </a:t>
            </a:r>
            <a:r>
              <a:rPr lang="en-US" dirty="0" smtClean="0"/>
              <a:t>Data</a:t>
            </a:r>
            <a:endParaRPr lang="en-US" dirty="0"/>
          </a:p>
        </p:txBody>
      </p:sp>
      <p:sp>
        <p:nvSpPr>
          <p:cNvPr id="3" name="Content Placeholder 2"/>
          <p:cNvSpPr>
            <a:spLocks noGrp="1"/>
          </p:cNvSpPr>
          <p:nvPr>
            <p:ph idx="1"/>
          </p:nvPr>
        </p:nvSpPr>
        <p:spPr/>
        <p:txBody>
          <a:bodyPr>
            <a:normAutofit/>
          </a:bodyPr>
          <a:lstStyle/>
          <a:p>
            <a:pPr marL="287020" indent="-274320">
              <a:lnSpc>
                <a:spcPct val="100000"/>
              </a:lnSpc>
              <a:spcBef>
                <a:spcPts val="105"/>
              </a:spcBef>
              <a:buClr>
                <a:srgbClr val="FD8537"/>
              </a:buClr>
              <a:buSzPct val="70312"/>
              <a:buFont typeface="Wingdings"/>
              <a:buChar char=""/>
              <a:tabLst>
                <a:tab pos="287020" algn="l"/>
              </a:tabLst>
            </a:pPr>
            <a:r>
              <a:rPr lang="en-US" sz="1800" dirty="0">
                <a:latin typeface="Times New Roman"/>
                <a:cs typeface="Times New Roman"/>
              </a:rPr>
              <a:t>It is the highest level for</a:t>
            </a:r>
            <a:r>
              <a:rPr lang="en-US" sz="1800" spc="-100" dirty="0">
                <a:latin typeface="Times New Roman"/>
                <a:cs typeface="Times New Roman"/>
              </a:rPr>
              <a:t> </a:t>
            </a:r>
            <a:r>
              <a:rPr lang="en-US" sz="1800" dirty="0" smtClean="0">
                <a:latin typeface="Times New Roman"/>
                <a:cs typeface="Times New Roman"/>
              </a:rPr>
              <a:t>measurement</a:t>
            </a:r>
          </a:p>
          <a:p>
            <a:pPr marL="287020" indent="-274320">
              <a:lnSpc>
                <a:spcPct val="100000"/>
              </a:lnSpc>
              <a:spcBef>
                <a:spcPts val="105"/>
              </a:spcBef>
              <a:buClr>
                <a:srgbClr val="FD8537"/>
              </a:buClr>
              <a:buSzPct val="70312"/>
              <a:buFont typeface="Wingdings"/>
              <a:buChar char=""/>
              <a:tabLst>
                <a:tab pos="287020" algn="l"/>
              </a:tabLst>
            </a:pPr>
            <a:r>
              <a:rPr lang="en-US" sz="1800" dirty="0" smtClean="0">
                <a:latin typeface="Times New Roman"/>
                <a:cs typeface="Times New Roman"/>
              </a:rPr>
              <a:t>This </a:t>
            </a:r>
            <a:r>
              <a:rPr lang="en-US" sz="1800" dirty="0">
                <a:latin typeface="Times New Roman"/>
                <a:cs typeface="Times New Roman"/>
              </a:rPr>
              <a:t>level has all the three</a:t>
            </a:r>
            <a:r>
              <a:rPr lang="en-US" sz="1800" spc="-70" dirty="0">
                <a:latin typeface="Times New Roman"/>
                <a:cs typeface="Times New Roman"/>
              </a:rPr>
              <a:t> </a:t>
            </a:r>
            <a:r>
              <a:rPr lang="en-US" sz="1800" dirty="0" smtClean="0">
                <a:latin typeface="Times New Roman"/>
                <a:cs typeface="Times New Roman"/>
              </a:rPr>
              <a:t>attributes:</a:t>
            </a:r>
          </a:p>
          <a:p>
            <a:pPr marL="687070" lvl="1" indent="-274320">
              <a:spcBef>
                <a:spcPts val="105"/>
              </a:spcBef>
              <a:buClr>
                <a:srgbClr val="FD8537"/>
              </a:buClr>
              <a:buSzPct val="70312"/>
              <a:buFont typeface="Wingdings"/>
              <a:buChar char=""/>
              <a:tabLst>
                <a:tab pos="287020" algn="l"/>
              </a:tabLst>
            </a:pPr>
            <a:r>
              <a:rPr lang="en-US" sz="1400" dirty="0" smtClean="0">
                <a:latin typeface="Times New Roman"/>
                <a:cs typeface="Times New Roman"/>
              </a:rPr>
              <a:t>Magnitude</a:t>
            </a:r>
          </a:p>
          <a:p>
            <a:pPr marL="687070" lvl="1" indent="-274320">
              <a:spcBef>
                <a:spcPts val="105"/>
              </a:spcBef>
              <a:buClr>
                <a:srgbClr val="FD8537"/>
              </a:buClr>
              <a:buSzPct val="70312"/>
              <a:buFont typeface="Wingdings"/>
              <a:buChar char=""/>
              <a:tabLst>
                <a:tab pos="287020" algn="l"/>
              </a:tabLst>
            </a:pPr>
            <a:r>
              <a:rPr lang="en-US" sz="1800" dirty="0" smtClean="0">
                <a:latin typeface="Times New Roman"/>
                <a:cs typeface="Times New Roman"/>
              </a:rPr>
              <a:t>Equal</a:t>
            </a:r>
            <a:r>
              <a:rPr lang="en-US" sz="1800" spc="-20" dirty="0" smtClean="0">
                <a:latin typeface="Times New Roman"/>
                <a:cs typeface="Times New Roman"/>
              </a:rPr>
              <a:t> </a:t>
            </a:r>
            <a:r>
              <a:rPr lang="en-US" sz="1800" spc="-5" dirty="0" smtClean="0">
                <a:latin typeface="Times New Roman"/>
                <a:cs typeface="Times New Roman"/>
              </a:rPr>
              <a:t>interval</a:t>
            </a:r>
            <a:endParaRPr lang="en-US" sz="1800" dirty="0" smtClean="0">
              <a:latin typeface="Times New Roman"/>
              <a:cs typeface="Times New Roman"/>
            </a:endParaRPr>
          </a:p>
          <a:p>
            <a:pPr marL="687070" lvl="1" indent="-274320">
              <a:spcBef>
                <a:spcPts val="105"/>
              </a:spcBef>
              <a:buClr>
                <a:srgbClr val="FD8537"/>
              </a:buClr>
              <a:buSzPct val="70312"/>
              <a:buFont typeface="Wingdings"/>
              <a:buChar char=""/>
              <a:tabLst>
                <a:tab pos="287020" algn="l"/>
              </a:tabLst>
            </a:pPr>
            <a:r>
              <a:rPr lang="en-US" sz="1800" dirty="0" smtClean="0">
                <a:latin typeface="Times New Roman"/>
                <a:cs typeface="Times New Roman"/>
              </a:rPr>
              <a:t>Absolute </a:t>
            </a:r>
            <a:r>
              <a:rPr lang="en-US" sz="1800" spc="-5" dirty="0">
                <a:latin typeface="Times New Roman"/>
                <a:cs typeface="Times New Roman"/>
              </a:rPr>
              <a:t>zero</a:t>
            </a:r>
            <a:r>
              <a:rPr lang="en-US" sz="1800" spc="-35" dirty="0">
                <a:latin typeface="Times New Roman"/>
                <a:cs typeface="Times New Roman"/>
              </a:rPr>
              <a:t> </a:t>
            </a:r>
            <a:r>
              <a:rPr lang="en-US" sz="1800" dirty="0">
                <a:latin typeface="Times New Roman"/>
                <a:cs typeface="Times New Roman"/>
              </a:rPr>
              <a:t>point</a:t>
            </a:r>
          </a:p>
          <a:p>
            <a:pPr marL="287020" indent="-274320">
              <a:lnSpc>
                <a:spcPct val="100000"/>
              </a:lnSpc>
              <a:spcBef>
                <a:spcPts val="95"/>
              </a:spcBef>
              <a:buClr>
                <a:srgbClr val="FD8537"/>
              </a:buClr>
              <a:buSzPct val="69642"/>
              <a:buFont typeface="Wingdings"/>
              <a:buChar char=""/>
              <a:tabLst>
                <a:tab pos="287020" algn="l"/>
              </a:tabLst>
            </a:pPr>
            <a:r>
              <a:rPr lang="en-US" sz="1800" dirty="0">
                <a:latin typeface="Times New Roman"/>
                <a:cs typeface="Times New Roman"/>
              </a:rPr>
              <a:t>It represent continuous</a:t>
            </a:r>
            <a:r>
              <a:rPr lang="en-US" sz="1800" spc="-95" dirty="0">
                <a:latin typeface="Times New Roman"/>
                <a:cs typeface="Times New Roman"/>
              </a:rPr>
              <a:t> </a:t>
            </a:r>
            <a:r>
              <a:rPr lang="en-US" sz="1800" dirty="0" smtClean="0">
                <a:latin typeface="Times New Roman"/>
                <a:cs typeface="Times New Roman"/>
              </a:rPr>
              <a:t>values </a:t>
            </a:r>
          </a:p>
          <a:p>
            <a:pPr marL="287020" indent="-274320">
              <a:lnSpc>
                <a:spcPct val="100000"/>
              </a:lnSpc>
              <a:spcBef>
                <a:spcPts val="95"/>
              </a:spcBef>
              <a:buClr>
                <a:srgbClr val="FD8537"/>
              </a:buClr>
              <a:buSzPct val="69642"/>
              <a:buFont typeface="Wingdings"/>
              <a:buChar char=""/>
              <a:tabLst>
                <a:tab pos="287020" algn="l"/>
              </a:tabLst>
            </a:pPr>
            <a:r>
              <a:rPr lang="en-US" sz="2800" spc="-5" dirty="0" smtClean="0">
                <a:solidFill>
                  <a:srgbClr val="00AF50"/>
                </a:solidFill>
                <a:latin typeface="Times New Roman"/>
                <a:cs typeface="Times New Roman"/>
              </a:rPr>
              <a:t>Example:</a:t>
            </a:r>
            <a:r>
              <a:rPr lang="en-US" sz="2800" dirty="0" smtClean="0">
                <a:latin typeface="Times New Roman"/>
                <a:cs typeface="Times New Roman"/>
              </a:rPr>
              <a:t> </a:t>
            </a:r>
            <a:r>
              <a:rPr lang="en-US" sz="1900" dirty="0" smtClean="0">
                <a:solidFill>
                  <a:srgbClr val="0D0D0D"/>
                </a:solidFill>
                <a:latin typeface="Times New Roman"/>
                <a:cs typeface="Times New Roman"/>
              </a:rPr>
              <a:t>Biophysical</a:t>
            </a:r>
            <a:r>
              <a:rPr lang="en-US" sz="1900" spc="-70" dirty="0" smtClean="0">
                <a:solidFill>
                  <a:srgbClr val="0D0D0D"/>
                </a:solidFill>
                <a:latin typeface="Times New Roman"/>
                <a:cs typeface="Times New Roman"/>
              </a:rPr>
              <a:t> </a:t>
            </a:r>
            <a:r>
              <a:rPr lang="en-US" sz="1900" dirty="0" smtClean="0">
                <a:solidFill>
                  <a:srgbClr val="0D0D0D"/>
                </a:solidFill>
                <a:latin typeface="Times New Roman"/>
                <a:cs typeface="Times New Roman"/>
              </a:rPr>
              <a:t>parameters</a:t>
            </a:r>
            <a:r>
              <a:rPr lang="en-US" sz="1900" dirty="0" smtClean="0">
                <a:latin typeface="Times New Roman"/>
                <a:cs typeface="Times New Roman"/>
              </a:rPr>
              <a:t>, </a:t>
            </a:r>
            <a:r>
              <a:rPr lang="en-US" sz="1900" spc="-40" dirty="0" smtClean="0">
                <a:solidFill>
                  <a:srgbClr val="0D0D0D"/>
                </a:solidFill>
                <a:latin typeface="Times New Roman"/>
                <a:cs typeface="Times New Roman"/>
              </a:rPr>
              <a:t>Weight, </a:t>
            </a:r>
            <a:r>
              <a:rPr lang="en-US" sz="1900" spc="-5" dirty="0" smtClean="0">
                <a:solidFill>
                  <a:srgbClr val="0D0D0D"/>
                </a:solidFill>
                <a:latin typeface="Times New Roman"/>
                <a:cs typeface="Times New Roman"/>
              </a:rPr>
              <a:t>Height, </a:t>
            </a:r>
            <a:r>
              <a:rPr lang="en-US" sz="1900" spc="-65" dirty="0" smtClean="0">
                <a:solidFill>
                  <a:srgbClr val="0D0D0D"/>
                </a:solidFill>
                <a:latin typeface="Times New Roman"/>
                <a:cs typeface="Times New Roman"/>
              </a:rPr>
              <a:t>Volume, </a:t>
            </a:r>
            <a:r>
              <a:rPr lang="en-US" sz="1900" spc="-5" dirty="0" smtClean="0">
                <a:solidFill>
                  <a:srgbClr val="0D0D0D"/>
                </a:solidFill>
                <a:latin typeface="Times New Roman"/>
                <a:cs typeface="Times New Roman"/>
              </a:rPr>
              <a:t>Blood</a:t>
            </a:r>
            <a:r>
              <a:rPr lang="en-US" sz="1900" spc="-15" dirty="0" smtClean="0">
                <a:solidFill>
                  <a:srgbClr val="0D0D0D"/>
                </a:solidFill>
                <a:latin typeface="Times New Roman"/>
                <a:cs typeface="Times New Roman"/>
              </a:rPr>
              <a:t> </a:t>
            </a:r>
            <a:r>
              <a:rPr lang="en-US" sz="1900" spc="-5" dirty="0">
                <a:solidFill>
                  <a:srgbClr val="0D0D0D"/>
                </a:solidFill>
                <a:latin typeface="Times New Roman"/>
                <a:cs typeface="Times New Roman"/>
              </a:rPr>
              <a:t>pressure</a:t>
            </a:r>
            <a:endParaRPr lang="en-US" sz="1900" dirty="0">
              <a:latin typeface="Times New Roman"/>
              <a:cs typeface="Times New Roman"/>
            </a:endParaRPr>
          </a:p>
          <a:p>
            <a:pPr marL="287020" indent="-274320">
              <a:lnSpc>
                <a:spcPct val="100000"/>
              </a:lnSpc>
              <a:spcBef>
                <a:spcPts val="105"/>
              </a:spcBef>
              <a:buClr>
                <a:srgbClr val="FD8537"/>
              </a:buClr>
              <a:buSzPct val="70312"/>
              <a:buFont typeface="Wingdings"/>
              <a:buChar char=""/>
              <a:tabLst>
                <a:tab pos="287020" algn="l"/>
              </a:tabLst>
            </a:pPr>
            <a:r>
              <a:rPr lang="en-US" sz="1800" dirty="0">
                <a:latin typeface="Arial"/>
                <a:cs typeface="Arial"/>
              </a:rPr>
              <a:t>30 Kg is </a:t>
            </a:r>
            <a:r>
              <a:rPr lang="en-US" sz="1800" spc="-5" dirty="0">
                <a:latin typeface="Arial"/>
                <a:cs typeface="Arial"/>
              </a:rPr>
              <a:t>thrice </a:t>
            </a:r>
            <a:r>
              <a:rPr lang="en-US" sz="1800" dirty="0">
                <a:latin typeface="Arial"/>
                <a:cs typeface="Arial"/>
              </a:rPr>
              <a:t>of 10</a:t>
            </a:r>
            <a:r>
              <a:rPr lang="en-US" sz="1800" spc="-90" dirty="0">
                <a:latin typeface="Arial"/>
                <a:cs typeface="Arial"/>
              </a:rPr>
              <a:t> </a:t>
            </a:r>
            <a:r>
              <a:rPr lang="en-US" sz="1800" dirty="0">
                <a:latin typeface="Arial"/>
                <a:cs typeface="Arial"/>
              </a:rPr>
              <a:t>kg</a:t>
            </a:r>
          </a:p>
          <a:p>
            <a:pPr marL="287020" indent="-274320">
              <a:lnSpc>
                <a:spcPct val="100000"/>
              </a:lnSpc>
              <a:spcBef>
                <a:spcPts val="5"/>
              </a:spcBef>
              <a:buClr>
                <a:srgbClr val="FD8537"/>
              </a:buClr>
              <a:buSzPct val="70312"/>
              <a:buFont typeface="Wingdings"/>
              <a:buChar char=""/>
              <a:tabLst>
                <a:tab pos="287020" algn="l"/>
              </a:tabLst>
            </a:pPr>
            <a:r>
              <a:rPr lang="en-US" sz="1800" dirty="0" smtClean="0">
                <a:latin typeface="Arial"/>
                <a:cs typeface="Arial"/>
              </a:rPr>
              <a:t>20 </a:t>
            </a:r>
            <a:r>
              <a:rPr lang="en-US" sz="1800" dirty="0">
                <a:latin typeface="Arial"/>
                <a:cs typeface="Arial"/>
              </a:rPr>
              <a:t>cm is twice of 10</a:t>
            </a:r>
            <a:r>
              <a:rPr lang="en-US" sz="1800" spc="-90" dirty="0">
                <a:latin typeface="Arial"/>
                <a:cs typeface="Arial"/>
              </a:rPr>
              <a:t> </a:t>
            </a:r>
            <a:r>
              <a:rPr lang="en-US" sz="1800" dirty="0">
                <a:latin typeface="Arial"/>
                <a:cs typeface="Arial"/>
              </a:rPr>
              <a:t>cm</a:t>
            </a:r>
          </a:p>
          <a:p>
            <a:pPr marL="287020" indent="-274320">
              <a:lnSpc>
                <a:spcPct val="100000"/>
              </a:lnSpc>
              <a:buClr>
                <a:srgbClr val="FD8537"/>
              </a:buClr>
              <a:buSzPct val="70312"/>
              <a:buFont typeface="Wingdings"/>
              <a:buChar char=""/>
              <a:tabLst>
                <a:tab pos="287020" algn="l"/>
              </a:tabLst>
            </a:pPr>
            <a:r>
              <a:rPr lang="en-US" sz="1800" dirty="0" smtClean="0">
                <a:latin typeface="Arial"/>
                <a:cs typeface="Arial"/>
              </a:rPr>
              <a:t>8 </a:t>
            </a:r>
            <a:r>
              <a:rPr lang="en-US" sz="1800" spc="-5" dirty="0">
                <a:latin typeface="Arial"/>
                <a:cs typeface="Arial"/>
              </a:rPr>
              <a:t>hours </a:t>
            </a:r>
            <a:r>
              <a:rPr lang="en-US" sz="1800" dirty="0">
                <a:latin typeface="Arial"/>
                <a:cs typeface="Arial"/>
              </a:rPr>
              <a:t>is </a:t>
            </a:r>
            <a:r>
              <a:rPr lang="en-US" sz="1800" spc="-5" dirty="0">
                <a:latin typeface="Arial"/>
                <a:cs typeface="Arial"/>
              </a:rPr>
              <a:t>four time </a:t>
            </a:r>
            <a:r>
              <a:rPr lang="en-US" sz="1800" dirty="0">
                <a:latin typeface="Arial"/>
                <a:cs typeface="Arial"/>
              </a:rPr>
              <a:t>of 2</a:t>
            </a:r>
            <a:r>
              <a:rPr lang="en-US" sz="1800" spc="-90" dirty="0">
                <a:latin typeface="Arial"/>
                <a:cs typeface="Arial"/>
              </a:rPr>
              <a:t> </a:t>
            </a:r>
            <a:r>
              <a:rPr lang="en-US" sz="1800" spc="-5" dirty="0">
                <a:latin typeface="Arial"/>
                <a:cs typeface="Arial"/>
              </a:rPr>
              <a:t>hours</a:t>
            </a:r>
            <a:endParaRPr lang="en-US" sz="1800" dirty="0">
              <a:latin typeface="Arial"/>
              <a:cs typeface="Arial"/>
            </a:endParaRPr>
          </a:p>
          <a:p>
            <a:pPr marL="287020" indent="-274320">
              <a:lnSpc>
                <a:spcPct val="100000"/>
              </a:lnSpc>
              <a:spcBef>
                <a:spcPts val="2450"/>
              </a:spcBef>
              <a:buClr>
                <a:srgbClr val="FD8537"/>
              </a:buClr>
              <a:buSzPct val="70312"/>
              <a:buFont typeface="Wingdings"/>
              <a:buChar char=""/>
              <a:tabLst>
                <a:tab pos="287020" algn="l"/>
              </a:tabLst>
            </a:pPr>
            <a:endParaRPr lang="en-US" sz="1800" dirty="0">
              <a:latin typeface="Times New Roman"/>
              <a:cs typeface="Times New Roman"/>
            </a:endParaRPr>
          </a:p>
          <a:p>
            <a:endParaRPr lang="en-US" sz="1800" dirty="0"/>
          </a:p>
        </p:txBody>
      </p:sp>
    </p:spTree>
    <p:extLst>
      <p:ext uri="{BB962C8B-B14F-4D97-AF65-F5344CB8AC3E}">
        <p14:creationId xmlns:p14="http://schemas.microsoft.com/office/powerpoint/2010/main" val="1829798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15354"/>
            <a:ext cx="8305800" cy="5257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80466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319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2400"/>
            <a:ext cx="9079213" cy="655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84" y="685800"/>
            <a:ext cx="8793387" cy="536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statistics</a:t>
            </a:r>
          </a:p>
        </p:txBody>
      </p:sp>
      <p:sp>
        <p:nvSpPr>
          <p:cNvPr id="3" name="Content Placeholder 2"/>
          <p:cNvSpPr>
            <a:spLocks noGrp="1"/>
          </p:cNvSpPr>
          <p:nvPr>
            <p:ph idx="1"/>
          </p:nvPr>
        </p:nvSpPr>
        <p:spPr>
          <a:xfrm>
            <a:off x="457200" y="1600200"/>
            <a:ext cx="8305800" cy="4953000"/>
          </a:xfrm>
        </p:spPr>
        <p:txBody>
          <a:bodyPr>
            <a:normAutofit fontScale="77500" lnSpcReduction="20000"/>
          </a:bodyPr>
          <a:lstStyle/>
          <a:p>
            <a:r>
              <a:rPr lang="en-US" dirty="0">
                <a:solidFill>
                  <a:srgbClr val="FF0000"/>
                </a:solidFill>
              </a:rPr>
              <a:t>Descriptive statistics</a:t>
            </a:r>
            <a:r>
              <a:rPr lang="en-US" dirty="0"/>
              <a:t>:</a:t>
            </a:r>
            <a:br>
              <a:rPr lang="en-US" dirty="0"/>
            </a:br>
            <a:r>
              <a:rPr lang="en-US" dirty="0"/>
              <a:t>–“are procedures used to</a:t>
            </a:r>
            <a:br>
              <a:rPr lang="en-US" dirty="0"/>
            </a:br>
            <a:r>
              <a:rPr lang="en-US" dirty="0"/>
              <a:t>summarize, organize, and make</a:t>
            </a:r>
            <a:br>
              <a:rPr lang="en-US" dirty="0"/>
            </a:br>
            <a:r>
              <a:rPr lang="en-US" dirty="0"/>
              <a:t>sense of a set of scores or</a:t>
            </a:r>
            <a:br>
              <a:rPr lang="en-US" dirty="0"/>
            </a:br>
            <a:r>
              <a:rPr lang="en-US" dirty="0"/>
              <a:t>observations</a:t>
            </a:r>
            <a:r>
              <a:rPr lang="en-US" dirty="0" smtClean="0"/>
              <a:t>.”</a:t>
            </a:r>
          </a:p>
          <a:p>
            <a:pPr marL="0" indent="0">
              <a:buNone/>
            </a:pPr>
            <a:endParaRPr lang="en-US" dirty="0" smtClean="0"/>
          </a:p>
          <a:p>
            <a:pPr marL="0" indent="0" algn="ctr">
              <a:buNone/>
            </a:pPr>
            <a:r>
              <a:rPr lang="en-US" dirty="0" smtClean="0"/>
              <a:t>OR</a:t>
            </a:r>
          </a:p>
          <a:p>
            <a:pPr marL="0" indent="0">
              <a:buNone/>
            </a:pPr>
            <a:endParaRPr lang="en-US" dirty="0" smtClean="0"/>
          </a:p>
          <a:p>
            <a:pPr marL="0" indent="0">
              <a:buNone/>
            </a:pPr>
            <a:r>
              <a:rPr lang="en-US" dirty="0" smtClean="0"/>
              <a:t>Descriptive </a:t>
            </a:r>
            <a:r>
              <a:rPr lang="en-US" dirty="0"/>
              <a:t>statistics consists of the</a:t>
            </a:r>
            <a:br>
              <a:rPr lang="en-US" dirty="0"/>
            </a:br>
            <a:r>
              <a:rPr lang="en-US" dirty="0"/>
              <a:t>collection, organization, summarization and</a:t>
            </a:r>
            <a:br>
              <a:rPr lang="en-US" dirty="0"/>
            </a:br>
            <a:r>
              <a:rPr lang="en-US" dirty="0"/>
              <a:t>presentation of data.</a:t>
            </a:r>
            <a:br>
              <a:rPr lang="en-US" dirty="0"/>
            </a:br>
            <a:r>
              <a:rPr lang="en-US" dirty="0"/>
              <a:t>• In descriptive statistics the statistician tries</a:t>
            </a:r>
            <a:br>
              <a:rPr lang="en-US" dirty="0"/>
            </a:br>
            <a:r>
              <a:rPr lang="en-US" dirty="0"/>
              <a:t>to describe a situation.</a:t>
            </a:r>
            <a:br>
              <a:rPr lang="en-US" dirty="0"/>
            </a:br>
            <a:endParaRPr lang="en-US" dirty="0"/>
          </a:p>
        </p:txBody>
      </p:sp>
    </p:spTree>
    <p:extLst>
      <p:ext uri="{BB962C8B-B14F-4D97-AF65-F5344CB8AC3E}">
        <p14:creationId xmlns:p14="http://schemas.microsoft.com/office/powerpoint/2010/main" val="12616692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Descriptive </a:t>
            </a:r>
            <a:r>
              <a:rPr lang="en-US" dirty="0" smtClean="0"/>
              <a:t>statistics</a:t>
            </a:r>
            <a:endParaRPr lang="en-US" dirty="0"/>
          </a:p>
        </p:txBody>
      </p:sp>
      <p:sp>
        <p:nvSpPr>
          <p:cNvPr id="3" name="Content Placeholder 2"/>
          <p:cNvSpPr>
            <a:spLocks noGrp="1"/>
          </p:cNvSpPr>
          <p:nvPr>
            <p:ph idx="1"/>
          </p:nvPr>
        </p:nvSpPr>
        <p:spPr/>
        <p:txBody>
          <a:bodyPr>
            <a:normAutofit/>
          </a:bodyPr>
          <a:lstStyle/>
          <a:p>
            <a:pPr marL="652780" lvl="1" indent="-274320">
              <a:lnSpc>
                <a:spcPct val="100000"/>
              </a:lnSpc>
              <a:buClr>
                <a:srgbClr val="FD8537"/>
              </a:buClr>
              <a:buSzPct val="80000"/>
              <a:buFont typeface="Wingdings 2"/>
              <a:buChar char=""/>
              <a:tabLst>
                <a:tab pos="652780" algn="l"/>
              </a:tabLst>
            </a:pPr>
            <a:r>
              <a:rPr lang="en-US" sz="3000" spc="-5" dirty="0">
                <a:solidFill>
                  <a:srgbClr val="0D0D0D"/>
                </a:solidFill>
                <a:latin typeface="Times New Roman"/>
                <a:cs typeface="Times New Roman"/>
              </a:rPr>
              <a:t>Measures </a:t>
            </a:r>
            <a:r>
              <a:rPr lang="en-US" sz="3000" dirty="0">
                <a:solidFill>
                  <a:srgbClr val="0D0D0D"/>
                </a:solidFill>
                <a:latin typeface="Times New Roman"/>
                <a:cs typeface="Times New Roman"/>
              </a:rPr>
              <a:t>to condense</a:t>
            </a:r>
            <a:r>
              <a:rPr lang="en-US" sz="3000" spc="15" dirty="0">
                <a:solidFill>
                  <a:srgbClr val="0D0D0D"/>
                </a:solidFill>
                <a:latin typeface="Times New Roman"/>
                <a:cs typeface="Times New Roman"/>
              </a:rPr>
              <a:t> </a:t>
            </a:r>
            <a:r>
              <a:rPr lang="en-US" sz="3000" dirty="0" smtClean="0">
                <a:solidFill>
                  <a:srgbClr val="0D0D0D"/>
                </a:solidFill>
                <a:latin typeface="Times New Roman"/>
                <a:cs typeface="Times New Roman"/>
              </a:rPr>
              <a:t>data</a:t>
            </a:r>
          </a:p>
          <a:p>
            <a:pPr marL="652780" lvl="1" indent="-274320">
              <a:lnSpc>
                <a:spcPct val="100000"/>
              </a:lnSpc>
              <a:buClr>
                <a:srgbClr val="FD8537"/>
              </a:buClr>
              <a:buSzPct val="80000"/>
              <a:buFont typeface="Wingdings 2"/>
              <a:buChar char=""/>
              <a:tabLst>
                <a:tab pos="652780" algn="l"/>
              </a:tabLst>
            </a:pPr>
            <a:r>
              <a:rPr lang="en-US" sz="3000" spc="-5" dirty="0" smtClean="0">
                <a:solidFill>
                  <a:srgbClr val="0D0D0D"/>
                </a:solidFill>
                <a:latin typeface="Times New Roman"/>
                <a:cs typeface="Times New Roman"/>
              </a:rPr>
              <a:t>Measures </a:t>
            </a:r>
            <a:r>
              <a:rPr lang="en-US" sz="3000" dirty="0">
                <a:solidFill>
                  <a:srgbClr val="0D0D0D"/>
                </a:solidFill>
                <a:latin typeface="Times New Roman"/>
                <a:cs typeface="Times New Roman"/>
              </a:rPr>
              <a:t>of central</a:t>
            </a:r>
            <a:r>
              <a:rPr lang="en-US" sz="3000" spc="15" dirty="0">
                <a:solidFill>
                  <a:srgbClr val="0D0D0D"/>
                </a:solidFill>
                <a:latin typeface="Times New Roman"/>
                <a:cs typeface="Times New Roman"/>
              </a:rPr>
              <a:t> </a:t>
            </a:r>
            <a:r>
              <a:rPr lang="en-US" sz="3000" spc="-5" dirty="0" smtClean="0">
                <a:solidFill>
                  <a:srgbClr val="0D0D0D"/>
                </a:solidFill>
                <a:latin typeface="Times New Roman"/>
                <a:cs typeface="Times New Roman"/>
              </a:rPr>
              <a:t>tendency</a:t>
            </a:r>
            <a:endParaRPr lang="en-US" sz="3000" dirty="0" smtClean="0">
              <a:latin typeface="Times New Roman"/>
              <a:cs typeface="Times New Roman"/>
            </a:endParaRPr>
          </a:p>
          <a:p>
            <a:pPr marL="652780" lvl="1" indent="-274320">
              <a:lnSpc>
                <a:spcPct val="100000"/>
              </a:lnSpc>
              <a:buClr>
                <a:srgbClr val="FD8537"/>
              </a:buClr>
              <a:buSzPct val="80000"/>
              <a:buFont typeface="Wingdings 2"/>
              <a:buChar char=""/>
              <a:tabLst>
                <a:tab pos="652780" algn="l"/>
              </a:tabLst>
            </a:pPr>
            <a:r>
              <a:rPr lang="en-US" sz="3000" spc="-5" dirty="0" smtClean="0">
                <a:solidFill>
                  <a:srgbClr val="0D0D0D"/>
                </a:solidFill>
                <a:latin typeface="Times New Roman"/>
                <a:cs typeface="Times New Roman"/>
              </a:rPr>
              <a:t>Measures </a:t>
            </a:r>
            <a:r>
              <a:rPr lang="en-US" sz="3000" dirty="0">
                <a:solidFill>
                  <a:srgbClr val="0D0D0D"/>
                </a:solidFill>
                <a:latin typeface="Times New Roman"/>
                <a:cs typeface="Times New Roman"/>
              </a:rPr>
              <a:t>of</a:t>
            </a:r>
            <a:r>
              <a:rPr lang="en-US" sz="3000" spc="5" dirty="0">
                <a:solidFill>
                  <a:srgbClr val="0D0D0D"/>
                </a:solidFill>
                <a:latin typeface="Times New Roman"/>
                <a:cs typeface="Times New Roman"/>
              </a:rPr>
              <a:t> </a:t>
            </a:r>
            <a:r>
              <a:rPr lang="en-US" sz="3000" spc="-5" dirty="0" smtClean="0">
                <a:solidFill>
                  <a:srgbClr val="0D0D0D"/>
                </a:solidFill>
                <a:latin typeface="Times New Roman"/>
                <a:cs typeface="Times New Roman"/>
              </a:rPr>
              <a:t>dispersion</a:t>
            </a:r>
            <a:endParaRPr lang="en-US" sz="3000" dirty="0" smtClean="0">
              <a:latin typeface="Times New Roman"/>
              <a:cs typeface="Times New Roman"/>
            </a:endParaRPr>
          </a:p>
          <a:p>
            <a:pPr marL="652780" lvl="1" indent="-274320">
              <a:lnSpc>
                <a:spcPct val="100000"/>
              </a:lnSpc>
              <a:buClr>
                <a:srgbClr val="FD8537"/>
              </a:buClr>
              <a:buSzPct val="80000"/>
              <a:buFont typeface="Wingdings 2"/>
              <a:buChar char=""/>
              <a:tabLst>
                <a:tab pos="652780" algn="l"/>
              </a:tabLst>
            </a:pPr>
            <a:r>
              <a:rPr lang="en-US" sz="3000" spc="-5" dirty="0" smtClean="0">
                <a:solidFill>
                  <a:srgbClr val="0D0D0D"/>
                </a:solidFill>
                <a:latin typeface="Times New Roman"/>
                <a:cs typeface="Times New Roman"/>
              </a:rPr>
              <a:t>Measures </a:t>
            </a:r>
            <a:r>
              <a:rPr lang="en-US" sz="3000" dirty="0">
                <a:solidFill>
                  <a:srgbClr val="0D0D0D"/>
                </a:solidFill>
                <a:latin typeface="Times New Roman"/>
                <a:cs typeface="Times New Roman"/>
              </a:rPr>
              <a:t>of </a:t>
            </a:r>
            <a:r>
              <a:rPr lang="en-US" sz="3000" spc="-5" dirty="0">
                <a:solidFill>
                  <a:srgbClr val="0D0D0D"/>
                </a:solidFill>
                <a:latin typeface="Times New Roman"/>
                <a:cs typeface="Times New Roman"/>
              </a:rPr>
              <a:t>relationship </a:t>
            </a:r>
            <a:endParaRPr lang="en-US" dirty="0" smtClean="0"/>
          </a:p>
          <a:p>
            <a:pPr marL="378460" lvl="1" indent="0">
              <a:lnSpc>
                <a:spcPct val="100000"/>
              </a:lnSpc>
              <a:buClr>
                <a:srgbClr val="FD8537"/>
              </a:buClr>
              <a:buSzPct val="80000"/>
              <a:buNone/>
              <a:tabLst>
                <a:tab pos="652780" algn="l"/>
              </a:tabLst>
            </a:pPr>
            <a:endParaRPr lang="en-US" sz="3000" spc="-10" dirty="0" smtClean="0">
              <a:solidFill>
                <a:srgbClr val="0D0D0D"/>
              </a:solidFill>
              <a:latin typeface="Times New Roman"/>
              <a:cs typeface="Times New Roman"/>
            </a:endParaRPr>
          </a:p>
        </p:txBody>
      </p:sp>
    </p:spTree>
    <p:extLst>
      <p:ext uri="{BB962C8B-B14F-4D97-AF65-F5344CB8AC3E}">
        <p14:creationId xmlns:p14="http://schemas.microsoft.com/office/powerpoint/2010/main" val="9938724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457200" y="1600200"/>
            <a:ext cx="8382000" cy="5105400"/>
          </a:xfrm>
        </p:spPr>
        <p:txBody>
          <a:bodyPr>
            <a:normAutofit/>
          </a:bodyPr>
          <a:lstStyle/>
          <a:p>
            <a:r>
              <a:rPr lang="en-US" dirty="0"/>
              <a:t>The word statistics conveys a variety of  meaning to people in different walks of life.</a:t>
            </a:r>
          </a:p>
          <a:p>
            <a:r>
              <a:rPr lang="en-US" dirty="0" smtClean="0"/>
              <a:t>The </a:t>
            </a:r>
            <a:r>
              <a:rPr lang="en-US" dirty="0"/>
              <a:t>word statistics comes from the </a:t>
            </a:r>
            <a:r>
              <a:rPr lang="en-US" dirty="0" smtClean="0"/>
              <a:t>Italian words </a:t>
            </a:r>
            <a:r>
              <a:rPr lang="en-US" dirty="0" err="1" smtClean="0"/>
              <a:t>Statista</a:t>
            </a:r>
            <a:r>
              <a:rPr lang="en-US" dirty="0" smtClean="0"/>
              <a:t> ( </a:t>
            </a:r>
            <a:r>
              <a:rPr lang="en-US" dirty="0"/>
              <a:t>Statement</a:t>
            </a:r>
            <a:r>
              <a:rPr lang="en-US" dirty="0" smtClean="0"/>
              <a:t>).</a:t>
            </a:r>
          </a:p>
          <a:p>
            <a:r>
              <a:rPr lang="en-US" dirty="0"/>
              <a:t>The German word </a:t>
            </a:r>
            <a:r>
              <a:rPr lang="en-US" dirty="0" err="1" smtClean="0"/>
              <a:t>Statistik</a:t>
            </a:r>
            <a:r>
              <a:rPr lang="en-US" dirty="0" smtClean="0"/>
              <a:t> (Political state)</a:t>
            </a:r>
          </a:p>
          <a:p>
            <a:r>
              <a:rPr lang="en-US" dirty="0"/>
              <a:t>The word Statistics today refers to either  quantitative information or a method of  </a:t>
            </a:r>
            <a:r>
              <a:rPr lang="en-US" dirty="0" smtClean="0"/>
              <a:t>dealing </a:t>
            </a:r>
            <a:r>
              <a:rPr lang="en-US" dirty="0"/>
              <a:t>with quantitative or </a:t>
            </a:r>
            <a:r>
              <a:rPr lang="en-US" dirty="0" smtClean="0"/>
              <a:t>qualitative information</a:t>
            </a:r>
            <a:r>
              <a:rPr lang="en-US" dirty="0"/>
              <a:t>.</a:t>
            </a:r>
          </a:p>
          <a:p>
            <a:endParaRPr lang="en-US" dirty="0" smtClean="0"/>
          </a:p>
          <a:p>
            <a:endParaRPr lang="en-US" dirty="0" smtClean="0"/>
          </a:p>
          <a:p>
            <a:endParaRPr lang="en-US" dirty="0"/>
          </a:p>
        </p:txBody>
      </p:sp>
    </p:spTree>
    <p:extLst>
      <p:ext uri="{BB962C8B-B14F-4D97-AF65-F5344CB8AC3E}">
        <p14:creationId xmlns:p14="http://schemas.microsoft.com/office/powerpoint/2010/main" val="754684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statistics</a:t>
            </a:r>
          </a:p>
        </p:txBody>
      </p:sp>
      <p:sp>
        <p:nvSpPr>
          <p:cNvPr id="3" name="Content Placeholder 2"/>
          <p:cNvSpPr>
            <a:spLocks noGrp="1"/>
          </p:cNvSpPr>
          <p:nvPr>
            <p:ph idx="1"/>
          </p:nvPr>
        </p:nvSpPr>
        <p:spPr/>
        <p:txBody>
          <a:bodyPr>
            <a:normAutofit fontScale="92500" lnSpcReduction="20000"/>
          </a:bodyPr>
          <a:lstStyle/>
          <a:p>
            <a:pPr marL="342900" lvl="1" indent="-342900">
              <a:buFont typeface="Arial" pitchFamily="34" charset="0"/>
              <a:buChar char="•"/>
            </a:pPr>
            <a:r>
              <a:rPr lang="en-US" sz="3000" spc="-5" dirty="0">
                <a:solidFill>
                  <a:srgbClr val="0D0D0D"/>
                </a:solidFill>
                <a:latin typeface="Times New Roman"/>
                <a:cs typeface="Times New Roman"/>
              </a:rPr>
              <a:t>Measures </a:t>
            </a:r>
            <a:r>
              <a:rPr lang="en-US" sz="3000" dirty="0">
                <a:solidFill>
                  <a:srgbClr val="0D0D0D"/>
                </a:solidFill>
                <a:latin typeface="Times New Roman"/>
                <a:cs typeface="Times New Roman"/>
              </a:rPr>
              <a:t>to condense</a:t>
            </a:r>
            <a:r>
              <a:rPr lang="en-US" sz="3000" spc="15" dirty="0">
                <a:solidFill>
                  <a:srgbClr val="0D0D0D"/>
                </a:solidFill>
                <a:latin typeface="Times New Roman"/>
                <a:cs typeface="Times New Roman"/>
              </a:rPr>
              <a:t> </a:t>
            </a:r>
            <a:r>
              <a:rPr lang="en-US" sz="3000" dirty="0">
                <a:solidFill>
                  <a:srgbClr val="0D0D0D"/>
                </a:solidFill>
                <a:latin typeface="Times New Roman"/>
                <a:cs typeface="Times New Roman"/>
              </a:rPr>
              <a:t>data</a:t>
            </a:r>
          </a:p>
          <a:p>
            <a:pPr marL="457200" indent="-457200">
              <a:buFont typeface="+mj-lt"/>
              <a:buAutoNum type="arabicPeriod"/>
            </a:pPr>
            <a:r>
              <a:rPr lang="en-US" sz="2000" b="1" dirty="0" smtClean="0">
                <a:latin typeface="Times New Roman" pitchFamily="18" charset="0"/>
                <a:cs typeface="Times New Roman" pitchFamily="18" charset="0"/>
              </a:rPr>
              <a:t>Table</a:t>
            </a:r>
            <a:endParaRPr lang="en-US" sz="2000" b="1" dirty="0">
              <a:latin typeface="Times New Roman" pitchFamily="18" charset="0"/>
              <a:cs typeface="Times New Roman" pitchFamily="18" charset="0"/>
            </a:endParaRPr>
          </a:p>
          <a:p>
            <a:pPr marL="457200" indent="-457200">
              <a:buFont typeface="+mj-lt"/>
              <a:buAutoNum type="arabicPeriod"/>
            </a:pPr>
            <a:r>
              <a:rPr lang="en-US" sz="2000" b="1" dirty="0" smtClean="0">
                <a:latin typeface="Times New Roman" pitchFamily="18" charset="0"/>
                <a:cs typeface="Times New Roman" pitchFamily="18" charset="0"/>
              </a:rPr>
              <a:t>Graphs </a:t>
            </a:r>
            <a:r>
              <a:rPr lang="en-US" sz="2000" b="1" dirty="0">
                <a:latin typeface="Times New Roman" pitchFamily="18" charset="0"/>
                <a:cs typeface="Times New Roman" pitchFamily="18" charset="0"/>
              </a:rPr>
              <a:t>and </a:t>
            </a:r>
            <a:r>
              <a:rPr lang="en-US" sz="2000" b="1" dirty="0" smtClean="0">
                <a:latin typeface="Times New Roman" pitchFamily="18" charset="0"/>
                <a:cs typeface="Times New Roman" pitchFamily="18" charset="0"/>
              </a:rPr>
              <a:t>diagrams</a:t>
            </a:r>
          </a:p>
          <a:p>
            <a:pPr marL="457200" indent="-457200">
              <a:buFont typeface="+mj-lt"/>
              <a:buAutoNum type="arabicPeriod"/>
            </a:pPr>
            <a:r>
              <a:rPr lang="en-US" sz="2000" b="1" dirty="0" smtClean="0">
                <a:latin typeface="Times New Roman" pitchFamily="18" charset="0"/>
                <a:cs typeface="Times New Roman" pitchFamily="18" charset="0"/>
              </a:rPr>
              <a:t>Percentages</a:t>
            </a:r>
          </a:p>
          <a:p>
            <a:endParaRPr lang="en-US" sz="2000" dirty="0" smtClean="0">
              <a:latin typeface="Times New Roman" pitchFamily="18" charset="0"/>
              <a:cs typeface="Times New Roman" pitchFamily="18" charset="0"/>
            </a:endParaRPr>
          </a:p>
          <a:p>
            <a:r>
              <a:rPr lang="en-US" sz="2600" b="1" dirty="0" smtClean="0">
                <a:latin typeface="Times New Roman" pitchFamily="18" charset="0"/>
                <a:cs typeface="Times New Roman" pitchFamily="18" charset="0"/>
              </a:rPr>
              <a:t>Table</a:t>
            </a:r>
          </a:p>
          <a:p>
            <a:pPr lvl="1"/>
            <a:r>
              <a:rPr lang="en-US" dirty="0">
                <a:solidFill>
                  <a:srgbClr val="000000"/>
                </a:solidFill>
                <a:latin typeface="Sakkal Majalla"/>
              </a:rPr>
              <a:t>Frequency distribution </a:t>
            </a:r>
            <a:r>
              <a:rPr lang="en-US" dirty="0" smtClean="0">
                <a:solidFill>
                  <a:srgbClr val="000000"/>
                </a:solidFill>
                <a:latin typeface="Sakkal Majalla"/>
              </a:rPr>
              <a:t>table</a:t>
            </a:r>
          </a:p>
          <a:p>
            <a:pPr lvl="2"/>
            <a:r>
              <a:rPr lang="en-US" dirty="0"/>
              <a:t>The data may be qualitative or </a:t>
            </a:r>
            <a:r>
              <a:rPr lang="en-US" dirty="0" smtClean="0"/>
              <a:t>quantitative</a:t>
            </a:r>
            <a:endParaRPr lang="en-US" dirty="0" smtClean="0">
              <a:solidFill>
                <a:srgbClr val="000000"/>
              </a:solidFill>
              <a:latin typeface="Sakkal Majalla"/>
            </a:endParaRPr>
          </a:p>
          <a:p>
            <a:pPr lvl="1"/>
            <a:r>
              <a:rPr lang="en-US" dirty="0" smtClean="0">
                <a:solidFill>
                  <a:srgbClr val="000000"/>
                </a:solidFill>
                <a:latin typeface="Sakkal Majalla"/>
              </a:rPr>
              <a:t>Contingency table</a:t>
            </a:r>
          </a:p>
          <a:p>
            <a:pPr lvl="1"/>
            <a:r>
              <a:rPr lang="en-US" dirty="0" smtClean="0">
                <a:solidFill>
                  <a:srgbClr val="000000"/>
                </a:solidFill>
                <a:latin typeface="Sakkal Majalla"/>
              </a:rPr>
              <a:t>Multiple </a:t>
            </a:r>
            <a:r>
              <a:rPr lang="en-US" dirty="0">
                <a:solidFill>
                  <a:srgbClr val="000000"/>
                </a:solidFill>
                <a:latin typeface="Sakkal Majalla"/>
              </a:rPr>
              <a:t>Response </a:t>
            </a:r>
            <a:r>
              <a:rPr lang="en-US" dirty="0" smtClean="0">
                <a:solidFill>
                  <a:srgbClr val="000000"/>
                </a:solidFill>
                <a:latin typeface="Sakkal Majalla"/>
              </a:rPr>
              <a:t>table</a:t>
            </a:r>
          </a:p>
          <a:p>
            <a:pPr lvl="1"/>
            <a:r>
              <a:rPr lang="en-US" dirty="0" smtClean="0">
                <a:solidFill>
                  <a:srgbClr val="000000"/>
                </a:solidFill>
                <a:latin typeface="Sakkal Majalla"/>
              </a:rPr>
              <a:t>Miscellaneous table</a:t>
            </a:r>
            <a:r>
              <a:rPr lang="en-US" dirty="0"/>
              <a:t/>
            </a:r>
            <a:br>
              <a:rPr lang="en-US" dirty="0"/>
            </a:br>
            <a:endParaRPr lang="en-US" dirty="0"/>
          </a:p>
        </p:txBody>
      </p:sp>
    </p:spTree>
    <p:extLst>
      <p:ext uri="{BB962C8B-B14F-4D97-AF65-F5344CB8AC3E}">
        <p14:creationId xmlns:p14="http://schemas.microsoft.com/office/powerpoint/2010/main" val="26936752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statistics</a:t>
            </a:r>
          </a:p>
        </p:txBody>
      </p:sp>
      <p:sp>
        <p:nvSpPr>
          <p:cNvPr id="3" name="Content Placeholder 2"/>
          <p:cNvSpPr>
            <a:spLocks noGrp="1"/>
          </p:cNvSpPr>
          <p:nvPr>
            <p:ph idx="1"/>
          </p:nvPr>
        </p:nvSpPr>
        <p:spPr>
          <a:xfrm>
            <a:off x="457200" y="1600200"/>
            <a:ext cx="8229600" cy="4876800"/>
          </a:xfrm>
        </p:spPr>
        <p:txBody>
          <a:bodyPr>
            <a:normAutofit fontScale="85000" lnSpcReduction="20000"/>
          </a:bodyPr>
          <a:lstStyle/>
          <a:p>
            <a:r>
              <a:rPr lang="en-US" b="1" dirty="0">
                <a:latin typeface="Times New Roman" pitchFamily="18" charset="0"/>
                <a:cs typeface="Times New Roman" pitchFamily="18" charset="0"/>
              </a:rPr>
              <a:t>Graphs and diagrams</a:t>
            </a:r>
          </a:p>
          <a:p>
            <a:pPr marL="0" indent="0">
              <a:buNone/>
            </a:pPr>
            <a:r>
              <a:rPr lang="en-US" dirty="0"/>
              <a:t>Presentation of quantitative, continuous or </a:t>
            </a:r>
            <a:r>
              <a:rPr lang="en-US" dirty="0" smtClean="0"/>
              <a:t>measured data </a:t>
            </a:r>
            <a:r>
              <a:rPr lang="en-US" dirty="0"/>
              <a:t>is through graphs. The common graphs in </a:t>
            </a:r>
            <a:r>
              <a:rPr lang="en-US" dirty="0" smtClean="0"/>
              <a:t>use are </a:t>
            </a:r>
            <a:r>
              <a:rPr lang="en-US" dirty="0" smtClean="0">
                <a:solidFill>
                  <a:srgbClr val="FF0000"/>
                </a:solidFill>
              </a:rPr>
              <a:t>Histogram, Frequency polygon, Frequency curve, Line </a:t>
            </a:r>
            <a:r>
              <a:rPr lang="en-US" dirty="0">
                <a:solidFill>
                  <a:srgbClr val="FF0000"/>
                </a:solidFill>
              </a:rPr>
              <a:t>chart or </a:t>
            </a:r>
            <a:r>
              <a:rPr lang="en-US" dirty="0" smtClean="0">
                <a:solidFill>
                  <a:srgbClr val="FF0000"/>
                </a:solidFill>
              </a:rPr>
              <a:t>graph</a:t>
            </a:r>
            <a:r>
              <a:rPr lang="en-US" dirty="0" smtClean="0"/>
              <a:t>. </a:t>
            </a:r>
          </a:p>
          <a:p>
            <a:pPr marL="0" indent="0">
              <a:buNone/>
            </a:pPr>
            <a:r>
              <a:rPr lang="en-US" dirty="0" smtClean="0"/>
              <a:t>The </a:t>
            </a:r>
            <a:r>
              <a:rPr lang="en-US" dirty="0"/>
              <a:t>common diagrams in use </a:t>
            </a:r>
            <a:r>
              <a:rPr lang="en-US" dirty="0" smtClean="0"/>
              <a:t>are </a:t>
            </a:r>
            <a:r>
              <a:rPr lang="en-US" dirty="0" smtClean="0">
                <a:solidFill>
                  <a:srgbClr val="FF0000"/>
                </a:solidFill>
              </a:rPr>
              <a:t>Bar diagram, Pie diagram, Pictogram diagram, Map </a:t>
            </a:r>
            <a:r>
              <a:rPr lang="en-US" dirty="0">
                <a:solidFill>
                  <a:srgbClr val="FF0000"/>
                </a:solidFill>
              </a:rPr>
              <a:t>diagram or spot </a:t>
            </a:r>
            <a:r>
              <a:rPr lang="en-US" dirty="0" smtClean="0">
                <a:solidFill>
                  <a:srgbClr val="FF0000"/>
                </a:solidFill>
              </a:rPr>
              <a:t>map</a:t>
            </a:r>
            <a:r>
              <a:rPr lang="en-US" dirty="0" smtClean="0"/>
              <a:t>.</a:t>
            </a:r>
          </a:p>
          <a:p>
            <a:endParaRPr lang="en-US" dirty="0" smtClean="0"/>
          </a:p>
          <a:p>
            <a:r>
              <a:rPr lang="en-US" b="1" dirty="0" smtClean="0">
                <a:latin typeface="Times New Roman" pitchFamily="18" charset="0"/>
                <a:cs typeface="Times New Roman" pitchFamily="18" charset="0"/>
              </a:rPr>
              <a:t>Percentages</a:t>
            </a:r>
            <a:endParaRPr lang="en-US" dirty="0"/>
          </a:p>
          <a:p>
            <a:pPr marL="0" indent="0">
              <a:buNone/>
            </a:pPr>
            <a:r>
              <a:rPr lang="en-US" dirty="0" smtClean="0"/>
              <a:t>Frequency </a:t>
            </a:r>
            <a:r>
              <a:rPr lang="en-US" dirty="0"/>
              <a:t>and percentage distribution </a:t>
            </a:r>
            <a:r>
              <a:rPr lang="en-US" dirty="0" smtClean="0"/>
              <a:t>through tabulation </a:t>
            </a:r>
            <a:r>
              <a:rPr lang="en-US" dirty="0"/>
              <a:t>and graphic presentation.</a:t>
            </a:r>
            <a:br>
              <a:rPr lang="en-US" dirty="0"/>
            </a:br>
            <a:endParaRPr lang="en-US" dirty="0"/>
          </a:p>
        </p:txBody>
      </p:sp>
    </p:spTree>
    <p:extLst>
      <p:ext uri="{BB962C8B-B14F-4D97-AF65-F5344CB8AC3E}">
        <p14:creationId xmlns:p14="http://schemas.microsoft.com/office/powerpoint/2010/main" val="38337658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statistics</a:t>
            </a:r>
          </a:p>
        </p:txBody>
      </p:sp>
      <p:sp>
        <p:nvSpPr>
          <p:cNvPr id="3" name="Content Placeholder 2"/>
          <p:cNvSpPr>
            <a:spLocks noGrp="1"/>
          </p:cNvSpPr>
          <p:nvPr>
            <p:ph idx="1"/>
          </p:nvPr>
        </p:nvSpPr>
        <p:spPr/>
        <p:txBody>
          <a:bodyPr>
            <a:normAutofit fontScale="70000" lnSpcReduction="20000"/>
          </a:bodyPr>
          <a:lstStyle/>
          <a:p>
            <a:pPr marL="457200" lvl="1" indent="-457200" algn="ctr"/>
            <a:r>
              <a:rPr lang="en-US" sz="3000" spc="-5" dirty="0">
                <a:solidFill>
                  <a:srgbClr val="0D0D0D"/>
                </a:solidFill>
                <a:latin typeface="Times New Roman"/>
                <a:cs typeface="Times New Roman"/>
              </a:rPr>
              <a:t>Measures </a:t>
            </a:r>
            <a:r>
              <a:rPr lang="en-US" sz="3000" dirty="0">
                <a:solidFill>
                  <a:srgbClr val="0D0D0D"/>
                </a:solidFill>
                <a:latin typeface="Times New Roman"/>
                <a:cs typeface="Times New Roman"/>
              </a:rPr>
              <a:t>of central</a:t>
            </a:r>
            <a:r>
              <a:rPr lang="en-US" sz="3000" spc="15" dirty="0">
                <a:solidFill>
                  <a:srgbClr val="0D0D0D"/>
                </a:solidFill>
                <a:latin typeface="Times New Roman"/>
                <a:cs typeface="Times New Roman"/>
              </a:rPr>
              <a:t> </a:t>
            </a:r>
            <a:r>
              <a:rPr lang="en-US" sz="3000" spc="-5" dirty="0" smtClean="0">
                <a:solidFill>
                  <a:srgbClr val="0D0D0D"/>
                </a:solidFill>
                <a:latin typeface="Times New Roman"/>
                <a:cs typeface="Times New Roman"/>
              </a:rPr>
              <a:t>tendency </a:t>
            </a:r>
          </a:p>
          <a:p>
            <a:pPr marL="0" lvl="1" indent="0" algn="ctr">
              <a:buNone/>
            </a:pPr>
            <a:r>
              <a:rPr lang="en-US" sz="2200" spc="-5" dirty="0" smtClean="0">
                <a:solidFill>
                  <a:srgbClr val="0D0D0D"/>
                </a:solidFill>
                <a:latin typeface="Times New Roman"/>
                <a:cs typeface="Times New Roman"/>
              </a:rPr>
              <a:t>(Grouped &amp; Ungrouped Data)</a:t>
            </a:r>
            <a:endParaRPr lang="en-US" sz="2200" dirty="0">
              <a:latin typeface="Times New Roman"/>
              <a:cs typeface="Times New Roman"/>
            </a:endParaRPr>
          </a:p>
          <a:p>
            <a:pPr marL="514350" indent="-514350">
              <a:buFont typeface="+mj-lt"/>
              <a:buAutoNum type="arabicPeriod"/>
            </a:pPr>
            <a:r>
              <a:rPr lang="en-US" sz="2600" dirty="0"/>
              <a:t>Arithmetic </a:t>
            </a:r>
            <a:r>
              <a:rPr lang="en-US" sz="2600" dirty="0" smtClean="0"/>
              <a:t>mean</a:t>
            </a:r>
            <a:endParaRPr lang="en-US" sz="2600" dirty="0"/>
          </a:p>
          <a:p>
            <a:pPr marL="514350" indent="-514350">
              <a:buFont typeface="+mj-lt"/>
              <a:buAutoNum type="arabicPeriod"/>
            </a:pPr>
            <a:r>
              <a:rPr lang="en-US" sz="2600" dirty="0" smtClean="0"/>
              <a:t>Median</a:t>
            </a:r>
            <a:endParaRPr lang="en-US" sz="2600" dirty="0"/>
          </a:p>
          <a:p>
            <a:pPr marL="514350" indent="-514350">
              <a:buFont typeface="+mj-lt"/>
              <a:buAutoNum type="arabicPeriod"/>
            </a:pPr>
            <a:r>
              <a:rPr lang="en-US" sz="2600" dirty="0" smtClean="0"/>
              <a:t>Mode</a:t>
            </a:r>
          </a:p>
          <a:p>
            <a:pPr marL="514350" indent="-514350">
              <a:buFont typeface="+mj-lt"/>
              <a:buAutoNum type="arabicPeriod"/>
            </a:pPr>
            <a:r>
              <a:rPr lang="en-US" sz="2600" dirty="0" smtClean="0"/>
              <a:t>Geometric mean</a:t>
            </a:r>
          </a:p>
          <a:p>
            <a:pPr marL="514350" indent="-514350">
              <a:buFont typeface="+mj-lt"/>
              <a:buAutoNum type="arabicPeriod"/>
            </a:pPr>
            <a:r>
              <a:rPr lang="en-US" sz="2600" dirty="0"/>
              <a:t>Harmonic </a:t>
            </a:r>
            <a:r>
              <a:rPr lang="en-US" sz="2600" dirty="0" smtClean="0"/>
              <a:t>mean</a:t>
            </a:r>
          </a:p>
          <a:p>
            <a:pPr marL="457200" lvl="1" indent="-457200" algn="ctr"/>
            <a:r>
              <a:rPr lang="en-US" sz="3000" spc="-5" dirty="0">
                <a:solidFill>
                  <a:srgbClr val="0D0D0D"/>
                </a:solidFill>
                <a:latin typeface="Times New Roman"/>
                <a:cs typeface="Times New Roman"/>
              </a:rPr>
              <a:t>Measures </a:t>
            </a:r>
            <a:r>
              <a:rPr lang="en-US" sz="3000" dirty="0">
                <a:solidFill>
                  <a:srgbClr val="0D0D0D"/>
                </a:solidFill>
                <a:latin typeface="Times New Roman"/>
                <a:cs typeface="Times New Roman"/>
              </a:rPr>
              <a:t>of</a:t>
            </a:r>
            <a:r>
              <a:rPr lang="en-US" sz="3000" spc="5" dirty="0">
                <a:solidFill>
                  <a:srgbClr val="0D0D0D"/>
                </a:solidFill>
                <a:latin typeface="Times New Roman"/>
                <a:cs typeface="Times New Roman"/>
              </a:rPr>
              <a:t> </a:t>
            </a:r>
            <a:r>
              <a:rPr lang="en-US" sz="3000" spc="-5" dirty="0">
                <a:solidFill>
                  <a:srgbClr val="0D0D0D"/>
                </a:solidFill>
                <a:latin typeface="Times New Roman"/>
                <a:cs typeface="Times New Roman"/>
              </a:rPr>
              <a:t>dispersion</a:t>
            </a:r>
            <a:endParaRPr lang="en-US" sz="3000" dirty="0">
              <a:latin typeface="Times New Roman"/>
              <a:cs typeface="Times New Roman"/>
            </a:endParaRPr>
          </a:p>
          <a:p>
            <a:pPr marL="0" indent="0">
              <a:buNone/>
            </a:pPr>
            <a:r>
              <a:rPr lang="en-US" dirty="0" smtClean="0"/>
              <a:t>1. Range</a:t>
            </a:r>
            <a:endParaRPr lang="en-US" dirty="0"/>
          </a:p>
          <a:p>
            <a:pPr marL="0" indent="0">
              <a:buNone/>
            </a:pPr>
            <a:r>
              <a:rPr lang="en-US" dirty="0" smtClean="0"/>
              <a:t>2. Variance</a:t>
            </a:r>
            <a:r>
              <a:rPr lang="en-US" dirty="0"/>
              <a:t/>
            </a:r>
            <a:br>
              <a:rPr lang="en-US" dirty="0"/>
            </a:br>
            <a:r>
              <a:rPr lang="en-US" dirty="0" smtClean="0"/>
              <a:t>3. Standard deviation</a:t>
            </a:r>
          </a:p>
          <a:p>
            <a:pPr marL="0" indent="0">
              <a:buNone/>
            </a:pPr>
            <a:r>
              <a:rPr lang="en-US" dirty="0" smtClean="0"/>
              <a:t>4. Quartiles</a:t>
            </a:r>
          </a:p>
          <a:p>
            <a:pPr lvl="1" algn="ctr"/>
            <a:r>
              <a:rPr lang="en-US" spc="-5" dirty="0" smtClean="0">
                <a:solidFill>
                  <a:srgbClr val="0D0D0D"/>
                </a:solidFill>
                <a:latin typeface="Times New Roman"/>
                <a:cs typeface="Times New Roman"/>
              </a:rPr>
              <a:t>Measures </a:t>
            </a:r>
            <a:r>
              <a:rPr lang="en-US" dirty="0" smtClean="0">
                <a:solidFill>
                  <a:srgbClr val="0D0D0D"/>
                </a:solidFill>
                <a:latin typeface="Times New Roman"/>
                <a:cs typeface="Times New Roman"/>
              </a:rPr>
              <a:t>of </a:t>
            </a:r>
            <a:r>
              <a:rPr lang="en-US" spc="-5" dirty="0" smtClean="0">
                <a:solidFill>
                  <a:srgbClr val="0D0D0D"/>
                </a:solidFill>
                <a:latin typeface="Times New Roman"/>
                <a:cs typeface="Times New Roman"/>
              </a:rPr>
              <a:t>relationship</a:t>
            </a:r>
          </a:p>
          <a:p>
            <a:pPr marL="457200" lvl="1" indent="0">
              <a:buNone/>
            </a:pPr>
            <a:r>
              <a:rPr lang="en-US" spc="-5" dirty="0" smtClean="0">
                <a:solidFill>
                  <a:srgbClr val="0D0D0D"/>
                </a:solidFill>
                <a:latin typeface="Times New Roman"/>
                <a:cs typeface="Times New Roman"/>
              </a:rPr>
              <a:t>Correlation</a:t>
            </a:r>
            <a:r>
              <a:rPr lang="en-US" spc="125" dirty="0" smtClean="0">
                <a:solidFill>
                  <a:srgbClr val="0D0D0D"/>
                </a:solidFill>
                <a:latin typeface="Times New Roman"/>
                <a:cs typeface="Times New Roman"/>
              </a:rPr>
              <a:t> </a:t>
            </a:r>
            <a:r>
              <a:rPr lang="en-US" spc="-10" dirty="0" smtClean="0">
                <a:solidFill>
                  <a:srgbClr val="0D0D0D"/>
                </a:solidFill>
                <a:latin typeface="Times New Roman"/>
                <a:cs typeface="Times New Roman"/>
              </a:rPr>
              <a:t>coefficient &amp; Regression </a:t>
            </a:r>
            <a:endParaRPr lang="en-US" dirty="0"/>
          </a:p>
        </p:txBody>
      </p:sp>
    </p:spTree>
    <p:extLst>
      <p:ext uri="{BB962C8B-B14F-4D97-AF65-F5344CB8AC3E}">
        <p14:creationId xmlns:p14="http://schemas.microsoft.com/office/powerpoint/2010/main" val="1175009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a:t>
            </a:r>
            <a:endParaRPr lang="en-US" dirty="0"/>
          </a:p>
        </p:txBody>
      </p:sp>
      <p:sp>
        <p:nvSpPr>
          <p:cNvPr id="3" name="Content Placeholder 2"/>
          <p:cNvSpPr>
            <a:spLocks noGrp="1"/>
          </p:cNvSpPr>
          <p:nvPr>
            <p:ph idx="1"/>
          </p:nvPr>
        </p:nvSpPr>
        <p:spPr>
          <a:xfrm>
            <a:off x="457200" y="1600200"/>
            <a:ext cx="8382000" cy="5029200"/>
          </a:xfrm>
        </p:spPr>
        <p:txBody>
          <a:bodyPr>
            <a:normAutofit fontScale="62500" lnSpcReduction="20000"/>
          </a:bodyPr>
          <a:lstStyle/>
          <a:p>
            <a:r>
              <a:rPr lang="en-US" dirty="0"/>
              <a:t/>
            </a:r>
            <a:br>
              <a:rPr lang="en-US" dirty="0"/>
            </a:br>
            <a:r>
              <a:rPr lang="en-US" sz="4400" dirty="0"/>
              <a:t>–“are procedures used that </a:t>
            </a:r>
            <a:r>
              <a:rPr lang="en-US" sz="4400" dirty="0" smtClean="0"/>
              <a:t>allow researchers </a:t>
            </a:r>
            <a:r>
              <a:rPr lang="en-US" sz="4400" dirty="0"/>
              <a:t>to infer or </a:t>
            </a:r>
            <a:r>
              <a:rPr lang="en-US" sz="4400" dirty="0" smtClean="0"/>
              <a:t>generalize observations </a:t>
            </a:r>
            <a:r>
              <a:rPr lang="en-US" sz="4400" dirty="0"/>
              <a:t>made with samples </a:t>
            </a:r>
            <a:r>
              <a:rPr lang="en-US" sz="4400" dirty="0" smtClean="0"/>
              <a:t>to the </a:t>
            </a:r>
            <a:r>
              <a:rPr lang="en-US" sz="4400" dirty="0"/>
              <a:t>larger population from </a:t>
            </a:r>
            <a:r>
              <a:rPr lang="en-US" sz="4400" dirty="0" smtClean="0"/>
              <a:t>which they </a:t>
            </a:r>
            <a:r>
              <a:rPr lang="en-US" sz="4400" dirty="0"/>
              <a:t>were selected</a:t>
            </a:r>
            <a:r>
              <a:rPr lang="en-US" sz="4400" dirty="0" smtClean="0"/>
              <a:t>.”</a:t>
            </a:r>
          </a:p>
          <a:p>
            <a:endParaRPr lang="en-US" dirty="0"/>
          </a:p>
          <a:p>
            <a:pPr marL="0" indent="0" algn="ctr">
              <a:buNone/>
            </a:pPr>
            <a:r>
              <a:rPr lang="en-US" b="1" dirty="0" smtClean="0"/>
              <a:t>OR</a:t>
            </a:r>
          </a:p>
          <a:p>
            <a:endParaRPr lang="en-US" dirty="0" smtClean="0"/>
          </a:p>
          <a:p>
            <a:r>
              <a:rPr lang="en-US" sz="4400" dirty="0" smtClean="0"/>
              <a:t>Inferential </a:t>
            </a:r>
            <a:r>
              <a:rPr lang="en-US" sz="4400" dirty="0"/>
              <a:t>statistics consists of </a:t>
            </a:r>
            <a:r>
              <a:rPr lang="en-US" sz="4400" dirty="0" smtClean="0"/>
              <a:t>the generalizing </a:t>
            </a:r>
            <a:r>
              <a:rPr lang="en-US" sz="4400" dirty="0"/>
              <a:t>from samples to </a:t>
            </a:r>
            <a:r>
              <a:rPr lang="en-US" sz="4400" dirty="0" smtClean="0"/>
              <a:t>population, performing </a:t>
            </a:r>
            <a:r>
              <a:rPr lang="en-US" sz="4400" dirty="0"/>
              <a:t>estimations and hypothesis </a:t>
            </a:r>
            <a:r>
              <a:rPr lang="en-US" sz="4400" dirty="0" smtClean="0"/>
              <a:t>test, determining </a:t>
            </a:r>
            <a:r>
              <a:rPr lang="en-US" sz="4400" dirty="0"/>
              <a:t>relationships among </a:t>
            </a:r>
            <a:r>
              <a:rPr lang="en-US" sz="4400" dirty="0" smtClean="0"/>
              <a:t>variables, and </a:t>
            </a:r>
            <a:r>
              <a:rPr lang="en-US" sz="4400" dirty="0"/>
              <a:t>make predictions.</a:t>
            </a:r>
            <a:br>
              <a:rPr lang="en-US" sz="4400" dirty="0"/>
            </a:br>
            <a:r>
              <a:rPr lang="en-US" sz="4400" dirty="0" smtClean="0"/>
              <a:t>In </a:t>
            </a:r>
            <a:r>
              <a:rPr lang="en-US" sz="4400" dirty="0"/>
              <a:t>inferential statistics, the statistician </a:t>
            </a:r>
            <a:r>
              <a:rPr lang="en-US" sz="4400" dirty="0" smtClean="0"/>
              <a:t>tries to </a:t>
            </a:r>
            <a:r>
              <a:rPr lang="en-US" sz="4400" dirty="0"/>
              <a:t>make inferences from sample to</a:t>
            </a:r>
            <a:br>
              <a:rPr lang="en-US" sz="4400" dirty="0"/>
            </a:br>
            <a:r>
              <a:rPr lang="en-US" sz="4400" dirty="0"/>
              <a:t>population</a:t>
            </a:r>
            <a:br>
              <a:rPr lang="en-US" sz="4400" dirty="0"/>
            </a:br>
            <a:endParaRPr lang="en-US" dirty="0"/>
          </a:p>
        </p:txBody>
      </p:sp>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a:t>
            </a:r>
            <a:r>
              <a:rPr lang="en-US" b="1" u="sng" dirty="0" smtClean="0"/>
              <a:t>statistics (</a:t>
            </a:r>
            <a:r>
              <a:rPr lang="en-US" b="1" u="sng" dirty="0" err="1" smtClean="0"/>
              <a:t>cont</a:t>
            </a:r>
            <a:r>
              <a:rPr lang="en-US" b="1" u="sng" dirty="0" smtClean="0"/>
              <a:t>…)</a:t>
            </a:r>
            <a:endParaRPr lang="en-US" dirty="0"/>
          </a:p>
        </p:txBody>
      </p:sp>
      <p:sp>
        <p:nvSpPr>
          <p:cNvPr id="3" name="Content Placeholder 2"/>
          <p:cNvSpPr>
            <a:spLocks noGrp="1"/>
          </p:cNvSpPr>
          <p:nvPr>
            <p:ph idx="1"/>
          </p:nvPr>
        </p:nvSpPr>
        <p:spPr/>
        <p:txBody>
          <a:bodyPr>
            <a:normAutofit fontScale="77500" lnSpcReduction="20000"/>
          </a:bodyPr>
          <a:lstStyle/>
          <a:p>
            <a:r>
              <a:rPr lang="en-US" dirty="0"/>
              <a:t>Inferential statistics help managers draw conclusions based on limited data. When predicting the future, we don't have a magic crystal ball, but we do have statistical strategies, such as sampling, probability, and models.</a:t>
            </a:r>
          </a:p>
          <a:p>
            <a:r>
              <a:rPr lang="en-US" dirty="0"/>
              <a:t>Marketing departments often use inferential statistics. A company might issue a survey and ask questions about their products. However, it's impossible to survey every individual customer. The marketing department will determine the appropriate </a:t>
            </a:r>
            <a:r>
              <a:rPr lang="en-US" b="1" dirty="0"/>
              <a:t>sample size</a:t>
            </a:r>
            <a:r>
              <a:rPr lang="en-US" dirty="0"/>
              <a:t>, or the number of people to ask. Based on the results, statisticians can infer the responses are representative of the larger group of customers. Finance department use statistical modeling for predicting budgets and  capital expenditures</a:t>
            </a:r>
            <a:r>
              <a:rPr lang="en-US" dirty="0" smtClean="0"/>
              <a:t>.</a:t>
            </a:r>
            <a:endParaRPr lang="en-US" dirty="0"/>
          </a:p>
        </p:txBody>
      </p:sp>
    </p:spTree>
    <p:extLst>
      <p:ext uri="{BB962C8B-B14F-4D97-AF65-F5344CB8AC3E}">
        <p14:creationId xmlns:p14="http://schemas.microsoft.com/office/powerpoint/2010/main" val="23086287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 (</a:t>
            </a:r>
            <a:r>
              <a:rPr lang="en-US" b="1" u="sng" dirty="0" err="1"/>
              <a:t>cont</a:t>
            </a:r>
            <a:r>
              <a:rPr lang="en-US" b="1" u="sng" dirty="0"/>
              <a:t>…)</a:t>
            </a:r>
            <a:endParaRPr lang="en-US" dirty="0"/>
          </a:p>
        </p:txBody>
      </p:sp>
      <p:sp>
        <p:nvSpPr>
          <p:cNvPr id="3" name="Content Placeholder 2"/>
          <p:cNvSpPr>
            <a:spLocks noGrp="1"/>
          </p:cNvSpPr>
          <p:nvPr>
            <p:ph idx="1"/>
          </p:nvPr>
        </p:nvSpPr>
        <p:spPr/>
        <p:txBody>
          <a:bodyPr>
            <a:normAutofit fontScale="85000" lnSpcReduction="20000"/>
          </a:bodyPr>
          <a:lstStyle/>
          <a:p>
            <a:r>
              <a:rPr lang="en-US" dirty="0"/>
              <a:t>Descriptive statistics describes data (for example, a chart or graph) and </a:t>
            </a:r>
            <a:r>
              <a:rPr lang="en-US" b="1" dirty="0"/>
              <a:t>inferential statistics</a:t>
            </a:r>
            <a:r>
              <a:rPr lang="en-US" dirty="0"/>
              <a:t> allows you to make predictions (“inferences”) from that data. With inferential statistics, you take data from </a:t>
            </a:r>
            <a:r>
              <a:rPr lang="en-US" dirty="0">
                <a:hlinkClick r:id="rId2"/>
              </a:rPr>
              <a:t>samples </a:t>
            </a:r>
            <a:r>
              <a:rPr lang="en-US" dirty="0"/>
              <a:t>and make generalizations about a </a:t>
            </a:r>
            <a:r>
              <a:rPr lang="en-US" dirty="0">
                <a:hlinkClick r:id="rId3"/>
              </a:rPr>
              <a:t>population</a:t>
            </a:r>
            <a:r>
              <a:rPr lang="en-US" dirty="0"/>
              <a:t>. </a:t>
            </a:r>
            <a:endParaRPr lang="en-US" dirty="0" smtClean="0"/>
          </a:p>
          <a:p>
            <a:r>
              <a:rPr lang="en-US" dirty="0" smtClean="0"/>
              <a:t>For </a:t>
            </a:r>
            <a:r>
              <a:rPr lang="en-US" dirty="0"/>
              <a:t>example, you might stand in a mall and ask a sample of 100 people if they like shopping at </a:t>
            </a:r>
            <a:r>
              <a:rPr lang="en-US" dirty="0">
                <a:hlinkClick r:id="rId4"/>
              </a:rPr>
              <a:t>Sears</a:t>
            </a:r>
            <a:r>
              <a:rPr lang="en-US" dirty="0"/>
              <a:t>. You could make a </a:t>
            </a:r>
            <a:r>
              <a:rPr lang="en-US" dirty="0">
                <a:hlinkClick r:id="rId5"/>
              </a:rPr>
              <a:t>bar chart</a:t>
            </a:r>
            <a:r>
              <a:rPr lang="en-US" dirty="0"/>
              <a:t> of yes or no answers (that would be </a:t>
            </a:r>
            <a:r>
              <a:rPr lang="en-US" dirty="0">
                <a:hlinkClick r:id="rId6"/>
              </a:rPr>
              <a:t>descriptive statistics</a:t>
            </a:r>
            <a:r>
              <a:rPr lang="en-US" dirty="0"/>
              <a:t>) or you could use your research (and inferential statistics) to reason that around 75-80% of the population (</a:t>
            </a:r>
            <a:r>
              <a:rPr lang="en-US" b="1" dirty="0"/>
              <a:t>all </a:t>
            </a:r>
            <a:r>
              <a:rPr lang="en-US" dirty="0"/>
              <a:t>shoppers in </a:t>
            </a:r>
            <a:r>
              <a:rPr lang="en-US" b="1" dirty="0"/>
              <a:t>all malls</a:t>
            </a:r>
            <a:r>
              <a:rPr lang="en-US" dirty="0"/>
              <a:t>) like shopping at Sears</a:t>
            </a:r>
            <a:r>
              <a:rPr lang="en-US" dirty="0" smtClean="0"/>
              <a:t>.</a:t>
            </a:r>
            <a:endParaRPr lang="en-US" dirty="0"/>
          </a:p>
        </p:txBody>
      </p:sp>
    </p:spTree>
    <p:extLst>
      <p:ext uri="{BB962C8B-B14F-4D97-AF65-F5344CB8AC3E}">
        <p14:creationId xmlns:p14="http://schemas.microsoft.com/office/powerpoint/2010/main" val="185804538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 (</a:t>
            </a:r>
            <a:r>
              <a:rPr lang="en-US" b="1" u="sng" dirty="0" err="1"/>
              <a:t>cont</a:t>
            </a:r>
            <a:r>
              <a:rPr lang="en-US" b="1" u="sng" dirty="0"/>
              <a:t>…)</a:t>
            </a:r>
            <a:endParaRPr lang="en-US" dirty="0"/>
          </a:p>
        </p:txBody>
      </p:sp>
      <p:sp>
        <p:nvSpPr>
          <p:cNvPr id="3" name="Content Placeholder 2"/>
          <p:cNvSpPr>
            <a:spLocks noGrp="1"/>
          </p:cNvSpPr>
          <p:nvPr>
            <p:ph idx="1"/>
          </p:nvPr>
        </p:nvSpPr>
        <p:spPr/>
        <p:txBody>
          <a:bodyPr>
            <a:normAutofit fontScale="92500" lnSpcReduction="20000"/>
          </a:bodyPr>
          <a:lstStyle/>
          <a:p>
            <a:pPr fontAlgn="base"/>
            <a:r>
              <a:rPr lang="en-US" dirty="0"/>
              <a:t>There are two main areas of inferential statistics:</a:t>
            </a:r>
          </a:p>
          <a:p>
            <a:pPr marL="0" lvl="0" indent="0" fontAlgn="base">
              <a:buNone/>
            </a:pPr>
            <a:r>
              <a:rPr lang="en-US" b="1" u="sng" dirty="0" smtClean="0"/>
              <a:t>1. Estimating </a:t>
            </a:r>
            <a:r>
              <a:rPr lang="en-US" b="1" u="sng" dirty="0"/>
              <a:t>parameters</a:t>
            </a:r>
            <a:r>
              <a:rPr lang="en-US" u="sng" dirty="0"/>
              <a:t>. </a:t>
            </a:r>
            <a:r>
              <a:rPr lang="en-US" dirty="0"/>
              <a:t>This means taking a </a:t>
            </a:r>
            <a:r>
              <a:rPr lang="en-US" dirty="0">
                <a:hlinkClick r:id="rId2"/>
              </a:rPr>
              <a:t>statistic </a:t>
            </a:r>
            <a:r>
              <a:rPr lang="en-US" dirty="0"/>
              <a:t>from your sample data (for example the </a:t>
            </a:r>
            <a:r>
              <a:rPr lang="en-US" dirty="0">
                <a:hlinkClick r:id="rId3"/>
              </a:rPr>
              <a:t>sample mean</a:t>
            </a:r>
            <a:r>
              <a:rPr lang="en-US" dirty="0"/>
              <a:t>) and using it to say something about a population parameter (i.e. the population means).</a:t>
            </a:r>
          </a:p>
          <a:p>
            <a:pPr marL="0" lvl="0" indent="0" fontAlgn="base">
              <a:buNone/>
            </a:pPr>
            <a:r>
              <a:rPr lang="en-US" b="1" dirty="0" smtClean="0">
                <a:ln>
                  <a:solidFill>
                    <a:schemeClr val="tx1"/>
                  </a:solidFill>
                </a:ln>
                <a:solidFill>
                  <a:sysClr val="windowText" lastClr="000000"/>
                </a:solidFill>
                <a:hlinkClick r:id="rId4"/>
              </a:rPr>
              <a:t>2. Hypothesis </a:t>
            </a:r>
            <a:r>
              <a:rPr lang="en-US" b="1" dirty="0">
                <a:ln>
                  <a:solidFill>
                    <a:schemeClr val="tx1"/>
                  </a:solidFill>
                </a:ln>
                <a:solidFill>
                  <a:sysClr val="windowText" lastClr="000000"/>
                </a:solidFill>
                <a:hlinkClick r:id="rId4"/>
              </a:rPr>
              <a:t>tests</a:t>
            </a:r>
            <a:r>
              <a:rPr lang="en-US" dirty="0">
                <a:ln>
                  <a:solidFill>
                    <a:schemeClr val="tx1"/>
                  </a:solidFill>
                </a:ln>
                <a:solidFill>
                  <a:sysClr val="windowText" lastClr="000000"/>
                </a:solidFill>
              </a:rPr>
              <a:t>. </a:t>
            </a:r>
            <a:r>
              <a:rPr lang="en-US" dirty="0"/>
              <a:t>This is where you can use sample data to answer research questions. </a:t>
            </a:r>
            <a:endParaRPr lang="en-US" dirty="0" smtClean="0"/>
          </a:p>
          <a:p>
            <a:pPr marL="0" lvl="0" indent="0" fontAlgn="base">
              <a:buNone/>
            </a:pPr>
            <a:r>
              <a:rPr lang="en-US" dirty="0" smtClean="0"/>
              <a:t>For </a:t>
            </a:r>
            <a:r>
              <a:rPr lang="en-US" dirty="0"/>
              <a:t>example, you might be interested in knowing if a new cancer drug is effective. Or if breakfast helps children perform better in schools</a:t>
            </a:r>
            <a:r>
              <a:rPr lang="en-US" dirty="0" smtClean="0"/>
              <a:t>.</a:t>
            </a:r>
            <a:endParaRPr lang="en-US" dirty="0"/>
          </a:p>
        </p:txBody>
      </p:sp>
    </p:spTree>
    <p:extLst>
      <p:ext uri="{BB962C8B-B14F-4D97-AF65-F5344CB8AC3E}">
        <p14:creationId xmlns:p14="http://schemas.microsoft.com/office/powerpoint/2010/main" val="12470148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8610600" cy="6888066"/>
          </a:xfrm>
        </p:spPr>
      </p:pic>
    </p:spTree>
    <p:extLst>
      <p:ext uri="{BB962C8B-B14F-4D97-AF65-F5344CB8AC3E}">
        <p14:creationId xmlns:p14="http://schemas.microsoft.com/office/powerpoint/2010/main" val="18686397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 (</a:t>
            </a:r>
            <a:r>
              <a:rPr lang="en-US" b="1" u="sng" dirty="0" err="1"/>
              <a:t>cont</a:t>
            </a:r>
            <a:r>
              <a:rPr lang="en-US" b="1" u="sng" dirty="0"/>
              <a:t>…)</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a:t>Let’s say you have some sample data about a potential new cancer drug. You could use descriptive statistics to describe your sample, including:</a:t>
            </a:r>
          </a:p>
          <a:p>
            <a:pPr lvl="0" fontAlgn="base"/>
            <a:r>
              <a:rPr lang="en-US" dirty="0"/>
              <a:t>Sample </a:t>
            </a:r>
            <a:r>
              <a:rPr lang="en-US" dirty="0">
                <a:hlinkClick r:id="rId2"/>
              </a:rPr>
              <a:t>mean</a:t>
            </a:r>
            <a:endParaRPr lang="en-US" dirty="0"/>
          </a:p>
          <a:p>
            <a:pPr lvl="0" fontAlgn="base"/>
            <a:r>
              <a:rPr lang="en-US" dirty="0"/>
              <a:t>Sample </a:t>
            </a:r>
            <a:r>
              <a:rPr lang="en-US" dirty="0">
                <a:hlinkClick r:id="rId3"/>
              </a:rPr>
              <a:t>standard deviation</a:t>
            </a:r>
            <a:endParaRPr lang="en-US" dirty="0"/>
          </a:p>
          <a:p>
            <a:pPr lvl="0" fontAlgn="base"/>
            <a:r>
              <a:rPr lang="en-US" dirty="0"/>
              <a:t>Making a </a:t>
            </a:r>
            <a:r>
              <a:rPr lang="en-US" dirty="0">
                <a:hlinkClick r:id="rId4"/>
              </a:rPr>
              <a:t>bar chart</a:t>
            </a:r>
            <a:r>
              <a:rPr lang="en-US" dirty="0"/>
              <a:t> or </a:t>
            </a:r>
            <a:r>
              <a:rPr lang="en-US" dirty="0">
                <a:hlinkClick r:id="rId5"/>
              </a:rPr>
              <a:t>boxplot</a:t>
            </a:r>
            <a:endParaRPr lang="en-US" dirty="0"/>
          </a:p>
          <a:p>
            <a:pPr lvl="0" fontAlgn="base"/>
            <a:r>
              <a:rPr lang="en-US" dirty="0"/>
              <a:t>Describing the shape of the sample </a:t>
            </a:r>
            <a:r>
              <a:rPr lang="en-US" dirty="0">
                <a:hlinkClick r:id="rId6"/>
              </a:rPr>
              <a:t>probability distribution</a:t>
            </a:r>
            <a:endParaRPr lang="en-US" dirty="0"/>
          </a:p>
          <a:p>
            <a:endParaRPr lang="en-US" dirty="0"/>
          </a:p>
        </p:txBody>
      </p:sp>
    </p:spTree>
    <p:extLst>
      <p:ext uri="{BB962C8B-B14F-4D97-AF65-F5344CB8AC3E}">
        <p14:creationId xmlns:p14="http://schemas.microsoft.com/office/powerpoint/2010/main" val="20749572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 (</a:t>
            </a:r>
            <a:r>
              <a:rPr lang="en-US" b="1" u="sng" dirty="0" err="1"/>
              <a:t>cont</a:t>
            </a:r>
            <a:r>
              <a:rPr lang="en-US" b="1" u="sng" dirty="0"/>
              <a:t>…)</a:t>
            </a:r>
            <a:endParaRPr lang="en-US" dirty="0"/>
          </a:p>
        </p:txBody>
      </p:sp>
      <p:sp>
        <p:nvSpPr>
          <p:cNvPr id="3" name="Content Placeholder 2"/>
          <p:cNvSpPr>
            <a:spLocks noGrp="1"/>
          </p:cNvSpPr>
          <p:nvPr>
            <p:ph idx="1"/>
          </p:nvPr>
        </p:nvSpPr>
        <p:spPr/>
        <p:txBody>
          <a:bodyPr/>
          <a:lstStyle/>
          <a:p>
            <a:r>
              <a:rPr lang="en-US" dirty="0"/>
              <a:t>With inferential statistics you take that sample data from a small number of people </a:t>
            </a:r>
            <a:r>
              <a:rPr lang="en-US" dirty="0" smtClean="0"/>
              <a:t>and </a:t>
            </a:r>
            <a:r>
              <a:rPr lang="en-US" dirty="0"/>
              <a:t>try to determine if the data can predict whether the drug will work for everyone (i.e. the population). There are various ways you can do this, from calculating a </a:t>
            </a:r>
            <a:r>
              <a:rPr lang="en-US" dirty="0">
                <a:hlinkClick r:id="rId2"/>
              </a:rPr>
              <a:t>z-score</a:t>
            </a:r>
            <a:r>
              <a:rPr lang="en-US" dirty="0"/>
              <a:t> (z-scores are a way to show where your data would lie in a </a:t>
            </a:r>
            <a:r>
              <a:rPr lang="en-US" dirty="0">
                <a:hlinkClick r:id="rId3"/>
              </a:rPr>
              <a:t>normal distribution</a:t>
            </a:r>
            <a:r>
              <a:rPr lang="en-US" dirty="0"/>
              <a:t> to </a:t>
            </a:r>
            <a:r>
              <a:rPr lang="en-US" dirty="0">
                <a:hlinkClick r:id="rId4"/>
              </a:rPr>
              <a:t>post-hoc</a:t>
            </a:r>
            <a:r>
              <a:rPr lang="en-US" dirty="0"/>
              <a:t> (advanced) testing.</a:t>
            </a:r>
          </a:p>
          <a:p>
            <a:endParaRPr lang="en-US" dirty="0"/>
          </a:p>
        </p:txBody>
      </p:sp>
    </p:spTree>
    <p:extLst>
      <p:ext uri="{BB962C8B-B14F-4D97-AF65-F5344CB8AC3E}">
        <p14:creationId xmlns:p14="http://schemas.microsoft.com/office/powerpoint/2010/main" val="3944873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Defination</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“Statistics is defined as collection, Presentation,  analysis and interpretation of numerical data”.</a:t>
            </a:r>
          </a:p>
          <a:p>
            <a:pPr marL="0" indent="0">
              <a:buNone/>
            </a:pPr>
            <a:r>
              <a:rPr lang="en-US" dirty="0" smtClean="0"/>
              <a:t>Statistics </a:t>
            </a:r>
            <a:r>
              <a:rPr lang="en-US" dirty="0"/>
              <a:t>is the sciences and art of dealing with figure and facts</a:t>
            </a:r>
            <a:r>
              <a:rPr lang="en-US" dirty="0" smtClean="0"/>
              <a:t>.”</a:t>
            </a:r>
          </a:p>
          <a:p>
            <a:pPr marL="0" indent="0">
              <a:buNone/>
            </a:pPr>
            <a:endParaRPr lang="en-US" dirty="0"/>
          </a:p>
          <a:p>
            <a:pPr marL="0" indent="0">
              <a:buNone/>
            </a:pPr>
            <a:r>
              <a:rPr lang="en-US" dirty="0" smtClean="0"/>
              <a:t>“Statistics </a:t>
            </a:r>
            <a:r>
              <a:rPr lang="en-US" dirty="0"/>
              <a:t>is the science of </a:t>
            </a:r>
            <a:r>
              <a:rPr lang="en-US" dirty="0" smtClean="0"/>
              <a:t>conducting studies </a:t>
            </a:r>
            <a:r>
              <a:rPr lang="en-US" dirty="0"/>
              <a:t>to collect, organize, </a:t>
            </a:r>
            <a:r>
              <a:rPr lang="en-US" dirty="0" smtClean="0"/>
              <a:t>summarize, analyze </a:t>
            </a:r>
            <a:r>
              <a:rPr lang="en-US" dirty="0"/>
              <a:t>and draw conclusions from </a:t>
            </a:r>
            <a:r>
              <a:rPr lang="en-US" dirty="0" smtClean="0"/>
              <a:t>data”.</a:t>
            </a:r>
            <a:endParaRPr lang="en-US" dirty="0"/>
          </a:p>
          <a:p>
            <a:pPr marL="0" indent="0">
              <a:buNone/>
            </a:pPr>
            <a:r>
              <a:rPr lang="en-US" dirty="0" smtClean="0"/>
              <a:t> </a:t>
            </a:r>
            <a:endParaRPr lang="en-US" dirty="0"/>
          </a:p>
        </p:txBody>
      </p:sp>
    </p:spTree>
    <p:extLst>
      <p:ext uri="{BB962C8B-B14F-4D97-AF65-F5344CB8AC3E}">
        <p14:creationId xmlns:p14="http://schemas.microsoft.com/office/powerpoint/2010/main" val="17095755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Inferential statistics (</a:t>
            </a:r>
            <a:r>
              <a:rPr lang="en-US" b="1" u="sng" dirty="0" err="1"/>
              <a:t>cont</a:t>
            </a:r>
            <a:r>
              <a:rPr lang="en-US" b="1" u="sng" dirty="0"/>
              <a:t>…)</a:t>
            </a:r>
            <a:endParaRPr lang="en-US" dirty="0"/>
          </a:p>
        </p:txBody>
      </p:sp>
      <p:sp>
        <p:nvSpPr>
          <p:cNvPr id="3" name="Content Placeholder 2"/>
          <p:cNvSpPr>
            <a:spLocks noGrp="1"/>
          </p:cNvSpPr>
          <p:nvPr>
            <p:ph idx="1"/>
          </p:nvPr>
        </p:nvSpPr>
        <p:spPr/>
        <p:txBody>
          <a:bodyPr/>
          <a:lstStyle/>
          <a:p>
            <a:r>
              <a:rPr lang="en-US" dirty="0"/>
              <a:t>Inferential statistics use statistical models to help you compare your sample data to other samples or to previous research. Most research uses statistical models called the Generalized Linear model and include </a:t>
            </a:r>
            <a:r>
              <a:rPr lang="en-US" dirty="0">
                <a:hlinkClick r:id="rId2"/>
              </a:rPr>
              <a:t>Student’s t-tests</a:t>
            </a:r>
            <a:r>
              <a:rPr lang="en-US" dirty="0"/>
              <a:t>, </a:t>
            </a:r>
            <a:r>
              <a:rPr lang="en-US" dirty="0">
                <a:hlinkClick r:id="rId3"/>
              </a:rPr>
              <a:t>ANOVA (Analysis of Variance</a:t>
            </a:r>
            <a:r>
              <a:rPr lang="en-US" dirty="0"/>
              <a:t>), </a:t>
            </a:r>
            <a:r>
              <a:rPr lang="en-US" dirty="0">
                <a:hlinkClick r:id="rId4"/>
              </a:rPr>
              <a:t>regression </a:t>
            </a:r>
            <a:r>
              <a:rPr lang="en-US" dirty="0"/>
              <a:t>analysis and various other models that result in straight-line (“linear”) probabilities and results.</a:t>
            </a:r>
          </a:p>
          <a:p>
            <a:endParaRPr lang="en-US" dirty="0"/>
          </a:p>
        </p:txBody>
      </p:sp>
    </p:spTree>
    <p:extLst>
      <p:ext uri="{BB962C8B-B14F-4D97-AF65-F5344CB8AC3E}">
        <p14:creationId xmlns:p14="http://schemas.microsoft.com/office/powerpoint/2010/main" val="39937678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lstStyle/>
          <a:p>
            <a:r>
              <a:rPr lang="en-US" dirty="0" smtClean="0"/>
              <a:t>Key Notes</a:t>
            </a:r>
            <a:endParaRPr lang="en-US" dirty="0"/>
          </a:p>
        </p:txBody>
      </p:sp>
      <p:sp>
        <p:nvSpPr>
          <p:cNvPr id="3" name="Content Placeholder 2"/>
          <p:cNvSpPr>
            <a:spLocks noGrp="1"/>
          </p:cNvSpPr>
          <p:nvPr>
            <p:ph idx="1"/>
          </p:nvPr>
        </p:nvSpPr>
        <p:spPr>
          <a:xfrm>
            <a:off x="0" y="1143000"/>
            <a:ext cx="9144000" cy="5791200"/>
          </a:xfrm>
        </p:spPr>
        <p:txBody>
          <a:bodyPr>
            <a:normAutofit/>
          </a:bodyPr>
          <a:lstStyle/>
          <a:p>
            <a:r>
              <a:rPr lang="en-US" sz="1400" i="1" dirty="0"/>
              <a:t>A </a:t>
            </a:r>
            <a:r>
              <a:rPr lang="en-US" sz="1400" b="1" dirty="0" smtClean="0"/>
              <a:t>population </a:t>
            </a:r>
            <a:r>
              <a:rPr lang="en-US" sz="1400" i="1" dirty="0"/>
              <a:t>is any specific collection of objects of interest. A </a:t>
            </a:r>
            <a:r>
              <a:rPr lang="en-US" sz="1400" b="1" dirty="0" smtClean="0"/>
              <a:t>sample </a:t>
            </a:r>
            <a:r>
              <a:rPr lang="en-US" sz="1400" i="1" dirty="0"/>
              <a:t>is any </a:t>
            </a:r>
            <a:r>
              <a:rPr lang="en-US" sz="1400" i="1" dirty="0" smtClean="0"/>
              <a:t>subset</a:t>
            </a:r>
            <a:r>
              <a:rPr lang="en-US" sz="1400" dirty="0"/>
              <a:t> </a:t>
            </a:r>
            <a:r>
              <a:rPr lang="en-US" sz="1400" i="1" dirty="0" smtClean="0"/>
              <a:t>or sub collection </a:t>
            </a:r>
            <a:r>
              <a:rPr lang="en-US" sz="1400" i="1" dirty="0"/>
              <a:t>of the population, including the case that the sample consists of </a:t>
            </a:r>
            <a:r>
              <a:rPr lang="en-US" sz="1400" i="1" dirty="0" smtClean="0"/>
              <a:t>the</a:t>
            </a:r>
            <a:r>
              <a:rPr lang="en-US" sz="1400" dirty="0"/>
              <a:t> </a:t>
            </a:r>
            <a:r>
              <a:rPr lang="en-US" sz="1400" i="1" dirty="0" smtClean="0"/>
              <a:t>whole </a:t>
            </a:r>
            <a:r>
              <a:rPr lang="en-US" sz="1400" i="1" dirty="0"/>
              <a:t>population, in which case it is termed a </a:t>
            </a:r>
            <a:r>
              <a:rPr lang="en-US" sz="1400" dirty="0"/>
              <a:t>census</a:t>
            </a:r>
            <a:r>
              <a:rPr lang="en-US" sz="1400" dirty="0" smtClean="0"/>
              <a:t>.</a:t>
            </a:r>
          </a:p>
          <a:p>
            <a:endParaRPr lang="en-US" sz="1400" i="1" dirty="0" smtClean="0"/>
          </a:p>
          <a:p>
            <a:r>
              <a:rPr lang="en-US" sz="1400" i="1" dirty="0" smtClean="0"/>
              <a:t>A </a:t>
            </a:r>
            <a:r>
              <a:rPr lang="en-US" sz="1400" b="1" dirty="0" smtClean="0"/>
              <a:t>measurement</a:t>
            </a:r>
            <a:r>
              <a:rPr lang="en-US" sz="1400" dirty="0" smtClean="0"/>
              <a:t> </a:t>
            </a:r>
            <a:r>
              <a:rPr lang="en-US" sz="1400" i="1" dirty="0"/>
              <a:t>is a number or attribute computed for each member of a </a:t>
            </a:r>
            <a:r>
              <a:rPr lang="en-US" sz="1400" i="1" dirty="0" smtClean="0"/>
              <a:t>population or </a:t>
            </a:r>
            <a:r>
              <a:rPr lang="en-US" sz="1400" i="1" dirty="0"/>
              <a:t>of a sample. The measurements of sample elements are collectively called the </a:t>
            </a:r>
            <a:r>
              <a:rPr lang="en-US" sz="1400" b="1" dirty="0" smtClean="0"/>
              <a:t>sample data</a:t>
            </a:r>
            <a:r>
              <a:rPr lang="en-US" sz="1400" dirty="0" smtClean="0"/>
              <a:t>.</a:t>
            </a:r>
          </a:p>
          <a:p>
            <a:endParaRPr lang="en-US" sz="1400" i="1" dirty="0" smtClean="0"/>
          </a:p>
          <a:p>
            <a:r>
              <a:rPr lang="en-US" sz="1400" i="1" dirty="0" smtClean="0"/>
              <a:t>A </a:t>
            </a:r>
            <a:r>
              <a:rPr lang="en-US" sz="1400" b="1" dirty="0" smtClean="0"/>
              <a:t>parameter</a:t>
            </a:r>
            <a:r>
              <a:rPr lang="en-US" sz="1400" dirty="0" smtClean="0"/>
              <a:t> </a:t>
            </a:r>
            <a:r>
              <a:rPr lang="en-US" sz="1400" i="1" dirty="0"/>
              <a:t>is a number that summarizes some aspect of the population as a whole.</a:t>
            </a:r>
            <a:r>
              <a:rPr lang="en-US" sz="1400" dirty="0"/>
              <a:t/>
            </a:r>
            <a:br>
              <a:rPr lang="en-US" sz="1400" dirty="0"/>
            </a:br>
            <a:r>
              <a:rPr lang="en-US" sz="1400" i="1" dirty="0"/>
              <a:t>A </a:t>
            </a:r>
            <a:r>
              <a:rPr lang="en-US" sz="1400" b="1" dirty="0" smtClean="0"/>
              <a:t>statistic</a:t>
            </a:r>
            <a:r>
              <a:rPr lang="en-US" sz="1400" dirty="0" smtClean="0"/>
              <a:t> </a:t>
            </a:r>
            <a:r>
              <a:rPr lang="en-US" sz="1400" i="1" dirty="0" smtClean="0"/>
              <a:t>is </a:t>
            </a:r>
            <a:r>
              <a:rPr lang="en-US" sz="1400" i="1" dirty="0"/>
              <a:t>a number computed from the sample data</a:t>
            </a:r>
            <a:r>
              <a:rPr lang="en-US" sz="1400" i="1" dirty="0" smtClean="0"/>
              <a:t>.</a:t>
            </a:r>
          </a:p>
          <a:p>
            <a:endParaRPr lang="en-US" sz="1400" dirty="0" smtClean="0"/>
          </a:p>
          <a:p>
            <a:r>
              <a:rPr lang="en-US" sz="1400" b="1" dirty="0" smtClean="0"/>
              <a:t>Statistics</a:t>
            </a:r>
            <a:r>
              <a:rPr lang="en-US" sz="1400" dirty="0" smtClean="0"/>
              <a:t> </a:t>
            </a:r>
            <a:r>
              <a:rPr lang="en-US" sz="1400" i="1" dirty="0"/>
              <a:t>is a collection of methods for collecting, displaying, analyzing, and </a:t>
            </a:r>
            <a:r>
              <a:rPr lang="en-US" sz="1400" i="1" dirty="0" smtClean="0"/>
              <a:t>drawing conclusions </a:t>
            </a:r>
            <a:r>
              <a:rPr lang="en-US" sz="1400" i="1" dirty="0"/>
              <a:t>from data</a:t>
            </a:r>
            <a:r>
              <a:rPr lang="en-US" sz="1400" i="1" dirty="0" smtClean="0"/>
              <a:t>.</a:t>
            </a:r>
          </a:p>
          <a:p>
            <a:endParaRPr lang="en-US" sz="1400" b="1" dirty="0" smtClean="0"/>
          </a:p>
          <a:p>
            <a:r>
              <a:rPr lang="en-US" sz="1400" b="1" dirty="0" smtClean="0"/>
              <a:t>Descriptive statistics </a:t>
            </a:r>
            <a:r>
              <a:rPr lang="en-US" sz="1400" i="1" dirty="0"/>
              <a:t>is the branch of statistics that involves organizing, </a:t>
            </a:r>
            <a:r>
              <a:rPr lang="en-US" sz="1400" i="1" dirty="0" smtClean="0"/>
              <a:t>displaying,</a:t>
            </a:r>
            <a:r>
              <a:rPr lang="en-US" sz="1400" dirty="0"/>
              <a:t> </a:t>
            </a:r>
            <a:r>
              <a:rPr lang="en-US" sz="1400" i="1" dirty="0" smtClean="0"/>
              <a:t>and </a:t>
            </a:r>
            <a:r>
              <a:rPr lang="en-US" sz="1400" i="1" dirty="0"/>
              <a:t>describing data</a:t>
            </a:r>
            <a:r>
              <a:rPr lang="en-US" sz="1400" i="1" dirty="0" smtClean="0"/>
              <a:t>.</a:t>
            </a:r>
          </a:p>
          <a:p>
            <a:endParaRPr lang="en-US" sz="1400" b="1" dirty="0" smtClean="0"/>
          </a:p>
          <a:p>
            <a:r>
              <a:rPr lang="en-US" sz="1400" b="1" dirty="0" smtClean="0"/>
              <a:t>Inferential statistics </a:t>
            </a:r>
            <a:r>
              <a:rPr lang="en-US" sz="1400" i="1" dirty="0" smtClean="0"/>
              <a:t>is </a:t>
            </a:r>
            <a:r>
              <a:rPr lang="en-US" sz="1400" i="1" dirty="0"/>
              <a:t>the branch of statistics that involves drawing conclusions</a:t>
            </a:r>
            <a:r>
              <a:rPr lang="en-US" sz="1400" dirty="0"/>
              <a:t/>
            </a:r>
            <a:br>
              <a:rPr lang="en-US" sz="1400" dirty="0"/>
            </a:br>
            <a:r>
              <a:rPr lang="en-US" sz="1400" i="1" dirty="0"/>
              <a:t>about a population based on information contained in a sample taken from that</a:t>
            </a:r>
            <a:r>
              <a:rPr lang="en-US" sz="1400" dirty="0"/>
              <a:t/>
            </a:r>
            <a:br>
              <a:rPr lang="en-US" sz="1400" dirty="0"/>
            </a:br>
            <a:r>
              <a:rPr lang="en-US" sz="1400" i="1" dirty="0"/>
              <a:t>population</a:t>
            </a:r>
            <a:r>
              <a:rPr lang="en-US" sz="1400" i="1" dirty="0" smtClean="0"/>
              <a:t>.</a:t>
            </a:r>
          </a:p>
          <a:p>
            <a:endParaRPr lang="en-US" sz="1400" b="1" dirty="0" smtClean="0"/>
          </a:p>
          <a:p>
            <a:r>
              <a:rPr lang="en-US" sz="1400" b="1" dirty="0" smtClean="0"/>
              <a:t>Qualitative data </a:t>
            </a:r>
            <a:r>
              <a:rPr lang="en-US" sz="1400" i="1" dirty="0" smtClean="0"/>
              <a:t>are </a:t>
            </a:r>
            <a:r>
              <a:rPr lang="en-US" sz="1400" i="1" dirty="0"/>
              <a:t>measurements for which there is no natural numerical </a:t>
            </a:r>
            <a:r>
              <a:rPr lang="en-US" sz="1400" i="1" dirty="0" smtClean="0"/>
              <a:t>scale,</a:t>
            </a:r>
            <a:r>
              <a:rPr lang="en-US" sz="1400" dirty="0"/>
              <a:t> </a:t>
            </a:r>
            <a:r>
              <a:rPr lang="en-US" sz="1400" i="1" dirty="0" smtClean="0"/>
              <a:t>but </a:t>
            </a:r>
            <a:r>
              <a:rPr lang="en-US" sz="1400" i="1" dirty="0"/>
              <a:t>which consist of attributes, labels, or other </a:t>
            </a:r>
            <a:r>
              <a:rPr lang="en-US" sz="1400" i="1" dirty="0" smtClean="0"/>
              <a:t>non-numerical characteristics.</a:t>
            </a:r>
            <a:endParaRPr lang="en-US" sz="1400" dirty="0"/>
          </a:p>
          <a:p>
            <a:endParaRPr lang="en-US" sz="1400" b="1" dirty="0" smtClean="0"/>
          </a:p>
          <a:p>
            <a:r>
              <a:rPr lang="en-US" sz="1400" b="1" dirty="0" smtClean="0"/>
              <a:t>Quantitative data </a:t>
            </a:r>
            <a:r>
              <a:rPr lang="en-US" sz="1400" i="1" dirty="0"/>
              <a:t>are numerical measurements that arise from a </a:t>
            </a:r>
            <a:r>
              <a:rPr lang="en-US" sz="1400" i="1" dirty="0" smtClean="0"/>
              <a:t>natural</a:t>
            </a:r>
            <a:r>
              <a:rPr lang="en-US" sz="1400" dirty="0"/>
              <a:t> </a:t>
            </a:r>
            <a:r>
              <a:rPr lang="en-US" sz="1400" i="1" dirty="0" smtClean="0"/>
              <a:t>numerical </a:t>
            </a:r>
            <a:r>
              <a:rPr lang="en-US" sz="1400" i="1" dirty="0"/>
              <a:t>scale</a:t>
            </a:r>
            <a:r>
              <a:rPr lang="en-US" sz="1400" i="1" dirty="0" smtClean="0"/>
              <a:t>.</a:t>
            </a:r>
            <a:endParaRPr lang="en-US" sz="1400" dirty="0"/>
          </a:p>
        </p:txBody>
      </p:sp>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11162"/>
          </a:xfrm>
        </p:spPr>
        <p:txBody>
          <a:bodyPr>
            <a:normAutofit fontScale="90000"/>
          </a:bodyPr>
          <a:lstStyle/>
          <a:p>
            <a:r>
              <a:rPr lang="en-US" smtClean="0"/>
              <a:t>Home work</a:t>
            </a:r>
            <a:endParaRPr lang="en-US" dirty="0"/>
          </a:p>
        </p:txBody>
      </p:sp>
      <p:sp>
        <p:nvSpPr>
          <p:cNvPr id="3" name="Content Placeholder 2"/>
          <p:cNvSpPr>
            <a:spLocks noGrp="1"/>
          </p:cNvSpPr>
          <p:nvPr>
            <p:ph idx="1"/>
          </p:nvPr>
        </p:nvSpPr>
        <p:spPr>
          <a:xfrm>
            <a:off x="0" y="609600"/>
            <a:ext cx="9144000" cy="6248400"/>
          </a:xfrm>
        </p:spPr>
        <p:txBody>
          <a:bodyPr>
            <a:normAutofit fontScale="55000" lnSpcReduction="20000"/>
          </a:bodyPr>
          <a:lstStyle/>
          <a:p>
            <a:r>
              <a:rPr lang="en-US" dirty="0"/>
              <a:t>1. Explain what is meant by the term </a:t>
            </a:r>
            <a:r>
              <a:rPr lang="en-US" i="1" dirty="0"/>
              <a:t>population</a:t>
            </a:r>
            <a:r>
              <a:rPr lang="en-US" dirty="0"/>
              <a:t>.</a:t>
            </a:r>
            <a:br>
              <a:rPr lang="en-US" dirty="0"/>
            </a:br>
            <a:r>
              <a:rPr lang="en-US" dirty="0"/>
              <a:t>2. Explain what is meant by the term </a:t>
            </a:r>
            <a:r>
              <a:rPr lang="en-US" i="1" dirty="0"/>
              <a:t>sample</a:t>
            </a:r>
            <a:r>
              <a:rPr lang="en-US" dirty="0"/>
              <a:t>.</a:t>
            </a:r>
            <a:br>
              <a:rPr lang="en-US" dirty="0"/>
            </a:br>
            <a:r>
              <a:rPr lang="en-US" dirty="0"/>
              <a:t>3. Explain how a sample differs from a population.</a:t>
            </a:r>
            <a:br>
              <a:rPr lang="en-US" dirty="0"/>
            </a:br>
            <a:r>
              <a:rPr lang="en-US" dirty="0"/>
              <a:t>4. Explain what is meant by the term </a:t>
            </a:r>
            <a:r>
              <a:rPr lang="en-US" i="1" dirty="0"/>
              <a:t>sample data</a:t>
            </a:r>
            <a:r>
              <a:rPr lang="en-US" dirty="0"/>
              <a:t>.</a:t>
            </a:r>
            <a:br>
              <a:rPr lang="en-US" dirty="0"/>
            </a:br>
            <a:r>
              <a:rPr lang="en-US" dirty="0"/>
              <a:t>5. Explain what a </a:t>
            </a:r>
            <a:r>
              <a:rPr lang="en-US" i="1" dirty="0"/>
              <a:t>parameter </a:t>
            </a:r>
            <a:r>
              <a:rPr lang="en-US" dirty="0"/>
              <a:t>is.</a:t>
            </a:r>
            <a:br>
              <a:rPr lang="en-US" dirty="0"/>
            </a:br>
            <a:r>
              <a:rPr lang="en-US" dirty="0"/>
              <a:t>6. Explain what a </a:t>
            </a:r>
            <a:r>
              <a:rPr lang="en-US" i="1" dirty="0"/>
              <a:t>statistic </a:t>
            </a:r>
            <a:r>
              <a:rPr lang="en-US" dirty="0"/>
              <a:t>is.</a:t>
            </a:r>
            <a:br>
              <a:rPr lang="en-US" dirty="0"/>
            </a:br>
            <a:endParaRPr lang="en-US" dirty="0" smtClean="0"/>
          </a:p>
          <a:p>
            <a:r>
              <a:rPr lang="en-US" dirty="0" smtClean="0"/>
              <a:t>7</a:t>
            </a:r>
            <a:r>
              <a:rPr lang="en-US" dirty="0"/>
              <a:t>. Give an example of a population and two different characteristics that may be</a:t>
            </a:r>
            <a:br>
              <a:rPr lang="en-US" dirty="0"/>
            </a:br>
            <a:r>
              <a:rPr lang="en-US" dirty="0"/>
              <a:t>of interest.</a:t>
            </a:r>
            <a:br>
              <a:rPr lang="en-US" dirty="0"/>
            </a:br>
            <a:r>
              <a:rPr lang="en-US" dirty="0"/>
              <a:t>8. Describe the difference between </a:t>
            </a:r>
            <a:r>
              <a:rPr lang="en-US" i="1" dirty="0"/>
              <a:t>descriptive statistics </a:t>
            </a:r>
            <a:r>
              <a:rPr lang="en-US" dirty="0"/>
              <a:t>and </a:t>
            </a:r>
            <a:r>
              <a:rPr lang="en-US" i="1" dirty="0"/>
              <a:t>inferential statistics</a:t>
            </a:r>
            <a:r>
              <a:rPr lang="en-US" dirty="0"/>
              <a:t>.</a:t>
            </a:r>
            <a:br>
              <a:rPr lang="en-US" dirty="0"/>
            </a:br>
            <a:r>
              <a:rPr lang="en-US" dirty="0"/>
              <a:t>Illustrate with an example.</a:t>
            </a:r>
            <a:br>
              <a:rPr lang="en-US" dirty="0"/>
            </a:br>
            <a:endParaRPr lang="en-US" dirty="0" smtClean="0"/>
          </a:p>
          <a:p>
            <a:r>
              <a:rPr lang="en-US" dirty="0" smtClean="0"/>
              <a:t>9</a:t>
            </a:r>
            <a:r>
              <a:rPr lang="en-US" dirty="0"/>
              <a:t>. Identify each of the following data sets as either a population or a sample:</a:t>
            </a:r>
            <a:br>
              <a:rPr lang="en-US" dirty="0"/>
            </a:br>
            <a:r>
              <a:rPr lang="en-US" dirty="0"/>
              <a:t>a. The grade point averages (GPAs) of all students at a college.</a:t>
            </a:r>
            <a:br>
              <a:rPr lang="en-US" dirty="0"/>
            </a:br>
            <a:r>
              <a:rPr lang="en-US" dirty="0"/>
              <a:t>b. The GPAs of a randomly selected group of students on a college campus.</a:t>
            </a:r>
            <a:br>
              <a:rPr lang="en-US" dirty="0"/>
            </a:br>
            <a:r>
              <a:rPr lang="en-US" dirty="0"/>
              <a:t>c. The ages of the nine Supreme Court Justices of the United States on</a:t>
            </a:r>
            <a:br>
              <a:rPr lang="en-US" dirty="0"/>
            </a:br>
            <a:r>
              <a:rPr lang="en-US" dirty="0"/>
              <a:t>January 1, 1842.</a:t>
            </a:r>
            <a:br>
              <a:rPr lang="en-US" dirty="0"/>
            </a:br>
            <a:r>
              <a:rPr lang="en-US" dirty="0"/>
              <a:t>d. The gender of every second customer who enters a movie theater.</a:t>
            </a:r>
            <a:br>
              <a:rPr lang="en-US" dirty="0"/>
            </a:br>
            <a:r>
              <a:rPr lang="en-US" dirty="0"/>
              <a:t>e. The lengths of Atlantic croakers caught on a fishing trip to the beach.</a:t>
            </a:r>
            <a:br>
              <a:rPr lang="en-US" dirty="0"/>
            </a:br>
            <a:endParaRPr lang="en-US" dirty="0" smtClean="0"/>
          </a:p>
          <a:p>
            <a:r>
              <a:rPr lang="en-US" dirty="0" smtClean="0"/>
              <a:t>10</a:t>
            </a:r>
            <a:r>
              <a:rPr lang="en-US" dirty="0"/>
              <a:t>. Identify the following measures as either quantitative or qualitative:</a:t>
            </a:r>
            <a:br>
              <a:rPr lang="en-US" dirty="0"/>
            </a:br>
            <a:r>
              <a:rPr lang="en-US" dirty="0"/>
              <a:t>a. The 30 high-temperature readings of the last 30 days.</a:t>
            </a:r>
            <a:br>
              <a:rPr lang="en-US" dirty="0"/>
            </a:br>
            <a:r>
              <a:rPr lang="en-US" dirty="0"/>
              <a:t>b. The scores of 40 students on an English test.</a:t>
            </a:r>
            <a:br>
              <a:rPr lang="en-US" dirty="0"/>
            </a:br>
            <a:r>
              <a:rPr lang="en-US" dirty="0"/>
              <a:t>c. The blood types of 120 teachers in a middle school.</a:t>
            </a:r>
            <a:br>
              <a:rPr lang="en-US" dirty="0"/>
            </a:br>
            <a:r>
              <a:rPr lang="en-US" dirty="0"/>
              <a:t>d. The last four digits of social security numbers of all students in a class.</a:t>
            </a:r>
            <a:br>
              <a:rPr lang="en-US" dirty="0"/>
            </a:br>
            <a:r>
              <a:rPr lang="en-US" dirty="0"/>
              <a:t>e. The numbers on the jerseys of 53 football players on a team.</a:t>
            </a:r>
            <a:br>
              <a:rPr lang="en-US" dirty="0"/>
            </a:br>
            <a:endParaRPr lang="en-US" dirty="0"/>
          </a:p>
        </p:txBody>
      </p:sp>
    </p:spTree>
    <p:extLst>
      <p:ext uri="{BB962C8B-B14F-4D97-AF65-F5344CB8AC3E}">
        <p14:creationId xmlns:p14="http://schemas.microsoft.com/office/powerpoint/2010/main" val="31814854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87362"/>
          </a:xfrm>
        </p:spPr>
        <p:txBody>
          <a:bodyPr>
            <a:normAutofit fontScale="90000"/>
          </a:bodyPr>
          <a:lstStyle/>
          <a:p>
            <a:endParaRPr lang="en-US" dirty="0"/>
          </a:p>
        </p:txBody>
      </p:sp>
      <p:sp>
        <p:nvSpPr>
          <p:cNvPr id="3" name="Content Placeholder 2"/>
          <p:cNvSpPr>
            <a:spLocks noGrp="1"/>
          </p:cNvSpPr>
          <p:nvPr>
            <p:ph idx="1"/>
          </p:nvPr>
        </p:nvSpPr>
        <p:spPr>
          <a:xfrm>
            <a:off x="0" y="457200"/>
            <a:ext cx="9144000" cy="6400800"/>
          </a:xfrm>
        </p:spPr>
        <p:txBody>
          <a:bodyPr>
            <a:normAutofit fontScale="47500" lnSpcReduction="20000"/>
          </a:bodyPr>
          <a:lstStyle/>
          <a:p>
            <a:r>
              <a:rPr lang="en-US" b="1" dirty="0"/>
              <a:t>11. Identify the following measures as either quantitative or qualitative:</a:t>
            </a:r>
            <a:br>
              <a:rPr lang="en-US" b="1" dirty="0"/>
            </a:br>
            <a:r>
              <a:rPr lang="en-US" dirty="0"/>
              <a:t>a. The genders of the first 40 newborns in a hospital one year.</a:t>
            </a:r>
            <a:br>
              <a:rPr lang="en-US" dirty="0"/>
            </a:br>
            <a:r>
              <a:rPr lang="en-US" dirty="0"/>
              <a:t>b. The natural hair color of 20 randomly selected fashion models.</a:t>
            </a:r>
            <a:br>
              <a:rPr lang="en-US" dirty="0"/>
            </a:br>
            <a:r>
              <a:rPr lang="en-US" dirty="0"/>
              <a:t>c. The ages of 20 randomly selected fashion models.</a:t>
            </a:r>
            <a:br>
              <a:rPr lang="en-US" dirty="0"/>
            </a:br>
            <a:r>
              <a:rPr lang="en-US" dirty="0"/>
              <a:t>d. The fuel economy in miles per gallon of 20 new cars purchased last month.</a:t>
            </a:r>
            <a:br>
              <a:rPr lang="en-US" dirty="0"/>
            </a:br>
            <a:r>
              <a:rPr lang="en-US" dirty="0"/>
              <a:t>e. The political affiliation of 500 randomly selected voters.</a:t>
            </a:r>
            <a:br>
              <a:rPr lang="en-US" dirty="0"/>
            </a:br>
            <a:endParaRPr lang="en-US" dirty="0" smtClean="0"/>
          </a:p>
          <a:p>
            <a:r>
              <a:rPr lang="en-US" b="1" dirty="0" smtClean="0"/>
              <a:t>12</a:t>
            </a:r>
            <a:r>
              <a:rPr lang="en-US" b="1" dirty="0"/>
              <a:t>. A researcher wishes to estimate the average amount spent per person </a:t>
            </a:r>
            <a:r>
              <a:rPr lang="en-US" b="1" dirty="0" smtClean="0"/>
              <a:t>by visitors </a:t>
            </a:r>
            <a:r>
              <a:rPr lang="en-US" b="1" dirty="0"/>
              <a:t>to a theme park. He takes a random sample of forty visitors </a:t>
            </a:r>
            <a:r>
              <a:rPr lang="en-US" b="1" dirty="0" smtClean="0"/>
              <a:t>and obtains </a:t>
            </a:r>
            <a:r>
              <a:rPr lang="en-US" b="1" dirty="0"/>
              <a:t>an average of $28 per person</a:t>
            </a:r>
            <a:r>
              <a:rPr lang="en-US" b="1" dirty="0" smtClean="0"/>
              <a:t>.</a:t>
            </a:r>
          </a:p>
          <a:p>
            <a:r>
              <a:rPr lang="en-US" dirty="0"/>
              <a:t>a. What is the population of interest?</a:t>
            </a:r>
            <a:br>
              <a:rPr lang="en-US" dirty="0"/>
            </a:br>
            <a:r>
              <a:rPr lang="en-US" dirty="0"/>
              <a:t>b. What is the parameter of interest?</a:t>
            </a:r>
            <a:br>
              <a:rPr lang="en-US" dirty="0"/>
            </a:br>
            <a:r>
              <a:rPr lang="en-US" dirty="0"/>
              <a:t>c. Based on this sample, do we know the average amount spent per person by</a:t>
            </a:r>
            <a:br>
              <a:rPr lang="en-US" dirty="0"/>
            </a:br>
            <a:r>
              <a:rPr lang="en-US" dirty="0"/>
              <a:t>visitors to the park? Explain fully.</a:t>
            </a:r>
            <a:br>
              <a:rPr lang="en-US" dirty="0"/>
            </a:br>
            <a:endParaRPr lang="en-US" dirty="0" smtClean="0"/>
          </a:p>
          <a:p>
            <a:r>
              <a:rPr lang="en-US" b="1" dirty="0" smtClean="0"/>
              <a:t>13</a:t>
            </a:r>
            <a:r>
              <a:rPr lang="en-US" b="1" dirty="0"/>
              <a:t>. A researcher wishes to estimate the average weight of newborns in </a:t>
            </a:r>
            <a:r>
              <a:rPr lang="en-US" b="1" dirty="0" smtClean="0"/>
              <a:t>South America </a:t>
            </a:r>
            <a:r>
              <a:rPr lang="en-US" b="1" dirty="0"/>
              <a:t>in the last five years. He takes a random sample of 235 newborns </a:t>
            </a:r>
            <a:r>
              <a:rPr lang="en-US" b="1" dirty="0" smtClean="0"/>
              <a:t>and obtains </a:t>
            </a:r>
            <a:r>
              <a:rPr lang="en-US" b="1" dirty="0"/>
              <a:t>an average of 3.27 kilograms.</a:t>
            </a:r>
            <a:br>
              <a:rPr lang="en-US" b="1" dirty="0"/>
            </a:br>
            <a:r>
              <a:rPr lang="en-US" dirty="0"/>
              <a:t>a. What is the population of interest?</a:t>
            </a:r>
            <a:br>
              <a:rPr lang="en-US" dirty="0"/>
            </a:br>
            <a:r>
              <a:rPr lang="en-US" dirty="0"/>
              <a:t>b. What is the parameter of interest?</a:t>
            </a:r>
            <a:br>
              <a:rPr lang="en-US" dirty="0"/>
            </a:br>
            <a:r>
              <a:rPr lang="en-US" dirty="0"/>
              <a:t>c. Based on this sample, do we know the average weight of newborns in</a:t>
            </a:r>
            <a:br>
              <a:rPr lang="en-US" dirty="0"/>
            </a:br>
            <a:r>
              <a:rPr lang="en-US" dirty="0"/>
              <a:t>South America? Explain fully.</a:t>
            </a:r>
            <a:br>
              <a:rPr lang="en-US" dirty="0"/>
            </a:br>
            <a:endParaRPr lang="en-US" dirty="0" smtClean="0"/>
          </a:p>
          <a:p>
            <a:r>
              <a:rPr lang="en-US" b="1" dirty="0" smtClean="0"/>
              <a:t>14</a:t>
            </a:r>
            <a:r>
              <a:rPr lang="en-US" b="1" dirty="0"/>
              <a:t>. </a:t>
            </a:r>
            <a:r>
              <a:rPr lang="en-US" b="1" dirty="0" smtClean="0"/>
              <a:t> </a:t>
            </a:r>
            <a:r>
              <a:rPr lang="en-US" b="1" dirty="0"/>
              <a:t>A sociologist wishes to estimate the proportion of all adults in a certain </a:t>
            </a:r>
            <a:r>
              <a:rPr lang="en-US" b="1" dirty="0" smtClean="0"/>
              <a:t>region who </a:t>
            </a:r>
            <a:r>
              <a:rPr lang="en-US" b="1" dirty="0"/>
              <a:t>have never married. In a random sample of 1,320 adults, 145 have </a:t>
            </a:r>
            <a:r>
              <a:rPr lang="en-US" b="1" dirty="0" smtClean="0"/>
              <a:t>never married</a:t>
            </a:r>
            <a:r>
              <a:rPr lang="en-US" b="1" dirty="0"/>
              <a:t>, hence 145∕1320 ≈ .11 or about 11% have never married.</a:t>
            </a:r>
            <a:br>
              <a:rPr lang="en-US" b="1" dirty="0"/>
            </a:br>
            <a:r>
              <a:rPr lang="en-US" dirty="0"/>
              <a:t>a. What is the population of interest?</a:t>
            </a:r>
            <a:br>
              <a:rPr lang="en-US" dirty="0"/>
            </a:br>
            <a:r>
              <a:rPr lang="en-US" dirty="0"/>
              <a:t>b. What is the parameter of interest?</a:t>
            </a:r>
            <a:br>
              <a:rPr lang="en-US" dirty="0"/>
            </a:br>
            <a:r>
              <a:rPr lang="en-US" dirty="0"/>
              <a:t>c. What is the statistic involved?</a:t>
            </a:r>
            <a:br>
              <a:rPr lang="en-US" dirty="0"/>
            </a:br>
            <a:r>
              <a:rPr lang="en-US" dirty="0"/>
              <a:t>d. Based on this sample, do we know the proportion of all adults who have</a:t>
            </a:r>
            <a:br>
              <a:rPr lang="en-US" dirty="0"/>
            </a:br>
            <a:r>
              <a:rPr lang="en-US" dirty="0"/>
              <a:t>never married? Explain fully.</a:t>
            </a:r>
            <a:br>
              <a:rPr lang="en-US" dirty="0"/>
            </a:br>
            <a:endParaRPr lang="en-US" dirty="0"/>
          </a:p>
        </p:txBody>
      </p:sp>
    </p:spTree>
    <p:extLst>
      <p:ext uri="{BB962C8B-B14F-4D97-AF65-F5344CB8AC3E}">
        <p14:creationId xmlns:p14="http://schemas.microsoft.com/office/powerpoint/2010/main" val="18901643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81000"/>
          </a:xfrm>
        </p:spPr>
        <p:txBody>
          <a:bodyPr>
            <a:normAutofit fontScale="90000"/>
          </a:bodyPr>
          <a:lstStyle/>
          <a:p>
            <a:r>
              <a:rPr lang="en-US" dirty="0" smtClean="0"/>
              <a:t>Answers</a:t>
            </a:r>
            <a:endParaRPr lang="en-US" dirty="0"/>
          </a:p>
        </p:txBody>
      </p:sp>
      <p:sp>
        <p:nvSpPr>
          <p:cNvPr id="3" name="Content Placeholder 2"/>
          <p:cNvSpPr>
            <a:spLocks noGrp="1"/>
          </p:cNvSpPr>
          <p:nvPr>
            <p:ph idx="1"/>
          </p:nvPr>
        </p:nvSpPr>
        <p:spPr>
          <a:xfrm>
            <a:off x="27709" y="457200"/>
            <a:ext cx="9144000" cy="6858000"/>
          </a:xfrm>
        </p:spPr>
        <p:txBody>
          <a:bodyPr>
            <a:normAutofit fontScale="55000" lnSpcReduction="20000"/>
          </a:bodyPr>
          <a:lstStyle/>
          <a:p>
            <a:r>
              <a:rPr lang="en-US" dirty="0"/>
              <a:t>1. A population is the total collection of objects that are of interest in a statistical</a:t>
            </a:r>
            <a:br>
              <a:rPr lang="en-US" dirty="0"/>
            </a:br>
            <a:r>
              <a:rPr lang="en-US" dirty="0"/>
              <a:t>study.</a:t>
            </a:r>
            <a:br>
              <a:rPr lang="en-US" dirty="0"/>
            </a:br>
            <a:r>
              <a:rPr lang="en-US" dirty="0"/>
              <a:t>3. A sample, being a subset, is typically smaller than the population. In a</a:t>
            </a:r>
            <a:br>
              <a:rPr lang="en-US" dirty="0"/>
            </a:br>
            <a:r>
              <a:rPr lang="en-US" dirty="0"/>
              <a:t>statistical study, all elements of a sample are available for observation, which</a:t>
            </a:r>
            <a:br>
              <a:rPr lang="en-US" dirty="0"/>
            </a:br>
            <a:r>
              <a:rPr lang="en-US" dirty="0"/>
              <a:t>is not typically the case for a population.</a:t>
            </a:r>
            <a:br>
              <a:rPr lang="en-US" dirty="0"/>
            </a:br>
            <a:r>
              <a:rPr lang="en-US" dirty="0"/>
              <a:t>5. A parameter is a value describing a characteristic of a population. In a</a:t>
            </a:r>
            <a:br>
              <a:rPr lang="en-US" dirty="0"/>
            </a:br>
            <a:r>
              <a:rPr lang="en-US" dirty="0"/>
              <a:t>statistical study the value of a parameter is typically unknown.</a:t>
            </a:r>
            <a:br>
              <a:rPr lang="en-US" dirty="0"/>
            </a:br>
            <a:r>
              <a:rPr lang="en-US" dirty="0"/>
              <a:t>7. All currently registered students at a particular college form a population. Two</a:t>
            </a:r>
            <a:br>
              <a:rPr lang="en-US" dirty="0"/>
            </a:br>
            <a:r>
              <a:rPr lang="en-US" dirty="0"/>
              <a:t>population characteristics of interest could be the average GPA and the</a:t>
            </a:r>
            <a:br>
              <a:rPr lang="en-US" dirty="0"/>
            </a:br>
            <a:r>
              <a:rPr lang="en-US" dirty="0"/>
              <a:t>proportion of students over 23 years.</a:t>
            </a:r>
            <a:br>
              <a:rPr lang="en-US" dirty="0"/>
            </a:br>
            <a:r>
              <a:rPr lang="en-US" dirty="0"/>
              <a:t>9. a. Population.</a:t>
            </a:r>
            <a:br>
              <a:rPr lang="en-US" dirty="0"/>
            </a:br>
            <a:r>
              <a:rPr lang="en-US" dirty="0"/>
              <a:t>b. Sample.</a:t>
            </a:r>
            <a:br>
              <a:rPr lang="en-US" dirty="0"/>
            </a:br>
            <a:r>
              <a:rPr lang="en-US" dirty="0"/>
              <a:t>c. Population.</a:t>
            </a:r>
            <a:br>
              <a:rPr lang="en-US" dirty="0"/>
            </a:br>
            <a:r>
              <a:rPr lang="en-US" dirty="0"/>
              <a:t>d. Sample.</a:t>
            </a:r>
            <a:br>
              <a:rPr lang="en-US" dirty="0"/>
            </a:br>
            <a:r>
              <a:rPr lang="en-US" dirty="0"/>
              <a:t>e. Sample.</a:t>
            </a:r>
            <a:br>
              <a:rPr lang="en-US" dirty="0"/>
            </a:br>
            <a:r>
              <a:rPr lang="en-US" dirty="0"/>
              <a:t>11. a. Qualitative.</a:t>
            </a:r>
            <a:br>
              <a:rPr lang="en-US" dirty="0"/>
            </a:br>
            <a:r>
              <a:rPr lang="en-US" dirty="0"/>
              <a:t>b. Qualitative.</a:t>
            </a:r>
            <a:br>
              <a:rPr lang="en-US" dirty="0"/>
            </a:br>
            <a:r>
              <a:rPr lang="en-US" dirty="0"/>
              <a:t>c. Quantitative.</a:t>
            </a:r>
            <a:br>
              <a:rPr lang="en-US" dirty="0"/>
            </a:br>
            <a:r>
              <a:rPr lang="en-US" dirty="0"/>
              <a:t>d. Quantitative.</a:t>
            </a:r>
            <a:br>
              <a:rPr lang="en-US" dirty="0"/>
            </a:br>
            <a:r>
              <a:rPr lang="en-US" dirty="0"/>
              <a:t>e. Qualitative.</a:t>
            </a:r>
            <a:br>
              <a:rPr lang="en-US" dirty="0"/>
            </a:br>
            <a:r>
              <a:rPr lang="en-US" dirty="0"/>
              <a:t>13. a. All newborn babies in South America in the last five years.</a:t>
            </a:r>
            <a:br>
              <a:rPr lang="en-US" dirty="0"/>
            </a:br>
            <a:r>
              <a:rPr lang="en-US" dirty="0"/>
              <a:t>b. The average birth weight of all newborn babies in South America in the</a:t>
            </a:r>
            <a:br>
              <a:rPr lang="en-US" dirty="0"/>
            </a:br>
            <a:r>
              <a:rPr lang="en-US" dirty="0"/>
              <a:t>last five years.</a:t>
            </a:r>
            <a:br>
              <a:rPr lang="en-US" dirty="0"/>
            </a:br>
            <a:r>
              <a:rPr lang="en-US" dirty="0"/>
              <a:t>c. No, not exactly, but we know the approximate value of the average.</a:t>
            </a:r>
            <a:br>
              <a:rPr lang="en-US" dirty="0"/>
            </a:br>
            <a:r>
              <a:rPr lang="en-US" dirty="0" smtClean="0"/>
              <a:t>14. </a:t>
            </a:r>
            <a:r>
              <a:rPr lang="en-US" dirty="0"/>
              <a:t>a. All adults in the region.</a:t>
            </a:r>
            <a:br>
              <a:rPr lang="en-US" dirty="0"/>
            </a:br>
            <a:r>
              <a:rPr lang="en-US" dirty="0"/>
              <a:t>b. The proportion of the adults in the region who have never married.</a:t>
            </a:r>
            <a:br>
              <a:rPr lang="en-US" dirty="0"/>
            </a:br>
            <a:r>
              <a:rPr lang="en-US" dirty="0"/>
              <a:t>c. The proportion computed from the sample, 0.1.</a:t>
            </a:r>
            <a:br>
              <a:rPr lang="en-US" dirty="0"/>
            </a:br>
            <a:r>
              <a:rPr lang="en-US" dirty="0"/>
              <a:t>d. No, not exactly, but we know the approximate value of the proportion</a:t>
            </a:r>
            <a:r>
              <a:rPr lang="en-US" dirty="0" smtClean="0"/>
              <a:t>.</a:t>
            </a:r>
            <a:endParaRPr lang="en-US" dirty="0"/>
          </a:p>
        </p:txBody>
      </p:sp>
    </p:spTree>
    <p:extLst>
      <p:ext uri="{BB962C8B-B14F-4D97-AF65-F5344CB8AC3E}">
        <p14:creationId xmlns:p14="http://schemas.microsoft.com/office/powerpoint/2010/main" val="42917389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&amp; APPLICATION OF STATISTICS</a:t>
            </a:r>
          </a:p>
        </p:txBody>
      </p:sp>
      <p:sp>
        <p:nvSpPr>
          <p:cNvPr id="3" name="Content Placeholder 2"/>
          <p:cNvSpPr>
            <a:spLocks noGrp="1"/>
          </p:cNvSpPr>
          <p:nvPr>
            <p:ph idx="1"/>
          </p:nvPr>
        </p:nvSpPr>
        <p:spPr/>
        <p:txBody>
          <a:bodyPr/>
          <a:lstStyle/>
          <a:p>
            <a:r>
              <a:rPr lang="en-US" dirty="0"/>
              <a:t>It facilitates comparisons</a:t>
            </a:r>
          </a:p>
          <a:p>
            <a:r>
              <a:rPr lang="en-US" dirty="0"/>
              <a:t>It simplifies the message of figure</a:t>
            </a:r>
          </a:p>
          <a:p>
            <a:r>
              <a:rPr lang="en-US" dirty="0"/>
              <a:t>It helps in formulating and testing hypothesis</a:t>
            </a:r>
          </a:p>
          <a:p>
            <a:r>
              <a:rPr lang="en-US" dirty="0"/>
              <a:t>It help in prediction</a:t>
            </a:r>
          </a:p>
          <a:p>
            <a:endParaRPr lang="en-US" dirty="0"/>
          </a:p>
        </p:txBody>
      </p:sp>
    </p:spTree>
    <p:extLst>
      <p:ext uri="{BB962C8B-B14F-4D97-AF65-F5344CB8AC3E}">
        <p14:creationId xmlns:p14="http://schemas.microsoft.com/office/powerpoint/2010/main" val="15576441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Statistics in Business</a:t>
            </a:r>
          </a:p>
        </p:txBody>
      </p:sp>
      <p:sp>
        <p:nvSpPr>
          <p:cNvPr id="3" name="Content Placeholder 2"/>
          <p:cNvSpPr>
            <a:spLocks noGrp="1"/>
          </p:cNvSpPr>
          <p:nvPr>
            <p:ph idx="1"/>
          </p:nvPr>
        </p:nvSpPr>
        <p:spPr>
          <a:xfrm>
            <a:off x="457200" y="1219200"/>
            <a:ext cx="8305800" cy="5486400"/>
          </a:xfrm>
        </p:spPr>
        <p:txBody>
          <a:bodyPr>
            <a:normAutofit fontScale="85000" lnSpcReduction="10000"/>
          </a:bodyPr>
          <a:lstStyle/>
          <a:p>
            <a:r>
              <a:rPr lang="en-US" dirty="0"/>
              <a:t>Accounting — auditing and cost estimation</a:t>
            </a:r>
            <a:br>
              <a:rPr lang="en-US" dirty="0"/>
            </a:br>
            <a:r>
              <a:rPr lang="en-US" dirty="0"/>
              <a:t>• Economics — regional, national, and international</a:t>
            </a:r>
            <a:br>
              <a:rPr lang="en-US" dirty="0"/>
            </a:br>
            <a:r>
              <a:rPr lang="en-US" dirty="0"/>
              <a:t>economic performance</a:t>
            </a:r>
            <a:br>
              <a:rPr lang="en-US" dirty="0"/>
            </a:br>
            <a:r>
              <a:rPr lang="en-US" dirty="0"/>
              <a:t>• Finance — investments and portfolio management</a:t>
            </a:r>
            <a:br>
              <a:rPr lang="en-US" dirty="0"/>
            </a:br>
            <a:r>
              <a:rPr lang="en-US" dirty="0"/>
              <a:t>• Management — human resources, compensation, </a:t>
            </a:r>
            <a:r>
              <a:rPr lang="en-US" dirty="0" smtClean="0"/>
              <a:t>and quality </a:t>
            </a:r>
            <a:r>
              <a:rPr lang="en-US" dirty="0"/>
              <a:t>management</a:t>
            </a:r>
            <a:br>
              <a:rPr lang="en-US" dirty="0"/>
            </a:br>
            <a:r>
              <a:rPr lang="en-US" dirty="0"/>
              <a:t>• Management Information Systems — performance of</a:t>
            </a:r>
            <a:br>
              <a:rPr lang="en-US" dirty="0"/>
            </a:br>
            <a:r>
              <a:rPr lang="en-US" dirty="0"/>
              <a:t>systems which gather, summarize, and disseminate</a:t>
            </a:r>
            <a:br>
              <a:rPr lang="en-US" dirty="0"/>
            </a:br>
            <a:r>
              <a:rPr lang="en-US" dirty="0"/>
              <a:t>information to various managerial levels</a:t>
            </a:r>
            <a:br>
              <a:rPr lang="en-US" dirty="0"/>
            </a:br>
            <a:r>
              <a:rPr lang="en-US" dirty="0"/>
              <a:t>• Marketing — market analysis and consumer research</a:t>
            </a:r>
            <a:br>
              <a:rPr lang="en-US" dirty="0"/>
            </a:br>
            <a:r>
              <a:rPr lang="en-US" dirty="0"/>
              <a:t>• International Business — market and demographic</a:t>
            </a:r>
            <a:br>
              <a:rPr lang="en-US" dirty="0"/>
            </a:br>
            <a:r>
              <a:rPr lang="en-US" dirty="0" smtClean="0"/>
              <a:t>analysis</a:t>
            </a:r>
            <a:endParaRPr lang="en-US" dirty="0"/>
          </a:p>
        </p:txBody>
      </p:sp>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Statistics in Business</a:t>
            </a:r>
          </a:p>
        </p:txBody>
      </p:sp>
      <p:sp>
        <p:nvSpPr>
          <p:cNvPr id="3" name="Content Placeholder 2"/>
          <p:cNvSpPr>
            <a:spLocks noGrp="1"/>
          </p:cNvSpPr>
          <p:nvPr>
            <p:ph idx="1"/>
          </p:nvPr>
        </p:nvSpPr>
        <p:spPr/>
        <p:txBody>
          <a:bodyPr>
            <a:normAutofit fontScale="85000" lnSpcReduction="10000"/>
          </a:bodyPr>
          <a:lstStyle/>
          <a:p>
            <a:r>
              <a:rPr lang="en-US" b="1" dirty="0">
                <a:solidFill>
                  <a:schemeClr val="folHlink"/>
                </a:solidFill>
              </a:rPr>
              <a:t>Data</a:t>
            </a:r>
            <a:r>
              <a:rPr lang="en-US" dirty="0"/>
              <a:t> consists of information coming from observations, counts, measurements, or </a:t>
            </a:r>
            <a:r>
              <a:rPr lang="en-US" dirty="0" smtClean="0"/>
              <a:t>responses</a:t>
            </a:r>
          </a:p>
          <a:p>
            <a:r>
              <a:rPr lang="en-US" b="1" dirty="0">
                <a:solidFill>
                  <a:srgbClr val="7030A0"/>
                </a:solidFill>
              </a:rPr>
              <a:t>Population</a:t>
            </a:r>
            <a:r>
              <a:rPr lang="en-US" dirty="0"/>
              <a:t> — the </a:t>
            </a:r>
            <a:r>
              <a:rPr lang="en-US" dirty="0" smtClean="0"/>
              <a:t>whole</a:t>
            </a:r>
          </a:p>
          <a:p>
            <a:pPr lvl="1"/>
            <a:r>
              <a:rPr lang="en-US" dirty="0"/>
              <a:t>a collection of persons, objects, or items under</a:t>
            </a:r>
            <a:br>
              <a:rPr lang="en-US" dirty="0"/>
            </a:br>
            <a:r>
              <a:rPr lang="en-US" dirty="0"/>
              <a:t>study</a:t>
            </a:r>
          </a:p>
          <a:p>
            <a:r>
              <a:rPr lang="en-US" dirty="0">
                <a:solidFill>
                  <a:srgbClr val="7030A0"/>
                </a:solidFill>
              </a:rPr>
              <a:t>Sample </a:t>
            </a:r>
            <a:r>
              <a:rPr lang="en-US" dirty="0"/>
              <a:t>— a portion of the whole</a:t>
            </a:r>
          </a:p>
          <a:p>
            <a:pPr lvl="1"/>
            <a:r>
              <a:rPr lang="en-US" dirty="0"/>
              <a:t>a subset of the </a:t>
            </a:r>
            <a:r>
              <a:rPr lang="en-US" dirty="0" smtClean="0"/>
              <a:t>population</a:t>
            </a:r>
          </a:p>
          <a:p>
            <a:r>
              <a:rPr lang="en-US" dirty="0"/>
              <a:t>A </a:t>
            </a:r>
            <a:r>
              <a:rPr lang="en-US" u="sng" dirty="0">
                <a:solidFill>
                  <a:srgbClr val="7030A0"/>
                </a:solidFill>
              </a:rPr>
              <a:t>parameter</a:t>
            </a:r>
            <a:r>
              <a:rPr lang="en-US" dirty="0">
                <a:solidFill>
                  <a:srgbClr val="7030A0"/>
                </a:solidFill>
              </a:rPr>
              <a:t> </a:t>
            </a:r>
            <a:r>
              <a:rPr lang="en-US" dirty="0"/>
              <a:t>is a numerical description of a population characteristic</a:t>
            </a:r>
          </a:p>
          <a:p>
            <a:r>
              <a:rPr lang="en-US" dirty="0"/>
              <a:t>A </a:t>
            </a:r>
            <a:r>
              <a:rPr lang="en-US" u="sng" dirty="0">
                <a:solidFill>
                  <a:srgbClr val="7030A0"/>
                </a:solidFill>
              </a:rPr>
              <a:t>statistic</a:t>
            </a:r>
            <a:r>
              <a:rPr lang="en-US" dirty="0">
                <a:solidFill>
                  <a:srgbClr val="7030A0"/>
                </a:solidFill>
              </a:rPr>
              <a:t> </a:t>
            </a:r>
            <a:r>
              <a:rPr lang="en-US" dirty="0"/>
              <a:t>is a numerical description of a sample characteristic</a:t>
            </a:r>
          </a:p>
          <a:p>
            <a:endParaRPr lang="en-US" dirty="0" smtClean="0"/>
          </a:p>
          <a:p>
            <a:pPr lvl="1"/>
            <a:endParaRPr lang="en-US" dirty="0"/>
          </a:p>
        </p:txBody>
      </p:sp>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709"/>
            <a:ext cx="8229600" cy="810491"/>
          </a:xfrm>
        </p:spPr>
        <p:txBody>
          <a:bodyPr/>
          <a:lstStyle/>
          <a:p>
            <a:r>
              <a:rPr lang="en-US" dirty="0"/>
              <a:t>Statistics in Business</a:t>
            </a:r>
          </a:p>
        </p:txBody>
      </p:sp>
      <p:sp>
        <p:nvSpPr>
          <p:cNvPr id="3" name="Content Placeholder 2"/>
          <p:cNvSpPr>
            <a:spLocks noGrp="1"/>
          </p:cNvSpPr>
          <p:nvPr>
            <p:ph idx="1"/>
          </p:nvPr>
        </p:nvSpPr>
        <p:spPr>
          <a:xfrm>
            <a:off x="457200" y="990600"/>
            <a:ext cx="8534400" cy="5715000"/>
          </a:xfrm>
        </p:spPr>
        <p:txBody>
          <a:bodyPr>
            <a:normAutofit lnSpcReduction="10000"/>
          </a:bodyPr>
          <a:lstStyle/>
          <a:p>
            <a:pPr>
              <a:lnSpc>
                <a:spcPct val="80000"/>
              </a:lnSpc>
            </a:pPr>
            <a:r>
              <a:rPr lang="en-US" b="1" dirty="0"/>
              <a:t>Example</a:t>
            </a:r>
            <a:r>
              <a:rPr lang="en-US" dirty="0"/>
              <a:t>:</a:t>
            </a:r>
          </a:p>
          <a:p>
            <a:pPr>
              <a:lnSpc>
                <a:spcPct val="80000"/>
              </a:lnSpc>
            </a:pPr>
            <a:r>
              <a:rPr lang="en-US" dirty="0"/>
              <a:t>Decide whether the numerical value describes a population parameter or a sample statistic.</a:t>
            </a:r>
          </a:p>
          <a:p>
            <a:r>
              <a:rPr lang="en-US" dirty="0"/>
              <a:t>A recent survey of a sample of 450 college students reported that the average weekly income for students is $325.</a:t>
            </a:r>
          </a:p>
          <a:p>
            <a:pPr lvl="1"/>
            <a:r>
              <a:rPr lang="en-US" dirty="0">
                <a:solidFill>
                  <a:schemeClr val="folHlink"/>
                </a:solidFill>
              </a:rPr>
              <a:t>Because the average of $325 is based on a sample, this is a sample statistic.</a:t>
            </a:r>
          </a:p>
          <a:p>
            <a:r>
              <a:rPr lang="en-US" dirty="0"/>
              <a:t>The average weekly income for all students is $405.</a:t>
            </a:r>
          </a:p>
          <a:p>
            <a:pPr lvl="1"/>
            <a:r>
              <a:rPr lang="en-US" dirty="0">
                <a:solidFill>
                  <a:schemeClr val="folHlink"/>
                </a:solidFill>
              </a:rPr>
              <a:t>Because the average of $405 is based on a population, this is a population parameter.</a:t>
            </a:r>
          </a:p>
          <a:p>
            <a:endParaRPr lang="en-US" dirty="0"/>
          </a:p>
        </p:txBody>
      </p:sp>
    </p:spTree>
    <p:extLst>
      <p:ext uri="{BB962C8B-B14F-4D97-AF65-F5344CB8AC3E}">
        <p14:creationId xmlns:p14="http://schemas.microsoft.com/office/powerpoint/2010/main" val="2660492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 OF MEASUREMENT</a:t>
            </a:r>
          </a:p>
        </p:txBody>
      </p:sp>
      <p:sp>
        <p:nvSpPr>
          <p:cNvPr id="3" name="Content Placeholder 2"/>
          <p:cNvSpPr>
            <a:spLocks noGrp="1"/>
          </p:cNvSpPr>
          <p:nvPr>
            <p:ph idx="1"/>
          </p:nvPr>
        </p:nvSpPr>
        <p:spPr>
          <a:xfrm>
            <a:off x="457200" y="1600200"/>
            <a:ext cx="8382000" cy="5105400"/>
          </a:xfrm>
        </p:spPr>
        <p:txBody>
          <a:bodyPr>
            <a:normAutofit fontScale="55000" lnSpcReduction="20000"/>
          </a:bodyPr>
          <a:lstStyle/>
          <a:p>
            <a:pPr marL="268605" marR="133985" indent="-256540">
              <a:lnSpc>
                <a:spcPct val="150000"/>
              </a:lnSpc>
              <a:spcBef>
                <a:spcPts val="95"/>
              </a:spcBef>
            </a:pPr>
            <a:r>
              <a:rPr lang="en-US" spc="-5" dirty="0">
                <a:latin typeface="Times New Roman"/>
                <a:cs typeface="Times New Roman"/>
              </a:rPr>
              <a:t>Measurement is </a:t>
            </a:r>
            <a:r>
              <a:rPr lang="en-US" dirty="0">
                <a:latin typeface="Times New Roman"/>
                <a:cs typeface="Times New Roman"/>
              </a:rPr>
              <a:t>the </a:t>
            </a:r>
            <a:r>
              <a:rPr lang="en-US" spc="-5" dirty="0">
                <a:latin typeface="Times New Roman"/>
                <a:cs typeface="Times New Roman"/>
              </a:rPr>
              <a:t>process </a:t>
            </a:r>
            <a:r>
              <a:rPr lang="en-US" dirty="0">
                <a:latin typeface="Times New Roman"/>
                <a:cs typeface="Times New Roman"/>
              </a:rPr>
              <a:t>of </a:t>
            </a:r>
            <a:r>
              <a:rPr lang="en-US" spc="-5" dirty="0">
                <a:latin typeface="Times New Roman"/>
                <a:cs typeface="Times New Roman"/>
              </a:rPr>
              <a:t>assigning </a:t>
            </a:r>
            <a:r>
              <a:rPr lang="en-US" dirty="0">
                <a:latin typeface="Times New Roman"/>
                <a:cs typeface="Times New Roman"/>
              </a:rPr>
              <a:t>numbers  or </a:t>
            </a:r>
            <a:r>
              <a:rPr lang="en-US" spc="-5" dirty="0">
                <a:latin typeface="Times New Roman"/>
                <a:cs typeface="Times New Roman"/>
              </a:rPr>
              <a:t>labels </a:t>
            </a:r>
            <a:r>
              <a:rPr lang="en-US" dirty="0">
                <a:latin typeface="Times New Roman"/>
                <a:cs typeface="Times New Roman"/>
              </a:rPr>
              <a:t>to </a:t>
            </a:r>
            <a:r>
              <a:rPr lang="en-US" spc="-5" dirty="0">
                <a:latin typeface="Times New Roman"/>
                <a:cs typeface="Times New Roman"/>
              </a:rPr>
              <a:t>objects, persons, states, </a:t>
            </a:r>
            <a:r>
              <a:rPr lang="en-US" dirty="0">
                <a:latin typeface="Times New Roman"/>
                <a:cs typeface="Times New Roman"/>
              </a:rPr>
              <a:t>or </a:t>
            </a:r>
            <a:r>
              <a:rPr lang="en-US" spc="-5" dirty="0">
                <a:latin typeface="Times New Roman"/>
                <a:cs typeface="Times New Roman"/>
              </a:rPr>
              <a:t>events </a:t>
            </a:r>
            <a:r>
              <a:rPr lang="en-US" dirty="0">
                <a:latin typeface="Times New Roman"/>
                <a:cs typeface="Times New Roman"/>
              </a:rPr>
              <a:t>in  accordance with </a:t>
            </a:r>
            <a:r>
              <a:rPr lang="en-US" spc="-5" dirty="0">
                <a:latin typeface="Times New Roman"/>
                <a:cs typeface="Times New Roman"/>
              </a:rPr>
              <a:t>specific rules </a:t>
            </a:r>
            <a:r>
              <a:rPr lang="en-US" dirty="0">
                <a:latin typeface="Times New Roman"/>
                <a:cs typeface="Times New Roman"/>
              </a:rPr>
              <a:t>to </a:t>
            </a:r>
            <a:r>
              <a:rPr lang="en-US" spc="-5" dirty="0">
                <a:latin typeface="Times New Roman"/>
                <a:cs typeface="Times New Roman"/>
              </a:rPr>
              <a:t>represent  quantities </a:t>
            </a:r>
            <a:r>
              <a:rPr lang="en-US" dirty="0">
                <a:latin typeface="Times New Roman"/>
                <a:cs typeface="Times New Roman"/>
              </a:rPr>
              <a:t>or </a:t>
            </a:r>
            <a:r>
              <a:rPr lang="en-US" spc="-5" dirty="0">
                <a:latin typeface="Times New Roman"/>
                <a:cs typeface="Times New Roman"/>
              </a:rPr>
              <a:t>qualities </a:t>
            </a:r>
            <a:r>
              <a:rPr lang="en-US" dirty="0">
                <a:latin typeface="Times New Roman"/>
                <a:cs typeface="Times New Roman"/>
              </a:rPr>
              <a:t>of</a:t>
            </a:r>
            <a:r>
              <a:rPr lang="en-US" spc="80" dirty="0">
                <a:latin typeface="Times New Roman"/>
                <a:cs typeface="Times New Roman"/>
              </a:rPr>
              <a:t> </a:t>
            </a:r>
            <a:r>
              <a:rPr lang="en-US" spc="-5" dirty="0">
                <a:latin typeface="Times New Roman"/>
                <a:cs typeface="Times New Roman"/>
              </a:rPr>
              <a:t>attributes.</a:t>
            </a:r>
            <a:endParaRPr lang="en-US" dirty="0">
              <a:latin typeface="Times New Roman"/>
              <a:cs typeface="Times New Roman"/>
            </a:endParaRPr>
          </a:p>
          <a:p>
            <a:pPr marL="268605" marR="5080" indent="-256540">
              <a:lnSpc>
                <a:spcPct val="150000"/>
              </a:lnSpc>
              <a:spcBef>
                <a:spcPts val="1380"/>
              </a:spcBef>
            </a:pPr>
            <a:r>
              <a:rPr lang="en-US" sz="2400" dirty="0">
                <a:solidFill>
                  <a:srgbClr val="FD8537"/>
                </a:solidFill>
                <a:latin typeface="Wingdings 3"/>
                <a:cs typeface="Wingdings 3"/>
              </a:rPr>
              <a:t></a:t>
            </a:r>
            <a:r>
              <a:rPr lang="en-US" sz="2400" dirty="0">
                <a:solidFill>
                  <a:srgbClr val="FD8537"/>
                </a:solidFill>
                <a:latin typeface="Times New Roman"/>
                <a:cs typeface="Times New Roman"/>
              </a:rPr>
              <a:t> </a:t>
            </a:r>
            <a:r>
              <a:rPr lang="en-US" spc="-120" dirty="0">
                <a:latin typeface="Times New Roman"/>
                <a:cs typeface="Times New Roman"/>
              </a:rPr>
              <a:t>We </a:t>
            </a:r>
            <a:r>
              <a:rPr lang="en-US" dirty="0">
                <a:latin typeface="Times New Roman"/>
                <a:cs typeface="Times New Roman"/>
              </a:rPr>
              <a:t>do not </a:t>
            </a:r>
            <a:r>
              <a:rPr lang="en-US" spc="-5" dirty="0">
                <a:latin typeface="Times New Roman"/>
                <a:cs typeface="Times New Roman"/>
              </a:rPr>
              <a:t>measure specific objects, </a:t>
            </a:r>
            <a:r>
              <a:rPr lang="en-US" dirty="0">
                <a:latin typeface="Times New Roman"/>
                <a:cs typeface="Times New Roman"/>
              </a:rPr>
              <a:t>persons, etc.,  we </a:t>
            </a:r>
            <a:r>
              <a:rPr lang="en-US" spc="-5" dirty="0">
                <a:latin typeface="Times New Roman"/>
                <a:cs typeface="Times New Roman"/>
              </a:rPr>
              <a:t>measure attributes </a:t>
            </a:r>
            <a:r>
              <a:rPr lang="en-US" dirty="0">
                <a:latin typeface="Times New Roman"/>
                <a:cs typeface="Times New Roman"/>
              </a:rPr>
              <a:t>or </a:t>
            </a:r>
            <a:r>
              <a:rPr lang="en-US" spc="-5" dirty="0">
                <a:latin typeface="Times New Roman"/>
                <a:cs typeface="Times New Roman"/>
              </a:rPr>
              <a:t>features </a:t>
            </a:r>
            <a:r>
              <a:rPr lang="en-US" dirty="0">
                <a:latin typeface="Times New Roman"/>
                <a:cs typeface="Times New Roman"/>
              </a:rPr>
              <a:t>that </a:t>
            </a:r>
            <a:r>
              <a:rPr lang="en-US" spc="-5" dirty="0">
                <a:latin typeface="Times New Roman"/>
                <a:cs typeface="Times New Roman"/>
              </a:rPr>
              <a:t>define</a:t>
            </a:r>
            <a:r>
              <a:rPr lang="en-US" spc="125" dirty="0">
                <a:latin typeface="Times New Roman"/>
                <a:cs typeface="Times New Roman"/>
              </a:rPr>
              <a:t> </a:t>
            </a:r>
            <a:r>
              <a:rPr lang="en-US" spc="-5" dirty="0" smtClean="0">
                <a:latin typeface="Times New Roman"/>
                <a:cs typeface="Times New Roman"/>
              </a:rPr>
              <a:t>them.</a:t>
            </a:r>
          </a:p>
          <a:p>
            <a:pPr marL="526415" marR="5080" indent="-514350">
              <a:lnSpc>
                <a:spcPct val="150000"/>
              </a:lnSpc>
              <a:spcBef>
                <a:spcPts val="1380"/>
              </a:spcBef>
              <a:buFont typeface="+mj-lt"/>
              <a:buAutoNum type="arabicPeriod"/>
            </a:pPr>
            <a:r>
              <a:rPr lang="en-US" b="1" dirty="0" smtClean="0"/>
              <a:t>Nominal</a:t>
            </a:r>
          </a:p>
          <a:p>
            <a:pPr marL="526415" marR="5080" indent="-514350">
              <a:lnSpc>
                <a:spcPct val="150000"/>
              </a:lnSpc>
              <a:spcBef>
                <a:spcPts val="1380"/>
              </a:spcBef>
              <a:buFont typeface="+mj-lt"/>
              <a:buAutoNum type="arabicPeriod"/>
            </a:pPr>
            <a:r>
              <a:rPr lang="en-US" b="1" dirty="0" smtClean="0"/>
              <a:t>Ordinal</a:t>
            </a:r>
            <a:endParaRPr lang="en-US" b="1" dirty="0"/>
          </a:p>
          <a:p>
            <a:pPr marL="526415" marR="5080" indent="-514350">
              <a:lnSpc>
                <a:spcPct val="150000"/>
              </a:lnSpc>
              <a:spcBef>
                <a:spcPts val="1380"/>
              </a:spcBef>
              <a:buFont typeface="+mj-lt"/>
              <a:buAutoNum type="arabicPeriod"/>
            </a:pPr>
            <a:r>
              <a:rPr lang="en-US" b="1" dirty="0" smtClean="0"/>
              <a:t>Interval</a:t>
            </a:r>
            <a:endParaRPr lang="en-US" b="1" dirty="0"/>
          </a:p>
          <a:p>
            <a:pPr marL="526415" marR="5080" indent="-514350">
              <a:lnSpc>
                <a:spcPct val="150000"/>
              </a:lnSpc>
              <a:spcBef>
                <a:spcPts val="1380"/>
              </a:spcBef>
              <a:buFont typeface="+mj-lt"/>
              <a:buAutoNum type="arabicPeriod"/>
            </a:pPr>
            <a:r>
              <a:rPr lang="en-US" b="1" dirty="0" smtClean="0"/>
              <a:t>Ratio</a:t>
            </a:r>
          </a:p>
          <a:p>
            <a:pPr marL="12065" marR="5080" indent="0">
              <a:lnSpc>
                <a:spcPct val="150000"/>
              </a:lnSpc>
              <a:spcBef>
                <a:spcPts val="1380"/>
              </a:spcBef>
              <a:buNone/>
            </a:pPr>
            <a:r>
              <a:rPr lang="en-US" dirty="0"/>
              <a:t>The goal is to be able to identify the type </a:t>
            </a:r>
            <a:r>
              <a:rPr lang="en-US" dirty="0" smtClean="0"/>
              <a:t>of measurement </a:t>
            </a:r>
            <a:r>
              <a:rPr lang="en-US" dirty="0"/>
              <a:t>scale, and to understand </a:t>
            </a:r>
            <a:r>
              <a:rPr lang="en-US" dirty="0" smtClean="0"/>
              <a:t>proper use </a:t>
            </a:r>
            <a:r>
              <a:rPr lang="en-US" dirty="0"/>
              <a:t>and interpretation of the scale</a:t>
            </a:r>
            <a:r>
              <a:rPr lang="en-US" dirty="0" smtClean="0"/>
              <a:t>.</a:t>
            </a:r>
            <a:endParaRPr lang="en-US" b="1" dirty="0"/>
          </a:p>
        </p:txBody>
      </p:sp>
    </p:spTree>
    <p:extLst>
      <p:ext uri="{BB962C8B-B14F-4D97-AF65-F5344CB8AC3E}">
        <p14:creationId xmlns:p14="http://schemas.microsoft.com/office/powerpoint/2010/main" val="3799484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 OF MEASUREMENT</a:t>
            </a:r>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pPr>
              <a:buFontTx/>
              <a:buChar char="•"/>
            </a:pPr>
            <a:r>
              <a:rPr lang="en-US" b="1" dirty="0"/>
              <a:t>Nominal </a:t>
            </a:r>
            <a:r>
              <a:rPr lang="en-US" dirty="0"/>
              <a:t>- Categorical variables with no inherent order or ranking   sequence such as names or classes (e.g., gender). Value may be a numerical, but without numerical value (e.g., I, II, III). The only operation that can be applied to Nominal variables is enumeration.</a:t>
            </a:r>
          </a:p>
          <a:p>
            <a:pPr>
              <a:buFontTx/>
              <a:buChar char="•"/>
            </a:pPr>
            <a:r>
              <a:rPr lang="en-US" dirty="0"/>
              <a:t> </a:t>
            </a:r>
            <a:r>
              <a:rPr lang="en-US" b="1" dirty="0"/>
              <a:t>Ordinal</a:t>
            </a:r>
            <a:r>
              <a:rPr lang="en-US" dirty="0"/>
              <a:t> - Variables with an inherent rank or order, e.g. mild, moderate, severe. Can be compared for equality, or greater or less, but not </a:t>
            </a:r>
            <a:r>
              <a:rPr lang="en-US" i="1" dirty="0"/>
              <a:t>how much</a:t>
            </a:r>
            <a:r>
              <a:rPr lang="en-US" dirty="0"/>
              <a:t> greater or less.</a:t>
            </a:r>
          </a:p>
          <a:p>
            <a:pPr>
              <a:buFontTx/>
              <a:buChar char="•"/>
            </a:pPr>
            <a:r>
              <a:rPr lang="en-US" dirty="0"/>
              <a:t> </a:t>
            </a:r>
            <a:r>
              <a:rPr lang="en-US" b="1" dirty="0"/>
              <a:t>Interval </a:t>
            </a:r>
            <a:r>
              <a:rPr lang="en-US" dirty="0"/>
              <a:t>- Values of the variable are ordered as in Ordinal, and additionally, differences between values are meaningful, however, the scale is not absolutely </a:t>
            </a:r>
            <a:r>
              <a:rPr lang="en-US" dirty="0" smtClean="0"/>
              <a:t>secured. </a:t>
            </a:r>
            <a:r>
              <a:rPr lang="en-US" dirty="0"/>
              <a:t>Calendar dates and temperatures on the </a:t>
            </a:r>
            <a:r>
              <a:rPr lang="en-US" dirty="0">
                <a:latin typeface="Arial" charset="0"/>
              </a:rPr>
              <a:t>Fahrenheit scale are examples.</a:t>
            </a:r>
            <a:r>
              <a:rPr lang="en-US" dirty="0"/>
              <a:t> Addition and subtraction, but not multiplication and division are meaningful operations.</a:t>
            </a:r>
          </a:p>
          <a:p>
            <a:pPr>
              <a:buFontTx/>
              <a:buChar char="•"/>
            </a:pPr>
            <a:r>
              <a:rPr lang="en-US" dirty="0"/>
              <a:t> </a:t>
            </a:r>
            <a:r>
              <a:rPr lang="en-US" b="1" dirty="0"/>
              <a:t>Ratio</a:t>
            </a:r>
            <a:r>
              <a:rPr lang="en-US" dirty="0"/>
              <a:t> - Variables with all properties of Interval plus an absolute, non-arbitrary zero point, e.g. age, weight, temperature (Kelvin). Addition, subtraction, multiplication, and division are all meaningful </a:t>
            </a:r>
            <a:r>
              <a:rPr lang="en-US" dirty="0" smtClean="0"/>
              <a:t>operations.</a:t>
            </a:r>
            <a:endParaRPr lang="en-US" dirty="0"/>
          </a:p>
        </p:txBody>
      </p:sp>
    </p:spTree>
    <p:extLst>
      <p:ext uri="{BB962C8B-B14F-4D97-AF65-F5344CB8AC3E}">
        <p14:creationId xmlns:p14="http://schemas.microsoft.com/office/powerpoint/2010/main" val="33264848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700</TotalTime>
  <Words>1206</Words>
  <Application>Microsoft Office PowerPoint</Application>
  <PresentationFormat>On-screen Show (4:3)</PresentationFormat>
  <Paragraphs>172</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Inferential Statistics</vt:lpstr>
      <vt:lpstr>Introduction</vt:lpstr>
      <vt:lpstr>Defination</vt:lpstr>
      <vt:lpstr>USE &amp; APPLICATION OF STATISTICS</vt:lpstr>
      <vt:lpstr>Statistics in Business</vt:lpstr>
      <vt:lpstr>Statistics in Business</vt:lpstr>
      <vt:lpstr>Statistics in Business</vt:lpstr>
      <vt:lpstr>SCALE OF MEASUREMENT</vt:lpstr>
      <vt:lpstr>SCALE OF MEASUREMENT</vt:lpstr>
      <vt:lpstr>Nominal</vt:lpstr>
      <vt:lpstr>Ordinal Level Data</vt:lpstr>
      <vt:lpstr>Interval Level Data</vt:lpstr>
      <vt:lpstr>Ratio Level Data</vt:lpstr>
      <vt:lpstr>PowerPoint Presentation</vt:lpstr>
      <vt:lpstr>PowerPoint Presentation</vt:lpstr>
      <vt:lpstr>PowerPoint Presentation</vt:lpstr>
      <vt:lpstr>PowerPoint Presentation</vt:lpstr>
      <vt:lpstr>Descriptive statistics</vt:lpstr>
      <vt:lpstr>Descriptive statistics</vt:lpstr>
      <vt:lpstr>Descriptive statistics</vt:lpstr>
      <vt:lpstr>Descriptive statistics</vt:lpstr>
      <vt:lpstr>Descriptive statistics</vt:lpstr>
      <vt:lpstr>Inferential statistics:</vt:lpstr>
      <vt:lpstr>Inferential statistics (cont…)</vt:lpstr>
      <vt:lpstr>Inferential statistics (cont…)</vt:lpstr>
      <vt:lpstr>Inferential statistics (cont…)</vt:lpstr>
      <vt:lpstr>PowerPoint Presentation</vt:lpstr>
      <vt:lpstr>Inferential statistics (cont…)</vt:lpstr>
      <vt:lpstr>Inferential statistics (cont…)</vt:lpstr>
      <vt:lpstr>Inferential statistics (cont…)</vt:lpstr>
      <vt:lpstr>Key Notes</vt:lpstr>
      <vt:lpstr>Home work</vt:lpstr>
      <vt:lpstr>PowerPoint Presentation</vt:lpstr>
      <vt:lpstr>Answers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Statistics</dc:title>
  <dc:creator>Rashid</dc:creator>
  <cp:lastModifiedBy>Rashid-Admin</cp:lastModifiedBy>
  <cp:revision>37</cp:revision>
  <dcterms:created xsi:type="dcterms:W3CDTF">2006-08-16T00:00:00Z</dcterms:created>
  <dcterms:modified xsi:type="dcterms:W3CDTF">2020-03-01T05:52:20Z</dcterms:modified>
</cp:coreProperties>
</file>