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60" r:id="rId7"/>
    <p:sldId id="261" r:id="rId8"/>
    <p:sldId id="262" r:id="rId9"/>
    <p:sldId id="263" r:id="rId10"/>
    <p:sldId id="277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FREQUENCY </a:t>
            </a:r>
            <a:r>
              <a:rPr lang="en-US" b="1" dirty="0" smtClean="0"/>
              <a:t>DISTRIBUTION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Rashid</a:t>
            </a:r>
          </a:p>
          <a:p>
            <a:r>
              <a:rPr lang="en-US" dirty="0" smtClean="0"/>
              <a:t>MSBA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635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235" y="0"/>
            <a:ext cx="8229600" cy="914400"/>
          </a:xfrm>
        </p:spPr>
        <p:txBody>
          <a:bodyPr/>
          <a:lstStyle/>
          <a:p>
            <a:r>
              <a:rPr lang="en-US" dirty="0"/>
              <a:t>ii. </a:t>
            </a:r>
            <a:r>
              <a:rPr lang="en-US" b="1" dirty="0"/>
              <a:t>MEDIAN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255" y="1120349"/>
            <a:ext cx="8229600" cy="4525963"/>
          </a:xfrm>
        </p:spPr>
        <p:txBody>
          <a:bodyPr/>
          <a:lstStyle/>
          <a:p>
            <a:r>
              <a:rPr lang="en-US" b="1" dirty="0"/>
              <a:t>For un-Grouped Data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2209800"/>
            <a:ext cx="4415055" cy="3733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018" y="1447800"/>
            <a:ext cx="4135582" cy="5105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26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ii. </a:t>
            </a:r>
            <a:r>
              <a:rPr lang="en-US" b="1" dirty="0"/>
              <a:t>MEDIAN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Grouped Data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33600"/>
            <a:ext cx="512495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762000"/>
          </a:xfrm>
        </p:spPr>
        <p:txBody>
          <a:bodyPr/>
          <a:lstStyle/>
          <a:p>
            <a:r>
              <a:rPr lang="en-US" dirty="0"/>
              <a:t>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According </a:t>
            </a:r>
            <a:r>
              <a:rPr lang="en-US" b="1" dirty="0"/>
              <a:t>to the census of 1991, </a:t>
            </a:r>
            <a:r>
              <a:rPr lang="en-US" b="1" dirty="0" smtClean="0"/>
              <a:t>following are </a:t>
            </a:r>
            <a:r>
              <a:rPr lang="en-US" b="1" dirty="0"/>
              <a:t>the population figure, </a:t>
            </a:r>
            <a:r>
              <a:rPr lang="en-US" b="1" dirty="0" smtClean="0"/>
              <a:t>in</a:t>
            </a:r>
            <a:r>
              <a:rPr lang="en-US" dirty="0"/>
              <a:t> </a:t>
            </a:r>
            <a:r>
              <a:rPr lang="en-US" b="1" dirty="0" smtClean="0"/>
              <a:t>thousands</a:t>
            </a:r>
            <a:r>
              <a:rPr lang="en-US" b="1" dirty="0"/>
              <a:t>, of 10 cities </a:t>
            </a:r>
            <a:r>
              <a:rPr lang="en-US" b="1" dirty="0" smtClean="0"/>
              <a:t>:</a:t>
            </a:r>
            <a:r>
              <a:rPr lang="en-US" dirty="0"/>
              <a:t> </a:t>
            </a:r>
            <a:r>
              <a:rPr lang="en-US" b="1" dirty="0" smtClean="0"/>
              <a:t>1400</a:t>
            </a:r>
            <a:r>
              <a:rPr lang="en-US" b="1" dirty="0"/>
              <a:t>, 1250, 1670, 1800, 700, 650, 570, 488, 2100, </a:t>
            </a:r>
            <a:r>
              <a:rPr lang="en-US" b="1" dirty="0" smtClean="0"/>
              <a:t>1700.</a:t>
            </a:r>
            <a:r>
              <a:rPr lang="en-US" dirty="0"/>
              <a:t> </a:t>
            </a:r>
            <a:r>
              <a:rPr lang="en-US" b="1" dirty="0" smtClean="0"/>
              <a:t>Find </a:t>
            </a:r>
            <a:r>
              <a:rPr lang="en-US" b="1" dirty="0"/>
              <a:t>the median</a:t>
            </a:r>
            <a:r>
              <a:rPr lang="en-US" b="1" dirty="0" smtClean="0"/>
              <a:t>.</a:t>
            </a:r>
          </a:p>
          <a:p>
            <a:pPr marL="514350" indent="-514350">
              <a:buAutoNum type="arabicPeriod"/>
            </a:pPr>
            <a:r>
              <a:rPr lang="en-US" dirty="0" smtClean="0"/>
              <a:t>0</a:t>
            </a:r>
            <a:r>
              <a:rPr lang="en-US" dirty="0"/>
              <a:t> 2 2</a:t>
            </a:r>
            <a:r>
              <a:rPr lang="en-US" dirty="0" smtClean="0"/>
              <a:t> </a:t>
            </a:r>
            <a:r>
              <a:rPr lang="en-US" dirty="0"/>
              <a:t>0 0 </a:t>
            </a:r>
            <a:r>
              <a:rPr lang="en-US" dirty="0" smtClean="0"/>
              <a:t>1 1 </a:t>
            </a:r>
            <a:r>
              <a:rPr lang="en-US" dirty="0"/>
              <a:t>2 2 2 </a:t>
            </a:r>
            <a:r>
              <a:rPr lang="en-US" dirty="0" smtClean="0"/>
              <a:t>2 </a:t>
            </a:r>
            <a:r>
              <a:rPr lang="en-US" dirty="0"/>
              <a:t>3 1 1 </a:t>
            </a:r>
            <a:r>
              <a:rPr lang="en-US" dirty="0" smtClean="0"/>
              <a:t>3 </a:t>
            </a:r>
            <a:r>
              <a:rPr lang="en-US" dirty="0"/>
              <a:t>3 </a:t>
            </a:r>
            <a:r>
              <a:rPr lang="en-US" dirty="0" smtClean="0"/>
              <a:t>4</a:t>
            </a:r>
            <a:r>
              <a:rPr lang="en-US" dirty="0"/>
              <a:t> 1 </a:t>
            </a:r>
            <a:r>
              <a:rPr lang="en-US" dirty="0" smtClean="0"/>
              <a:t>1 </a:t>
            </a:r>
            <a:r>
              <a:rPr lang="en-US" sz="3600" dirty="0" smtClean="0"/>
              <a:t>find median</a:t>
            </a:r>
          </a:p>
          <a:p>
            <a:pPr marL="514350" indent="-514350">
              <a:buAutoNum type="arabicPeriod"/>
            </a:pPr>
            <a:r>
              <a:rPr lang="en-US" dirty="0"/>
              <a:t>Examples 2. </a:t>
            </a:r>
            <a:r>
              <a:rPr lang="en-US" b="1" dirty="0"/>
              <a:t>Find the median for the </a:t>
            </a:r>
            <a:r>
              <a:rPr lang="en-US" b="1" dirty="0" smtClean="0"/>
              <a:t>following distribution</a:t>
            </a:r>
            <a:r>
              <a:rPr lang="en-US" b="1" dirty="0"/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Wages in </a:t>
            </a:r>
            <a:r>
              <a:rPr lang="en-US" b="1" dirty="0" err="1"/>
              <a:t>Rs</a:t>
            </a:r>
            <a:r>
              <a:rPr lang="en-US" b="1" dirty="0"/>
              <a:t>. 0-10 10-20 20-30 30-40 40-50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No. of workers 22 38 46 35 </a:t>
            </a:r>
            <a:r>
              <a:rPr lang="en-US" b="1" dirty="0" smtClean="0"/>
              <a:t>20</a:t>
            </a:r>
          </a:p>
          <a:p>
            <a:pPr marL="0" indent="0">
              <a:buNone/>
            </a:pPr>
            <a:r>
              <a:rPr lang="en-US" b="1" dirty="0" smtClean="0"/>
              <a:t> </a:t>
            </a:r>
            <a:r>
              <a:rPr lang="en-US" b="1" dirty="0"/>
              <a:t>Here N = 161. Therefore median is the measure of (N + 1)/</a:t>
            </a:r>
            <a:r>
              <a:rPr lang="en-US" b="1" dirty="0" smtClean="0"/>
              <a:t>2 </a:t>
            </a:r>
            <a:r>
              <a:rPr lang="en-US" b="1" dirty="0" err="1" smtClean="0"/>
              <a:t>th</a:t>
            </a:r>
            <a:r>
              <a:rPr lang="en-US" b="1" dirty="0" smtClean="0"/>
              <a:t> </a:t>
            </a:r>
            <a:r>
              <a:rPr lang="en-US" b="1" dirty="0"/>
              <a:t>term </a:t>
            </a:r>
            <a:r>
              <a:rPr lang="en-US" b="1" dirty="0" err="1"/>
              <a:t>i.e</a:t>
            </a:r>
            <a:r>
              <a:rPr lang="en-US" b="1" dirty="0"/>
              <a:t> 81st term. Clearly </a:t>
            </a:r>
            <a:r>
              <a:rPr lang="en-US" b="1" dirty="0" smtClean="0"/>
              <a:t>81</a:t>
            </a:r>
            <a:r>
              <a:rPr lang="en-US" b="1" baseline="30000" dirty="0" smtClean="0"/>
              <a:t>st</a:t>
            </a:r>
            <a:r>
              <a:rPr lang="en-US" b="1" dirty="0" smtClean="0"/>
              <a:t> term </a:t>
            </a:r>
            <a:r>
              <a:rPr lang="en-US" b="1" dirty="0"/>
              <a:t>is situated in the class 20-30. Thus 20-30 is the median class. Consequently</a:t>
            </a:r>
            <a:r>
              <a:rPr lang="en-US" b="1" dirty="0" smtClean="0"/>
              <a:t>. </a:t>
            </a:r>
            <a:r>
              <a:rPr lang="en-US" sz="1700" b="1" dirty="0" smtClean="0">
                <a:solidFill>
                  <a:srgbClr val="FF0000"/>
                </a:solidFill>
              </a:rPr>
              <a:t>(24.46)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4. Find median (Concept of CB and CL) </a:t>
            </a:r>
            <a:r>
              <a:rPr lang="en-US" sz="1700" b="1" dirty="0" smtClean="0">
                <a:solidFill>
                  <a:srgbClr val="FF0000"/>
                </a:solidFill>
              </a:rPr>
              <a:t>(31.04)</a:t>
            </a:r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859545"/>
              </p:ext>
            </p:extLst>
          </p:nvPr>
        </p:nvGraphicFramePr>
        <p:xfrm>
          <a:off x="457200" y="4800600"/>
          <a:ext cx="7315200" cy="129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  <a:gridCol w="914400"/>
              </a:tblGrid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0-10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11-20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21-30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31-40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41-50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51-60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61-70</a:t>
                      </a:r>
                      <a:endParaRPr lang="en-US" dirty="0"/>
                    </a:p>
                  </a:txBody>
                  <a:tcPr/>
                </a:tc>
              </a:tr>
              <a:tr h="64770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125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868362"/>
          </a:xfrm>
        </p:spPr>
        <p:txBody>
          <a:bodyPr/>
          <a:lstStyle/>
          <a:p>
            <a:r>
              <a:rPr lang="en-US" dirty="0" smtClean="0"/>
              <a:t>iii.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According </a:t>
            </a:r>
            <a:r>
              <a:rPr lang="en-US" b="1" dirty="0" smtClean="0"/>
              <a:t>to </a:t>
            </a:r>
            <a:r>
              <a:rPr lang="en-US" b="1" dirty="0"/>
              <a:t>statisticians, </a:t>
            </a:r>
            <a:r>
              <a:rPr lang="en-US" dirty="0" smtClean="0"/>
              <a:t>“The </a:t>
            </a:r>
            <a:r>
              <a:rPr lang="en-US" dirty="0"/>
              <a:t>value of the variable which occurs </a:t>
            </a:r>
            <a:r>
              <a:rPr lang="en-US" dirty="0" smtClean="0"/>
              <a:t>most</a:t>
            </a:r>
            <a:r>
              <a:rPr lang="en-US" dirty="0"/>
              <a:t> </a:t>
            </a:r>
            <a:r>
              <a:rPr lang="en-US" dirty="0" smtClean="0"/>
              <a:t>frequently </a:t>
            </a:r>
            <a:r>
              <a:rPr lang="en-US" dirty="0"/>
              <a:t>in the distribution is called the </a:t>
            </a:r>
            <a:r>
              <a:rPr lang="en-US" dirty="0" smtClean="0"/>
              <a:t>mode”.</a:t>
            </a:r>
          </a:p>
          <a:p>
            <a:r>
              <a:rPr lang="en-US" b="1" dirty="0" smtClean="0"/>
              <a:t>Definition</a:t>
            </a:r>
            <a:r>
              <a:rPr lang="en-US" b="1" dirty="0"/>
              <a:t>. </a:t>
            </a:r>
            <a:r>
              <a:rPr lang="en-US" dirty="0"/>
              <a:t>The mode is that value (or size) of </a:t>
            </a:r>
            <a:r>
              <a:rPr lang="en-US" dirty="0" smtClean="0"/>
              <a:t>the </a:t>
            </a:r>
            <a:r>
              <a:rPr lang="en-US" dirty="0" err="1" smtClean="0"/>
              <a:t>variate</a:t>
            </a:r>
            <a:r>
              <a:rPr lang="en-US" dirty="0" smtClean="0"/>
              <a:t> </a:t>
            </a:r>
            <a:r>
              <a:rPr lang="en-US" dirty="0"/>
              <a:t>for which the frequency </a:t>
            </a:r>
            <a:r>
              <a:rPr lang="en-US" dirty="0" smtClean="0"/>
              <a:t>is</a:t>
            </a:r>
            <a:r>
              <a:rPr lang="en-US" dirty="0"/>
              <a:t> </a:t>
            </a:r>
            <a:r>
              <a:rPr lang="en-US" dirty="0" smtClean="0"/>
              <a:t>maximum </a:t>
            </a:r>
            <a:r>
              <a:rPr lang="en-US" dirty="0"/>
              <a:t>or the point of maximum frequency or the point </a:t>
            </a:r>
            <a:r>
              <a:rPr lang="en-US" dirty="0" smtClean="0"/>
              <a:t>of maximum </a:t>
            </a:r>
            <a:r>
              <a:rPr lang="en-US" dirty="0"/>
              <a:t>density. In </a:t>
            </a:r>
            <a:r>
              <a:rPr lang="en-US" dirty="0" smtClean="0"/>
              <a:t>other</a:t>
            </a:r>
            <a:r>
              <a:rPr lang="en-US" dirty="0"/>
              <a:t> </a:t>
            </a:r>
            <a:r>
              <a:rPr lang="en-US" dirty="0" smtClean="0"/>
              <a:t>words</a:t>
            </a:r>
            <a:r>
              <a:rPr lang="en-US" dirty="0"/>
              <a:t>, the mode is the maximum ordinate of the ideal curve which gives the closest fit </a:t>
            </a:r>
            <a:r>
              <a:rPr lang="en-US" dirty="0" smtClean="0"/>
              <a:t>to</a:t>
            </a:r>
            <a:r>
              <a:rPr lang="en-US" dirty="0"/>
              <a:t> </a:t>
            </a:r>
            <a:r>
              <a:rPr lang="en-US" dirty="0" smtClean="0"/>
              <a:t>the </a:t>
            </a:r>
            <a:r>
              <a:rPr lang="en-US" dirty="0"/>
              <a:t>actual distribution</a:t>
            </a:r>
            <a:r>
              <a:rPr lang="en-US" dirty="0" smtClean="0"/>
              <a:t>.</a:t>
            </a:r>
          </a:p>
          <a:p>
            <a:r>
              <a:rPr lang="en-US" dirty="0"/>
              <a:t>For any data set there is always exactly one mean and exactly one median. </a:t>
            </a:r>
            <a:r>
              <a:rPr lang="en-US" dirty="0" smtClean="0"/>
              <a:t>This need </a:t>
            </a:r>
            <a:r>
              <a:rPr lang="en-US" dirty="0"/>
              <a:t>not be true of the mode; several different values could occur with the </a:t>
            </a:r>
            <a:r>
              <a:rPr lang="en-US" dirty="0" smtClean="0"/>
              <a:t>highest frequency</a:t>
            </a:r>
            <a:r>
              <a:rPr lang="en-US" dirty="0"/>
              <a:t>, as we will see. It could even happen that every value occurs with </a:t>
            </a:r>
            <a:r>
              <a:rPr lang="en-US" dirty="0" smtClean="0"/>
              <a:t>the same </a:t>
            </a:r>
            <a:r>
              <a:rPr lang="en-US" dirty="0"/>
              <a:t>frequency, in which case the concept of the mode does not make much </a:t>
            </a:r>
            <a:r>
              <a:rPr lang="en-US" dirty="0" smtClean="0"/>
              <a:t>sense.</a:t>
            </a:r>
            <a:br>
              <a:rPr lang="en-US" dirty="0" smtClean="0"/>
            </a:br>
            <a:r>
              <a:rPr lang="en-US" b="1" dirty="0" smtClean="0"/>
              <a:t>For Un-grouped data</a:t>
            </a:r>
          </a:p>
          <a:p>
            <a:pPr lvl="1"/>
            <a:r>
              <a:rPr lang="en-US" i="1" dirty="0"/>
              <a:t>The most frequently occurring value</a:t>
            </a:r>
            <a:endParaRPr lang="en-US" b="1" dirty="0" smtClean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For </a:t>
            </a:r>
            <a:r>
              <a:rPr lang="en-US" b="1" dirty="0"/>
              <a:t>Grouped Data</a:t>
            </a:r>
          </a:p>
          <a:p>
            <a:pPr marL="457200" lvl="1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800600"/>
            <a:ext cx="69342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1. 	0 </a:t>
            </a:r>
            <a:r>
              <a:rPr lang="en-US" dirty="0"/>
              <a:t>2 2 0 0 1 1 2 2 2 2 3 1 1 3 3 4 1 1 </a:t>
            </a:r>
            <a:r>
              <a:rPr lang="en-US" sz="3600" dirty="0"/>
              <a:t>find </a:t>
            </a:r>
            <a:r>
              <a:rPr lang="en-US" sz="3600" dirty="0" smtClean="0"/>
              <a:t>mode</a:t>
            </a:r>
          </a:p>
          <a:p>
            <a:pPr marL="742950" indent="-742950">
              <a:buAutoNum type="arabicPeriod" startAt="2"/>
            </a:pPr>
            <a:r>
              <a:rPr lang="en-US" sz="3600" dirty="0" smtClean="0"/>
              <a:t>−</a:t>
            </a:r>
            <a:r>
              <a:rPr lang="en-US" sz="3600" dirty="0"/>
              <a:t>1 0 2 </a:t>
            </a:r>
            <a:r>
              <a:rPr lang="en-US" sz="3600" dirty="0" smtClean="0"/>
              <a:t>0 </a:t>
            </a:r>
            <a:r>
              <a:rPr lang="en-US" sz="3600" dirty="0"/>
              <a:t>find </a:t>
            </a:r>
            <a:r>
              <a:rPr lang="en-US" sz="3600" dirty="0" smtClean="0"/>
              <a:t>mode</a:t>
            </a:r>
          </a:p>
          <a:p>
            <a:pPr marL="742950" indent="-742950">
              <a:buAutoNum type="arabicPeriod" startAt="2"/>
            </a:pPr>
            <a:r>
              <a:rPr lang="en-US" sz="3600" b="1" dirty="0" smtClean="0"/>
              <a:t>Compute </a:t>
            </a:r>
            <a:r>
              <a:rPr lang="en-US" sz="3600" b="1" dirty="0"/>
              <a:t>the mode of the following </a:t>
            </a:r>
            <a:r>
              <a:rPr lang="en-US" sz="3600" b="1" dirty="0" smtClean="0"/>
              <a:t>distribution:</a:t>
            </a:r>
            <a:r>
              <a:rPr lang="en-US" sz="3600" dirty="0"/>
              <a:t> </a:t>
            </a:r>
            <a:r>
              <a:rPr lang="en-US" sz="3600" b="1" dirty="0" smtClean="0"/>
              <a:t>Class </a:t>
            </a:r>
            <a:r>
              <a:rPr lang="en-US" sz="1300" b="1" dirty="0">
                <a:solidFill>
                  <a:srgbClr val="FF0000"/>
                </a:solidFill>
              </a:rPr>
              <a:t>: </a:t>
            </a:r>
            <a:r>
              <a:rPr lang="en-US" sz="1300" b="1" dirty="0" smtClean="0">
                <a:solidFill>
                  <a:srgbClr val="FF0000"/>
                </a:solidFill>
              </a:rPr>
              <a:t>(25.103</a:t>
            </a:r>
            <a:r>
              <a:rPr lang="en-US" sz="1300" b="1" dirty="0">
                <a:solidFill>
                  <a:srgbClr val="FF0000"/>
                </a:solidFill>
              </a:rPr>
              <a:t>)</a:t>
            </a:r>
            <a:endParaRPr lang="en-US" sz="13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3600" b="1" dirty="0" smtClean="0"/>
              <a:t>	0-7 </a:t>
            </a:r>
            <a:r>
              <a:rPr lang="en-US" sz="3600" b="1" dirty="0"/>
              <a:t>7-14 14-21 21-28 28-35 35-42 42-49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b="1" dirty="0"/>
              <a:t>Frequency :19 25 36 72 51 43 </a:t>
            </a:r>
            <a:r>
              <a:rPr lang="en-US" sz="3600" b="1" dirty="0" smtClean="0"/>
              <a:t>28</a:t>
            </a:r>
          </a:p>
          <a:p>
            <a:pPr marL="0" indent="0">
              <a:buNone/>
            </a:pPr>
            <a:r>
              <a:rPr lang="en-US" sz="3600" dirty="0" smtClean="0"/>
              <a:t>4.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800599"/>
            <a:ext cx="7792537" cy="15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iv. </a:t>
            </a:r>
            <a:r>
              <a:rPr lang="en-US" b="1" dirty="0"/>
              <a:t>GEOMETRIC </a:t>
            </a:r>
            <a:r>
              <a:rPr lang="en-US" b="1" dirty="0" smtClean="0"/>
              <a:t>MEAN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2400" y="1219200"/>
                <a:ext cx="8839200" cy="5486400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For Un-Grouped Data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For Grouped Data (N=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/>
                          </a:rPr>
                        </m:ctrlPr>
                      </m:naryPr>
                      <m:sub/>
                      <m:sup/>
                      <m:e>
                        <m:r>
                          <a:rPr lang="en-US" b="0" i="1" smtClean="0">
                            <a:latin typeface="Cambria Math"/>
                          </a:rPr>
                          <m:t>𝐹</m:t>
                        </m:r>
                      </m:e>
                    </m:nary>
                  </m:oMath>
                </a14:m>
                <a:r>
                  <a:rPr lang="en-US" dirty="0" smtClean="0"/>
                  <a:t> )</a:t>
                </a:r>
              </a:p>
              <a:p>
                <a:endParaRPr lang="en-US" dirty="0"/>
              </a:p>
              <a:p>
                <a:endParaRPr lang="en-US" dirty="0" smtClean="0"/>
              </a:p>
              <a:p>
                <a:r>
                  <a:rPr lang="en-US" dirty="0" smtClean="0"/>
                  <a:t>Exercise</a:t>
                </a:r>
              </a:p>
              <a:p>
                <a:pPr marL="457200" lvl="1" indent="0">
                  <a:buNone/>
                </a:pPr>
                <a:r>
                  <a:rPr lang="en-US" b="1" dirty="0"/>
                  <a:t>Compute the geometric mean of the following distribution</a:t>
                </a:r>
                <a:r>
                  <a:rPr lang="en-US" b="1" dirty="0" smtClean="0"/>
                  <a:t>: </a:t>
                </a:r>
                <a:r>
                  <a:rPr lang="en-US" sz="1700" b="1" dirty="0" smtClean="0">
                    <a:solidFill>
                      <a:srgbClr val="FF0000"/>
                    </a:solidFill>
                  </a:rPr>
                  <a:t>(12.58)</a:t>
                </a:r>
              </a:p>
              <a:p>
                <a:r>
                  <a:rPr lang="en-US" b="1" dirty="0" smtClean="0"/>
                  <a:t>Marks </a:t>
                </a:r>
                <a:r>
                  <a:rPr lang="en-US" b="1" dirty="0"/>
                  <a:t>0-10 10-20 20-30 30-40</a:t>
                </a:r>
                <a:r>
                  <a:rPr lang="en-US" dirty="0"/>
                  <a:t/>
                </a:r>
                <a:br>
                  <a:rPr lang="en-US" dirty="0"/>
                </a:br>
                <a:r>
                  <a:rPr lang="en-US" b="1" dirty="0"/>
                  <a:t>No. of students 5 8 3 </a:t>
                </a:r>
                <a:r>
                  <a:rPr lang="en-US" b="1" dirty="0" smtClean="0"/>
                  <a:t>4</a:t>
                </a:r>
                <a:endParaRPr lang="en-US" dirty="0"/>
              </a:p>
              <a:p>
                <a:endParaRPr lang="en-US" b="1" dirty="0"/>
              </a:p>
              <a:p>
                <a:r>
                  <a:rPr lang="en-US" b="1" dirty="0" smtClean="0"/>
                  <a:t>Find the GM</a:t>
                </a:r>
                <a:endParaRPr lang="en-US" b="1" dirty="0"/>
              </a:p>
              <a:p>
                <a:pPr marL="457200" lvl="1" indent="0">
                  <a:buNone/>
                </a:pPr>
                <a:r>
                  <a:rPr lang="en-US" dirty="0"/>
                  <a:t>132, 139, 162, 147, 133, 160, 145, 150, 148, 153</a:t>
                </a:r>
                <a:br>
                  <a:rPr lang="en-US" dirty="0"/>
                </a:br>
                <a:endParaRPr lang="en-US" dirty="0" smtClean="0"/>
              </a:p>
              <a:p>
                <a:endParaRPr lang="en-US" dirty="0" smtClean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2400" y="1219200"/>
                <a:ext cx="8839200" cy="5486400"/>
              </a:xfrm>
              <a:blipFill rotWithShape="1">
                <a:blip r:embed="rId2"/>
                <a:stretch>
                  <a:fillRect l="-1103" t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938" y="1579162"/>
            <a:ext cx="2353003" cy="609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018" y="2819400"/>
            <a:ext cx="2715004" cy="67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v. </a:t>
            </a:r>
            <a:r>
              <a:rPr lang="en-US" b="1" dirty="0"/>
              <a:t>HARMONIC </a:t>
            </a:r>
            <a:r>
              <a:rPr lang="en-US" b="1" dirty="0" smtClean="0"/>
              <a:t>MEAN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Harmonic mean of a series of values is </a:t>
            </a:r>
            <a:r>
              <a:rPr lang="en-US" dirty="0" smtClean="0"/>
              <a:t>the reciprocal </a:t>
            </a:r>
            <a:r>
              <a:rPr lang="en-US" dirty="0"/>
              <a:t>of the arithmetic means </a:t>
            </a:r>
            <a:r>
              <a:rPr lang="en-US" dirty="0" smtClean="0"/>
              <a:t>of their </a:t>
            </a:r>
            <a:r>
              <a:rPr lang="en-US" dirty="0"/>
              <a:t>reciprocals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428998"/>
            <a:ext cx="5553850" cy="299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Find harmonic mean</a:t>
            </a:r>
          </a:p>
          <a:p>
            <a:pPr marL="457200" lvl="1" indent="0">
              <a:buNone/>
            </a:pPr>
            <a:r>
              <a:rPr lang="en-US" dirty="0" smtClean="0"/>
              <a:t>132, 139, 162, 147, 133, 160, 145, 150, 148, 153</a:t>
            </a:r>
            <a:r>
              <a:rPr lang="en-US" dirty="0"/>
              <a:t/>
            </a:r>
            <a:br>
              <a:rPr lang="en-US" dirty="0"/>
            </a:br>
            <a:endParaRPr lang="en-US" b="1" dirty="0" smtClean="0"/>
          </a:p>
          <a:p>
            <a:r>
              <a:rPr lang="en-US" b="1" dirty="0" smtClean="0"/>
              <a:t>Find </a:t>
            </a:r>
            <a:r>
              <a:rPr lang="en-US" b="1" dirty="0"/>
              <a:t>the harmonic mean of the marks obtained in a class test, given </a:t>
            </a:r>
            <a:r>
              <a:rPr lang="en-US" b="1" dirty="0" smtClean="0"/>
              <a:t>below </a:t>
            </a:r>
            <a:r>
              <a:rPr lang="en-US" sz="1200" b="1" dirty="0" smtClean="0">
                <a:solidFill>
                  <a:srgbClr val="FF0000"/>
                </a:solidFill>
              </a:rPr>
              <a:t>(12.746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</a:rPr>
              <a:t>)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Marks : 11 12 13 14 15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No. of students: 3 7 8 5 2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Home work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85800"/>
            <a:ext cx="7411484" cy="281939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145973"/>
            <a:ext cx="4758398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/>
              <a:t>Home work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838200"/>
            <a:ext cx="7421011" cy="291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According to </a:t>
            </a:r>
            <a:r>
              <a:rPr lang="en-US" dirty="0" err="1"/>
              <a:t>Croxton</a:t>
            </a:r>
            <a:r>
              <a:rPr lang="en-US" dirty="0"/>
              <a:t> and Cowden </a:t>
            </a:r>
            <a:r>
              <a:rPr lang="en-US" dirty="0" smtClean="0"/>
              <a:t>‘An </a:t>
            </a:r>
            <a:r>
              <a:rPr lang="en-US" dirty="0"/>
              <a:t>average is a single value within </a:t>
            </a:r>
            <a:r>
              <a:rPr lang="en-US" dirty="0" smtClean="0"/>
              <a:t>the range </a:t>
            </a:r>
            <a:r>
              <a:rPr lang="en-US" dirty="0"/>
              <a:t>of the data that is used to represent all the values in the series. Since </a:t>
            </a:r>
            <a:r>
              <a:rPr lang="en-US" dirty="0" smtClean="0"/>
              <a:t>an average </a:t>
            </a:r>
            <a:r>
              <a:rPr lang="en-US" dirty="0"/>
              <a:t>is somewhere within the range of data, it is sometimes called a measure </a:t>
            </a:r>
            <a:r>
              <a:rPr lang="en-US" dirty="0" smtClean="0"/>
              <a:t>of central </a:t>
            </a:r>
            <a:r>
              <a:rPr lang="en-US" dirty="0"/>
              <a:t>value‘.</a:t>
            </a:r>
          </a:p>
        </p:txBody>
      </p:sp>
    </p:spTree>
    <p:extLst>
      <p:ext uri="{BB962C8B-B14F-4D97-AF65-F5344CB8AC3E}">
        <p14:creationId xmlns:p14="http://schemas.microsoft.com/office/powerpoint/2010/main" val="147720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8991600" cy="58674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The main aim of this unit is to study the frequency distribution. After going through this 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you should </a:t>
            </a:r>
            <a:r>
              <a:rPr lang="en-US" dirty="0">
                <a:latin typeface="Arial" pitchFamily="34" charset="0"/>
                <a:cs typeface="Arial" pitchFamily="34" charset="0"/>
              </a:rPr>
              <a:t>be able to :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Describe </a:t>
            </a:r>
            <a:r>
              <a:rPr lang="en-US" dirty="0">
                <a:latin typeface="Arial" pitchFamily="34" charset="0"/>
                <a:cs typeface="Arial" pitchFamily="34" charset="0"/>
              </a:rPr>
              <a:t>measures of central tendency ;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alculate </a:t>
            </a:r>
            <a:r>
              <a:rPr lang="en-US" dirty="0">
                <a:latin typeface="Arial" pitchFamily="34" charset="0"/>
                <a:cs typeface="Arial" pitchFamily="34" charset="0"/>
              </a:rPr>
              <a:t>mean, mode, median, G.M., H.M. ;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ind </a:t>
            </a:r>
            <a:r>
              <a:rPr lang="en-US" dirty="0">
                <a:latin typeface="Arial" pitchFamily="34" charset="0"/>
                <a:cs typeface="Arial" pitchFamily="34" charset="0"/>
              </a:rPr>
              <a:t>out partition values like quartiles,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deciles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percentiles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etc</a:t>
            </a:r>
            <a:r>
              <a:rPr lang="en-US" dirty="0">
                <a:latin typeface="Arial" pitchFamily="34" charset="0"/>
                <a:cs typeface="Arial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K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now </a:t>
            </a:r>
            <a:r>
              <a:rPr lang="en-US" dirty="0">
                <a:latin typeface="Arial" pitchFamily="34" charset="0"/>
                <a:cs typeface="Arial" pitchFamily="34" charset="0"/>
              </a:rPr>
              <a:t>about measures of dispersion like range,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semi inter-quartile </a:t>
            </a:r>
            <a:r>
              <a:rPr lang="en-US" dirty="0">
                <a:latin typeface="Arial" pitchFamily="34" charset="0"/>
                <a:cs typeface="Arial" pitchFamily="34" charset="0"/>
              </a:rPr>
              <a:t>range, mean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deviation, standard </a:t>
            </a:r>
            <a:r>
              <a:rPr lang="en-US" dirty="0">
                <a:latin typeface="Arial" pitchFamily="34" charset="0"/>
                <a:cs typeface="Arial" pitchFamily="34" charset="0"/>
              </a:rPr>
              <a:t>deviation;</a:t>
            </a:r>
          </a:p>
          <a:p>
            <a:pPr>
              <a:buFont typeface="Wingdings" pitchFamily="2" charset="2"/>
              <a:buChar char="Ø"/>
            </a:pPr>
            <a:r>
              <a:rPr lang="en-US" dirty="0">
                <a:latin typeface="Arial" pitchFamily="34" charset="0"/>
                <a:cs typeface="Arial" pitchFamily="34" charset="0"/>
              </a:rPr>
              <a:t>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alculate </a:t>
            </a:r>
            <a:r>
              <a:rPr lang="en-US" dirty="0">
                <a:latin typeface="Arial" pitchFamily="34" charset="0"/>
                <a:cs typeface="Arial" pitchFamily="34" charset="0"/>
              </a:rPr>
              <a:t>moments,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Karls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Pearsion’s</a:t>
            </a:r>
            <a:r>
              <a:rPr lang="en-US" dirty="0">
                <a:latin typeface="Arial" pitchFamily="34" charset="0"/>
                <a:cs typeface="Arial" pitchFamily="34" charset="0"/>
              </a:rPr>
              <a:t> 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orrelation and regression analysis,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skewness</a:t>
            </a:r>
            <a:r>
              <a:rPr lang="en-US" dirty="0">
                <a:latin typeface="Arial" pitchFamily="34" charset="0"/>
                <a:cs typeface="Arial" pitchFamily="34" charset="0"/>
              </a:rPr>
              <a:t>, kurtosis.</a:t>
            </a:r>
          </a:p>
        </p:txBody>
      </p:sp>
    </p:spTree>
    <p:extLst>
      <p:ext uri="{BB962C8B-B14F-4D97-AF65-F5344CB8AC3E}">
        <p14:creationId xmlns:p14="http://schemas.microsoft.com/office/powerpoint/2010/main" val="862956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/>
              <a:t>MEASUIRES OF CENTRAL </a:t>
            </a:r>
            <a:r>
              <a:rPr lang="en-US" dirty="0" smtClean="0"/>
              <a:t>TENDENCY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839200" cy="5334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“A </a:t>
            </a:r>
            <a:r>
              <a:rPr lang="en-US" dirty="0"/>
              <a:t>numerical expression which is used to present a whole series </a:t>
            </a:r>
            <a:r>
              <a:rPr lang="en-US" dirty="0" smtClean="0"/>
              <a:t>should neither </a:t>
            </a:r>
            <a:r>
              <a:rPr lang="en-US" dirty="0"/>
              <a:t>have the lowest value nor the </a:t>
            </a:r>
            <a:r>
              <a:rPr lang="en-US" dirty="0" smtClean="0"/>
              <a:t>highest </a:t>
            </a:r>
            <a:r>
              <a:rPr lang="en-US" dirty="0"/>
              <a:t>value in the series, but </a:t>
            </a:r>
            <a:r>
              <a:rPr lang="en-US" dirty="0" smtClean="0"/>
              <a:t>a value </a:t>
            </a:r>
            <a:r>
              <a:rPr lang="en-US" dirty="0"/>
              <a:t>somewhere between these two limits, possibly in the </a:t>
            </a:r>
            <a:r>
              <a:rPr lang="en-US" dirty="0" smtClean="0"/>
              <a:t>center, where most </a:t>
            </a:r>
            <a:r>
              <a:rPr lang="en-US" dirty="0"/>
              <a:t>of the items </a:t>
            </a:r>
            <a:r>
              <a:rPr lang="en-US" dirty="0" smtClean="0"/>
              <a:t>of the </a:t>
            </a:r>
            <a:r>
              <a:rPr lang="en-US" dirty="0"/>
              <a:t>series cluster, such figures are called </a:t>
            </a:r>
            <a:r>
              <a:rPr lang="en-US" i="1" dirty="0"/>
              <a:t>measures </a:t>
            </a:r>
            <a:r>
              <a:rPr lang="en-US" i="1" dirty="0" smtClean="0"/>
              <a:t>of central </a:t>
            </a:r>
            <a:r>
              <a:rPr lang="en-US" i="1" dirty="0"/>
              <a:t>tendency </a:t>
            </a:r>
            <a:r>
              <a:rPr lang="en-US" dirty="0"/>
              <a:t>or </a:t>
            </a:r>
            <a:r>
              <a:rPr lang="en-US" dirty="0" smtClean="0"/>
              <a:t>measures of </a:t>
            </a:r>
            <a:r>
              <a:rPr lang="en-US" dirty="0"/>
              <a:t>locations or </a:t>
            </a:r>
            <a:r>
              <a:rPr lang="en-US" dirty="0" smtClean="0"/>
              <a:t>averages”.</a:t>
            </a:r>
            <a:r>
              <a:rPr lang="en-US" dirty="0"/>
              <a:t/>
            </a:r>
            <a:br>
              <a:rPr lang="en-US" dirty="0"/>
            </a:b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following are the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five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measures of average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 central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tendency that are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common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use :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(i)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Arithmetic average or arithmetic mean or simple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Mean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(ii) Median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(iii) Mode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(iv) Geometric mean</a:t>
            </a: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(v) Harmonic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mean</a:t>
            </a: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Arithmetic mean, Geometric mean and Harmonic means are usually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called Mathematical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averages while Mode and Median are called Positional averages.</a:t>
            </a:r>
          </a:p>
        </p:txBody>
      </p:sp>
    </p:spTree>
    <p:extLst>
      <p:ext uri="{BB962C8B-B14F-4D97-AF65-F5344CB8AC3E}">
        <p14:creationId xmlns:p14="http://schemas.microsoft.com/office/powerpoint/2010/main" val="2273761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MEASUIRES OF CENTRAL TENDENCY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686800" cy="556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There are two main </a:t>
            </a:r>
            <a:r>
              <a:rPr lang="en-US" b="1" dirty="0"/>
              <a:t>objectives</a:t>
            </a:r>
            <a:r>
              <a:rPr lang="en-US" dirty="0"/>
              <a:t> of the study of averages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i) To get single value that describes the characteristic of the </a:t>
            </a:r>
            <a:r>
              <a:rPr lang="en-US" dirty="0" smtClean="0"/>
              <a:t>entire group. Measures </a:t>
            </a:r>
            <a:r>
              <a:rPr lang="en-US" dirty="0"/>
              <a:t>of central value, by condensing the mass of data in one </a:t>
            </a:r>
            <a:r>
              <a:rPr lang="en-US" dirty="0" smtClean="0"/>
              <a:t>single value</a:t>
            </a:r>
            <a:r>
              <a:rPr lang="en-US" dirty="0"/>
              <a:t>, enable us to get a bird’s-eye view of the </a:t>
            </a:r>
            <a:r>
              <a:rPr lang="en-US" dirty="0" smtClean="0"/>
              <a:t>entire </a:t>
            </a:r>
            <a:r>
              <a:rPr lang="en-US" dirty="0"/>
              <a:t>data.</a:t>
            </a:r>
            <a:br>
              <a:rPr lang="en-US" dirty="0"/>
            </a:b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ii) To facilitate comparison, measures of central value, by reducing the </a:t>
            </a:r>
            <a:r>
              <a:rPr lang="en-US" dirty="0" smtClean="0"/>
              <a:t>mass of</a:t>
            </a:r>
            <a:r>
              <a:rPr lang="en-US" dirty="0"/>
              <a:t> </a:t>
            </a:r>
            <a:r>
              <a:rPr lang="en-US" dirty="0" smtClean="0"/>
              <a:t>data </a:t>
            </a:r>
            <a:r>
              <a:rPr lang="en-US" dirty="0"/>
              <a:t>to one single figure, enable comparison to be made. Comparison </a:t>
            </a:r>
            <a:r>
              <a:rPr lang="en-US" dirty="0" smtClean="0"/>
              <a:t>can be </a:t>
            </a:r>
            <a:r>
              <a:rPr lang="en-US" dirty="0"/>
              <a:t>made either at a point of time or over a period of time. For example, </a:t>
            </a:r>
            <a:r>
              <a:rPr lang="en-US" dirty="0" smtClean="0"/>
              <a:t>we can </a:t>
            </a:r>
            <a:r>
              <a:rPr lang="en-US" dirty="0"/>
              <a:t>compare the percentage results of the students of different colleges in </a:t>
            </a:r>
            <a:r>
              <a:rPr lang="en-US" dirty="0" smtClean="0"/>
              <a:t>a certain </a:t>
            </a:r>
            <a:r>
              <a:rPr lang="en-US" dirty="0"/>
              <a:t>examination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Since an average is a single value representing a group of values, it is </a:t>
            </a:r>
            <a:r>
              <a:rPr lang="en-US" dirty="0" smtClean="0"/>
              <a:t>desired that </a:t>
            </a:r>
            <a:r>
              <a:rPr lang="en-US" dirty="0"/>
              <a:t>the value satisfies the following </a:t>
            </a:r>
            <a:r>
              <a:rPr lang="en-US" b="1" dirty="0"/>
              <a:t>properties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(i) Easy to understand</a:t>
            </a:r>
            <a:br>
              <a:rPr lang="en-US" dirty="0"/>
            </a:br>
            <a:r>
              <a:rPr lang="en-US" dirty="0"/>
              <a:t>(ii) Simple to compute</a:t>
            </a:r>
            <a:br>
              <a:rPr lang="en-US" dirty="0"/>
            </a:br>
            <a:r>
              <a:rPr lang="en-US" dirty="0"/>
              <a:t>(iii) Based on all the items</a:t>
            </a:r>
            <a:br>
              <a:rPr lang="en-US" dirty="0"/>
            </a:br>
            <a:r>
              <a:rPr lang="en-US" dirty="0" smtClean="0"/>
              <a:t>(iv</a:t>
            </a:r>
            <a:r>
              <a:rPr lang="en-US" dirty="0"/>
              <a:t>) Capable of further algebraic treatment</a:t>
            </a:r>
            <a:br>
              <a:rPr lang="en-US" dirty="0"/>
            </a:br>
            <a:r>
              <a:rPr lang="en-US" dirty="0"/>
              <a:t>(</a:t>
            </a:r>
            <a:r>
              <a:rPr lang="en-US" dirty="0" smtClean="0"/>
              <a:t>v) </a:t>
            </a:r>
            <a:r>
              <a:rPr lang="en-US" dirty="0"/>
              <a:t>Sampling </a:t>
            </a:r>
            <a:r>
              <a:rPr lang="en-US" dirty="0" smtClean="0"/>
              <a:t>stability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411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i. ARITHMETIC MEAN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To find the arithmetic mean, add the values of all terms and them divide sum by the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number of terms, the quotient is the arithmetic mean. There are three methods to find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the mean :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/>
              <a:t>(i) </a:t>
            </a:r>
            <a:r>
              <a:rPr lang="en-US" dirty="0"/>
              <a:t>Direct method</a:t>
            </a:r>
            <a:r>
              <a:rPr lang="en-US" b="1" dirty="0"/>
              <a:t>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(ii) Short-cut method:</a:t>
            </a:r>
            <a:br>
              <a:rPr lang="en-US" dirty="0"/>
            </a:br>
            <a:r>
              <a:rPr lang="en-US" dirty="0"/>
              <a:t>(iii)Step deviation method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775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/>
              <a:t>ARITHMETIC </a:t>
            </a:r>
            <a:r>
              <a:rPr lang="en-US" b="1" dirty="0" smtClean="0"/>
              <a:t>MEAN</a:t>
            </a:r>
            <a:br>
              <a:rPr lang="en-US" b="1" dirty="0" smtClean="0"/>
            </a:br>
            <a:r>
              <a:rPr lang="en-US" sz="2200" dirty="0" smtClean="0"/>
              <a:t>(</a:t>
            </a:r>
            <a:r>
              <a:rPr lang="en-US" sz="2200" dirty="0"/>
              <a:t>Direct </a:t>
            </a:r>
            <a:r>
              <a:rPr lang="en-US" sz="2200" dirty="0" smtClean="0"/>
              <a:t>method)</a:t>
            </a:r>
            <a:endParaRPr lang="en-US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8991600" cy="5715000"/>
          </a:xfrm>
        </p:spPr>
        <p:txBody>
          <a:bodyPr/>
          <a:lstStyle/>
          <a:p>
            <a:r>
              <a:rPr lang="en-US" dirty="0" smtClean="0"/>
              <a:t>Am for ungrouped and grouped data.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76400"/>
            <a:ext cx="68580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9530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i="1" dirty="0"/>
              <a:t>Q.1) Marks obtained by 9 students in statistics are given below.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i="1" dirty="0"/>
              <a:t>52 75 40 70 43 65 40 35 </a:t>
            </a:r>
            <a:r>
              <a:rPr lang="en-US" b="1" i="1" dirty="0" smtClean="0"/>
              <a:t>48</a:t>
            </a:r>
            <a:r>
              <a:rPr lang="en-US" b="1" dirty="0"/>
              <a:t> </a:t>
            </a:r>
            <a:r>
              <a:rPr lang="en-US" b="1" i="1" dirty="0" smtClean="0"/>
              <a:t>calculate </a:t>
            </a:r>
            <a:r>
              <a:rPr lang="en-US" b="1" i="1" dirty="0"/>
              <a:t>the arithmetic </a:t>
            </a:r>
            <a:r>
              <a:rPr lang="en-US" b="1" i="1" dirty="0" smtClean="0"/>
              <a:t>mean.</a:t>
            </a:r>
          </a:p>
          <a:p>
            <a:pPr marL="0" indent="0"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i="1" dirty="0" smtClean="0"/>
              <a:t>Q.2</a:t>
            </a:r>
            <a:r>
              <a:rPr lang="en-US" b="1" i="1" dirty="0"/>
              <a:t>) Calculate the arithmetic mean of the </a:t>
            </a:r>
            <a:r>
              <a:rPr lang="en-US" b="1" i="1" dirty="0" smtClean="0"/>
              <a:t>following distribution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i="1" dirty="0" smtClean="0"/>
              <a:t>Score :	 </a:t>
            </a:r>
            <a:r>
              <a:rPr lang="en-US" b="1" i="1" dirty="0"/>
              <a:t>6 7 8 9 10 11 12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i="1" dirty="0"/>
              <a:t>Frequency: 20 43 57 61 72 45 </a:t>
            </a:r>
            <a:r>
              <a:rPr lang="en-US" b="1" i="1" dirty="0" smtClean="0"/>
              <a:t>39</a:t>
            </a:r>
          </a:p>
          <a:p>
            <a:pPr marL="0" indent="0">
              <a:buNone/>
            </a:pPr>
            <a:endParaRPr lang="en-US" b="1" i="1" dirty="0"/>
          </a:p>
          <a:p>
            <a:pPr marL="0" indent="0">
              <a:buNone/>
            </a:pPr>
            <a:r>
              <a:rPr lang="en-US" b="1" i="1" dirty="0"/>
              <a:t>Q.3) Find the mean of the following distribution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i="1" dirty="0" smtClean="0"/>
              <a:t>Score </a:t>
            </a:r>
            <a:r>
              <a:rPr lang="en-US" b="1" i="1" dirty="0"/>
              <a:t>: 0-10 10-20 20-30 30-40 40-50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i="1" dirty="0"/>
              <a:t>Frequency: 31 44 39 58 12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ii. </a:t>
            </a:r>
            <a:r>
              <a:rPr lang="en-US" b="1" dirty="0" smtClean="0"/>
              <a:t>MEDIAN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029200"/>
          </a:xfrm>
        </p:spPr>
        <p:txBody>
          <a:bodyPr>
            <a:normAutofit/>
          </a:bodyPr>
          <a:lstStyle/>
          <a:p>
            <a:r>
              <a:rPr lang="en-US" b="1" dirty="0"/>
              <a:t>The median is defined as the measure of the central term, when the given terms (i.e</a:t>
            </a:r>
            <a:r>
              <a:rPr lang="en-US" b="1" dirty="0" smtClean="0"/>
              <a:t>.,</a:t>
            </a:r>
            <a:r>
              <a:rPr lang="en-US" dirty="0"/>
              <a:t> </a:t>
            </a:r>
            <a:r>
              <a:rPr lang="en-US" b="1" dirty="0" smtClean="0"/>
              <a:t>values </a:t>
            </a:r>
            <a:r>
              <a:rPr lang="en-US" b="1" dirty="0"/>
              <a:t>of the </a:t>
            </a:r>
            <a:r>
              <a:rPr lang="en-US" b="1" dirty="0" smtClean="0"/>
              <a:t>score) </a:t>
            </a:r>
            <a:r>
              <a:rPr lang="en-US" b="1" dirty="0"/>
              <a:t>are arranged in the ascending or descending order of magnitudes.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According to Corner</a:t>
            </a:r>
            <a:r>
              <a:rPr lang="en-US" b="1" dirty="0"/>
              <a:t>, </a:t>
            </a:r>
            <a:r>
              <a:rPr lang="en-US" b="1" dirty="0" smtClean="0"/>
              <a:t>“The </a:t>
            </a:r>
            <a:r>
              <a:rPr lang="en-US" dirty="0"/>
              <a:t>median </a:t>
            </a:r>
            <a:r>
              <a:rPr lang="en-US" b="1" dirty="0"/>
              <a:t>is the value of the variable which divides the group into </a:t>
            </a:r>
            <a:r>
              <a:rPr lang="en-US" b="1" dirty="0" smtClean="0"/>
              <a:t>two equal </a:t>
            </a:r>
            <a:r>
              <a:rPr lang="en-US" b="1" dirty="0"/>
              <a:t>parts one part comprising all values greater, and the other all values less then </a:t>
            </a:r>
            <a:r>
              <a:rPr lang="en-US" b="1" dirty="0" smtClean="0"/>
              <a:t>the median”.</a:t>
            </a:r>
          </a:p>
          <a:p>
            <a:pPr marL="0" indent="0">
              <a:buNone/>
            </a:pP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290136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694</Words>
  <Application>Microsoft Office PowerPoint</Application>
  <PresentationFormat>On-screen Show (4:3)</PresentationFormat>
  <Paragraphs>102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FREQUENCY DISTRIBUTION</vt:lpstr>
      <vt:lpstr>INTRODUCTION</vt:lpstr>
      <vt:lpstr>OBJECTIVES</vt:lpstr>
      <vt:lpstr>MEASUIRES OF CENTRAL TENDENCY</vt:lpstr>
      <vt:lpstr>MEASUIRES OF CENTRAL TENDENCY</vt:lpstr>
      <vt:lpstr>i. ARITHMETIC MEAN</vt:lpstr>
      <vt:lpstr>ARITHMETIC MEAN (Direct method)</vt:lpstr>
      <vt:lpstr>Exercise</vt:lpstr>
      <vt:lpstr>ii. MEDIAN</vt:lpstr>
      <vt:lpstr>ii. MEDIAN</vt:lpstr>
      <vt:lpstr>ii. MEDIAN</vt:lpstr>
      <vt:lpstr>Exercise</vt:lpstr>
      <vt:lpstr>iii. Mode</vt:lpstr>
      <vt:lpstr>Exercise</vt:lpstr>
      <vt:lpstr>iv. GEOMETRIC MEAN</vt:lpstr>
      <vt:lpstr>v. HARMONIC MEAN</vt:lpstr>
      <vt:lpstr>Exercise</vt:lpstr>
      <vt:lpstr>Home work</vt:lpstr>
      <vt:lpstr>Home work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Measures of Central Tendency</dc:title>
  <dc:creator>Rashid-Admin</dc:creator>
  <cp:lastModifiedBy>Rashid-Admin</cp:lastModifiedBy>
  <cp:revision>32</cp:revision>
  <dcterms:created xsi:type="dcterms:W3CDTF">2006-08-16T00:00:00Z</dcterms:created>
  <dcterms:modified xsi:type="dcterms:W3CDTF">2020-03-10T08:06:06Z</dcterms:modified>
</cp:coreProperties>
</file>