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3" r:id="rId3"/>
    <p:sldId id="274" r:id="rId4"/>
    <p:sldId id="275" r:id="rId5"/>
    <p:sldId id="277" r:id="rId6"/>
    <p:sldId id="278" r:id="rId7"/>
    <p:sldId id="279" r:id="rId8"/>
    <p:sldId id="280" r:id="rId9"/>
    <p:sldId id="281" r:id="rId10"/>
    <p:sldId id="289" r:id="rId11"/>
    <p:sldId id="282" r:id="rId12"/>
    <p:sldId id="283" r:id="rId13"/>
    <p:sldId id="284" r:id="rId14"/>
    <p:sldId id="285" r:id="rId15"/>
    <p:sldId id="286" r:id="rId16"/>
    <p:sldId id="287" r:id="rId17"/>
    <p:sldId id="288" r:id="rId18"/>
    <p:sldId id="290" r:id="rId19"/>
    <p:sldId id="291" r:id="rId20"/>
    <p:sldId id="292" r:id="rId21"/>
    <p:sldId id="308" r:id="rId22"/>
    <p:sldId id="293" r:id="rId23"/>
    <p:sldId id="294" r:id="rId24"/>
    <p:sldId id="295" r:id="rId25"/>
    <p:sldId id="296" r:id="rId26"/>
    <p:sldId id="297" r:id="rId27"/>
    <p:sldId id="298" r:id="rId28"/>
    <p:sldId id="300" r:id="rId29"/>
    <p:sldId id="299" r:id="rId30"/>
    <p:sldId id="301" r:id="rId31"/>
    <p:sldId id="302" r:id="rId32"/>
    <p:sldId id="303" r:id="rId33"/>
    <p:sldId id="304" r:id="rId34"/>
    <p:sldId id="305" r:id="rId35"/>
    <p:sldId id="306" r:id="rId36"/>
    <p:sldId id="307"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80" y="-13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4/13/2020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4/13/2020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4/13/2020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4/13/2020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byjus.com/maths/arithmetic-mean-statistics/"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investopedia.com/ask/answers/021115/what-difference-between-standard-deviation-and-z-score.asp" TargetMode="External"/><Relationship Id="rId2" Type="http://schemas.openxmlformats.org/officeDocument/2006/relationships/hyperlink" Target="https://www.investopedia.com/terms/v/variance.asp" TargetMode="External"/><Relationship Id="rId1" Type="http://schemas.openxmlformats.org/officeDocument/2006/relationships/slideLayout" Target="../slideLayouts/slideLayout2.xml"/><Relationship Id="rId5" Type="http://schemas.openxmlformats.org/officeDocument/2006/relationships/hyperlink" Target="https://www.investopedia.com/terms/m/mutualfund.asp" TargetMode="External"/><Relationship Id="rId4" Type="http://schemas.openxmlformats.org/officeDocument/2006/relationships/hyperlink" Target="https://www.investopedia.com/ask/answers/021915/how-standard-deviation-used-determine-risk.as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investopedia.com/terms/n/normaldistribution.as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s://byjus.com/maths/variance/"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mailto:rashid@iub.edu.pk"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b="1" dirty="0"/>
              <a:t>FREQUENCY </a:t>
            </a:r>
            <a:r>
              <a:rPr lang="en-US" b="1" dirty="0" smtClean="0"/>
              <a:t>DISTRIBUTION</a:t>
            </a:r>
            <a:endParaRPr lang="en-US" b="1" dirty="0"/>
          </a:p>
        </p:txBody>
      </p:sp>
      <p:sp>
        <p:nvSpPr>
          <p:cNvPr id="3" name="Subtitle 2"/>
          <p:cNvSpPr>
            <a:spLocks noGrp="1"/>
          </p:cNvSpPr>
          <p:nvPr>
            <p:ph type="subTitle" idx="1"/>
          </p:nvPr>
        </p:nvSpPr>
        <p:spPr/>
        <p:txBody>
          <a:bodyPr/>
          <a:lstStyle/>
          <a:p>
            <a:r>
              <a:rPr lang="en-US" b="1" dirty="0" smtClean="0"/>
              <a:t>Rashid</a:t>
            </a:r>
          </a:p>
          <a:p>
            <a:r>
              <a:rPr lang="en-US" dirty="0" smtClean="0"/>
              <a:t>MSBA</a:t>
            </a:r>
            <a:endParaRPr lang="en-US" dirty="0"/>
          </a:p>
        </p:txBody>
      </p:sp>
    </p:spTree>
    <p:extLst>
      <p:ext uri="{BB962C8B-B14F-4D97-AF65-F5344CB8AC3E}">
        <p14:creationId xmlns:p14="http://schemas.microsoft.com/office/powerpoint/2010/main" val="15204635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762000"/>
          </a:xfrm>
        </p:spPr>
        <p:txBody>
          <a:bodyPr>
            <a:normAutofit/>
          </a:bodyPr>
          <a:lstStyle/>
          <a:p>
            <a:r>
              <a:rPr lang="en-US" b="1" dirty="0"/>
              <a:t>MEASURES OF DISPERSION</a:t>
            </a:r>
            <a:endParaRPr lang="en-US"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0" y="914400"/>
            <a:ext cx="9144000" cy="5943600"/>
          </a:xfrm>
          <a:prstGeom prst="rect">
            <a:avLst/>
          </a:prstGeom>
        </p:spPr>
      </p:pic>
    </p:spTree>
    <p:extLst>
      <p:ext uri="{BB962C8B-B14F-4D97-AF65-F5344CB8AC3E}">
        <p14:creationId xmlns:p14="http://schemas.microsoft.com/office/powerpoint/2010/main" val="23901369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THE </a:t>
            </a:r>
            <a:r>
              <a:rPr lang="en-US" b="1" dirty="0" smtClean="0"/>
              <a:t>RANGE</a:t>
            </a:r>
            <a:endParaRPr lang="en-US" dirty="0"/>
          </a:p>
        </p:txBody>
      </p:sp>
      <p:sp>
        <p:nvSpPr>
          <p:cNvPr id="3" name="Content Placeholder 2"/>
          <p:cNvSpPr>
            <a:spLocks noGrp="1"/>
          </p:cNvSpPr>
          <p:nvPr>
            <p:ph idx="1"/>
          </p:nvPr>
        </p:nvSpPr>
        <p:spPr>
          <a:xfrm>
            <a:off x="0" y="1600200"/>
            <a:ext cx="8991600" cy="5257800"/>
          </a:xfrm>
        </p:spPr>
        <p:txBody>
          <a:bodyPr>
            <a:normAutofit/>
          </a:bodyPr>
          <a:lstStyle/>
          <a:p>
            <a:r>
              <a:rPr lang="en-US" b="1" dirty="0"/>
              <a:t>It is the simplest possible measure of dispersion. The range of a set of </a:t>
            </a:r>
            <a:r>
              <a:rPr lang="en-US" b="1" dirty="0" smtClean="0"/>
              <a:t>numbers</a:t>
            </a:r>
            <a:r>
              <a:rPr lang="en-US" dirty="0"/>
              <a:t> </a:t>
            </a:r>
            <a:r>
              <a:rPr lang="en-US" b="1" dirty="0" smtClean="0"/>
              <a:t>(data</a:t>
            </a:r>
            <a:r>
              <a:rPr lang="en-US" b="1" dirty="0"/>
              <a:t>) is the difference between the largest and the </a:t>
            </a:r>
            <a:r>
              <a:rPr lang="en-US" b="1" dirty="0" smtClean="0"/>
              <a:t>smallest numbers </a:t>
            </a:r>
            <a:r>
              <a:rPr lang="en-US" b="1" dirty="0"/>
              <a:t>in the </a:t>
            </a:r>
            <a:r>
              <a:rPr lang="en-US" b="1" dirty="0" smtClean="0"/>
              <a:t>data </a:t>
            </a:r>
            <a:r>
              <a:rPr lang="en-US" b="1" dirty="0"/>
              <a:t>i.e. values of </a:t>
            </a:r>
            <a:r>
              <a:rPr lang="en-US" b="1" dirty="0" smtClean="0"/>
              <a:t>the</a:t>
            </a:r>
            <a:r>
              <a:rPr lang="en-US" dirty="0"/>
              <a:t> </a:t>
            </a:r>
            <a:r>
              <a:rPr lang="en-US" b="1" dirty="0" smtClean="0"/>
              <a:t>variable</a:t>
            </a:r>
            <a:r>
              <a:rPr lang="en-US" b="1" dirty="0"/>
              <a:t>. </a:t>
            </a:r>
            <a:r>
              <a:rPr lang="en-US" dirty="0"/>
              <a:t/>
            </a:r>
            <a:br>
              <a:rPr lang="en-US" dirty="0"/>
            </a:br>
            <a:r>
              <a:rPr lang="en-US" dirty="0"/>
              <a:t>Example : </a:t>
            </a:r>
            <a:r>
              <a:rPr lang="en-US" b="1" i="1" dirty="0"/>
              <a:t>Compute the range for the following observation</a:t>
            </a:r>
            <a:r>
              <a:rPr lang="en-US" b="1" dirty="0"/>
              <a:t/>
            </a:r>
            <a:br>
              <a:rPr lang="en-US" b="1" dirty="0"/>
            </a:br>
            <a:r>
              <a:rPr lang="en-US" b="1" dirty="0"/>
              <a:t>15 20 25 25 30 35 Solution: Range = Largest – Smallest</a:t>
            </a:r>
            <a:br>
              <a:rPr lang="en-US" b="1" dirty="0"/>
            </a:br>
            <a:r>
              <a:rPr lang="en-US" b="1" i="1" dirty="0"/>
              <a:t>i.e., </a:t>
            </a:r>
            <a:r>
              <a:rPr lang="en-US" b="1" i="1" dirty="0" smtClean="0"/>
              <a:t>35-15=20</a:t>
            </a:r>
            <a:endParaRPr lang="en-US" dirty="0"/>
          </a:p>
        </p:txBody>
      </p:sp>
    </p:spTree>
    <p:extLst>
      <p:ext uri="{BB962C8B-B14F-4D97-AF65-F5344CB8AC3E}">
        <p14:creationId xmlns:p14="http://schemas.microsoft.com/office/powerpoint/2010/main" val="36447807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SEMI-INTER-QUARTILE </a:t>
            </a:r>
            <a:r>
              <a:rPr lang="en-US" b="1" dirty="0" smtClean="0"/>
              <a:t>RANGE</a:t>
            </a:r>
            <a:endParaRPr lang="en-US" dirty="0"/>
          </a:p>
        </p:txBody>
      </p:sp>
      <p:sp>
        <p:nvSpPr>
          <p:cNvPr id="3" name="Content Placeholder 2"/>
          <p:cNvSpPr>
            <a:spLocks noGrp="1"/>
          </p:cNvSpPr>
          <p:nvPr>
            <p:ph idx="1"/>
          </p:nvPr>
        </p:nvSpPr>
        <p:spPr>
          <a:xfrm>
            <a:off x="0" y="1371600"/>
            <a:ext cx="9144000" cy="5486400"/>
          </a:xfrm>
        </p:spPr>
        <p:txBody>
          <a:bodyPr>
            <a:normAutofit fontScale="92500" lnSpcReduction="10000"/>
          </a:bodyPr>
          <a:lstStyle/>
          <a:p>
            <a:r>
              <a:rPr lang="en-US" b="1" dirty="0"/>
              <a:t>The semi-inter-quartile range is a better measure of dispersion than the range and is </a:t>
            </a:r>
            <a:r>
              <a:rPr lang="en-US" b="1" dirty="0" smtClean="0"/>
              <a:t>easily</a:t>
            </a:r>
            <a:r>
              <a:rPr lang="en-US" dirty="0"/>
              <a:t> </a:t>
            </a:r>
            <a:r>
              <a:rPr lang="en-US" b="1" dirty="0" smtClean="0"/>
              <a:t>computed</a:t>
            </a:r>
            <a:r>
              <a:rPr lang="en-US" b="1" dirty="0"/>
              <a:t>. </a:t>
            </a:r>
            <a:endParaRPr lang="en-US" b="1" dirty="0" smtClean="0"/>
          </a:p>
          <a:p>
            <a:r>
              <a:rPr lang="en-US" b="1" dirty="0"/>
              <a:t>The inter quartile range of a set of data is defined by</a:t>
            </a:r>
            <a:r>
              <a:rPr lang="en-US" dirty="0"/>
              <a:t/>
            </a:r>
            <a:br>
              <a:rPr lang="en-US" dirty="0"/>
            </a:br>
            <a:r>
              <a:rPr lang="en-US" b="1" dirty="0"/>
              <a:t>Inter-quartile range = </a:t>
            </a:r>
            <a:r>
              <a:rPr lang="en-US" b="1" dirty="0" smtClean="0"/>
              <a:t>Q3-Q1</a:t>
            </a:r>
            <a:r>
              <a:rPr lang="en-US" dirty="0"/>
              <a:t> </a:t>
            </a:r>
            <a:r>
              <a:rPr lang="en-US" b="1" dirty="0" smtClean="0"/>
              <a:t>where </a:t>
            </a:r>
            <a:r>
              <a:rPr lang="en-US" b="1" dirty="0"/>
              <a:t>Q1 and Q3 are respectively the first and third quartiles for the </a:t>
            </a:r>
            <a:r>
              <a:rPr lang="en-US" b="1" dirty="0" smtClean="0"/>
              <a:t>data.</a:t>
            </a:r>
            <a:endParaRPr lang="en-US" dirty="0"/>
          </a:p>
          <a:p>
            <a:r>
              <a:rPr lang="en-US" b="1" dirty="0" smtClean="0"/>
              <a:t>Semi-inter </a:t>
            </a:r>
            <a:r>
              <a:rPr lang="en-US" b="1" dirty="0"/>
              <a:t>quartile range (or quartile deviation) is denoted by Q and is defined by</a:t>
            </a:r>
            <a:r>
              <a:rPr lang="en-US" dirty="0"/>
              <a:t/>
            </a:r>
            <a:br>
              <a:rPr lang="en-US" dirty="0"/>
            </a:br>
            <a:r>
              <a:rPr lang="en-US" b="1" dirty="0"/>
              <a:t>Q =(Q3 – Q1)/2</a:t>
            </a:r>
            <a:r>
              <a:rPr lang="en-US" dirty="0"/>
              <a:t/>
            </a:r>
            <a:br>
              <a:rPr lang="en-US" dirty="0"/>
            </a:br>
            <a:r>
              <a:rPr lang="en-US" b="1" dirty="0"/>
              <a:t>where Q1 and Q3 have the same meaning as given above.</a:t>
            </a:r>
            <a:r>
              <a:rPr lang="en-US" dirty="0"/>
              <a:t/>
            </a:r>
            <a:br>
              <a:rPr lang="en-US" dirty="0"/>
            </a:br>
            <a:r>
              <a:rPr lang="en-US" dirty="0"/>
              <a:t/>
            </a:r>
            <a:br>
              <a:rPr lang="en-US" dirty="0"/>
            </a:br>
            <a:endParaRPr lang="en-US" dirty="0"/>
          </a:p>
        </p:txBody>
      </p:sp>
    </p:spTree>
    <p:extLst>
      <p:ext uri="{BB962C8B-B14F-4D97-AF65-F5344CB8AC3E}">
        <p14:creationId xmlns:p14="http://schemas.microsoft.com/office/powerpoint/2010/main" val="10667533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b="1" dirty="0"/>
              <a:t>MEAN </a:t>
            </a:r>
            <a:r>
              <a:rPr lang="en-US" b="1" dirty="0" smtClean="0"/>
              <a:t>DEVIATION &amp; </a:t>
            </a:r>
            <a:r>
              <a:rPr lang="en-US" b="1" dirty="0"/>
              <a:t>Coefficient of Mean Deviation</a:t>
            </a:r>
            <a:endParaRPr lang="en-US" dirty="0"/>
          </a:p>
        </p:txBody>
      </p:sp>
      <p:sp>
        <p:nvSpPr>
          <p:cNvPr id="3" name="Content Placeholder 2"/>
          <p:cNvSpPr>
            <a:spLocks noGrp="1"/>
          </p:cNvSpPr>
          <p:nvPr>
            <p:ph idx="1"/>
          </p:nvPr>
        </p:nvSpPr>
        <p:spPr>
          <a:xfrm>
            <a:off x="0" y="1371600"/>
            <a:ext cx="9144000" cy="5486400"/>
          </a:xfrm>
        </p:spPr>
        <p:txBody>
          <a:bodyPr>
            <a:normAutofit/>
          </a:bodyPr>
          <a:lstStyle/>
          <a:p>
            <a:pPr algn="just"/>
            <a:r>
              <a:rPr lang="en-US" sz="2400" dirty="0"/>
              <a:t>The mean deviation also known as the </a:t>
            </a:r>
            <a:r>
              <a:rPr lang="en-US" sz="2400" dirty="0" smtClean="0"/>
              <a:t>mean absolute </a:t>
            </a:r>
            <a:r>
              <a:rPr lang="en-US" sz="2400" dirty="0"/>
              <a:t>deviation is defined as the mean of </a:t>
            </a:r>
            <a:r>
              <a:rPr lang="en-US" sz="2400" dirty="0" smtClean="0"/>
              <a:t>the absolute </a:t>
            </a:r>
            <a:r>
              <a:rPr lang="en-US" sz="2400" dirty="0"/>
              <a:t>deviations of the observations from </a:t>
            </a:r>
            <a:r>
              <a:rPr lang="en-US" sz="2400" dirty="0" smtClean="0"/>
              <a:t>the suitable </a:t>
            </a:r>
            <a:r>
              <a:rPr lang="en-US" sz="2400" dirty="0"/>
              <a:t>average which may be the </a:t>
            </a:r>
            <a:r>
              <a:rPr lang="en-US" sz="2400" dirty="0" smtClean="0">
                <a:hlinkClick r:id="rId2"/>
              </a:rPr>
              <a:t>arithmetic mean</a:t>
            </a:r>
            <a:r>
              <a:rPr lang="en-US" sz="2400" dirty="0" smtClean="0"/>
              <a:t>, the </a:t>
            </a:r>
            <a:r>
              <a:rPr lang="en-US" sz="2400" dirty="0"/>
              <a:t>median or the </a:t>
            </a:r>
            <a:r>
              <a:rPr lang="en-US" sz="2400" dirty="0" smtClean="0"/>
              <a:t>mode. It is also called</a:t>
            </a:r>
            <a:r>
              <a:rPr lang="en-US" sz="2400" dirty="0"/>
              <a:t> </a:t>
            </a:r>
            <a:r>
              <a:rPr lang="en-US" sz="2400" b="1" dirty="0" smtClean="0"/>
              <a:t>mean</a:t>
            </a:r>
            <a:r>
              <a:rPr lang="en-US" sz="2400" dirty="0"/>
              <a:t> absolute </a:t>
            </a:r>
            <a:r>
              <a:rPr lang="en-US" sz="2400" b="1" dirty="0"/>
              <a:t>deviation</a:t>
            </a:r>
            <a:r>
              <a:rPr lang="en-US" sz="2400" dirty="0"/>
              <a:t>, it is used as a measure of dispersion where the number of values </a:t>
            </a:r>
            <a:r>
              <a:rPr lang="en-US" sz="2400" dirty="0" smtClean="0"/>
              <a:t>or quantities is small, otherwise standard</a:t>
            </a:r>
            <a:r>
              <a:rPr lang="en-US" sz="2400" dirty="0"/>
              <a:t> </a:t>
            </a:r>
            <a:r>
              <a:rPr lang="en-US" sz="2400" b="1" dirty="0" smtClean="0"/>
              <a:t>deviation</a:t>
            </a:r>
            <a:r>
              <a:rPr lang="en-US" sz="2400" dirty="0"/>
              <a:t> </a:t>
            </a:r>
            <a:r>
              <a:rPr lang="en-US" sz="2400" dirty="0" smtClean="0"/>
              <a:t>is </a:t>
            </a:r>
            <a:r>
              <a:rPr lang="en-US" sz="2400" dirty="0"/>
              <a:t>used</a:t>
            </a:r>
            <a:r>
              <a:rPr lang="en-US" sz="2400" dirty="0" smtClean="0"/>
              <a:t>. </a:t>
            </a:r>
            <a:r>
              <a:rPr lang="en-US" sz="2400" dirty="0"/>
              <a:t>The formula to calculate Mean deviation is as stated </a:t>
            </a:r>
            <a:r>
              <a:rPr lang="en-US" sz="2400" dirty="0" smtClean="0"/>
              <a:t>below…</a:t>
            </a:r>
          </a:p>
          <a:p>
            <a:pPr algn="just"/>
            <a:endParaRPr lang="en-US" sz="2400" dirty="0" smtClean="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1" y="3962401"/>
            <a:ext cx="7924800" cy="2864222"/>
          </a:xfrm>
          <a:prstGeom prst="rect">
            <a:avLst/>
          </a:prstGeom>
        </p:spPr>
      </p:pic>
    </p:spTree>
    <p:extLst>
      <p:ext uri="{BB962C8B-B14F-4D97-AF65-F5344CB8AC3E}">
        <p14:creationId xmlns:p14="http://schemas.microsoft.com/office/powerpoint/2010/main" val="29529158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792162"/>
          </a:xfrm>
        </p:spPr>
        <p:txBody>
          <a:bodyPr>
            <a:noAutofit/>
          </a:bodyPr>
          <a:lstStyle/>
          <a:p>
            <a:r>
              <a:rPr lang="en-US" sz="3600" dirty="0"/>
              <a:t>MEAN DEVIATION &amp; Coefficient of Mean Deviation</a:t>
            </a:r>
          </a:p>
        </p:txBody>
      </p:sp>
      <p:sp>
        <p:nvSpPr>
          <p:cNvPr id="3" name="Content Placeholder 2"/>
          <p:cNvSpPr>
            <a:spLocks noGrp="1"/>
          </p:cNvSpPr>
          <p:nvPr>
            <p:ph idx="1"/>
          </p:nvPr>
        </p:nvSpPr>
        <p:spPr>
          <a:xfrm>
            <a:off x="0" y="990600"/>
            <a:ext cx="9144000" cy="5867400"/>
          </a:xfrm>
        </p:spPr>
        <p:txBody>
          <a:bodyPr>
            <a:normAutofit fontScale="92500" lnSpcReduction="20000"/>
          </a:bodyPr>
          <a:lstStyle/>
          <a:p>
            <a:r>
              <a:rPr lang="en-US" dirty="0" err="1" smtClean="0"/>
              <a:t>Hjkh</a:t>
            </a:r>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r>
              <a:rPr lang="en-US" dirty="0" err="1" smtClean="0"/>
              <a:t>Coeff</a:t>
            </a:r>
            <a:r>
              <a:rPr lang="en-US" dirty="0" smtClean="0"/>
              <a:t> of MD = MD / Mean </a:t>
            </a:r>
            <a:r>
              <a:rPr lang="en-US" sz="1800" dirty="0" smtClean="0"/>
              <a:t>&amp; so on…..</a:t>
            </a:r>
          </a:p>
          <a:p>
            <a:r>
              <a:rPr lang="en-US" sz="1800" b="1" dirty="0" smtClean="0"/>
              <a:t>Example:  Find </a:t>
            </a:r>
            <a:r>
              <a:rPr lang="en-US" sz="1800" b="1" dirty="0"/>
              <a:t>the mean deviation from the arithmetic mean of the </a:t>
            </a:r>
            <a:r>
              <a:rPr lang="en-US" sz="1800" b="1" dirty="0" smtClean="0"/>
              <a:t>following</a:t>
            </a:r>
            <a:r>
              <a:rPr lang="en-US" sz="1800" dirty="0"/>
              <a:t> </a:t>
            </a:r>
            <a:r>
              <a:rPr lang="en-US" sz="1800" b="1" dirty="0" smtClean="0"/>
              <a:t>distribution </a:t>
            </a:r>
            <a:r>
              <a:rPr lang="en-US" sz="1800" b="1" dirty="0"/>
              <a:t>:</a:t>
            </a:r>
            <a:r>
              <a:rPr lang="en-US" sz="1800" dirty="0"/>
              <a:t/>
            </a:r>
            <a:br>
              <a:rPr lang="en-US" sz="1800" dirty="0"/>
            </a:br>
            <a:r>
              <a:rPr lang="en-US" sz="1800" b="1" dirty="0"/>
              <a:t>Marks : 0-10 10-20 20-30 30-40 40-50</a:t>
            </a:r>
            <a:r>
              <a:rPr lang="en-US" sz="1800" dirty="0"/>
              <a:t/>
            </a:r>
            <a:br>
              <a:rPr lang="en-US" sz="1800" dirty="0"/>
            </a:br>
            <a:r>
              <a:rPr lang="en-US" sz="1800" b="1" dirty="0"/>
              <a:t>No. of students : 5 8 15 16 </a:t>
            </a:r>
            <a:r>
              <a:rPr lang="en-US" sz="1800" b="1" dirty="0" smtClean="0"/>
              <a:t>6</a:t>
            </a:r>
            <a:endParaRPr lang="en-US" sz="1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769" y="969817"/>
            <a:ext cx="8980231" cy="4440383"/>
          </a:xfrm>
          <a:prstGeom prst="rect">
            <a:avLst/>
          </a:prstGeom>
        </p:spPr>
      </p:pic>
    </p:spTree>
    <p:extLst>
      <p:ext uri="{BB962C8B-B14F-4D97-AF65-F5344CB8AC3E}">
        <p14:creationId xmlns:p14="http://schemas.microsoft.com/office/powerpoint/2010/main" val="27367208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709"/>
            <a:ext cx="7772400" cy="563562"/>
          </a:xfrm>
        </p:spPr>
        <p:txBody>
          <a:bodyPr>
            <a:normAutofit fontScale="90000"/>
          </a:bodyPr>
          <a:lstStyle/>
          <a:p>
            <a:r>
              <a:rPr lang="en-US" dirty="0" smtClean="0"/>
              <a:t>Example</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 y="685800"/>
            <a:ext cx="8839200" cy="6055387"/>
          </a:xfrm>
        </p:spPr>
      </p:pic>
    </p:spTree>
    <p:extLst>
      <p:ext uri="{BB962C8B-B14F-4D97-AF65-F5344CB8AC3E}">
        <p14:creationId xmlns:p14="http://schemas.microsoft.com/office/powerpoint/2010/main" val="7544163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0782"/>
            <a:ext cx="8229600" cy="588818"/>
          </a:xfrm>
        </p:spPr>
        <p:txBody>
          <a:bodyPr>
            <a:normAutofit fontScale="90000"/>
          </a:bodyPr>
          <a:lstStyle/>
          <a:p>
            <a:r>
              <a:rPr lang="en-US" dirty="0"/>
              <a:t>Example</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624082"/>
            <a:ext cx="9144000" cy="6233918"/>
          </a:xfrm>
        </p:spPr>
      </p:pic>
    </p:spTree>
    <p:extLst>
      <p:ext uri="{BB962C8B-B14F-4D97-AF65-F5344CB8AC3E}">
        <p14:creationId xmlns:p14="http://schemas.microsoft.com/office/powerpoint/2010/main" val="30586136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dirty="0" smtClean="0"/>
              <a:t>Home Work</a:t>
            </a:r>
            <a:endParaRPr lang="en-US" dirty="0"/>
          </a:p>
        </p:txBody>
      </p:sp>
      <p:sp>
        <p:nvSpPr>
          <p:cNvPr id="3" name="Content Placeholder 2"/>
          <p:cNvSpPr>
            <a:spLocks noGrp="1"/>
          </p:cNvSpPr>
          <p:nvPr>
            <p:ph idx="1"/>
          </p:nvPr>
        </p:nvSpPr>
        <p:spPr>
          <a:xfrm>
            <a:off x="0" y="990600"/>
            <a:ext cx="9144000" cy="5867400"/>
          </a:xfrm>
        </p:spPr>
        <p:txBody>
          <a:bodyPr/>
          <a:lstStyle/>
          <a:p>
            <a:r>
              <a:rPr lang="en-US" dirty="0" smtClean="0"/>
              <a:t>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715" y="3048000"/>
            <a:ext cx="5782482" cy="93358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15291"/>
            <a:ext cx="6134956" cy="80973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171" y="2057400"/>
            <a:ext cx="6020640" cy="771633"/>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286380"/>
            <a:ext cx="9144000" cy="2496233"/>
          </a:xfrm>
          <a:prstGeom prst="rect">
            <a:avLst/>
          </a:prstGeom>
        </p:spPr>
      </p:pic>
    </p:spTree>
    <p:extLst>
      <p:ext uri="{BB962C8B-B14F-4D97-AF65-F5344CB8AC3E}">
        <p14:creationId xmlns:p14="http://schemas.microsoft.com/office/powerpoint/2010/main" val="18082576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85800"/>
          </a:xfrm>
        </p:spPr>
        <p:txBody>
          <a:bodyPr>
            <a:normAutofit fontScale="90000"/>
          </a:bodyPr>
          <a:lstStyle/>
          <a:p>
            <a:r>
              <a:rPr lang="en-US" b="1" dirty="0"/>
              <a:t>MEASURES OF DISPERSION</a:t>
            </a:r>
            <a:endParaRPr lang="en-US"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20782" y="762000"/>
            <a:ext cx="9164782" cy="304800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91" y="3774239"/>
            <a:ext cx="9192491" cy="3065472"/>
          </a:xfrm>
          <a:prstGeom prst="rect">
            <a:avLst/>
          </a:prstGeom>
        </p:spPr>
      </p:pic>
    </p:spTree>
    <p:extLst>
      <p:ext uri="{BB962C8B-B14F-4D97-AF65-F5344CB8AC3E}">
        <p14:creationId xmlns:p14="http://schemas.microsoft.com/office/powerpoint/2010/main" val="14117524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normAutofit/>
          </a:bodyPr>
          <a:lstStyle/>
          <a:p>
            <a:r>
              <a:rPr lang="en-US" b="1" dirty="0"/>
              <a:t>Standard </a:t>
            </a:r>
            <a:r>
              <a:rPr lang="en-US" b="1" dirty="0" smtClean="0"/>
              <a:t>Deviation</a:t>
            </a:r>
            <a:endParaRPr lang="en-US" b="1" dirty="0"/>
          </a:p>
        </p:txBody>
      </p:sp>
      <p:sp>
        <p:nvSpPr>
          <p:cNvPr id="3" name="Content Placeholder 2"/>
          <p:cNvSpPr>
            <a:spLocks noGrp="1"/>
          </p:cNvSpPr>
          <p:nvPr>
            <p:ph idx="1"/>
          </p:nvPr>
        </p:nvSpPr>
        <p:spPr>
          <a:xfrm>
            <a:off x="0" y="990600"/>
            <a:ext cx="9144000" cy="5791200"/>
          </a:xfrm>
        </p:spPr>
        <p:txBody>
          <a:bodyPr>
            <a:normAutofit fontScale="85000" lnSpcReduction="20000"/>
          </a:bodyPr>
          <a:lstStyle/>
          <a:p>
            <a:pPr algn="just"/>
            <a:r>
              <a:rPr lang="en-US" dirty="0">
                <a:solidFill>
                  <a:sysClr val="windowText" lastClr="000000"/>
                </a:solidFill>
              </a:rPr>
              <a:t>The standard deviation is a statistic that measures the dispersion of a dataset relative to its mean and is calculated as the square root of the </a:t>
            </a:r>
            <a:r>
              <a:rPr lang="en-US" u="sng" dirty="0">
                <a:hlinkClick r:id="rId2"/>
              </a:rPr>
              <a:t>variance</a:t>
            </a:r>
            <a:r>
              <a:rPr lang="en-US" dirty="0">
                <a:solidFill>
                  <a:sysClr val="windowText" lastClr="000000"/>
                </a:solidFill>
              </a:rPr>
              <a:t>. It is </a:t>
            </a:r>
            <a:r>
              <a:rPr lang="en-US" u="sng" dirty="0">
                <a:solidFill>
                  <a:sysClr val="windowText" lastClr="000000"/>
                </a:solidFill>
                <a:hlinkClick r:id="rId3"/>
              </a:rPr>
              <a:t>calculated</a:t>
            </a:r>
            <a:r>
              <a:rPr lang="en-US" dirty="0">
                <a:solidFill>
                  <a:sysClr val="windowText" lastClr="000000"/>
                </a:solidFill>
              </a:rPr>
              <a:t> as the square root of variance by determining the variation between each data point relative to the mean. If the data points are further from the mean, there is a higher deviation within the data set; thus, the more spread out the data, the higher the standard deviation</a:t>
            </a:r>
            <a:r>
              <a:rPr lang="en-US" dirty="0" smtClean="0">
                <a:solidFill>
                  <a:sysClr val="windowText" lastClr="000000"/>
                </a:solidFill>
              </a:rPr>
              <a:t>.</a:t>
            </a:r>
          </a:p>
          <a:p>
            <a:pPr algn="just"/>
            <a:r>
              <a:rPr lang="en-US" dirty="0">
                <a:solidFill>
                  <a:sysClr val="windowText" lastClr="000000"/>
                </a:solidFill>
              </a:rPr>
              <a:t>Standard deviation is </a:t>
            </a:r>
            <a:r>
              <a:rPr lang="en-US" u="sng" dirty="0">
                <a:solidFill>
                  <a:sysClr val="windowText" lastClr="000000"/>
                </a:solidFill>
                <a:hlinkClick r:id="rId4"/>
              </a:rPr>
              <a:t>one of the key fundamental risk measures</a:t>
            </a:r>
            <a:r>
              <a:rPr lang="en-US" dirty="0">
                <a:solidFill>
                  <a:sysClr val="windowText" lastClr="000000"/>
                </a:solidFill>
              </a:rPr>
              <a:t> that analysts, portfolio managers, advisors use. Investment firms report the standard deviation of their </a:t>
            </a:r>
            <a:r>
              <a:rPr lang="en-US" u="sng" dirty="0">
                <a:solidFill>
                  <a:sysClr val="windowText" lastClr="000000"/>
                </a:solidFill>
                <a:hlinkClick r:id="rId5"/>
              </a:rPr>
              <a:t>mutual funds</a:t>
            </a:r>
            <a:r>
              <a:rPr lang="en-US" dirty="0">
                <a:solidFill>
                  <a:sysClr val="windowText" lastClr="000000"/>
                </a:solidFill>
              </a:rPr>
              <a:t> and other products. A large dispersion shows how much the return on the fund is deviating from the expected normal returns. Because it is easy to understand, this statistic is regularly reported to the end clients and investors.</a:t>
            </a:r>
          </a:p>
        </p:txBody>
      </p:sp>
    </p:spTree>
    <p:extLst>
      <p:ext uri="{BB962C8B-B14F-4D97-AF65-F5344CB8AC3E}">
        <p14:creationId xmlns:p14="http://schemas.microsoft.com/office/powerpoint/2010/main" val="12908479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style>
          <a:lnRef idx="2">
            <a:schemeClr val="accent1">
              <a:shade val="50000"/>
            </a:schemeClr>
          </a:lnRef>
          <a:fillRef idx="1">
            <a:schemeClr val="accent1"/>
          </a:fillRef>
          <a:effectRef idx="0">
            <a:schemeClr val="accent1"/>
          </a:effectRef>
          <a:fontRef idx="minor">
            <a:schemeClr val="lt1"/>
          </a:fontRef>
        </p:style>
        <p:txBody>
          <a:bodyPr>
            <a:normAutofit/>
          </a:bodyPr>
          <a:lstStyle/>
          <a:p>
            <a:r>
              <a:rPr lang="en-US" b="1" dirty="0"/>
              <a:t>PARTITION </a:t>
            </a:r>
            <a:r>
              <a:rPr lang="en-US" b="1" dirty="0" smtClean="0"/>
              <a:t>VALUES</a:t>
            </a:r>
            <a:endParaRPr lang="en-US" dirty="0"/>
          </a:p>
        </p:txBody>
      </p:sp>
      <p:sp>
        <p:nvSpPr>
          <p:cNvPr id="3" name="Content Placeholder 2"/>
          <p:cNvSpPr>
            <a:spLocks noGrp="1"/>
          </p:cNvSpPr>
          <p:nvPr>
            <p:ph idx="1"/>
          </p:nvPr>
        </p:nvSpPr>
        <p:spPr>
          <a:xfrm>
            <a:off x="457200" y="1600200"/>
            <a:ext cx="8458200" cy="4953000"/>
          </a:xfrm>
        </p:spPr>
        <p:txBody>
          <a:bodyPr>
            <a:normAutofit fontScale="85000" lnSpcReduction="20000"/>
          </a:bodyPr>
          <a:lstStyle/>
          <a:p>
            <a:pPr algn="just"/>
            <a:r>
              <a:rPr lang="en-US" b="1" dirty="0"/>
              <a:t>If the values of the </a:t>
            </a:r>
            <a:r>
              <a:rPr lang="en-US" b="1" dirty="0" err="1"/>
              <a:t>variate</a:t>
            </a:r>
            <a:r>
              <a:rPr lang="en-US" b="1" dirty="0"/>
              <a:t> are arranged in ascending or descending order </a:t>
            </a:r>
            <a:r>
              <a:rPr lang="en-US" b="1" dirty="0" smtClean="0"/>
              <a:t>of</a:t>
            </a:r>
            <a:r>
              <a:rPr lang="en-US" dirty="0"/>
              <a:t> </a:t>
            </a:r>
            <a:r>
              <a:rPr lang="en-US" b="1" dirty="0" smtClean="0"/>
              <a:t>magnitudes </a:t>
            </a:r>
            <a:r>
              <a:rPr lang="en-US" b="1" dirty="0"/>
              <a:t>then we have seen above that median is that value of the </a:t>
            </a:r>
            <a:r>
              <a:rPr lang="en-US" b="1" dirty="0" err="1"/>
              <a:t>variate</a:t>
            </a:r>
            <a:r>
              <a:rPr lang="en-US" b="1" dirty="0"/>
              <a:t> which </a:t>
            </a:r>
            <a:r>
              <a:rPr lang="en-US" b="1" dirty="0" smtClean="0"/>
              <a:t>divides the </a:t>
            </a:r>
            <a:r>
              <a:rPr lang="en-US" b="1" dirty="0"/>
              <a:t>total frequencies in two equal parts. Similarly the given series can be divided into </a:t>
            </a:r>
            <a:r>
              <a:rPr lang="en-US" b="1" dirty="0" smtClean="0"/>
              <a:t>four, ten </a:t>
            </a:r>
            <a:r>
              <a:rPr lang="en-US" b="1" dirty="0"/>
              <a:t>and hundred equal pars. </a:t>
            </a:r>
            <a:endParaRPr lang="en-US" b="1" dirty="0" smtClean="0"/>
          </a:p>
          <a:p>
            <a:pPr algn="just"/>
            <a:endParaRPr lang="en-US" b="1" dirty="0"/>
          </a:p>
          <a:p>
            <a:pPr algn="just"/>
            <a:r>
              <a:rPr lang="en-US" b="1" dirty="0" smtClean="0"/>
              <a:t>The </a:t>
            </a:r>
            <a:r>
              <a:rPr lang="en-US" b="1" dirty="0"/>
              <a:t>values of the </a:t>
            </a:r>
            <a:r>
              <a:rPr lang="en-US" b="1" dirty="0" err="1"/>
              <a:t>variate</a:t>
            </a:r>
            <a:r>
              <a:rPr lang="en-US" b="1" dirty="0"/>
              <a:t> dividing into four equal parts </a:t>
            </a:r>
            <a:r>
              <a:rPr lang="en-US" b="1" dirty="0" smtClean="0"/>
              <a:t>are called </a:t>
            </a:r>
            <a:r>
              <a:rPr lang="en-US" b="1" dirty="0">
                <a:effectLst>
                  <a:outerShdw blurRad="38100" dist="38100" dir="2700000" algn="tl">
                    <a:srgbClr val="000000">
                      <a:alpha val="43137"/>
                    </a:srgbClr>
                  </a:outerShdw>
                </a:effectLst>
              </a:rPr>
              <a:t>Quartile</a:t>
            </a:r>
            <a:r>
              <a:rPr lang="en-US" b="1" dirty="0"/>
              <a:t>, into ten equal parts are called </a:t>
            </a:r>
            <a:r>
              <a:rPr lang="en-US" b="1" dirty="0" err="1">
                <a:effectLst>
                  <a:outerShdw blurRad="38100" dist="38100" dir="2700000" algn="tl">
                    <a:srgbClr val="000000">
                      <a:alpha val="43137"/>
                    </a:srgbClr>
                  </a:outerShdw>
                </a:effectLst>
              </a:rPr>
              <a:t>Decile</a:t>
            </a:r>
            <a:r>
              <a:rPr lang="en-US" b="1" dirty="0"/>
              <a:t> and into hundred equal parts </a:t>
            </a:r>
            <a:r>
              <a:rPr lang="en-US" b="1" dirty="0" smtClean="0"/>
              <a:t>are called </a:t>
            </a:r>
            <a:r>
              <a:rPr lang="en-US" b="1" dirty="0" smtClean="0">
                <a:effectLst>
                  <a:outerShdw blurRad="38100" dist="38100" dir="2700000" algn="tl">
                    <a:srgbClr val="000000">
                      <a:alpha val="43137"/>
                    </a:srgbClr>
                  </a:outerShdw>
                </a:effectLst>
              </a:rPr>
              <a:t>Percentile</a:t>
            </a:r>
            <a:r>
              <a:rPr lang="en-US" b="1" dirty="0" smtClean="0"/>
              <a:t>.</a:t>
            </a:r>
          </a:p>
          <a:p>
            <a:pPr marL="0" indent="0" algn="just">
              <a:buNone/>
            </a:pPr>
            <a:r>
              <a:rPr lang="en-US" dirty="0" smtClean="0"/>
              <a:t/>
            </a:r>
            <a:br>
              <a:rPr lang="en-US" dirty="0" smtClean="0"/>
            </a:br>
            <a:endParaRPr lang="en-US" dirty="0"/>
          </a:p>
        </p:txBody>
      </p:sp>
    </p:spTree>
    <p:extLst>
      <p:ext uri="{BB962C8B-B14F-4D97-AF65-F5344CB8AC3E}">
        <p14:creationId xmlns:p14="http://schemas.microsoft.com/office/powerpoint/2010/main" val="29013698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0782"/>
            <a:ext cx="8229600" cy="817418"/>
          </a:xfrm>
        </p:spPr>
        <p:txBody>
          <a:bodyPr/>
          <a:lstStyle/>
          <a:p>
            <a:r>
              <a:rPr lang="en-US" b="1" dirty="0"/>
              <a:t>Standard Deviation</a:t>
            </a:r>
            <a:endParaRPr lang="en-US" dirty="0"/>
          </a:p>
        </p:txBody>
      </p:sp>
      <p:sp>
        <p:nvSpPr>
          <p:cNvPr id="3" name="Content Placeholder 2"/>
          <p:cNvSpPr>
            <a:spLocks noGrp="1"/>
          </p:cNvSpPr>
          <p:nvPr>
            <p:ph idx="1"/>
          </p:nvPr>
        </p:nvSpPr>
        <p:spPr>
          <a:xfrm>
            <a:off x="0" y="762000"/>
            <a:ext cx="8991600" cy="5943600"/>
          </a:xfrm>
        </p:spPr>
        <p:txBody>
          <a:bodyPr>
            <a:normAutofit fontScale="85000" lnSpcReduction="20000"/>
          </a:bodyPr>
          <a:lstStyle/>
          <a:p>
            <a:pPr algn="just"/>
            <a:r>
              <a:rPr lang="en-US" dirty="0"/>
              <a:t>Standard deviations are usually easier to picture and apply. The standard deviation is expressed in the same unit of measurement as the data, which isn't necessarily the case with the variance. Using the standard deviation, statisticians may determine if the data has a normal curve or other mathematical relationship. If the data behaves in a normal curve, then 68% of the data points will fall within one standard deviation of the average, or mean data point. Bigger variances cause more data points to fall outside the standard deviation. Smaller variances result in more data that is close to average</a:t>
            </a:r>
            <a:r>
              <a:rPr lang="en-US" dirty="0" smtClean="0"/>
              <a:t>. </a:t>
            </a:r>
          </a:p>
          <a:p>
            <a:pPr algn="just"/>
            <a:r>
              <a:rPr lang="en-US" dirty="0" smtClean="0"/>
              <a:t>The </a:t>
            </a:r>
            <a:r>
              <a:rPr lang="en-US" b="1" dirty="0"/>
              <a:t>biggest drawback </a:t>
            </a:r>
            <a:r>
              <a:rPr lang="en-US" dirty="0"/>
              <a:t>of using standard deviation is that it can be impacted by outliers and extreme values. Standard deviation assumes a </a:t>
            </a:r>
            <a:r>
              <a:rPr lang="en-US" u="sng" dirty="0">
                <a:hlinkClick r:id="rId2"/>
              </a:rPr>
              <a:t>normal distribution</a:t>
            </a:r>
            <a:r>
              <a:rPr lang="en-US" dirty="0"/>
              <a:t> and calculates all uncertainty as risk, even when it’s in the investor's favor—such as above average returns</a:t>
            </a:r>
            <a:r>
              <a:rPr lang="en-US" dirty="0" smtClean="0"/>
              <a:t>.</a:t>
            </a:r>
            <a:endParaRPr lang="en-US" dirty="0"/>
          </a:p>
        </p:txBody>
      </p:sp>
    </p:spTree>
    <p:extLst>
      <p:ext uri="{BB962C8B-B14F-4D97-AF65-F5344CB8AC3E}">
        <p14:creationId xmlns:p14="http://schemas.microsoft.com/office/powerpoint/2010/main" val="21492078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2000"/>
          </a:xfrm>
        </p:spPr>
        <p:txBody>
          <a:bodyPr>
            <a:normAutofit/>
          </a:bodyPr>
          <a:lstStyle/>
          <a:p>
            <a:r>
              <a:rPr lang="en-US" b="1" dirty="0"/>
              <a:t>Standard Deviation</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066800"/>
            <a:ext cx="6934200" cy="4971918"/>
          </a:xfrm>
        </p:spPr>
      </p:pic>
    </p:spTree>
    <p:extLst>
      <p:ext uri="{BB962C8B-B14F-4D97-AF65-F5344CB8AC3E}">
        <p14:creationId xmlns:p14="http://schemas.microsoft.com/office/powerpoint/2010/main" val="13586686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927"/>
            <a:ext cx="8382000" cy="1517073"/>
          </a:xfrm>
        </p:spPr>
        <p:txBody>
          <a:bodyPr>
            <a:normAutofit/>
          </a:bodyPr>
          <a:lstStyle/>
          <a:p>
            <a:pPr algn="just"/>
            <a:r>
              <a:rPr lang="en-US" sz="2200" dirty="0"/>
              <a:t>The standard deviation is denoted by </a:t>
            </a:r>
            <a:r>
              <a:rPr lang="en-US" sz="2200" b="1" dirty="0" smtClean="0"/>
              <a:t>“ S ”</a:t>
            </a:r>
            <a:r>
              <a:rPr lang="en-US" sz="2200" dirty="0" smtClean="0"/>
              <a:t> </a:t>
            </a:r>
            <a:r>
              <a:rPr lang="en-US" sz="2200" dirty="0"/>
              <a:t>in case of sample and </a:t>
            </a:r>
            <a:r>
              <a:rPr lang="en-US" sz="2200" dirty="0" smtClean="0"/>
              <a:t>Greek letter </a:t>
            </a:r>
            <a:r>
              <a:rPr lang="en-US" sz="2200" b="1" dirty="0" smtClean="0"/>
              <a:t>“ σ ”</a:t>
            </a:r>
            <a:r>
              <a:rPr lang="en-US" sz="2200" dirty="0" smtClean="0"/>
              <a:t> </a:t>
            </a:r>
            <a:r>
              <a:rPr lang="en-US" sz="2200" dirty="0"/>
              <a:t>(sigma) in case of population. The formula for calculating standard </a:t>
            </a:r>
            <a:r>
              <a:rPr lang="en-US" sz="2200" dirty="0" smtClean="0"/>
              <a:t>deviation (Variance) </a:t>
            </a:r>
            <a:r>
              <a:rPr lang="en-US" sz="2200" dirty="0"/>
              <a:t>is as </a:t>
            </a:r>
            <a:r>
              <a:rPr lang="en-US" sz="2200" dirty="0" smtClean="0"/>
              <a:t>follows…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75550640"/>
              </p:ext>
            </p:extLst>
          </p:nvPr>
        </p:nvGraphicFramePr>
        <p:xfrm>
          <a:off x="457200" y="1600200"/>
          <a:ext cx="8001000" cy="1847945"/>
        </p:xfrm>
        <a:graphic>
          <a:graphicData uri="http://schemas.openxmlformats.org/drawingml/2006/table">
            <a:tbl>
              <a:tblPr firstRow="1" firstCol="1" bandRow="1">
                <a:tableStyleId>{5C22544A-7EE6-4342-B048-85BDC9FD1C3A}</a:tableStyleId>
              </a:tblPr>
              <a:tblGrid>
                <a:gridCol w="2667000"/>
                <a:gridCol w="2667000"/>
                <a:gridCol w="2667000"/>
              </a:tblGrid>
              <a:tr h="625811">
                <a:tc>
                  <a:txBody>
                    <a:bodyPr/>
                    <a:lstStyle/>
                    <a:p>
                      <a:pPr marL="0" marR="0">
                        <a:lnSpc>
                          <a:spcPct val="115000"/>
                        </a:lnSpc>
                        <a:spcBef>
                          <a:spcPts val="0"/>
                        </a:spcBef>
                        <a:spcAft>
                          <a:spcPts val="0"/>
                        </a:spcAft>
                      </a:pPr>
                      <a:r>
                        <a:rPr lang="en-US" sz="1200" dirty="0">
                          <a:effectLst/>
                        </a:rPr>
                        <a:t>Variance Type</a:t>
                      </a:r>
                      <a:endParaRPr lang="en-US" sz="1100" dirty="0">
                        <a:effectLst/>
                        <a:latin typeface="Calibri"/>
                        <a:ea typeface="Calibri"/>
                        <a:cs typeface="Times New Roman"/>
                      </a:endParaRPr>
                    </a:p>
                  </a:txBody>
                  <a:tcPr marL="76200" marR="76200" marT="76200" marB="76200" anchor="b"/>
                </a:tc>
                <a:tc>
                  <a:txBody>
                    <a:bodyPr/>
                    <a:lstStyle/>
                    <a:p>
                      <a:pPr marL="0" marR="0">
                        <a:lnSpc>
                          <a:spcPct val="115000"/>
                        </a:lnSpc>
                        <a:spcBef>
                          <a:spcPts val="0"/>
                        </a:spcBef>
                        <a:spcAft>
                          <a:spcPts val="0"/>
                        </a:spcAft>
                      </a:pPr>
                      <a:r>
                        <a:rPr lang="en-US" sz="1200" dirty="0">
                          <a:effectLst/>
                        </a:rPr>
                        <a:t>For Ungrouped Data</a:t>
                      </a:r>
                      <a:endParaRPr lang="en-US" sz="1100" dirty="0">
                        <a:effectLst/>
                        <a:latin typeface="Calibri"/>
                        <a:ea typeface="Calibri"/>
                        <a:cs typeface="Times New Roman"/>
                      </a:endParaRPr>
                    </a:p>
                  </a:txBody>
                  <a:tcPr marL="76200" marR="76200" marT="76200" marB="76200" anchor="b"/>
                </a:tc>
                <a:tc>
                  <a:txBody>
                    <a:bodyPr/>
                    <a:lstStyle/>
                    <a:p>
                      <a:pPr marL="0" marR="0">
                        <a:lnSpc>
                          <a:spcPct val="115000"/>
                        </a:lnSpc>
                        <a:spcBef>
                          <a:spcPts val="0"/>
                        </a:spcBef>
                        <a:spcAft>
                          <a:spcPts val="0"/>
                        </a:spcAft>
                      </a:pPr>
                      <a:r>
                        <a:rPr lang="en-US" sz="1200" dirty="0">
                          <a:effectLst/>
                        </a:rPr>
                        <a:t>For Grouped Data</a:t>
                      </a:r>
                      <a:endParaRPr lang="en-US" sz="1100" dirty="0">
                        <a:effectLst/>
                        <a:latin typeface="Calibri"/>
                        <a:ea typeface="Calibri"/>
                        <a:cs typeface="Times New Roman"/>
                      </a:endParaRPr>
                    </a:p>
                  </a:txBody>
                  <a:tcPr marL="76200" marR="76200" marT="76200" marB="76200" anchor="b"/>
                </a:tc>
              </a:tr>
              <a:tr h="611067">
                <a:tc>
                  <a:txBody>
                    <a:bodyPr/>
                    <a:lstStyle/>
                    <a:p>
                      <a:pPr marL="0" marR="0">
                        <a:lnSpc>
                          <a:spcPct val="115000"/>
                        </a:lnSpc>
                        <a:spcBef>
                          <a:spcPts val="0"/>
                        </a:spcBef>
                        <a:spcAft>
                          <a:spcPts val="0"/>
                        </a:spcAft>
                      </a:pPr>
                      <a:r>
                        <a:rPr lang="en-US" sz="1150">
                          <a:effectLst/>
                        </a:rPr>
                        <a:t>Population Variance Formula</a:t>
                      </a:r>
                      <a:endParaRPr lang="en-US" sz="1100">
                        <a:effectLst/>
                        <a:latin typeface="Calibri"/>
                        <a:ea typeface="Calibri"/>
                        <a:cs typeface="Times New Roman"/>
                      </a:endParaRPr>
                    </a:p>
                  </a:txBody>
                  <a:tcPr marL="76200" marR="76200" marT="76200" marB="76200"/>
                </a:tc>
                <a:tc>
                  <a:txBody>
                    <a:bodyPr/>
                    <a:lstStyle/>
                    <a:p>
                      <a:pPr marL="0" marR="0">
                        <a:lnSpc>
                          <a:spcPct val="115000"/>
                        </a:lnSpc>
                        <a:spcBef>
                          <a:spcPts val="0"/>
                        </a:spcBef>
                        <a:spcAft>
                          <a:spcPts val="0"/>
                        </a:spcAft>
                      </a:pPr>
                      <a:r>
                        <a:rPr lang="en-US" sz="1800" b="1" dirty="0">
                          <a:effectLst/>
                        </a:rPr>
                        <a:t>σ</a:t>
                      </a:r>
                      <a:r>
                        <a:rPr lang="en-US" sz="1800" b="1" baseline="30000" dirty="0">
                          <a:effectLst/>
                        </a:rPr>
                        <a:t>2</a:t>
                      </a:r>
                      <a:r>
                        <a:rPr lang="en-US" sz="1800" b="1" dirty="0">
                          <a:effectLst/>
                        </a:rPr>
                        <a:t> = ∑ (x − x̅)</a:t>
                      </a:r>
                      <a:r>
                        <a:rPr lang="en-US" sz="1800" b="1" baseline="30000" dirty="0">
                          <a:effectLst/>
                        </a:rPr>
                        <a:t>2</a:t>
                      </a:r>
                      <a:r>
                        <a:rPr lang="en-US" sz="1800" b="1" dirty="0">
                          <a:effectLst/>
                        </a:rPr>
                        <a:t> / n</a:t>
                      </a:r>
                      <a:endParaRPr lang="en-US" sz="1800" b="1" dirty="0">
                        <a:effectLst/>
                        <a:latin typeface="Calibri"/>
                        <a:ea typeface="Calibri"/>
                        <a:cs typeface="Times New Roman"/>
                      </a:endParaRPr>
                    </a:p>
                  </a:txBody>
                  <a:tcPr marL="76200" marR="76200" marT="76200" marB="76200"/>
                </a:tc>
                <a:tc>
                  <a:txBody>
                    <a:bodyPr/>
                    <a:lstStyle/>
                    <a:p>
                      <a:pPr marL="0" marR="0">
                        <a:lnSpc>
                          <a:spcPct val="115000"/>
                        </a:lnSpc>
                        <a:spcBef>
                          <a:spcPts val="0"/>
                        </a:spcBef>
                        <a:spcAft>
                          <a:spcPts val="0"/>
                        </a:spcAft>
                      </a:pPr>
                      <a:r>
                        <a:rPr lang="en-US" sz="1800" b="1" dirty="0">
                          <a:effectLst/>
                        </a:rPr>
                        <a:t>σ</a:t>
                      </a:r>
                      <a:r>
                        <a:rPr lang="en-US" sz="1800" b="1" baseline="30000" dirty="0">
                          <a:effectLst/>
                        </a:rPr>
                        <a:t>2</a:t>
                      </a:r>
                      <a:r>
                        <a:rPr lang="en-US" sz="1800" b="1" dirty="0">
                          <a:effectLst/>
                        </a:rPr>
                        <a:t> = ∑ f (m − x̅)</a:t>
                      </a:r>
                      <a:r>
                        <a:rPr lang="en-US" sz="1800" b="1" baseline="30000" dirty="0">
                          <a:effectLst/>
                        </a:rPr>
                        <a:t>2</a:t>
                      </a:r>
                      <a:r>
                        <a:rPr lang="en-US" sz="1800" b="1" dirty="0">
                          <a:effectLst/>
                        </a:rPr>
                        <a:t> / n</a:t>
                      </a:r>
                      <a:endParaRPr lang="en-US" sz="1800" b="1" dirty="0">
                        <a:effectLst/>
                        <a:latin typeface="Calibri"/>
                        <a:ea typeface="Calibri"/>
                        <a:cs typeface="Times New Roman"/>
                      </a:endParaRPr>
                    </a:p>
                  </a:txBody>
                  <a:tcPr marL="76200" marR="76200" marT="76200" marB="76200"/>
                </a:tc>
              </a:tr>
              <a:tr h="611067">
                <a:tc>
                  <a:txBody>
                    <a:bodyPr/>
                    <a:lstStyle/>
                    <a:p>
                      <a:pPr marL="0" marR="0">
                        <a:lnSpc>
                          <a:spcPct val="115000"/>
                        </a:lnSpc>
                        <a:spcBef>
                          <a:spcPts val="0"/>
                        </a:spcBef>
                        <a:spcAft>
                          <a:spcPts val="0"/>
                        </a:spcAft>
                      </a:pPr>
                      <a:r>
                        <a:rPr lang="en-US" sz="1150">
                          <a:effectLst/>
                        </a:rPr>
                        <a:t>Sample Variance Formula</a:t>
                      </a:r>
                      <a:endParaRPr lang="en-US" sz="1100">
                        <a:effectLst/>
                        <a:latin typeface="Calibri"/>
                        <a:ea typeface="Calibri"/>
                        <a:cs typeface="Times New Roman"/>
                      </a:endParaRPr>
                    </a:p>
                  </a:txBody>
                  <a:tcPr marL="76200" marR="76200" marT="76200" marB="76200"/>
                </a:tc>
                <a:tc>
                  <a:txBody>
                    <a:bodyPr/>
                    <a:lstStyle/>
                    <a:p>
                      <a:pPr marL="0" marR="0">
                        <a:lnSpc>
                          <a:spcPct val="115000"/>
                        </a:lnSpc>
                        <a:spcBef>
                          <a:spcPts val="0"/>
                        </a:spcBef>
                        <a:spcAft>
                          <a:spcPts val="0"/>
                        </a:spcAft>
                      </a:pPr>
                      <a:r>
                        <a:rPr lang="en-US" sz="1800" b="1" dirty="0">
                          <a:effectLst/>
                        </a:rPr>
                        <a:t>s</a:t>
                      </a:r>
                      <a:r>
                        <a:rPr lang="en-US" sz="1800" b="1" baseline="30000" dirty="0">
                          <a:effectLst/>
                        </a:rPr>
                        <a:t>2</a:t>
                      </a:r>
                      <a:r>
                        <a:rPr lang="en-US" sz="1800" b="1" dirty="0">
                          <a:effectLst/>
                        </a:rPr>
                        <a:t> = ∑ (x − x̅)</a:t>
                      </a:r>
                      <a:r>
                        <a:rPr lang="en-US" sz="1800" b="1" baseline="30000" dirty="0">
                          <a:effectLst/>
                        </a:rPr>
                        <a:t>2</a:t>
                      </a:r>
                      <a:r>
                        <a:rPr lang="en-US" sz="1800" b="1" dirty="0">
                          <a:effectLst/>
                        </a:rPr>
                        <a:t> / n − 1</a:t>
                      </a:r>
                      <a:endParaRPr lang="en-US" sz="1800" b="1" dirty="0">
                        <a:effectLst/>
                        <a:latin typeface="Calibri"/>
                        <a:ea typeface="Calibri"/>
                        <a:cs typeface="Times New Roman"/>
                      </a:endParaRPr>
                    </a:p>
                  </a:txBody>
                  <a:tcPr marL="76200" marR="76200" marT="76200" marB="76200"/>
                </a:tc>
                <a:tc>
                  <a:txBody>
                    <a:bodyPr/>
                    <a:lstStyle/>
                    <a:p>
                      <a:pPr marL="0" marR="0">
                        <a:lnSpc>
                          <a:spcPct val="115000"/>
                        </a:lnSpc>
                        <a:spcBef>
                          <a:spcPts val="0"/>
                        </a:spcBef>
                        <a:spcAft>
                          <a:spcPts val="0"/>
                        </a:spcAft>
                      </a:pPr>
                      <a:r>
                        <a:rPr lang="en-US" sz="1800" b="1" dirty="0">
                          <a:effectLst/>
                        </a:rPr>
                        <a:t>s</a:t>
                      </a:r>
                      <a:r>
                        <a:rPr lang="en-US" sz="1800" b="1" baseline="30000" dirty="0">
                          <a:effectLst/>
                        </a:rPr>
                        <a:t>2</a:t>
                      </a:r>
                      <a:r>
                        <a:rPr lang="en-US" sz="1800" b="1" dirty="0">
                          <a:effectLst/>
                        </a:rPr>
                        <a:t> = ∑ f (m − x̅)</a:t>
                      </a:r>
                      <a:r>
                        <a:rPr lang="en-US" sz="1800" b="1" baseline="30000" dirty="0">
                          <a:effectLst/>
                        </a:rPr>
                        <a:t>2</a:t>
                      </a:r>
                      <a:r>
                        <a:rPr lang="en-US" sz="1800" b="1" dirty="0">
                          <a:effectLst/>
                        </a:rPr>
                        <a:t> / n − 1</a:t>
                      </a:r>
                      <a:endParaRPr lang="en-US" sz="1800" b="1" dirty="0">
                        <a:effectLst/>
                        <a:latin typeface="Calibri"/>
                        <a:ea typeface="Calibri"/>
                        <a:cs typeface="Times New Roman"/>
                      </a:endParaRPr>
                    </a:p>
                  </a:txBody>
                  <a:tcPr marL="76200" marR="76200" marT="76200" marB="76200"/>
                </a:tc>
              </a:tr>
            </a:tbl>
          </a:graphicData>
        </a:graphic>
      </p:graphicFrame>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3649227"/>
            <a:ext cx="7315200" cy="2865001"/>
          </a:xfrm>
          <a:prstGeom prst="rect">
            <a:avLst/>
          </a:prstGeom>
        </p:spPr>
      </p:pic>
    </p:spTree>
    <p:extLst>
      <p:ext uri="{BB962C8B-B14F-4D97-AF65-F5344CB8AC3E}">
        <p14:creationId xmlns:p14="http://schemas.microsoft.com/office/powerpoint/2010/main" val="8723901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458200" cy="533400"/>
          </a:xfrm>
        </p:spPr>
        <p:txBody>
          <a:bodyPr>
            <a:normAutofit fontScale="90000"/>
          </a:bodyPr>
          <a:lstStyle/>
          <a:p>
            <a:r>
              <a:rPr lang="en-US" dirty="0" smtClean="0"/>
              <a:t>Example</a:t>
            </a:r>
            <a:endParaRPr lang="en-US"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20782" y="762000"/>
            <a:ext cx="9164782" cy="6096000"/>
          </a:xfrm>
          <a:prstGeom prst="rect">
            <a:avLst/>
          </a:prstGeom>
        </p:spPr>
      </p:pic>
    </p:spTree>
    <p:extLst>
      <p:ext uri="{BB962C8B-B14F-4D97-AF65-F5344CB8AC3E}">
        <p14:creationId xmlns:p14="http://schemas.microsoft.com/office/powerpoint/2010/main" val="19639362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7709"/>
            <a:ext cx="8229600" cy="810491"/>
          </a:xfrm>
        </p:spPr>
        <p:txBody>
          <a:bodyPr/>
          <a:lstStyle/>
          <a:p>
            <a:r>
              <a:rPr lang="en-US" dirty="0" smtClean="0"/>
              <a:t>Example</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990600"/>
            <a:ext cx="9144000" cy="5853945"/>
          </a:xfrm>
        </p:spPr>
      </p:pic>
    </p:spTree>
    <p:extLst>
      <p:ext uri="{BB962C8B-B14F-4D97-AF65-F5344CB8AC3E}">
        <p14:creationId xmlns:p14="http://schemas.microsoft.com/office/powerpoint/2010/main" val="16341369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85800"/>
          </a:xfrm>
        </p:spPr>
        <p:txBody>
          <a:bodyPr>
            <a:normAutofit fontScale="90000"/>
          </a:bodyPr>
          <a:lstStyle/>
          <a:p>
            <a:r>
              <a:rPr lang="en-US" dirty="0" smtClean="0"/>
              <a:t>Example</a:t>
            </a:r>
            <a:endParaRPr lang="en-US"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0" y="609600"/>
            <a:ext cx="8991600" cy="6248400"/>
          </a:xfrm>
          <a:prstGeom prst="rect">
            <a:avLst/>
          </a:prstGeom>
        </p:spPr>
      </p:pic>
    </p:spTree>
    <p:extLst>
      <p:ext uri="{BB962C8B-B14F-4D97-AF65-F5344CB8AC3E}">
        <p14:creationId xmlns:p14="http://schemas.microsoft.com/office/powerpoint/2010/main" val="28584208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33400"/>
          </a:xfrm>
        </p:spPr>
        <p:txBody>
          <a:bodyPr>
            <a:normAutofit fontScale="90000"/>
          </a:bodyPr>
          <a:lstStyle/>
          <a:p>
            <a:r>
              <a:rPr lang="en-US" dirty="0" smtClean="0"/>
              <a:t>Example</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609600"/>
            <a:ext cx="6781800" cy="6248400"/>
          </a:xfrm>
        </p:spPr>
      </p:pic>
    </p:spTree>
    <p:extLst>
      <p:ext uri="{BB962C8B-B14F-4D97-AF65-F5344CB8AC3E}">
        <p14:creationId xmlns:p14="http://schemas.microsoft.com/office/powerpoint/2010/main" val="4025462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2000"/>
          </a:xfrm>
        </p:spPr>
        <p:txBody>
          <a:bodyPr>
            <a:normAutofit/>
          </a:bodyPr>
          <a:lstStyle/>
          <a:p>
            <a:r>
              <a:rPr lang="en-US" dirty="0"/>
              <a:t>Coefficient of </a:t>
            </a:r>
            <a:r>
              <a:rPr lang="en-US" dirty="0" smtClean="0"/>
              <a:t>Variation</a:t>
            </a:r>
            <a:endParaRPr lang="en-US" dirty="0"/>
          </a:p>
        </p:txBody>
      </p:sp>
      <p:sp>
        <p:nvSpPr>
          <p:cNvPr id="3" name="Content Placeholder 2"/>
          <p:cNvSpPr>
            <a:spLocks noGrp="1"/>
          </p:cNvSpPr>
          <p:nvPr>
            <p:ph idx="1"/>
          </p:nvPr>
        </p:nvSpPr>
        <p:spPr>
          <a:xfrm>
            <a:off x="0" y="685800"/>
            <a:ext cx="9144000" cy="6172200"/>
          </a:xfrm>
        </p:spPr>
        <p:txBody>
          <a:bodyPr>
            <a:normAutofit lnSpcReduction="10000"/>
          </a:bodyPr>
          <a:lstStyle/>
          <a:p>
            <a:pPr algn="just"/>
            <a:r>
              <a:rPr lang="en-US" sz="2400" dirty="0"/>
              <a:t>The Standard deviation is an absolute measure of dispersion. It is expressed in terms of units in which the original figures are collected and stated. The standard deviation of heights of plants cannot be compared with the standard deviation of weights of the grains, as both are expressed in different units, </a:t>
            </a:r>
            <a:r>
              <a:rPr lang="en-US" sz="2400" dirty="0" err="1"/>
              <a:t>i.e</a:t>
            </a:r>
            <a:r>
              <a:rPr lang="en-US" sz="2400" dirty="0"/>
              <a:t> heights in centimeter and weights in kilograms. Therefore the standard deviation must be converted into a relative measure of dispersion for the purpose of comparison. The relative measure is known as the coefficient of variation. The coefficient of variation is obtained by dividing the standard deviation by the mean and expressed in percentage. Symbolically, </a:t>
            </a:r>
            <a:endParaRPr lang="en-US" sz="2400" dirty="0" smtClean="0"/>
          </a:p>
          <a:p>
            <a:pPr algn="just"/>
            <a:endParaRPr lang="en-US" sz="2000" dirty="0"/>
          </a:p>
          <a:p>
            <a:pPr marL="0" indent="0" algn="just">
              <a:buNone/>
            </a:pPr>
            <a:r>
              <a:rPr lang="en-US" sz="2000" dirty="0" smtClean="0"/>
              <a:t>Coefficient </a:t>
            </a:r>
            <a:r>
              <a:rPr lang="en-US" sz="2000" dirty="0"/>
              <a:t>of variation (C.V) = </a:t>
            </a:r>
            <a:endParaRPr lang="en-US" sz="2000" dirty="0" smtClean="0"/>
          </a:p>
          <a:p>
            <a:pPr algn="just"/>
            <a:endParaRPr lang="en-US" sz="2000" dirty="0"/>
          </a:p>
          <a:p>
            <a:pPr algn="just"/>
            <a:r>
              <a:rPr lang="en-US" sz="2000" dirty="0" smtClean="0"/>
              <a:t>If </a:t>
            </a:r>
            <a:r>
              <a:rPr lang="en-US" sz="2000" dirty="0"/>
              <a:t>we want to compare the variability of two or more series, we can use C.V. The series or groups of data for which the C.V. is greater indicate that the group is more variable, less stable, less uniform, less consistent or less homogeneous. If the C.V. is less, it indicates that the group is less variable or more stable or more uniform or more consistent or more homogeneous</a:t>
            </a:r>
            <a:r>
              <a:rPr lang="en-US" sz="2000" dirty="0" smtClean="0"/>
              <a:t>.</a:t>
            </a:r>
            <a:endParaRPr lang="en-US" sz="2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0" y="4457699"/>
            <a:ext cx="1591235" cy="819727"/>
          </a:xfrm>
          <a:prstGeom prst="rect">
            <a:avLst/>
          </a:prstGeom>
        </p:spPr>
      </p:pic>
    </p:spTree>
    <p:extLst>
      <p:ext uri="{BB962C8B-B14F-4D97-AF65-F5344CB8AC3E}">
        <p14:creationId xmlns:p14="http://schemas.microsoft.com/office/powerpoint/2010/main" val="2694644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781800"/>
          </a:xfrm>
          <a:prstGeom prst="rect">
            <a:avLst/>
          </a:prstGeom>
        </p:spPr>
      </p:pic>
    </p:spTree>
    <p:extLst>
      <p:ext uri="{BB962C8B-B14F-4D97-AF65-F5344CB8AC3E}">
        <p14:creationId xmlns:p14="http://schemas.microsoft.com/office/powerpoint/2010/main" val="16631003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382000" cy="609600"/>
          </a:xfrm>
        </p:spPr>
        <p:txBody>
          <a:bodyPr>
            <a:normAutofit fontScale="90000"/>
          </a:bodyPr>
          <a:lstStyle/>
          <a:p>
            <a:r>
              <a:rPr lang="en-US" dirty="0" smtClean="0"/>
              <a:t>Example</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609600"/>
            <a:ext cx="9067800" cy="3640054"/>
          </a:xfrm>
        </p:spPr>
      </p:pic>
    </p:spTree>
    <p:extLst>
      <p:ext uri="{BB962C8B-B14F-4D97-AF65-F5344CB8AC3E}">
        <p14:creationId xmlns:p14="http://schemas.microsoft.com/office/powerpoint/2010/main" val="1853776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b="1" dirty="0" smtClean="0"/>
              <a:t>QUARTILES</a:t>
            </a:r>
            <a:endParaRPr lang="en-US" dirty="0"/>
          </a:p>
        </p:txBody>
      </p:sp>
      <p:sp>
        <p:nvSpPr>
          <p:cNvPr id="3" name="Content Placeholder 2"/>
          <p:cNvSpPr>
            <a:spLocks noGrp="1"/>
          </p:cNvSpPr>
          <p:nvPr>
            <p:ph idx="1"/>
          </p:nvPr>
        </p:nvSpPr>
        <p:spPr>
          <a:xfrm>
            <a:off x="76200" y="914400"/>
            <a:ext cx="8991600" cy="5867400"/>
          </a:xfrm>
        </p:spPr>
        <p:txBody>
          <a:bodyPr>
            <a:normAutofit fontScale="92500" lnSpcReduction="20000"/>
          </a:bodyPr>
          <a:lstStyle/>
          <a:p>
            <a:pPr algn="just"/>
            <a:r>
              <a:rPr lang="en-US" b="1" dirty="0"/>
              <a:t>The values of the </a:t>
            </a:r>
            <a:r>
              <a:rPr lang="en-US" b="1" dirty="0" err="1"/>
              <a:t>variate</a:t>
            </a:r>
            <a:r>
              <a:rPr lang="en-US" b="1" dirty="0"/>
              <a:t> which divide the </a:t>
            </a:r>
            <a:r>
              <a:rPr lang="en-US" b="1" dirty="0" smtClean="0"/>
              <a:t>total frequency </a:t>
            </a:r>
            <a:r>
              <a:rPr lang="en-US" b="1" dirty="0"/>
              <a:t>into four </a:t>
            </a:r>
            <a:r>
              <a:rPr lang="en-US" b="1" dirty="0" smtClean="0"/>
              <a:t>equal</a:t>
            </a:r>
            <a:r>
              <a:rPr lang="en-US" dirty="0"/>
              <a:t> </a:t>
            </a:r>
            <a:r>
              <a:rPr lang="en-US" b="1" dirty="0" smtClean="0"/>
              <a:t>parts</a:t>
            </a:r>
            <a:r>
              <a:rPr lang="en-US" b="1" dirty="0"/>
              <a:t>, are called quartiles. That value of the </a:t>
            </a:r>
            <a:r>
              <a:rPr lang="en-US" b="1" dirty="0" err="1"/>
              <a:t>variate</a:t>
            </a:r>
            <a:r>
              <a:rPr lang="en-US" b="1" dirty="0"/>
              <a:t> which divides the </a:t>
            </a:r>
            <a:r>
              <a:rPr lang="en-US" b="1" dirty="0" smtClean="0"/>
              <a:t>total frequency into</a:t>
            </a:r>
            <a:r>
              <a:rPr lang="en-US" dirty="0"/>
              <a:t> </a:t>
            </a:r>
            <a:r>
              <a:rPr lang="en-US" b="1" dirty="0" smtClean="0"/>
              <a:t>two </a:t>
            </a:r>
            <a:r>
              <a:rPr lang="en-US" b="1" dirty="0"/>
              <a:t>equal parts is called median. </a:t>
            </a:r>
            <a:endParaRPr lang="en-US" b="1" dirty="0" smtClean="0"/>
          </a:p>
          <a:p>
            <a:pPr marL="0" indent="0" algn="just">
              <a:buNone/>
            </a:pPr>
            <a:r>
              <a:rPr lang="en-US" b="1" dirty="0" smtClean="0"/>
              <a:t>    The </a:t>
            </a:r>
            <a:r>
              <a:rPr lang="en-US" b="1" dirty="0"/>
              <a:t>lower quartile or first quartile denoted by Q1 </a:t>
            </a:r>
            <a:r>
              <a:rPr lang="en-US" b="1" dirty="0" smtClean="0"/>
              <a:t>divides the </a:t>
            </a:r>
            <a:r>
              <a:rPr lang="en-US" b="1" dirty="0"/>
              <a:t>frequency between the lowest value and </a:t>
            </a:r>
            <a:r>
              <a:rPr lang="en-US" b="1" dirty="0" smtClean="0"/>
              <a:t>the median </a:t>
            </a:r>
            <a:r>
              <a:rPr lang="en-US" b="1" dirty="0"/>
              <a:t>into two equal parts and </a:t>
            </a:r>
            <a:r>
              <a:rPr lang="en-US" b="1" dirty="0" smtClean="0"/>
              <a:t>similarly</a:t>
            </a:r>
            <a:r>
              <a:rPr lang="en-US" dirty="0"/>
              <a:t> </a:t>
            </a:r>
            <a:r>
              <a:rPr lang="en-US" b="1" dirty="0" smtClean="0"/>
              <a:t>the </a:t>
            </a:r>
            <a:r>
              <a:rPr lang="en-US" b="1" dirty="0"/>
              <a:t>upper quartile (or third quartile) denoted by Q3 divides the frequency between </a:t>
            </a:r>
            <a:r>
              <a:rPr lang="en-US" b="1" dirty="0" smtClean="0"/>
              <a:t>the median </a:t>
            </a:r>
            <a:r>
              <a:rPr lang="en-US" b="1" dirty="0"/>
              <a:t>and the </a:t>
            </a:r>
            <a:r>
              <a:rPr lang="en-US" b="1" dirty="0" smtClean="0"/>
              <a:t>greatest  value </a:t>
            </a:r>
            <a:r>
              <a:rPr lang="en-US" b="1" dirty="0"/>
              <a:t>into two equal parts. The formulas </a:t>
            </a:r>
            <a:r>
              <a:rPr lang="en-US" b="1" dirty="0" smtClean="0"/>
              <a:t>for computation of quartiles </a:t>
            </a:r>
            <a:r>
              <a:rPr lang="en-US" b="1" dirty="0"/>
              <a:t>are given </a:t>
            </a:r>
            <a:r>
              <a:rPr lang="en-US" b="1" dirty="0" smtClean="0"/>
              <a:t>by…..</a:t>
            </a:r>
          </a:p>
          <a:p>
            <a:pPr marL="0" indent="0" algn="just">
              <a:buNone/>
            </a:pPr>
            <a:endParaRPr lang="en-US" b="1" dirty="0"/>
          </a:p>
          <a:p>
            <a:pPr marL="0" indent="0" algn="just">
              <a:buNone/>
            </a:pPr>
            <a:r>
              <a:rPr lang="en-US" dirty="0"/>
              <a:t/>
            </a:r>
            <a:br>
              <a:rPr lang="en-US" dirty="0"/>
            </a:b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0924" y="5111107"/>
            <a:ext cx="7167990" cy="1438433"/>
          </a:xfrm>
          <a:prstGeom prst="rect">
            <a:avLst/>
          </a:prstGeom>
        </p:spPr>
      </p:pic>
    </p:spTree>
    <p:extLst>
      <p:ext uri="{BB962C8B-B14F-4D97-AF65-F5344CB8AC3E}">
        <p14:creationId xmlns:p14="http://schemas.microsoft.com/office/powerpoint/2010/main" val="29013698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09600"/>
          </a:xfrm>
        </p:spPr>
        <p:txBody>
          <a:bodyPr>
            <a:normAutofit fontScale="90000"/>
          </a:bodyPr>
          <a:lstStyle/>
          <a:p>
            <a:r>
              <a:rPr lang="en-US" dirty="0" smtClean="0"/>
              <a:t>Example</a:t>
            </a:r>
            <a:endParaRPr lang="en-US"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0" y="762000"/>
            <a:ext cx="9067800" cy="6096000"/>
          </a:xfrm>
          <a:prstGeom prst="rect">
            <a:avLst/>
          </a:prstGeom>
        </p:spPr>
      </p:pic>
    </p:spTree>
    <p:extLst>
      <p:ext uri="{BB962C8B-B14F-4D97-AF65-F5344CB8AC3E}">
        <p14:creationId xmlns:p14="http://schemas.microsoft.com/office/powerpoint/2010/main" val="18602752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85800"/>
          </a:xfrm>
        </p:spPr>
        <p:txBody>
          <a:bodyPr>
            <a:normAutofit fontScale="90000"/>
          </a:bodyPr>
          <a:lstStyle/>
          <a:p>
            <a:r>
              <a:rPr lang="en-US" b="1" u="sng" dirty="0" smtClean="0"/>
              <a:t>Covariance</a:t>
            </a:r>
            <a:endParaRPr lang="en-US" dirty="0"/>
          </a:p>
        </p:txBody>
      </p:sp>
      <p:sp>
        <p:nvSpPr>
          <p:cNvPr id="3" name="Content Placeholder 2"/>
          <p:cNvSpPr>
            <a:spLocks noGrp="1"/>
          </p:cNvSpPr>
          <p:nvPr>
            <p:ph idx="1"/>
          </p:nvPr>
        </p:nvSpPr>
        <p:spPr>
          <a:xfrm>
            <a:off x="0" y="685800"/>
            <a:ext cx="9144000" cy="6172200"/>
          </a:xfrm>
        </p:spPr>
        <p:txBody>
          <a:bodyPr>
            <a:normAutofit fontScale="92500"/>
          </a:bodyPr>
          <a:lstStyle/>
          <a:p>
            <a:pPr algn="just"/>
            <a:r>
              <a:rPr lang="en-US" dirty="0"/>
              <a:t>Covariance formula is a statistical formula which is used to assess the relationship between two variables. </a:t>
            </a:r>
            <a:r>
              <a:rPr lang="en-US" dirty="0" smtClean="0"/>
              <a:t>In simple </a:t>
            </a:r>
            <a:r>
              <a:rPr lang="en-US" dirty="0"/>
              <a:t>words, covariance is one of the </a:t>
            </a:r>
            <a:r>
              <a:rPr lang="en-US" dirty="0" smtClean="0"/>
              <a:t>statistical measurements </a:t>
            </a:r>
            <a:r>
              <a:rPr lang="en-US" dirty="0"/>
              <a:t>to know the relationship </a:t>
            </a:r>
            <a:r>
              <a:rPr lang="en-US" dirty="0" smtClean="0"/>
              <a:t>of the</a:t>
            </a:r>
            <a:r>
              <a:rPr lang="en-US" dirty="0"/>
              <a:t> </a:t>
            </a:r>
            <a:r>
              <a:rPr lang="en-US" u="sng" dirty="0">
                <a:hlinkClick r:id="rId2"/>
              </a:rPr>
              <a:t>variance</a:t>
            </a:r>
            <a:r>
              <a:rPr lang="en-US" dirty="0"/>
              <a:t> between the two variables</a:t>
            </a:r>
            <a:r>
              <a:rPr lang="en-US" dirty="0" smtClean="0"/>
              <a:t>.</a:t>
            </a:r>
            <a:endParaRPr lang="en-US" dirty="0"/>
          </a:p>
          <a:p>
            <a:pPr algn="just"/>
            <a:r>
              <a:rPr lang="en-US" dirty="0"/>
              <a:t>The covariance indicates how two variables are related and also helps to know whether the two variables vary together or change together. This could be </a:t>
            </a:r>
            <a:r>
              <a:rPr lang="en-US" b="1" dirty="0"/>
              <a:t>positive covariance</a:t>
            </a:r>
            <a:r>
              <a:rPr lang="en-US" dirty="0"/>
              <a:t>, meaning as one increase the other also increases, or </a:t>
            </a:r>
            <a:r>
              <a:rPr lang="en-US" b="1" dirty="0"/>
              <a:t>negative covariance</a:t>
            </a:r>
            <a:r>
              <a:rPr lang="en-US" dirty="0"/>
              <a:t>, meaning that as one increases the other </a:t>
            </a:r>
            <a:r>
              <a:rPr lang="en-US" dirty="0" smtClean="0"/>
              <a:t>decreases. The </a:t>
            </a:r>
            <a:r>
              <a:rPr lang="en-US" dirty="0"/>
              <a:t>covariance is denoted as </a:t>
            </a:r>
            <a:r>
              <a:rPr lang="en-US" dirty="0" err="1"/>
              <a:t>Cov</a:t>
            </a:r>
            <a:r>
              <a:rPr lang="en-US" dirty="0"/>
              <a:t>(X,Y) and the formulas for covariance are given </a:t>
            </a:r>
            <a:r>
              <a:rPr lang="en-US" dirty="0" smtClean="0"/>
              <a:t>below..</a:t>
            </a:r>
            <a:endParaRPr lang="en-US" dirty="0"/>
          </a:p>
        </p:txBody>
      </p:sp>
    </p:spTree>
    <p:extLst>
      <p:ext uri="{BB962C8B-B14F-4D97-AF65-F5344CB8AC3E}">
        <p14:creationId xmlns:p14="http://schemas.microsoft.com/office/powerpoint/2010/main" val="19763559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381000"/>
          </a:xfrm>
        </p:spPr>
        <p:txBody>
          <a:bodyPr>
            <a:normAutofit fontScale="90000"/>
          </a:bodyPr>
          <a:lstStyle/>
          <a:p>
            <a:r>
              <a:rPr lang="en-US" b="1" u="sng" dirty="0" smtClean="0"/>
              <a:t>Covariance Formula </a:t>
            </a:r>
            <a:endParaRPr lang="en-US" dirty="0"/>
          </a:p>
        </p:txBody>
      </p:sp>
      <p:sp>
        <p:nvSpPr>
          <p:cNvPr id="3" name="Content Placeholder 2"/>
          <p:cNvSpPr>
            <a:spLocks noGrp="1"/>
          </p:cNvSpPr>
          <p:nvPr>
            <p:ph idx="1"/>
          </p:nvPr>
        </p:nvSpPr>
        <p:spPr>
          <a:xfrm>
            <a:off x="0" y="685800"/>
            <a:ext cx="9067800" cy="6172200"/>
          </a:xfrm>
        </p:spPr>
        <p:txBody>
          <a:bodyPr>
            <a:normAutofit lnSpcReduction="10000"/>
          </a:bodyPr>
          <a:lstStyle/>
          <a:p>
            <a:pPr lvl="0"/>
            <a:endParaRPr lang="en-US" b="1" dirty="0" smtClean="0"/>
          </a:p>
          <a:p>
            <a:pPr lvl="0"/>
            <a:endParaRPr lang="en-US" b="1" dirty="0"/>
          </a:p>
          <a:p>
            <a:pPr lvl="0"/>
            <a:endParaRPr lang="en-US" b="1" dirty="0" smtClean="0"/>
          </a:p>
          <a:p>
            <a:pPr lvl="0"/>
            <a:endParaRPr lang="en-US" b="1" dirty="0"/>
          </a:p>
          <a:p>
            <a:pPr lvl="0"/>
            <a:endParaRPr lang="en-US" b="1" dirty="0" smtClean="0"/>
          </a:p>
          <a:p>
            <a:pPr lvl="0"/>
            <a:endParaRPr lang="en-US" b="1" dirty="0"/>
          </a:p>
          <a:p>
            <a:pPr lvl="0"/>
            <a:r>
              <a:rPr lang="en-US" b="1" dirty="0" smtClean="0"/>
              <a:t>X</a:t>
            </a:r>
            <a:r>
              <a:rPr lang="en-US" b="1" baseline="-25000" dirty="0" smtClean="0"/>
              <a:t>i</a:t>
            </a:r>
            <a:r>
              <a:rPr lang="en-US" b="1" baseline="-25000" dirty="0"/>
              <a:t> </a:t>
            </a:r>
            <a:r>
              <a:rPr lang="en-US" dirty="0"/>
              <a:t>– the values of the X-variable</a:t>
            </a:r>
          </a:p>
          <a:p>
            <a:pPr lvl="0"/>
            <a:r>
              <a:rPr lang="en-US" b="1" dirty="0" err="1"/>
              <a:t>Y</a:t>
            </a:r>
            <a:r>
              <a:rPr lang="en-US" b="1" baseline="-25000" dirty="0" err="1"/>
              <a:t>j</a:t>
            </a:r>
            <a:r>
              <a:rPr lang="en-US" baseline="-25000" dirty="0"/>
              <a:t> </a:t>
            </a:r>
            <a:r>
              <a:rPr lang="en-US" dirty="0"/>
              <a:t>– the values of the Y-variable</a:t>
            </a:r>
          </a:p>
          <a:p>
            <a:pPr lvl="0"/>
            <a:r>
              <a:rPr lang="en-US" b="1" dirty="0"/>
              <a:t>X̄ </a:t>
            </a:r>
            <a:r>
              <a:rPr lang="en-US" dirty="0"/>
              <a:t>– the mean (average) of the X-variable</a:t>
            </a:r>
          </a:p>
          <a:p>
            <a:pPr lvl="0"/>
            <a:r>
              <a:rPr lang="en-US" b="1" dirty="0"/>
              <a:t>Ȳ</a:t>
            </a:r>
            <a:r>
              <a:rPr lang="en-US" dirty="0"/>
              <a:t> – the mean (average) of the Y-variable</a:t>
            </a:r>
          </a:p>
          <a:p>
            <a:pPr lvl="0"/>
            <a:r>
              <a:rPr lang="en-US" b="1" dirty="0"/>
              <a:t>n</a:t>
            </a:r>
            <a:r>
              <a:rPr lang="en-US" dirty="0"/>
              <a:t> – the number of the data points</a:t>
            </a:r>
          </a:p>
          <a:p>
            <a:endParaRPr lang="en-US" dirty="0"/>
          </a:p>
        </p:txBody>
      </p:sp>
      <p:pic>
        <p:nvPicPr>
          <p:cNvPr id="4" name="Picture 3" descr="Covariance Formula"/>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19200" y="762000"/>
            <a:ext cx="4191000" cy="2667000"/>
          </a:xfrm>
          <a:prstGeom prst="rect">
            <a:avLst/>
          </a:prstGeom>
          <a:noFill/>
          <a:ln>
            <a:noFill/>
          </a:ln>
        </p:spPr>
      </p:pic>
    </p:spTree>
    <p:extLst>
      <p:ext uri="{BB962C8B-B14F-4D97-AF65-F5344CB8AC3E}">
        <p14:creationId xmlns:p14="http://schemas.microsoft.com/office/powerpoint/2010/main" val="24503610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533400"/>
          </a:xfrm>
        </p:spPr>
        <p:txBody>
          <a:bodyPr>
            <a:normAutofit fontScale="90000"/>
          </a:bodyPr>
          <a:lstStyle/>
          <a:p>
            <a:r>
              <a:rPr lang="en-US" dirty="0" smtClean="0"/>
              <a:t>Example</a:t>
            </a:r>
            <a:endParaRPr lang="en-US" dirty="0"/>
          </a:p>
        </p:txBody>
      </p:sp>
      <p:sp>
        <p:nvSpPr>
          <p:cNvPr id="3" name="Content Placeholder 2"/>
          <p:cNvSpPr>
            <a:spLocks noGrp="1"/>
          </p:cNvSpPr>
          <p:nvPr>
            <p:ph idx="1"/>
          </p:nvPr>
        </p:nvSpPr>
        <p:spPr>
          <a:xfrm>
            <a:off x="0" y="685800"/>
            <a:ext cx="9067800" cy="6096000"/>
          </a:xfrm>
        </p:spPr>
        <p:txBody>
          <a:bodyPr/>
          <a:lstStyle/>
          <a:p>
            <a:endParaRPr lang="en-US" sz="1800" dirty="0" smtClean="0"/>
          </a:p>
          <a:p>
            <a:endParaRPr lang="en-US" sz="1800" dirty="0"/>
          </a:p>
          <a:p>
            <a:endParaRPr lang="en-US" sz="1800" dirty="0" smtClean="0"/>
          </a:p>
          <a:p>
            <a:endParaRPr lang="en-US" sz="1800" dirty="0"/>
          </a:p>
          <a:p>
            <a:endParaRPr lang="en-US" sz="1800" dirty="0" smtClean="0"/>
          </a:p>
          <a:p>
            <a:endParaRPr lang="en-US" sz="1800" dirty="0"/>
          </a:p>
          <a:p>
            <a:endParaRPr lang="en-US" sz="1800" dirty="0" smtClean="0"/>
          </a:p>
          <a:p>
            <a:endParaRPr lang="en-US" sz="1800" dirty="0"/>
          </a:p>
          <a:p>
            <a:endParaRPr lang="en-US" sz="1800" dirty="0" smtClean="0"/>
          </a:p>
          <a:p>
            <a:endParaRPr lang="en-US" sz="1800" dirty="0"/>
          </a:p>
          <a:p>
            <a:endParaRPr lang="en-US" sz="1800" dirty="0" smtClean="0"/>
          </a:p>
          <a:p>
            <a:endParaRPr lang="en-US" sz="1800" dirty="0"/>
          </a:p>
          <a:p>
            <a:r>
              <a:rPr lang="en-US" sz="2000" dirty="0" smtClean="0"/>
              <a:t>The </a:t>
            </a:r>
            <a:r>
              <a:rPr lang="en-US" sz="2000" dirty="0"/>
              <a:t>next step is to add all the products together, which yields the value </a:t>
            </a:r>
            <a:r>
              <a:rPr lang="en-US" sz="2000" dirty="0" smtClean="0"/>
              <a:t>125.66. The </a:t>
            </a:r>
            <a:r>
              <a:rPr lang="en-US" sz="2000" dirty="0"/>
              <a:t>final step is to divide by (n-1) = 6 - 1 = </a:t>
            </a:r>
            <a:r>
              <a:rPr lang="en-US" sz="2000" dirty="0" smtClean="0"/>
              <a:t>5.</a:t>
            </a:r>
          </a:p>
          <a:p>
            <a:r>
              <a:rPr lang="en-US" sz="2000" dirty="0" smtClean="0"/>
              <a:t>125.66/5 </a:t>
            </a:r>
            <a:r>
              <a:rPr lang="en-US" sz="2000" dirty="0"/>
              <a:t>= </a:t>
            </a:r>
            <a:r>
              <a:rPr lang="en-US" sz="2000" dirty="0" smtClean="0"/>
              <a:t>25.132, The </a:t>
            </a:r>
            <a:r>
              <a:rPr lang="en-US" sz="2000" dirty="0"/>
              <a:t>covariance of this set of data is 25.132. The number is positive, so we can state that the two variables do have a positive relationship; as temperature rises, the number of customers in the store also rises.</a:t>
            </a:r>
          </a:p>
          <a:p>
            <a:pPr marL="0" indent="0">
              <a:buNone/>
            </a:pPr>
            <a:endParaRPr lang="en-US" dirty="0"/>
          </a:p>
        </p:txBody>
      </p:sp>
      <p:pic>
        <p:nvPicPr>
          <p:cNvPr id="7" name="Picture 6"/>
          <p:cNvPicPr/>
          <p:nvPr/>
        </p:nvPicPr>
        <p:blipFill>
          <a:blip r:embed="rId2">
            <a:extLst>
              <a:ext uri="{28A0092B-C50C-407E-A947-70E740481C1C}">
                <a14:useLocalDpi xmlns:a14="http://schemas.microsoft.com/office/drawing/2010/main" val="0"/>
              </a:ext>
            </a:extLst>
          </a:blip>
          <a:stretch>
            <a:fillRect/>
          </a:stretch>
        </p:blipFill>
        <p:spPr>
          <a:xfrm>
            <a:off x="152400" y="533400"/>
            <a:ext cx="3200400" cy="3124200"/>
          </a:xfrm>
          <a:prstGeom prst="rect">
            <a:avLst/>
          </a:prstGeom>
        </p:spPr>
      </p:pic>
      <p:pic>
        <p:nvPicPr>
          <p:cNvPr id="8" name="Picture 7"/>
          <p:cNvPicPr/>
          <p:nvPr/>
        </p:nvPicPr>
        <p:blipFill>
          <a:blip r:embed="rId3">
            <a:extLst>
              <a:ext uri="{28A0092B-C50C-407E-A947-70E740481C1C}">
                <a14:useLocalDpi xmlns:a14="http://schemas.microsoft.com/office/drawing/2010/main" val="0"/>
              </a:ext>
            </a:extLst>
          </a:blip>
          <a:stretch>
            <a:fillRect/>
          </a:stretch>
        </p:blipFill>
        <p:spPr>
          <a:xfrm>
            <a:off x="3325090" y="685800"/>
            <a:ext cx="4904509" cy="3733800"/>
          </a:xfrm>
          <a:prstGeom prst="rect">
            <a:avLst/>
          </a:prstGeom>
        </p:spPr>
      </p:pic>
    </p:spTree>
    <p:extLst>
      <p:ext uri="{BB962C8B-B14F-4D97-AF65-F5344CB8AC3E}">
        <p14:creationId xmlns:p14="http://schemas.microsoft.com/office/powerpoint/2010/main" val="16504332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09600"/>
          </a:xfrm>
        </p:spPr>
        <p:txBody>
          <a:bodyPr>
            <a:normAutofit fontScale="90000"/>
          </a:bodyPr>
          <a:lstStyle/>
          <a:p>
            <a:r>
              <a:rPr lang="en-US" dirty="0" smtClean="0"/>
              <a:t>Example</a:t>
            </a:r>
            <a:endParaRPr lang="en-US" dirty="0"/>
          </a:p>
        </p:txBody>
      </p:sp>
      <p:sp>
        <p:nvSpPr>
          <p:cNvPr id="3" name="Content Placeholder 2"/>
          <p:cNvSpPr>
            <a:spLocks noGrp="1"/>
          </p:cNvSpPr>
          <p:nvPr>
            <p:ph idx="1"/>
          </p:nvPr>
        </p:nvSpPr>
        <p:spPr>
          <a:xfrm>
            <a:off x="0" y="762000"/>
            <a:ext cx="9144000" cy="6096000"/>
          </a:xfrm>
        </p:spPr>
        <p:txBody>
          <a:bodyPr/>
          <a:lstStyle/>
          <a:p>
            <a:endParaRPr lang="en-US" sz="2000" dirty="0" smtClean="0"/>
          </a:p>
          <a:p>
            <a:endParaRPr lang="en-US" sz="2000" dirty="0"/>
          </a:p>
          <a:p>
            <a:endParaRPr lang="en-US" sz="2000" dirty="0" smtClean="0"/>
          </a:p>
          <a:p>
            <a:endParaRPr lang="en-US" sz="2000" dirty="0" smtClean="0"/>
          </a:p>
          <a:p>
            <a:endParaRPr lang="en-US" sz="2000" dirty="0"/>
          </a:p>
          <a:p>
            <a:endParaRPr lang="en-US" sz="2000" dirty="0" smtClean="0"/>
          </a:p>
          <a:p>
            <a:endParaRPr lang="en-US" sz="2000" dirty="0"/>
          </a:p>
          <a:p>
            <a:endParaRPr lang="en-US" sz="2000" dirty="0" smtClean="0"/>
          </a:p>
          <a:p>
            <a:endParaRPr lang="en-US" sz="2000" dirty="0"/>
          </a:p>
          <a:p>
            <a:endParaRPr lang="en-US" sz="2000" dirty="0" smtClean="0"/>
          </a:p>
          <a:p>
            <a:endParaRPr lang="en-US" sz="2000" dirty="0"/>
          </a:p>
          <a:p>
            <a:r>
              <a:rPr lang="en-US" sz="2000" dirty="0" smtClean="0"/>
              <a:t>In </a:t>
            </a:r>
            <a:r>
              <a:rPr lang="en-US" sz="2000" dirty="0"/>
              <a:t>this situation, we are using a sample, so we divide by the sample size (five) minus one.</a:t>
            </a:r>
          </a:p>
          <a:p>
            <a:r>
              <a:rPr lang="en-US" sz="2000" dirty="0"/>
              <a:t>The covariance between the two stock returns is </a:t>
            </a:r>
            <a:r>
              <a:rPr lang="en-US" sz="2000" b="1" dirty="0"/>
              <a:t>0.665</a:t>
            </a:r>
            <a:r>
              <a:rPr lang="en-US" sz="2000" dirty="0"/>
              <a:t>. Because this number is positive, the stocks move in the same direction. In other words, when ABC had a high return, XYZ also had a high return. </a:t>
            </a:r>
          </a:p>
          <a:p>
            <a:endParaRPr lang="en-US" dirty="0"/>
          </a:p>
        </p:txBody>
      </p:sp>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533400" y="685800"/>
            <a:ext cx="7315200" cy="3733800"/>
          </a:xfrm>
          <a:prstGeom prst="rect">
            <a:avLst/>
          </a:prstGeom>
        </p:spPr>
      </p:pic>
    </p:spTree>
    <p:extLst>
      <p:ext uri="{BB962C8B-B14F-4D97-AF65-F5344CB8AC3E}">
        <p14:creationId xmlns:p14="http://schemas.microsoft.com/office/powerpoint/2010/main" val="10804692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85800"/>
          </a:xfrm>
        </p:spPr>
        <p:txBody>
          <a:bodyPr>
            <a:normAutofit fontScale="90000"/>
          </a:bodyPr>
          <a:lstStyle/>
          <a:p>
            <a:r>
              <a:rPr lang="en-US" dirty="0" smtClean="0"/>
              <a:t>Practice Questions</a:t>
            </a:r>
            <a:endParaRPr lang="en-US" dirty="0"/>
          </a:p>
        </p:txBody>
      </p:sp>
      <p:sp>
        <p:nvSpPr>
          <p:cNvPr id="3" name="Content Placeholder 2"/>
          <p:cNvSpPr>
            <a:spLocks noGrp="1"/>
          </p:cNvSpPr>
          <p:nvPr>
            <p:ph idx="1"/>
          </p:nvPr>
        </p:nvSpPr>
        <p:spPr>
          <a:xfrm>
            <a:off x="0" y="685800"/>
            <a:ext cx="9144000" cy="6172200"/>
          </a:xfrm>
        </p:spPr>
        <p:txBody>
          <a:bodyPr>
            <a:normAutofit/>
          </a:bodyPr>
          <a:lstStyle/>
          <a:p>
            <a:pPr marL="0" indent="0">
              <a:buNone/>
            </a:pPr>
            <a:r>
              <a:rPr lang="en-US" sz="1600" dirty="0" smtClean="0"/>
              <a:t>Q#1	Find </a:t>
            </a:r>
            <a:r>
              <a:rPr lang="en-US" sz="1600" dirty="0"/>
              <a:t>the standard deviation for the </a:t>
            </a:r>
            <a:r>
              <a:rPr lang="en-US" sz="1600" dirty="0" smtClean="0"/>
              <a:t>series also find the </a:t>
            </a:r>
            <a:r>
              <a:rPr lang="en-US" sz="1600" dirty="0"/>
              <a:t>Coefficient of variation </a:t>
            </a:r>
            <a:r>
              <a:rPr lang="en-US" sz="1600" dirty="0" smtClean="0"/>
              <a:t>.</a:t>
            </a:r>
            <a:endParaRPr lang="en-US" sz="1600" dirty="0"/>
          </a:p>
          <a:p>
            <a:pPr marL="0" indent="0">
              <a:buNone/>
            </a:pPr>
            <a:r>
              <a:rPr lang="en-US" sz="1800" dirty="0"/>
              <a:t>3, 5, 2, 7, 6, 4, </a:t>
            </a:r>
            <a:r>
              <a:rPr lang="en-US" sz="1800" dirty="0" smtClean="0"/>
              <a:t>9.</a:t>
            </a:r>
            <a:endParaRPr lang="en-US" sz="1800" dirty="0"/>
          </a:p>
          <a:p>
            <a:pPr marL="0" indent="0">
              <a:buNone/>
            </a:pPr>
            <a:r>
              <a:rPr lang="en-US" sz="1800" dirty="0"/>
              <a:t>3, 5, 2, 7, 6, 4, 9, </a:t>
            </a:r>
            <a:r>
              <a:rPr lang="en-US" sz="1800" dirty="0" smtClean="0"/>
              <a:t>1.</a:t>
            </a:r>
          </a:p>
          <a:p>
            <a:pPr marL="0" indent="0">
              <a:buNone/>
            </a:pPr>
            <a:endParaRPr lang="en-US" sz="1600" dirty="0"/>
          </a:p>
          <a:p>
            <a:pPr marL="0" indent="0">
              <a:buNone/>
            </a:pPr>
            <a:r>
              <a:rPr lang="en-US" sz="1600" dirty="0" smtClean="0"/>
              <a:t>Q#2</a:t>
            </a:r>
          </a:p>
          <a:p>
            <a:pPr marL="0" indent="0">
              <a:buNone/>
            </a:pPr>
            <a:endParaRPr lang="en-US" sz="1600" dirty="0"/>
          </a:p>
          <a:p>
            <a:endParaRPr lang="en-US" sz="1200" dirty="0">
              <a:latin typeface="Times New Roman" pitchFamily="18" charset="0"/>
              <a:cs typeface="Times New Roman"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969113918"/>
              </p:ext>
            </p:extLst>
          </p:nvPr>
        </p:nvGraphicFramePr>
        <p:xfrm>
          <a:off x="713509" y="2286000"/>
          <a:ext cx="7372350" cy="1180942"/>
        </p:xfrm>
        <a:graphic>
          <a:graphicData uri="http://schemas.openxmlformats.org/drawingml/2006/table">
            <a:tbl>
              <a:tblPr/>
              <a:tblGrid>
                <a:gridCol w="1228725"/>
                <a:gridCol w="1228725"/>
                <a:gridCol w="1228725"/>
                <a:gridCol w="1228725"/>
                <a:gridCol w="1228725"/>
                <a:gridCol w="1228725"/>
              </a:tblGrid>
              <a:tr h="590471">
                <a:tc>
                  <a:txBody>
                    <a:bodyPr/>
                    <a:lstStyle/>
                    <a:p>
                      <a:r>
                        <a:rPr lang="en-US" dirty="0">
                          <a:effectLst/>
                        </a:rPr>
                        <a:t>x</a:t>
                      </a:r>
                      <a:r>
                        <a:rPr lang="en-US" baseline="-25000" dirty="0">
                          <a:effectLst/>
                        </a:rPr>
                        <a:t>i</a:t>
                      </a:r>
                      <a:endParaRPr lang="en-US" dirty="0">
                        <a:effectLst/>
                      </a:endParaRP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r>
                        <a:rPr lang="en-US">
                          <a:effectLst/>
                        </a:rPr>
                        <a:t>61</a:t>
                      </a: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r>
                        <a:rPr lang="en-US" dirty="0">
                          <a:effectLst/>
                        </a:rPr>
                        <a:t>64</a:t>
                      </a: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r>
                        <a:rPr lang="en-US">
                          <a:effectLst/>
                        </a:rPr>
                        <a:t>67</a:t>
                      </a: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r>
                        <a:rPr lang="en-US">
                          <a:effectLst/>
                        </a:rPr>
                        <a:t>70</a:t>
                      </a: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r>
                        <a:rPr lang="en-US">
                          <a:effectLst/>
                        </a:rPr>
                        <a:t>73</a:t>
                      </a: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r>
              <a:tr h="590471">
                <a:tc>
                  <a:txBody>
                    <a:bodyPr/>
                    <a:lstStyle/>
                    <a:p>
                      <a:r>
                        <a:rPr lang="en-US">
                          <a:effectLst/>
                        </a:rPr>
                        <a:t>f</a:t>
                      </a:r>
                      <a:r>
                        <a:rPr lang="en-US" baseline="-25000">
                          <a:effectLst/>
                        </a:rPr>
                        <a:t>i</a:t>
                      </a:r>
                      <a:endParaRPr lang="en-US">
                        <a:effectLst/>
                      </a:endParaRP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r>
                        <a:rPr lang="en-US" dirty="0">
                          <a:effectLst/>
                        </a:rPr>
                        <a:t>5</a:t>
                      </a: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r>
                        <a:rPr lang="en-US">
                          <a:effectLst/>
                        </a:rPr>
                        <a:t>18</a:t>
                      </a: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r>
                        <a:rPr lang="en-US">
                          <a:effectLst/>
                        </a:rPr>
                        <a:t>42</a:t>
                      </a: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r>
                        <a:rPr lang="en-US">
                          <a:effectLst/>
                        </a:rPr>
                        <a:t>27</a:t>
                      </a: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r>
                        <a:rPr lang="en-US" dirty="0">
                          <a:effectLst/>
                        </a:rPr>
                        <a:t>8</a:t>
                      </a: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r>
            </a:tbl>
          </a:graphicData>
        </a:graphic>
      </p:graphicFrame>
      <p:sp>
        <p:nvSpPr>
          <p:cNvPr id="5" name="Rectangle 1"/>
          <p:cNvSpPr>
            <a:spLocks noChangeArrowheads="1"/>
          </p:cNvSpPr>
          <p:nvPr/>
        </p:nvSpPr>
        <p:spPr bwMode="auto">
          <a:xfrm>
            <a:off x="477982" y="1905000"/>
            <a:ext cx="8686800"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222222"/>
                </a:solidFill>
                <a:effectLst/>
                <a:latin typeface="Open Sans"/>
                <a:cs typeface="Arial" pitchFamily="34" charset="0"/>
              </a:rPr>
              <a:t>Given the statistical distribution of the table.</a:t>
            </a:r>
            <a:r>
              <a:rPr lang="en-US" dirty="0">
                <a:latin typeface="Arial" pitchFamily="34" charset="0"/>
                <a:cs typeface="Arial" pitchFamily="34" charset="0"/>
              </a:rPr>
              <a:t>  </a:t>
            </a:r>
            <a:r>
              <a:rPr kumimoji="0" lang="en-US" sz="1800" b="0" i="0" u="none" strike="noStrike" cap="none" normalizeH="0" baseline="0" dirty="0" smtClean="0">
                <a:ln>
                  <a:noFill/>
                </a:ln>
                <a:solidFill>
                  <a:srgbClr val="222222"/>
                </a:solidFill>
                <a:effectLst/>
                <a:latin typeface="Open Sans"/>
                <a:cs typeface="Arial" pitchFamily="34" charset="0"/>
              </a:rPr>
              <a:t>Calculate the standard deviation.</a:t>
            </a:r>
          </a:p>
          <a:p>
            <a:pPr marL="0" marR="0" lvl="0" indent="0" algn="l" defTabSz="914400" rtl="0" eaLnBrk="1" fontAlgn="base" latinLnBrk="0" hangingPunct="1">
              <a:lnSpc>
                <a:spcPct val="100000"/>
              </a:lnSpc>
              <a:spcBef>
                <a:spcPct val="0"/>
              </a:spcBef>
              <a:spcAft>
                <a:spcPct val="0"/>
              </a:spcAft>
              <a:buClrTx/>
              <a:buSzTx/>
              <a:buFontTx/>
              <a:buNone/>
              <a:tabLst/>
            </a:pPr>
            <a:endParaRPr lang="en-US" dirty="0">
              <a:solidFill>
                <a:srgbClr val="222222"/>
              </a:solidFill>
              <a:latin typeface="Open Sans"/>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222222"/>
              </a:solidFill>
              <a:effectLst/>
              <a:latin typeface="Open Sans"/>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4103843163"/>
              </p:ext>
            </p:extLst>
          </p:nvPr>
        </p:nvGraphicFramePr>
        <p:xfrm>
          <a:off x="477982" y="4343400"/>
          <a:ext cx="6667500" cy="731520"/>
        </p:xfrm>
        <a:graphic>
          <a:graphicData uri="http://schemas.openxmlformats.org/drawingml/2006/table">
            <a:tbl>
              <a:tblPr/>
              <a:tblGrid>
                <a:gridCol w="1111250"/>
                <a:gridCol w="1111250"/>
                <a:gridCol w="1111250"/>
                <a:gridCol w="1111250"/>
                <a:gridCol w="1111250"/>
                <a:gridCol w="1111250"/>
              </a:tblGrid>
              <a:tr h="0">
                <a:tc>
                  <a:txBody>
                    <a:bodyPr/>
                    <a:lstStyle/>
                    <a:p>
                      <a:r>
                        <a:rPr lang="en-US" dirty="0">
                          <a:effectLst/>
                        </a:rPr>
                        <a:t> </a:t>
                      </a: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r>
                        <a:rPr lang="en-US">
                          <a:effectLst/>
                        </a:rPr>
                        <a:t>[10, 15)</a:t>
                      </a: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r>
                        <a:rPr lang="en-US" dirty="0">
                          <a:effectLst/>
                        </a:rPr>
                        <a:t>[15, 20)</a:t>
                      </a: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r>
                        <a:rPr lang="en-US">
                          <a:effectLst/>
                        </a:rPr>
                        <a:t>[20, 25)</a:t>
                      </a: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r>
                        <a:rPr lang="en-US">
                          <a:effectLst/>
                        </a:rPr>
                        <a:t>[25, 30)</a:t>
                      </a: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r>
                        <a:rPr lang="en-US">
                          <a:effectLst/>
                        </a:rPr>
                        <a:t>[30, 35)</a:t>
                      </a: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r>
              <a:tr h="0">
                <a:tc>
                  <a:txBody>
                    <a:bodyPr/>
                    <a:lstStyle/>
                    <a:p>
                      <a:r>
                        <a:rPr lang="en-US">
                          <a:effectLst/>
                        </a:rPr>
                        <a:t>f</a:t>
                      </a:r>
                      <a:r>
                        <a:rPr lang="en-US" baseline="-25000">
                          <a:effectLst/>
                        </a:rPr>
                        <a:t>i</a:t>
                      </a:r>
                      <a:endParaRPr lang="en-US">
                        <a:effectLst/>
                      </a:endParaRP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r>
                        <a:rPr lang="en-US">
                          <a:effectLst/>
                        </a:rPr>
                        <a:t>3</a:t>
                      </a: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r>
                        <a:rPr lang="en-US" dirty="0">
                          <a:effectLst/>
                        </a:rPr>
                        <a:t>5</a:t>
                      </a: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r>
                        <a:rPr lang="en-US">
                          <a:effectLst/>
                        </a:rPr>
                        <a:t>7</a:t>
                      </a: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r>
                        <a:rPr lang="en-US">
                          <a:effectLst/>
                        </a:rPr>
                        <a:t>4</a:t>
                      </a: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c>
                  <a:txBody>
                    <a:bodyPr/>
                    <a:lstStyle/>
                    <a:p>
                      <a:r>
                        <a:rPr lang="en-US" dirty="0">
                          <a:effectLst/>
                        </a:rPr>
                        <a:t>2</a:t>
                      </a:r>
                    </a:p>
                  </a:txBody>
                  <a:tcPr anchor="ctr">
                    <a:lnL w="9525" cap="flat" cmpd="sng" algn="ctr">
                      <a:solidFill>
                        <a:srgbClr val="CCCCCC"/>
                      </a:solidFill>
                      <a:prstDash val="solid"/>
                      <a:round/>
                      <a:headEnd type="none" w="med" len="med"/>
                      <a:tailEnd type="none" w="med" len="med"/>
                    </a:lnL>
                    <a:lnR w="9525" cap="flat" cmpd="sng" algn="ctr">
                      <a:solidFill>
                        <a:srgbClr val="CCCCCC"/>
                      </a:solidFill>
                      <a:prstDash val="solid"/>
                      <a:round/>
                      <a:headEnd type="none" w="med" len="med"/>
                      <a:tailEnd type="none" w="med" len="med"/>
                    </a:lnR>
                    <a:lnT w="9525" cap="flat" cmpd="sng" algn="ctr">
                      <a:solidFill>
                        <a:srgbClr val="CCCCCC"/>
                      </a:solidFill>
                      <a:prstDash val="solid"/>
                      <a:round/>
                      <a:headEnd type="none" w="med" len="med"/>
                      <a:tailEnd type="none" w="med" len="med"/>
                    </a:lnT>
                    <a:lnB w="9525" cap="flat" cmpd="sng" algn="ctr">
                      <a:solidFill>
                        <a:srgbClr val="CCCCCC"/>
                      </a:solidFill>
                      <a:prstDash val="solid"/>
                      <a:round/>
                      <a:headEnd type="none" w="med" len="med"/>
                      <a:tailEnd type="none" w="med" len="med"/>
                    </a:lnB>
                    <a:solidFill>
                      <a:srgbClr val="FFFFFF"/>
                    </a:solidFill>
                  </a:tcPr>
                </a:tc>
              </a:tr>
            </a:tbl>
          </a:graphicData>
        </a:graphic>
      </p:graphicFrame>
      <p:sp>
        <p:nvSpPr>
          <p:cNvPr id="7" name="Rectangle 2"/>
          <p:cNvSpPr>
            <a:spLocks noChangeArrowheads="1"/>
          </p:cNvSpPr>
          <p:nvPr/>
        </p:nvSpPr>
        <p:spPr bwMode="auto">
          <a:xfrm>
            <a:off x="249382" y="3677464"/>
            <a:ext cx="6871433"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222222"/>
                </a:solidFill>
                <a:effectLst/>
                <a:latin typeface="Open Sans"/>
                <a:cs typeface="Arial" pitchFamily="34" charset="0"/>
              </a:rPr>
              <a:t>Q#3 A statistical distribution is given by the following table:</a:t>
            </a:r>
            <a:r>
              <a:rPr lang="en-US" dirty="0">
                <a:latin typeface="Arial" pitchFamily="34" charset="0"/>
                <a:cs typeface="Arial" pitchFamily="34" charset="0"/>
              </a:rPr>
              <a:t> </a:t>
            </a:r>
            <a:endParaRPr lang="en-US" dirty="0" smtClean="0">
              <a:latin typeface="Arial" pitchFamily="34" charset="0"/>
              <a:cs typeface="Arial" pitchFamily="34" charset="0"/>
            </a:endParaRPr>
          </a:p>
          <a:p>
            <a:pPr lvl="0" fontAlgn="base">
              <a:spcBef>
                <a:spcPct val="0"/>
              </a:spcBef>
              <a:spcAft>
                <a:spcPct val="0"/>
              </a:spcAft>
            </a:pPr>
            <a:r>
              <a:rPr kumimoji="0" lang="en-US" sz="1800" b="0" i="0" u="none" strike="noStrike" cap="none" normalizeH="0" baseline="0" dirty="0" smtClean="0">
                <a:ln>
                  <a:noFill/>
                </a:ln>
                <a:solidFill>
                  <a:srgbClr val="222222"/>
                </a:solidFill>
                <a:effectLst/>
                <a:latin typeface="Open Sans"/>
                <a:cs typeface="Arial" pitchFamily="34" charset="0"/>
              </a:rPr>
              <a:t>Calculate the standard deviation,</a:t>
            </a:r>
            <a:r>
              <a:rPr kumimoji="0" lang="en-US" sz="1800" b="0" i="0" u="none" strike="noStrike" cap="none" normalizeH="0" dirty="0" smtClean="0">
                <a:ln>
                  <a:noFill/>
                </a:ln>
                <a:solidFill>
                  <a:srgbClr val="222222"/>
                </a:solidFill>
                <a:effectLst/>
                <a:latin typeface="Open Sans"/>
                <a:cs typeface="Arial" pitchFamily="34" charset="0"/>
              </a:rPr>
              <a:t> Also find the </a:t>
            </a:r>
            <a:r>
              <a:rPr lang="en-US" dirty="0" smtClean="0"/>
              <a:t>Coefficient </a:t>
            </a:r>
            <a:r>
              <a:rPr lang="en-US" dirty="0"/>
              <a:t>of variation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0939443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85800"/>
          </a:xfrm>
        </p:spPr>
        <p:txBody>
          <a:bodyPr>
            <a:normAutofit fontScale="90000"/>
          </a:bodyPr>
          <a:lstStyle/>
          <a:p>
            <a:r>
              <a:rPr lang="en-US" dirty="0"/>
              <a:t>Practice Questions</a:t>
            </a:r>
          </a:p>
        </p:txBody>
      </p:sp>
      <p:sp>
        <p:nvSpPr>
          <p:cNvPr id="3" name="Content Placeholder 2"/>
          <p:cNvSpPr>
            <a:spLocks noGrp="1"/>
          </p:cNvSpPr>
          <p:nvPr>
            <p:ph idx="1"/>
          </p:nvPr>
        </p:nvSpPr>
        <p:spPr>
          <a:xfrm>
            <a:off x="0" y="762000"/>
            <a:ext cx="9144000" cy="6096000"/>
          </a:xfrm>
        </p:spPr>
        <p:txBody>
          <a:bodyPr/>
          <a:lstStyle/>
          <a:p>
            <a:r>
              <a:rPr lang="en-US" dirty="0"/>
              <a:t>A group of 80 candidates have their average height is 145.8 cm with coefficient of variance 2.5%. What is the standard deviation of their height</a:t>
            </a:r>
            <a:r>
              <a:rPr lang="en-US" dirty="0" smtClean="0"/>
              <a:t>?</a:t>
            </a:r>
          </a:p>
          <a:p>
            <a:endParaRPr lang="en-US" dirty="0" smtClean="0"/>
          </a:p>
          <a:p>
            <a:r>
              <a:rPr lang="en-US" dirty="0" smtClean="0"/>
              <a:t>Define Merits and demerits </a:t>
            </a:r>
            <a:r>
              <a:rPr lang="en-US" dirty="0"/>
              <a:t>of </a:t>
            </a:r>
            <a:r>
              <a:rPr lang="en-US" dirty="0" smtClean="0"/>
              <a:t>all methods in  measures </a:t>
            </a:r>
            <a:r>
              <a:rPr lang="en-US" dirty="0"/>
              <a:t>of </a:t>
            </a:r>
            <a:r>
              <a:rPr lang="en-US" dirty="0" smtClean="0"/>
              <a:t>dispersion?</a:t>
            </a:r>
          </a:p>
          <a:p>
            <a:endParaRPr lang="en-US" dirty="0"/>
          </a:p>
          <a:p>
            <a:r>
              <a:rPr lang="en-US" dirty="0" smtClean="0"/>
              <a:t>Email ID : </a:t>
            </a:r>
            <a:r>
              <a:rPr lang="en-US" dirty="0" smtClean="0">
                <a:hlinkClick r:id="rId2"/>
              </a:rPr>
              <a:t>rashid@iub.edu.pk</a:t>
            </a:r>
            <a:endParaRPr lang="en-US" dirty="0" smtClean="0"/>
          </a:p>
          <a:p>
            <a:r>
              <a:rPr lang="en-US" dirty="0" smtClean="0"/>
              <a:t>Send solution of all </a:t>
            </a:r>
            <a:r>
              <a:rPr lang="en-US" smtClean="0"/>
              <a:t>practice questions </a:t>
            </a:r>
            <a:r>
              <a:rPr lang="en-US" dirty="0" smtClean="0"/>
              <a:t>on above mentioned </a:t>
            </a:r>
            <a:r>
              <a:rPr lang="en-US" smtClean="0"/>
              <a:t>Email ID.</a:t>
            </a:r>
            <a:endParaRPr lang="en-US" dirty="0"/>
          </a:p>
          <a:p>
            <a:endParaRPr lang="en-US" dirty="0"/>
          </a:p>
        </p:txBody>
      </p:sp>
    </p:spTree>
    <p:extLst>
      <p:ext uri="{BB962C8B-B14F-4D97-AF65-F5344CB8AC3E}">
        <p14:creationId xmlns:p14="http://schemas.microsoft.com/office/powerpoint/2010/main" val="3744017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DECILES</a:t>
            </a:r>
            <a:endParaRPr lang="en-US" dirty="0"/>
          </a:p>
        </p:txBody>
      </p:sp>
      <p:sp>
        <p:nvSpPr>
          <p:cNvPr id="3" name="Content Placeholder 2"/>
          <p:cNvSpPr>
            <a:spLocks noGrp="1"/>
          </p:cNvSpPr>
          <p:nvPr>
            <p:ph idx="1"/>
          </p:nvPr>
        </p:nvSpPr>
        <p:spPr/>
        <p:txBody>
          <a:bodyPr/>
          <a:lstStyle/>
          <a:p>
            <a:r>
              <a:rPr lang="en-US" b="1" dirty="0"/>
              <a:t>The values of the </a:t>
            </a:r>
            <a:r>
              <a:rPr lang="en-US" b="1" dirty="0" err="1"/>
              <a:t>variate</a:t>
            </a:r>
            <a:r>
              <a:rPr lang="en-US" b="1" dirty="0"/>
              <a:t> which divide the total frequency into ten </a:t>
            </a:r>
            <a:r>
              <a:rPr lang="en-US" b="1" dirty="0" smtClean="0"/>
              <a:t>equal</a:t>
            </a:r>
            <a:r>
              <a:rPr lang="en-US" dirty="0"/>
              <a:t> </a:t>
            </a:r>
            <a:r>
              <a:rPr lang="en-US" b="1" dirty="0" smtClean="0"/>
              <a:t>parts </a:t>
            </a:r>
            <a:r>
              <a:rPr lang="en-US" b="1" dirty="0"/>
              <a:t>are called </a:t>
            </a:r>
            <a:r>
              <a:rPr lang="en-US" b="1" dirty="0" err="1"/>
              <a:t>deciles</a:t>
            </a:r>
            <a:r>
              <a:rPr lang="en-US" b="1" dirty="0"/>
              <a:t>. The formulas for computation are given </a:t>
            </a:r>
            <a:r>
              <a:rPr lang="en-US" b="1" dirty="0" smtClean="0"/>
              <a:t>by..</a:t>
            </a:r>
          </a:p>
          <a:p>
            <a:pPr marL="0" indent="0">
              <a:buNone/>
            </a:pPr>
            <a:r>
              <a:rPr lang="en-US" dirty="0"/>
              <a:t/>
            </a:r>
            <a:br>
              <a:rPr lang="en-US" dirty="0"/>
            </a:b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3852498"/>
            <a:ext cx="7370943" cy="1405302"/>
          </a:xfrm>
          <a:prstGeom prst="rect">
            <a:avLst/>
          </a:prstGeom>
        </p:spPr>
      </p:pic>
    </p:spTree>
    <p:extLst>
      <p:ext uri="{BB962C8B-B14F-4D97-AF65-F5344CB8AC3E}">
        <p14:creationId xmlns:p14="http://schemas.microsoft.com/office/powerpoint/2010/main" val="2901369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PERCENTILES </a:t>
            </a:r>
            <a:endParaRPr lang="en-US" dirty="0"/>
          </a:p>
        </p:txBody>
      </p:sp>
      <p:sp>
        <p:nvSpPr>
          <p:cNvPr id="3" name="Content Placeholder 2"/>
          <p:cNvSpPr>
            <a:spLocks noGrp="1"/>
          </p:cNvSpPr>
          <p:nvPr>
            <p:ph idx="1"/>
          </p:nvPr>
        </p:nvSpPr>
        <p:spPr/>
        <p:txBody>
          <a:bodyPr/>
          <a:lstStyle/>
          <a:p>
            <a:r>
              <a:rPr lang="en-US" b="1" dirty="0"/>
              <a:t>The values of the </a:t>
            </a:r>
            <a:r>
              <a:rPr lang="en-US" b="1" dirty="0" err="1"/>
              <a:t>variate</a:t>
            </a:r>
            <a:r>
              <a:rPr lang="en-US" b="1" dirty="0"/>
              <a:t> which divide the total frequency into </a:t>
            </a:r>
            <a:r>
              <a:rPr lang="en-US" b="1" dirty="0" smtClean="0"/>
              <a:t>hundred</a:t>
            </a:r>
            <a:r>
              <a:rPr lang="en-US" dirty="0"/>
              <a:t> </a:t>
            </a:r>
            <a:r>
              <a:rPr lang="en-US" b="1" dirty="0" smtClean="0"/>
              <a:t>equal </a:t>
            </a:r>
            <a:r>
              <a:rPr lang="en-US" b="1" dirty="0"/>
              <a:t>parts, arte called percentiles. The formulas for computation are </a:t>
            </a:r>
            <a:r>
              <a:rPr lang="en-US" b="1" dirty="0" smtClean="0"/>
              <a:t>:</a:t>
            </a:r>
          </a:p>
          <a:p>
            <a:pPr marL="0" indent="0">
              <a:buNone/>
            </a:pPr>
            <a:r>
              <a:rPr lang="en-US" dirty="0"/>
              <a:t/>
            </a:r>
            <a:br>
              <a:rPr lang="en-US" dirty="0"/>
            </a:b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799" y="3657600"/>
            <a:ext cx="6680197" cy="1295400"/>
          </a:xfrm>
          <a:prstGeom prst="rect">
            <a:avLst/>
          </a:prstGeom>
        </p:spPr>
      </p:pic>
    </p:spTree>
    <p:extLst>
      <p:ext uri="{BB962C8B-B14F-4D97-AF65-F5344CB8AC3E}">
        <p14:creationId xmlns:p14="http://schemas.microsoft.com/office/powerpoint/2010/main" val="9198662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09600"/>
          </a:xfrm>
        </p:spPr>
        <p:txBody>
          <a:bodyPr>
            <a:normAutofit fontScale="90000"/>
          </a:bodyPr>
          <a:lstStyle/>
          <a:p>
            <a:r>
              <a:rPr lang="en-US" dirty="0" smtClean="0"/>
              <a:t>Exercise </a:t>
            </a:r>
            <a:endParaRPr lang="en-US" dirty="0"/>
          </a:p>
        </p:txBody>
      </p:sp>
      <p:sp>
        <p:nvSpPr>
          <p:cNvPr id="3" name="Content Placeholder 2"/>
          <p:cNvSpPr>
            <a:spLocks noGrp="1"/>
          </p:cNvSpPr>
          <p:nvPr>
            <p:ph idx="1"/>
          </p:nvPr>
        </p:nvSpPr>
        <p:spPr>
          <a:xfrm>
            <a:off x="0" y="762000"/>
            <a:ext cx="9067800" cy="6096000"/>
          </a:xfrm>
        </p:spPr>
        <p:txBody>
          <a:bodyPr/>
          <a:lstStyle/>
          <a:p>
            <a:endParaRPr lang="en-US" dirty="0" smtClean="0"/>
          </a:p>
          <a:p>
            <a:endParaRPr lang="en-US" dirty="0"/>
          </a:p>
          <a:p>
            <a:endParaRPr lang="en-US" dirty="0" smtClean="0"/>
          </a:p>
          <a:p>
            <a:endParaRPr lang="en-US" dirty="0"/>
          </a:p>
          <a:p>
            <a:r>
              <a:rPr lang="en-US" b="1" dirty="0" smtClean="0"/>
              <a:t>Q1</a:t>
            </a:r>
            <a:r>
              <a:rPr lang="en-US" dirty="0" smtClean="0"/>
              <a:t>=1/4 *49 and </a:t>
            </a:r>
            <a:r>
              <a:rPr lang="en-US" b="1" dirty="0" smtClean="0"/>
              <a:t>Q3</a:t>
            </a:r>
            <a:r>
              <a:rPr lang="en-US" dirty="0" smtClean="0"/>
              <a:t> = ¾*49</a:t>
            </a:r>
          </a:p>
          <a:p>
            <a:r>
              <a:rPr lang="en-US" b="1" dirty="0" smtClean="0"/>
              <a:t>D4</a:t>
            </a:r>
            <a:r>
              <a:rPr lang="en-US" dirty="0" smtClean="0"/>
              <a:t> = 4/10*49</a:t>
            </a:r>
          </a:p>
          <a:p>
            <a:r>
              <a:rPr lang="en-US" b="1" dirty="0" smtClean="0"/>
              <a:t>P70</a:t>
            </a:r>
            <a:r>
              <a:rPr lang="en-US" dirty="0" smtClean="0"/>
              <a:t>= 70/100*49</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9600"/>
            <a:ext cx="9144000" cy="2283804"/>
          </a:xfrm>
          <a:prstGeom prst="rect">
            <a:avLst/>
          </a:prstGeom>
        </p:spPr>
      </p:pic>
    </p:spTree>
    <p:extLst>
      <p:ext uri="{BB962C8B-B14F-4D97-AF65-F5344CB8AC3E}">
        <p14:creationId xmlns:p14="http://schemas.microsoft.com/office/powerpoint/2010/main" val="1298267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Home Work</a:t>
            </a:r>
            <a:endParaRPr lang="en-US" dirty="0"/>
          </a:p>
        </p:txBody>
      </p:sp>
      <p:sp>
        <p:nvSpPr>
          <p:cNvPr id="3" name="Content Placeholder 2"/>
          <p:cNvSpPr>
            <a:spLocks noGrp="1"/>
          </p:cNvSpPr>
          <p:nvPr>
            <p:ph idx="1"/>
          </p:nvPr>
        </p:nvSpPr>
        <p:spPr/>
        <p:txBody>
          <a:bodyPr>
            <a:normAutofit fontScale="92500" lnSpcReduction="10000"/>
          </a:bodyPr>
          <a:lstStyle/>
          <a:p>
            <a:r>
              <a:rPr lang="en-US" b="1" i="1" dirty="0"/>
              <a:t>Q.1) Find the </a:t>
            </a:r>
            <a:r>
              <a:rPr lang="en-US" b="1" i="1" dirty="0" smtClean="0"/>
              <a:t>median </a:t>
            </a:r>
            <a:r>
              <a:rPr lang="en-US" b="1" i="1" dirty="0"/>
              <a:t>of the following.</a:t>
            </a:r>
            <a:r>
              <a:rPr lang="en-US" b="1" dirty="0"/>
              <a:t/>
            </a:r>
            <a:br>
              <a:rPr lang="en-US" b="1" dirty="0"/>
            </a:br>
            <a:r>
              <a:rPr lang="en-US" b="1" i="1" dirty="0"/>
              <a:t>20 18 22 27 25 12 15</a:t>
            </a:r>
            <a:r>
              <a:rPr lang="en-US" b="1" dirty="0"/>
              <a:t/>
            </a:r>
            <a:br>
              <a:rPr lang="en-US" b="1" dirty="0"/>
            </a:br>
            <a:endParaRPr lang="en-US" b="1" dirty="0" smtClean="0"/>
          </a:p>
          <a:p>
            <a:r>
              <a:rPr lang="en-US" b="1" i="1" dirty="0" smtClean="0"/>
              <a:t>Q.2</a:t>
            </a:r>
            <a:r>
              <a:rPr lang="en-US" b="1" i="1" dirty="0"/>
              <a:t>) Calculate the </a:t>
            </a:r>
            <a:r>
              <a:rPr lang="en-US" b="1" i="1" dirty="0" smtClean="0"/>
              <a:t>median</a:t>
            </a:r>
            <a:r>
              <a:rPr lang="en-US" b="1" i="1" dirty="0"/>
              <a:t>, lower and upper quartiles, third </a:t>
            </a:r>
            <a:r>
              <a:rPr lang="en-US" b="1" i="1" dirty="0" err="1"/>
              <a:t>decile</a:t>
            </a:r>
            <a:r>
              <a:rPr lang="en-US" b="1" i="1" dirty="0"/>
              <a:t> and 60th percentile for the</a:t>
            </a:r>
            <a:r>
              <a:rPr lang="en-US" b="1" dirty="0"/>
              <a:t/>
            </a:r>
            <a:br>
              <a:rPr lang="en-US" b="1" dirty="0"/>
            </a:br>
            <a:r>
              <a:rPr lang="en-US" b="1" i="1" dirty="0"/>
              <a:t>following distribution.</a:t>
            </a:r>
            <a:r>
              <a:rPr lang="en-US" b="1" dirty="0"/>
              <a:t/>
            </a:r>
            <a:br>
              <a:rPr lang="en-US" b="1" dirty="0"/>
            </a:br>
            <a:r>
              <a:rPr lang="en-US" b="1" i="1" dirty="0"/>
              <a:t>Class : 0-10 10-20 20-30 30-40 40-50 50-60 60-70 70-80</a:t>
            </a:r>
            <a:r>
              <a:rPr lang="en-US" b="1" dirty="0"/>
              <a:t/>
            </a:r>
            <a:br>
              <a:rPr lang="en-US" b="1" dirty="0"/>
            </a:br>
            <a:r>
              <a:rPr lang="en-US" b="1" i="1" dirty="0"/>
              <a:t>Frequency :5 8 7 12 28 20 10 10</a:t>
            </a:r>
            <a:r>
              <a:rPr lang="en-US" b="1" dirty="0"/>
              <a:t/>
            </a:r>
            <a:br>
              <a:rPr lang="en-US" b="1" dirty="0"/>
            </a:br>
            <a:endParaRPr lang="en-US" dirty="0"/>
          </a:p>
        </p:txBody>
      </p:sp>
    </p:spTree>
    <p:extLst>
      <p:ext uri="{BB962C8B-B14F-4D97-AF65-F5344CB8AC3E}">
        <p14:creationId xmlns:p14="http://schemas.microsoft.com/office/powerpoint/2010/main" val="12727943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40000"/>
              <a:lumOff val="60000"/>
            </a:schemeClr>
          </a:solidFill>
        </p:spPr>
        <p:txBody>
          <a:bodyPr>
            <a:normAutofit/>
          </a:bodyPr>
          <a:lstStyle/>
          <a:p>
            <a:r>
              <a:rPr lang="en-US" b="1" dirty="0"/>
              <a:t>MEASURES OF </a:t>
            </a:r>
            <a:r>
              <a:rPr lang="en-US" b="1" dirty="0" smtClean="0"/>
              <a:t>DISPERSION</a:t>
            </a:r>
            <a:endParaRPr lang="en-US" dirty="0"/>
          </a:p>
        </p:txBody>
      </p:sp>
      <p:sp>
        <p:nvSpPr>
          <p:cNvPr id="3" name="Content Placeholder 2"/>
          <p:cNvSpPr>
            <a:spLocks noGrp="1"/>
          </p:cNvSpPr>
          <p:nvPr>
            <p:ph idx="1"/>
          </p:nvPr>
        </p:nvSpPr>
        <p:spPr>
          <a:xfrm>
            <a:off x="457200" y="1600200"/>
            <a:ext cx="8534400" cy="5105400"/>
          </a:xfrm>
        </p:spPr>
        <p:txBody>
          <a:bodyPr/>
          <a:lstStyle/>
          <a:p>
            <a:r>
              <a:rPr lang="en-US" b="1" dirty="0"/>
              <a:t>An averages gives an idea of central tendency of the given distribution but it </a:t>
            </a:r>
            <a:r>
              <a:rPr lang="en-US" b="1" dirty="0" smtClean="0"/>
              <a:t>is</a:t>
            </a:r>
            <a:r>
              <a:rPr lang="en-US" dirty="0"/>
              <a:t> </a:t>
            </a:r>
            <a:r>
              <a:rPr lang="en-US" b="1" dirty="0" smtClean="0"/>
              <a:t>necessary </a:t>
            </a:r>
            <a:r>
              <a:rPr lang="en-US" b="1" dirty="0"/>
              <a:t>to know how the </a:t>
            </a:r>
            <a:r>
              <a:rPr lang="en-US" b="1" dirty="0" smtClean="0"/>
              <a:t>variants </a:t>
            </a:r>
            <a:r>
              <a:rPr lang="en-US" b="1" dirty="0"/>
              <a:t>are clustered around or scattered away from </a:t>
            </a:r>
            <a:r>
              <a:rPr lang="en-US" b="1" dirty="0" smtClean="0"/>
              <a:t>the average</a:t>
            </a:r>
            <a:r>
              <a:rPr lang="en-US" b="1" dirty="0"/>
              <a:t>. To explain it more clearly consider the works of two typists who typed </a:t>
            </a:r>
            <a:r>
              <a:rPr lang="en-US" b="1" dirty="0" smtClean="0"/>
              <a:t>the following </a:t>
            </a:r>
            <a:r>
              <a:rPr lang="en-US" b="1" dirty="0"/>
              <a:t>number of pages in 6 working days of a week </a:t>
            </a:r>
            <a:r>
              <a:rPr lang="en-US" b="1" dirty="0" smtClean="0"/>
              <a:t>:</a:t>
            </a:r>
          </a:p>
          <a:p>
            <a:r>
              <a:rPr lang="en-US" dirty="0"/>
              <a:t/>
            </a:r>
            <a:br>
              <a:rPr lang="en-US" dirty="0"/>
            </a:b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027799046"/>
              </p:ext>
            </p:extLst>
          </p:nvPr>
        </p:nvGraphicFramePr>
        <p:xfrm>
          <a:off x="533400" y="5181600"/>
          <a:ext cx="7924800" cy="1143000"/>
        </p:xfrm>
        <a:graphic>
          <a:graphicData uri="http://schemas.openxmlformats.org/drawingml/2006/table">
            <a:tbl>
              <a:tblPr firstRow="1" bandRow="1">
                <a:tableStyleId>{5C22544A-7EE6-4342-B048-85BDC9FD1C3A}</a:tableStyleId>
              </a:tblPr>
              <a:tblGrid>
                <a:gridCol w="990600"/>
                <a:gridCol w="990600"/>
                <a:gridCol w="990600"/>
                <a:gridCol w="990600"/>
                <a:gridCol w="990600"/>
                <a:gridCol w="990600"/>
                <a:gridCol w="990600"/>
                <a:gridCol w="990600"/>
              </a:tblGrid>
              <a:tr h="381000">
                <a:tc>
                  <a:txBody>
                    <a:bodyPr/>
                    <a:lstStyle/>
                    <a:p>
                      <a:endParaRPr lang="en-US" dirty="0"/>
                    </a:p>
                  </a:txBody>
                  <a:tcPr/>
                </a:tc>
                <a:tc>
                  <a:txBody>
                    <a:bodyPr/>
                    <a:lstStyle/>
                    <a:p>
                      <a:r>
                        <a:rPr lang="en-US" dirty="0" err="1" smtClean="0"/>
                        <a:t>mon</a:t>
                      </a:r>
                      <a:endParaRPr lang="en-US" dirty="0"/>
                    </a:p>
                  </a:txBody>
                  <a:tcPr/>
                </a:tc>
                <a:tc>
                  <a:txBody>
                    <a:bodyPr/>
                    <a:lstStyle/>
                    <a:p>
                      <a:r>
                        <a:rPr lang="en-US" dirty="0" err="1" smtClean="0"/>
                        <a:t>tue</a:t>
                      </a:r>
                      <a:endParaRPr lang="en-US" dirty="0"/>
                    </a:p>
                  </a:txBody>
                  <a:tcPr/>
                </a:tc>
                <a:tc>
                  <a:txBody>
                    <a:bodyPr/>
                    <a:lstStyle/>
                    <a:p>
                      <a:r>
                        <a:rPr lang="en-US" dirty="0" smtClean="0"/>
                        <a:t>wed</a:t>
                      </a:r>
                      <a:endParaRPr lang="en-US" dirty="0"/>
                    </a:p>
                  </a:txBody>
                  <a:tcPr/>
                </a:tc>
                <a:tc>
                  <a:txBody>
                    <a:bodyPr/>
                    <a:lstStyle/>
                    <a:p>
                      <a:r>
                        <a:rPr lang="en-US" dirty="0" err="1" smtClean="0"/>
                        <a:t>thu</a:t>
                      </a:r>
                      <a:endParaRPr lang="en-US" dirty="0"/>
                    </a:p>
                  </a:txBody>
                  <a:tcPr/>
                </a:tc>
                <a:tc>
                  <a:txBody>
                    <a:bodyPr/>
                    <a:lstStyle/>
                    <a:p>
                      <a:r>
                        <a:rPr lang="en-US" dirty="0" err="1" smtClean="0"/>
                        <a:t>fri</a:t>
                      </a:r>
                      <a:endParaRPr lang="en-US" dirty="0"/>
                    </a:p>
                  </a:txBody>
                  <a:tcPr/>
                </a:tc>
                <a:tc>
                  <a:txBody>
                    <a:bodyPr/>
                    <a:lstStyle/>
                    <a:p>
                      <a:r>
                        <a:rPr lang="en-US" dirty="0" smtClean="0"/>
                        <a:t>sat</a:t>
                      </a:r>
                      <a:endParaRPr lang="en-US" dirty="0"/>
                    </a:p>
                  </a:txBody>
                  <a:tcPr/>
                </a:tc>
                <a:tc>
                  <a:txBody>
                    <a:bodyPr/>
                    <a:lstStyle/>
                    <a:p>
                      <a:r>
                        <a:rPr lang="en-US" dirty="0" smtClean="0"/>
                        <a:t>Total</a:t>
                      </a:r>
                      <a:endParaRPr lang="en-US" dirty="0"/>
                    </a:p>
                  </a:txBody>
                  <a:tcPr/>
                </a:tc>
              </a:tr>
              <a:tr h="381000">
                <a:tc>
                  <a:txBody>
                    <a:bodyPr/>
                    <a:lstStyle/>
                    <a:p>
                      <a:r>
                        <a:rPr lang="en-US" dirty="0" smtClean="0"/>
                        <a:t>1-Typist</a:t>
                      </a:r>
                      <a:endParaRPr lang="en-US" dirty="0"/>
                    </a:p>
                  </a:txBody>
                  <a:tcPr/>
                </a:tc>
                <a:tc>
                  <a:txBody>
                    <a:bodyPr/>
                    <a:lstStyle/>
                    <a:p>
                      <a:r>
                        <a:rPr lang="en-US" dirty="0" smtClean="0"/>
                        <a:t>15</a:t>
                      </a:r>
                      <a:endParaRPr lang="en-US" dirty="0"/>
                    </a:p>
                  </a:txBody>
                  <a:tcPr/>
                </a:tc>
                <a:tc>
                  <a:txBody>
                    <a:bodyPr/>
                    <a:lstStyle/>
                    <a:p>
                      <a:r>
                        <a:rPr lang="en-US" dirty="0" smtClean="0"/>
                        <a:t>20</a:t>
                      </a:r>
                      <a:endParaRPr lang="en-US" dirty="0"/>
                    </a:p>
                  </a:txBody>
                  <a:tcPr/>
                </a:tc>
                <a:tc>
                  <a:txBody>
                    <a:bodyPr/>
                    <a:lstStyle/>
                    <a:p>
                      <a:r>
                        <a:rPr lang="en-US" dirty="0" smtClean="0"/>
                        <a:t>25</a:t>
                      </a:r>
                      <a:endParaRPr lang="en-US" dirty="0"/>
                    </a:p>
                  </a:txBody>
                  <a:tcPr/>
                </a:tc>
                <a:tc>
                  <a:txBody>
                    <a:bodyPr/>
                    <a:lstStyle/>
                    <a:p>
                      <a:r>
                        <a:rPr lang="en-US" dirty="0" smtClean="0"/>
                        <a:t>25</a:t>
                      </a:r>
                      <a:endParaRPr lang="en-US" dirty="0"/>
                    </a:p>
                  </a:txBody>
                  <a:tcPr/>
                </a:tc>
                <a:tc>
                  <a:txBody>
                    <a:bodyPr/>
                    <a:lstStyle/>
                    <a:p>
                      <a:r>
                        <a:rPr lang="en-US" dirty="0" smtClean="0"/>
                        <a:t>30</a:t>
                      </a:r>
                      <a:endParaRPr lang="en-US" dirty="0"/>
                    </a:p>
                  </a:txBody>
                  <a:tcPr/>
                </a:tc>
                <a:tc>
                  <a:txBody>
                    <a:bodyPr/>
                    <a:lstStyle/>
                    <a:p>
                      <a:r>
                        <a:rPr lang="en-US" dirty="0" smtClean="0"/>
                        <a:t>35</a:t>
                      </a:r>
                      <a:endParaRPr lang="en-US" dirty="0"/>
                    </a:p>
                  </a:txBody>
                  <a:tcPr/>
                </a:tc>
                <a:tc>
                  <a:txBody>
                    <a:bodyPr/>
                    <a:lstStyle/>
                    <a:p>
                      <a:r>
                        <a:rPr lang="en-US" dirty="0" smtClean="0"/>
                        <a:t>150</a:t>
                      </a:r>
                      <a:endParaRPr lang="en-US" dirty="0"/>
                    </a:p>
                  </a:txBody>
                  <a:tcPr/>
                </a:tc>
              </a:tr>
              <a:tr h="381000">
                <a:tc>
                  <a:txBody>
                    <a:bodyPr/>
                    <a:lstStyle/>
                    <a:p>
                      <a:r>
                        <a:rPr lang="en-US" dirty="0" smtClean="0"/>
                        <a:t>2-Typist</a:t>
                      </a:r>
                      <a:endParaRPr lang="en-US" dirty="0"/>
                    </a:p>
                  </a:txBody>
                  <a:tcPr/>
                </a:tc>
                <a:tc>
                  <a:txBody>
                    <a:bodyPr/>
                    <a:lstStyle/>
                    <a:p>
                      <a:r>
                        <a:rPr lang="en-US" dirty="0" smtClean="0"/>
                        <a:t>10</a:t>
                      </a:r>
                      <a:endParaRPr lang="en-US" dirty="0"/>
                    </a:p>
                  </a:txBody>
                  <a:tcPr/>
                </a:tc>
                <a:tc>
                  <a:txBody>
                    <a:bodyPr/>
                    <a:lstStyle/>
                    <a:p>
                      <a:r>
                        <a:rPr lang="en-US" dirty="0" smtClean="0"/>
                        <a:t>20</a:t>
                      </a:r>
                      <a:endParaRPr lang="en-US" dirty="0"/>
                    </a:p>
                  </a:txBody>
                  <a:tcPr/>
                </a:tc>
                <a:tc>
                  <a:txBody>
                    <a:bodyPr/>
                    <a:lstStyle/>
                    <a:p>
                      <a:r>
                        <a:rPr lang="en-US" dirty="0" smtClean="0"/>
                        <a:t>25</a:t>
                      </a:r>
                      <a:endParaRPr lang="en-US" dirty="0"/>
                    </a:p>
                  </a:txBody>
                  <a:tcPr/>
                </a:tc>
                <a:tc>
                  <a:txBody>
                    <a:bodyPr/>
                    <a:lstStyle/>
                    <a:p>
                      <a:r>
                        <a:rPr lang="en-US" dirty="0" smtClean="0"/>
                        <a:t>25</a:t>
                      </a:r>
                      <a:endParaRPr lang="en-US" dirty="0"/>
                    </a:p>
                  </a:txBody>
                  <a:tcPr/>
                </a:tc>
                <a:tc>
                  <a:txBody>
                    <a:bodyPr/>
                    <a:lstStyle/>
                    <a:p>
                      <a:r>
                        <a:rPr lang="en-US" dirty="0" smtClean="0"/>
                        <a:t>30</a:t>
                      </a:r>
                      <a:endParaRPr lang="en-US" dirty="0"/>
                    </a:p>
                  </a:txBody>
                  <a:tcPr/>
                </a:tc>
                <a:tc>
                  <a:txBody>
                    <a:bodyPr/>
                    <a:lstStyle/>
                    <a:p>
                      <a:r>
                        <a:rPr lang="en-US" dirty="0" smtClean="0"/>
                        <a:t>40</a:t>
                      </a:r>
                      <a:endParaRPr lang="en-US" dirty="0"/>
                    </a:p>
                  </a:txBody>
                  <a:tcPr/>
                </a:tc>
                <a:tc>
                  <a:txBody>
                    <a:bodyPr/>
                    <a:lstStyle/>
                    <a:p>
                      <a:r>
                        <a:rPr lang="en-US" dirty="0" smtClean="0"/>
                        <a:t>150</a:t>
                      </a:r>
                      <a:endParaRPr lang="en-US" dirty="0"/>
                    </a:p>
                  </a:txBody>
                  <a:tcPr/>
                </a:tc>
              </a:tr>
            </a:tbl>
          </a:graphicData>
        </a:graphic>
      </p:graphicFrame>
    </p:spTree>
    <p:extLst>
      <p:ext uri="{BB962C8B-B14F-4D97-AF65-F5344CB8AC3E}">
        <p14:creationId xmlns:p14="http://schemas.microsoft.com/office/powerpoint/2010/main" val="32090466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487362"/>
          </a:xfrm>
        </p:spPr>
        <p:txBody>
          <a:bodyPr>
            <a:normAutofit fontScale="90000"/>
          </a:bodyPr>
          <a:lstStyle/>
          <a:p>
            <a:r>
              <a:rPr lang="en-US" b="1" dirty="0"/>
              <a:t>MEASURES OF DISPERSION</a:t>
            </a:r>
            <a:endParaRPr lang="en-US" dirty="0"/>
          </a:p>
        </p:txBody>
      </p:sp>
      <p:sp>
        <p:nvSpPr>
          <p:cNvPr id="3" name="Content Placeholder 2"/>
          <p:cNvSpPr>
            <a:spLocks noGrp="1"/>
          </p:cNvSpPr>
          <p:nvPr>
            <p:ph idx="1"/>
          </p:nvPr>
        </p:nvSpPr>
        <p:spPr>
          <a:xfrm>
            <a:off x="0" y="533400"/>
            <a:ext cx="9144000" cy="6324600"/>
          </a:xfrm>
        </p:spPr>
        <p:txBody>
          <a:bodyPr>
            <a:normAutofit fontScale="85000" lnSpcReduction="20000"/>
          </a:bodyPr>
          <a:lstStyle/>
          <a:p>
            <a:pPr algn="just"/>
            <a:r>
              <a:rPr lang="en-US" b="1" dirty="0"/>
              <a:t>We see that each of the typist 1 and 2 typed </a:t>
            </a:r>
            <a:r>
              <a:rPr lang="en-US" b="1" dirty="0" smtClean="0"/>
              <a:t>150 pages </a:t>
            </a:r>
            <a:r>
              <a:rPr lang="en-US" b="1" dirty="0"/>
              <a:t>in 6 working days and so </a:t>
            </a:r>
            <a:r>
              <a:rPr lang="en-US" b="1" dirty="0" smtClean="0"/>
              <a:t>the</a:t>
            </a:r>
            <a:r>
              <a:rPr lang="en-US" dirty="0"/>
              <a:t> </a:t>
            </a:r>
            <a:r>
              <a:rPr lang="en-US" b="1" dirty="0" smtClean="0"/>
              <a:t>average </a:t>
            </a:r>
            <a:r>
              <a:rPr lang="en-US" b="1" dirty="0"/>
              <a:t>in both the cases is 25. Thus there is no difference in the average, but we know </a:t>
            </a:r>
            <a:r>
              <a:rPr lang="en-US" b="1" dirty="0" smtClean="0"/>
              <a:t>that</a:t>
            </a:r>
            <a:r>
              <a:rPr lang="en-US" dirty="0"/>
              <a:t> </a:t>
            </a:r>
            <a:r>
              <a:rPr lang="en-US" b="1" dirty="0" smtClean="0"/>
              <a:t>in </a:t>
            </a:r>
            <a:r>
              <a:rPr lang="en-US" b="1" dirty="0"/>
              <a:t>the first case the number of pages varies from 15 to 35 while in the second case </a:t>
            </a:r>
            <a:r>
              <a:rPr lang="en-US" b="1" dirty="0" smtClean="0"/>
              <a:t>the</a:t>
            </a:r>
            <a:r>
              <a:rPr lang="en-US" dirty="0"/>
              <a:t> </a:t>
            </a:r>
            <a:r>
              <a:rPr lang="en-US" b="1" dirty="0" smtClean="0"/>
              <a:t>number </a:t>
            </a:r>
            <a:r>
              <a:rPr lang="en-US" b="1" dirty="0"/>
              <a:t>of pages varies from 10 to 40. This denotes that the greatest deviation from </a:t>
            </a:r>
            <a:r>
              <a:rPr lang="en-US" b="1" dirty="0" smtClean="0"/>
              <a:t>the</a:t>
            </a:r>
            <a:r>
              <a:rPr lang="en-US" dirty="0"/>
              <a:t> </a:t>
            </a:r>
            <a:r>
              <a:rPr lang="en-US" b="1" dirty="0" smtClean="0"/>
              <a:t>mean </a:t>
            </a:r>
            <a:r>
              <a:rPr lang="en-US" b="1" dirty="0"/>
              <a:t>in the first case is 10 and in the second case it is 15 i.e., there is a difference </a:t>
            </a:r>
            <a:r>
              <a:rPr lang="en-US" b="1" dirty="0" smtClean="0"/>
              <a:t>between the </a:t>
            </a:r>
            <a:r>
              <a:rPr lang="en-US" b="1" dirty="0"/>
              <a:t>two series., The variation of this type is termed scatter </a:t>
            </a:r>
            <a:r>
              <a:rPr lang="en-US" b="1" dirty="0" smtClean="0"/>
              <a:t>or dispersion </a:t>
            </a:r>
            <a:r>
              <a:rPr lang="en-US" b="1" dirty="0"/>
              <a:t>or spread</a:t>
            </a:r>
            <a:r>
              <a:rPr lang="en-US" b="1" dirty="0" smtClean="0"/>
              <a:t>.</a:t>
            </a:r>
          </a:p>
          <a:p>
            <a:pPr marL="0" indent="0">
              <a:buNone/>
            </a:pPr>
            <a:r>
              <a:rPr lang="en-US" b="1" dirty="0"/>
              <a:t>Various measures of dispersion or variation </a:t>
            </a:r>
            <a:r>
              <a:rPr lang="en-US" b="1" dirty="0" smtClean="0"/>
              <a:t>are available</a:t>
            </a:r>
            <a:r>
              <a:rPr lang="en-US" b="1" dirty="0"/>
              <a:t>, the most common are </a:t>
            </a:r>
            <a:r>
              <a:rPr lang="en-US" b="1" dirty="0" smtClean="0"/>
              <a:t>the</a:t>
            </a:r>
            <a:r>
              <a:rPr lang="en-US" dirty="0"/>
              <a:t> </a:t>
            </a:r>
            <a:r>
              <a:rPr lang="en-US" b="1" dirty="0" smtClean="0"/>
              <a:t>following.</a:t>
            </a:r>
          </a:p>
          <a:p>
            <a:pPr>
              <a:buFont typeface="Wingdings" pitchFamily="2" charset="2"/>
              <a:buChar char="Ø"/>
            </a:pPr>
            <a:r>
              <a:rPr lang="en-US" b="1" dirty="0"/>
              <a:t>THE </a:t>
            </a:r>
            <a:r>
              <a:rPr lang="en-US" b="1" dirty="0" smtClean="0"/>
              <a:t>RANGE</a:t>
            </a:r>
            <a:endParaRPr lang="en-US" dirty="0"/>
          </a:p>
          <a:p>
            <a:pPr>
              <a:buFont typeface="Wingdings" pitchFamily="2" charset="2"/>
              <a:buChar char="Ø"/>
            </a:pPr>
            <a:r>
              <a:rPr lang="en-US" b="1" dirty="0" smtClean="0"/>
              <a:t>SEMI-INTER-QUARTILE RANGE</a:t>
            </a:r>
            <a:endParaRPr lang="en-US" dirty="0"/>
          </a:p>
          <a:p>
            <a:pPr>
              <a:buFont typeface="Wingdings" pitchFamily="2" charset="2"/>
              <a:buChar char="Ø"/>
            </a:pPr>
            <a:r>
              <a:rPr lang="en-US" b="1" dirty="0" smtClean="0"/>
              <a:t>MEAN DEVIATION</a:t>
            </a:r>
            <a:endParaRPr lang="en-US" dirty="0"/>
          </a:p>
          <a:p>
            <a:pPr>
              <a:buFont typeface="Wingdings" pitchFamily="2" charset="2"/>
              <a:buChar char="Ø"/>
            </a:pPr>
            <a:r>
              <a:rPr lang="en-US" b="1" dirty="0" smtClean="0"/>
              <a:t>STANDARD DEVIATION</a:t>
            </a:r>
            <a:endParaRPr lang="en-US" dirty="0"/>
          </a:p>
        </p:txBody>
      </p:sp>
    </p:spTree>
    <p:extLst>
      <p:ext uri="{BB962C8B-B14F-4D97-AF65-F5344CB8AC3E}">
        <p14:creationId xmlns:p14="http://schemas.microsoft.com/office/powerpoint/2010/main" val="34613435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1245</TotalTime>
  <Words>1375</Words>
  <Application>Microsoft Office PowerPoint</Application>
  <PresentationFormat>On-screen Show (4:3)</PresentationFormat>
  <Paragraphs>204</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FREQUENCY DISTRIBUTION</vt:lpstr>
      <vt:lpstr>PARTITION VALUES</vt:lpstr>
      <vt:lpstr>QUARTILES</vt:lpstr>
      <vt:lpstr>DECILES</vt:lpstr>
      <vt:lpstr>PERCENTILES </vt:lpstr>
      <vt:lpstr>Exercise </vt:lpstr>
      <vt:lpstr>Home Work</vt:lpstr>
      <vt:lpstr>MEASURES OF DISPERSION</vt:lpstr>
      <vt:lpstr>MEASURES OF DISPERSION</vt:lpstr>
      <vt:lpstr>MEASURES OF DISPERSION</vt:lpstr>
      <vt:lpstr>THE RANGE</vt:lpstr>
      <vt:lpstr>SEMI-INTER-QUARTILE RANGE</vt:lpstr>
      <vt:lpstr>MEAN DEVIATION &amp; Coefficient of Mean Deviation</vt:lpstr>
      <vt:lpstr>MEAN DEVIATION &amp; Coefficient of Mean Deviation</vt:lpstr>
      <vt:lpstr>Example</vt:lpstr>
      <vt:lpstr>Example</vt:lpstr>
      <vt:lpstr>Home Work</vt:lpstr>
      <vt:lpstr>MEASURES OF DISPERSION</vt:lpstr>
      <vt:lpstr>Standard Deviation</vt:lpstr>
      <vt:lpstr>Standard Deviation</vt:lpstr>
      <vt:lpstr>Standard Deviation</vt:lpstr>
      <vt:lpstr>The standard deviation is denoted by “ S ” in case of sample and Greek letter “ σ ” (sigma) in case of population. The formula for calculating standard deviation (Variance) is as follows…</vt:lpstr>
      <vt:lpstr>Example</vt:lpstr>
      <vt:lpstr>Example</vt:lpstr>
      <vt:lpstr>Example</vt:lpstr>
      <vt:lpstr>Example</vt:lpstr>
      <vt:lpstr>Coefficient of Variation</vt:lpstr>
      <vt:lpstr>PowerPoint Presentation</vt:lpstr>
      <vt:lpstr>Example</vt:lpstr>
      <vt:lpstr>Example</vt:lpstr>
      <vt:lpstr>Covariance</vt:lpstr>
      <vt:lpstr>Covariance Formula </vt:lpstr>
      <vt:lpstr>Example</vt:lpstr>
      <vt:lpstr>Example</vt:lpstr>
      <vt:lpstr>Practice Questions</vt:lpstr>
      <vt:lpstr>Practice 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Measures of Central Tendency</dc:title>
  <dc:creator>Rashid-Admin</dc:creator>
  <cp:lastModifiedBy>Rashid-Admin</cp:lastModifiedBy>
  <cp:revision>68</cp:revision>
  <dcterms:created xsi:type="dcterms:W3CDTF">2006-08-16T00:00:00Z</dcterms:created>
  <dcterms:modified xsi:type="dcterms:W3CDTF">2020-04-13T15:31:18Z</dcterms:modified>
</cp:coreProperties>
</file>