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7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Correlation and Regression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Rashid</a:t>
            </a:r>
          </a:p>
          <a:p>
            <a:r>
              <a:rPr lang="en-US" dirty="0" smtClean="0"/>
              <a:t>MSBA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8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b="1" dirty="0"/>
              <a:t>The Coefficient of </a:t>
            </a:r>
            <a:r>
              <a:rPr lang="en-US" b="1" dirty="0" smtClean="0"/>
              <a:t>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839200" cy="5943600"/>
          </a:xfrm>
        </p:spPr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One </a:t>
            </a:r>
            <a:r>
              <a:rPr lang="en-US" dirty="0"/>
              <a:t>of the most widely used statistics is the </a:t>
            </a:r>
            <a:r>
              <a:rPr lang="en-US" b="1" dirty="0"/>
              <a:t>coefficient of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correlation </a:t>
            </a:r>
            <a:r>
              <a:rPr lang="en-US" dirty="0"/>
              <a:t>‘r’ which measures the degree of association</a:t>
            </a:r>
            <a:br>
              <a:rPr lang="en-US" dirty="0"/>
            </a:br>
            <a:r>
              <a:rPr lang="en-US" dirty="0"/>
              <a:t>between the two values of related variables given in the data</a:t>
            </a:r>
            <a:br>
              <a:rPr lang="en-US" dirty="0"/>
            </a:br>
            <a:r>
              <a:rPr lang="en-US" dirty="0"/>
              <a:t>set.</a:t>
            </a:r>
            <a:br>
              <a:rPr lang="en-US" dirty="0"/>
            </a:br>
            <a:r>
              <a:rPr lang="en-US" dirty="0"/>
              <a:t>• It takes values from + 1 to – 1.</a:t>
            </a:r>
            <a:br>
              <a:rPr lang="en-US" dirty="0"/>
            </a:br>
            <a:r>
              <a:rPr lang="en-US" dirty="0"/>
              <a:t>• If two sets or data have r = +1, they are said to </a:t>
            </a:r>
            <a:r>
              <a:rPr lang="en-US" dirty="0" smtClean="0"/>
              <a:t>be perfectly </a:t>
            </a:r>
            <a:r>
              <a:rPr lang="en-US" b="1" dirty="0"/>
              <a:t>correlated positively .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• If r = -1 they are said to be perfectly </a:t>
            </a:r>
            <a:r>
              <a:rPr lang="en-US" b="1" dirty="0" smtClean="0"/>
              <a:t>correlated</a:t>
            </a:r>
            <a:r>
              <a:rPr lang="en-US" dirty="0"/>
              <a:t> </a:t>
            </a:r>
            <a:r>
              <a:rPr lang="en-US" b="1" dirty="0" smtClean="0"/>
              <a:t>negatively</a:t>
            </a:r>
            <a:r>
              <a:rPr lang="en-US" dirty="0"/>
              <a:t>; and if r = 0 they are uncorrelated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 descr="pearson correlation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45" y="762000"/>
            <a:ext cx="4733925" cy="2472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019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US" b="1" dirty="0"/>
              <a:t>Properties of </a:t>
            </a:r>
            <a:r>
              <a:rPr lang="en-US" b="1" dirty="0" smtClean="0"/>
              <a:t>Correlation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-</a:t>
            </a:r>
            <a:r>
              <a:rPr lang="en-US" dirty="0"/>
              <a:t>1 ≤ r ≤ +1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r=0 </a:t>
            </a:r>
            <a:r>
              <a:rPr lang="en-US" dirty="0"/>
              <a:t>represents no linear relationship between the </a:t>
            </a:r>
            <a:r>
              <a:rPr lang="en-US" dirty="0" smtClean="0"/>
              <a:t>two variables</a:t>
            </a:r>
          </a:p>
          <a:p>
            <a:pPr marL="0" indent="0">
              <a:buNone/>
            </a:pPr>
            <a:r>
              <a:rPr lang="en-US" b="1" dirty="0" smtClean="0"/>
              <a:t>Limitations</a:t>
            </a:r>
            <a:r>
              <a:rPr lang="en-US" b="1" dirty="0"/>
              <a:t>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Though “</a:t>
            </a:r>
            <a:r>
              <a:rPr lang="en-US" b="1" dirty="0" smtClean="0"/>
              <a:t>r”</a:t>
            </a:r>
            <a:r>
              <a:rPr lang="en-US" dirty="0" smtClean="0"/>
              <a:t> </a:t>
            </a:r>
            <a:r>
              <a:rPr lang="en-US" dirty="0"/>
              <a:t>measures how closely the two variables </a:t>
            </a:r>
            <a:r>
              <a:rPr lang="en-US" dirty="0" smtClean="0"/>
              <a:t>approximate a </a:t>
            </a:r>
            <a:r>
              <a:rPr lang="en-US" dirty="0"/>
              <a:t>straight line, it does not </a:t>
            </a:r>
            <a:r>
              <a:rPr lang="en-US" dirty="0" smtClean="0"/>
              <a:t>truly </a:t>
            </a:r>
            <a:r>
              <a:rPr lang="en-US" dirty="0"/>
              <a:t>measures the strength </a:t>
            </a:r>
            <a:r>
              <a:rPr lang="en-US" dirty="0" smtClean="0"/>
              <a:t>of nonlinear relationship.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When </a:t>
            </a:r>
            <a:r>
              <a:rPr lang="en-US" dirty="0"/>
              <a:t>the sample size, n, is small we also have to be </a:t>
            </a:r>
            <a:r>
              <a:rPr lang="en-US" dirty="0" smtClean="0"/>
              <a:t>careful with </a:t>
            </a:r>
            <a:r>
              <a:rPr lang="en-US" dirty="0"/>
              <a:t>the reliability of the </a:t>
            </a:r>
            <a:r>
              <a:rPr lang="en-US" dirty="0" smtClean="0"/>
              <a:t>correlation.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Outliers </a:t>
            </a:r>
            <a:r>
              <a:rPr lang="en-US" dirty="0"/>
              <a:t>could have a marked effect on </a:t>
            </a:r>
            <a:r>
              <a:rPr lang="en-US" dirty="0" smtClean="0"/>
              <a:t>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158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438400" cy="1173162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Scatter Diagrams</a:t>
            </a:r>
            <a:endParaRPr lang="en-US" sz="20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27709"/>
            <a:ext cx="5105400" cy="6673490"/>
          </a:xfrm>
        </p:spPr>
      </p:pic>
    </p:spTree>
    <p:extLst>
      <p:ext uri="{BB962C8B-B14F-4D97-AF65-F5344CB8AC3E}">
        <p14:creationId xmlns:p14="http://schemas.microsoft.com/office/powerpoint/2010/main" val="407310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1549" cy="6858000"/>
          </a:xfrm>
        </p:spPr>
      </p:pic>
    </p:spTree>
    <p:extLst>
      <p:ext uri="{BB962C8B-B14F-4D97-AF65-F5344CB8AC3E}">
        <p14:creationId xmlns:p14="http://schemas.microsoft.com/office/powerpoint/2010/main" val="2865916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51832" cy="6858000"/>
          </a:xfrm>
        </p:spPr>
      </p:pic>
    </p:spTree>
    <p:extLst>
      <p:ext uri="{BB962C8B-B14F-4D97-AF65-F5344CB8AC3E}">
        <p14:creationId xmlns:p14="http://schemas.microsoft.com/office/powerpoint/2010/main" val="26867637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2832"/>
          </a:xfrm>
        </p:spPr>
      </p:pic>
    </p:spTree>
    <p:extLst>
      <p:ext uri="{BB962C8B-B14F-4D97-AF65-F5344CB8AC3E}">
        <p14:creationId xmlns:p14="http://schemas.microsoft.com/office/powerpoint/2010/main" val="533401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90985" cy="6858000"/>
          </a:xfrm>
        </p:spPr>
      </p:pic>
    </p:spTree>
    <p:extLst>
      <p:ext uri="{BB962C8B-B14F-4D97-AF65-F5344CB8AC3E}">
        <p14:creationId xmlns:p14="http://schemas.microsoft.com/office/powerpoint/2010/main" val="2218159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2"/>
            <a:ext cx="9161278" cy="6837218"/>
          </a:xfrm>
        </p:spPr>
      </p:pic>
    </p:spTree>
    <p:extLst>
      <p:ext uri="{BB962C8B-B14F-4D97-AF65-F5344CB8AC3E}">
        <p14:creationId xmlns:p14="http://schemas.microsoft.com/office/powerpoint/2010/main" val="3193064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-13855"/>
            <a:ext cx="9124968" cy="6871855"/>
          </a:xfrm>
        </p:spPr>
      </p:pic>
    </p:spTree>
    <p:extLst>
      <p:ext uri="{BB962C8B-B14F-4D97-AF65-F5344CB8AC3E}">
        <p14:creationId xmlns:p14="http://schemas.microsoft.com/office/powerpoint/2010/main" val="432317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Class work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85800"/>
            <a:ext cx="9118025" cy="5867400"/>
          </a:xfrm>
        </p:spPr>
      </p:pic>
    </p:spTree>
    <p:extLst>
      <p:ext uri="{BB962C8B-B14F-4D97-AF65-F5344CB8AC3E}">
        <p14:creationId xmlns:p14="http://schemas.microsoft.com/office/powerpoint/2010/main" val="1668886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Correlation analysis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Examines between two or more variables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relationship.</a:t>
            </a: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Regression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: Change one variable when a specific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volume, examines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how other variables that show a change.</a:t>
            </a:r>
          </a:p>
        </p:txBody>
      </p:sp>
    </p:spTree>
    <p:extLst>
      <p:ext uri="{BB962C8B-B14F-4D97-AF65-F5344CB8AC3E}">
        <p14:creationId xmlns:p14="http://schemas.microsoft.com/office/powerpoint/2010/main" val="3880489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7580" cy="6858000"/>
          </a:xfrm>
        </p:spPr>
      </p:pic>
    </p:spTree>
    <p:extLst>
      <p:ext uri="{BB962C8B-B14F-4D97-AF65-F5344CB8AC3E}">
        <p14:creationId xmlns:p14="http://schemas.microsoft.com/office/powerpoint/2010/main" val="1604659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632009"/>
              </p:ext>
            </p:extLst>
          </p:nvPr>
        </p:nvGraphicFramePr>
        <p:xfrm>
          <a:off x="0" y="762000"/>
          <a:ext cx="8991600" cy="6096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95800"/>
                <a:gridCol w="4495800"/>
              </a:tblGrid>
              <a:tr h="6096000">
                <a:tc>
                  <a:txBody>
                    <a:bodyPr/>
                    <a:lstStyle/>
                    <a:p>
                      <a:pPr algn="just"/>
                      <a:r>
                        <a:rPr lang="en-US" sz="2400" kern="1200" dirty="0" smtClean="0">
                          <a:effectLst/>
                        </a:rPr>
                        <a:t>A study was conducted to find whether there is any</a:t>
                      </a:r>
                      <a:r>
                        <a:rPr lang="en-US" sz="2400" kern="1200" baseline="0" dirty="0" smtClean="0">
                          <a:effectLst/>
                        </a:rPr>
                        <a:t> </a:t>
                      </a:r>
                      <a:r>
                        <a:rPr lang="en-US" sz="2400" kern="1200" dirty="0" smtClean="0">
                          <a:effectLst/>
                        </a:rPr>
                        <a:t>relationship between the weight and blood pressure of an individual. The</a:t>
                      </a:r>
                      <a:br>
                        <a:rPr lang="en-US" sz="2400" kern="1200" dirty="0" smtClean="0">
                          <a:effectLst/>
                        </a:rPr>
                      </a:br>
                      <a:r>
                        <a:rPr lang="en-US" sz="2400" kern="1200" dirty="0" smtClean="0">
                          <a:effectLst/>
                        </a:rPr>
                        <a:t>following set of data was arrived at from a clinical study. Let us determine the coefficient of correlation for this set of data. The first column represents</a:t>
                      </a:r>
                      <a:r>
                        <a:rPr lang="en-US" sz="2400" kern="1200" baseline="0" dirty="0" smtClean="0">
                          <a:effectLst/>
                        </a:rPr>
                        <a:t> </a:t>
                      </a:r>
                      <a:r>
                        <a:rPr lang="en-US" sz="2400" kern="1200" dirty="0" smtClean="0">
                          <a:effectLst/>
                        </a:rPr>
                        <a:t>the serial number and the second and third columns represent the weight</a:t>
                      </a:r>
                      <a:br>
                        <a:rPr lang="en-US" sz="2400" kern="1200" dirty="0" smtClean="0">
                          <a:effectLst/>
                        </a:rPr>
                      </a:br>
                      <a:r>
                        <a:rPr lang="en-US" sz="2400" kern="1200" dirty="0" smtClean="0">
                          <a:effectLst/>
                        </a:rPr>
                        <a:t>and blood pressure of each</a:t>
                      </a:r>
                      <a:r>
                        <a:rPr lang="en-US" sz="2400" kern="1200" baseline="0" dirty="0" smtClean="0">
                          <a:effectLst/>
                        </a:rPr>
                        <a:t> </a:t>
                      </a:r>
                      <a:r>
                        <a:rPr lang="en-US" sz="2400" kern="1200" dirty="0" smtClean="0">
                          <a:effectLst/>
                        </a:rPr>
                        <a:t>patient.</a:t>
                      </a:r>
                    </a:p>
                    <a:p>
                      <a:pPr algn="just"/>
                      <a:r>
                        <a:rPr lang="en-US" sz="2400" kern="1200" dirty="0" smtClean="0">
                          <a:effectLst/>
                        </a:rPr>
                        <a:t/>
                      </a:r>
                      <a:br>
                        <a:rPr lang="en-US" sz="2400" kern="1200" dirty="0" smtClean="0">
                          <a:effectLst/>
                        </a:rPr>
                      </a:b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914400"/>
            <a:ext cx="3677163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81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914400"/>
            <a:ext cx="8915400" cy="5867400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Calculate </a:t>
            </a:r>
            <a:r>
              <a:rPr lang="en-US" dirty="0"/>
              <a:t>Age </a:t>
            </a:r>
            <a:r>
              <a:rPr lang="en-US" dirty="0" err="1"/>
              <a:t>vs</a:t>
            </a:r>
            <a:r>
              <a:rPr lang="en-US" dirty="0"/>
              <a:t> Blood Pressure </a:t>
            </a:r>
            <a:r>
              <a:rPr lang="en-US" dirty="0" smtClean="0"/>
              <a:t>data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Is </a:t>
            </a:r>
            <a:r>
              <a:rPr lang="en-US" dirty="0"/>
              <a:t>there any association between age and blood </a:t>
            </a:r>
            <a:r>
              <a:rPr lang="en-US" dirty="0" smtClean="0"/>
              <a:t>pressure?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Quantify </a:t>
            </a:r>
            <a:r>
              <a:rPr lang="en-US" dirty="0"/>
              <a:t>the association between age and blood </a:t>
            </a:r>
            <a:r>
              <a:rPr lang="en-US" dirty="0" smtClean="0"/>
              <a:t>pressure.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How </a:t>
            </a:r>
            <a:r>
              <a:rPr lang="en-US" dirty="0"/>
              <a:t>strong is the association between age and blood</a:t>
            </a:r>
            <a:br>
              <a:rPr lang="en-US" dirty="0"/>
            </a:br>
            <a:r>
              <a:rPr lang="en-US" dirty="0" smtClean="0"/>
              <a:t>pressure?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What </a:t>
            </a:r>
            <a:r>
              <a:rPr lang="en-US" dirty="0"/>
              <a:t>is your observation? As age increases does blood</a:t>
            </a:r>
            <a:br>
              <a:rPr lang="en-US" dirty="0"/>
            </a:br>
            <a:r>
              <a:rPr lang="en-US" dirty="0"/>
              <a:t>pressure increase or </a:t>
            </a:r>
            <a:r>
              <a:rPr lang="en-US" dirty="0" smtClean="0"/>
              <a:t>decrease?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Are </a:t>
            </a:r>
            <a:r>
              <a:rPr lang="en-US" dirty="0"/>
              <a:t>there any outliers? Is your measure of association</a:t>
            </a:r>
            <a:br>
              <a:rPr lang="en-US" dirty="0"/>
            </a:br>
            <a:r>
              <a:rPr lang="en-US" dirty="0"/>
              <a:t>reliable? Is it high/low due to </a:t>
            </a:r>
            <a:r>
              <a:rPr lang="en-US" dirty="0" smtClean="0"/>
              <a:t>outliers?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What </a:t>
            </a:r>
            <a:r>
              <a:rPr lang="en-US" dirty="0"/>
              <a:t>is the final verdict, in the given sample did you see </a:t>
            </a:r>
            <a:r>
              <a:rPr lang="en-US" dirty="0" smtClean="0"/>
              <a:t>a strong/moderate/no </a:t>
            </a:r>
            <a:r>
              <a:rPr lang="en-US" dirty="0"/>
              <a:t>association between Age &amp; BP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315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/>
          <a:lstStyle/>
          <a:p>
            <a:r>
              <a:rPr lang="en-US" b="1" dirty="0">
                <a:latin typeface="Times New Roman" pitchFamily="18" charset="0"/>
                <a:cs typeface="Times New Roman" pitchFamily="18" charset="0"/>
              </a:rPr>
              <a:t>Correlation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14400"/>
            <a:ext cx="8839200" cy="5791200"/>
          </a:xfrm>
        </p:spPr>
        <p:txBody>
          <a:bodyPr>
            <a:normAutofit/>
          </a:bodyPr>
          <a:lstStyle/>
          <a:p>
            <a:r>
              <a:rPr lang="en-US" dirty="0"/>
              <a:t>Correlation, like covariance, is a measure of how two variables change in relation to each other, but it goes one step further than covariance in that </a:t>
            </a:r>
            <a:r>
              <a:rPr lang="en-US" dirty="0" smtClean="0"/>
              <a:t>correlation </a:t>
            </a:r>
            <a:r>
              <a:rPr lang="en-US" dirty="0"/>
              <a:t>tells how strong the relationship is</a:t>
            </a:r>
            <a:r>
              <a:rPr lang="en-US" dirty="0" smtClean="0"/>
              <a:t>.</a:t>
            </a:r>
          </a:p>
          <a:p>
            <a:r>
              <a:rPr lang="en-US" dirty="0"/>
              <a:t>What happens to Sweater sales with increase in </a:t>
            </a:r>
            <a:r>
              <a:rPr lang="en-US" dirty="0" smtClean="0"/>
              <a:t>temperature?</a:t>
            </a:r>
            <a:endParaRPr lang="en-US" dirty="0"/>
          </a:p>
          <a:p>
            <a:pPr lvl="1"/>
            <a:r>
              <a:rPr lang="en-US" dirty="0" smtClean="0"/>
              <a:t>What </a:t>
            </a:r>
            <a:r>
              <a:rPr lang="en-US" dirty="0"/>
              <a:t>is the strength of association between </a:t>
            </a:r>
            <a:r>
              <a:rPr lang="en-US" dirty="0" smtClean="0"/>
              <a:t>them?</a:t>
            </a:r>
          </a:p>
          <a:p>
            <a:r>
              <a:rPr lang="en-US" dirty="0" smtClean="0"/>
              <a:t>Ice-cream </a:t>
            </a:r>
            <a:r>
              <a:rPr lang="en-US" dirty="0"/>
              <a:t>sales </a:t>
            </a:r>
            <a:r>
              <a:rPr lang="en-US" dirty="0" err="1"/>
              <a:t>v.s</a:t>
            </a:r>
            <a:r>
              <a:rPr lang="en-US" dirty="0"/>
              <a:t> temperature </a:t>
            </a:r>
            <a:r>
              <a:rPr lang="en-US" dirty="0" smtClean="0"/>
              <a:t>?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is the strength of association between them?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6943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272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Correlation </a:t>
            </a:r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There </a:t>
            </a:r>
            <a:r>
              <a:rPr lang="en-US" dirty="0"/>
              <a:t>are </a:t>
            </a:r>
            <a:r>
              <a:rPr lang="en-US" b="1" dirty="0"/>
              <a:t>two</a:t>
            </a:r>
            <a:r>
              <a:rPr lang="en-US" dirty="0"/>
              <a:t> important types of correlation.</a:t>
            </a:r>
          </a:p>
          <a:p>
            <a:pPr lvl="1"/>
            <a:r>
              <a:rPr lang="en-US" b="1" dirty="0"/>
              <a:t>(1) Positive and Negative Correlation</a:t>
            </a:r>
          </a:p>
          <a:p>
            <a:pPr lvl="1"/>
            <a:r>
              <a:rPr lang="en-US" b="1" dirty="0"/>
              <a:t>(2) Linear and </a:t>
            </a:r>
            <a:r>
              <a:rPr lang="en-US" b="1" dirty="0" smtClean="0"/>
              <a:t>Non-Linear Correlation</a:t>
            </a:r>
          </a:p>
          <a:p>
            <a:pPr marL="457200" lvl="1" indent="0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25" y="1143000"/>
            <a:ext cx="7306695" cy="2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04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Positive and Negative Correlation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8991600" cy="5410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The sign of the Spearman correlation indicates </a:t>
            </a:r>
            <a:r>
              <a:rPr lang="en-US" dirty="0" smtClean="0"/>
              <a:t>the direction </a:t>
            </a:r>
            <a:r>
              <a:rPr lang="en-US" dirty="0"/>
              <a:t>of association between X (the </a:t>
            </a:r>
            <a:r>
              <a:rPr lang="en-US" dirty="0" smtClean="0"/>
              <a:t>independent variable</a:t>
            </a:r>
            <a:r>
              <a:rPr lang="en-US" dirty="0"/>
              <a:t>) and Y (the dependent variable). If Y tends to</a:t>
            </a:r>
          </a:p>
          <a:p>
            <a:pPr marL="0" indent="0" algn="just">
              <a:buNone/>
            </a:pPr>
            <a:r>
              <a:rPr lang="en-US" dirty="0"/>
              <a:t>increase when X increases, the Spearman correlation</a:t>
            </a:r>
          </a:p>
          <a:p>
            <a:pPr marL="0" indent="0" algn="just">
              <a:buNone/>
            </a:pPr>
            <a:r>
              <a:rPr lang="en-US" dirty="0"/>
              <a:t>coefficient is positive. If Y tends to decrease when X</a:t>
            </a:r>
          </a:p>
          <a:p>
            <a:pPr marL="0" indent="0" algn="just">
              <a:buNone/>
            </a:pPr>
            <a:r>
              <a:rPr lang="en-US" dirty="0"/>
              <a:t>increases, the Spearman correlation coefficient is</a:t>
            </a:r>
          </a:p>
          <a:p>
            <a:pPr marL="0" indent="0" algn="just">
              <a:buNone/>
            </a:pPr>
            <a:r>
              <a:rPr lang="en-US" dirty="0"/>
              <a:t>negative. A Spearman correlation of zero indicates</a:t>
            </a:r>
          </a:p>
          <a:p>
            <a:pPr marL="0" indent="0" algn="just">
              <a:buNone/>
            </a:pPr>
            <a:r>
              <a:rPr lang="en-US" dirty="0"/>
              <a:t>that there is no tendency for Y to either increase or</a:t>
            </a:r>
          </a:p>
          <a:p>
            <a:pPr marL="0" indent="0" algn="just">
              <a:buNone/>
            </a:pPr>
            <a:r>
              <a:rPr lang="en-US" dirty="0"/>
              <a:t>decrease when X increases</a:t>
            </a:r>
          </a:p>
        </p:txBody>
      </p:sp>
    </p:spTree>
    <p:extLst>
      <p:ext uri="{BB962C8B-B14F-4D97-AF65-F5344CB8AC3E}">
        <p14:creationId xmlns:p14="http://schemas.microsoft.com/office/powerpoint/2010/main" val="3457643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Positive and Negative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19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•	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correlation coefficient of 1 means that for every positive increase in one variable, there is a positive increase of a fixed proportion in the other. For example, shoe sizes go up in (almost) perfect correlation with foot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length.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correlation coefficient of -1 means that for every positive increase in one variable, there is a negative decrease of a fixed proportion in the other. For example, the amount of gas in a tank decreases in (almost) perfect correlation with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speed.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Zero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means that for every increase, there isn’t a positive or negative increase. The two just aren’t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related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762000"/>
            <a:ext cx="59436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416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b="1" dirty="0"/>
              <a:t>Positive and Negative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096000"/>
          </a:xfrm>
        </p:spPr>
        <p:txBody>
          <a:bodyPr/>
          <a:lstStyle/>
          <a:p>
            <a:r>
              <a:rPr lang="en-US" dirty="0"/>
              <a:t>Some examples of series of </a:t>
            </a:r>
            <a:r>
              <a:rPr lang="en-US" dirty="0" smtClean="0"/>
              <a:t>positive correlation </a:t>
            </a:r>
            <a:r>
              <a:rPr lang="en-US" dirty="0"/>
              <a:t>are:</a:t>
            </a:r>
            <a:br>
              <a:rPr lang="en-US" dirty="0"/>
            </a:br>
            <a:r>
              <a:rPr lang="en-US" dirty="0"/>
              <a:t> Heights and weights;</a:t>
            </a:r>
            <a:br>
              <a:rPr lang="en-US" dirty="0"/>
            </a:br>
            <a:r>
              <a:rPr lang="en-US" dirty="0"/>
              <a:t> Household income and expenditure;</a:t>
            </a:r>
            <a:br>
              <a:rPr lang="en-US" dirty="0"/>
            </a:br>
            <a:r>
              <a:rPr lang="en-US" dirty="0"/>
              <a:t> Price and supply of commodities;</a:t>
            </a:r>
            <a:br>
              <a:rPr lang="en-US" dirty="0"/>
            </a:br>
            <a:r>
              <a:rPr lang="en-US" dirty="0"/>
              <a:t> Amount of rainfall and yield of </a:t>
            </a:r>
            <a:r>
              <a:rPr lang="en-US" dirty="0" smtClean="0"/>
              <a:t>crops.</a:t>
            </a:r>
          </a:p>
          <a:p>
            <a:r>
              <a:rPr lang="en-US" dirty="0" smtClean="0"/>
              <a:t>Some </a:t>
            </a:r>
            <a:r>
              <a:rPr lang="en-US" dirty="0"/>
              <a:t>examples of series of </a:t>
            </a:r>
            <a:r>
              <a:rPr lang="en-US" dirty="0" smtClean="0"/>
              <a:t>negative correlation </a:t>
            </a:r>
            <a:r>
              <a:rPr lang="en-US" dirty="0"/>
              <a:t>are:</a:t>
            </a:r>
            <a:br>
              <a:rPr lang="en-US" dirty="0"/>
            </a:br>
            <a:r>
              <a:rPr lang="en-US" dirty="0"/>
              <a:t> Volume and pressure of perfect gas;</a:t>
            </a:r>
            <a:br>
              <a:rPr lang="en-US" dirty="0"/>
            </a:br>
            <a:r>
              <a:rPr lang="en-US" dirty="0"/>
              <a:t> Current and resistance [keeping </a:t>
            </a:r>
            <a:r>
              <a:rPr lang="en-US" dirty="0" smtClean="0"/>
              <a:t>the voltage </a:t>
            </a:r>
            <a:r>
              <a:rPr lang="en-US" dirty="0"/>
              <a:t>constant] (R =V / I) ;</a:t>
            </a:r>
            <a:br>
              <a:rPr lang="en-US" dirty="0"/>
            </a:br>
            <a:r>
              <a:rPr lang="en-US" dirty="0"/>
              <a:t> Price and demand of goods.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485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62000"/>
          </a:xfrm>
        </p:spPr>
        <p:txBody>
          <a:bodyPr/>
          <a:lstStyle/>
          <a:p>
            <a:r>
              <a:rPr lang="en-US" b="1" dirty="0"/>
              <a:t>Linear and Non-Linear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 fontScale="92500"/>
          </a:bodyPr>
          <a:lstStyle/>
          <a:p>
            <a:r>
              <a:rPr lang="en-US" dirty="0"/>
              <a:t>The correlation between two variables is said to be </a:t>
            </a:r>
            <a:r>
              <a:rPr lang="en-US" b="1" dirty="0"/>
              <a:t>linear </a:t>
            </a:r>
            <a:r>
              <a:rPr lang="en-US" dirty="0" smtClean="0"/>
              <a:t>if the </a:t>
            </a:r>
            <a:r>
              <a:rPr lang="en-US" dirty="0"/>
              <a:t>change of one unit in one </a:t>
            </a:r>
            <a:r>
              <a:rPr lang="en-US" dirty="0" smtClean="0"/>
              <a:t>variable(X) </a:t>
            </a:r>
            <a:r>
              <a:rPr lang="en-US" dirty="0"/>
              <a:t>result in </a:t>
            </a:r>
            <a:r>
              <a:rPr lang="en-US" dirty="0" smtClean="0"/>
              <a:t>the corresponding </a:t>
            </a:r>
            <a:r>
              <a:rPr lang="en-US" dirty="0"/>
              <a:t>change in the other </a:t>
            </a:r>
            <a:r>
              <a:rPr lang="en-US" dirty="0" smtClean="0"/>
              <a:t>variable(Y) </a:t>
            </a:r>
            <a:r>
              <a:rPr lang="en-US" dirty="0"/>
              <a:t>over the entire </a:t>
            </a:r>
            <a:r>
              <a:rPr lang="en-US" dirty="0" smtClean="0"/>
              <a:t>range of </a:t>
            </a:r>
            <a:r>
              <a:rPr lang="en-US" dirty="0"/>
              <a:t>values.</a:t>
            </a:r>
            <a:br>
              <a:rPr lang="en-US" dirty="0"/>
            </a:br>
            <a:r>
              <a:rPr lang="en-US" b="1" dirty="0"/>
              <a:t>For Example</a:t>
            </a:r>
            <a:r>
              <a:rPr lang="en-US" b="1" dirty="0" smtClean="0"/>
              <a:t>;</a:t>
            </a:r>
          </a:p>
          <a:p>
            <a:endParaRPr lang="en-US" b="1" dirty="0"/>
          </a:p>
          <a:p>
            <a:r>
              <a:rPr lang="en-US" dirty="0" smtClean="0"/>
              <a:t>Thus</a:t>
            </a:r>
            <a:r>
              <a:rPr lang="en-US" dirty="0"/>
              <a:t>, for a unit change in the value of x, there is a </a:t>
            </a:r>
            <a:r>
              <a:rPr lang="en-US" dirty="0" smtClean="0"/>
              <a:t>constant change </a:t>
            </a:r>
            <a:r>
              <a:rPr lang="en-US" dirty="0"/>
              <a:t>in the corresponding values of y and the above data </a:t>
            </a:r>
            <a:r>
              <a:rPr lang="en-US" dirty="0" smtClean="0"/>
              <a:t>can be </a:t>
            </a:r>
            <a:r>
              <a:rPr lang="en-US" dirty="0"/>
              <a:t>expressed by the relation ;</a:t>
            </a:r>
            <a:br>
              <a:rPr lang="en-US" dirty="0"/>
            </a:br>
            <a:r>
              <a:rPr lang="en-US" dirty="0" smtClean="0"/>
              <a:t> y </a:t>
            </a:r>
            <a:r>
              <a:rPr lang="en-US" dirty="0"/>
              <a:t>= 3x +1</a:t>
            </a:r>
            <a:br>
              <a:rPr lang="en-US" dirty="0"/>
            </a:br>
            <a:r>
              <a:rPr lang="en-US" dirty="0"/>
              <a:t>In general ;</a:t>
            </a:r>
            <a:br>
              <a:rPr lang="en-US" dirty="0"/>
            </a:br>
            <a:r>
              <a:rPr lang="en-US" dirty="0"/>
              <a:t> y= a + </a:t>
            </a:r>
            <a:r>
              <a:rPr lang="en-US" dirty="0" err="1"/>
              <a:t>bx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615" y="2514600"/>
            <a:ext cx="4086795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347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Linear and Non-Linear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The relationship between two variables is said to be </a:t>
            </a:r>
            <a:r>
              <a:rPr lang="en-US" b="1" dirty="0" smtClean="0"/>
              <a:t>non-linear </a:t>
            </a:r>
            <a:r>
              <a:rPr lang="en-US" dirty="0"/>
              <a:t>if corresponding to a unit change in one </a:t>
            </a:r>
            <a:r>
              <a:rPr lang="en-US" dirty="0" smtClean="0"/>
              <a:t>variable, the </a:t>
            </a:r>
            <a:r>
              <a:rPr lang="en-US" dirty="0"/>
              <a:t>other variable does not change at a constant rate </a:t>
            </a:r>
            <a:r>
              <a:rPr lang="en-US" dirty="0" smtClean="0"/>
              <a:t>but changes </a:t>
            </a:r>
            <a:r>
              <a:rPr lang="en-US" dirty="0"/>
              <a:t>at a fluctuating rate. In such cases, if the data </a:t>
            </a:r>
            <a:r>
              <a:rPr lang="en-US" dirty="0" smtClean="0"/>
              <a:t>is plotted </a:t>
            </a:r>
            <a:r>
              <a:rPr lang="en-US" dirty="0"/>
              <a:t>on a graph sheet we will not get a straight line curve.</a:t>
            </a:r>
            <a:br>
              <a:rPr lang="en-US" dirty="0"/>
            </a:br>
            <a:r>
              <a:rPr lang="en-US" dirty="0"/>
              <a:t>For example, one may have a relation of the form</a:t>
            </a:r>
            <a:br>
              <a:rPr lang="en-US" dirty="0"/>
            </a:br>
            <a:r>
              <a:rPr lang="en-US" dirty="0"/>
              <a:t> y = a + </a:t>
            </a:r>
            <a:r>
              <a:rPr lang="en-US" dirty="0" err="1"/>
              <a:t>bx</a:t>
            </a:r>
            <a:r>
              <a:rPr lang="en-US" dirty="0"/>
              <a:t> + cx2</a:t>
            </a:r>
            <a:br>
              <a:rPr lang="en-US" dirty="0"/>
            </a:br>
            <a:r>
              <a:rPr lang="en-US" dirty="0"/>
              <a:t>or more general polynomial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792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498</Words>
  <Application>Microsoft Office PowerPoint</Application>
  <PresentationFormat>On-screen Show (4:3)</PresentationFormat>
  <Paragraphs>79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Correlation and Regression Analysis</vt:lpstr>
      <vt:lpstr>Introduction</vt:lpstr>
      <vt:lpstr>Correlation Analysis</vt:lpstr>
      <vt:lpstr>Correlation Analysis</vt:lpstr>
      <vt:lpstr>Positive and Negative Correlation</vt:lpstr>
      <vt:lpstr>Positive and Negative Correlation</vt:lpstr>
      <vt:lpstr>Positive and Negative Correlation</vt:lpstr>
      <vt:lpstr>Linear and Non-Linear Correlation</vt:lpstr>
      <vt:lpstr>Linear and Non-Linear Correlation</vt:lpstr>
      <vt:lpstr>The Coefficient of Correlation</vt:lpstr>
      <vt:lpstr>Properties of Correlation</vt:lpstr>
      <vt:lpstr>Scatter Diagrams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 work</vt:lpstr>
      <vt:lpstr>Home work</vt:lpstr>
      <vt:lpstr>Home work</vt:lpstr>
      <vt:lpstr>Home work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Correlation and Regression Analysis</dc:title>
  <dc:creator>Rashid-Admin</dc:creator>
  <cp:lastModifiedBy>Rashid-Admin</cp:lastModifiedBy>
  <cp:revision>10</cp:revision>
  <dcterms:created xsi:type="dcterms:W3CDTF">2006-08-16T00:00:00Z</dcterms:created>
  <dcterms:modified xsi:type="dcterms:W3CDTF">2020-04-09T15:24:21Z</dcterms:modified>
</cp:coreProperties>
</file>