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3/29/2020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1"/>
            <a:ext cx="7772400" cy="2609850"/>
          </a:xfrm>
        </p:spPr>
        <p:txBody>
          <a:bodyPr/>
          <a:lstStyle/>
          <a:p>
            <a:r>
              <a:rPr lang="en-US" dirty="0" smtClean="0"/>
              <a:t>Lectures for MS </a:t>
            </a:r>
            <a:r>
              <a:rPr lang="en-US" dirty="0" err="1" smtClean="0"/>
              <a:t>Ist</a:t>
            </a:r>
            <a:r>
              <a:rPr lang="en-US" dirty="0" smtClean="0"/>
              <a:t> semester</a:t>
            </a:r>
            <a:br>
              <a:rPr lang="en-US" dirty="0" smtClean="0"/>
            </a:br>
            <a:r>
              <a:rPr lang="en-US" dirty="0" err="1" smtClean="0"/>
              <a:t>Behavioural</a:t>
            </a:r>
            <a:r>
              <a:rPr lang="en-US" dirty="0" smtClean="0"/>
              <a:t> Ecology</a:t>
            </a:r>
            <a:endParaRPr lang="en-US" dirty="0"/>
          </a:p>
        </p:txBody>
      </p:sp>
      <p:sp>
        <p:nvSpPr>
          <p:cNvPr id="3" name="Subtitle 2"/>
          <p:cNvSpPr>
            <a:spLocks noGrp="1"/>
          </p:cNvSpPr>
          <p:nvPr>
            <p:ph type="subTitle" idx="1"/>
          </p:nvPr>
        </p:nvSpPr>
        <p:spPr/>
        <p:txBody>
          <a:bodyPr/>
          <a:lstStyle/>
          <a:p>
            <a:r>
              <a:rPr lang="en-US" dirty="0" smtClean="0"/>
              <a:t>By</a:t>
            </a:r>
          </a:p>
          <a:p>
            <a:r>
              <a:rPr lang="en-US" dirty="0" smtClean="0"/>
              <a:t>Dr. </a:t>
            </a:r>
            <a:r>
              <a:rPr lang="en-US" dirty="0" err="1" smtClean="0"/>
              <a:t>Tahira</a:t>
            </a:r>
            <a:r>
              <a:rPr lang="en-US" dirty="0" smtClean="0"/>
              <a:t> Ruby</a:t>
            </a:r>
          </a:p>
          <a:p>
            <a:endParaRPr lang="en-US" dirty="0"/>
          </a:p>
        </p:txBody>
      </p:sp>
    </p:spTree>
    <p:extLst>
      <p:ext uri="{BB962C8B-B14F-4D97-AF65-F5344CB8AC3E}">
        <p14:creationId xmlns:p14="http://schemas.microsoft.com/office/powerpoint/2010/main" val="7501974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636"/>
            <a:ext cx="8229600" cy="1143000"/>
          </a:xfrm>
        </p:spPr>
        <p:txBody>
          <a:bodyPr/>
          <a:lstStyle/>
          <a:p>
            <a:r>
              <a:rPr lang="en-US" dirty="0" smtClean="0"/>
              <a:t>Optimal territory Size</a:t>
            </a:r>
            <a:endParaRPr lang="en-US" dirty="0"/>
          </a:p>
        </p:txBody>
      </p:sp>
      <p:sp>
        <p:nvSpPr>
          <p:cNvPr id="3" name="Content Placeholder 2"/>
          <p:cNvSpPr>
            <a:spLocks noGrp="1"/>
          </p:cNvSpPr>
          <p:nvPr>
            <p:ph idx="1"/>
          </p:nvPr>
        </p:nvSpPr>
        <p:spPr>
          <a:xfrm>
            <a:off x="457200" y="1066800"/>
            <a:ext cx="8229600" cy="5486400"/>
          </a:xfrm>
        </p:spPr>
        <p:txBody>
          <a:bodyPr>
            <a:normAutofit lnSpcReduction="10000"/>
          </a:bodyPr>
          <a:lstStyle/>
          <a:p>
            <a:r>
              <a:rPr lang="en-US" dirty="0" smtClean="0"/>
              <a:t>A territory size is chosen which maximize daily energy intake</a:t>
            </a:r>
          </a:p>
          <a:p>
            <a:r>
              <a:rPr lang="en-US" dirty="0" smtClean="0"/>
              <a:t>The animal maximizes the ratio of gains to costs</a:t>
            </a:r>
          </a:p>
          <a:p>
            <a:r>
              <a:rPr lang="en-US" dirty="0" smtClean="0"/>
              <a:t>The animal/bird might maximize time by sitting on a perch to absorb </a:t>
            </a:r>
            <a:r>
              <a:rPr lang="en-US" dirty="0" err="1" smtClean="0"/>
              <a:t>necter</a:t>
            </a:r>
            <a:r>
              <a:rPr lang="en-US" dirty="0" smtClean="0"/>
              <a:t> from flower if safe from a predator</a:t>
            </a:r>
          </a:p>
          <a:p>
            <a:r>
              <a:rPr lang="en-US" dirty="0" smtClean="0"/>
              <a:t>The animal/bird would minimize their daily energy costs</a:t>
            </a:r>
          </a:p>
          <a:p>
            <a:r>
              <a:rPr lang="en-US" dirty="0" smtClean="0"/>
              <a:t>In comparing the above four possibilities, 3</a:t>
            </a:r>
            <a:r>
              <a:rPr lang="en-US" baseline="30000" dirty="0" smtClean="0"/>
              <a:t>rd</a:t>
            </a:r>
            <a:r>
              <a:rPr lang="en-US" dirty="0" smtClean="0"/>
              <a:t> one is the best suitable option for majority. </a:t>
            </a:r>
            <a:endParaRPr lang="en-US" dirty="0"/>
          </a:p>
        </p:txBody>
      </p:sp>
    </p:spTree>
    <p:extLst>
      <p:ext uri="{BB962C8B-B14F-4D97-AF65-F5344CB8AC3E}">
        <p14:creationId xmlns:p14="http://schemas.microsoft.com/office/powerpoint/2010/main" val="16386173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Predator-prey Relationship</a:t>
            </a:r>
            <a:endParaRPr lang="en-US" dirty="0"/>
          </a:p>
        </p:txBody>
      </p:sp>
      <p:sp>
        <p:nvSpPr>
          <p:cNvPr id="3" name="Content Placeholder 2"/>
          <p:cNvSpPr>
            <a:spLocks noGrp="1"/>
          </p:cNvSpPr>
          <p:nvPr>
            <p:ph idx="1"/>
          </p:nvPr>
        </p:nvSpPr>
        <p:spPr>
          <a:xfrm>
            <a:off x="457200" y="1219200"/>
            <a:ext cx="8229600" cy="5181600"/>
          </a:xfrm>
        </p:spPr>
        <p:txBody>
          <a:bodyPr>
            <a:normAutofit fontScale="92500" lnSpcReduction="10000"/>
          </a:bodyPr>
          <a:lstStyle/>
          <a:p>
            <a:r>
              <a:rPr lang="en-US" sz="2000" dirty="0" smtClean="0"/>
              <a:t>Predator is an organism that is hunting</a:t>
            </a:r>
          </a:p>
          <a:p>
            <a:r>
              <a:rPr lang="en-US" sz="2000" dirty="0" smtClean="0"/>
              <a:t>Prey is the organism being attacked by predator</a:t>
            </a:r>
          </a:p>
          <a:p>
            <a:r>
              <a:rPr lang="en-US" sz="2000" dirty="0" smtClean="0"/>
              <a:t>In arm race, only predator takes benefit</a:t>
            </a:r>
          </a:p>
          <a:p>
            <a:r>
              <a:rPr lang="en-US" sz="2000" dirty="0" smtClean="0"/>
              <a:t>In view of Evolution, it is expected that nature give more chance to predator to increase its efficiency against a prey</a:t>
            </a:r>
          </a:p>
          <a:p>
            <a:r>
              <a:rPr lang="en-US" sz="2000" dirty="0" smtClean="0"/>
              <a:t>On the other side, it is also expected selection will improve the prey ability to escape</a:t>
            </a:r>
          </a:p>
          <a:p>
            <a:r>
              <a:rPr lang="en-US" sz="2000" dirty="0" smtClean="0"/>
              <a:t>Means it is a series of complex adaptations and </a:t>
            </a:r>
            <a:r>
              <a:rPr lang="en-US" sz="2000" dirty="0" err="1" smtClean="0"/>
              <a:t>couteradaptations</a:t>
            </a:r>
            <a:endParaRPr lang="en-US" sz="2000" dirty="0" smtClean="0"/>
          </a:p>
          <a:p>
            <a:r>
              <a:rPr lang="en-US" sz="2000" dirty="0" smtClean="0"/>
              <a:t>See the following equation for explanation: (an equilibrium)</a:t>
            </a:r>
          </a:p>
          <a:p>
            <a:r>
              <a:rPr lang="en-US" sz="2000" dirty="0" err="1" smtClean="0"/>
              <a:t>dV</a:t>
            </a:r>
            <a:r>
              <a:rPr lang="en-US" sz="2000" dirty="0" smtClean="0"/>
              <a:t>/</a:t>
            </a:r>
            <a:r>
              <a:rPr lang="en-US" sz="2000" dirty="0" err="1" smtClean="0"/>
              <a:t>dt</a:t>
            </a:r>
            <a:r>
              <a:rPr lang="en-US" sz="2000" dirty="0" smtClean="0"/>
              <a:t> and </a:t>
            </a:r>
            <a:r>
              <a:rPr lang="en-US" sz="2000" dirty="0" err="1" smtClean="0"/>
              <a:t>dp</a:t>
            </a:r>
            <a:r>
              <a:rPr lang="en-US" sz="2000" dirty="0" smtClean="0"/>
              <a:t>/</a:t>
            </a:r>
            <a:r>
              <a:rPr lang="en-US" sz="2000" dirty="0" err="1" smtClean="0"/>
              <a:t>dt</a:t>
            </a:r>
            <a:r>
              <a:rPr lang="en-US" sz="2000" dirty="0" smtClean="0"/>
              <a:t> (V=victim, p= predator, t= time)</a:t>
            </a:r>
          </a:p>
          <a:p>
            <a:r>
              <a:rPr lang="en-US" sz="2000" dirty="0" smtClean="0"/>
              <a:t>Below a threshold level of prey density, predator population will decrease if it does not find enough food, while above threshold level it will increase </a:t>
            </a:r>
            <a:r>
              <a:rPr lang="en-US" sz="2000" dirty="0" err="1" smtClean="0"/>
              <a:t>upto</a:t>
            </a:r>
            <a:r>
              <a:rPr lang="en-US" sz="2000" dirty="0" smtClean="0"/>
              <a:t> carrying capacity</a:t>
            </a:r>
          </a:p>
          <a:p>
            <a:r>
              <a:rPr lang="en-US" sz="2000" dirty="0" smtClean="0"/>
              <a:t>We have to keep three situations in mind</a:t>
            </a:r>
          </a:p>
          <a:p>
            <a:r>
              <a:rPr lang="en-US" sz="2000" dirty="0" smtClean="0"/>
              <a:t>If predator is inefficient the system will move towards stable equilibrium</a:t>
            </a:r>
          </a:p>
          <a:p>
            <a:r>
              <a:rPr lang="en-US" sz="2000" dirty="0" smtClean="0"/>
              <a:t>If predator is efficient then there will be extreme fluctuations for both predator and prey, both can face </a:t>
            </a:r>
            <a:r>
              <a:rPr lang="en-US" sz="2000" dirty="0" err="1" smtClean="0"/>
              <a:t>extiction</a:t>
            </a:r>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34492682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6248400"/>
          </a:xfrm>
        </p:spPr>
        <p:txBody>
          <a:bodyPr>
            <a:normAutofit fontScale="85000" lnSpcReduction="20000"/>
          </a:bodyPr>
          <a:lstStyle/>
          <a:p>
            <a:r>
              <a:rPr lang="en-US" dirty="0" smtClean="0"/>
              <a:t>If predator is moderately efficient, there is stable </a:t>
            </a:r>
            <a:r>
              <a:rPr lang="en-US" dirty="0" err="1" smtClean="0"/>
              <a:t>osscilations</a:t>
            </a:r>
            <a:r>
              <a:rPr lang="en-US" dirty="0" smtClean="0"/>
              <a:t> in population densities</a:t>
            </a:r>
          </a:p>
          <a:p>
            <a:r>
              <a:rPr lang="en-US" dirty="0" smtClean="0"/>
              <a:t>Actually they are the ecological parameters which determine the evolution, natural selection helps predator to become more efficient at predation while on prey it decreases their chance of </a:t>
            </a:r>
            <a:r>
              <a:rPr lang="en-US" dirty="0" err="1" smtClean="0"/>
              <a:t>vulnurabiltiy</a:t>
            </a:r>
            <a:r>
              <a:rPr lang="en-US" dirty="0" smtClean="0"/>
              <a:t>, keeping the balance in zigzag pattern (</a:t>
            </a:r>
            <a:r>
              <a:rPr lang="en-US" dirty="0" err="1" smtClean="0"/>
              <a:t>lotka</a:t>
            </a:r>
            <a:r>
              <a:rPr lang="en-US" dirty="0" smtClean="0"/>
              <a:t> </a:t>
            </a:r>
            <a:r>
              <a:rPr lang="en-US" dirty="0" err="1" smtClean="0"/>
              <a:t>voltera</a:t>
            </a:r>
            <a:r>
              <a:rPr lang="en-US" dirty="0" smtClean="0"/>
              <a:t> model) for predator prey.</a:t>
            </a:r>
          </a:p>
          <a:p>
            <a:r>
              <a:rPr lang="en-US" dirty="0" smtClean="0"/>
              <a:t>Prudent predation can be defined as: the predators attempt to survive not by means of reason rather by means of force (Dictatorship).</a:t>
            </a:r>
          </a:p>
          <a:p>
            <a:r>
              <a:rPr lang="en-US" dirty="0" smtClean="0"/>
              <a:t>Man is the best example of this in ecosystem</a:t>
            </a:r>
          </a:p>
          <a:p>
            <a:r>
              <a:rPr lang="en-US" dirty="0" smtClean="0"/>
              <a:t>Why prey is always ahead in the race it is based on life and death principle theory</a:t>
            </a:r>
          </a:p>
          <a:p>
            <a:r>
              <a:rPr lang="en-US" dirty="0" smtClean="0"/>
              <a:t>2ndly prey has short generation time and they evolve at a faster rate (Natures gift for them) </a:t>
            </a:r>
            <a:endParaRPr lang="en-US" dirty="0"/>
          </a:p>
        </p:txBody>
      </p:sp>
    </p:spTree>
    <p:extLst>
      <p:ext uri="{BB962C8B-B14F-4D97-AF65-F5344CB8AC3E}">
        <p14:creationId xmlns:p14="http://schemas.microsoft.com/office/powerpoint/2010/main" val="5154354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Economic decisions and the individual</a:t>
            </a:r>
            <a:endParaRPr lang="en-US" dirty="0"/>
          </a:p>
        </p:txBody>
      </p:sp>
      <p:sp>
        <p:nvSpPr>
          <p:cNvPr id="3" name="Content Placeholder 2"/>
          <p:cNvSpPr>
            <a:spLocks noGrp="1"/>
          </p:cNvSpPr>
          <p:nvPr>
            <p:ph idx="1"/>
          </p:nvPr>
        </p:nvSpPr>
        <p:spPr>
          <a:xfrm>
            <a:off x="457200" y="1143000"/>
            <a:ext cx="8229600" cy="5334000"/>
          </a:xfrm>
        </p:spPr>
        <p:txBody>
          <a:bodyPr>
            <a:normAutofit fontScale="62500" lnSpcReduction="20000"/>
          </a:bodyPr>
          <a:lstStyle/>
          <a:p>
            <a:r>
              <a:rPr lang="en-US" dirty="0" smtClean="0"/>
              <a:t>Here is the basic concept of an individual either animal or human, whatever decision they made is in term of economics, cost to benefit ration, (Optimization model)</a:t>
            </a:r>
          </a:p>
          <a:p>
            <a:r>
              <a:rPr lang="en-US" dirty="0" smtClean="0"/>
              <a:t>Below are few cases as example </a:t>
            </a:r>
          </a:p>
          <a:p>
            <a:r>
              <a:rPr lang="en-US" dirty="0" smtClean="0"/>
              <a:t>Crows and Whelks (gathering food)</a:t>
            </a:r>
          </a:p>
          <a:p>
            <a:r>
              <a:rPr lang="en-US" dirty="0" smtClean="0"/>
              <a:t>On the coastal areas crows feed on shellfish</a:t>
            </a:r>
          </a:p>
          <a:p>
            <a:r>
              <a:rPr lang="en-US" dirty="0" smtClean="0"/>
              <a:t>Crows adopt three strategies to search food</a:t>
            </a:r>
          </a:p>
          <a:p>
            <a:r>
              <a:rPr lang="en-US" dirty="0" smtClean="0"/>
              <a:t>1. they fly low and pick very small shell, go to nearby rock, drop it from the rock to expose the meat inside. Three things are important here, flying cost, chances to get a whelk of suitable sixe, again fly back to a rock, after breaking shell the meat animal get must contain more energy to compensate all the above utilities. </a:t>
            </a:r>
          </a:p>
          <a:p>
            <a:r>
              <a:rPr lang="en-US" dirty="0" smtClean="0"/>
              <a:t>Thus very small prey </a:t>
            </a:r>
            <a:r>
              <a:rPr lang="en-US" dirty="0" err="1" smtClean="0"/>
              <a:t>chioce</a:t>
            </a:r>
            <a:r>
              <a:rPr lang="en-US" dirty="0" smtClean="0"/>
              <a:t>, medium sixe prey choice or large size prey choice, all are based on energy budgeting strategies </a:t>
            </a:r>
          </a:p>
          <a:p>
            <a:r>
              <a:rPr lang="en-US" dirty="0" smtClean="0"/>
              <a:t>Also the flying cost, searching time, protection from predator, flying height, selection of prey size, all are equally important in the economic decision of an animal</a:t>
            </a:r>
          </a:p>
          <a:p>
            <a:r>
              <a:rPr lang="en-US" dirty="0" smtClean="0"/>
              <a:t>See in detail the examples of crows and whelks, big and small size prey in shore crabs.    </a:t>
            </a:r>
          </a:p>
          <a:p>
            <a:endParaRPr lang="en-US" dirty="0"/>
          </a:p>
        </p:txBody>
      </p:sp>
    </p:spTree>
    <p:extLst>
      <p:ext uri="{BB962C8B-B14F-4D97-AF65-F5344CB8AC3E}">
        <p14:creationId xmlns:p14="http://schemas.microsoft.com/office/powerpoint/2010/main" val="25736034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Nutrient Constraints in food choice</a:t>
            </a:r>
            <a:endParaRPr lang="en-US" dirty="0"/>
          </a:p>
        </p:txBody>
      </p:sp>
      <p:sp>
        <p:nvSpPr>
          <p:cNvPr id="3" name="Content Placeholder 2"/>
          <p:cNvSpPr>
            <a:spLocks noGrp="1"/>
          </p:cNvSpPr>
          <p:nvPr>
            <p:ph idx="1"/>
          </p:nvPr>
        </p:nvSpPr>
        <p:spPr>
          <a:xfrm>
            <a:off x="457200" y="1295400"/>
            <a:ext cx="8229600" cy="5181600"/>
          </a:xfrm>
        </p:spPr>
        <p:txBody>
          <a:bodyPr>
            <a:normAutofit fontScale="55000" lnSpcReduction="20000"/>
          </a:bodyPr>
          <a:lstStyle/>
          <a:p>
            <a:r>
              <a:rPr lang="en-US" dirty="0" smtClean="0"/>
              <a:t>It is a general rule that nutrient quality is more important to herbivores than carnivores and insectivores.</a:t>
            </a:r>
          </a:p>
          <a:p>
            <a:r>
              <a:rPr lang="en-US" dirty="0" smtClean="0"/>
              <a:t>Why? Because carnivores are selective in food choice, stand high in food chain, specialized in the feeding mode. So the insectivores too. </a:t>
            </a:r>
          </a:p>
          <a:p>
            <a:r>
              <a:rPr lang="en-US" dirty="0" smtClean="0"/>
              <a:t>Also plant food lack some specific nutrient if herbivores need that specific one form.</a:t>
            </a:r>
          </a:p>
          <a:p>
            <a:r>
              <a:rPr lang="en-US" dirty="0" smtClean="0"/>
              <a:t>So herbivore take balanced diet to compensate their needs</a:t>
            </a:r>
          </a:p>
          <a:p>
            <a:r>
              <a:rPr lang="en-US" dirty="0" smtClean="0"/>
              <a:t>Moose, a ruminant, take a mixture of terrestrial and aquatic plants.</a:t>
            </a:r>
          </a:p>
          <a:p>
            <a:r>
              <a:rPr lang="en-US" dirty="0" smtClean="0"/>
              <a:t>Terrestrial plants are consumed to meet the needs of energy while aquatic plants are consumed to meet the need of minerals specially sodium.</a:t>
            </a:r>
          </a:p>
          <a:p>
            <a:r>
              <a:rPr lang="en-US" dirty="0"/>
              <a:t>Terrestrial </a:t>
            </a:r>
            <a:r>
              <a:rPr lang="en-US" dirty="0" smtClean="0"/>
              <a:t>plants are rich source of energy while aquatic plants are rich in minerals specifically sodium</a:t>
            </a:r>
          </a:p>
          <a:p>
            <a:r>
              <a:rPr lang="en-US" dirty="0" smtClean="0"/>
              <a:t>To get a balanced diet the animal take mixture of food from these two habitats</a:t>
            </a:r>
          </a:p>
          <a:p>
            <a:r>
              <a:rPr lang="en-US" dirty="0" smtClean="0"/>
              <a:t>Here the point of concern is the size of rumen of the herbivore</a:t>
            </a:r>
          </a:p>
          <a:p>
            <a:r>
              <a:rPr lang="en-US" dirty="0" smtClean="0"/>
              <a:t>This rumen carries beneficial flora within itself</a:t>
            </a:r>
          </a:p>
          <a:p>
            <a:r>
              <a:rPr lang="en-US" dirty="0" smtClean="0"/>
              <a:t>And secondly has a limited capacity to digest a specific quantity of food </a:t>
            </a:r>
          </a:p>
          <a:p>
            <a:r>
              <a:rPr lang="en-US" dirty="0" smtClean="0"/>
              <a:t>Thus the size of rumen is a constraint on food selection from terrestrial and aquatic environment</a:t>
            </a:r>
          </a:p>
          <a:p>
            <a:r>
              <a:rPr lang="en-US" dirty="0" smtClean="0"/>
              <a:t>See the graph on chapter in fig. 3.5 and learn the triangle strategy of moose </a:t>
            </a:r>
            <a:endParaRPr lang="en-US" dirty="0"/>
          </a:p>
        </p:txBody>
      </p:sp>
    </p:spTree>
    <p:extLst>
      <p:ext uri="{BB962C8B-B14F-4D97-AF65-F5344CB8AC3E}">
        <p14:creationId xmlns:p14="http://schemas.microsoft.com/office/powerpoint/2010/main" val="26137879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Merits and Demerits of optimality model</a:t>
            </a:r>
            <a:endParaRPr lang="en-US" sz="3600" dirty="0"/>
          </a:p>
        </p:txBody>
      </p:sp>
      <p:sp>
        <p:nvSpPr>
          <p:cNvPr id="3" name="Content Placeholder 2"/>
          <p:cNvSpPr>
            <a:spLocks noGrp="1"/>
          </p:cNvSpPr>
          <p:nvPr>
            <p:ph idx="1"/>
          </p:nvPr>
        </p:nvSpPr>
        <p:spPr>
          <a:xfrm>
            <a:off x="457200" y="1219200"/>
            <a:ext cx="8229600" cy="5257800"/>
          </a:xfrm>
        </p:spPr>
        <p:txBody>
          <a:bodyPr>
            <a:normAutofit fontScale="85000" lnSpcReduction="10000"/>
          </a:bodyPr>
          <a:lstStyle/>
          <a:p>
            <a:r>
              <a:rPr lang="en-US" dirty="0" smtClean="0"/>
              <a:t>Merits</a:t>
            </a:r>
          </a:p>
          <a:p>
            <a:r>
              <a:rPr lang="en-US" dirty="0" smtClean="0"/>
              <a:t>The model gives an estimate of quantitative measurements which are easy to observe</a:t>
            </a:r>
          </a:p>
          <a:p>
            <a:r>
              <a:rPr lang="en-US" dirty="0" smtClean="0"/>
              <a:t>The model explain searching time, consuming and other linked benefits very well</a:t>
            </a:r>
          </a:p>
          <a:p>
            <a:r>
              <a:rPr lang="en-US" dirty="0" smtClean="0"/>
              <a:t>This mainly emphasis on generality of simple decision rule</a:t>
            </a:r>
          </a:p>
          <a:p>
            <a:r>
              <a:rPr lang="en-US" dirty="0" smtClean="0"/>
              <a:t>Demerits</a:t>
            </a:r>
          </a:p>
          <a:p>
            <a:r>
              <a:rPr lang="en-US" dirty="0" smtClean="0"/>
              <a:t>Incorrect assumption about the constraints</a:t>
            </a:r>
          </a:p>
          <a:p>
            <a:r>
              <a:rPr lang="en-US" dirty="0" smtClean="0"/>
              <a:t>Inappropriate choice of goal</a:t>
            </a:r>
          </a:p>
          <a:p>
            <a:r>
              <a:rPr lang="en-US" dirty="0" smtClean="0"/>
              <a:t>Component of cost-benefit equation not measured</a:t>
            </a:r>
          </a:p>
          <a:p>
            <a:r>
              <a:rPr lang="en-US" dirty="0" smtClean="0"/>
              <a:t>Poorly adapted animals</a:t>
            </a:r>
          </a:p>
          <a:p>
            <a:endParaRPr lang="en-US" dirty="0" smtClean="0"/>
          </a:p>
          <a:p>
            <a:endParaRPr lang="en-US" dirty="0"/>
          </a:p>
        </p:txBody>
      </p:sp>
    </p:spTree>
    <p:extLst>
      <p:ext uri="{BB962C8B-B14F-4D97-AF65-F5344CB8AC3E}">
        <p14:creationId xmlns:p14="http://schemas.microsoft.com/office/powerpoint/2010/main" val="1175314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Group Living and Resource </a:t>
            </a:r>
            <a:r>
              <a:rPr lang="en-US" dirty="0" err="1" smtClean="0"/>
              <a:t>defence</a:t>
            </a:r>
            <a:endParaRPr lang="en-US" dirty="0"/>
          </a:p>
        </p:txBody>
      </p:sp>
      <p:sp>
        <p:nvSpPr>
          <p:cNvPr id="3" name="Content Placeholder 2"/>
          <p:cNvSpPr>
            <a:spLocks noGrp="1"/>
          </p:cNvSpPr>
          <p:nvPr>
            <p:ph idx="1"/>
          </p:nvPr>
        </p:nvSpPr>
        <p:spPr>
          <a:xfrm>
            <a:off x="457200" y="1219200"/>
            <a:ext cx="8229600" cy="5257800"/>
          </a:xfrm>
        </p:spPr>
        <p:txBody>
          <a:bodyPr>
            <a:normAutofit/>
          </a:bodyPr>
          <a:lstStyle/>
          <a:p>
            <a:r>
              <a:rPr lang="en-US" sz="1800" dirty="0" smtClean="0"/>
              <a:t>This chapter deals with two aspects: one is group living and the other is relevant to defending available resources for survival</a:t>
            </a:r>
          </a:p>
          <a:p>
            <a:r>
              <a:rPr lang="en-US" sz="1800" dirty="0" smtClean="0"/>
              <a:t>Increased vigilance</a:t>
            </a:r>
          </a:p>
          <a:p>
            <a:r>
              <a:rPr lang="en-US" sz="1800" dirty="0" smtClean="0"/>
              <a:t>Majority of predator depend on surprise regarding their success </a:t>
            </a:r>
          </a:p>
          <a:p>
            <a:r>
              <a:rPr lang="en-US" sz="1800" dirty="0" smtClean="0"/>
              <a:t>If the prey is alerted soon, then predators chance are </a:t>
            </a:r>
            <a:r>
              <a:rPr lang="en-US" sz="1800" dirty="0" smtClean="0"/>
              <a:t>small to get it</a:t>
            </a:r>
            <a:endParaRPr lang="en-US" sz="1800" dirty="0" smtClean="0"/>
          </a:p>
          <a:p>
            <a:r>
              <a:rPr lang="en-US" sz="1800" dirty="0" smtClean="0"/>
              <a:t>Similarly if prey’s flock is large it is the predator who will miss a successful </a:t>
            </a:r>
            <a:r>
              <a:rPr lang="en-US" sz="1800" dirty="0" err="1" smtClean="0"/>
              <a:t>traet</a:t>
            </a:r>
            <a:endParaRPr lang="en-US" sz="1800" dirty="0" smtClean="0"/>
          </a:p>
          <a:p>
            <a:r>
              <a:rPr lang="en-US" sz="1800" dirty="0" smtClean="0"/>
              <a:t>In the prey flock, every individual perform a duty</a:t>
            </a:r>
          </a:p>
          <a:p>
            <a:r>
              <a:rPr lang="en-US" sz="1800" dirty="0" smtClean="0"/>
              <a:t>Few work for vigilance, few feed, and if on an alarming signal one bird from the flock fly, all the others must follow the flying partner to protect themselves from the incoming predator</a:t>
            </a:r>
          </a:p>
          <a:p>
            <a:r>
              <a:rPr lang="en-US" sz="1800" dirty="0" smtClean="0"/>
              <a:t>In some species of prey, one individual perform all the task. Each individual spend some time in scanning, and rest of the time in eating if alone,</a:t>
            </a:r>
          </a:p>
          <a:p>
            <a:r>
              <a:rPr lang="en-US" sz="1800" dirty="0" smtClean="0"/>
              <a:t>But the possibility changes with the group size, as there are few individuals within the group who always do the function of eating and do not perform the duty of vigilance, thus are called cheaters.</a:t>
            </a:r>
          </a:p>
          <a:p>
            <a:r>
              <a:rPr lang="en-US" sz="1800" dirty="0" smtClean="0"/>
              <a:t>Ostrich showed a good example of feeding and scanning for oneself by doing both the functions at regular intervals and are successful too </a:t>
            </a:r>
            <a:endParaRPr lang="en-US" sz="1800" dirty="0"/>
          </a:p>
        </p:txBody>
      </p:sp>
    </p:spTree>
    <p:extLst>
      <p:ext uri="{BB962C8B-B14F-4D97-AF65-F5344CB8AC3E}">
        <p14:creationId xmlns:p14="http://schemas.microsoft.com/office/powerpoint/2010/main" val="27475463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Dilution and Cover</a:t>
            </a:r>
            <a:endParaRPr lang="en-US" dirty="0"/>
          </a:p>
        </p:txBody>
      </p:sp>
      <p:sp>
        <p:nvSpPr>
          <p:cNvPr id="3" name="Content Placeholder 2"/>
          <p:cNvSpPr>
            <a:spLocks noGrp="1"/>
          </p:cNvSpPr>
          <p:nvPr>
            <p:ph idx="1"/>
          </p:nvPr>
        </p:nvSpPr>
        <p:spPr>
          <a:xfrm>
            <a:off x="457200" y="1219200"/>
            <a:ext cx="8229600" cy="4906963"/>
          </a:xfrm>
        </p:spPr>
        <p:txBody>
          <a:bodyPr>
            <a:noAutofit/>
          </a:bodyPr>
          <a:lstStyle/>
          <a:p>
            <a:r>
              <a:rPr lang="en-US" sz="1800" dirty="0" smtClean="0"/>
              <a:t>The main theme in this principle is, </a:t>
            </a:r>
            <a:r>
              <a:rPr lang="en-US" sz="1800" dirty="0" err="1" smtClean="0"/>
              <a:t>conspicousness</a:t>
            </a:r>
            <a:r>
              <a:rPr lang="en-US" sz="1800" dirty="0" smtClean="0"/>
              <a:t> increases the chance of being victimized by the predator while group living is at slight advantage</a:t>
            </a:r>
          </a:p>
          <a:p>
            <a:r>
              <a:rPr lang="en-US" sz="1800" dirty="0" smtClean="0"/>
              <a:t>In wheat crop brassica plants are grown within wheat in rows. The purpose of this brassica is to provide a habitat to the wheat pests mainly </a:t>
            </a:r>
            <a:r>
              <a:rPr lang="en-US" sz="1800" dirty="0" err="1" smtClean="0"/>
              <a:t>attck</a:t>
            </a:r>
            <a:r>
              <a:rPr lang="en-US" sz="1800" dirty="0" smtClean="0"/>
              <a:t> crop plants for food and habitat.</a:t>
            </a:r>
          </a:p>
          <a:p>
            <a:r>
              <a:rPr lang="en-US" sz="1800" dirty="0" smtClean="0"/>
              <a:t>Aphids are the main pests of wheat, </a:t>
            </a:r>
            <a:r>
              <a:rPr lang="en-US" sz="1800" dirty="0" err="1" smtClean="0"/>
              <a:t>thay</a:t>
            </a:r>
            <a:r>
              <a:rPr lang="en-US" sz="1800" dirty="0" smtClean="0"/>
              <a:t> prefer the brassica flowers petals being soft and juicy and the flower color also attract pest to select a habitat there</a:t>
            </a:r>
          </a:p>
          <a:p>
            <a:r>
              <a:rPr lang="en-US" sz="1800" dirty="0" smtClean="0"/>
              <a:t>In this way the wheat plants are in protection from pest attack.</a:t>
            </a:r>
          </a:p>
          <a:p>
            <a:r>
              <a:rPr lang="en-US" sz="1800" dirty="0" smtClean="0"/>
              <a:t>In the absence of aphids, green lace wing build up habitat at wheat and is the natural predator of wheat pest</a:t>
            </a:r>
          </a:p>
          <a:p>
            <a:r>
              <a:rPr lang="en-US" sz="1800" dirty="0" smtClean="0"/>
              <a:t>This is the classical example of dilution.</a:t>
            </a:r>
          </a:p>
          <a:p>
            <a:r>
              <a:rPr lang="en-US" sz="1800" dirty="0" smtClean="0"/>
              <a:t>Further you can quote the examples of Ostriches and Cicadas from the given literature in this aspect</a:t>
            </a:r>
          </a:p>
          <a:p>
            <a:r>
              <a:rPr lang="en-US" sz="1800" dirty="0" smtClean="0"/>
              <a:t>Though group living has to bear with some cost too in the form of conspicuousness. </a:t>
            </a:r>
          </a:p>
          <a:p>
            <a:r>
              <a:rPr lang="en-US" sz="1800" dirty="0" smtClean="0"/>
              <a:t>The benefit of group mobbing by members of colony more than offsets the disadvantage of being conspicuous.   </a:t>
            </a:r>
            <a:endParaRPr lang="en-US" sz="1800" dirty="0"/>
          </a:p>
        </p:txBody>
      </p:sp>
    </p:spTree>
    <p:extLst>
      <p:ext uri="{BB962C8B-B14F-4D97-AF65-F5344CB8AC3E}">
        <p14:creationId xmlns:p14="http://schemas.microsoft.com/office/powerpoint/2010/main" val="8232198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t>Economic Dependability</a:t>
            </a:r>
            <a:endParaRPr lang="en-US" sz="3600" dirty="0"/>
          </a:p>
        </p:txBody>
      </p:sp>
      <p:sp>
        <p:nvSpPr>
          <p:cNvPr id="3" name="Content Placeholder 2"/>
          <p:cNvSpPr>
            <a:spLocks noGrp="1"/>
          </p:cNvSpPr>
          <p:nvPr>
            <p:ph idx="1"/>
          </p:nvPr>
        </p:nvSpPr>
        <p:spPr>
          <a:xfrm>
            <a:off x="457200" y="1066800"/>
            <a:ext cx="8229600" cy="5364163"/>
          </a:xfrm>
        </p:spPr>
        <p:txBody>
          <a:bodyPr>
            <a:normAutofit fontScale="70000" lnSpcReduction="20000"/>
          </a:bodyPr>
          <a:lstStyle/>
          <a:p>
            <a:r>
              <a:rPr lang="en-US" dirty="0" smtClean="0"/>
              <a:t>To defend a </a:t>
            </a:r>
            <a:r>
              <a:rPr lang="en-US" dirty="0" err="1" smtClean="0"/>
              <a:t>resurcehas</a:t>
            </a:r>
            <a:r>
              <a:rPr lang="en-US" dirty="0" smtClean="0"/>
              <a:t> costs in the form of energy expenditure, risk of injury and so on.</a:t>
            </a:r>
          </a:p>
          <a:p>
            <a:r>
              <a:rPr lang="en-US" dirty="0" smtClean="0"/>
              <a:t>When we consider </a:t>
            </a:r>
            <a:r>
              <a:rPr lang="en-US" dirty="0" err="1" smtClean="0"/>
              <a:t>nectivorous</a:t>
            </a:r>
            <a:r>
              <a:rPr lang="en-US" dirty="0" smtClean="0"/>
              <a:t> birds, they spend time in foraging the nectar, in sitting on a branch, territory </a:t>
            </a:r>
            <a:r>
              <a:rPr lang="en-US" dirty="0" err="1" smtClean="0"/>
              <a:t>defence</a:t>
            </a:r>
            <a:r>
              <a:rPr lang="en-US" dirty="0" smtClean="0"/>
              <a:t> etc.</a:t>
            </a:r>
          </a:p>
          <a:p>
            <a:r>
              <a:rPr lang="en-US" dirty="0" smtClean="0"/>
              <a:t>Field studies showed that territorial birds spend less time in per day in the field in collecting food when compared with the time they spend in the territory (for </a:t>
            </a:r>
            <a:r>
              <a:rPr lang="en-US" dirty="0" err="1" smtClean="0"/>
              <a:t>defence</a:t>
            </a:r>
            <a:r>
              <a:rPr lang="en-US" dirty="0" smtClean="0"/>
              <a:t>).</a:t>
            </a:r>
          </a:p>
          <a:p>
            <a:r>
              <a:rPr lang="en-US" dirty="0" smtClean="0"/>
              <a:t>But all the decisions are being </a:t>
            </a:r>
            <a:r>
              <a:rPr lang="en-US" dirty="0" err="1" smtClean="0"/>
              <a:t>directioned</a:t>
            </a:r>
            <a:r>
              <a:rPr lang="en-US" dirty="0" smtClean="0"/>
              <a:t> by cost and benefit model</a:t>
            </a:r>
          </a:p>
          <a:p>
            <a:r>
              <a:rPr lang="en-US" dirty="0" smtClean="0"/>
              <a:t>Another thing the animal keep in mind is the resource rich area attract more and more individuals so competition generates</a:t>
            </a:r>
          </a:p>
          <a:p>
            <a:r>
              <a:rPr lang="en-US" dirty="0" smtClean="0"/>
              <a:t>And if the resources are already high in the place where the territory is, then there is no advantage of territoriality if the owner is not able to make use of the </a:t>
            </a:r>
            <a:r>
              <a:rPr lang="en-US" dirty="0" err="1" smtClean="0"/>
              <a:t>execessive</a:t>
            </a:r>
            <a:r>
              <a:rPr lang="en-US" dirty="0" smtClean="0"/>
              <a:t> resources.</a:t>
            </a:r>
          </a:p>
          <a:p>
            <a:r>
              <a:rPr lang="en-US" dirty="0" smtClean="0"/>
              <a:t>In some cases territory </a:t>
            </a:r>
            <a:r>
              <a:rPr lang="en-US" dirty="0" err="1" smtClean="0"/>
              <a:t>defence</a:t>
            </a:r>
            <a:r>
              <a:rPr lang="en-US" dirty="0" smtClean="0"/>
              <a:t> has associated risks like conspicuousness and if resources are high enough the extra territories should be abandoned.       </a:t>
            </a:r>
            <a:endParaRPr lang="en-US" dirty="0"/>
          </a:p>
        </p:txBody>
      </p:sp>
    </p:spTree>
    <p:extLst>
      <p:ext uri="{BB962C8B-B14F-4D97-AF65-F5344CB8AC3E}">
        <p14:creationId xmlns:p14="http://schemas.microsoft.com/office/powerpoint/2010/main" val="7851590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1413</Words>
  <Application>Microsoft Office PowerPoint</Application>
  <PresentationFormat>On-screen Show (4:3)</PresentationFormat>
  <Paragraphs>91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Lectures for MS Ist semester Behavioural Ecology</vt:lpstr>
      <vt:lpstr>Predator-prey Relationship</vt:lpstr>
      <vt:lpstr>PowerPoint Presentation</vt:lpstr>
      <vt:lpstr>Economic decisions and the individual</vt:lpstr>
      <vt:lpstr>Nutrient Constraints in food choice</vt:lpstr>
      <vt:lpstr>Merits and Demerits of optimality model</vt:lpstr>
      <vt:lpstr>Group Living and Resource defence</vt:lpstr>
      <vt:lpstr>Dilution and Cover</vt:lpstr>
      <vt:lpstr>Economic Dependability</vt:lpstr>
      <vt:lpstr>Optimal territory Size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Lectures for MS Ist semester Behavioural Ecology</dc:title>
  <dc:creator>Tahira</dc:creator>
  <cp:lastModifiedBy>Tahira</cp:lastModifiedBy>
  <cp:revision>32</cp:revision>
  <dcterms:created xsi:type="dcterms:W3CDTF">2006-08-16T00:00:00Z</dcterms:created>
  <dcterms:modified xsi:type="dcterms:W3CDTF">2020-03-29T11:00:40Z</dcterms:modified>
</cp:coreProperties>
</file>