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Somatic Symptom Disorder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72376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Prevention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 sz="2000" dirty="0"/>
              <a:t>Little is known about how to prevent somatic symptom disorder. However, these recommendations may help.</a:t>
            </a:r>
          </a:p>
          <a:p>
            <a:pPr lvl="0"/>
            <a:r>
              <a:rPr lang="en-GB" sz="2000" dirty="0"/>
              <a:t>If you have problems with anxiety or depression, seek professional help as soon as possible.</a:t>
            </a:r>
          </a:p>
          <a:p>
            <a:pPr lvl="0"/>
            <a:r>
              <a:rPr lang="en-GB" sz="2000" dirty="0"/>
              <a:t>Learn to recognize when you're stressed and how this affects your body — and regularly practice stress management and relaxation techniques.</a:t>
            </a:r>
          </a:p>
          <a:p>
            <a:pPr lvl="0"/>
            <a:r>
              <a:rPr lang="en-GB" sz="2000" dirty="0"/>
              <a:t>If you think you have somatic symptom disorder, get treatment early to help stop symptoms from getting worse and impairing your quality of life.</a:t>
            </a:r>
          </a:p>
          <a:p>
            <a:pPr lvl="0"/>
            <a:r>
              <a:rPr lang="en-GB" sz="2000" dirty="0"/>
              <a:t>Stick with your treatment plan to help prevent relapses or worsening of symptoms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74174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Biological/Environmental Factors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Most well known cause: </a:t>
            </a:r>
          </a:p>
          <a:p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stress or exposure to trauma </a:t>
            </a:r>
          </a:p>
          <a:p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Strong correlation between anxiety, depression, and somatic symptoms</a:t>
            </a:r>
            <a:endParaRPr lang="en-GB" sz="2400" dirty="0"/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823002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Implication: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 much known about treatments of somatic symptom disorder</a:t>
            </a:r>
          </a:p>
          <a:p>
            <a:r>
              <a:rPr lang="en-GB" sz="240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Because 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 the severity and the inability to find anything medically wrong with them. </a:t>
            </a:r>
          </a:p>
          <a:p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The symptoms disappear as fast as they appear</a:t>
            </a:r>
            <a:endParaRPr lang="en-GB" sz="2400" dirty="0"/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174976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953814" y="2575775"/>
            <a:ext cx="226668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Thanks</a:t>
            </a:r>
            <a:endParaRPr lang="en-GB" sz="48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84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Somatic Symptom Disorder?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A mental disorder with persistent and clinically somatic complaints</a:t>
            </a:r>
          </a:p>
          <a:p>
            <a:r>
              <a:rPr lang="en-GB" sz="2400" dirty="0"/>
              <a:t> This is coupled with: </a:t>
            </a:r>
          </a:p>
          <a:p>
            <a:r>
              <a:rPr lang="en-GB" sz="2400" dirty="0"/>
              <a:t> Excessive thoughts, feelings and rash behaviours about the </a:t>
            </a:r>
            <a:r>
              <a:rPr lang="en-GB" sz="2400" dirty="0" smtClean="0"/>
              <a:t>symptoms</a:t>
            </a:r>
            <a:endParaRPr lang="en-GB" sz="2400" dirty="0"/>
          </a:p>
          <a:p>
            <a:r>
              <a:rPr lang="en-GB" sz="2400" dirty="0"/>
              <a:t> Ranges from mild to severe</a:t>
            </a:r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97849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Criteria for diagnosis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000" dirty="0"/>
              <a:t>The Diagnostic and Statistical Manual of Mental Disorders (DSM-5), published by the American Psychiatric Association, emphasizes these points in the diagnosis of somatic symptom disorder:</a:t>
            </a:r>
          </a:p>
          <a:p>
            <a:pPr lvl="0"/>
            <a:r>
              <a:rPr lang="en-GB" sz="2000" dirty="0"/>
              <a:t>You have one or more somatic symptoms that are distressing or result in problems with your daily life</a:t>
            </a:r>
          </a:p>
          <a:p>
            <a:pPr lvl="0"/>
            <a:r>
              <a:rPr lang="en-GB" sz="2000" dirty="0"/>
              <a:t>You have excessive and persistent thoughts about the seriousness of your symptoms, you have a persistently high level of anxiety about your health or symptoms, or you devote too much time and energy to your symptoms or health concerns</a:t>
            </a:r>
          </a:p>
          <a:p>
            <a:pPr lvl="0"/>
            <a:r>
              <a:rPr lang="en-GB" sz="2000" dirty="0"/>
              <a:t>You continue to have symptoms that concern you, typically for more than six months, even though the symptoms may vary</a:t>
            </a:r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292127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Types of Somatic Symptoms Disorder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Four somatic symptom disorders listed </a:t>
            </a:r>
          </a:p>
          <a:p>
            <a:pPr marL="514350" indent="-51435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Complex somatic symptom disorder</a:t>
            </a:r>
          </a:p>
          <a:p>
            <a:pPr marL="514350" indent="-51435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Factitious Disorder</a:t>
            </a:r>
          </a:p>
          <a:p>
            <a:pPr marL="514350" indent="-51435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Conversion Disorder </a:t>
            </a:r>
          </a:p>
          <a:p>
            <a:pPr marL="514350" indent="-51435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Somatic Symptoms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78561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Prevalence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Hilde </a:t>
            </a:r>
            <a:r>
              <a:rPr lang="en-GB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Rinketal 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2012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11 to 21% in younger adults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 to 20% in middle age adults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1.5 to 13% in older adults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247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Causes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GB" sz="2400" dirty="0"/>
              <a:t>The exact cause of somatic symptom disorder isn't clear, but any of these factors may play a role</a:t>
            </a:r>
            <a:r>
              <a:rPr lang="en-GB" sz="2400" dirty="0" smtClean="0"/>
              <a:t>:</a:t>
            </a:r>
            <a:endParaRPr lang="en-GB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2400" b="1" dirty="0"/>
              <a:t>Genetic and biological factors</a:t>
            </a:r>
            <a:endParaRPr lang="en-GB" sz="2400" dirty="0"/>
          </a:p>
          <a:p>
            <a:pPr lvl="0">
              <a:buFont typeface="Arial" panose="020B0604020202020204" pitchFamily="34" charset="0"/>
              <a:buChar char="•"/>
            </a:pPr>
            <a:r>
              <a:rPr lang="en-GB" sz="2400" b="1" dirty="0"/>
              <a:t>Personality trait of negativity,</a:t>
            </a:r>
            <a:endParaRPr lang="en-GB" sz="2400" dirty="0"/>
          </a:p>
          <a:p>
            <a:pPr lvl="0">
              <a:buFont typeface="Arial" panose="020B0604020202020204" pitchFamily="34" charset="0"/>
              <a:buChar char="•"/>
            </a:pPr>
            <a:r>
              <a:rPr lang="en-GB" sz="2400" b="1" dirty="0"/>
              <a:t>Decreased awareness of or problems processing emotions</a:t>
            </a:r>
            <a:endParaRPr lang="en-GB" sz="2400" dirty="0"/>
          </a:p>
          <a:p>
            <a:pPr lvl="0">
              <a:buFont typeface="Arial" panose="020B0604020202020204" pitchFamily="34" charset="0"/>
              <a:buChar char="•"/>
            </a:pPr>
            <a:r>
              <a:rPr lang="en-GB" sz="2400" b="1" dirty="0"/>
              <a:t>Learned behaviour</a:t>
            </a:r>
            <a:endParaRPr lang="en-GB" sz="24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213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4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en-GB" sz="4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GB" sz="4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Risk Factors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>
              <a:lnSpc>
                <a:spcPts val="1650"/>
              </a:lnSpc>
              <a:spcAft>
                <a:spcPts val="900"/>
              </a:spcAft>
            </a:pPr>
            <a:r>
              <a:rPr lang="en-GB" sz="2400" b="1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Risk factors for somatic symptom disorder include:</a:t>
            </a:r>
            <a:endParaRPr lang="en-GB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lnSpc>
                <a:spcPts val="1650"/>
              </a:lnSpc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en-GB" sz="2400" dirty="0">
                <a:solidFill>
                  <a:srgbClr val="1111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Having anxiety or depression</a:t>
            </a:r>
            <a:endParaRPr lang="en-GB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ts val="1650"/>
              </a:lnSpc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en-GB" sz="2400" dirty="0" smtClean="0">
                <a:solidFill>
                  <a:srgbClr val="1111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Being </a:t>
            </a:r>
            <a:r>
              <a:rPr lang="en-GB" sz="2400" dirty="0">
                <a:solidFill>
                  <a:srgbClr val="1111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at risk of developing a medical condition, such as having a   </a:t>
            </a:r>
          </a:p>
          <a:p>
            <a:pPr marL="0" lvl="0" indent="0">
              <a:lnSpc>
                <a:spcPts val="1650"/>
              </a:lnSpc>
              <a:buSzPts val="1000"/>
              <a:buNone/>
              <a:tabLst>
                <a:tab pos="914400" algn="l"/>
              </a:tabLst>
            </a:pPr>
            <a:r>
              <a:rPr lang="en-GB" sz="2400" dirty="0">
                <a:solidFill>
                  <a:srgbClr val="1111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strong family history of a disease</a:t>
            </a:r>
            <a:endParaRPr lang="en-GB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ts val="1650"/>
              </a:lnSpc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en-GB" sz="2400" dirty="0">
                <a:solidFill>
                  <a:srgbClr val="1111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Experiencing stressful life events, trauma or violence</a:t>
            </a:r>
            <a:endParaRPr lang="en-GB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ts val="1650"/>
              </a:lnSpc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en-GB" sz="2400" dirty="0">
                <a:solidFill>
                  <a:srgbClr val="1111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Having experienced past trauma, such as childhood sexual abuse</a:t>
            </a:r>
            <a:endParaRPr lang="en-GB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ts val="1650"/>
              </a:lnSpc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en-GB" sz="2400" dirty="0">
                <a:solidFill>
                  <a:srgbClr val="1111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Having a lower level of education and socio-economic status</a:t>
            </a:r>
            <a:endParaRPr lang="en-GB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275012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Treatments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  <a:buNone/>
            </a:pPr>
            <a:r>
              <a:rPr lang="en-GB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goal of treatment is to improve your symptoms and your ability to function in daily life. </a:t>
            </a:r>
          </a:p>
          <a:p>
            <a:pPr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GB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Psychotherapy</a:t>
            </a:r>
          </a:p>
          <a:p>
            <a:pPr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GB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Cognitive behavioural therapy, can be helpful for somatic symptom disorder. </a:t>
            </a:r>
          </a:p>
          <a:p>
            <a:pPr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GB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Sometimes medications may be added.</a:t>
            </a:r>
            <a:endParaRPr lang="en-GB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188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Complications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>
              <a:lnSpc>
                <a:spcPts val="1650"/>
              </a:lnSpc>
            </a:pPr>
            <a:r>
              <a:rPr lang="en-GB" sz="2400" dirty="0">
                <a:solidFill>
                  <a:srgbClr val="1111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Somatic symptom disorder can be associated </a:t>
            </a:r>
            <a:r>
              <a:rPr lang="en-GB" sz="2400" dirty="0" smtClean="0">
                <a:solidFill>
                  <a:srgbClr val="1111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with:</a:t>
            </a:r>
            <a:endParaRPr lang="en-GB" sz="2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0050" indent="-285750">
              <a:lnSpc>
                <a:spcPts val="1650"/>
              </a:lnSpc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1111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Poor health</a:t>
            </a:r>
            <a:endParaRPr lang="en-GB" sz="2400" dirty="0">
              <a:solidFill>
                <a:srgbClr val="11111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ts val="165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2400" dirty="0">
                <a:solidFill>
                  <a:srgbClr val="1111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Problems functioning in daily life, including physical </a:t>
            </a:r>
            <a:r>
              <a:rPr lang="en-GB" sz="2400" dirty="0" smtClean="0">
                <a:solidFill>
                  <a:srgbClr val="1111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disability</a:t>
            </a:r>
            <a:endParaRPr lang="en-GB" sz="2400" dirty="0">
              <a:solidFill>
                <a:srgbClr val="11111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ts val="165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2400" dirty="0">
                <a:solidFill>
                  <a:srgbClr val="1111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Problems with </a:t>
            </a:r>
            <a:r>
              <a:rPr lang="en-GB" sz="2400" dirty="0" smtClean="0">
                <a:solidFill>
                  <a:srgbClr val="1111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relationships</a:t>
            </a:r>
            <a:endParaRPr lang="en-GB" sz="2400" dirty="0">
              <a:solidFill>
                <a:srgbClr val="11111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ts val="165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2400" dirty="0">
                <a:solidFill>
                  <a:srgbClr val="1111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Problems at work or </a:t>
            </a:r>
            <a:r>
              <a:rPr lang="en-GB" sz="2400" dirty="0" smtClean="0">
                <a:solidFill>
                  <a:srgbClr val="1111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unemployment</a:t>
            </a:r>
            <a:endParaRPr lang="en-GB" sz="2400" dirty="0">
              <a:solidFill>
                <a:srgbClr val="11111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ts val="165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2400" dirty="0">
                <a:solidFill>
                  <a:srgbClr val="1111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Other mental health disorders, such as anxiety, depression and </a:t>
            </a:r>
          </a:p>
          <a:p>
            <a:pPr lvl="0">
              <a:lnSpc>
                <a:spcPts val="165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2400" dirty="0" smtClean="0">
                <a:solidFill>
                  <a:srgbClr val="1111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personality disorder</a:t>
            </a:r>
          </a:p>
          <a:p>
            <a:pPr lvl="0">
              <a:lnSpc>
                <a:spcPts val="165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2400" dirty="0" smtClean="0">
                <a:solidFill>
                  <a:srgbClr val="1111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Increased </a:t>
            </a:r>
            <a:r>
              <a:rPr lang="en-GB" sz="2400" dirty="0">
                <a:solidFill>
                  <a:srgbClr val="1111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suicide risk related to </a:t>
            </a:r>
            <a:r>
              <a:rPr lang="en-GB" sz="2400" dirty="0" smtClean="0">
                <a:solidFill>
                  <a:srgbClr val="1111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depression</a:t>
            </a:r>
            <a:endParaRPr lang="en-GB" sz="2400" dirty="0">
              <a:solidFill>
                <a:srgbClr val="11111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ts val="165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2400" dirty="0">
                <a:solidFill>
                  <a:srgbClr val="11111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Financial problems due to excessive health care visits</a:t>
            </a:r>
            <a:endParaRPr lang="en-GB" sz="2400" dirty="0">
              <a:solidFill>
                <a:srgbClr val="11111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70586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50</TotalTime>
  <Words>481</Words>
  <Application>Microsoft Office PowerPoint</Application>
  <PresentationFormat>Widescreen</PresentationFormat>
  <Paragraphs>66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Symbol</vt:lpstr>
      <vt:lpstr>Times New Roman</vt:lpstr>
      <vt:lpstr>Trebuchet MS</vt:lpstr>
      <vt:lpstr>Wingdings</vt:lpstr>
      <vt:lpstr>Wingdings 3</vt:lpstr>
      <vt:lpstr>Facet</vt:lpstr>
      <vt:lpstr>Somatic Symptom Disorder</vt:lpstr>
      <vt:lpstr>What is Somatic Symptom Disorder? </vt:lpstr>
      <vt:lpstr>Criteria for diagnosis</vt:lpstr>
      <vt:lpstr>Types of Somatic Symptoms Disorder</vt:lpstr>
      <vt:lpstr>Prevalence</vt:lpstr>
      <vt:lpstr>Causes</vt:lpstr>
      <vt:lpstr> Risk Factors</vt:lpstr>
      <vt:lpstr>Treatments</vt:lpstr>
      <vt:lpstr>Complications</vt:lpstr>
      <vt:lpstr>Prevention</vt:lpstr>
      <vt:lpstr>Biological/Environmental Factors </vt:lpstr>
      <vt:lpstr>Implication: 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Somatic Symptom Disorder</dc:title>
  <dc:creator>Microsoft account</dc:creator>
  <cp:lastModifiedBy>Microsoft account</cp:lastModifiedBy>
  <cp:revision>8</cp:revision>
  <dcterms:created xsi:type="dcterms:W3CDTF">2015-12-31T14:58:29Z</dcterms:created>
  <dcterms:modified xsi:type="dcterms:W3CDTF">2016-01-01T05:49:33Z</dcterms:modified>
</cp:coreProperties>
</file>