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9" r:id="rId2"/>
    <p:sldId id="266" r:id="rId3"/>
    <p:sldId id="261" r:id="rId4"/>
    <p:sldId id="262" r:id="rId5"/>
    <p:sldId id="263" r:id="rId6"/>
    <p:sldId id="256" r:id="rId7"/>
    <p:sldId id="257" r:id="rId8"/>
    <p:sldId id="258" r:id="rId9"/>
    <p:sldId id="259" r:id="rId10"/>
    <p:sldId id="260" r:id="rId11"/>
    <p:sldId id="265" r:id="rId12"/>
    <p:sldId id="267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365248-35DC-49F7-A247-6C1B9DE7E8DB}" type="datetimeFigureOut">
              <a:rPr lang="en-GB" smtClean="0"/>
              <a:t>31/12/2015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022BBF-4B80-4A86-9D50-1A5192692D8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935349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365248-35DC-49F7-A247-6C1B9DE7E8DB}" type="datetimeFigureOut">
              <a:rPr lang="en-GB" smtClean="0"/>
              <a:t>31/12/2015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022BBF-4B80-4A86-9D50-1A5192692D8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570980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365248-35DC-49F7-A247-6C1B9DE7E8DB}" type="datetimeFigureOut">
              <a:rPr lang="en-GB" smtClean="0"/>
              <a:t>31/12/2015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022BBF-4B80-4A86-9D50-1A5192692D8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780662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365248-35DC-49F7-A247-6C1B9DE7E8DB}" type="datetimeFigureOut">
              <a:rPr lang="en-GB" smtClean="0"/>
              <a:t>31/12/2015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022BBF-4B80-4A86-9D50-1A5192692D8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699369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365248-35DC-49F7-A247-6C1B9DE7E8DB}" type="datetimeFigureOut">
              <a:rPr lang="en-GB" smtClean="0"/>
              <a:t>31/12/2015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022BBF-4B80-4A86-9D50-1A5192692D8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922009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365248-35DC-49F7-A247-6C1B9DE7E8DB}" type="datetimeFigureOut">
              <a:rPr lang="en-GB" smtClean="0"/>
              <a:t>31/12/2015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022BBF-4B80-4A86-9D50-1A5192692D8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712629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365248-35DC-49F7-A247-6C1B9DE7E8DB}" type="datetimeFigureOut">
              <a:rPr lang="en-GB" smtClean="0"/>
              <a:t>31/12/2015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022BBF-4B80-4A86-9D50-1A5192692D8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961432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365248-35DC-49F7-A247-6C1B9DE7E8DB}" type="datetimeFigureOut">
              <a:rPr lang="en-GB" smtClean="0"/>
              <a:t>31/12/2015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022BBF-4B80-4A86-9D50-1A5192692D8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022423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365248-35DC-49F7-A247-6C1B9DE7E8DB}" type="datetimeFigureOut">
              <a:rPr lang="en-GB" smtClean="0"/>
              <a:t>31/12/2015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022BBF-4B80-4A86-9D50-1A5192692D8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306559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365248-35DC-49F7-A247-6C1B9DE7E8DB}" type="datetimeFigureOut">
              <a:rPr lang="en-GB" smtClean="0"/>
              <a:t>31/12/2015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022BBF-4B80-4A86-9D50-1A5192692D8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800262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365248-35DC-49F7-A247-6C1B9DE7E8DB}" type="datetimeFigureOut">
              <a:rPr lang="en-GB" smtClean="0"/>
              <a:t>31/12/2015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022BBF-4B80-4A86-9D50-1A5192692D8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115989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365248-35DC-49F7-A247-6C1B9DE7E8DB}" type="datetimeFigureOut">
              <a:rPr lang="en-GB" smtClean="0"/>
              <a:t>31/12/2015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022BBF-4B80-4A86-9D50-1A5192692D8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463170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Somatic Symptom Disorder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endParaRPr lang="en-US" dirty="0"/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99327895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78064"/>
          </a:xfrm>
        </p:spPr>
        <p:txBody>
          <a:bodyPr>
            <a:normAutofit fontScale="90000"/>
          </a:bodyPr>
          <a:lstStyle/>
          <a:p>
            <a:r>
              <a:rPr lang="en-GB" b="1" dirty="0" smtClean="0"/>
              <a:t>Prevention</a:t>
            </a:r>
            <a:r>
              <a:rPr lang="en-GB" dirty="0" smtClean="0"/>
              <a:t/>
            </a:r>
            <a:br>
              <a:rPr lang="en-GB" dirty="0" smtClean="0"/>
            </a:b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043190"/>
            <a:ext cx="10515600" cy="5422004"/>
          </a:xfrm>
        </p:spPr>
        <p:txBody>
          <a:bodyPr>
            <a:normAutofit/>
          </a:bodyPr>
          <a:lstStyle/>
          <a:p>
            <a:r>
              <a:rPr lang="en-GB" dirty="0" smtClean="0"/>
              <a:t>Little </a:t>
            </a:r>
            <a:r>
              <a:rPr lang="en-GB" dirty="0"/>
              <a:t>is known about how to prevent somatic symptom disorder. However, these recommendations may help.</a:t>
            </a:r>
          </a:p>
          <a:p>
            <a:pPr lvl="0"/>
            <a:r>
              <a:rPr lang="en-GB" dirty="0"/>
              <a:t>If you have problems with anxiety or depression, seek professional help as soon as possible.</a:t>
            </a:r>
          </a:p>
          <a:p>
            <a:pPr lvl="0"/>
            <a:r>
              <a:rPr lang="en-GB" dirty="0"/>
              <a:t>Learn to recognize when you're stressed and how this affects your body — and regularly practice stress management and relaxation techniques.</a:t>
            </a:r>
          </a:p>
          <a:p>
            <a:pPr lvl="0"/>
            <a:r>
              <a:rPr lang="en-GB" dirty="0"/>
              <a:t>If you think you have somatic symptom disorder, get treatment early to help stop symptoms from getting worse and impairing your quality of life.</a:t>
            </a:r>
          </a:p>
          <a:p>
            <a:pPr lvl="0"/>
            <a:r>
              <a:rPr lang="en-GB" dirty="0"/>
              <a:t>Stick with your treatment plan to help prevent relapses or worsening of symptoms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00368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Biological/Environmental Factors 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Most well known cause: </a:t>
            </a:r>
          </a:p>
          <a:p>
            <a:r>
              <a:rPr lang="en-GB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stress or exposure to trauma </a:t>
            </a:r>
          </a:p>
          <a:p>
            <a:r>
              <a:rPr lang="en-GB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Strong correlation between anxiety, depression, and somatic symptoms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07721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Implication:</a:t>
            </a:r>
            <a:br>
              <a:rPr lang="en-GB" dirty="0" smtClean="0"/>
            </a:b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Not much known about treatments of somatic symptom disorder</a:t>
            </a:r>
          </a:p>
          <a:p>
            <a:r>
              <a:rPr lang="en-GB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The least known about somatic disorder is Conversion Disorder</a:t>
            </a:r>
          </a:p>
          <a:p>
            <a:r>
              <a:rPr lang="en-GB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Because of the severity and the inability to find anything medically wrong with them. </a:t>
            </a:r>
          </a:p>
          <a:p>
            <a:r>
              <a:rPr lang="en-GB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The symptoms disappear as fast as they appear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48600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What is Somatic Symptom Disorder?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A </a:t>
            </a:r>
            <a:r>
              <a:rPr lang="en-GB" dirty="0"/>
              <a:t>mental disorder with persistent and clinically somatic </a:t>
            </a:r>
            <a:r>
              <a:rPr lang="en-GB" dirty="0" smtClean="0"/>
              <a:t>complaints</a:t>
            </a:r>
          </a:p>
          <a:p>
            <a:r>
              <a:rPr lang="en-GB" dirty="0" smtClean="0"/>
              <a:t> </a:t>
            </a:r>
            <a:r>
              <a:rPr lang="en-GB" dirty="0"/>
              <a:t>This is coupled with: </a:t>
            </a:r>
            <a:endParaRPr lang="en-GB" dirty="0" smtClean="0"/>
          </a:p>
          <a:p>
            <a:r>
              <a:rPr lang="en-GB" dirty="0" smtClean="0"/>
              <a:t> </a:t>
            </a:r>
            <a:r>
              <a:rPr lang="en-GB" dirty="0"/>
              <a:t>Excessive thoughts, feelings and rash </a:t>
            </a:r>
            <a:r>
              <a:rPr lang="en-GB" dirty="0" smtClean="0"/>
              <a:t>behaviours </a:t>
            </a:r>
            <a:r>
              <a:rPr lang="en-GB" dirty="0"/>
              <a:t>about the  </a:t>
            </a:r>
            <a:r>
              <a:rPr lang="en-GB" dirty="0" smtClean="0"/>
              <a:t>   symptoms</a:t>
            </a:r>
          </a:p>
          <a:p>
            <a:r>
              <a:rPr lang="en-GB" dirty="0" smtClean="0"/>
              <a:t> Ranges </a:t>
            </a:r>
            <a:r>
              <a:rPr lang="en-GB" dirty="0"/>
              <a:t>from mild to severe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34835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 smtClean="0"/>
              <a:t>Criteria for diagnosis</a:t>
            </a:r>
            <a:r>
              <a:rPr lang="en-GB" dirty="0" smtClean="0"/>
              <a:t/>
            </a:r>
            <a:br>
              <a:rPr lang="en-GB" dirty="0" smtClean="0"/>
            </a:b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403796"/>
            <a:ext cx="11353800" cy="5454203"/>
          </a:xfrm>
        </p:spPr>
        <p:txBody>
          <a:bodyPr>
            <a:normAutofit/>
          </a:bodyPr>
          <a:lstStyle/>
          <a:p>
            <a:r>
              <a:rPr lang="en-GB" dirty="0" smtClean="0"/>
              <a:t>The </a:t>
            </a:r>
            <a:r>
              <a:rPr lang="en-GB" dirty="0"/>
              <a:t>Diagnostic and Statistical Manual of Mental Disorders (DSM-5), published by the American Psychiatric Association, emphasizes these points in the diagnosis of somatic symptom disorder:</a:t>
            </a:r>
          </a:p>
          <a:p>
            <a:pPr lvl="0"/>
            <a:r>
              <a:rPr lang="en-GB" dirty="0"/>
              <a:t>You have one or more somatic symptoms that are distressing or result in problems with your daily life</a:t>
            </a:r>
          </a:p>
          <a:p>
            <a:pPr lvl="0"/>
            <a:r>
              <a:rPr lang="en-GB" dirty="0"/>
              <a:t>You have excessive and persistent thoughts about the seriousness of your symptoms, you have a persistently high level of anxiety about your health or symptoms, or you devote too much time and energy to your symptoms or health concerns</a:t>
            </a:r>
          </a:p>
          <a:p>
            <a:pPr lvl="0"/>
            <a:r>
              <a:rPr lang="en-GB" dirty="0"/>
              <a:t>You continue to have symptoms that concern you, typically for more than six months, even though the symptoms may vary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25745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Types of Somatic Symptoms Disorder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Four somatic symptom disorders listed </a:t>
            </a:r>
          </a:p>
          <a:p>
            <a:pPr marL="514350" indent="-514350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</a:pPr>
            <a:r>
              <a:rPr lang="en-GB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Complex somatic symptom disorder</a:t>
            </a:r>
          </a:p>
          <a:p>
            <a:pPr marL="514350" indent="-514350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</a:pPr>
            <a:r>
              <a:rPr lang="en-GB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Factitious Disorder</a:t>
            </a:r>
          </a:p>
          <a:p>
            <a:pPr marL="514350" indent="-514350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</a:pPr>
            <a:r>
              <a:rPr lang="en-GB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Conversion Disorder </a:t>
            </a:r>
          </a:p>
          <a:p>
            <a:pPr marL="514350" indent="-514350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</a:pPr>
            <a:r>
              <a:rPr lang="en-GB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Somatic Symptoms (not otherwise specified)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55054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Prevalence: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dirty="0" err="1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Hilderink</a:t>
            </a:r>
            <a:r>
              <a:rPr lang="en-GB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et al 2012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− 11 to 21% in younger adults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− 10 to 20% in middle age adults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− 1.5 to 13% in older adults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45561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-1551438" y="1099965"/>
            <a:ext cx="9144000" cy="809468"/>
          </a:xfrm>
        </p:spPr>
        <p:txBody>
          <a:bodyPr>
            <a:normAutofit fontScale="90000"/>
          </a:bodyPr>
          <a:lstStyle/>
          <a:p>
            <a:r>
              <a:rPr lang="en-GB" dirty="0" smtClean="0"/>
              <a:t>Causes:</a:t>
            </a:r>
            <a:br>
              <a:rPr lang="en-GB" dirty="0" smtClean="0"/>
            </a:b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28870" y="1909433"/>
            <a:ext cx="9939130" cy="4703402"/>
          </a:xfrm>
        </p:spPr>
        <p:txBody>
          <a:bodyPr>
            <a:normAutofit/>
          </a:bodyPr>
          <a:lstStyle/>
          <a:p>
            <a:pPr marL="342900" indent="-342900" algn="l">
              <a:buFont typeface="Wingdings" panose="05000000000000000000" pitchFamily="2" charset="2"/>
              <a:buChar char="Ø"/>
            </a:pPr>
            <a:r>
              <a:rPr lang="en-GB" dirty="0" smtClean="0"/>
              <a:t>The </a:t>
            </a:r>
            <a:r>
              <a:rPr lang="en-GB" dirty="0"/>
              <a:t>exact cause of somatic symptom disorder isn't clear, but any of these factors may play a </a:t>
            </a:r>
            <a:r>
              <a:rPr lang="en-GB" dirty="0" smtClean="0"/>
              <a:t>role:</a:t>
            </a:r>
          </a:p>
          <a:p>
            <a:pPr algn="l"/>
            <a:endParaRPr lang="en-GB" dirty="0" smtClean="0"/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b="1" dirty="0" smtClean="0"/>
              <a:t>Genetic </a:t>
            </a:r>
            <a:r>
              <a:rPr lang="en-GB" b="1" dirty="0"/>
              <a:t>and biological </a:t>
            </a:r>
            <a:r>
              <a:rPr lang="en-GB" b="1" dirty="0" smtClean="0"/>
              <a:t>factors</a:t>
            </a:r>
            <a:endParaRPr lang="en-GB" dirty="0"/>
          </a:p>
          <a:p>
            <a:pPr marL="342900" lvl="0" indent="-342900" algn="l">
              <a:buFont typeface="Arial" panose="020B0604020202020204" pitchFamily="34" charset="0"/>
              <a:buChar char="•"/>
            </a:pPr>
            <a:r>
              <a:rPr lang="en-GB" b="1" dirty="0"/>
              <a:t>Personality trait of negativity</a:t>
            </a:r>
            <a:r>
              <a:rPr lang="en-GB" b="1" dirty="0" smtClean="0"/>
              <a:t>,</a:t>
            </a:r>
            <a:endParaRPr lang="en-GB" dirty="0"/>
          </a:p>
          <a:p>
            <a:pPr marL="342900" lvl="0" indent="-342900" algn="l">
              <a:buFont typeface="Arial" panose="020B0604020202020204" pitchFamily="34" charset="0"/>
              <a:buChar char="•"/>
            </a:pPr>
            <a:r>
              <a:rPr lang="en-GB" b="1" dirty="0" smtClean="0"/>
              <a:t>Decreased </a:t>
            </a:r>
            <a:r>
              <a:rPr lang="en-GB" b="1" dirty="0"/>
              <a:t>awareness of or problems processing </a:t>
            </a:r>
            <a:r>
              <a:rPr lang="en-GB" b="1" dirty="0" smtClean="0"/>
              <a:t>emotions</a:t>
            </a:r>
            <a:endParaRPr lang="en-GB" dirty="0"/>
          </a:p>
          <a:p>
            <a:pPr marL="342900" lvl="0" indent="-342900" algn="l">
              <a:buFont typeface="Arial" panose="020B0604020202020204" pitchFamily="34" charset="0"/>
              <a:buChar char="•"/>
            </a:pPr>
            <a:r>
              <a:rPr lang="en-GB" b="1" dirty="0"/>
              <a:t>Learned </a:t>
            </a:r>
            <a:r>
              <a:rPr lang="en-GB" b="1" dirty="0" smtClean="0"/>
              <a:t>behaviour</a:t>
            </a:r>
            <a:endParaRPr lang="en-GB" dirty="0"/>
          </a:p>
          <a:p>
            <a:pPr algn="l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45976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indent="457200">
              <a:lnSpc>
                <a:spcPts val="2325"/>
              </a:lnSpc>
              <a:spcAft>
                <a:spcPts val="900"/>
              </a:spcAft>
            </a:pPr>
            <a:r>
              <a:rPr lang="en-GB" b="1" dirty="0" smtClean="0">
                <a:solidFill>
                  <a:srgbClr val="54585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Risk factors</a:t>
            </a:r>
            <a:r>
              <a:rPr lang="en-GB" sz="60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en-GB" sz="60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505157"/>
            <a:ext cx="10515600" cy="4308406"/>
          </a:xfrm>
        </p:spPr>
        <p:txBody>
          <a:bodyPr/>
          <a:lstStyle/>
          <a:p>
            <a:pPr marL="457200">
              <a:lnSpc>
                <a:spcPts val="1650"/>
              </a:lnSpc>
              <a:spcAft>
                <a:spcPts val="900"/>
              </a:spcAft>
            </a:pPr>
            <a:endParaRPr lang="en-GB" dirty="0" smtClean="0">
              <a:solidFill>
                <a:srgbClr val="11111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457200">
              <a:lnSpc>
                <a:spcPts val="1650"/>
              </a:lnSpc>
              <a:spcAft>
                <a:spcPts val="900"/>
              </a:spcAft>
            </a:pPr>
            <a:r>
              <a:rPr lang="en-GB" b="1" dirty="0" smtClean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Risk factors for somatic symptom disorder include:</a:t>
            </a:r>
            <a:endParaRPr lang="en-GB" b="1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lnSpc>
                <a:spcPts val="1650"/>
              </a:lnSpc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914400" algn="l"/>
              </a:tabLst>
            </a:pPr>
            <a:r>
              <a:rPr lang="en-GB" dirty="0" smtClean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Having anxiety or depression</a:t>
            </a:r>
            <a:endParaRPr lang="en-GB" sz="2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ts val="1650"/>
              </a:lnSpc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914400" algn="l"/>
              </a:tabLst>
            </a:pPr>
            <a:r>
              <a:rPr lang="en-GB" dirty="0" smtClean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Having a medical condition or recovering from one</a:t>
            </a:r>
            <a:endParaRPr lang="en-GB" sz="2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ts val="1650"/>
              </a:lnSpc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914400" algn="l"/>
              </a:tabLst>
            </a:pPr>
            <a:r>
              <a:rPr lang="en-GB" dirty="0" smtClean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Being at risk of developing a medical condition, such as having a   </a:t>
            </a:r>
          </a:p>
          <a:p>
            <a:pPr marL="0" lvl="0" indent="0">
              <a:lnSpc>
                <a:spcPts val="1650"/>
              </a:lnSpc>
              <a:spcAft>
                <a:spcPts val="0"/>
              </a:spcAft>
              <a:buSzPts val="1000"/>
              <a:buNone/>
              <a:tabLst>
                <a:tab pos="914400" algn="l"/>
              </a:tabLst>
            </a:pPr>
            <a:r>
              <a:rPr lang="en-GB" dirty="0">
                <a:solidFill>
                  <a:srgbClr val="11111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dirty="0" smtClean="0">
                <a:solidFill>
                  <a:srgbClr val="11111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</a:t>
            </a:r>
            <a:r>
              <a:rPr lang="en-GB" dirty="0" smtClean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strong family history of a disease</a:t>
            </a:r>
            <a:endParaRPr lang="en-GB" sz="2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ts val="1650"/>
              </a:lnSpc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914400" algn="l"/>
              </a:tabLst>
            </a:pPr>
            <a:r>
              <a:rPr lang="en-GB" dirty="0" smtClean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Experiencing stressful life events, trauma or violence</a:t>
            </a:r>
            <a:endParaRPr lang="en-GB" sz="2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ts val="1650"/>
              </a:lnSpc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914400" algn="l"/>
              </a:tabLst>
            </a:pPr>
            <a:r>
              <a:rPr lang="en-GB" dirty="0" smtClean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Having experienced past trauma, such as childhood sexual abuse</a:t>
            </a:r>
            <a:endParaRPr lang="en-GB" sz="2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ts val="1650"/>
              </a:lnSpc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914400" algn="l"/>
              </a:tabLst>
            </a:pPr>
            <a:r>
              <a:rPr lang="en-GB" dirty="0" smtClean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Having a lower level of education and socio-economic status</a:t>
            </a:r>
            <a:endParaRPr lang="en-GB" sz="2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25531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Treatments</a:t>
            </a:r>
            <a:r>
              <a:rPr lang="en-GB" sz="36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en-GB" sz="36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50000"/>
              </a:lnSpc>
              <a:spcBef>
                <a:spcPts val="100"/>
              </a:spcBef>
              <a:spcAft>
                <a:spcPts val="100"/>
              </a:spcAft>
              <a:buNone/>
            </a:pPr>
            <a:r>
              <a:rPr lang="en-GB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The goal of treatment is to improve your symptoms and your ability to function in daily life. </a:t>
            </a:r>
          </a:p>
          <a:p>
            <a:pPr>
              <a:lnSpc>
                <a:spcPct val="150000"/>
              </a:lnSpc>
              <a:spcBef>
                <a:spcPts val="100"/>
              </a:spcBef>
              <a:spcAft>
                <a:spcPts val="100"/>
              </a:spcAft>
            </a:pPr>
            <a:r>
              <a:rPr lang="en-GB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Psychotherapy</a:t>
            </a:r>
          </a:p>
          <a:p>
            <a:pPr>
              <a:lnSpc>
                <a:spcPct val="150000"/>
              </a:lnSpc>
              <a:spcBef>
                <a:spcPts val="100"/>
              </a:spcBef>
              <a:spcAft>
                <a:spcPts val="100"/>
              </a:spcAft>
            </a:pPr>
            <a:r>
              <a:rPr lang="en-GB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</a:t>
            </a:r>
            <a:r>
              <a:rPr lang="en-GB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ognitive behavioural therapy, can be helpful for somatic symptom disorder. </a:t>
            </a:r>
          </a:p>
          <a:p>
            <a:pPr>
              <a:lnSpc>
                <a:spcPct val="150000"/>
              </a:lnSpc>
              <a:spcBef>
                <a:spcPts val="100"/>
              </a:spcBef>
              <a:spcAft>
                <a:spcPts val="100"/>
              </a:spcAft>
            </a:pPr>
            <a:r>
              <a:rPr lang="en-GB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Sometimes medications may be added</a:t>
            </a:r>
            <a:r>
              <a:rPr lang="en-GB" sz="32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GB" sz="2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34136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23456"/>
            <a:ext cx="10515600" cy="639427"/>
          </a:xfrm>
        </p:spPr>
        <p:txBody>
          <a:bodyPr/>
          <a:lstStyle/>
          <a:p>
            <a:pPr marL="457200" lvl="0" indent="-228600">
              <a:lnSpc>
                <a:spcPts val="1650"/>
              </a:lnSpc>
              <a:spcBef>
                <a:spcPts val="1000"/>
              </a:spcBef>
            </a:pPr>
            <a:r>
              <a:rPr lang="en-GB" sz="3200" b="1" dirty="0">
                <a:solidFill>
                  <a:srgbClr val="11111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Complications</a:t>
            </a:r>
            <a:r>
              <a:rPr lang="en-GB" sz="24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en-GB" sz="24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159098"/>
            <a:ext cx="10515600" cy="5396247"/>
          </a:xfrm>
        </p:spPr>
        <p:txBody>
          <a:bodyPr>
            <a:normAutofit/>
          </a:bodyPr>
          <a:lstStyle/>
          <a:p>
            <a:pPr marL="457200">
              <a:lnSpc>
                <a:spcPts val="1650"/>
              </a:lnSpc>
              <a:spcAft>
                <a:spcPts val="0"/>
              </a:spcAft>
            </a:pPr>
            <a:r>
              <a:rPr lang="en-GB" sz="1800" dirty="0" smtClean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Somatic symptom disorder can be associated with:</a:t>
            </a:r>
            <a:endParaRPr lang="en-GB" sz="16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ts val="1650"/>
              </a:lnSpc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GB" sz="1800" dirty="0" smtClean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Poor health</a:t>
            </a:r>
          </a:p>
          <a:p>
            <a:pPr marL="342900" lvl="0" indent="-342900">
              <a:lnSpc>
                <a:spcPts val="1650"/>
              </a:lnSpc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endParaRPr lang="en-GB" sz="1600" dirty="0" smtClean="0">
              <a:solidFill>
                <a:srgbClr val="11111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ts val="1650"/>
              </a:lnSpc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GB" sz="1800" dirty="0" smtClean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Problems functioning in daily life, including physical disability</a:t>
            </a:r>
          </a:p>
          <a:p>
            <a:pPr marL="342900" lvl="0" indent="-342900">
              <a:lnSpc>
                <a:spcPts val="1650"/>
              </a:lnSpc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endParaRPr lang="en-GB" sz="1600" dirty="0" smtClean="0">
              <a:solidFill>
                <a:srgbClr val="11111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ts val="1650"/>
              </a:lnSpc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GB" sz="1800" dirty="0" smtClean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Problems with relationships</a:t>
            </a:r>
          </a:p>
          <a:p>
            <a:pPr marL="342900" lvl="0" indent="-342900">
              <a:lnSpc>
                <a:spcPts val="1650"/>
              </a:lnSpc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endParaRPr lang="en-GB" sz="1600" dirty="0" smtClean="0">
              <a:solidFill>
                <a:srgbClr val="11111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ts val="1650"/>
              </a:lnSpc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GB" sz="1800" dirty="0" smtClean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Problems at work or unemployment</a:t>
            </a:r>
          </a:p>
          <a:p>
            <a:pPr marL="342900" lvl="0" indent="-342900">
              <a:lnSpc>
                <a:spcPts val="1650"/>
              </a:lnSpc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endParaRPr lang="en-GB" sz="1600" dirty="0" smtClean="0">
              <a:solidFill>
                <a:srgbClr val="11111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ts val="1650"/>
              </a:lnSpc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GB" sz="1800" dirty="0" smtClean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Other mental health disorders, such as anxiety, depression and </a:t>
            </a:r>
          </a:p>
          <a:p>
            <a:pPr marL="342900" lvl="0" indent="-342900">
              <a:lnSpc>
                <a:spcPts val="1650"/>
              </a:lnSpc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GB" sz="1800" dirty="0" smtClean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personality disorder</a:t>
            </a:r>
          </a:p>
          <a:p>
            <a:pPr marL="342900" lvl="0" indent="-342900">
              <a:lnSpc>
                <a:spcPts val="1650"/>
              </a:lnSpc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endParaRPr lang="en-GB" sz="1600" dirty="0" smtClean="0">
              <a:solidFill>
                <a:srgbClr val="11111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ts val="1650"/>
              </a:lnSpc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GB" sz="1800" dirty="0" smtClean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Increased suicide risk related to depression</a:t>
            </a:r>
          </a:p>
          <a:p>
            <a:pPr marL="342900" lvl="0" indent="-342900">
              <a:lnSpc>
                <a:spcPts val="1650"/>
              </a:lnSpc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endParaRPr lang="en-GB" sz="1600" dirty="0" smtClean="0">
              <a:solidFill>
                <a:srgbClr val="11111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ts val="1650"/>
              </a:lnSpc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GB" sz="1800" dirty="0" smtClean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Financial problems due to excessive health care visits</a:t>
            </a:r>
            <a:endParaRPr lang="en-GB" sz="1600" dirty="0" smtClean="0">
              <a:solidFill>
                <a:srgbClr val="11111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57611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76</TotalTime>
  <Words>513</Words>
  <Application>Microsoft Office PowerPoint</Application>
  <PresentationFormat>Widescreen</PresentationFormat>
  <Paragraphs>75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9" baseType="lpstr">
      <vt:lpstr>Arial</vt:lpstr>
      <vt:lpstr>Calibri</vt:lpstr>
      <vt:lpstr>Calibri Light</vt:lpstr>
      <vt:lpstr>Symbol</vt:lpstr>
      <vt:lpstr>Times New Roman</vt:lpstr>
      <vt:lpstr>Wingdings</vt:lpstr>
      <vt:lpstr>Office Theme</vt:lpstr>
      <vt:lpstr>Somatic Symptom Disorder</vt:lpstr>
      <vt:lpstr>What is Somatic Symptom Disorder? </vt:lpstr>
      <vt:lpstr>Criteria for diagnosis </vt:lpstr>
      <vt:lpstr>Types of Somatic Symptoms Disorder</vt:lpstr>
      <vt:lpstr>Prevalence:</vt:lpstr>
      <vt:lpstr>Causes: </vt:lpstr>
      <vt:lpstr>Risk factors </vt:lpstr>
      <vt:lpstr>Treatments </vt:lpstr>
      <vt:lpstr>Complications </vt:lpstr>
      <vt:lpstr>Prevention </vt:lpstr>
      <vt:lpstr>Biological/Environmental Factors </vt:lpstr>
      <vt:lpstr>Implication: 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Criteria for diagnosis</dc:title>
  <dc:creator>Jabbar Ch</dc:creator>
  <cp:lastModifiedBy>Microsoft account</cp:lastModifiedBy>
  <cp:revision>9</cp:revision>
  <dcterms:created xsi:type="dcterms:W3CDTF">2015-12-30T13:22:21Z</dcterms:created>
  <dcterms:modified xsi:type="dcterms:W3CDTF">2015-12-31T13:05:01Z</dcterms:modified>
</cp:coreProperties>
</file>