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324" r:id="rId3"/>
    <p:sldId id="257" r:id="rId4"/>
    <p:sldId id="295" r:id="rId5"/>
    <p:sldId id="258" r:id="rId6"/>
    <p:sldId id="296" r:id="rId7"/>
    <p:sldId id="297" r:id="rId8"/>
    <p:sldId id="298" r:id="rId9"/>
    <p:sldId id="299" r:id="rId10"/>
    <p:sldId id="259" r:id="rId11"/>
    <p:sldId id="300" r:id="rId12"/>
    <p:sldId id="301" r:id="rId13"/>
    <p:sldId id="260" r:id="rId14"/>
    <p:sldId id="272" r:id="rId15"/>
    <p:sldId id="261" r:id="rId16"/>
    <p:sldId id="262" r:id="rId17"/>
    <p:sldId id="263" r:id="rId18"/>
    <p:sldId id="264" r:id="rId19"/>
    <p:sldId id="265" r:id="rId20"/>
    <p:sldId id="266" r:id="rId21"/>
    <p:sldId id="267" r:id="rId22"/>
    <p:sldId id="268" r:id="rId23"/>
    <p:sldId id="336" r:id="rId24"/>
    <p:sldId id="269" r:id="rId25"/>
    <p:sldId id="305" r:id="rId26"/>
    <p:sldId id="306" r:id="rId27"/>
    <p:sldId id="270" r:id="rId28"/>
    <p:sldId id="273" r:id="rId29"/>
    <p:sldId id="307" r:id="rId30"/>
    <p:sldId id="308" r:id="rId31"/>
    <p:sldId id="309" r:id="rId32"/>
    <p:sldId id="310" r:id="rId33"/>
    <p:sldId id="274" r:id="rId34"/>
    <p:sldId id="275" r:id="rId35"/>
    <p:sldId id="271" r:id="rId36"/>
    <p:sldId id="276" r:id="rId37"/>
    <p:sldId id="277" r:id="rId38"/>
    <p:sldId id="278" r:id="rId39"/>
    <p:sldId id="279" r:id="rId40"/>
    <p:sldId id="280" r:id="rId41"/>
    <p:sldId id="281" r:id="rId42"/>
    <p:sldId id="290" r:id="rId43"/>
    <p:sldId id="325" r:id="rId44"/>
    <p:sldId id="328" r:id="rId45"/>
    <p:sldId id="282" r:id="rId46"/>
    <p:sldId id="326" r:id="rId47"/>
    <p:sldId id="283" r:id="rId48"/>
    <p:sldId id="327" r:id="rId49"/>
    <p:sldId id="284" r:id="rId50"/>
    <p:sldId id="285" r:id="rId51"/>
    <p:sldId id="329" r:id="rId52"/>
    <p:sldId id="330" r:id="rId53"/>
    <p:sldId id="331" r:id="rId54"/>
    <p:sldId id="332" r:id="rId55"/>
    <p:sldId id="333" r:id="rId56"/>
    <p:sldId id="334" r:id="rId57"/>
    <p:sldId id="335" r:id="rId58"/>
    <p:sldId id="289" r:id="rId59"/>
    <p:sldId id="287" r:id="rId60"/>
    <p:sldId id="291" r:id="rId61"/>
    <p:sldId id="292" r:id="rId62"/>
    <p:sldId id="317" r:id="rId63"/>
    <p:sldId id="318" r:id="rId64"/>
    <p:sldId id="319" r:id="rId65"/>
    <p:sldId id="321" r:id="rId66"/>
    <p:sldId id="293" r:id="rId67"/>
    <p:sldId id="320" r:id="rId68"/>
    <p:sldId id="322" r:id="rId69"/>
    <p:sldId id="311" r:id="rId70"/>
    <p:sldId id="312" r:id="rId71"/>
    <p:sldId id="313" r:id="rId72"/>
    <p:sldId id="314" r:id="rId73"/>
    <p:sldId id="315" r:id="rId74"/>
    <p:sldId id="316" r:id="rId75"/>
    <p:sldId id="294" r:id="rId76"/>
    <p:sldId id="323" r:id="rId7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811" y="37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1D8BD707-D9CF-40AE-B4C6-C98DA3205C09}" type="datetimeFigureOut">
              <a:rPr lang="en-US" smtClean="0"/>
              <a:pPr/>
              <a:t>3/4/2017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5" name="Title 94"/>
          <p:cNvSpPr>
            <a:spLocks noGrp="1"/>
          </p:cNvSpPr>
          <p:nvPr>
            <p:ph type="title"/>
          </p:nvPr>
        </p:nvSpPr>
        <p:spPr>
          <a:xfrm>
            <a:off x="457200" y="4463568"/>
            <a:ext cx="8305800" cy="1143000"/>
          </a:xfrm>
        </p:spPr>
        <p:txBody>
          <a:bodyPr/>
          <a:lstStyle/>
          <a:p>
            <a:r>
              <a:rPr lang="en-US" smtClean="0"/>
              <a:t>Click to edit Master title style</a:t>
            </a:r>
            <a:endParaRPr lang="en-US"/>
          </a:p>
        </p:txBody>
      </p:sp>
      <p:sp>
        <p:nvSpPr>
          <p:cNvPr id="2" name="Date Placeholder 1"/>
          <p:cNvSpPr>
            <a:spLocks noGrp="1"/>
          </p:cNvSpPr>
          <p:nvPr>
            <p:ph type="dt" sz="half" idx="10"/>
          </p:nvPr>
        </p:nvSpPr>
        <p:spPr/>
        <p:txBody>
          <a:bodyPr/>
          <a:lstStyle/>
          <a:p>
            <a:fld id="{1D8BD707-D9CF-40AE-B4C6-C98DA3205C09}" type="datetimeFigureOut">
              <a:rPr lang="en-US" smtClean="0"/>
              <a:pPr/>
              <a:t>3/4/2017</a:t>
            </a:fld>
            <a:endParaRPr lang="en-US"/>
          </a:p>
        </p:txBody>
      </p:sp>
      <p:sp>
        <p:nvSpPr>
          <p:cNvPr id="91" name="Footer Placeholder 90"/>
          <p:cNvSpPr>
            <a:spLocks noGrp="1"/>
          </p:cNvSpPr>
          <p:nvPr>
            <p:ph type="ftr" sz="quarter" idx="11"/>
          </p:nvPr>
        </p:nvSpPr>
        <p:spPr/>
        <p:txBody>
          <a:bodyPr/>
          <a:lstStyle/>
          <a:p>
            <a:endParaRPr lang="en-US"/>
          </a:p>
        </p:txBody>
      </p:sp>
      <p:sp>
        <p:nvSpPr>
          <p:cNvPr id="92" name="Slide Number Placeholder 91"/>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3/4/2017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1D8BD707-D9CF-40AE-B4C6-C98DA3205C09}" type="datetimeFigureOut">
              <a:rPr lang="en-US" smtClean="0"/>
              <a:pPr/>
              <a:t>3/4/2017</a:t>
            </a:fld>
            <a:endParaRPr lang="en-US"/>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981200"/>
            <a:ext cx="4419600" cy="1752727"/>
          </a:xfrm>
        </p:spPr>
        <p:txBody>
          <a:bodyPr/>
          <a:lstStyle/>
          <a:p>
            <a:r>
              <a:rPr lang="en-US" dirty="0" smtClean="0"/>
              <a:t>Extensions of </a:t>
            </a:r>
            <a:r>
              <a:rPr lang="en-US" dirty="0" err="1" smtClean="0"/>
              <a:t>Mendalian</a:t>
            </a:r>
            <a:r>
              <a:rPr lang="en-US" dirty="0" smtClean="0"/>
              <a:t> Analysis</a:t>
            </a:r>
            <a:endParaRPr lang="en-US" dirty="0"/>
          </a:p>
        </p:txBody>
      </p:sp>
      <p:sp>
        <p:nvSpPr>
          <p:cNvPr id="3" name="Subtitle 2"/>
          <p:cNvSpPr>
            <a:spLocks noGrp="1"/>
          </p:cNvSpPr>
          <p:nvPr>
            <p:ph type="subTitle" idx="1"/>
          </p:nvPr>
        </p:nvSpPr>
        <p:spPr/>
        <p:txBody>
          <a:bodyPr/>
          <a:lstStyle/>
          <a:p>
            <a:r>
              <a:rPr lang="en-US" dirty="0" smtClean="0"/>
              <a:t>Dr. </a:t>
            </a:r>
            <a:r>
              <a:rPr lang="en-US" dirty="0" err="1" smtClean="0"/>
              <a:t>Muarrat</a:t>
            </a:r>
            <a:r>
              <a:rPr lang="en-US" dirty="0" smtClean="0"/>
              <a:t> </a:t>
            </a:r>
            <a:r>
              <a:rPr lang="en-US" dirty="0" err="1" smtClean="0"/>
              <a:t>Ramzan</a:t>
            </a:r>
            <a:endParaRPr lang="en-US" dirty="0"/>
          </a:p>
        </p:txBody>
      </p:sp>
    </p:spTree>
    <p:extLst>
      <p:ext uri="{BB962C8B-B14F-4D97-AF65-F5344CB8AC3E}">
        <p14:creationId xmlns:p14="http://schemas.microsoft.com/office/powerpoint/2010/main" val="42499273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229600" cy="1341438"/>
          </a:xfrm>
        </p:spPr>
        <p:txBody>
          <a:bodyPr>
            <a:normAutofit fontScale="90000"/>
          </a:bodyPr>
          <a:lstStyle/>
          <a:p>
            <a:r>
              <a:rPr lang="en-US" dirty="0"/>
              <a:t>Variations of </a:t>
            </a:r>
            <a:r>
              <a:rPr lang="en-US" dirty="0" err="1"/>
              <a:t>Mendelian</a:t>
            </a:r>
            <a:r>
              <a:rPr lang="en-US" dirty="0"/>
              <a:t> Phenotypic</a:t>
            </a:r>
            <a:br>
              <a:rPr lang="en-US" dirty="0"/>
            </a:br>
            <a:r>
              <a:rPr lang="en-US" dirty="0"/>
              <a:t>Ratios</a:t>
            </a:r>
            <a:br>
              <a:rPr lang="en-US" dirty="0"/>
            </a:br>
            <a:endParaRPr lang="en-US" dirty="0"/>
          </a:p>
        </p:txBody>
      </p:sp>
      <p:sp>
        <p:nvSpPr>
          <p:cNvPr id="3" name="Content Placeholder 2"/>
          <p:cNvSpPr>
            <a:spLocks noGrp="1"/>
          </p:cNvSpPr>
          <p:nvPr>
            <p:ph idx="1"/>
          </p:nvPr>
        </p:nvSpPr>
        <p:spPr>
          <a:xfrm>
            <a:off x="457200" y="1219200"/>
            <a:ext cx="8534400" cy="5334000"/>
          </a:xfrm>
        </p:spPr>
        <p:txBody>
          <a:bodyPr>
            <a:normAutofit/>
          </a:bodyPr>
          <a:lstStyle/>
          <a:p>
            <a:r>
              <a:rPr lang="en-US" dirty="0"/>
              <a:t>alleles can interact with each other in complex ways</a:t>
            </a:r>
          </a:p>
          <a:p>
            <a:r>
              <a:rPr lang="en-US" dirty="0"/>
              <a:t>- incomplete dominance</a:t>
            </a:r>
          </a:p>
          <a:p>
            <a:r>
              <a:rPr lang="en-US" dirty="0"/>
              <a:t>- </a:t>
            </a:r>
            <a:r>
              <a:rPr lang="en-US" dirty="0" err="1"/>
              <a:t>codominance</a:t>
            </a:r>
            <a:endParaRPr lang="en-US" dirty="0"/>
          </a:p>
          <a:p>
            <a:r>
              <a:rPr lang="en-US" dirty="0"/>
              <a:t>- pleiotropic alleles</a:t>
            </a:r>
          </a:p>
          <a:p>
            <a:r>
              <a:rPr lang="en-US" dirty="0"/>
              <a:t>- many traits are controlled by more than one gene</a:t>
            </a:r>
          </a:p>
          <a:p>
            <a:r>
              <a:rPr lang="en-US" dirty="0"/>
              <a:t>- epistasis</a:t>
            </a:r>
          </a:p>
          <a:p>
            <a:r>
              <a:rPr lang="en-US" dirty="0"/>
              <a:t>- redundancy</a:t>
            </a:r>
          </a:p>
          <a:p>
            <a:r>
              <a:rPr lang="en-US" dirty="0"/>
              <a:t>- complementation</a:t>
            </a:r>
          </a:p>
          <a:p>
            <a:r>
              <a:rPr lang="en-US" dirty="0"/>
              <a:t>- penetrance</a:t>
            </a:r>
          </a:p>
          <a:p>
            <a:r>
              <a:rPr lang="en-US" dirty="0"/>
              <a:t>- expressivity</a:t>
            </a:r>
          </a:p>
          <a:p>
            <a:r>
              <a:rPr lang="en-US" dirty="0"/>
              <a:t>- interactions of genes with the environment</a:t>
            </a:r>
          </a:p>
          <a:p>
            <a:endParaRPr lang="en-US" dirty="0"/>
          </a:p>
        </p:txBody>
      </p:sp>
    </p:spTree>
    <p:extLst>
      <p:ext uri="{BB962C8B-B14F-4D97-AF65-F5344CB8AC3E}">
        <p14:creationId xmlns:p14="http://schemas.microsoft.com/office/powerpoint/2010/main" val="12025467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Complete Dominance</a:t>
            </a:r>
            <a:endParaRPr lang="en-US" dirty="0"/>
          </a:p>
        </p:txBody>
      </p:sp>
      <p:sp>
        <p:nvSpPr>
          <p:cNvPr id="3" name="Content Placeholder 2"/>
          <p:cNvSpPr>
            <a:spLocks noGrp="1"/>
          </p:cNvSpPr>
          <p:nvPr>
            <p:ph idx="1"/>
          </p:nvPr>
        </p:nvSpPr>
        <p:spPr>
          <a:xfrm>
            <a:off x="457200" y="1600200"/>
            <a:ext cx="8458200" cy="4876800"/>
          </a:xfrm>
        </p:spPr>
        <p:txBody>
          <a:bodyPr/>
          <a:lstStyle/>
          <a:p>
            <a:pPr algn="just"/>
            <a:r>
              <a:rPr lang="en-US" dirty="0"/>
              <a:t>In a simple dominant/recessive relationship, the </a:t>
            </a:r>
            <a:r>
              <a:rPr lang="en-US" b="1" dirty="0"/>
              <a:t>recessive </a:t>
            </a:r>
            <a:r>
              <a:rPr lang="en-US" b="1" dirty="0" err="1"/>
              <a:t>allele</a:t>
            </a:r>
            <a:r>
              <a:rPr lang="en-US" dirty="0" err="1"/>
              <a:t>does</a:t>
            </a:r>
            <a:r>
              <a:rPr lang="en-US" dirty="0"/>
              <a:t> not affect the phenotype of the heterozygote</a:t>
            </a:r>
          </a:p>
          <a:p>
            <a:pPr algn="just"/>
            <a:r>
              <a:rPr lang="en-US" dirty="0"/>
              <a:t>•Usually, the mutant allele is recessive to the wild-type because of one of the following:</a:t>
            </a:r>
          </a:p>
          <a:p>
            <a:pPr algn="just"/>
            <a:r>
              <a:rPr lang="en-US" dirty="0"/>
              <a:t>–1. 50% of the normal protein is enough to accomplish the protein’s cellular function</a:t>
            </a:r>
          </a:p>
          <a:p>
            <a:pPr algn="just"/>
            <a:endParaRPr lang="en-US" dirty="0"/>
          </a:p>
          <a:p>
            <a:pPr algn="just"/>
            <a:r>
              <a:rPr lang="en-US" dirty="0"/>
              <a:t>–2. The heterozygote may actually produce more than 50% of the functional protein</a:t>
            </a:r>
          </a:p>
          <a:p>
            <a:pPr algn="just"/>
            <a:r>
              <a:rPr lang="en-US" dirty="0"/>
              <a:t>•The normal gene is “up-regulated” to compensate for the lack of function of the defective allele</a:t>
            </a:r>
          </a:p>
          <a:p>
            <a:endParaRPr lang="en-US" dirty="0"/>
          </a:p>
        </p:txBody>
      </p:sp>
    </p:spTree>
    <p:extLst>
      <p:ext uri="{BB962C8B-B14F-4D97-AF65-F5344CB8AC3E}">
        <p14:creationId xmlns:p14="http://schemas.microsoft.com/office/powerpoint/2010/main" val="19561346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Dominant (functional) </a:t>
            </a:r>
            <a:r>
              <a:rPr lang="en-US" b="0" dirty="0" err="1"/>
              <a:t>allele:</a:t>
            </a:r>
            <a:r>
              <a:rPr lang="en-US" b="0" i="1" dirty="0" err="1"/>
              <a:t>P</a:t>
            </a:r>
            <a:r>
              <a:rPr lang="en-US" b="0" i="1" dirty="0"/>
              <a:t> </a:t>
            </a:r>
            <a:r>
              <a:rPr lang="en-US" b="0" dirty="0"/>
              <a:t>(purple)</a:t>
            </a:r>
            <a:br>
              <a:rPr lang="en-US" b="0" dirty="0"/>
            </a:br>
            <a:r>
              <a:rPr lang="en-US" b="0" dirty="0"/>
              <a:t>Recessive (defective) allele: </a:t>
            </a:r>
            <a:r>
              <a:rPr lang="en-US" b="0" i="1" dirty="0"/>
              <a:t>p </a:t>
            </a:r>
            <a:r>
              <a:rPr lang="en-US" b="0" dirty="0"/>
              <a:t>(white)</a:t>
            </a:r>
            <a:endParaRPr lang="en-US" dirty="0"/>
          </a:p>
        </p:txBody>
      </p:sp>
      <p:sp>
        <p:nvSpPr>
          <p:cNvPr id="5" name="Content Placeholder 4"/>
          <p:cNvSpPr>
            <a:spLocks noGrp="1"/>
          </p:cNvSpPr>
          <p:nvPr>
            <p:ph sz="half" idx="1"/>
          </p:nvPr>
        </p:nvSpPr>
        <p:spPr>
          <a:xfrm>
            <a:off x="457200" y="1600200"/>
            <a:ext cx="4114800" cy="4525963"/>
          </a:xfrm>
        </p:spPr>
        <p:txBody>
          <a:bodyPr/>
          <a:lstStyle/>
          <a:p>
            <a:r>
              <a:rPr lang="en-US" b="1" dirty="0" smtClean="0"/>
              <a:t>Genotype</a:t>
            </a:r>
          </a:p>
          <a:p>
            <a:pPr algn="just"/>
            <a:r>
              <a:rPr lang="en-US" dirty="0"/>
              <a:t>Amount </a:t>
            </a:r>
            <a:r>
              <a:rPr lang="en-US" dirty="0" smtClean="0"/>
              <a:t>of functional protein </a:t>
            </a:r>
            <a:r>
              <a:rPr lang="en-US" dirty="0" smtClean="0"/>
              <a:t>P</a:t>
            </a:r>
          </a:p>
          <a:p>
            <a:pPr algn="just"/>
            <a:endParaRPr lang="en-US" dirty="0"/>
          </a:p>
          <a:p>
            <a:pPr algn="just"/>
            <a:r>
              <a:rPr lang="en-US" b="1" dirty="0" smtClean="0"/>
              <a:t>Phenotype</a:t>
            </a:r>
          </a:p>
          <a:p>
            <a:r>
              <a:rPr lang="en-US" dirty="0"/>
              <a:t>Simple dominant/</a:t>
            </a:r>
          </a:p>
          <a:p>
            <a:r>
              <a:rPr lang="en-US" dirty="0"/>
              <a:t>recessive</a:t>
            </a:r>
          </a:p>
          <a:p>
            <a:r>
              <a:rPr lang="en-US" dirty="0"/>
              <a:t>relationship</a:t>
            </a:r>
          </a:p>
        </p:txBody>
      </p:sp>
      <p:sp>
        <p:nvSpPr>
          <p:cNvPr id="6" name="Content Placeholder 5"/>
          <p:cNvSpPr>
            <a:spLocks noGrp="1"/>
          </p:cNvSpPr>
          <p:nvPr>
            <p:ph sz="half" idx="2"/>
          </p:nvPr>
        </p:nvSpPr>
        <p:spPr/>
        <p:txBody>
          <a:bodyPr/>
          <a:lstStyle/>
          <a:p>
            <a:endParaRPr lang="en-US" dirty="0"/>
          </a:p>
          <a:p>
            <a:r>
              <a:rPr lang="en-US" i="1" dirty="0" smtClean="0"/>
              <a:t>PP    100%     Purple</a:t>
            </a:r>
            <a:endParaRPr lang="en-US" dirty="0"/>
          </a:p>
          <a:p>
            <a:r>
              <a:rPr lang="en-US" i="1" dirty="0" err="1" smtClean="0"/>
              <a:t>Pp</a:t>
            </a:r>
            <a:r>
              <a:rPr lang="en-US" i="1" dirty="0" smtClean="0"/>
              <a:t>     50%      purple</a:t>
            </a:r>
            <a:endParaRPr lang="en-US" dirty="0"/>
          </a:p>
          <a:p>
            <a:r>
              <a:rPr lang="en-US" i="1" dirty="0" err="1" smtClean="0"/>
              <a:t>Pp</a:t>
            </a:r>
            <a:r>
              <a:rPr lang="en-US" i="1" dirty="0" smtClean="0"/>
              <a:t>      0%       White</a:t>
            </a:r>
          </a:p>
          <a:p>
            <a:endParaRPr lang="en-US" i="1" dirty="0"/>
          </a:p>
        </p:txBody>
      </p:sp>
    </p:spTree>
    <p:extLst>
      <p:ext uri="{BB962C8B-B14F-4D97-AF65-F5344CB8AC3E}">
        <p14:creationId xmlns:p14="http://schemas.microsoft.com/office/powerpoint/2010/main" val="16000327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Dominance is not always complete</a:t>
            </a:r>
            <a:br>
              <a:rPr lang="en-US" b="0" dirty="0"/>
            </a:br>
            <a:r>
              <a:rPr lang="en-US" b="0" dirty="0"/>
              <a:t>•</a:t>
            </a:r>
            <a:endParaRPr lang="en-US" dirty="0"/>
          </a:p>
        </p:txBody>
      </p:sp>
      <p:sp>
        <p:nvSpPr>
          <p:cNvPr id="3" name="Content Placeholder 2"/>
          <p:cNvSpPr>
            <a:spLocks noGrp="1"/>
          </p:cNvSpPr>
          <p:nvPr>
            <p:ph idx="1"/>
          </p:nvPr>
        </p:nvSpPr>
        <p:spPr/>
        <p:txBody>
          <a:bodyPr/>
          <a:lstStyle/>
          <a:p>
            <a:r>
              <a:rPr lang="en-US" dirty="0"/>
              <a:t>Crosses between true-breeding strains</a:t>
            </a:r>
          </a:p>
          <a:p>
            <a:r>
              <a:rPr lang="en-US" dirty="0"/>
              <a:t>can produce hybrids with phenotypes</a:t>
            </a:r>
          </a:p>
          <a:p>
            <a:r>
              <a:rPr lang="en-US" dirty="0"/>
              <a:t>different from both parents</a:t>
            </a:r>
          </a:p>
          <a:p>
            <a:r>
              <a:rPr lang="en-US" dirty="0"/>
              <a:t>– Incomplete dominance</a:t>
            </a:r>
          </a:p>
          <a:p>
            <a:r>
              <a:rPr lang="en-US" dirty="0"/>
              <a:t>• Looks like neither parent</a:t>
            </a:r>
          </a:p>
          <a:p>
            <a:r>
              <a:rPr lang="en-US" dirty="0"/>
              <a:t>– </a:t>
            </a:r>
            <a:r>
              <a:rPr lang="en-US" dirty="0" err="1"/>
              <a:t>Codominance</a:t>
            </a:r>
            <a:endParaRPr lang="en-US" dirty="0"/>
          </a:p>
          <a:p>
            <a:r>
              <a:rPr lang="en-US" dirty="0"/>
              <a:t>• Looks like both parents</a:t>
            </a:r>
          </a:p>
          <a:p>
            <a:endParaRPr lang="en-US" dirty="0"/>
          </a:p>
        </p:txBody>
      </p:sp>
    </p:spTree>
    <p:extLst>
      <p:ext uri="{BB962C8B-B14F-4D97-AF65-F5344CB8AC3E}">
        <p14:creationId xmlns:p14="http://schemas.microsoft.com/office/powerpoint/2010/main" val="12369549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Levels of Dominance:</a:t>
            </a:r>
            <a:endParaRPr lang="en-US" dirty="0"/>
          </a:p>
        </p:txBody>
      </p:sp>
      <p:sp>
        <p:nvSpPr>
          <p:cNvPr id="3" name="Content Placeholder 2"/>
          <p:cNvSpPr>
            <a:spLocks noGrp="1"/>
          </p:cNvSpPr>
          <p:nvPr>
            <p:ph idx="1"/>
          </p:nvPr>
        </p:nvSpPr>
        <p:spPr/>
        <p:txBody>
          <a:bodyPr/>
          <a:lstStyle/>
          <a:p>
            <a:r>
              <a:rPr lang="en-US" dirty="0" err="1"/>
              <a:t>Overdominance</a:t>
            </a:r>
            <a:r>
              <a:rPr lang="en-US" dirty="0"/>
              <a:t>: </a:t>
            </a:r>
            <a:r>
              <a:rPr lang="en-US" dirty="0" err="1"/>
              <a:t>Aa</a:t>
            </a:r>
            <a:r>
              <a:rPr lang="en-US" dirty="0"/>
              <a:t> &gt; AA, </a:t>
            </a:r>
            <a:r>
              <a:rPr lang="en-US" dirty="0" err="1"/>
              <a:t>aa</a:t>
            </a:r>
            <a:endParaRPr lang="en-US" dirty="0"/>
          </a:p>
          <a:p>
            <a:r>
              <a:rPr lang="en-US" dirty="0"/>
              <a:t>Incomplete dominance: </a:t>
            </a:r>
            <a:r>
              <a:rPr lang="en-US" dirty="0" err="1"/>
              <a:t>Aa</a:t>
            </a:r>
            <a:r>
              <a:rPr lang="en-US" dirty="0"/>
              <a:t> between AA, </a:t>
            </a:r>
            <a:r>
              <a:rPr lang="en-US" dirty="0" err="1"/>
              <a:t>aa</a:t>
            </a:r>
            <a:endParaRPr lang="en-US" dirty="0"/>
          </a:p>
          <a:p>
            <a:r>
              <a:rPr lang="en-US" dirty="0" err="1"/>
              <a:t>Codominance</a:t>
            </a:r>
            <a:r>
              <a:rPr lang="en-US" dirty="0"/>
              <a:t> (</a:t>
            </a:r>
            <a:r>
              <a:rPr lang="en-US" dirty="0" err="1"/>
              <a:t>additivity</a:t>
            </a:r>
            <a:r>
              <a:rPr lang="en-US" dirty="0"/>
              <a:t>) = no dominance: </a:t>
            </a:r>
            <a:r>
              <a:rPr lang="en-US" dirty="0" err="1"/>
              <a:t>Aa</a:t>
            </a:r>
            <a:r>
              <a:rPr lang="en-US" dirty="0"/>
              <a:t> = the average of the AA and </a:t>
            </a:r>
            <a:r>
              <a:rPr lang="en-US" dirty="0" err="1" smtClean="0"/>
              <a:t>aa</a:t>
            </a:r>
            <a:endParaRPr lang="en-US" dirty="0" smtClean="0"/>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352800"/>
            <a:ext cx="81534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91029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Incomplete Dominance</a:t>
            </a:r>
            <a:br>
              <a:rPr lang="en-US" dirty="0"/>
            </a:br>
            <a:endParaRPr lang="en-US" dirty="0"/>
          </a:p>
        </p:txBody>
      </p:sp>
      <p:sp>
        <p:nvSpPr>
          <p:cNvPr id="4" name="Text Placeholder 3"/>
          <p:cNvSpPr>
            <a:spLocks noGrp="1"/>
          </p:cNvSpPr>
          <p:nvPr>
            <p:ph type="body" idx="1"/>
          </p:nvPr>
        </p:nvSpPr>
        <p:spPr/>
        <p:txBody>
          <a:bodyPr/>
          <a:lstStyle/>
          <a:p>
            <a:r>
              <a:rPr lang="en-US" dirty="0" err="1" smtClean="0"/>
              <a:t>Snapgarden</a:t>
            </a:r>
            <a:r>
              <a:rPr lang="en-US" dirty="0" smtClean="0"/>
              <a:t> </a:t>
            </a:r>
            <a:endParaRPr lang="en-US" dirty="0"/>
          </a:p>
        </p:txBody>
      </p:sp>
      <p:sp>
        <p:nvSpPr>
          <p:cNvPr id="5" name="Content Placeholder 4"/>
          <p:cNvSpPr>
            <a:spLocks noGrp="1"/>
          </p:cNvSpPr>
          <p:nvPr>
            <p:ph sz="half" idx="2"/>
          </p:nvPr>
        </p:nvSpPr>
        <p:spPr>
          <a:xfrm>
            <a:off x="457200" y="2174874"/>
            <a:ext cx="4040188" cy="4302125"/>
          </a:xfrm>
        </p:spPr>
        <p:txBody>
          <a:bodyPr>
            <a:normAutofit fontScale="92500" lnSpcReduction="20000"/>
          </a:bodyPr>
          <a:lstStyle/>
          <a:p>
            <a:r>
              <a:rPr lang="en-US" dirty="0"/>
              <a:t>Incomplete Dominance:</a:t>
            </a:r>
          </a:p>
          <a:p>
            <a:r>
              <a:rPr lang="en-US" dirty="0"/>
              <a:t>the phenotype of the</a:t>
            </a:r>
          </a:p>
          <a:p>
            <a:r>
              <a:rPr lang="en-US" dirty="0"/>
              <a:t>heterozygous hybrid is usually </a:t>
            </a:r>
            <a:r>
              <a:rPr lang="en-US" dirty="0" smtClean="0"/>
              <a:t>an intermediate </a:t>
            </a:r>
            <a:r>
              <a:rPr lang="en-US" dirty="0"/>
              <a:t>between </a:t>
            </a:r>
            <a:r>
              <a:rPr lang="en-US" dirty="0" smtClean="0"/>
              <a:t>the homozygous </a:t>
            </a:r>
            <a:r>
              <a:rPr lang="en-US" dirty="0"/>
              <a:t>parents</a:t>
            </a:r>
            <a:r>
              <a:rPr lang="en-US" dirty="0" smtClean="0"/>
              <a:t>.</a:t>
            </a:r>
          </a:p>
          <a:p>
            <a:r>
              <a:rPr lang="en-US" dirty="0"/>
              <a:t>Segregation of both</a:t>
            </a:r>
          </a:p>
          <a:p>
            <a:r>
              <a:rPr lang="en-US" dirty="0"/>
              <a:t>genotype and phenotype</a:t>
            </a:r>
          </a:p>
          <a:p>
            <a:r>
              <a:rPr lang="en-US" dirty="0"/>
              <a:t>is 1:2:1.</a:t>
            </a:r>
          </a:p>
          <a:p>
            <a:r>
              <a:rPr lang="en-US" dirty="0"/>
              <a:t>" Alleles contribute different</a:t>
            </a:r>
          </a:p>
          <a:p>
            <a:r>
              <a:rPr lang="en-US" dirty="0"/>
              <a:t>amounts of functional protein;</a:t>
            </a:r>
          </a:p>
          <a:p>
            <a:r>
              <a:rPr lang="en-US" dirty="0"/>
              <a:t>total amount determines</a:t>
            </a:r>
          </a:p>
          <a:p>
            <a:r>
              <a:rPr lang="en-US" dirty="0"/>
              <a:t>phenotype.</a:t>
            </a:r>
          </a:p>
        </p:txBody>
      </p:sp>
      <p:sp>
        <p:nvSpPr>
          <p:cNvPr id="6" name="Text Placeholder 5"/>
          <p:cNvSpPr>
            <a:spLocks noGrp="1"/>
          </p:cNvSpPr>
          <p:nvPr>
            <p:ph type="body" sz="quarter" idx="3"/>
          </p:nvPr>
        </p:nvSpPr>
        <p:spPr/>
        <p:txBody>
          <a:bodyPr/>
          <a:lstStyle/>
          <a:p>
            <a:endParaRPr lang="en-US"/>
          </a:p>
        </p:txBody>
      </p:sp>
      <p:sp>
        <p:nvSpPr>
          <p:cNvPr id="7" name="Content Placeholder 6"/>
          <p:cNvSpPr>
            <a:spLocks noGrp="1"/>
          </p:cNvSpPr>
          <p:nvPr>
            <p:ph sz="quarter" idx="4"/>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304800"/>
            <a:ext cx="4419600" cy="632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4267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8" name="Content Placeholder 7"/>
          <p:cNvSpPr>
            <a:spLocks noGrp="1"/>
          </p:cNvSpPr>
          <p:nvPr>
            <p:ph idx="1"/>
          </p:nvPr>
        </p:nvSpPr>
        <p:spPr/>
        <p:txBody>
          <a:bodyPr>
            <a:normAutofit/>
          </a:bodyPr>
          <a:lstStyle/>
          <a:p>
            <a:r>
              <a:rPr lang="en-US" dirty="0"/>
              <a:t>precursor red pigment</a:t>
            </a:r>
          </a:p>
          <a:p>
            <a:r>
              <a:rPr lang="en-US" dirty="0"/>
              <a:t>red pigment forming enzyme</a:t>
            </a:r>
          </a:p>
          <a:p>
            <a:r>
              <a:rPr lang="en-US" dirty="0"/>
              <a:t>A = dominant allele makes a normal enzyme</a:t>
            </a:r>
          </a:p>
          <a:p>
            <a:r>
              <a:rPr lang="en-US" dirty="0"/>
              <a:t>a </a:t>
            </a:r>
            <a:r>
              <a:rPr lang="en-US" dirty="0" smtClean="0"/>
              <a:t>= </a:t>
            </a:r>
            <a:r>
              <a:rPr lang="en-US" dirty="0"/>
              <a:t>recessive allele makes a defective </a:t>
            </a:r>
            <a:r>
              <a:rPr lang="en-US" dirty="0" smtClean="0"/>
              <a:t>one</a:t>
            </a:r>
          </a:p>
          <a:p>
            <a:r>
              <a:rPr lang="en-US" dirty="0"/>
              <a:t>The amount of red </a:t>
            </a:r>
            <a:r>
              <a:rPr lang="en-US" dirty="0" smtClean="0"/>
              <a:t>pigment present </a:t>
            </a:r>
            <a:r>
              <a:rPr lang="en-US" dirty="0"/>
              <a:t>is dependent on the</a:t>
            </a:r>
          </a:p>
          <a:p>
            <a:r>
              <a:rPr lang="en-US" dirty="0"/>
              <a:t>amount of enzymes </a:t>
            </a:r>
            <a:r>
              <a:rPr lang="en-US" dirty="0" err="1" smtClean="0"/>
              <a:t>present,which</a:t>
            </a:r>
            <a:r>
              <a:rPr lang="en-US" dirty="0" smtClean="0"/>
              <a:t> </a:t>
            </a:r>
            <a:r>
              <a:rPr lang="en-US" dirty="0"/>
              <a:t>is dependent on the</a:t>
            </a:r>
          </a:p>
          <a:p>
            <a:r>
              <a:rPr lang="en-US" dirty="0"/>
              <a:t>number of </a:t>
            </a:r>
            <a:r>
              <a:rPr lang="en-US" dirty="0" err="1"/>
              <a:t>wildtype</a:t>
            </a:r>
            <a:r>
              <a:rPr lang="en-US" dirty="0"/>
              <a:t> copies </a:t>
            </a:r>
            <a:r>
              <a:rPr lang="en-US" dirty="0" smtClean="0"/>
              <a:t>of the </a:t>
            </a:r>
            <a:r>
              <a:rPr lang="en-US" dirty="0"/>
              <a:t>gene. This is a dosage</a:t>
            </a:r>
          </a:p>
          <a:p>
            <a:r>
              <a:rPr lang="en-US" dirty="0"/>
              <a:t>effect.</a:t>
            </a:r>
          </a:p>
        </p:txBody>
      </p:sp>
    </p:spTree>
    <p:extLst>
      <p:ext uri="{BB962C8B-B14F-4D97-AF65-F5344CB8AC3E}">
        <p14:creationId xmlns:p14="http://schemas.microsoft.com/office/powerpoint/2010/main" val="37300119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914400"/>
            <a:ext cx="7620000" cy="505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64992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Incomplete Dominance</a:t>
            </a:r>
          </a:p>
        </p:txBody>
      </p:sp>
      <p:sp>
        <p:nvSpPr>
          <p:cNvPr id="3" name="Content Placeholder 2"/>
          <p:cNvSpPr>
            <a:spLocks noGrp="1"/>
          </p:cNvSpPr>
          <p:nvPr>
            <p:ph idx="1"/>
          </p:nvPr>
        </p:nvSpPr>
        <p:spPr/>
        <p:txBody>
          <a:bodyPr>
            <a:normAutofit/>
          </a:bodyPr>
          <a:lstStyle/>
          <a:p>
            <a:r>
              <a:rPr lang="en-US" dirty="0"/>
              <a:t>Example: blooming time in peas.</a:t>
            </a:r>
          </a:p>
          <a:p>
            <a:r>
              <a:rPr lang="en-US" dirty="0"/>
              <a:t>• Example: Flower color.</a:t>
            </a:r>
          </a:p>
          <a:p>
            <a:r>
              <a:rPr lang="en-US" dirty="0"/>
              <a:t>– A cross of pure breeding red lowered plants and pure breeding </a:t>
            </a:r>
            <a:r>
              <a:rPr lang="en-US" dirty="0" smtClean="0"/>
              <a:t>white flowered </a:t>
            </a:r>
            <a:r>
              <a:rPr lang="en-US" dirty="0"/>
              <a:t>plants yields plants with pink flowers.</a:t>
            </a:r>
          </a:p>
          <a:p>
            <a:r>
              <a:rPr lang="en-US" dirty="0"/>
              <a:t>– Is this blending?</a:t>
            </a:r>
          </a:p>
          <a:p>
            <a:r>
              <a:rPr lang="en-US" dirty="0"/>
              <a:t>– Check F2 generation ratios.</a:t>
            </a:r>
          </a:p>
          <a:p>
            <a:r>
              <a:rPr lang="en-US" dirty="0"/>
              <a:t>• Biochemical basis of incomplete dominance.</a:t>
            </a:r>
          </a:p>
          <a:p>
            <a:r>
              <a:rPr lang="en-US" dirty="0"/>
              <a:t>• </a:t>
            </a:r>
            <a:r>
              <a:rPr lang="en-US" b="1" i="1" dirty="0"/>
              <a:t>Incomplete dominance is when neither of the two traits are seen </a:t>
            </a:r>
            <a:r>
              <a:rPr lang="en-US" b="1" i="1" dirty="0" smtClean="0"/>
              <a:t>in the </a:t>
            </a:r>
            <a:r>
              <a:rPr lang="en-US" b="1" i="1" dirty="0"/>
              <a:t>F1 of a cross of two pure breeding traits.</a:t>
            </a:r>
          </a:p>
          <a:p>
            <a:endParaRPr lang="en-US" dirty="0"/>
          </a:p>
        </p:txBody>
      </p:sp>
    </p:spTree>
    <p:extLst>
      <p:ext uri="{BB962C8B-B14F-4D97-AF65-F5344CB8AC3E}">
        <p14:creationId xmlns:p14="http://schemas.microsoft.com/office/powerpoint/2010/main" val="1765047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smtClean="0"/>
              <a:t/>
            </a:r>
            <a:br>
              <a:rPr lang="en-US" b="0" dirty="0" smtClean="0"/>
            </a:br>
            <a:r>
              <a:rPr lang="en-US" b="0" dirty="0" smtClean="0"/>
              <a:t>Incomplete </a:t>
            </a:r>
            <a:r>
              <a:rPr lang="en-US" b="0" dirty="0"/>
              <a:t>dominance in</a:t>
            </a:r>
            <a:br>
              <a:rPr lang="en-US" b="0" dirty="0"/>
            </a:br>
            <a:r>
              <a:rPr lang="en-US" b="0" dirty="0"/>
              <a:t>snapdragons</a:t>
            </a:r>
            <a:br>
              <a:rPr lang="en-US" b="0" dirty="0"/>
            </a:br>
            <a:endParaRPr lang="en-US" dirty="0"/>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14400"/>
            <a:ext cx="86106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65169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descr="C:\Users\UOSBK\Pictures\download.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1600200"/>
            <a:ext cx="6858000" cy="38862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UOSBK\Pictures\images (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676400"/>
            <a:ext cx="7543799"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21018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Incomplete Dominance</a:t>
            </a:r>
            <a:endParaRPr lang="en-US" dirty="0"/>
          </a:p>
        </p:txBody>
      </p:sp>
      <p:sp>
        <p:nvSpPr>
          <p:cNvPr id="3" name="Content Placeholder 2"/>
          <p:cNvSpPr>
            <a:spLocks noGrp="1"/>
          </p:cNvSpPr>
          <p:nvPr>
            <p:ph idx="1"/>
          </p:nvPr>
        </p:nvSpPr>
        <p:spPr/>
        <p:txBody>
          <a:bodyPr/>
          <a:lstStyle/>
          <a:p>
            <a:r>
              <a:rPr lang="en-US" dirty="0"/>
              <a:t>What is the phenotypic and genotypic ratio?</a:t>
            </a:r>
          </a:p>
          <a:p>
            <a:r>
              <a:rPr lang="en-US" dirty="0"/>
              <a:t>–Genotype:</a:t>
            </a:r>
          </a:p>
          <a:p>
            <a:r>
              <a:rPr lang="fi-FI" dirty="0"/>
              <a:t>• 1 AA: 2 Aa : 1 aa</a:t>
            </a:r>
          </a:p>
          <a:p>
            <a:r>
              <a:rPr lang="en-US" dirty="0"/>
              <a:t>–Phenotype</a:t>
            </a:r>
          </a:p>
          <a:p>
            <a:r>
              <a:rPr lang="en-US" dirty="0"/>
              <a:t>• 1 red : 2 pink : 1 white</a:t>
            </a:r>
          </a:p>
          <a:p>
            <a:r>
              <a:rPr lang="en-US" dirty="0"/>
              <a:t>–Notice anything?</a:t>
            </a:r>
          </a:p>
          <a:p>
            <a:r>
              <a:rPr lang="en-US" dirty="0"/>
              <a:t>• They are the same</a:t>
            </a:r>
          </a:p>
          <a:p>
            <a:r>
              <a:rPr lang="en-US" dirty="0"/>
              <a:t>• Usually use R and R’ or A and A’ because</a:t>
            </a:r>
          </a:p>
          <a:p>
            <a:r>
              <a:rPr lang="en-US" dirty="0"/>
              <a:t>neither is dominant</a:t>
            </a:r>
          </a:p>
          <a:p>
            <a:endParaRPr lang="en-US" dirty="0"/>
          </a:p>
        </p:txBody>
      </p:sp>
    </p:spTree>
    <p:extLst>
      <p:ext uri="{BB962C8B-B14F-4D97-AF65-F5344CB8AC3E}">
        <p14:creationId xmlns:p14="http://schemas.microsoft.com/office/powerpoint/2010/main" val="18109303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Codominance</a:t>
            </a:r>
            <a:r>
              <a:rPr lang="en-US" dirty="0"/>
              <a:t/>
            </a:r>
            <a:br>
              <a:rPr lang="en-US" dirty="0"/>
            </a:br>
            <a:endParaRPr lang="en-US" dirty="0"/>
          </a:p>
        </p:txBody>
      </p:sp>
      <p:sp>
        <p:nvSpPr>
          <p:cNvPr id="3" name="Content Placeholder 2"/>
          <p:cNvSpPr>
            <a:spLocks noGrp="1"/>
          </p:cNvSpPr>
          <p:nvPr>
            <p:ph idx="1"/>
          </p:nvPr>
        </p:nvSpPr>
        <p:spPr/>
        <p:txBody>
          <a:bodyPr/>
          <a:lstStyle/>
          <a:p>
            <a:r>
              <a:rPr lang="en-US" dirty="0"/>
              <a:t>Both alternative traits can be visualized in the F1.</a:t>
            </a:r>
          </a:p>
          <a:p>
            <a:r>
              <a:rPr lang="en-US" dirty="0"/>
              <a:t>• Example: spotted lentil plant crossed to a dotted lentil plant.</a:t>
            </a:r>
          </a:p>
          <a:p>
            <a:r>
              <a:rPr lang="en-US" dirty="0"/>
              <a:t>• F1 hybrids look like both parents.</a:t>
            </a:r>
          </a:p>
          <a:p>
            <a:r>
              <a:rPr lang="en-US" dirty="0"/>
              <a:t>• Check phenotypic and genotypic ratios of F2.</a:t>
            </a:r>
          </a:p>
          <a:p>
            <a:r>
              <a:rPr lang="en-US" dirty="0"/>
              <a:t>• </a:t>
            </a:r>
            <a:r>
              <a:rPr lang="en-US" b="1" i="1" dirty="0" err="1"/>
              <a:t>Codominance</a:t>
            </a:r>
            <a:r>
              <a:rPr lang="en-US" b="1" i="1" dirty="0"/>
              <a:t> is when both alternative traits are expressed in the</a:t>
            </a:r>
          </a:p>
          <a:p>
            <a:r>
              <a:rPr lang="en-US" b="1" i="1" dirty="0"/>
              <a:t>F1 of a cross of two pure breeding parents.</a:t>
            </a:r>
          </a:p>
          <a:p>
            <a:endParaRPr lang="en-US" dirty="0"/>
          </a:p>
        </p:txBody>
      </p:sp>
    </p:spTree>
    <p:extLst>
      <p:ext uri="{BB962C8B-B14F-4D97-AF65-F5344CB8AC3E}">
        <p14:creationId xmlns:p14="http://schemas.microsoft.com/office/powerpoint/2010/main" val="33685615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err="1"/>
              <a:t>Codominant</a:t>
            </a:r>
            <a:r>
              <a:rPr lang="en-US" b="0" dirty="0"/>
              <a:t> lentil coat </a:t>
            </a:r>
            <a:r>
              <a:rPr lang="en-US" b="0" dirty="0" smtClean="0"/>
              <a:t>patterns(Multiple alleles)</a:t>
            </a:r>
            <a:endParaRPr lang="en-US" dirty="0"/>
          </a:p>
        </p:txBody>
      </p:sp>
      <p:sp>
        <p:nvSpPr>
          <p:cNvPr id="3" name="Content Placeholder 2"/>
          <p:cNvSpPr>
            <a:spLocks noGrp="1"/>
          </p:cNvSpPr>
          <p:nvPr>
            <p:ph idx="1"/>
          </p:nvPr>
        </p:nvSpPr>
        <p:spPr>
          <a:xfrm>
            <a:off x="457200" y="1600200"/>
            <a:ext cx="8534400" cy="4953000"/>
          </a:xfrm>
        </p:spPr>
        <p:txBody>
          <a:bodyPr>
            <a:normAutofit fontScale="92500" lnSpcReduction="10000"/>
          </a:bodyPr>
          <a:lstStyle/>
          <a:p>
            <a:r>
              <a:rPr lang="en-US" dirty="0" smtClean="0"/>
              <a:t>Single trait controlled by three or more alleles.</a:t>
            </a:r>
          </a:p>
          <a:p>
            <a:r>
              <a:rPr lang="en-US" dirty="0" smtClean="0"/>
              <a:t>P=    Cs </a:t>
            </a:r>
            <a:r>
              <a:rPr lang="en-US" dirty="0" err="1" smtClean="0"/>
              <a:t>Cs</a:t>
            </a:r>
            <a:r>
              <a:rPr lang="en-US" dirty="0" smtClean="0"/>
              <a:t>   X  Cd </a:t>
            </a:r>
            <a:r>
              <a:rPr lang="en-US" dirty="0" err="1" smtClean="0"/>
              <a:t>Cd</a:t>
            </a:r>
            <a:endParaRPr lang="en-US" dirty="0" smtClean="0"/>
          </a:p>
          <a:p>
            <a:r>
              <a:rPr lang="en-US" dirty="0" smtClean="0"/>
              <a:t>Gametes     </a:t>
            </a:r>
          </a:p>
          <a:p>
            <a:r>
              <a:rPr lang="en-US" dirty="0" smtClean="0"/>
              <a:t>F1=   </a:t>
            </a:r>
          </a:p>
          <a:p>
            <a:r>
              <a:rPr lang="en-US" dirty="0" smtClean="0"/>
              <a:t>F2=    </a:t>
            </a:r>
          </a:p>
          <a:p>
            <a:endParaRPr lang="en-US" dirty="0"/>
          </a:p>
          <a:p>
            <a:r>
              <a:rPr lang="en-US" dirty="0"/>
              <a:t>Genotype:</a:t>
            </a:r>
          </a:p>
          <a:p>
            <a:r>
              <a:rPr lang="en-US" dirty="0"/>
              <a:t>• 1 </a:t>
            </a:r>
            <a:r>
              <a:rPr lang="en-US" dirty="0" err="1"/>
              <a:t>CsCs</a:t>
            </a:r>
            <a:r>
              <a:rPr lang="en-US" dirty="0"/>
              <a:t>: 2 </a:t>
            </a:r>
            <a:r>
              <a:rPr lang="en-US" dirty="0" err="1"/>
              <a:t>CsCd</a:t>
            </a:r>
            <a:r>
              <a:rPr lang="en-US" dirty="0"/>
              <a:t> : 1 </a:t>
            </a:r>
            <a:r>
              <a:rPr lang="en-US" dirty="0" err="1"/>
              <a:t>CdCd</a:t>
            </a:r>
            <a:endParaRPr lang="en-US" dirty="0"/>
          </a:p>
          <a:p>
            <a:r>
              <a:rPr lang="en-US" dirty="0"/>
              <a:t>– Phenotype</a:t>
            </a:r>
          </a:p>
          <a:p>
            <a:r>
              <a:rPr lang="en-US" dirty="0"/>
              <a:t>• 1 spotted : 2 spotted and dotted : 1 dotted</a:t>
            </a:r>
          </a:p>
          <a:p>
            <a:r>
              <a:rPr lang="en-US" dirty="0"/>
              <a:t>– Again, notice anything?</a:t>
            </a:r>
          </a:p>
          <a:p>
            <a:r>
              <a:rPr lang="en-US" dirty="0"/>
              <a:t>• They are the same</a:t>
            </a:r>
          </a:p>
          <a:p>
            <a:r>
              <a:rPr lang="en-US" dirty="0"/>
              <a:t>• In this case both alleles expressed</a:t>
            </a:r>
          </a:p>
          <a:p>
            <a:endParaRPr lang="en-US" dirty="0"/>
          </a:p>
        </p:txBody>
      </p:sp>
    </p:spTree>
    <p:extLst>
      <p:ext uri="{BB962C8B-B14F-4D97-AF65-F5344CB8AC3E}">
        <p14:creationId xmlns:p14="http://schemas.microsoft.com/office/powerpoint/2010/main" val="12787195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r>
              <a:rPr lang="en-US" dirty="0"/>
              <a:t>Co-dominance</a:t>
            </a:r>
            <a:br>
              <a:rPr lang="en-US" dirty="0"/>
            </a:br>
            <a:endParaRPr lang="en-US" dirty="0"/>
          </a:p>
        </p:txBody>
      </p:sp>
      <p:sp>
        <p:nvSpPr>
          <p:cNvPr id="3" name="Content Placeholder 2"/>
          <p:cNvSpPr>
            <a:spLocks noGrp="1"/>
          </p:cNvSpPr>
          <p:nvPr>
            <p:ph idx="1"/>
          </p:nvPr>
        </p:nvSpPr>
        <p:spPr>
          <a:xfrm>
            <a:off x="457200" y="1143000"/>
            <a:ext cx="8229600" cy="4983163"/>
          </a:xfrm>
        </p:spPr>
        <p:txBody>
          <a:bodyPr/>
          <a:lstStyle/>
          <a:p>
            <a:r>
              <a:rPr lang="en-US" dirty="0" smtClean="0"/>
              <a:t>1</a:t>
            </a:r>
            <a:r>
              <a:rPr lang="en-US" dirty="0"/>
              <a:t>. Phenotype of the heterozygote shows the phenotype of both</a:t>
            </a:r>
          </a:p>
          <a:p>
            <a:r>
              <a:rPr lang="en-US" dirty="0"/>
              <a:t>homozygotes.</a:t>
            </a:r>
          </a:p>
          <a:p>
            <a:r>
              <a:rPr lang="en-US" dirty="0"/>
              <a:t>For example, the gene required for production of a glycoprotein on</a:t>
            </a:r>
          </a:p>
          <a:p>
            <a:r>
              <a:rPr lang="en-US" dirty="0"/>
              <a:t>the surface of red blood cells (basis for the M and N blood groups).</a:t>
            </a:r>
          </a:p>
          <a:p>
            <a:r>
              <a:rPr lang="en-US" dirty="0"/>
              <a:t>LM </a:t>
            </a:r>
            <a:r>
              <a:rPr lang="en-US" dirty="0" err="1"/>
              <a:t>LM</a:t>
            </a:r>
            <a:r>
              <a:rPr lang="en-US" dirty="0"/>
              <a:t> has only M antigens on the surface</a:t>
            </a:r>
          </a:p>
          <a:p>
            <a:r>
              <a:rPr lang="en-US" dirty="0"/>
              <a:t>LNLN has only N antigens on the surface</a:t>
            </a:r>
          </a:p>
          <a:p>
            <a:r>
              <a:rPr lang="en-US" dirty="0"/>
              <a:t>LM LN has both antigens on the surface.</a:t>
            </a:r>
            <a:endParaRPr lang="en-US" dirty="0"/>
          </a:p>
        </p:txBody>
      </p:sp>
    </p:spTree>
    <p:extLst>
      <p:ext uri="{BB962C8B-B14F-4D97-AF65-F5344CB8AC3E}">
        <p14:creationId xmlns:p14="http://schemas.microsoft.com/office/powerpoint/2010/main" val="2318304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smtClean="0"/>
              <a:t/>
            </a:r>
            <a:br>
              <a:rPr lang="en-US" b="0" dirty="0" smtClean="0"/>
            </a:br>
            <a:r>
              <a:rPr lang="en-US" b="0" dirty="0"/>
              <a:t/>
            </a:r>
            <a:br>
              <a:rPr lang="en-US" b="0" dirty="0"/>
            </a:br>
            <a:r>
              <a:rPr lang="en-US" b="0" dirty="0" err="1" smtClean="0"/>
              <a:t>Codominant</a:t>
            </a:r>
            <a:r>
              <a:rPr lang="en-US" b="0" dirty="0" smtClean="0"/>
              <a:t> </a:t>
            </a:r>
            <a:r>
              <a:rPr lang="en-US" b="0" dirty="0"/>
              <a:t>blood group alleles</a:t>
            </a:r>
            <a:br>
              <a:rPr lang="en-US" b="0" dirty="0"/>
            </a:br>
            <a:endParaRPr lang="en-US" dirty="0"/>
          </a:p>
        </p:txBody>
      </p:sp>
      <p:sp>
        <p:nvSpPr>
          <p:cNvPr id="3" name="Content Placeholder 2"/>
          <p:cNvSpPr>
            <a:spLocks noGrp="1"/>
          </p:cNvSpPr>
          <p:nvPr>
            <p:ph idx="1"/>
          </p:nvPr>
        </p:nvSpPr>
        <p:spPr/>
        <p:txBody>
          <a:bodyPr/>
          <a:lstStyle/>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038224"/>
            <a:ext cx="8382000" cy="551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00625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8686800" cy="4525963"/>
          </a:xfrm>
        </p:spPr>
        <p:txBody>
          <a:bodyPr/>
          <a:lstStyle/>
          <a:p>
            <a:r>
              <a:rPr lang="en-US" dirty="0" smtClean="0"/>
              <a:t>                         antigen A                  </a:t>
            </a:r>
            <a:r>
              <a:rPr lang="en-US" dirty="0" err="1" smtClean="0"/>
              <a:t>Ant.B</a:t>
            </a:r>
            <a:r>
              <a:rPr lang="en-US" dirty="0" smtClean="0"/>
              <a:t>    </a:t>
            </a:r>
          </a:p>
          <a:p>
            <a:endParaRPr lang="en-US" dirty="0"/>
          </a:p>
          <a:p>
            <a:endParaRPr lang="en-US" dirty="0" smtClean="0"/>
          </a:p>
          <a:p>
            <a:endParaRPr lang="en-US" dirty="0"/>
          </a:p>
          <a:p>
            <a:endParaRPr lang="en-US" dirty="0" smtClean="0"/>
          </a:p>
          <a:p>
            <a:endParaRPr lang="en-US" dirty="0"/>
          </a:p>
          <a:p>
            <a:endParaRPr lang="en-US" dirty="0" smtClean="0"/>
          </a:p>
          <a:p>
            <a:r>
              <a:rPr lang="en-US" dirty="0" smtClean="0"/>
              <a:t>H Antigen        N-</a:t>
            </a:r>
            <a:r>
              <a:rPr lang="en-US" dirty="0" err="1" smtClean="0"/>
              <a:t>acetylglucoseamine</a:t>
            </a:r>
            <a:r>
              <a:rPr lang="en-US" dirty="0" smtClean="0"/>
              <a:t>     </a:t>
            </a:r>
            <a:r>
              <a:rPr lang="en-US" dirty="0" err="1" smtClean="0"/>
              <a:t>Galactose</a:t>
            </a:r>
            <a:r>
              <a:rPr lang="en-US" dirty="0" smtClean="0"/>
              <a:t>                </a:t>
            </a:r>
          </a:p>
          <a:p>
            <a:r>
              <a:rPr lang="en-US" dirty="0"/>
              <a:t> </a:t>
            </a:r>
            <a:r>
              <a:rPr lang="en-US" dirty="0" smtClean="0"/>
              <a:t>   O                            A                          B                     AB</a:t>
            </a:r>
          </a:p>
          <a:p>
            <a:r>
              <a:rPr lang="en-US" dirty="0"/>
              <a:t> </a:t>
            </a:r>
            <a:r>
              <a:rPr lang="en-US" dirty="0" smtClean="0"/>
              <a:t>    ii                             A A/A i              BB/Bi                 AB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606675"/>
            <a:ext cx="7518400" cy="164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a:xfrm flipH="1">
            <a:off x="1371600" y="3048000"/>
            <a:ext cx="304800" cy="1524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3657600" y="2209800"/>
            <a:ext cx="2286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5715000" y="1958975"/>
            <a:ext cx="152400" cy="647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6553200" y="3200400"/>
            <a:ext cx="228600" cy="1600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7239000" y="2209800"/>
            <a:ext cx="381000" cy="990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8534400" y="3200400"/>
            <a:ext cx="228600" cy="1600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49641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err="1"/>
              <a:t>Glycosyl</a:t>
            </a:r>
            <a:r>
              <a:rPr lang="en-US" dirty="0"/>
              <a:t> </a:t>
            </a:r>
            <a:r>
              <a:rPr lang="en-US" dirty="0" err="1" smtClean="0"/>
              <a:t>transferase</a:t>
            </a:r>
            <a:r>
              <a:rPr lang="en-US" dirty="0" smtClean="0"/>
              <a:t> encoded </a:t>
            </a:r>
            <a:r>
              <a:rPr lang="en-US" dirty="0"/>
              <a:t>by </a:t>
            </a:r>
            <a:r>
              <a:rPr lang="en-US" i="1" dirty="0" smtClean="0"/>
              <a:t>IA </a:t>
            </a:r>
            <a:r>
              <a:rPr lang="en-US" dirty="0" smtClean="0"/>
              <a:t>allele</a:t>
            </a:r>
          </a:p>
          <a:p>
            <a:endParaRPr lang="en-US" dirty="0"/>
          </a:p>
          <a:p>
            <a:r>
              <a:rPr lang="en-US" dirty="0" smtClean="0"/>
              <a:t>Active site</a:t>
            </a:r>
          </a:p>
          <a:p>
            <a:endParaRPr lang="en-US" dirty="0"/>
          </a:p>
          <a:p>
            <a:endParaRPr lang="en-US" dirty="0" smtClean="0"/>
          </a:p>
          <a:p>
            <a:endParaRPr lang="en-US" dirty="0"/>
          </a:p>
          <a:p>
            <a:endParaRPr lang="en-US" dirty="0" smtClean="0"/>
          </a:p>
          <a:p>
            <a:r>
              <a:rPr lang="en-US" dirty="0" err="1"/>
              <a:t>Glycosyl</a:t>
            </a:r>
            <a:r>
              <a:rPr lang="en-US" dirty="0"/>
              <a:t> </a:t>
            </a:r>
            <a:r>
              <a:rPr lang="en-US" dirty="0" err="1"/>
              <a:t>transferase</a:t>
            </a:r>
            <a:endParaRPr lang="en-US" dirty="0"/>
          </a:p>
          <a:p>
            <a:r>
              <a:rPr lang="en-US" dirty="0"/>
              <a:t>encoded by </a:t>
            </a:r>
            <a:r>
              <a:rPr lang="en-US" i="1" dirty="0" err="1"/>
              <a:t>IB</a:t>
            </a:r>
            <a:r>
              <a:rPr lang="en-US" dirty="0" err="1"/>
              <a:t>allele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133600"/>
            <a:ext cx="53594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flipH="1">
            <a:off x="1981200" y="2819400"/>
            <a:ext cx="914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990600" y="2971800"/>
            <a:ext cx="1905000" cy="1143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2133600" y="2133600"/>
            <a:ext cx="4572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2362200" y="4114800"/>
            <a:ext cx="2286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55942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609600"/>
            <a:ext cx="8229600"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84243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 </a:t>
            </a:r>
            <a:r>
              <a:rPr lang="en-US" dirty="0" smtClean="0"/>
              <a:t> or MN Antigens </a:t>
            </a:r>
            <a:endParaRPr lang="en-US" dirty="0"/>
          </a:p>
        </p:txBody>
      </p:sp>
      <p:sp>
        <p:nvSpPr>
          <p:cNvPr id="3" name="Content Placeholder 2"/>
          <p:cNvSpPr>
            <a:spLocks noGrp="1"/>
          </p:cNvSpPr>
          <p:nvPr>
            <p:ph idx="1"/>
          </p:nvPr>
        </p:nvSpPr>
        <p:spPr>
          <a:xfrm>
            <a:off x="457200" y="1371600"/>
            <a:ext cx="8229600" cy="4754563"/>
          </a:xfrm>
        </p:spPr>
        <p:txBody>
          <a:bodyPr>
            <a:normAutofit fontScale="85000" lnSpcReduction="20000"/>
          </a:bodyPr>
          <a:lstStyle/>
          <a:p>
            <a:endParaRPr lang="en-US" b="1" dirty="0"/>
          </a:p>
          <a:p>
            <a:r>
              <a:rPr lang="en-US" dirty="0"/>
              <a:t>• </a:t>
            </a:r>
            <a:r>
              <a:rPr lang="en-US" b="1" dirty="0"/>
              <a:t>Type A individuals have the A antigen on their RBCs,</a:t>
            </a:r>
          </a:p>
          <a:p>
            <a:r>
              <a:rPr lang="en-US" b="1" dirty="0"/>
              <a:t>and anti-B antibodies in their blood.</a:t>
            </a:r>
          </a:p>
          <a:p>
            <a:r>
              <a:rPr lang="en-US" dirty="0"/>
              <a:t>– </a:t>
            </a:r>
            <a:r>
              <a:rPr lang="en-US" b="1" dirty="0"/>
              <a:t>Their genotype is </a:t>
            </a:r>
            <a:r>
              <a:rPr lang="en-US" b="1" i="1" dirty="0"/>
              <a:t>I </a:t>
            </a:r>
            <a:r>
              <a:rPr lang="en-US" b="1" dirty="0"/>
              <a:t>A/</a:t>
            </a:r>
            <a:r>
              <a:rPr lang="en-US" b="1" i="1" dirty="0"/>
              <a:t>I </a:t>
            </a:r>
            <a:r>
              <a:rPr lang="en-US" b="1" dirty="0"/>
              <a:t>A or </a:t>
            </a:r>
            <a:r>
              <a:rPr lang="en-US" b="1" i="1" dirty="0"/>
              <a:t>I </a:t>
            </a:r>
            <a:r>
              <a:rPr lang="en-US" b="1" dirty="0"/>
              <a:t>A/</a:t>
            </a:r>
            <a:r>
              <a:rPr lang="en-US" b="1" i="1" dirty="0"/>
              <a:t>i</a:t>
            </a:r>
            <a:r>
              <a:rPr lang="en-US" b="1" dirty="0"/>
              <a:t>.</a:t>
            </a:r>
          </a:p>
          <a:p>
            <a:r>
              <a:rPr lang="en-US" dirty="0"/>
              <a:t>• </a:t>
            </a:r>
            <a:r>
              <a:rPr lang="en-US" b="1" dirty="0"/>
              <a:t>Type B individuals have the B </a:t>
            </a:r>
            <a:r>
              <a:rPr lang="en-US" b="1" dirty="0" smtClean="0"/>
              <a:t>antigen</a:t>
            </a:r>
            <a:r>
              <a:rPr lang="en-US" dirty="0" smtClean="0"/>
              <a:t>–</a:t>
            </a:r>
            <a:r>
              <a:rPr lang="en-US" b="1" dirty="0" smtClean="0"/>
              <a:t>on </a:t>
            </a:r>
            <a:r>
              <a:rPr lang="en-US" b="1" dirty="0"/>
              <a:t>their RBCs, </a:t>
            </a:r>
            <a:endParaRPr lang="en-US" b="1" dirty="0" smtClean="0"/>
          </a:p>
          <a:p>
            <a:r>
              <a:rPr lang="en-US" b="1" dirty="0" smtClean="0"/>
              <a:t>and </a:t>
            </a:r>
            <a:r>
              <a:rPr lang="en-US" b="1" dirty="0"/>
              <a:t>anti-A antibodies in their blood. </a:t>
            </a:r>
            <a:endParaRPr lang="en-US" b="1" dirty="0" smtClean="0"/>
          </a:p>
          <a:p>
            <a:r>
              <a:rPr lang="en-US" b="1" dirty="0" smtClean="0"/>
              <a:t>Their genotype </a:t>
            </a:r>
            <a:r>
              <a:rPr lang="en-US" b="1" dirty="0"/>
              <a:t>is </a:t>
            </a:r>
            <a:r>
              <a:rPr lang="en-US" b="1" i="1" dirty="0"/>
              <a:t>I </a:t>
            </a:r>
            <a:r>
              <a:rPr lang="en-US" b="1" dirty="0"/>
              <a:t>B /</a:t>
            </a:r>
            <a:r>
              <a:rPr lang="en-US" b="1" i="1" dirty="0"/>
              <a:t>I </a:t>
            </a:r>
            <a:r>
              <a:rPr lang="en-US" b="1" dirty="0"/>
              <a:t>B or </a:t>
            </a:r>
            <a:r>
              <a:rPr lang="en-US" b="1" i="1" dirty="0"/>
              <a:t>I </a:t>
            </a:r>
            <a:r>
              <a:rPr lang="en-US" b="1" dirty="0"/>
              <a:t>B /</a:t>
            </a:r>
            <a:r>
              <a:rPr lang="en-US" b="1" i="1" dirty="0"/>
              <a:t>i</a:t>
            </a:r>
            <a:r>
              <a:rPr lang="en-US" b="1" dirty="0"/>
              <a:t>.</a:t>
            </a:r>
          </a:p>
          <a:p>
            <a:r>
              <a:rPr lang="en-US" dirty="0"/>
              <a:t>• </a:t>
            </a:r>
            <a:r>
              <a:rPr lang="en-US" b="1" dirty="0"/>
              <a:t>Type AB individuals have both the A and the B</a:t>
            </a:r>
          </a:p>
          <a:p>
            <a:r>
              <a:rPr lang="en-US" b="1" dirty="0"/>
              <a:t>antigen on their RBCs, and neither anti-A nor anti-B</a:t>
            </a:r>
          </a:p>
          <a:p>
            <a:r>
              <a:rPr lang="en-US" b="1" dirty="0"/>
              <a:t>antibodies in their blood.</a:t>
            </a:r>
          </a:p>
          <a:p>
            <a:r>
              <a:rPr lang="en-US" dirty="0"/>
              <a:t>– </a:t>
            </a:r>
            <a:r>
              <a:rPr lang="en-US" b="1" dirty="0"/>
              <a:t>Their genotype is </a:t>
            </a:r>
            <a:r>
              <a:rPr lang="en-US" b="1" i="1" dirty="0"/>
              <a:t>I </a:t>
            </a:r>
            <a:r>
              <a:rPr lang="en-US" b="1" dirty="0"/>
              <a:t>A / </a:t>
            </a:r>
            <a:r>
              <a:rPr lang="en-US" b="1" i="1" dirty="0"/>
              <a:t>I </a:t>
            </a:r>
            <a:r>
              <a:rPr lang="en-US" b="1" dirty="0"/>
              <a:t>B.</a:t>
            </a:r>
          </a:p>
          <a:p>
            <a:r>
              <a:rPr lang="en-US" dirty="0"/>
              <a:t>• </a:t>
            </a:r>
            <a:r>
              <a:rPr lang="en-US" b="1" dirty="0"/>
              <a:t>Type O individuals have neither the A nor the B</a:t>
            </a:r>
          </a:p>
          <a:p>
            <a:r>
              <a:rPr lang="en-US" b="1" dirty="0"/>
              <a:t>antigen on their RBCs, and both anti-A and anti-B</a:t>
            </a:r>
          </a:p>
          <a:p>
            <a:r>
              <a:rPr lang="en-US" b="1" dirty="0"/>
              <a:t>antibodies in their blood.</a:t>
            </a:r>
          </a:p>
          <a:p>
            <a:r>
              <a:rPr lang="en-US" dirty="0"/>
              <a:t>– </a:t>
            </a:r>
            <a:r>
              <a:rPr lang="en-US" b="1" dirty="0"/>
              <a:t>Their genotype is </a:t>
            </a:r>
            <a:r>
              <a:rPr lang="en-US" b="1" i="1" dirty="0"/>
              <a:t>i </a:t>
            </a:r>
            <a:r>
              <a:rPr lang="en-US" b="1" dirty="0"/>
              <a:t>/</a:t>
            </a:r>
            <a:r>
              <a:rPr lang="en-US" b="1" i="1" dirty="0"/>
              <a:t>i</a:t>
            </a:r>
            <a:r>
              <a:rPr lang="en-US" b="1" dirty="0"/>
              <a:t>.</a:t>
            </a:r>
          </a:p>
          <a:p>
            <a:endParaRPr lang="en-US" dirty="0"/>
          </a:p>
        </p:txBody>
      </p:sp>
    </p:spTree>
    <p:extLst>
      <p:ext uri="{BB962C8B-B14F-4D97-AF65-F5344CB8AC3E}">
        <p14:creationId xmlns:p14="http://schemas.microsoft.com/office/powerpoint/2010/main" val="7463633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1447800"/>
          </a:xfrm>
        </p:spPr>
        <p:txBody>
          <a:bodyPr>
            <a:normAutofit fontScale="90000"/>
          </a:bodyPr>
          <a:lstStyle/>
          <a:p>
            <a:r>
              <a:rPr lang="en-US" b="0" dirty="0" smtClean="0"/>
              <a:t>•</a:t>
            </a:r>
            <a:br>
              <a:rPr lang="en-US" b="0" dirty="0" smtClean="0"/>
            </a:br>
            <a:r>
              <a:rPr lang="en-US" b="0" dirty="0" err="1" smtClean="0"/>
              <a:t>Overdominance</a:t>
            </a:r>
            <a:r>
              <a:rPr lang="en-US" b="0" dirty="0"/>
              <a:t/>
            </a:r>
            <a:br>
              <a:rPr lang="en-US" b="0" dirty="0"/>
            </a:br>
            <a:r>
              <a:rPr lang="en-US" b="0" dirty="0"/>
              <a:t/>
            </a:r>
            <a:br>
              <a:rPr lang="en-US" b="0" dirty="0"/>
            </a:br>
            <a:endParaRPr lang="en-US" dirty="0"/>
          </a:p>
        </p:txBody>
      </p:sp>
      <p:sp>
        <p:nvSpPr>
          <p:cNvPr id="3" name="Content Placeholder 2"/>
          <p:cNvSpPr>
            <a:spLocks noGrp="1"/>
          </p:cNvSpPr>
          <p:nvPr>
            <p:ph idx="1"/>
          </p:nvPr>
        </p:nvSpPr>
        <p:spPr/>
        <p:txBody>
          <a:bodyPr/>
          <a:lstStyle/>
          <a:p>
            <a:r>
              <a:rPr lang="en-US" dirty="0"/>
              <a:t>in which a heterozygote is more vigorous than both of the corresponding homozygotes</a:t>
            </a:r>
          </a:p>
          <a:p>
            <a:r>
              <a:rPr lang="en-US" dirty="0"/>
              <a:t>–It is also </a:t>
            </a:r>
            <a:r>
              <a:rPr lang="en-US" dirty="0" smtClean="0"/>
              <a:t>called heterozygote </a:t>
            </a:r>
            <a:r>
              <a:rPr lang="en-US" dirty="0"/>
              <a:t>advantage</a:t>
            </a:r>
          </a:p>
          <a:p>
            <a:r>
              <a:rPr lang="en-US" dirty="0"/>
              <a:t>•Usually due to one of three reasons:</a:t>
            </a:r>
          </a:p>
          <a:p>
            <a:r>
              <a:rPr lang="en-US" dirty="0"/>
              <a:t>–Protection from microorganisms</a:t>
            </a:r>
          </a:p>
          <a:p>
            <a:r>
              <a:rPr lang="en-US" dirty="0"/>
              <a:t>–</a:t>
            </a:r>
            <a:r>
              <a:rPr lang="en-US" dirty="0" smtClean="0"/>
              <a:t>Homo dimer </a:t>
            </a:r>
            <a:r>
              <a:rPr lang="en-US" dirty="0"/>
              <a:t>formation</a:t>
            </a:r>
          </a:p>
          <a:p>
            <a:r>
              <a:rPr lang="en-US" dirty="0"/>
              <a:t>–Expansion of range of enzyme function</a:t>
            </a:r>
          </a:p>
          <a:p>
            <a:endParaRPr lang="en-US" dirty="0"/>
          </a:p>
        </p:txBody>
      </p:sp>
    </p:spTree>
    <p:extLst>
      <p:ext uri="{BB962C8B-B14F-4D97-AF65-F5344CB8AC3E}">
        <p14:creationId xmlns:p14="http://schemas.microsoft.com/office/powerpoint/2010/main" val="36769237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2274838"/>
            <a:ext cx="7315200" cy="4247317"/>
          </a:xfrm>
          <a:prstGeom prst="rect">
            <a:avLst/>
          </a:prstGeom>
        </p:spPr>
        <p:txBody>
          <a:bodyPr wrap="square">
            <a:spAutoFit/>
          </a:bodyPr>
          <a:lstStyle/>
          <a:p>
            <a:pPr algn="just"/>
            <a:r>
              <a:rPr lang="en-US" dirty="0"/>
              <a:t>Extensions of </a:t>
            </a:r>
            <a:r>
              <a:rPr lang="en-US" dirty="0" err="1" smtClean="0"/>
              <a:t>Mendelian</a:t>
            </a:r>
            <a:r>
              <a:rPr lang="en-US" dirty="0" smtClean="0"/>
              <a:t> Analysis </a:t>
            </a:r>
            <a:endParaRPr lang="en-US" dirty="0" smtClean="0"/>
          </a:p>
          <a:p>
            <a:pPr algn="just"/>
            <a:r>
              <a:rPr lang="en-US" dirty="0"/>
              <a:t>Many crosses do not yield simple </a:t>
            </a:r>
            <a:r>
              <a:rPr lang="en-US" dirty="0" err="1"/>
              <a:t>Mendelian</a:t>
            </a:r>
            <a:r>
              <a:rPr lang="en-US" dirty="0"/>
              <a:t> ratios. Instead, the ratios are modified.</a:t>
            </a:r>
          </a:p>
          <a:p>
            <a:pPr algn="just"/>
            <a:r>
              <a:rPr lang="en-US" dirty="0"/>
              <a:t>These modifications reflect complexities in gene expression not complexities in</a:t>
            </a:r>
          </a:p>
          <a:p>
            <a:pPr algn="just"/>
            <a:r>
              <a:rPr lang="en-US" dirty="0"/>
              <a:t>inheritance of the genes</a:t>
            </a:r>
            <a:r>
              <a:rPr lang="en-US" dirty="0" smtClean="0"/>
              <a:t>.</a:t>
            </a:r>
          </a:p>
          <a:p>
            <a:pPr algn="just"/>
            <a:r>
              <a:rPr lang="en-US" dirty="0" smtClean="0"/>
              <a:t> </a:t>
            </a:r>
            <a:r>
              <a:rPr lang="en-US" dirty="0"/>
              <a:t>In other words, the genes (and genotypes) are still</a:t>
            </a:r>
          </a:p>
          <a:p>
            <a:pPr algn="just"/>
            <a:r>
              <a:rPr lang="en-US" dirty="0"/>
              <a:t>inherited according to </a:t>
            </a:r>
            <a:r>
              <a:rPr lang="en-US" dirty="0" err="1"/>
              <a:t>Mendelian</a:t>
            </a:r>
            <a:r>
              <a:rPr lang="en-US" dirty="0"/>
              <a:t> rules, but the phenotypes do not conform to simple</a:t>
            </a:r>
          </a:p>
          <a:p>
            <a:pPr algn="just"/>
            <a:r>
              <a:rPr lang="en-US" dirty="0" err="1"/>
              <a:t>Mendelian</a:t>
            </a:r>
            <a:r>
              <a:rPr lang="en-US" dirty="0"/>
              <a:t> rules.</a:t>
            </a:r>
            <a:endParaRPr lang="en-US" dirty="0"/>
          </a:p>
          <a:p>
            <a:pPr algn="just"/>
            <a:endParaRPr lang="en-US" dirty="0"/>
          </a:p>
          <a:p>
            <a:pPr algn="just"/>
            <a:r>
              <a:rPr lang="en-US" dirty="0"/>
              <a:t>•</a:t>
            </a:r>
            <a:r>
              <a:rPr lang="en-US" b="1" dirty="0"/>
              <a:t>Modifications of </a:t>
            </a:r>
            <a:r>
              <a:rPr lang="en-US" b="1" dirty="0" err="1"/>
              <a:t>MendelianRatios</a:t>
            </a:r>
            <a:endParaRPr lang="en-US" dirty="0"/>
          </a:p>
          <a:p>
            <a:pPr algn="just"/>
            <a:r>
              <a:rPr lang="en-US" dirty="0"/>
              <a:t>•</a:t>
            </a:r>
            <a:r>
              <a:rPr lang="en-US" b="1" dirty="0"/>
              <a:t>Single Gene modifications</a:t>
            </a:r>
            <a:endParaRPr lang="en-US" dirty="0"/>
          </a:p>
          <a:p>
            <a:pPr algn="just"/>
            <a:r>
              <a:rPr lang="en-US" dirty="0"/>
              <a:t>•</a:t>
            </a:r>
            <a:r>
              <a:rPr lang="en-US" b="1" dirty="0"/>
              <a:t>Two gene pair modifications: modified 9:3:3:1 ratios</a:t>
            </a:r>
            <a:endParaRPr lang="en-US" dirty="0"/>
          </a:p>
          <a:p>
            <a:pPr algn="just"/>
            <a:r>
              <a:rPr lang="en-US" dirty="0"/>
              <a:t>•</a:t>
            </a:r>
            <a:r>
              <a:rPr lang="en-US" b="1" dirty="0"/>
              <a:t>Modification of Expression</a:t>
            </a:r>
            <a:endParaRPr lang="en-US" dirty="0"/>
          </a:p>
          <a:p>
            <a:pPr algn="just"/>
            <a:r>
              <a:rPr lang="en-US" dirty="0"/>
              <a:t>•</a:t>
            </a:r>
            <a:r>
              <a:rPr lang="en-US" b="1" dirty="0"/>
              <a:t>Quantitative Genetics</a:t>
            </a:r>
            <a:endParaRPr lang="en-US" dirty="0"/>
          </a:p>
        </p:txBody>
      </p:sp>
      <p:sp>
        <p:nvSpPr>
          <p:cNvPr id="5" name="Title 4"/>
          <p:cNvSpPr>
            <a:spLocks noGrp="1"/>
          </p:cNvSpPr>
          <p:nvPr>
            <p:ph type="title"/>
          </p:nvPr>
        </p:nvSpPr>
        <p:spPr>
          <a:xfrm>
            <a:off x="457200" y="274638"/>
            <a:ext cx="8229600" cy="944562"/>
          </a:xfrm>
        </p:spPr>
        <p:txBody>
          <a:bodyPr>
            <a:normAutofit fontScale="90000"/>
          </a:bodyPr>
          <a:lstStyle/>
          <a:p>
            <a:r>
              <a:rPr lang="en-US" b="0" dirty="0"/>
              <a:t/>
            </a:r>
            <a:br>
              <a:rPr lang="en-US" b="0" dirty="0"/>
            </a:br>
            <a:r>
              <a:rPr lang="en-US" b="0" dirty="0" smtClean="0"/>
              <a:t>•</a:t>
            </a:r>
            <a:r>
              <a:rPr lang="en-US" b="0" dirty="0"/>
              <a:t>INTRODUCTION</a:t>
            </a:r>
            <a:br>
              <a:rPr lang="en-US" b="0" dirty="0"/>
            </a:br>
            <a:endParaRPr lang="en-US" dirty="0"/>
          </a:p>
        </p:txBody>
      </p:sp>
      <p:sp>
        <p:nvSpPr>
          <p:cNvPr id="6" name="Content Placeholder 5"/>
          <p:cNvSpPr>
            <a:spLocks noGrp="1"/>
          </p:cNvSpPr>
          <p:nvPr>
            <p:ph idx="1"/>
          </p:nvPr>
        </p:nvSpPr>
        <p:spPr>
          <a:xfrm>
            <a:off x="457200" y="1600200"/>
            <a:ext cx="8229600" cy="4800600"/>
          </a:xfrm>
        </p:spPr>
        <p:txBody>
          <a:bodyPr/>
          <a:lstStyle/>
          <a:p>
            <a:endParaRPr lang="en-US" dirty="0" smtClean="0"/>
          </a:p>
          <a:p>
            <a:r>
              <a:rPr lang="en-US" sz="3200" dirty="0" smtClean="0"/>
              <a:t>  </a:t>
            </a:r>
            <a:endParaRPr lang="en-US" sz="3200" dirty="0"/>
          </a:p>
        </p:txBody>
      </p:sp>
    </p:spTree>
    <p:extLst>
      <p:ext uri="{BB962C8B-B14F-4D97-AF65-F5344CB8AC3E}">
        <p14:creationId xmlns:p14="http://schemas.microsoft.com/office/powerpoint/2010/main" val="28146878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sz="half" idx="1"/>
          </p:nvPr>
        </p:nvSpPr>
        <p:spPr>
          <a:xfrm>
            <a:off x="457200" y="1600200"/>
            <a:ext cx="4191000" cy="4525963"/>
          </a:xfrm>
        </p:spPr>
        <p:txBody>
          <a:bodyPr>
            <a:noAutofit/>
          </a:bodyPr>
          <a:lstStyle/>
          <a:p>
            <a:r>
              <a:rPr lang="en-US" sz="2000" dirty="0"/>
              <a:t>A microorganism will infect a cell if certain cellular proteins function optimally</a:t>
            </a:r>
          </a:p>
          <a:p>
            <a:r>
              <a:rPr lang="en-US" sz="2000" dirty="0" smtClean="0"/>
              <a:t></a:t>
            </a:r>
            <a:r>
              <a:rPr lang="en-US" sz="2000" dirty="0"/>
              <a:t>Heterozygotes have one altered copy of the gene</a:t>
            </a:r>
          </a:p>
          <a:p>
            <a:r>
              <a:rPr lang="en-US" sz="2000" dirty="0"/>
              <a:t>Therefore, they have slightly reduced protein function</a:t>
            </a:r>
          </a:p>
          <a:p>
            <a:r>
              <a:rPr lang="en-US" sz="2000" dirty="0"/>
              <a:t>This reduced function is not enough to cause serious side effects</a:t>
            </a:r>
          </a:p>
          <a:p>
            <a:r>
              <a:rPr lang="en-US" sz="2000" dirty="0"/>
              <a:t>But it is enough to prevent infections</a:t>
            </a:r>
          </a:p>
          <a:p>
            <a:r>
              <a:rPr lang="en-US" sz="2000" dirty="0" smtClean="0"/>
              <a:t></a:t>
            </a:r>
            <a:r>
              <a:rPr lang="en-US" sz="2000" dirty="0"/>
              <a:t>Examples include</a:t>
            </a:r>
          </a:p>
          <a:p>
            <a:r>
              <a:rPr lang="en-US" sz="1600" dirty="0"/>
              <a:t>Sickle-cell anemia and malaria</a:t>
            </a:r>
          </a:p>
          <a:p>
            <a:r>
              <a:rPr lang="en-US" sz="1600" dirty="0"/>
              <a:t></a:t>
            </a:r>
            <a:r>
              <a:rPr lang="en-US" sz="1600" dirty="0" err="1"/>
              <a:t>Tay</a:t>
            </a:r>
            <a:r>
              <a:rPr lang="en-US" sz="1600" dirty="0"/>
              <a:t>-Sachs disease</a:t>
            </a:r>
          </a:p>
          <a:p>
            <a:r>
              <a:rPr lang="en-US" sz="1600" dirty="0"/>
              <a:t>Heterozygotes are resistant to </a:t>
            </a:r>
            <a:r>
              <a:rPr lang="en-US" sz="1600" dirty="0" smtClean="0"/>
              <a:t>tuberculosis</a:t>
            </a:r>
            <a:endParaRPr lang="en-US" sz="1600" dirty="0"/>
          </a:p>
        </p:txBody>
      </p:sp>
      <p:sp>
        <p:nvSpPr>
          <p:cNvPr id="6" name="Content Placeholder 5"/>
          <p:cNvSpPr>
            <a:spLocks noGrp="1"/>
          </p:cNvSpPr>
          <p:nvPr>
            <p:ph sz="half" idx="2"/>
          </p:nvPr>
        </p:nvSpPr>
        <p:spPr/>
        <p:txBody>
          <a:bodyPr>
            <a:normAutofit fontScale="47500" lnSpcReduction="20000"/>
          </a:bodyPr>
          <a:lstStyle/>
          <a:p>
            <a:r>
              <a:rPr lang="en-US" dirty="0" smtClean="0"/>
              <a:t>                                      A1A1</a:t>
            </a:r>
          </a:p>
          <a:p>
            <a:r>
              <a:rPr lang="en-US" dirty="0"/>
              <a:t> </a:t>
            </a:r>
            <a:r>
              <a:rPr lang="en-US" dirty="0" smtClean="0"/>
              <a:t>                                     pathogen can</a:t>
            </a:r>
          </a:p>
          <a:p>
            <a:r>
              <a:rPr lang="en-US" dirty="0"/>
              <a:t> </a:t>
            </a:r>
            <a:r>
              <a:rPr lang="en-US" dirty="0" smtClean="0"/>
              <a:t>                                     successfully</a:t>
            </a:r>
          </a:p>
          <a:p>
            <a:r>
              <a:rPr lang="en-US" dirty="0"/>
              <a:t> </a:t>
            </a:r>
            <a:r>
              <a:rPr lang="en-US" dirty="0" smtClean="0"/>
              <a:t>                                     </a:t>
            </a:r>
            <a:r>
              <a:rPr lang="en-US" dirty="0" err="1" smtClean="0"/>
              <a:t>propogate</a:t>
            </a:r>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Normal homozygote (recessive)</a:t>
            </a:r>
            <a:endParaRPr lang="en-US" dirty="0"/>
          </a:p>
          <a:p>
            <a:endParaRPr lang="en-US" dirty="0" smtClean="0"/>
          </a:p>
          <a:p>
            <a:pPr marL="0" indent="0">
              <a:buNone/>
            </a:pPr>
            <a:r>
              <a:rPr lang="en-US" dirty="0"/>
              <a:t> </a:t>
            </a:r>
            <a:r>
              <a:rPr lang="en-US" dirty="0" smtClean="0"/>
              <a:t>                                        A1A2</a:t>
            </a:r>
          </a:p>
          <a:p>
            <a:r>
              <a:rPr lang="en-US" dirty="0"/>
              <a:t> </a:t>
            </a:r>
            <a:r>
              <a:rPr lang="en-US" dirty="0" smtClean="0"/>
              <a:t>                                pathogen can not</a:t>
            </a:r>
          </a:p>
          <a:p>
            <a:r>
              <a:rPr lang="en-US" dirty="0"/>
              <a:t> </a:t>
            </a:r>
            <a:r>
              <a:rPr lang="en-US" dirty="0" smtClean="0"/>
              <a:t>                                propagate</a:t>
            </a:r>
          </a:p>
          <a:p>
            <a:r>
              <a:rPr lang="en-US" dirty="0"/>
              <a:t> </a:t>
            </a:r>
            <a:r>
              <a:rPr lang="en-US" dirty="0" smtClean="0"/>
              <a:t>                                 Hetero (resistant)</a:t>
            </a:r>
          </a:p>
          <a:p>
            <a:endParaRPr lang="en-US" dirty="0"/>
          </a:p>
          <a:p>
            <a:endParaRPr lang="en-US" dirty="0" smtClean="0"/>
          </a:p>
          <a:p>
            <a:endParaRPr lang="en-US" dirty="0"/>
          </a:p>
          <a:p>
            <a:endParaRPr lang="en-US" dirty="0" smtClean="0"/>
          </a:p>
          <a:p>
            <a:r>
              <a:rPr lang="en-US" dirty="0" smtClean="0"/>
              <a:t> propagate</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1676401"/>
            <a:ext cx="1752600" cy="1828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1" y="4419601"/>
            <a:ext cx="1523999" cy="1219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17874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normAutofit fontScale="25000" lnSpcReduction="20000"/>
          </a:bodyPr>
          <a:lstStyle/>
          <a:p>
            <a:r>
              <a:rPr lang="en-US" sz="7200" dirty="0"/>
              <a:t>Some proteins function as </a:t>
            </a:r>
            <a:r>
              <a:rPr lang="en-US" sz="7200" dirty="0" smtClean="0"/>
              <a:t>homo dimers</a:t>
            </a:r>
            <a:endParaRPr lang="en-US" sz="7200" dirty="0"/>
          </a:p>
          <a:p>
            <a:r>
              <a:rPr lang="en-US" sz="7200" dirty="0"/>
              <a:t>–Composed of two different subunits</a:t>
            </a:r>
          </a:p>
          <a:p>
            <a:r>
              <a:rPr lang="en-US" sz="7200" dirty="0"/>
              <a:t>–Encoded by two alleles of the same gene</a:t>
            </a:r>
          </a:p>
          <a:p>
            <a:r>
              <a:rPr lang="en-US" sz="7200" dirty="0"/>
              <a:t>•</a:t>
            </a:r>
            <a:r>
              <a:rPr lang="en-US" sz="7200" i="1" dirty="0"/>
              <a:t>A1A1</a:t>
            </a:r>
            <a:r>
              <a:rPr lang="en-US" sz="7200" dirty="0"/>
              <a:t>homozygotes</a:t>
            </a:r>
          </a:p>
          <a:p>
            <a:r>
              <a:rPr lang="en-US" sz="7200" dirty="0"/>
              <a:t>–Make only A1A1 </a:t>
            </a:r>
            <a:r>
              <a:rPr lang="en-US" sz="7200" dirty="0" err="1"/>
              <a:t>homodimers</a:t>
            </a:r>
            <a:endParaRPr lang="en-US" sz="7200" dirty="0"/>
          </a:p>
          <a:p>
            <a:r>
              <a:rPr lang="en-US" sz="7200" dirty="0" smtClean="0"/>
              <a:t></a:t>
            </a:r>
            <a:r>
              <a:rPr lang="en-US" sz="7200" i="1" dirty="0"/>
              <a:t>A2A2</a:t>
            </a:r>
            <a:r>
              <a:rPr lang="en-US" sz="7200" dirty="0"/>
              <a:t>homozygotes</a:t>
            </a:r>
          </a:p>
          <a:p>
            <a:r>
              <a:rPr lang="en-US" sz="7200" dirty="0"/>
              <a:t>Make only A2A2 </a:t>
            </a:r>
            <a:r>
              <a:rPr lang="en-US" sz="7200" dirty="0" err="1"/>
              <a:t>homodimers</a:t>
            </a:r>
            <a:endParaRPr lang="en-US" sz="7200" dirty="0"/>
          </a:p>
          <a:p>
            <a:endParaRPr lang="en-US" sz="7200" dirty="0"/>
          </a:p>
          <a:p>
            <a:r>
              <a:rPr lang="en-US" sz="7200" dirty="0"/>
              <a:t></a:t>
            </a:r>
            <a:r>
              <a:rPr lang="en-US" sz="7200" i="1" dirty="0"/>
              <a:t>A1A2</a:t>
            </a:r>
            <a:r>
              <a:rPr lang="en-US" sz="7200" dirty="0"/>
              <a:t>heterozygotes</a:t>
            </a:r>
          </a:p>
          <a:p>
            <a:r>
              <a:rPr lang="en-US" sz="7200" dirty="0"/>
              <a:t>Make A1A1 and A2A2 </a:t>
            </a:r>
            <a:r>
              <a:rPr lang="en-US" sz="7200" dirty="0" err="1"/>
              <a:t>homodimers</a:t>
            </a:r>
            <a:endParaRPr lang="en-US" sz="7200" dirty="0"/>
          </a:p>
          <a:p>
            <a:r>
              <a:rPr lang="en-US" sz="7200" dirty="0"/>
              <a:t>ANDA1A2 </a:t>
            </a:r>
            <a:r>
              <a:rPr lang="en-US" sz="7200" dirty="0" err="1"/>
              <a:t>homodimers</a:t>
            </a:r>
            <a:endParaRPr lang="en-US" sz="7200" dirty="0"/>
          </a:p>
          <a:p>
            <a:endParaRPr lang="en-US" sz="7200" dirty="0"/>
          </a:p>
          <a:p>
            <a:r>
              <a:rPr lang="en-US" sz="7200" dirty="0"/>
              <a:t>For some proteins, the A1A2 </a:t>
            </a:r>
            <a:r>
              <a:rPr lang="en-US" sz="7200" dirty="0" err="1"/>
              <a:t>homodimer</a:t>
            </a:r>
            <a:r>
              <a:rPr lang="en-US" sz="7200" dirty="0"/>
              <a:t> may have better functional activity</a:t>
            </a:r>
          </a:p>
          <a:p>
            <a:r>
              <a:rPr lang="en-US" sz="7200" dirty="0"/>
              <a:t>Giving the heterozygote superior </a:t>
            </a:r>
            <a:r>
              <a:rPr lang="en-US" sz="7200" dirty="0" smtClean="0"/>
              <a:t>characteristics</a:t>
            </a:r>
            <a:endParaRPr lang="en-US" sz="7200" dirty="0"/>
          </a:p>
          <a:p>
            <a:endParaRPr lang="en-US" dirty="0"/>
          </a:p>
        </p:txBody>
      </p:sp>
      <p:sp>
        <p:nvSpPr>
          <p:cNvPr id="4" name="Content Placeholder 3"/>
          <p:cNvSpPr>
            <a:spLocks noGrp="1"/>
          </p:cNvSpPr>
          <p:nvPr>
            <p:ph sz="half" idx="2"/>
          </p:nvPr>
        </p:nvSpPr>
        <p:spPr/>
        <p:txBody>
          <a:bodyPr>
            <a:normAutofit fontScale="25000" lnSpcReduction="20000"/>
          </a:bodyPr>
          <a:lstStyle/>
          <a:p>
            <a:endParaRPr lang="en-US" dirty="0"/>
          </a:p>
        </p:txBody>
      </p:sp>
      <p:sp>
        <p:nvSpPr>
          <p:cNvPr id="5" name="Oval 4"/>
          <p:cNvSpPr/>
          <p:nvPr/>
        </p:nvSpPr>
        <p:spPr>
          <a:xfrm>
            <a:off x="5181600" y="1905000"/>
            <a:ext cx="914400"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A1</a:t>
            </a:r>
            <a:endParaRPr lang="en-US" dirty="0"/>
          </a:p>
        </p:txBody>
      </p:sp>
      <p:sp>
        <p:nvSpPr>
          <p:cNvPr id="6" name="Oval 5"/>
          <p:cNvSpPr/>
          <p:nvPr/>
        </p:nvSpPr>
        <p:spPr>
          <a:xfrm>
            <a:off x="6096000" y="1905000"/>
            <a:ext cx="914400"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A1</a:t>
            </a:r>
            <a:endParaRPr lang="en-US" dirty="0"/>
          </a:p>
        </p:txBody>
      </p:sp>
      <p:sp>
        <p:nvSpPr>
          <p:cNvPr id="7" name="Rectangle 6"/>
          <p:cNvSpPr/>
          <p:nvPr/>
        </p:nvSpPr>
        <p:spPr>
          <a:xfrm>
            <a:off x="5486400" y="327660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A2</a:t>
            </a:r>
            <a:endParaRPr lang="en-US" dirty="0"/>
          </a:p>
        </p:txBody>
      </p:sp>
      <p:sp>
        <p:nvSpPr>
          <p:cNvPr id="8" name="Rectangle 7"/>
          <p:cNvSpPr/>
          <p:nvPr/>
        </p:nvSpPr>
        <p:spPr>
          <a:xfrm>
            <a:off x="6400800" y="327660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A2</a:t>
            </a:r>
            <a:endParaRPr lang="en-US" dirty="0"/>
          </a:p>
        </p:txBody>
      </p:sp>
      <p:sp>
        <p:nvSpPr>
          <p:cNvPr id="9" name="Oval 8"/>
          <p:cNvSpPr/>
          <p:nvPr/>
        </p:nvSpPr>
        <p:spPr>
          <a:xfrm>
            <a:off x="5112152" y="4800600"/>
            <a:ext cx="914400"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A1</a:t>
            </a:r>
            <a:endParaRPr lang="en-US" dirty="0"/>
          </a:p>
        </p:txBody>
      </p:sp>
      <p:sp>
        <p:nvSpPr>
          <p:cNvPr id="10" name="Rectangle 9"/>
          <p:cNvSpPr/>
          <p:nvPr/>
        </p:nvSpPr>
        <p:spPr>
          <a:xfrm>
            <a:off x="6026552" y="480060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A2</a:t>
            </a:r>
            <a:endParaRPr lang="en-US" dirty="0"/>
          </a:p>
        </p:txBody>
      </p:sp>
    </p:spTree>
    <p:extLst>
      <p:ext uri="{BB962C8B-B14F-4D97-AF65-F5344CB8AC3E}">
        <p14:creationId xmlns:p14="http://schemas.microsoft.com/office/powerpoint/2010/main" val="35439721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normAutofit fontScale="62500" lnSpcReduction="20000"/>
          </a:bodyPr>
          <a:lstStyle/>
          <a:p>
            <a:r>
              <a:rPr lang="pt-BR" sz="3200" dirty="0"/>
              <a:t>A gene, </a:t>
            </a:r>
            <a:r>
              <a:rPr lang="pt-BR" sz="3200" i="1" dirty="0"/>
              <a:t>E</a:t>
            </a:r>
            <a:r>
              <a:rPr lang="pt-BR" sz="3200" dirty="0"/>
              <a:t>, encodes a metabolic enzyme</a:t>
            </a:r>
          </a:p>
          <a:p>
            <a:r>
              <a:rPr lang="en-US" sz="3200" dirty="0"/>
              <a:t>•Allele </a:t>
            </a:r>
            <a:r>
              <a:rPr lang="en-US" sz="3200" i="1" dirty="0"/>
              <a:t>E1</a:t>
            </a:r>
            <a:r>
              <a:rPr lang="en-US" sz="3200" dirty="0"/>
              <a:t>encodes an enzyme that functions better at lower temperatures</a:t>
            </a:r>
          </a:p>
          <a:p>
            <a:r>
              <a:rPr lang="en-US" sz="3200" dirty="0" smtClean="0"/>
              <a:t></a:t>
            </a:r>
            <a:r>
              <a:rPr lang="en-US" sz="3200" dirty="0"/>
              <a:t>Allele </a:t>
            </a:r>
            <a:r>
              <a:rPr lang="en-US" sz="3200" i="1" dirty="0"/>
              <a:t>E2</a:t>
            </a:r>
            <a:r>
              <a:rPr lang="en-US" sz="3200" dirty="0"/>
              <a:t>encodes an enzyme that functions better at higher temperatures</a:t>
            </a:r>
          </a:p>
          <a:p>
            <a:endParaRPr lang="en-US" sz="3200" dirty="0"/>
          </a:p>
          <a:p>
            <a:r>
              <a:rPr lang="en-US" sz="3200" dirty="0"/>
              <a:t></a:t>
            </a:r>
            <a:r>
              <a:rPr lang="en-US" sz="3200" i="1" dirty="0"/>
              <a:t>E1E2 </a:t>
            </a:r>
            <a:r>
              <a:rPr lang="en-US" sz="3200" dirty="0"/>
              <a:t>heterozygotes produce both enzymes</a:t>
            </a:r>
          </a:p>
          <a:p>
            <a:r>
              <a:rPr lang="en-US" sz="3200" dirty="0"/>
              <a:t>Therefore they have an advantage in that they function over a wider temperature range than either </a:t>
            </a:r>
            <a:r>
              <a:rPr lang="en-US" sz="3200" i="1" dirty="0"/>
              <a:t>E1E1 </a:t>
            </a:r>
            <a:r>
              <a:rPr lang="en-US" sz="3200" dirty="0"/>
              <a:t>or</a:t>
            </a:r>
            <a:r>
              <a:rPr lang="en-US" sz="3200" i="1" dirty="0"/>
              <a:t>E2E2 </a:t>
            </a:r>
            <a:r>
              <a:rPr lang="en-US" sz="3200" dirty="0" smtClean="0"/>
              <a:t>homozygotes</a:t>
            </a:r>
          </a:p>
        </p:txBody>
      </p:sp>
      <p:sp>
        <p:nvSpPr>
          <p:cNvPr id="4" name="Content Placeholder 3"/>
          <p:cNvSpPr>
            <a:spLocks noGrp="1"/>
          </p:cNvSpPr>
          <p:nvPr>
            <p:ph sz="half" idx="2"/>
          </p:nvPr>
        </p:nvSpPr>
        <p:spPr/>
        <p:txBody>
          <a:bodyPr>
            <a:normAutofit fontScale="62500" lnSpcReduction="20000"/>
          </a:bodyPr>
          <a:lstStyle/>
          <a:p>
            <a:r>
              <a:rPr lang="en-US" b="1" dirty="0"/>
              <a:t>Variation in functional </a:t>
            </a:r>
            <a:r>
              <a:rPr lang="en-US" b="1" dirty="0" smtClean="0"/>
              <a:t>activity</a:t>
            </a:r>
          </a:p>
          <a:p>
            <a:endParaRPr lang="en-US" b="1" dirty="0"/>
          </a:p>
          <a:p>
            <a:endParaRPr lang="en-US" dirty="0" smtClean="0"/>
          </a:p>
          <a:p>
            <a:endParaRPr lang="en-US" dirty="0"/>
          </a:p>
          <a:p>
            <a:endParaRPr lang="en-US" dirty="0" smtClean="0"/>
          </a:p>
          <a:p>
            <a:endParaRPr lang="en-US" dirty="0"/>
          </a:p>
          <a:p>
            <a:r>
              <a:rPr lang="en-US" dirty="0" smtClean="0"/>
              <a:t>27-32 C</a:t>
            </a:r>
          </a:p>
          <a:p>
            <a:endParaRPr lang="en-US" dirty="0"/>
          </a:p>
          <a:p>
            <a:endParaRPr lang="en-US" dirty="0" smtClean="0"/>
          </a:p>
          <a:p>
            <a:endParaRPr lang="en-US" dirty="0"/>
          </a:p>
          <a:p>
            <a:endParaRPr lang="en-US" dirty="0" smtClean="0"/>
          </a:p>
          <a:p>
            <a:endParaRPr lang="en-US" dirty="0"/>
          </a:p>
          <a:p>
            <a:r>
              <a:rPr lang="en-US" dirty="0" smtClean="0"/>
              <a:t>30-37 C</a:t>
            </a:r>
            <a:endParaRPr lang="en-US" dirty="0"/>
          </a:p>
        </p:txBody>
      </p:sp>
      <p:sp>
        <p:nvSpPr>
          <p:cNvPr id="5" name="Oval 4"/>
          <p:cNvSpPr/>
          <p:nvPr/>
        </p:nvSpPr>
        <p:spPr>
          <a:xfrm>
            <a:off x="5105400" y="2362200"/>
            <a:ext cx="914400"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t>E1</a:t>
            </a:r>
            <a:endParaRPr lang="en-US" dirty="0"/>
          </a:p>
        </p:txBody>
      </p:sp>
      <p:sp>
        <p:nvSpPr>
          <p:cNvPr id="6" name="Oval 5"/>
          <p:cNvSpPr/>
          <p:nvPr/>
        </p:nvSpPr>
        <p:spPr>
          <a:xfrm>
            <a:off x="5334000" y="3962400"/>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E2</a:t>
            </a:r>
            <a:endParaRPr lang="en-US" dirty="0"/>
          </a:p>
        </p:txBody>
      </p:sp>
    </p:spTree>
    <p:extLst>
      <p:ext uri="{BB962C8B-B14F-4D97-AF65-F5344CB8AC3E}">
        <p14:creationId xmlns:p14="http://schemas.microsoft.com/office/powerpoint/2010/main" val="3204741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Dominance series</a:t>
            </a:r>
            <a:endParaRPr lang="en-US" dirty="0"/>
          </a:p>
        </p:txBody>
      </p:sp>
      <p:sp>
        <p:nvSpPr>
          <p:cNvPr id="3" name="Content Placeholder 2"/>
          <p:cNvSpPr>
            <a:spLocks noGrp="1"/>
          </p:cNvSpPr>
          <p:nvPr>
            <p:ph idx="1"/>
          </p:nvPr>
        </p:nvSpPr>
        <p:spPr/>
        <p:txBody>
          <a:bodyPr/>
          <a:lstStyle/>
          <a:p>
            <a:r>
              <a:rPr lang="en-US" dirty="0"/>
              <a:t>Alleles are listed in order of most dominant to most</a:t>
            </a:r>
          </a:p>
          <a:p>
            <a:r>
              <a:rPr lang="en-US" dirty="0"/>
              <a:t>recessive</a:t>
            </a:r>
          </a:p>
          <a:p>
            <a:r>
              <a:rPr lang="en-US" dirty="0"/>
              <a:t>• Establishes dominance relationships between</a:t>
            </a:r>
          </a:p>
          <a:p>
            <a:r>
              <a:rPr lang="en-US" dirty="0"/>
              <a:t>multiple alleles</a:t>
            </a:r>
          </a:p>
          <a:p>
            <a:r>
              <a:rPr lang="en-US" dirty="0"/>
              <a:t>• Crosses between </a:t>
            </a:r>
            <a:r>
              <a:rPr lang="en-US" dirty="0" smtClean="0"/>
              <a:t>true </a:t>
            </a:r>
            <a:r>
              <a:rPr lang="en-US" dirty="0"/>
              <a:t>breeding lines allow</a:t>
            </a:r>
          </a:p>
          <a:p>
            <a:r>
              <a:rPr lang="en-US" dirty="0"/>
              <a:t>arrangements</a:t>
            </a:r>
          </a:p>
          <a:p>
            <a:r>
              <a:rPr lang="en-US" dirty="0"/>
              <a:t>• Interbreeding F1 hybrids results in 3:1 ratios</a:t>
            </a:r>
          </a:p>
          <a:p>
            <a:r>
              <a:rPr lang="en-US" dirty="0"/>
              <a:t>– Says alleles are in fact alleles of the same gene</a:t>
            </a:r>
          </a:p>
          <a:p>
            <a:endParaRPr lang="en-US" dirty="0"/>
          </a:p>
        </p:txBody>
      </p:sp>
    </p:spTree>
    <p:extLst>
      <p:ext uri="{BB962C8B-B14F-4D97-AF65-F5344CB8AC3E}">
        <p14:creationId xmlns:p14="http://schemas.microsoft.com/office/powerpoint/2010/main" val="26259335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Dominance Series of Multiple Alleles</a:t>
            </a:r>
            <a:br>
              <a:rPr lang="en-US" dirty="0"/>
            </a:br>
            <a:endParaRPr lang="en-US" dirty="0"/>
          </a:p>
        </p:txBody>
      </p:sp>
      <p:sp>
        <p:nvSpPr>
          <p:cNvPr id="8" name="Content Placeholder 7"/>
          <p:cNvSpPr>
            <a:spLocks noGrp="1"/>
          </p:cNvSpPr>
          <p:nvPr>
            <p:ph sz="half" idx="1"/>
          </p:nvPr>
        </p:nvSpPr>
        <p:spPr/>
        <p:txBody>
          <a:bodyPr>
            <a:normAutofit fontScale="62500" lnSpcReduction="20000"/>
          </a:bodyPr>
          <a:lstStyle/>
          <a:p>
            <a:r>
              <a:rPr lang="en-US" dirty="0"/>
              <a:t>There are multiple</a:t>
            </a:r>
          </a:p>
          <a:p>
            <a:r>
              <a:rPr lang="en-US" dirty="0"/>
              <a:t>alleles for the gene that</a:t>
            </a:r>
          </a:p>
          <a:p>
            <a:r>
              <a:rPr lang="en-US" dirty="0"/>
              <a:t>codes for coat color in</a:t>
            </a:r>
          </a:p>
          <a:p>
            <a:r>
              <a:rPr lang="en-US" dirty="0"/>
              <a:t>mice.</a:t>
            </a:r>
          </a:p>
          <a:p>
            <a:r>
              <a:rPr lang="en-US" dirty="0"/>
              <a:t>" Using pair wise crosses</a:t>
            </a:r>
          </a:p>
          <a:p>
            <a:r>
              <a:rPr lang="en-US" dirty="0"/>
              <a:t>of mice homozygous</a:t>
            </a:r>
          </a:p>
          <a:p>
            <a:r>
              <a:rPr lang="en-US" dirty="0"/>
              <a:t>for each of the sixteen</a:t>
            </a:r>
          </a:p>
          <a:p>
            <a:r>
              <a:rPr lang="en-US" dirty="0"/>
              <a:t>agouti alleles one, can</a:t>
            </a:r>
          </a:p>
          <a:p>
            <a:r>
              <a:rPr lang="en-US" dirty="0"/>
              <a:t>construct a dominance</a:t>
            </a:r>
          </a:p>
          <a:p>
            <a:r>
              <a:rPr lang="en-US" dirty="0"/>
              <a:t>series.</a:t>
            </a:r>
          </a:p>
          <a:p>
            <a:r>
              <a:rPr lang="en-US" dirty="0"/>
              <a:t>" The dominance series</a:t>
            </a:r>
          </a:p>
          <a:p>
            <a:r>
              <a:rPr lang="en-US" dirty="0"/>
              <a:t>describes a hierarchical</a:t>
            </a:r>
          </a:p>
          <a:p>
            <a:r>
              <a:rPr lang="en-US" dirty="0"/>
              <a:t>relationship between</a:t>
            </a:r>
          </a:p>
          <a:p>
            <a:r>
              <a:rPr lang="en-US" dirty="0"/>
              <a:t>the various alleles of</a:t>
            </a:r>
          </a:p>
          <a:p>
            <a:r>
              <a:rPr lang="en-US" dirty="0"/>
              <a:t>a single gene.</a:t>
            </a:r>
          </a:p>
        </p:txBody>
      </p:sp>
      <p:sp>
        <p:nvSpPr>
          <p:cNvPr id="9" name="Content Placeholder 8"/>
          <p:cNvSpPr>
            <a:spLocks noGrp="1"/>
          </p:cNvSpPr>
          <p:nvPr>
            <p:ph sz="half" idx="2"/>
          </p:nvPr>
        </p:nvSpPr>
        <p:spPr/>
        <p:txBody>
          <a:bodyPr>
            <a:normAutofit fontScale="62500" lnSpcReduction="20000"/>
          </a:bodyPr>
          <a:lstStyle/>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1219200"/>
            <a:ext cx="5257800"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52074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err="1"/>
              <a:t>Pleiotropy</a:t>
            </a:r>
            <a:endParaRPr lang="en-US" sz="4000" dirty="0"/>
          </a:p>
        </p:txBody>
      </p:sp>
      <p:sp>
        <p:nvSpPr>
          <p:cNvPr id="3" name="Content Placeholder 2"/>
          <p:cNvSpPr>
            <a:spLocks noGrp="1"/>
          </p:cNvSpPr>
          <p:nvPr>
            <p:ph idx="1"/>
          </p:nvPr>
        </p:nvSpPr>
        <p:spPr/>
        <p:txBody>
          <a:bodyPr>
            <a:normAutofit fontScale="92500" lnSpcReduction="20000"/>
          </a:bodyPr>
          <a:lstStyle/>
          <a:p>
            <a:r>
              <a:rPr lang="en-US" dirty="0"/>
              <a:t>One gene may contribute towards several visible</a:t>
            </a:r>
          </a:p>
          <a:p>
            <a:r>
              <a:rPr lang="en-US" dirty="0"/>
              <a:t>characteristics.</a:t>
            </a:r>
          </a:p>
          <a:p>
            <a:r>
              <a:rPr lang="en-US" dirty="0"/>
              <a:t>– </a:t>
            </a:r>
            <a:r>
              <a:rPr lang="en-US" dirty="0" err="1"/>
              <a:t>E.g</a:t>
            </a:r>
            <a:r>
              <a:rPr lang="en-US" dirty="0"/>
              <a:t>: coat color in mice</a:t>
            </a:r>
          </a:p>
          <a:p>
            <a:r>
              <a:rPr lang="en-US" dirty="0"/>
              <a:t>• In addition to coat color, a specific allele at this</a:t>
            </a:r>
          </a:p>
          <a:p>
            <a:r>
              <a:rPr lang="en-US" dirty="0"/>
              <a:t>locus also causes lethality.</a:t>
            </a:r>
          </a:p>
          <a:p>
            <a:r>
              <a:rPr lang="en-US" dirty="0"/>
              <a:t>• </a:t>
            </a:r>
            <a:r>
              <a:rPr lang="en-US" b="1" i="1" dirty="0"/>
              <a:t>The phenomenon of a single gene determining</a:t>
            </a:r>
          </a:p>
          <a:p>
            <a:r>
              <a:rPr lang="en-US" b="1" i="1" dirty="0"/>
              <a:t>multiple distinct traits is known as </a:t>
            </a:r>
            <a:r>
              <a:rPr lang="en-US" b="1" i="1" dirty="0" err="1" smtClean="0"/>
              <a:t>Pleiotropy</a:t>
            </a:r>
            <a:r>
              <a:rPr lang="en-US" b="1" i="1" dirty="0"/>
              <a:t>.</a:t>
            </a:r>
          </a:p>
          <a:p>
            <a:r>
              <a:rPr lang="en-US" dirty="0"/>
              <a:t>• </a:t>
            </a:r>
            <a:r>
              <a:rPr lang="en-US" dirty="0" err="1"/>
              <a:t>Pleiotropy</a:t>
            </a:r>
            <a:r>
              <a:rPr lang="en-US" dirty="0"/>
              <a:t> may be the result of a single gene</a:t>
            </a:r>
          </a:p>
          <a:p>
            <a:r>
              <a:rPr lang="en-US" dirty="0"/>
              <a:t>product (protein) giving rise to multiple functional</a:t>
            </a:r>
          </a:p>
          <a:p>
            <a:r>
              <a:rPr lang="en-US" dirty="0"/>
              <a:t>characteristics.</a:t>
            </a:r>
          </a:p>
          <a:p>
            <a:r>
              <a:rPr lang="en-US" dirty="0"/>
              <a:t>– Examples:</a:t>
            </a:r>
          </a:p>
          <a:p>
            <a:r>
              <a:rPr lang="en-US" dirty="0"/>
              <a:t>– Recessive lethal alleles</a:t>
            </a:r>
          </a:p>
          <a:p>
            <a:r>
              <a:rPr lang="en-US" dirty="0"/>
              <a:t>– Sickle Cell Syndrome</a:t>
            </a:r>
          </a:p>
          <a:p>
            <a:endParaRPr lang="en-US" dirty="0"/>
          </a:p>
        </p:txBody>
      </p:sp>
    </p:spTree>
    <p:extLst>
      <p:ext uri="{BB962C8B-B14F-4D97-AF65-F5344CB8AC3E}">
        <p14:creationId xmlns:p14="http://schemas.microsoft.com/office/powerpoint/2010/main" val="28562475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AY Allele Is Pleiotropic</a:t>
            </a:r>
          </a:p>
        </p:txBody>
      </p:sp>
      <p:sp>
        <p:nvSpPr>
          <p:cNvPr id="3" name="Content Placeholder 2"/>
          <p:cNvSpPr>
            <a:spLocks noGrp="1"/>
          </p:cNvSpPr>
          <p:nvPr>
            <p:ph idx="1"/>
          </p:nvPr>
        </p:nvSpPr>
        <p:spPr>
          <a:xfrm>
            <a:off x="457200" y="1600200"/>
            <a:ext cx="8534400" cy="5029200"/>
          </a:xfrm>
        </p:spPr>
        <p:txBody>
          <a:bodyPr>
            <a:normAutofit fontScale="92500" lnSpcReduction="10000"/>
          </a:bodyPr>
          <a:lstStyle/>
          <a:p>
            <a:r>
              <a:rPr lang="en-US" b="1" dirty="0"/>
              <a:t>Pleiotropic</a:t>
            </a:r>
            <a:r>
              <a:rPr lang="en-US" dirty="0"/>
              <a:t>: multiple physical</a:t>
            </a:r>
          </a:p>
          <a:p>
            <a:r>
              <a:rPr lang="en-US" dirty="0"/>
              <a:t>effects (phenotypes) caused by</a:t>
            </a:r>
          </a:p>
          <a:p>
            <a:r>
              <a:rPr lang="en-US" dirty="0"/>
              <a:t>a single altered gene or pair of</a:t>
            </a:r>
          </a:p>
          <a:p>
            <a:r>
              <a:rPr lang="en-US" dirty="0"/>
              <a:t>altered genes.</a:t>
            </a:r>
          </a:p>
          <a:p>
            <a:r>
              <a:rPr lang="en-US" dirty="0"/>
              <a:t>AY: mutation, yellow </a:t>
            </a:r>
            <a:r>
              <a:rPr lang="en-US" dirty="0" smtClean="0"/>
              <a:t>coat   P=</a:t>
            </a:r>
            <a:endParaRPr lang="en-US" dirty="0"/>
          </a:p>
          <a:p>
            <a:r>
              <a:rPr lang="en-US" dirty="0"/>
              <a:t>AY/A mice are yellow,</a:t>
            </a:r>
          </a:p>
          <a:p>
            <a:r>
              <a:rPr lang="en-US" dirty="0"/>
              <a:t>obese, and develop</a:t>
            </a:r>
          </a:p>
          <a:p>
            <a:r>
              <a:rPr lang="en-US" dirty="0"/>
              <a:t>tumors and type 2</a:t>
            </a:r>
          </a:p>
          <a:p>
            <a:r>
              <a:rPr lang="en-US" dirty="0" smtClean="0"/>
              <a:t>Diabetes                          F1=</a:t>
            </a:r>
            <a:endParaRPr lang="en-US" dirty="0"/>
          </a:p>
          <a:p>
            <a:r>
              <a:rPr lang="en-US" dirty="0"/>
              <a:t>A/A: wild-type agouti</a:t>
            </a:r>
          </a:p>
          <a:p>
            <a:r>
              <a:rPr lang="en-US" dirty="0"/>
              <a:t>(brown</a:t>
            </a:r>
            <a:r>
              <a:rPr lang="en-US" dirty="0" smtClean="0"/>
              <a:t>)                                            2               :           1</a:t>
            </a:r>
            <a:endParaRPr lang="en-US" dirty="0"/>
          </a:p>
          <a:p>
            <a:r>
              <a:rPr lang="en-US" dirty="0"/>
              <a:t>AY/AY die </a:t>
            </a:r>
            <a:r>
              <a:rPr lang="en-US" i="1" dirty="0"/>
              <a:t>in utero </a:t>
            </a:r>
            <a:r>
              <a:rPr lang="en-US" dirty="0"/>
              <a:t>always get 2 yellow : 1 wild-type</a:t>
            </a:r>
          </a:p>
          <a:p>
            <a:r>
              <a:rPr lang="en-US" dirty="0"/>
              <a:t>pure breeding yellow mice can never be obtained</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752600"/>
            <a:ext cx="18573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1716405"/>
            <a:ext cx="18573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3505200"/>
            <a:ext cx="18573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599" y="3469005"/>
            <a:ext cx="18573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73954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Genetic Explanation</a:t>
            </a:r>
          </a:p>
        </p:txBody>
      </p:sp>
      <p:sp>
        <p:nvSpPr>
          <p:cNvPr id="4" name="Content Placeholder 3"/>
          <p:cNvSpPr>
            <a:spLocks noGrp="1"/>
          </p:cNvSpPr>
          <p:nvPr>
            <p:ph sz="half" idx="1"/>
          </p:nvPr>
        </p:nvSpPr>
        <p:spPr/>
        <p:txBody>
          <a:bodyPr>
            <a:normAutofit fontScale="70000" lnSpcReduction="20000"/>
          </a:bodyPr>
          <a:lstStyle/>
          <a:p>
            <a:r>
              <a:rPr lang="en-US" dirty="0"/>
              <a:t>Homozygous </a:t>
            </a:r>
            <a:r>
              <a:rPr lang="en-US" dirty="0" smtClean="0"/>
              <a:t>AY /A Y</a:t>
            </a:r>
            <a:endParaRPr lang="en-US" dirty="0"/>
          </a:p>
          <a:p>
            <a:r>
              <a:rPr lang="it-IT" dirty="0"/>
              <a:t>mice die in utero and</a:t>
            </a:r>
          </a:p>
          <a:p>
            <a:r>
              <a:rPr lang="en-US" dirty="0"/>
              <a:t>are never observed; it</a:t>
            </a:r>
          </a:p>
          <a:p>
            <a:r>
              <a:rPr lang="en-US" dirty="0"/>
              <a:t>is a lethal phenotype.</a:t>
            </a:r>
          </a:p>
          <a:p>
            <a:r>
              <a:rPr lang="en-US" dirty="0"/>
              <a:t>• Yellow mice are</a:t>
            </a:r>
          </a:p>
          <a:p>
            <a:r>
              <a:rPr lang="en-US" dirty="0"/>
              <a:t>heterozygotes.</a:t>
            </a:r>
          </a:p>
          <a:p>
            <a:r>
              <a:rPr lang="en-US" dirty="0"/>
              <a:t>• Homozygous</a:t>
            </a:r>
          </a:p>
          <a:p>
            <a:r>
              <a:rPr lang="en-US" dirty="0"/>
              <a:t>recessive (wild type)</a:t>
            </a:r>
          </a:p>
          <a:p>
            <a:r>
              <a:rPr lang="en-US" dirty="0"/>
              <a:t>mice are agouti.</a:t>
            </a:r>
          </a:p>
          <a:p>
            <a:r>
              <a:rPr lang="en-US" dirty="0"/>
              <a:t>• </a:t>
            </a:r>
            <a:r>
              <a:rPr lang="en-US" dirty="0" smtClean="0"/>
              <a:t>AY allele </a:t>
            </a:r>
            <a:r>
              <a:rPr lang="en-US" dirty="0"/>
              <a:t>is dominant over the A normal allele for coat color</a:t>
            </a:r>
          </a:p>
          <a:p>
            <a:r>
              <a:rPr lang="en-US" dirty="0"/>
              <a:t>• but is recessive for lethality.</a:t>
            </a:r>
          </a:p>
          <a:p>
            <a:r>
              <a:rPr lang="en-US" dirty="0"/>
              <a:t>• Dominance depends on what trait you look at</a:t>
            </a:r>
          </a:p>
        </p:txBody>
      </p:sp>
      <p:sp>
        <p:nvSpPr>
          <p:cNvPr id="5" name="Content Placeholder 4"/>
          <p:cNvSpPr>
            <a:spLocks noGrp="1"/>
          </p:cNvSpPr>
          <p:nvPr>
            <p:ph sz="half" idx="2"/>
          </p:nvPr>
        </p:nvSpPr>
        <p:spPr/>
        <p:txBody>
          <a:bodyPr>
            <a:normAutofit fontScale="70000" lnSpcReduction="20000"/>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281113"/>
            <a:ext cx="4438650" cy="527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63494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r>
              <a:rPr lang="en-US" dirty="0"/>
              <a:t>Another example: White coat color and blue eyes in</a:t>
            </a:r>
          </a:p>
          <a:p>
            <a:r>
              <a:rPr lang="en-US" dirty="0"/>
              <a:t>dogs and cats is often co-inherited with deafness.</a:t>
            </a:r>
          </a:p>
          <a:p>
            <a:r>
              <a:rPr lang="en-US" dirty="0"/>
              <a:t>Pleiotropic genes have mutant phenotypes that</a:t>
            </a:r>
          </a:p>
          <a:p>
            <a:r>
              <a:rPr lang="en-US" dirty="0"/>
              <a:t>disrupt more than one process, even seemingly</a:t>
            </a:r>
          </a:p>
          <a:p>
            <a:r>
              <a:rPr lang="en-US" dirty="0"/>
              <a:t>unrelated ones, such as pigment formation and ear</a:t>
            </a:r>
          </a:p>
          <a:p>
            <a:r>
              <a:rPr lang="en-US" dirty="0"/>
              <a:t>development.</a:t>
            </a:r>
          </a:p>
          <a:p>
            <a:r>
              <a:rPr lang="en-US" b="1" dirty="0" smtClean="0"/>
              <a:t>                                   </a:t>
            </a:r>
            <a:r>
              <a:rPr lang="en-US" b="1" dirty="0" err="1" smtClean="0"/>
              <a:t>Pleiotropy</a:t>
            </a:r>
            <a:endParaRPr lang="en-US" b="1" dirty="0"/>
          </a:p>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191000"/>
            <a:ext cx="2571750"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6550" y="4800600"/>
            <a:ext cx="257175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4143375"/>
            <a:ext cx="257175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65167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Hereditary congenital deafness in dogs (and cats) is</a:t>
            </a:r>
          </a:p>
          <a:p>
            <a:r>
              <a:rPr lang="en-US" dirty="0"/>
              <a:t>•associated with defects in neural crest cells</a:t>
            </a:r>
          </a:p>
          <a:p>
            <a:r>
              <a:rPr lang="en-US" dirty="0"/>
              <a:t>•which are precursors for both</a:t>
            </a:r>
          </a:p>
          <a:p>
            <a:r>
              <a:rPr lang="en-US" dirty="0"/>
              <a:t>•melanocytes</a:t>
            </a:r>
          </a:p>
          <a:p>
            <a:r>
              <a:rPr lang="en-US" dirty="0"/>
              <a:t>•required for pigmentation of the coat and eyes</a:t>
            </a:r>
          </a:p>
          <a:p>
            <a:r>
              <a:rPr lang="en-US" dirty="0"/>
              <a:t>•and structures of the inner ear.</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4191000"/>
            <a:ext cx="5067300" cy="226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3090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r>
              <a:rPr lang="en-US" dirty="0" smtClean="0"/>
              <a:t>We examine that </a:t>
            </a:r>
            <a:r>
              <a:rPr lang="en-US" dirty="0" err="1" smtClean="0"/>
              <a:t>mendle</a:t>
            </a:r>
            <a:r>
              <a:rPr lang="en-US" dirty="0" smtClean="0"/>
              <a:t> laws not gives to the explanation about different ratios when two </a:t>
            </a:r>
            <a:r>
              <a:rPr lang="en-US" dirty="0" err="1" smtClean="0"/>
              <a:t>dihybrids</a:t>
            </a:r>
            <a:r>
              <a:rPr lang="en-US" dirty="0" smtClean="0"/>
              <a:t> (heterozygotes) are crossed .</a:t>
            </a:r>
            <a:endParaRPr lang="en-US" dirty="0"/>
          </a:p>
          <a:p>
            <a:r>
              <a:rPr lang="en-US" dirty="0"/>
              <a:t>Can be due to one of two reasons</a:t>
            </a:r>
          </a:p>
          <a:p>
            <a:r>
              <a:rPr lang="en-US" dirty="0"/>
              <a:t>–</a:t>
            </a:r>
            <a:r>
              <a:rPr lang="en-US" b="1" dirty="0"/>
              <a:t>Extensions: </a:t>
            </a:r>
            <a:r>
              <a:rPr lang="en-US" dirty="0"/>
              <a:t>Mendel's First Law is operating (adults are diploid and gametes are haploid one gene controls the trait) but some of the other assumptions underlying the 3:1 phenotypic ratio are not met</a:t>
            </a:r>
          </a:p>
          <a:p>
            <a:r>
              <a:rPr lang="en-US" dirty="0"/>
              <a:t>–</a:t>
            </a:r>
            <a:r>
              <a:rPr lang="en-US" b="1" dirty="0"/>
              <a:t>Violations: </a:t>
            </a:r>
            <a:r>
              <a:rPr lang="en-US" dirty="0"/>
              <a:t>Mendel's First Law is NOT operating</a:t>
            </a:r>
          </a:p>
          <a:p>
            <a:r>
              <a:rPr lang="en-US" dirty="0"/>
              <a:t>•Adults are not always diploid; gametes are not always haploid</a:t>
            </a:r>
          </a:p>
          <a:p>
            <a:r>
              <a:rPr lang="en-US" dirty="0"/>
              <a:t>•More than one gene controls the trait</a:t>
            </a:r>
          </a:p>
          <a:p>
            <a:endParaRPr lang="en-US" dirty="0"/>
          </a:p>
        </p:txBody>
      </p:sp>
    </p:spTree>
    <p:extLst>
      <p:ext uri="{BB962C8B-B14F-4D97-AF65-F5344CB8AC3E}">
        <p14:creationId xmlns:p14="http://schemas.microsoft.com/office/powerpoint/2010/main" val="38539394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Conclusions ABOUT dominance:</a:t>
            </a:r>
            <a:r>
              <a:rPr lang="en-US" dirty="0"/>
              <a:t/>
            </a:r>
            <a:br>
              <a:rPr lang="en-US" dirty="0"/>
            </a:br>
            <a:endParaRPr lang="en-US" dirty="0"/>
          </a:p>
        </p:txBody>
      </p:sp>
      <p:sp>
        <p:nvSpPr>
          <p:cNvPr id="3" name="Content Placeholder 2"/>
          <p:cNvSpPr>
            <a:spLocks noGrp="1"/>
          </p:cNvSpPr>
          <p:nvPr>
            <p:ph idx="1"/>
          </p:nvPr>
        </p:nvSpPr>
        <p:spPr>
          <a:xfrm>
            <a:off x="457200" y="1219200"/>
            <a:ext cx="8229600" cy="5181600"/>
          </a:xfrm>
        </p:spPr>
        <p:txBody>
          <a:bodyPr/>
          <a:lstStyle/>
          <a:p>
            <a:r>
              <a:rPr lang="en-US" dirty="0"/>
              <a:t>Alleles of a single gene can interact with other alleles of</a:t>
            </a:r>
          </a:p>
          <a:p>
            <a:r>
              <a:rPr lang="en-US" dirty="0"/>
              <a:t>the same gene or with the environment.</a:t>
            </a:r>
          </a:p>
          <a:p>
            <a:r>
              <a:rPr lang="en-US" dirty="0"/>
              <a:t>•When heterozygous offspring look like one parent but not</a:t>
            </a:r>
          </a:p>
          <a:p>
            <a:r>
              <a:rPr lang="en-US" dirty="0"/>
              <a:t>the other -</a:t>
            </a:r>
          </a:p>
          <a:p>
            <a:r>
              <a:rPr lang="en-US" dirty="0"/>
              <a:t>•complete dominance, dominance series.</a:t>
            </a:r>
          </a:p>
          <a:p>
            <a:r>
              <a:rPr lang="en-US" dirty="0"/>
              <a:t>•When heterozygotes show a phenotype unlike that of</a:t>
            </a:r>
          </a:p>
          <a:p>
            <a:r>
              <a:rPr lang="en-US" dirty="0"/>
              <a:t>either parent -</a:t>
            </a:r>
          </a:p>
          <a:p>
            <a:r>
              <a:rPr lang="en-US" dirty="0"/>
              <a:t>•incomplete dominance.</a:t>
            </a:r>
          </a:p>
          <a:p>
            <a:r>
              <a:rPr lang="en-US" dirty="0"/>
              <a:t>•When heterozygotes show characteristics of both parents</a:t>
            </a:r>
          </a:p>
          <a:p>
            <a:r>
              <a:rPr lang="en-US" dirty="0"/>
              <a:t>•co-dominance.</a:t>
            </a:r>
          </a:p>
        </p:txBody>
      </p:sp>
    </p:spTree>
    <p:extLst>
      <p:ext uri="{BB962C8B-B14F-4D97-AF65-F5344CB8AC3E}">
        <p14:creationId xmlns:p14="http://schemas.microsoft.com/office/powerpoint/2010/main" val="20779371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Summary</a:t>
            </a:r>
            <a:br>
              <a:rPr lang="en-US" b="0" dirty="0"/>
            </a:br>
            <a:endParaRPr lang="en-US" dirty="0"/>
          </a:p>
        </p:txBody>
      </p:sp>
      <p:sp>
        <p:nvSpPr>
          <p:cNvPr id="3" name="Content Placeholder 2"/>
          <p:cNvSpPr>
            <a:spLocks noGrp="1"/>
          </p:cNvSpPr>
          <p:nvPr>
            <p:ph idx="1"/>
          </p:nvPr>
        </p:nvSpPr>
        <p:spPr/>
        <p:txBody>
          <a:bodyPr/>
          <a:lstStyle/>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1295400"/>
            <a:ext cx="8782050" cy="5181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97889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Epistasis (</a:t>
            </a:r>
            <a:r>
              <a:rPr lang="en-US" dirty="0" err="1" smtClean="0"/>
              <a:t>epi</a:t>
            </a:r>
            <a:r>
              <a:rPr lang="en-US" dirty="0" smtClean="0"/>
              <a:t>=over)</a:t>
            </a:r>
            <a:endParaRPr lang="en-US" dirty="0"/>
          </a:p>
        </p:txBody>
      </p:sp>
      <p:sp>
        <p:nvSpPr>
          <p:cNvPr id="3" name="Content Placeholder 2"/>
          <p:cNvSpPr>
            <a:spLocks noGrp="1"/>
          </p:cNvSpPr>
          <p:nvPr>
            <p:ph idx="1"/>
          </p:nvPr>
        </p:nvSpPr>
        <p:spPr/>
        <p:txBody>
          <a:bodyPr/>
          <a:lstStyle/>
          <a:p>
            <a:r>
              <a:rPr lang="en-US" dirty="0" smtClean="0"/>
              <a:t>When the presence of one gene can suppresses the effect of a gene at another locus.</a:t>
            </a:r>
          </a:p>
          <a:p>
            <a:r>
              <a:rPr lang="en-US" dirty="0" smtClean="0"/>
              <a:t>Sometimes called </a:t>
            </a:r>
            <a:r>
              <a:rPr lang="en-US" b="1" dirty="0" smtClean="0">
                <a:solidFill>
                  <a:schemeClr val="bg1"/>
                </a:solidFill>
              </a:rPr>
              <a:t>inhibiting genes </a:t>
            </a:r>
          </a:p>
          <a:p>
            <a:r>
              <a:rPr lang="en-US" b="1" dirty="0" smtClean="0">
                <a:solidFill>
                  <a:schemeClr val="bg1"/>
                </a:solidFill>
              </a:rPr>
              <a:t>Difference between dominance and epistasis:</a:t>
            </a:r>
          </a:p>
          <a:p>
            <a:r>
              <a:rPr lang="en-US" b="1" dirty="0" smtClean="0">
                <a:solidFill>
                  <a:schemeClr val="tx1"/>
                </a:solidFill>
              </a:rPr>
              <a:t>Dominance involves intra allelic gene suppression </a:t>
            </a:r>
            <a:r>
              <a:rPr lang="en-US" b="1" dirty="0" err="1" smtClean="0">
                <a:solidFill>
                  <a:schemeClr val="tx1"/>
                </a:solidFill>
              </a:rPr>
              <a:t>orthe</a:t>
            </a:r>
            <a:r>
              <a:rPr lang="en-US" b="1" dirty="0" smtClean="0">
                <a:solidFill>
                  <a:schemeClr val="tx1"/>
                </a:solidFill>
              </a:rPr>
              <a:t> masking effect which one allele has upon the expression of another allele at the same locus.</a:t>
            </a:r>
          </a:p>
          <a:p>
            <a:r>
              <a:rPr lang="en-US" b="1" dirty="0" smtClean="0">
                <a:solidFill>
                  <a:schemeClr val="tx1"/>
                </a:solidFill>
              </a:rPr>
              <a:t>Epistasis involve inter-allelic gene suppression or the masking effect which one gene locus has upon the expression of another.</a:t>
            </a:r>
            <a:r>
              <a:rPr lang="en-US" b="1" dirty="0" smtClean="0">
                <a:solidFill>
                  <a:schemeClr val="bg1"/>
                </a:solidFill>
              </a:rPr>
              <a:t> </a:t>
            </a:r>
          </a:p>
          <a:p>
            <a:endParaRPr lang="en-US" b="1" dirty="0">
              <a:solidFill>
                <a:schemeClr val="bg1"/>
              </a:solidFill>
            </a:endParaRPr>
          </a:p>
        </p:txBody>
      </p:sp>
    </p:spTree>
    <p:extLst>
      <p:ext uri="{BB962C8B-B14F-4D97-AF65-F5344CB8AC3E}">
        <p14:creationId xmlns:p14="http://schemas.microsoft.com/office/powerpoint/2010/main" val="35591534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Kinds of </a:t>
            </a:r>
            <a:r>
              <a:rPr lang="en-US" dirty="0" err="1" smtClean="0"/>
              <a:t>epistatic</a:t>
            </a:r>
            <a:r>
              <a:rPr lang="en-US" dirty="0" smtClean="0"/>
              <a:t> interaction</a:t>
            </a:r>
            <a:endParaRPr lang="en-US" dirty="0"/>
          </a:p>
        </p:txBody>
      </p:sp>
      <p:sp>
        <p:nvSpPr>
          <p:cNvPr id="3" name="Content Placeholder 2"/>
          <p:cNvSpPr>
            <a:spLocks noGrp="1"/>
          </p:cNvSpPr>
          <p:nvPr>
            <p:ph idx="1"/>
          </p:nvPr>
        </p:nvSpPr>
        <p:spPr/>
        <p:txBody>
          <a:bodyPr/>
          <a:lstStyle/>
          <a:p>
            <a:r>
              <a:rPr lang="en-US" dirty="0" smtClean="0"/>
              <a:t>When in </a:t>
            </a:r>
            <a:r>
              <a:rPr lang="en-US" dirty="0" err="1" smtClean="0"/>
              <a:t>dihybrid</a:t>
            </a:r>
            <a:r>
              <a:rPr lang="en-US" dirty="0" smtClean="0"/>
              <a:t> crosses, the </a:t>
            </a:r>
            <a:r>
              <a:rPr lang="en-US" dirty="0" err="1" smtClean="0"/>
              <a:t>epistatic</a:t>
            </a:r>
            <a:r>
              <a:rPr lang="en-US" dirty="0" smtClean="0"/>
              <a:t> interactions occur between two genes, less than four phenotypes </a:t>
            </a:r>
            <a:r>
              <a:rPr lang="en-US" dirty="0" err="1" smtClean="0"/>
              <a:t>appearin</a:t>
            </a:r>
            <a:r>
              <a:rPr lang="en-US" dirty="0" smtClean="0"/>
              <a:t> F2.</a:t>
            </a:r>
          </a:p>
          <a:p>
            <a:r>
              <a:rPr lang="en-US" dirty="0" smtClean="0"/>
              <a:t>Such </a:t>
            </a:r>
            <a:r>
              <a:rPr lang="en-US" dirty="0" err="1" smtClean="0"/>
              <a:t>bigenic</a:t>
            </a:r>
            <a:r>
              <a:rPr lang="en-US" dirty="0" smtClean="0"/>
              <a:t> </a:t>
            </a:r>
            <a:r>
              <a:rPr lang="en-US" dirty="0" err="1" smtClean="0"/>
              <a:t>epistatic</a:t>
            </a:r>
            <a:r>
              <a:rPr lang="en-US" dirty="0" smtClean="0"/>
              <a:t> interactions may be of six types.</a:t>
            </a:r>
            <a:endParaRPr lang="en-US" dirty="0"/>
          </a:p>
        </p:txBody>
      </p:sp>
    </p:spTree>
    <p:extLst>
      <p:ext uri="{BB962C8B-B14F-4D97-AF65-F5344CB8AC3E}">
        <p14:creationId xmlns:p14="http://schemas.microsoft.com/office/powerpoint/2010/main" val="39313774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Recessive epistasis (9:3:4)</a:t>
            </a:r>
            <a:endParaRPr lang="en-US" dirty="0"/>
          </a:p>
        </p:txBody>
      </p:sp>
      <p:sp>
        <p:nvSpPr>
          <p:cNvPr id="3" name="Content Placeholder 2"/>
          <p:cNvSpPr>
            <a:spLocks noGrp="1"/>
          </p:cNvSpPr>
          <p:nvPr>
            <p:ph idx="1"/>
          </p:nvPr>
        </p:nvSpPr>
        <p:spPr/>
        <p:txBody>
          <a:bodyPr/>
          <a:lstStyle/>
          <a:p>
            <a:r>
              <a:rPr lang="en-US" dirty="0" smtClean="0"/>
              <a:t>Some time the recessive allele of one gene locus (</a:t>
            </a:r>
            <a:r>
              <a:rPr lang="en-US" dirty="0" err="1" smtClean="0"/>
              <a:t>aa</a:t>
            </a:r>
            <a:r>
              <a:rPr lang="en-US" dirty="0" smtClean="0"/>
              <a:t>) mask the action of allele of another gene locus.</a:t>
            </a:r>
          </a:p>
          <a:p>
            <a:r>
              <a:rPr lang="en-US" dirty="0" smtClean="0"/>
              <a:t>The hypostatic alleles (B) locus express itself when </a:t>
            </a:r>
            <a:r>
              <a:rPr lang="en-US" dirty="0" err="1" smtClean="0"/>
              <a:t>epistatic</a:t>
            </a:r>
            <a:r>
              <a:rPr lang="en-US" dirty="0" smtClean="0"/>
              <a:t> locus had dominant allele (AA, </a:t>
            </a:r>
            <a:r>
              <a:rPr lang="en-US" dirty="0" err="1" smtClean="0"/>
              <a:t>Aa</a:t>
            </a:r>
            <a:r>
              <a:rPr lang="en-US" dirty="0" smtClean="0"/>
              <a:t>) </a:t>
            </a:r>
          </a:p>
          <a:p>
            <a:r>
              <a:rPr lang="en-US" dirty="0" smtClean="0"/>
              <a:t>So phenotypic ratio 9:3:3:1 become modified into</a:t>
            </a:r>
          </a:p>
          <a:p>
            <a:r>
              <a:rPr lang="en-US" dirty="0" smtClean="0"/>
              <a:t>9:3:4 ratio. </a:t>
            </a:r>
            <a:endParaRPr lang="en-US" dirty="0"/>
          </a:p>
        </p:txBody>
      </p:sp>
    </p:spTree>
    <p:extLst>
      <p:ext uri="{BB962C8B-B14F-4D97-AF65-F5344CB8AC3E}">
        <p14:creationId xmlns:p14="http://schemas.microsoft.com/office/powerpoint/2010/main" val="23857125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Episatic</a:t>
            </a:r>
            <a:r>
              <a:rPr lang="en-US" dirty="0"/>
              <a:t> interactions</a:t>
            </a:r>
            <a:r>
              <a:rPr lang="en-US" dirty="0" smtClean="0"/>
              <a:t>: (recessive)</a:t>
            </a:r>
            <a:endParaRPr lang="en-US" dirty="0"/>
          </a:p>
        </p:txBody>
      </p:sp>
      <p:sp>
        <p:nvSpPr>
          <p:cNvPr id="3" name="Content Placeholder 2"/>
          <p:cNvSpPr>
            <a:spLocks noGrp="1"/>
          </p:cNvSpPr>
          <p:nvPr>
            <p:ph idx="1"/>
          </p:nvPr>
        </p:nvSpPr>
        <p:spPr/>
        <p:txBody>
          <a:bodyPr/>
          <a:lstStyle/>
          <a:p>
            <a:r>
              <a:rPr lang="en-US" dirty="0" smtClean="0"/>
              <a:t>Two </a:t>
            </a:r>
            <a:r>
              <a:rPr lang="en-US" dirty="0"/>
              <a:t>(or more) genes act in a </a:t>
            </a:r>
            <a:r>
              <a:rPr lang="en-US" dirty="0" smtClean="0"/>
              <a:t>non additive fashion</a:t>
            </a:r>
          </a:p>
          <a:p>
            <a:r>
              <a:rPr lang="en-US" dirty="0" err="1" smtClean="0"/>
              <a:t>BBcc</a:t>
            </a:r>
            <a:r>
              <a:rPr lang="en-US" dirty="0" smtClean="0"/>
              <a:t> (albino)  x </a:t>
            </a:r>
            <a:r>
              <a:rPr lang="en-US" dirty="0" err="1" smtClean="0"/>
              <a:t>bbCC</a:t>
            </a:r>
            <a:r>
              <a:rPr lang="en-US" dirty="0" smtClean="0"/>
              <a:t> (brown)</a:t>
            </a:r>
          </a:p>
          <a:p>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133600"/>
            <a:ext cx="54102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9642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Dominant epistasis (12:3:1)</a:t>
            </a:r>
            <a:endParaRPr lang="en-US" dirty="0"/>
          </a:p>
        </p:txBody>
      </p:sp>
      <p:sp>
        <p:nvSpPr>
          <p:cNvPr id="3" name="Content Placeholder 2"/>
          <p:cNvSpPr>
            <a:spLocks noGrp="1"/>
          </p:cNvSpPr>
          <p:nvPr>
            <p:ph idx="1"/>
          </p:nvPr>
        </p:nvSpPr>
        <p:spPr/>
        <p:txBody>
          <a:bodyPr/>
          <a:lstStyle/>
          <a:p>
            <a:r>
              <a:rPr lang="en-US" dirty="0" smtClean="0"/>
              <a:t>When out of two genes the dominant allele of one gene masked the activity of alleles of another gene.</a:t>
            </a:r>
          </a:p>
          <a:p>
            <a:r>
              <a:rPr lang="en-US" dirty="0" smtClean="0"/>
              <a:t>Its expressed itself phenotypically.</a:t>
            </a:r>
          </a:p>
          <a:p>
            <a:r>
              <a:rPr lang="en-US" dirty="0" smtClean="0"/>
              <a:t>A gene locus </a:t>
            </a:r>
            <a:r>
              <a:rPr lang="en-US" dirty="0" err="1" smtClean="0"/>
              <a:t>epistatic</a:t>
            </a:r>
            <a:r>
              <a:rPr lang="en-US" dirty="0" smtClean="0"/>
              <a:t> to B gene locus</a:t>
            </a:r>
          </a:p>
          <a:p>
            <a:r>
              <a:rPr lang="en-US" dirty="0" smtClean="0"/>
              <a:t>Gene B will be able to express phenotypically when gene locus </a:t>
            </a:r>
            <a:r>
              <a:rPr lang="en-US" dirty="0" err="1" smtClean="0"/>
              <a:t>Amay</a:t>
            </a:r>
            <a:r>
              <a:rPr lang="en-US" dirty="0" smtClean="0"/>
              <a:t> contain two recessive alleles (</a:t>
            </a:r>
            <a:r>
              <a:rPr lang="en-US" dirty="0" err="1" smtClean="0"/>
              <a:t>aa</a:t>
            </a:r>
            <a:r>
              <a:rPr lang="en-US" dirty="0" smtClean="0"/>
              <a:t>). </a:t>
            </a:r>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075241028"/>
              </p:ext>
            </p:extLst>
          </p:nvPr>
        </p:nvGraphicFramePr>
        <p:xfrm>
          <a:off x="1828800" y="4191000"/>
          <a:ext cx="4953000" cy="1371600"/>
        </p:xfrm>
        <a:graphic>
          <a:graphicData uri="http://schemas.openxmlformats.org/drawingml/2006/table">
            <a:tbl>
              <a:tblPr firstRow="1" firstCol="1" bandRow="1">
                <a:tableStyleId>{5C22544A-7EE6-4342-B048-85BDC9FD1C3A}</a:tableStyleId>
              </a:tblPr>
              <a:tblGrid>
                <a:gridCol w="2082094"/>
                <a:gridCol w="1563864"/>
                <a:gridCol w="1307042"/>
              </a:tblGrid>
              <a:tr h="342900">
                <a:tc>
                  <a:txBody>
                    <a:bodyPr/>
                    <a:lstStyle/>
                    <a:p>
                      <a:pPr marL="0" marR="0">
                        <a:lnSpc>
                          <a:spcPct val="115000"/>
                        </a:lnSpc>
                        <a:spcBef>
                          <a:spcPts val="0"/>
                        </a:spcBef>
                        <a:spcAft>
                          <a:spcPts val="0"/>
                        </a:spcAft>
                      </a:pPr>
                      <a:r>
                        <a:rPr lang="en-US" sz="1100">
                          <a:effectLst/>
                        </a:rPr>
                        <a:t>Epistatic allele</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Hypostatic alleles</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phenotype</a:t>
                      </a:r>
                      <a:endParaRPr lang="en-US" sz="1100">
                        <a:effectLst/>
                        <a:latin typeface="Calibri"/>
                        <a:ea typeface="Calibri"/>
                        <a:cs typeface="Times New Roman"/>
                      </a:endParaRPr>
                    </a:p>
                  </a:txBody>
                  <a:tcPr marL="68580" marR="68580" marT="0" marB="0"/>
                </a:tc>
              </a:tr>
              <a:tr h="342900">
                <a:tc>
                  <a:txBody>
                    <a:bodyPr/>
                    <a:lstStyle/>
                    <a:p>
                      <a:pPr marL="0" marR="0">
                        <a:lnSpc>
                          <a:spcPct val="115000"/>
                        </a:lnSpc>
                        <a:spcBef>
                          <a:spcPts val="0"/>
                        </a:spcBef>
                        <a:spcAft>
                          <a:spcPts val="0"/>
                        </a:spcAft>
                      </a:pPr>
                      <a:r>
                        <a:rPr lang="en-US" sz="1100">
                          <a:effectLst/>
                        </a:rPr>
                        <a:t>AA,Aa</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BB, Bb, bb</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A</a:t>
                      </a:r>
                      <a:endParaRPr lang="en-US" sz="1100" dirty="0">
                        <a:effectLst/>
                        <a:latin typeface="Calibri"/>
                        <a:ea typeface="Calibri"/>
                        <a:cs typeface="Times New Roman"/>
                      </a:endParaRPr>
                    </a:p>
                  </a:txBody>
                  <a:tcPr marL="68580" marR="68580" marT="0" marB="0"/>
                </a:tc>
              </a:tr>
              <a:tr h="342900">
                <a:tc>
                  <a:txBody>
                    <a:bodyPr/>
                    <a:lstStyle/>
                    <a:p>
                      <a:pPr marL="0" marR="0">
                        <a:lnSpc>
                          <a:spcPct val="115000"/>
                        </a:lnSpc>
                        <a:spcBef>
                          <a:spcPts val="0"/>
                        </a:spcBef>
                        <a:spcAft>
                          <a:spcPts val="0"/>
                        </a:spcAft>
                      </a:pPr>
                      <a:r>
                        <a:rPr lang="en-US" sz="1100">
                          <a:effectLst/>
                        </a:rPr>
                        <a:t>aa</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BB,Bb</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B</a:t>
                      </a:r>
                      <a:endParaRPr lang="en-US" sz="1100">
                        <a:effectLst/>
                        <a:latin typeface="Calibri"/>
                        <a:ea typeface="Calibri"/>
                        <a:cs typeface="Times New Roman"/>
                      </a:endParaRPr>
                    </a:p>
                  </a:txBody>
                  <a:tcPr marL="68580" marR="68580" marT="0" marB="0"/>
                </a:tc>
              </a:tr>
              <a:tr h="342900">
                <a:tc>
                  <a:txBody>
                    <a:bodyPr/>
                    <a:lstStyle/>
                    <a:p>
                      <a:pPr marL="0" marR="0">
                        <a:lnSpc>
                          <a:spcPct val="115000"/>
                        </a:lnSpc>
                        <a:spcBef>
                          <a:spcPts val="0"/>
                        </a:spcBef>
                        <a:spcAft>
                          <a:spcPts val="0"/>
                        </a:spcAft>
                      </a:pPr>
                      <a:r>
                        <a:rPr lang="en-US" sz="1100">
                          <a:effectLst/>
                        </a:rPr>
                        <a:t>aa</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bb</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b</a:t>
                      </a:r>
                      <a:endParaRPr lang="en-US"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3806196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Dominant epistasis (example)</a:t>
            </a:r>
            <a:endParaRPr lang="en-US" dirty="0"/>
          </a:p>
        </p:txBody>
      </p:sp>
      <p:sp>
        <p:nvSpPr>
          <p:cNvPr id="3" name="Content Placeholder 2"/>
          <p:cNvSpPr>
            <a:spLocks noGrp="1"/>
          </p:cNvSpPr>
          <p:nvPr>
            <p:ph idx="1"/>
          </p:nvPr>
        </p:nvSpPr>
        <p:spPr/>
        <p:txBody>
          <a:bodyPr/>
          <a:lstStyle/>
          <a:p>
            <a:r>
              <a:rPr lang="en-US" dirty="0" smtClean="0"/>
              <a:t>BB, Bb    black </a:t>
            </a:r>
            <a:r>
              <a:rPr lang="en-US" dirty="0" err="1" smtClean="0"/>
              <a:t>colour</a:t>
            </a:r>
            <a:endParaRPr lang="en-US" dirty="0" smtClean="0"/>
          </a:p>
          <a:p>
            <a:r>
              <a:rPr lang="en-US" dirty="0" smtClean="0"/>
              <a:t>bb= brown (chocolate)</a:t>
            </a:r>
          </a:p>
          <a:p>
            <a:r>
              <a:rPr lang="en-US" dirty="0"/>
              <a:t>Both color genes require </a:t>
            </a:r>
            <a:r>
              <a:rPr lang="en-US" dirty="0" err="1" smtClean="0"/>
              <a:t>Egenotype</a:t>
            </a:r>
            <a:r>
              <a:rPr lang="en-US" dirty="0" smtClean="0"/>
              <a:t> for </a:t>
            </a:r>
            <a:r>
              <a:rPr lang="en-US" dirty="0"/>
              <a:t>pigment deposition</a:t>
            </a:r>
            <a:r>
              <a:rPr lang="en-US" dirty="0" smtClean="0"/>
              <a:t>.</a:t>
            </a:r>
          </a:p>
          <a:p>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048000"/>
            <a:ext cx="16002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0280" y="3048001"/>
            <a:ext cx="16764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3048001"/>
            <a:ext cx="2057400" cy="1523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72440" y="4572001"/>
            <a:ext cx="5623560" cy="369332"/>
          </a:xfrm>
          <a:prstGeom prst="rect">
            <a:avLst/>
          </a:prstGeom>
        </p:spPr>
        <p:txBody>
          <a:bodyPr wrap="square">
            <a:spAutoFit/>
          </a:bodyPr>
          <a:lstStyle/>
          <a:p>
            <a:r>
              <a:rPr lang="en-US" dirty="0"/>
              <a:t>Black Lab: B- E- </a:t>
            </a:r>
            <a:r>
              <a:rPr lang="en-US" dirty="0" smtClean="0"/>
              <a:t>   Brown </a:t>
            </a:r>
            <a:r>
              <a:rPr lang="en-US" dirty="0"/>
              <a:t>Lab: bb E- </a:t>
            </a:r>
            <a:r>
              <a:rPr lang="en-US" dirty="0" smtClean="0"/>
              <a:t>       Yellow </a:t>
            </a:r>
            <a:r>
              <a:rPr lang="en-US" dirty="0"/>
              <a:t>Lab: -- </a:t>
            </a:r>
            <a:r>
              <a:rPr lang="en-US" dirty="0" err="1"/>
              <a:t>ee</a:t>
            </a:r>
            <a:endParaRPr lang="en-US" dirty="0"/>
          </a:p>
        </p:txBody>
      </p:sp>
    </p:spTree>
    <p:extLst>
      <p:ext uri="{BB962C8B-B14F-4D97-AF65-F5344CB8AC3E}">
        <p14:creationId xmlns:p14="http://schemas.microsoft.com/office/powerpoint/2010/main" val="33892077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12:3:1 instead of 9:3:3:1</a:t>
            </a:r>
            <a:endParaRPr lang="en-US" dirty="0"/>
          </a:p>
        </p:txBody>
      </p:sp>
      <p:sp>
        <p:nvSpPr>
          <p:cNvPr id="3" name="Content Placeholder 2"/>
          <p:cNvSpPr>
            <a:spLocks noGrp="1"/>
          </p:cNvSpPr>
          <p:nvPr>
            <p:ph idx="1"/>
          </p:nvPr>
        </p:nvSpPr>
        <p:spPr/>
        <p:txBody>
          <a:bodyPr/>
          <a:lstStyle/>
          <a:p>
            <a:r>
              <a:rPr lang="en-US" dirty="0" smtClean="0"/>
              <a:t>White (male)       X      white (female)</a:t>
            </a:r>
          </a:p>
          <a:p>
            <a:r>
              <a:rPr lang="en-US" dirty="0"/>
              <a:t> </a:t>
            </a:r>
            <a:r>
              <a:rPr lang="en-US" dirty="0" smtClean="0"/>
              <a:t>   Ii Bb                          </a:t>
            </a:r>
            <a:r>
              <a:rPr lang="en-US" dirty="0"/>
              <a:t>Ii </a:t>
            </a:r>
            <a:r>
              <a:rPr lang="en-US" dirty="0" smtClean="0"/>
              <a:t>Bb</a:t>
            </a:r>
          </a:p>
          <a:p>
            <a:endParaRPr lang="en-US" dirty="0" smtClean="0"/>
          </a:p>
          <a:p>
            <a:r>
              <a:rPr lang="en-US" dirty="0" smtClean="0"/>
              <a:t>IB                                                                                         </a:t>
            </a:r>
          </a:p>
          <a:p>
            <a:r>
              <a:rPr lang="en-US" dirty="0" err="1" smtClean="0"/>
              <a:t>Ib</a:t>
            </a:r>
            <a:r>
              <a:rPr lang="en-US" dirty="0" smtClean="0"/>
              <a:t>                                                                                     </a:t>
            </a:r>
          </a:p>
          <a:p>
            <a:r>
              <a:rPr lang="en-US" dirty="0"/>
              <a:t> </a:t>
            </a:r>
            <a:r>
              <a:rPr lang="en-US" dirty="0" err="1" smtClean="0"/>
              <a:t>iB</a:t>
            </a:r>
            <a:r>
              <a:rPr lang="en-US" dirty="0" smtClean="0"/>
              <a:t>                                                                                    </a:t>
            </a:r>
          </a:p>
          <a:p>
            <a:r>
              <a:rPr lang="en-US" dirty="0"/>
              <a:t> </a:t>
            </a:r>
            <a:r>
              <a:rPr lang="en-US" dirty="0" err="1" smtClean="0"/>
              <a:t>ib</a:t>
            </a:r>
            <a:r>
              <a:rPr lang="en-US" dirty="0" smtClean="0"/>
              <a:t>                                                                                     </a:t>
            </a:r>
          </a:p>
          <a:p>
            <a:r>
              <a:rPr lang="en-US" dirty="0"/>
              <a:t> </a:t>
            </a:r>
            <a:r>
              <a:rPr lang="en-US" dirty="0" smtClean="0"/>
              <a:t>                                                                                   </a:t>
            </a:r>
          </a:p>
          <a:p>
            <a:r>
              <a:rPr lang="en-US" dirty="0" smtClean="0"/>
              <a:t>F1 phenotypic ratio:</a:t>
            </a:r>
            <a:r>
              <a:rPr lang="en-US" sz="2000" dirty="0" smtClean="0"/>
              <a:t> 12/16 white : 3/16 Black : 1/16 brown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850227263"/>
              </p:ext>
            </p:extLst>
          </p:nvPr>
        </p:nvGraphicFramePr>
        <p:xfrm>
          <a:off x="1143000" y="2590800"/>
          <a:ext cx="6705600" cy="1981200"/>
        </p:xfrm>
        <a:graphic>
          <a:graphicData uri="http://schemas.openxmlformats.org/drawingml/2006/table">
            <a:tbl>
              <a:tblPr firstRow="1" firstCol="1" bandRow="1">
                <a:tableStyleId>{5C22544A-7EE6-4342-B048-85BDC9FD1C3A}</a:tableStyleId>
              </a:tblPr>
              <a:tblGrid>
                <a:gridCol w="1745293"/>
                <a:gridCol w="1745293"/>
                <a:gridCol w="1745293"/>
                <a:gridCol w="1469721"/>
              </a:tblGrid>
              <a:tr h="396240">
                <a:tc>
                  <a:txBody>
                    <a:bodyPr/>
                    <a:lstStyle/>
                    <a:p>
                      <a:pPr marL="0" marR="0">
                        <a:lnSpc>
                          <a:spcPct val="115000"/>
                        </a:lnSpc>
                        <a:spcBef>
                          <a:spcPts val="0"/>
                        </a:spcBef>
                        <a:spcAft>
                          <a:spcPts val="0"/>
                        </a:spcAft>
                      </a:pPr>
                      <a:r>
                        <a:rPr lang="en-US" sz="1400" dirty="0">
                          <a:effectLst/>
                        </a:rPr>
                        <a:t>IB</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Ib</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iB</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ib</a:t>
                      </a:r>
                      <a:endParaRPr lang="en-US" sz="1100">
                        <a:effectLst/>
                        <a:latin typeface="Calibri"/>
                        <a:ea typeface="Calibri"/>
                        <a:cs typeface="Times New Roman"/>
                      </a:endParaRPr>
                    </a:p>
                  </a:txBody>
                  <a:tcPr marL="68580" marR="68580" marT="0" marB="0"/>
                </a:tc>
              </a:tr>
              <a:tr h="396240">
                <a:tc>
                  <a:txBody>
                    <a:bodyPr/>
                    <a:lstStyle/>
                    <a:p>
                      <a:pPr marL="0" marR="0">
                        <a:lnSpc>
                          <a:spcPct val="115000"/>
                        </a:lnSpc>
                        <a:spcBef>
                          <a:spcPts val="0"/>
                        </a:spcBef>
                        <a:spcAft>
                          <a:spcPts val="0"/>
                        </a:spcAft>
                      </a:pPr>
                      <a:r>
                        <a:rPr lang="en-US" sz="1400" dirty="0">
                          <a:effectLst/>
                        </a:rPr>
                        <a:t>IIBB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IIBb</a:t>
                      </a:r>
                      <a:r>
                        <a:rPr lang="en-US" sz="1400" dirty="0">
                          <a:effectLst/>
                        </a:rPr>
                        <a:t>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IiBB</a:t>
                      </a:r>
                      <a:r>
                        <a:rPr lang="en-US" sz="1400" dirty="0">
                          <a:effectLst/>
                        </a:rPr>
                        <a:t>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IiBb</a:t>
                      </a:r>
                      <a:r>
                        <a:rPr lang="en-US" sz="1400" dirty="0">
                          <a:effectLst/>
                        </a:rPr>
                        <a:t> White</a:t>
                      </a:r>
                      <a:endParaRPr lang="en-US" sz="1400" dirty="0">
                        <a:effectLst/>
                        <a:latin typeface="Calibri"/>
                        <a:ea typeface="Calibri"/>
                        <a:cs typeface="Times New Roman"/>
                      </a:endParaRPr>
                    </a:p>
                  </a:txBody>
                  <a:tcPr marL="68580" marR="68580" marT="0" marB="0"/>
                </a:tc>
              </a:tr>
              <a:tr h="396240">
                <a:tc>
                  <a:txBody>
                    <a:bodyPr/>
                    <a:lstStyle/>
                    <a:p>
                      <a:pPr marL="0" marR="0">
                        <a:lnSpc>
                          <a:spcPct val="115000"/>
                        </a:lnSpc>
                        <a:spcBef>
                          <a:spcPts val="0"/>
                        </a:spcBef>
                        <a:spcAft>
                          <a:spcPts val="0"/>
                        </a:spcAft>
                      </a:pPr>
                      <a:r>
                        <a:rPr lang="en-US" sz="1400" dirty="0" err="1">
                          <a:effectLst/>
                        </a:rPr>
                        <a:t>IIBb</a:t>
                      </a:r>
                      <a:r>
                        <a:rPr lang="en-US" sz="1400" dirty="0">
                          <a:effectLst/>
                        </a:rPr>
                        <a:t>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IIbb</a:t>
                      </a:r>
                      <a:r>
                        <a:rPr lang="en-US" sz="1400" dirty="0">
                          <a:effectLst/>
                        </a:rPr>
                        <a:t>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IiBb</a:t>
                      </a:r>
                      <a:r>
                        <a:rPr lang="en-US" sz="1400" dirty="0">
                          <a:effectLst/>
                        </a:rPr>
                        <a:t>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Ii bb  White</a:t>
                      </a:r>
                      <a:endParaRPr lang="en-US" sz="1400" dirty="0">
                        <a:effectLst/>
                        <a:latin typeface="Calibri"/>
                        <a:ea typeface="Calibri"/>
                        <a:cs typeface="Times New Roman"/>
                      </a:endParaRPr>
                    </a:p>
                  </a:txBody>
                  <a:tcPr marL="68580" marR="68580" marT="0" marB="0"/>
                </a:tc>
              </a:tr>
              <a:tr h="396240">
                <a:tc>
                  <a:txBody>
                    <a:bodyPr/>
                    <a:lstStyle/>
                    <a:p>
                      <a:pPr marL="0" marR="0">
                        <a:lnSpc>
                          <a:spcPct val="115000"/>
                        </a:lnSpc>
                        <a:spcBef>
                          <a:spcPts val="0"/>
                        </a:spcBef>
                        <a:spcAft>
                          <a:spcPts val="0"/>
                        </a:spcAft>
                      </a:pPr>
                      <a:r>
                        <a:rPr lang="en-US" sz="1400" dirty="0">
                          <a:effectLst/>
                        </a:rPr>
                        <a:t>Ii BB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Ii Bb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iiBB</a:t>
                      </a:r>
                      <a:r>
                        <a:rPr lang="en-US" sz="1400" dirty="0">
                          <a:effectLst/>
                        </a:rPr>
                        <a:t>   Black</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iiBb</a:t>
                      </a:r>
                      <a:r>
                        <a:rPr lang="en-US" sz="1400" dirty="0">
                          <a:effectLst/>
                        </a:rPr>
                        <a:t>   Black</a:t>
                      </a:r>
                      <a:endParaRPr lang="en-US" sz="1400" dirty="0">
                        <a:effectLst/>
                        <a:latin typeface="Calibri"/>
                        <a:ea typeface="Calibri"/>
                        <a:cs typeface="Times New Roman"/>
                      </a:endParaRPr>
                    </a:p>
                  </a:txBody>
                  <a:tcPr marL="68580" marR="68580" marT="0" marB="0"/>
                </a:tc>
              </a:tr>
              <a:tr h="396240">
                <a:tc>
                  <a:txBody>
                    <a:bodyPr/>
                    <a:lstStyle/>
                    <a:p>
                      <a:pPr marL="0" marR="0">
                        <a:lnSpc>
                          <a:spcPct val="115000"/>
                        </a:lnSpc>
                        <a:spcBef>
                          <a:spcPts val="0"/>
                        </a:spcBef>
                        <a:spcAft>
                          <a:spcPts val="0"/>
                        </a:spcAft>
                      </a:pPr>
                      <a:r>
                        <a:rPr lang="en-US" sz="1400" dirty="0" err="1">
                          <a:effectLst/>
                        </a:rPr>
                        <a:t>IiBb</a:t>
                      </a:r>
                      <a:r>
                        <a:rPr lang="en-US" sz="1400" dirty="0">
                          <a:effectLst/>
                        </a:rPr>
                        <a:t>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Ii bb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Ii Bb Black</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iibb</a:t>
                      </a:r>
                      <a:r>
                        <a:rPr lang="en-US" sz="1400" dirty="0">
                          <a:effectLst/>
                        </a:rPr>
                        <a:t>   brown</a:t>
                      </a:r>
                      <a:endParaRPr lang="en-US"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854899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533400"/>
            <a:ext cx="8686800" cy="5592763"/>
          </a:xfrm>
        </p:spPr>
        <p:txBody>
          <a:bodyPr/>
          <a:lstStyle/>
          <a:p>
            <a:r>
              <a:rPr lang="es-ES" dirty="0" err="1"/>
              <a:t>Modifier</a:t>
            </a:r>
            <a:r>
              <a:rPr lang="es-ES" dirty="0"/>
              <a:t> genes: (i.e., “</a:t>
            </a:r>
            <a:r>
              <a:rPr lang="es-ES" dirty="0" err="1"/>
              <a:t>dilutor</a:t>
            </a:r>
            <a:r>
              <a:rPr lang="es-ES" dirty="0"/>
              <a:t>” genes)</a:t>
            </a:r>
          </a:p>
          <a:p>
            <a:r>
              <a:rPr lang="en-US" dirty="0"/>
              <a:t>Suppressor genes:</a:t>
            </a:r>
          </a:p>
          <a:p>
            <a:r>
              <a:rPr lang="en-US" dirty="0"/>
              <a:t>* Suppresses the effect of one gene</a:t>
            </a:r>
          </a:p>
          <a:p>
            <a:r>
              <a:rPr lang="en-US" dirty="0" err="1"/>
              <a:t>Malvidin</a:t>
            </a:r>
            <a:r>
              <a:rPr lang="en-US" dirty="0"/>
              <a:t> production in plants K = </a:t>
            </a:r>
            <a:r>
              <a:rPr lang="en-US" dirty="0" err="1"/>
              <a:t>Malvidin</a:t>
            </a:r>
            <a:r>
              <a:rPr lang="en-US" dirty="0"/>
              <a:t>, D = suppressor of M</a:t>
            </a:r>
          </a:p>
          <a:p>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667000"/>
            <a:ext cx="68580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6597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Gene </a:t>
            </a:r>
            <a:r>
              <a:rPr lang="en-US" dirty="0" smtClean="0"/>
              <a:t>modifications</a:t>
            </a:r>
            <a:endParaRPr lang="en-US" dirty="0"/>
          </a:p>
        </p:txBody>
      </p:sp>
      <p:sp>
        <p:nvSpPr>
          <p:cNvPr id="3" name="Content Placeholder 2"/>
          <p:cNvSpPr>
            <a:spLocks noGrp="1"/>
          </p:cNvSpPr>
          <p:nvPr>
            <p:ph idx="1"/>
          </p:nvPr>
        </p:nvSpPr>
        <p:spPr/>
        <p:txBody>
          <a:bodyPr/>
          <a:lstStyle/>
          <a:p>
            <a:r>
              <a:rPr lang="en-US" dirty="0"/>
              <a:t>Incomplete dominance (partial dominance) </a:t>
            </a:r>
          </a:p>
          <a:p>
            <a:r>
              <a:rPr lang="en-US" dirty="0"/>
              <a:t>Multiple alleles </a:t>
            </a:r>
          </a:p>
          <a:p>
            <a:r>
              <a:rPr lang="en-US" dirty="0"/>
              <a:t>Lethal alleles</a:t>
            </a:r>
          </a:p>
          <a:p>
            <a:endParaRPr lang="en-US" dirty="0"/>
          </a:p>
        </p:txBody>
      </p:sp>
    </p:spTree>
    <p:extLst>
      <p:ext uri="{BB962C8B-B14F-4D97-AF65-F5344CB8AC3E}">
        <p14:creationId xmlns:p14="http://schemas.microsoft.com/office/powerpoint/2010/main" val="16942245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Duplicate genes (9:6:1)</a:t>
            </a:r>
            <a:endParaRPr lang="en-US" dirty="0"/>
          </a:p>
        </p:txBody>
      </p:sp>
      <p:sp>
        <p:nvSpPr>
          <p:cNvPr id="3" name="Content Placeholder 2"/>
          <p:cNvSpPr>
            <a:spLocks noGrp="1"/>
          </p:cNvSpPr>
          <p:nvPr>
            <p:ph idx="1"/>
          </p:nvPr>
        </p:nvSpPr>
        <p:spPr/>
        <p:txBody>
          <a:bodyPr/>
          <a:lstStyle/>
          <a:p>
            <a:r>
              <a:rPr lang="en-US" dirty="0" smtClean="0"/>
              <a:t>Certain phenotypic traits (coat </a:t>
            </a:r>
            <a:r>
              <a:rPr lang="en-US" dirty="0" err="1" smtClean="0"/>
              <a:t>colouration</a:t>
            </a:r>
            <a:r>
              <a:rPr lang="en-US" dirty="0" smtClean="0"/>
              <a:t> )depend on the dominant allele of two gene loci</a:t>
            </a:r>
            <a:endParaRPr lang="en-US" dirty="0"/>
          </a:p>
          <a:p>
            <a:r>
              <a:rPr lang="en-US" dirty="0"/>
              <a:t>Example: Seed shape in Shepherd' s purse: thin shape versus wide shape</a:t>
            </a:r>
          </a:p>
          <a:p>
            <a:endParaRPr lang="en-US" dirty="0"/>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880360"/>
            <a:ext cx="38862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04989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Supplementary genes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37806123"/>
              </p:ext>
            </p:extLst>
          </p:nvPr>
        </p:nvGraphicFramePr>
        <p:xfrm>
          <a:off x="762000" y="2590800"/>
          <a:ext cx="6781801" cy="2286000"/>
        </p:xfrm>
        <a:graphic>
          <a:graphicData uri="http://schemas.openxmlformats.org/drawingml/2006/table">
            <a:tbl>
              <a:tblPr firstRow="1" firstCol="1" bandRow="1">
                <a:tableStyleId>{5C22544A-7EE6-4342-B048-85BDC9FD1C3A}</a:tableStyleId>
              </a:tblPr>
              <a:tblGrid>
                <a:gridCol w="1339615"/>
                <a:gridCol w="1465204"/>
                <a:gridCol w="2372235"/>
                <a:gridCol w="1604747"/>
              </a:tblGrid>
              <a:tr h="661908">
                <a:tc>
                  <a:txBody>
                    <a:bodyPr/>
                    <a:lstStyle/>
                    <a:p>
                      <a:pPr marL="0" marR="0">
                        <a:lnSpc>
                          <a:spcPct val="115000"/>
                        </a:lnSpc>
                        <a:spcBef>
                          <a:spcPts val="0"/>
                        </a:spcBef>
                        <a:spcAft>
                          <a:spcPts val="0"/>
                        </a:spcAft>
                      </a:pPr>
                      <a:r>
                        <a:rPr lang="en-US" sz="1400" dirty="0" err="1">
                          <a:effectLst/>
                        </a:rPr>
                        <a:t>Epistatic</a:t>
                      </a:r>
                      <a:r>
                        <a:rPr lang="en-US" sz="1400" dirty="0">
                          <a:effectLst/>
                        </a:rPr>
                        <a:t> alleles</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Hypostatic alleles</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Phenotypic expression of allele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F2 phenotypic ratio</a:t>
                      </a:r>
                      <a:endParaRPr lang="en-US" sz="1400" dirty="0">
                        <a:effectLst/>
                        <a:latin typeface="Calibri"/>
                        <a:ea typeface="Calibri"/>
                        <a:cs typeface="Times New Roman"/>
                      </a:endParaRPr>
                    </a:p>
                  </a:txBody>
                  <a:tcPr marL="68580" marR="68580" marT="0" marB="0"/>
                </a:tc>
              </a:tr>
              <a:tr h="320728">
                <a:tc>
                  <a:txBody>
                    <a:bodyPr/>
                    <a:lstStyle/>
                    <a:p>
                      <a:pPr marL="0" marR="0">
                        <a:lnSpc>
                          <a:spcPct val="115000"/>
                        </a:lnSpc>
                        <a:spcBef>
                          <a:spcPts val="0"/>
                        </a:spcBef>
                        <a:spcAft>
                          <a:spcPts val="0"/>
                        </a:spcAft>
                      </a:pPr>
                      <a:r>
                        <a:rPr lang="en-US" sz="1400" dirty="0" err="1">
                          <a:effectLst/>
                        </a:rPr>
                        <a:t>rr</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ss</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No pigment</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white</a:t>
                      </a:r>
                      <a:endParaRPr lang="en-US" sz="1400" dirty="0">
                        <a:effectLst/>
                        <a:latin typeface="Calibri"/>
                        <a:ea typeface="Calibri"/>
                        <a:cs typeface="Times New Roman"/>
                      </a:endParaRPr>
                    </a:p>
                  </a:txBody>
                  <a:tcPr marL="68580" marR="68580" marT="0" marB="0"/>
                </a:tc>
              </a:tr>
              <a:tr h="320728">
                <a:tc>
                  <a:txBody>
                    <a:bodyPr/>
                    <a:lstStyle/>
                    <a:p>
                      <a:pPr marL="0" marR="0">
                        <a:lnSpc>
                          <a:spcPct val="115000"/>
                        </a:lnSpc>
                        <a:spcBef>
                          <a:spcPts val="0"/>
                        </a:spcBef>
                        <a:spcAft>
                          <a:spcPts val="0"/>
                        </a:spcAft>
                      </a:pPr>
                      <a:r>
                        <a:rPr lang="en-US" sz="1400" dirty="0" err="1">
                          <a:effectLst/>
                        </a:rPr>
                        <a:t>rr</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SS,Ss</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S</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r>
              <a:tr h="320728">
                <a:tc>
                  <a:txBody>
                    <a:bodyPr/>
                    <a:lstStyle/>
                    <a:p>
                      <a:pPr marL="0" marR="0">
                        <a:lnSpc>
                          <a:spcPct val="115000"/>
                        </a:lnSpc>
                        <a:spcBef>
                          <a:spcPts val="0"/>
                        </a:spcBef>
                        <a:spcAft>
                          <a:spcPts val="0"/>
                        </a:spcAft>
                      </a:pPr>
                      <a:r>
                        <a:rPr lang="en-US" sz="1400" dirty="0" err="1">
                          <a:effectLst/>
                        </a:rPr>
                        <a:t>RR,Rr</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ss</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R</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r>
              <a:tr h="661908">
                <a:tc>
                  <a:txBody>
                    <a:bodyPr/>
                    <a:lstStyle/>
                    <a:p>
                      <a:pPr marL="0" marR="0">
                        <a:lnSpc>
                          <a:spcPct val="115000"/>
                        </a:lnSpc>
                        <a:spcBef>
                          <a:spcPts val="0"/>
                        </a:spcBef>
                        <a:spcAft>
                          <a:spcPts val="0"/>
                        </a:spcAft>
                      </a:pPr>
                      <a:r>
                        <a:rPr lang="en-US" sz="1400" dirty="0" err="1">
                          <a:effectLst/>
                        </a:rPr>
                        <a:t>RR.Rr</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SS,Ss</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R+S (supplementary genes)</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Same phenotype</a:t>
                      </a:r>
                    </a:p>
                    <a:p>
                      <a:pPr marL="0" marR="0">
                        <a:lnSpc>
                          <a:spcPct val="115000"/>
                        </a:lnSpc>
                        <a:spcBef>
                          <a:spcPts val="0"/>
                        </a:spcBef>
                        <a:spcAft>
                          <a:spcPts val="0"/>
                        </a:spcAft>
                      </a:pPr>
                      <a:r>
                        <a:rPr lang="en-US" sz="1400" dirty="0">
                          <a:effectLst/>
                        </a:rPr>
                        <a:t>Red=9</a:t>
                      </a:r>
                      <a:endParaRPr lang="en-US"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9142495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Duplicate recessive genes</a:t>
            </a:r>
            <a:endParaRPr lang="en-US" dirty="0"/>
          </a:p>
        </p:txBody>
      </p:sp>
      <p:sp>
        <p:nvSpPr>
          <p:cNvPr id="3" name="Content Placeholder 2"/>
          <p:cNvSpPr>
            <a:spLocks noGrp="1"/>
          </p:cNvSpPr>
          <p:nvPr>
            <p:ph idx="1"/>
          </p:nvPr>
        </p:nvSpPr>
        <p:spPr/>
        <p:txBody>
          <a:bodyPr/>
          <a:lstStyle/>
          <a:p>
            <a:r>
              <a:rPr lang="en-US" dirty="0" smtClean="0"/>
              <a:t>If both gene loci have homozygous recessive alleles and both of them produce identical phenotypes the F1 ratio 9:3:3:1 would become 9:7.</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0750268"/>
              </p:ext>
            </p:extLst>
          </p:nvPr>
        </p:nvGraphicFramePr>
        <p:xfrm>
          <a:off x="1066800" y="2971800"/>
          <a:ext cx="7239000" cy="2514600"/>
        </p:xfrm>
        <a:graphic>
          <a:graphicData uri="http://schemas.openxmlformats.org/drawingml/2006/table">
            <a:tbl>
              <a:tblPr firstRow="1" firstCol="1" bandRow="1">
                <a:tableStyleId>{5C22544A-7EE6-4342-B048-85BDC9FD1C3A}</a:tableStyleId>
              </a:tblPr>
              <a:tblGrid>
                <a:gridCol w="1873164"/>
                <a:gridCol w="2048774"/>
                <a:gridCol w="3317062"/>
              </a:tblGrid>
              <a:tr h="846923">
                <a:tc>
                  <a:txBody>
                    <a:bodyPr/>
                    <a:lstStyle/>
                    <a:p>
                      <a:pPr marL="0" marR="0">
                        <a:lnSpc>
                          <a:spcPct val="115000"/>
                        </a:lnSpc>
                        <a:spcBef>
                          <a:spcPts val="0"/>
                        </a:spcBef>
                        <a:spcAft>
                          <a:spcPts val="0"/>
                        </a:spcAft>
                      </a:pPr>
                      <a:r>
                        <a:rPr lang="en-US" sz="1400" dirty="0" err="1">
                          <a:effectLst/>
                        </a:rPr>
                        <a:t>Epistatic</a:t>
                      </a:r>
                      <a:r>
                        <a:rPr lang="en-US" sz="1400" dirty="0">
                          <a:effectLst/>
                        </a:rPr>
                        <a:t> alleles</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Hypostatic alleles</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Phenotypic expression of allele</a:t>
                      </a:r>
                      <a:endParaRPr lang="en-US" sz="1400">
                        <a:effectLst/>
                        <a:latin typeface="Calibri"/>
                        <a:ea typeface="Calibri"/>
                        <a:cs typeface="Times New Roman"/>
                      </a:endParaRPr>
                    </a:p>
                  </a:txBody>
                  <a:tcPr marL="68580" marR="68580" marT="0" marB="0"/>
                </a:tc>
              </a:tr>
              <a:tr h="410377">
                <a:tc>
                  <a:txBody>
                    <a:bodyPr/>
                    <a:lstStyle/>
                    <a:p>
                      <a:pPr marL="0" marR="0">
                        <a:lnSpc>
                          <a:spcPct val="115000"/>
                        </a:lnSpc>
                        <a:spcBef>
                          <a:spcPts val="0"/>
                        </a:spcBef>
                        <a:spcAft>
                          <a:spcPts val="0"/>
                        </a:spcAft>
                      </a:pPr>
                      <a:r>
                        <a:rPr lang="en-US" sz="1400" dirty="0" err="1">
                          <a:effectLst/>
                        </a:rPr>
                        <a:t>aa</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BB,Bb, bb</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No phenotypic production</a:t>
                      </a:r>
                      <a:endParaRPr lang="en-US" sz="1400">
                        <a:effectLst/>
                        <a:latin typeface="Calibri"/>
                        <a:ea typeface="Calibri"/>
                        <a:cs typeface="Times New Roman"/>
                      </a:endParaRPr>
                    </a:p>
                  </a:txBody>
                  <a:tcPr marL="68580" marR="68580" marT="0" marB="0"/>
                </a:tc>
              </a:tr>
              <a:tr h="410377">
                <a:tc>
                  <a:txBody>
                    <a:bodyPr/>
                    <a:lstStyle/>
                    <a:p>
                      <a:pPr marL="0" marR="0">
                        <a:lnSpc>
                          <a:spcPct val="115000"/>
                        </a:lnSpc>
                        <a:spcBef>
                          <a:spcPts val="0"/>
                        </a:spcBef>
                        <a:spcAft>
                          <a:spcPts val="0"/>
                        </a:spcAft>
                      </a:pPr>
                      <a:r>
                        <a:rPr lang="en-US" sz="1400" dirty="0" err="1">
                          <a:effectLst/>
                        </a:rPr>
                        <a:t>AA,Aa,aa</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bb</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No phenotypic production</a:t>
                      </a:r>
                      <a:endParaRPr lang="en-US" sz="1400">
                        <a:effectLst/>
                        <a:latin typeface="Calibri"/>
                        <a:ea typeface="Calibri"/>
                        <a:cs typeface="Times New Roman"/>
                      </a:endParaRPr>
                    </a:p>
                  </a:txBody>
                  <a:tcPr marL="68580" marR="68580" marT="0" marB="0"/>
                </a:tc>
              </a:tr>
              <a:tr h="846923">
                <a:tc>
                  <a:txBody>
                    <a:bodyPr/>
                    <a:lstStyle/>
                    <a:p>
                      <a:pPr marL="0" marR="0">
                        <a:lnSpc>
                          <a:spcPct val="115000"/>
                        </a:lnSpc>
                        <a:spcBef>
                          <a:spcPts val="0"/>
                        </a:spcBef>
                        <a:spcAft>
                          <a:spcPts val="0"/>
                        </a:spcAft>
                      </a:pPr>
                      <a:r>
                        <a:rPr lang="en-US" sz="1400" dirty="0" err="1">
                          <a:effectLst/>
                        </a:rPr>
                        <a:t>AA,Aa</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BB,Bb</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Phenotypic expression due to dominant alleles on both loci</a:t>
                      </a:r>
                      <a:endParaRPr lang="en-US"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7449447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r>
              <a:rPr lang="en-US" dirty="0" smtClean="0"/>
              <a:t>White flowered pea plant crossed with white flowered pea plant</a:t>
            </a:r>
          </a:p>
          <a:p>
            <a:r>
              <a:rPr lang="en-US" dirty="0" smtClean="0"/>
              <a:t>In f1 purple or red flowered plants produced</a:t>
            </a:r>
          </a:p>
          <a:p>
            <a:r>
              <a:rPr lang="en-US" dirty="0" smtClean="0"/>
              <a:t>F1 plants self pollinated produced 9 </a:t>
            </a:r>
            <a:r>
              <a:rPr lang="en-US" dirty="0" err="1" smtClean="0"/>
              <a:t>coloured</a:t>
            </a:r>
            <a:r>
              <a:rPr lang="en-US" dirty="0" smtClean="0"/>
              <a:t> and 7 white flowered plants</a:t>
            </a:r>
          </a:p>
          <a:p>
            <a:r>
              <a:rPr lang="en-US" dirty="0" smtClean="0"/>
              <a:t>It means when alleles are homo , hetero / homo hetero condition then color appear other wise white color </a:t>
            </a:r>
          </a:p>
          <a:p>
            <a:r>
              <a:rPr lang="en-US" dirty="0" err="1" smtClean="0"/>
              <a:t>CC,Cc</a:t>
            </a:r>
            <a:r>
              <a:rPr lang="en-US" dirty="0" smtClean="0"/>
              <a:t> / </a:t>
            </a:r>
            <a:r>
              <a:rPr lang="en-US" dirty="0" err="1" smtClean="0"/>
              <a:t>EE,Ee</a:t>
            </a:r>
            <a:r>
              <a:rPr lang="en-US" dirty="0" smtClean="0"/>
              <a:t> color (complement to each other)</a:t>
            </a:r>
          </a:p>
          <a:p>
            <a:endParaRPr lang="en-US" dirty="0"/>
          </a:p>
        </p:txBody>
      </p:sp>
    </p:spTree>
    <p:extLst>
      <p:ext uri="{BB962C8B-B14F-4D97-AF65-F5344CB8AC3E}">
        <p14:creationId xmlns:p14="http://schemas.microsoft.com/office/powerpoint/2010/main" val="13164372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Duplicate dominant genes (15:1)</a:t>
            </a:r>
            <a:endParaRPr lang="en-US" dirty="0"/>
          </a:p>
        </p:txBody>
      </p:sp>
      <p:sp>
        <p:nvSpPr>
          <p:cNvPr id="3" name="Content Placeholder 2"/>
          <p:cNvSpPr>
            <a:spLocks noGrp="1"/>
          </p:cNvSpPr>
          <p:nvPr>
            <p:ph idx="1"/>
          </p:nvPr>
        </p:nvSpPr>
        <p:spPr/>
        <p:txBody>
          <a:bodyPr/>
          <a:lstStyle/>
          <a:p>
            <a:r>
              <a:rPr lang="en-US" dirty="0" smtClean="0"/>
              <a:t>If the dominant alleles of both gene loci </a:t>
            </a:r>
            <a:r>
              <a:rPr lang="en-US" dirty="0" err="1" smtClean="0"/>
              <a:t>poduce</a:t>
            </a:r>
            <a:r>
              <a:rPr lang="en-US" dirty="0" smtClean="0"/>
              <a:t> the same phenotype without cumulative effect the 9:3:3:1 ratio is modified into 15:1 ratio.</a:t>
            </a:r>
          </a:p>
          <a:p>
            <a:r>
              <a:rPr lang="en-US" dirty="0" smtClean="0"/>
              <a:t>Seed capsule of shepherd purse occur in two different </a:t>
            </a:r>
            <a:r>
              <a:rPr lang="en-US" dirty="0" err="1" smtClean="0"/>
              <a:t>shpes</a:t>
            </a:r>
            <a:endParaRPr lang="en-US" dirty="0" smtClean="0"/>
          </a:p>
          <a:p>
            <a:r>
              <a:rPr lang="en-US" dirty="0" smtClean="0"/>
              <a:t>Triangular  and top shaped </a:t>
            </a:r>
          </a:p>
          <a:p>
            <a:r>
              <a:rPr lang="en-US" dirty="0" smtClean="0"/>
              <a:t>F1= Triangular</a:t>
            </a:r>
          </a:p>
          <a:p>
            <a:r>
              <a:rPr lang="en-US" dirty="0" smtClean="0"/>
              <a:t>F2= top shaped (1) + triangular (15)</a:t>
            </a:r>
          </a:p>
          <a:p>
            <a:r>
              <a:rPr lang="en-US" dirty="0" err="1" smtClean="0"/>
              <a:t>Dominantgenes</a:t>
            </a:r>
            <a:r>
              <a:rPr lang="en-US" dirty="0" smtClean="0"/>
              <a:t> (A/B) influence the triangular shape while </a:t>
            </a:r>
          </a:p>
          <a:p>
            <a:r>
              <a:rPr lang="en-US" dirty="0" smtClean="0"/>
              <a:t>Recessive </a:t>
            </a:r>
            <a:r>
              <a:rPr lang="en-US" dirty="0" err="1" smtClean="0"/>
              <a:t>allelea</a:t>
            </a:r>
            <a:r>
              <a:rPr lang="en-US" dirty="0" smtClean="0"/>
              <a:t> (</a:t>
            </a:r>
            <a:r>
              <a:rPr lang="en-US" dirty="0" err="1" smtClean="0"/>
              <a:t>aa</a:t>
            </a:r>
            <a:r>
              <a:rPr lang="en-US" dirty="0" smtClean="0"/>
              <a:t> bb) produce top shaped capsule</a:t>
            </a:r>
          </a:p>
        </p:txBody>
      </p:sp>
    </p:spTree>
    <p:extLst>
      <p:ext uri="{BB962C8B-B14F-4D97-AF65-F5344CB8AC3E}">
        <p14:creationId xmlns:p14="http://schemas.microsoft.com/office/powerpoint/2010/main" val="300615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25924675"/>
              </p:ext>
            </p:extLst>
          </p:nvPr>
        </p:nvGraphicFramePr>
        <p:xfrm>
          <a:off x="1676400" y="1676399"/>
          <a:ext cx="6858000" cy="3283818"/>
        </p:xfrm>
        <a:graphic>
          <a:graphicData uri="http://schemas.openxmlformats.org/drawingml/2006/table">
            <a:tbl>
              <a:tblPr firstRow="1" firstCol="1" bandRow="1">
                <a:tableStyleId>{5C22544A-7EE6-4342-B048-85BDC9FD1C3A}</a:tableStyleId>
              </a:tblPr>
              <a:tblGrid>
                <a:gridCol w="1784959"/>
                <a:gridCol w="1784959"/>
                <a:gridCol w="1784959"/>
                <a:gridCol w="1503123"/>
              </a:tblGrid>
              <a:tr h="449020">
                <a:tc>
                  <a:txBody>
                    <a:bodyPr/>
                    <a:lstStyle/>
                    <a:p>
                      <a:pPr marL="0" marR="0">
                        <a:lnSpc>
                          <a:spcPct val="115000"/>
                        </a:lnSpc>
                        <a:spcBef>
                          <a:spcPts val="0"/>
                        </a:spcBef>
                        <a:spcAft>
                          <a:spcPts val="0"/>
                        </a:spcAft>
                      </a:pPr>
                      <a:r>
                        <a:rPr lang="en-US" sz="1400" dirty="0">
                          <a:effectLst/>
                        </a:rPr>
                        <a:t>AB</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Ab</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smtClean="0">
                          <a:effectLst/>
                        </a:rPr>
                        <a:t>aB</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ab</a:t>
                      </a:r>
                      <a:endParaRPr lang="en-US" sz="1400" dirty="0">
                        <a:effectLst/>
                        <a:latin typeface="Calibri"/>
                        <a:ea typeface="Calibri"/>
                        <a:cs typeface="Times New Roman"/>
                      </a:endParaRPr>
                    </a:p>
                  </a:txBody>
                  <a:tcPr marL="68580" marR="68580" marT="0" marB="0"/>
                </a:tc>
              </a:tr>
              <a:tr h="449020">
                <a:tc>
                  <a:txBody>
                    <a:bodyPr/>
                    <a:lstStyle/>
                    <a:p>
                      <a:pPr marL="0" marR="0">
                        <a:lnSpc>
                          <a:spcPct val="115000"/>
                        </a:lnSpc>
                        <a:spcBef>
                          <a:spcPts val="0"/>
                        </a:spcBef>
                        <a:spcAft>
                          <a:spcPts val="0"/>
                        </a:spcAft>
                      </a:pPr>
                      <a:r>
                        <a:rPr lang="en-US" sz="1400">
                          <a:effectLst/>
                        </a:rPr>
                        <a:t>AA BB TRIANGULAR</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AA Bb  TRIANGULAR</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Aa BB  TRIANGULAR</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Aa</a:t>
                      </a:r>
                      <a:r>
                        <a:rPr lang="en-US" sz="1400" dirty="0">
                          <a:effectLst/>
                        </a:rPr>
                        <a:t> Bb TRIANGULAR</a:t>
                      </a:r>
                      <a:endParaRPr lang="en-US" sz="1400" dirty="0">
                        <a:effectLst/>
                        <a:latin typeface="Calibri"/>
                        <a:ea typeface="Calibri"/>
                        <a:cs typeface="Times New Roman"/>
                      </a:endParaRPr>
                    </a:p>
                  </a:txBody>
                  <a:tcPr marL="68580" marR="68580" marT="0" marB="0"/>
                </a:tc>
              </a:tr>
              <a:tr h="926671">
                <a:tc>
                  <a:txBody>
                    <a:bodyPr/>
                    <a:lstStyle/>
                    <a:p>
                      <a:pPr marL="0" marR="0">
                        <a:lnSpc>
                          <a:spcPct val="115000"/>
                        </a:lnSpc>
                        <a:spcBef>
                          <a:spcPts val="0"/>
                        </a:spcBef>
                        <a:spcAft>
                          <a:spcPts val="0"/>
                        </a:spcAft>
                      </a:pPr>
                      <a:r>
                        <a:rPr lang="en-US" sz="1400">
                          <a:effectLst/>
                        </a:rPr>
                        <a:t>AA Bb TRIANGULAR</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AAbb  TRIANGULAR</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Aa Bb   TRIANGULAR</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Aa</a:t>
                      </a:r>
                      <a:r>
                        <a:rPr lang="en-US" sz="1400" dirty="0">
                          <a:effectLst/>
                        </a:rPr>
                        <a:t> bb  TRIANGULAR</a:t>
                      </a:r>
                      <a:endParaRPr lang="en-US" sz="1400" dirty="0">
                        <a:effectLst/>
                        <a:latin typeface="Calibri"/>
                        <a:ea typeface="Calibri"/>
                        <a:cs typeface="Times New Roman"/>
                      </a:endParaRPr>
                    </a:p>
                  </a:txBody>
                  <a:tcPr marL="68580" marR="68580" marT="0" marB="0"/>
                </a:tc>
              </a:tr>
              <a:tr h="926671">
                <a:tc>
                  <a:txBody>
                    <a:bodyPr/>
                    <a:lstStyle/>
                    <a:p>
                      <a:pPr marL="0" marR="0">
                        <a:lnSpc>
                          <a:spcPct val="115000"/>
                        </a:lnSpc>
                        <a:spcBef>
                          <a:spcPts val="0"/>
                        </a:spcBef>
                        <a:spcAft>
                          <a:spcPts val="0"/>
                        </a:spcAft>
                      </a:pPr>
                      <a:r>
                        <a:rPr lang="en-US" sz="1400">
                          <a:effectLst/>
                        </a:rPr>
                        <a:t>Aa BB   TRIANGULAR </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Aa Bb   TRIANGULAR</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aaBB   TRIANGULAR</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aaBb</a:t>
                      </a:r>
                      <a:r>
                        <a:rPr lang="en-US" sz="1400" dirty="0">
                          <a:effectLst/>
                        </a:rPr>
                        <a:t>   TRIANGULAR</a:t>
                      </a:r>
                      <a:endParaRPr lang="en-US" sz="1400" dirty="0">
                        <a:effectLst/>
                        <a:latin typeface="Calibri"/>
                        <a:ea typeface="Calibri"/>
                        <a:cs typeface="Times New Roman"/>
                      </a:endParaRPr>
                    </a:p>
                  </a:txBody>
                  <a:tcPr marL="68580" marR="68580" marT="0" marB="0"/>
                </a:tc>
              </a:tr>
              <a:tr h="449020">
                <a:tc>
                  <a:txBody>
                    <a:bodyPr/>
                    <a:lstStyle/>
                    <a:p>
                      <a:pPr marL="0" marR="0">
                        <a:lnSpc>
                          <a:spcPct val="115000"/>
                        </a:lnSpc>
                        <a:spcBef>
                          <a:spcPts val="0"/>
                        </a:spcBef>
                        <a:spcAft>
                          <a:spcPts val="0"/>
                        </a:spcAft>
                      </a:pPr>
                      <a:r>
                        <a:rPr lang="en-US" sz="1400">
                          <a:effectLst/>
                        </a:rPr>
                        <a:t>Aa Bb  TRIANGULAR</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Aa bb   TRIANGULAR</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aaBb</a:t>
                      </a:r>
                      <a:r>
                        <a:rPr lang="en-US" sz="1400" dirty="0">
                          <a:effectLst/>
                        </a:rPr>
                        <a:t>   TRIANGULAR</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aabb</a:t>
                      </a:r>
                      <a:r>
                        <a:rPr lang="en-US" sz="1400" dirty="0">
                          <a:effectLst/>
                        </a:rPr>
                        <a:t>     top shaped</a:t>
                      </a:r>
                      <a:endParaRPr lang="en-US"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9269727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Dominant and recessive interaction (13:3)</a:t>
            </a:r>
            <a:endParaRPr lang="en-US" dirty="0"/>
          </a:p>
        </p:txBody>
      </p:sp>
      <p:sp>
        <p:nvSpPr>
          <p:cNvPr id="3" name="Content Placeholder 2"/>
          <p:cNvSpPr>
            <a:spLocks noGrp="1"/>
          </p:cNvSpPr>
          <p:nvPr>
            <p:ph idx="1"/>
          </p:nvPr>
        </p:nvSpPr>
        <p:spPr/>
        <p:txBody>
          <a:bodyPr/>
          <a:lstStyle/>
          <a:p>
            <a:r>
              <a:rPr lang="en-US" dirty="0" smtClean="0"/>
              <a:t>Some times the dominant allele of one gene locus (A) in homozygous (AA) and heterozygous (</a:t>
            </a:r>
            <a:r>
              <a:rPr lang="en-US" dirty="0" err="1" smtClean="0"/>
              <a:t>Aa</a:t>
            </a:r>
            <a:r>
              <a:rPr lang="en-US" dirty="0" smtClean="0"/>
              <a:t>) and the homozygous recessive condition (bb)of another gene (B) produce same phenotype</a:t>
            </a:r>
          </a:p>
          <a:p>
            <a:r>
              <a:rPr lang="en-US" dirty="0" smtClean="0"/>
              <a:t>Phenotypic ratio is 13:3 instead of 9:3:3:1</a:t>
            </a:r>
          </a:p>
          <a:p>
            <a:endParaRPr lang="en-US" dirty="0"/>
          </a:p>
          <a:p>
            <a:endParaRPr lang="en-US" dirty="0" smtClean="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146852589"/>
              </p:ext>
            </p:extLst>
          </p:nvPr>
        </p:nvGraphicFramePr>
        <p:xfrm>
          <a:off x="2133600" y="3810000"/>
          <a:ext cx="6019800" cy="1752601"/>
        </p:xfrm>
        <a:graphic>
          <a:graphicData uri="http://schemas.openxmlformats.org/drawingml/2006/table">
            <a:tbl>
              <a:tblPr firstRow="1" firstCol="1" bandRow="1">
                <a:tableStyleId>{5C22544A-7EE6-4342-B048-85BDC9FD1C3A}</a:tableStyleId>
              </a:tblPr>
              <a:tblGrid>
                <a:gridCol w="1857618"/>
                <a:gridCol w="1857618"/>
                <a:gridCol w="2304564"/>
              </a:tblGrid>
              <a:tr h="1257961">
                <a:tc>
                  <a:txBody>
                    <a:bodyPr/>
                    <a:lstStyle/>
                    <a:p>
                      <a:pPr marL="0" marR="0">
                        <a:lnSpc>
                          <a:spcPct val="115000"/>
                        </a:lnSpc>
                        <a:spcBef>
                          <a:spcPts val="0"/>
                        </a:spcBef>
                        <a:spcAft>
                          <a:spcPts val="0"/>
                        </a:spcAft>
                      </a:pPr>
                      <a:r>
                        <a:rPr lang="en-US" sz="1400" dirty="0" err="1">
                          <a:effectLst/>
                        </a:rPr>
                        <a:t>Epistatic</a:t>
                      </a:r>
                      <a:r>
                        <a:rPr lang="en-US" sz="1400" dirty="0">
                          <a:effectLst/>
                        </a:rPr>
                        <a:t> alleles</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Hypostatic alleles</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Phenotype </a:t>
                      </a:r>
                      <a:r>
                        <a:rPr lang="en-US" sz="1400" dirty="0" smtClean="0">
                          <a:effectLst/>
                        </a:rPr>
                        <a:t>expressions</a:t>
                      </a:r>
                      <a:endParaRPr lang="en-US" sz="1400" dirty="0">
                        <a:effectLst/>
                        <a:latin typeface="Calibri"/>
                        <a:ea typeface="Calibri"/>
                        <a:cs typeface="Times New Roman"/>
                      </a:endParaRPr>
                    </a:p>
                  </a:txBody>
                  <a:tcPr marL="68580" marR="68580" marT="0" marB="0"/>
                </a:tc>
              </a:tr>
              <a:tr h="247320">
                <a:tc>
                  <a:txBody>
                    <a:bodyPr/>
                    <a:lstStyle/>
                    <a:p>
                      <a:pPr marL="0" marR="0">
                        <a:lnSpc>
                          <a:spcPct val="115000"/>
                        </a:lnSpc>
                        <a:spcBef>
                          <a:spcPts val="0"/>
                        </a:spcBef>
                        <a:spcAft>
                          <a:spcPts val="0"/>
                        </a:spcAft>
                      </a:pPr>
                      <a:r>
                        <a:rPr lang="en-US" sz="1400" dirty="0">
                          <a:effectLst/>
                        </a:rPr>
                        <a:t>AA,  </a:t>
                      </a:r>
                      <a:r>
                        <a:rPr lang="en-US" sz="1400" dirty="0" err="1">
                          <a:effectLst/>
                        </a:rPr>
                        <a:t>Aa</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BB,  Bb  bb</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A inhibit B or b</a:t>
                      </a:r>
                      <a:endParaRPr lang="en-US" sz="1400">
                        <a:effectLst/>
                        <a:latin typeface="Calibri"/>
                        <a:ea typeface="Calibri"/>
                        <a:cs typeface="Times New Roman"/>
                      </a:endParaRPr>
                    </a:p>
                  </a:txBody>
                  <a:tcPr marL="68580" marR="68580" marT="0" marB="0"/>
                </a:tc>
              </a:tr>
              <a:tr h="247320">
                <a:tc>
                  <a:txBody>
                    <a:bodyPr/>
                    <a:lstStyle/>
                    <a:p>
                      <a:pPr marL="0" marR="0">
                        <a:lnSpc>
                          <a:spcPct val="115000"/>
                        </a:lnSpc>
                        <a:spcBef>
                          <a:spcPts val="0"/>
                        </a:spcBef>
                        <a:spcAft>
                          <a:spcPts val="0"/>
                        </a:spcAft>
                      </a:pPr>
                      <a:r>
                        <a:rPr lang="en-US" sz="1400" dirty="0" err="1">
                          <a:effectLst/>
                        </a:rPr>
                        <a:t>aa</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BB, Bb,   bb</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a does not inhibit B or b</a:t>
                      </a:r>
                      <a:endParaRPr lang="en-US"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6763177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P:             white leghorn    X     White </a:t>
            </a:r>
            <a:r>
              <a:rPr lang="en-US" dirty="0" err="1" smtClean="0"/>
              <a:t>plymoth</a:t>
            </a:r>
            <a:r>
              <a:rPr lang="en-US" dirty="0" smtClean="0"/>
              <a:t> rock</a:t>
            </a:r>
          </a:p>
          <a:p>
            <a:r>
              <a:rPr lang="en-US" dirty="0"/>
              <a:t> </a:t>
            </a:r>
            <a:r>
              <a:rPr lang="en-US" dirty="0" smtClean="0"/>
              <a:t>                    CCII                     </a:t>
            </a:r>
            <a:r>
              <a:rPr lang="en-US" dirty="0" err="1" smtClean="0"/>
              <a:t>ccii</a:t>
            </a:r>
            <a:endParaRPr lang="en-US" dirty="0" smtClean="0"/>
          </a:p>
          <a:p>
            <a:r>
              <a:rPr lang="en-US" dirty="0" smtClean="0"/>
              <a:t>F1                             </a:t>
            </a:r>
          </a:p>
          <a:p>
            <a:endParaRPr lang="en-US" dirty="0"/>
          </a:p>
          <a:p>
            <a:endParaRPr lang="en-US" dirty="0" smtClean="0"/>
          </a:p>
          <a:p>
            <a:endParaRPr lang="en-US" dirty="0"/>
          </a:p>
          <a:p>
            <a:endParaRPr lang="en-US" dirty="0" smtClean="0"/>
          </a:p>
          <a:p>
            <a:endParaRPr lang="en-US" dirty="0" smtClean="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454303175"/>
              </p:ext>
            </p:extLst>
          </p:nvPr>
        </p:nvGraphicFramePr>
        <p:xfrm>
          <a:off x="1524000" y="3733798"/>
          <a:ext cx="6934200" cy="2654272"/>
        </p:xfrm>
        <a:graphic>
          <a:graphicData uri="http://schemas.openxmlformats.org/drawingml/2006/table">
            <a:tbl>
              <a:tblPr firstRow="1" firstCol="1" bandRow="1">
                <a:tableStyleId>{5C22544A-7EE6-4342-B048-85BDC9FD1C3A}</a:tableStyleId>
              </a:tblPr>
              <a:tblGrid>
                <a:gridCol w="1386840"/>
                <a:gridCol w="1386840"/>
                <a:gridCol w="1386840"/>
                <a:gridCol w="1386840"/>
                <a:gridCol w="1386840"/>
              </a:tblGrid>
              <a:tr h="427260">
                <a:tc>
                  <a:txBody>
                    <a:bodyPr/>
                    <a:lstStyle/>
                    <a:p>
                      <a:pPr marL="0" marR="0">
                        <a:lnSpc>
                          <a:spcPct val="115000"/>
                        </a:lnSpc>
                        <a:spcBef>
                          <a:spcPts val="0"/>
                        </a:spcBef>
                        <a:spcAft>
                          <a:spcPts val="0"/>
                        </a:spcAft>
                      </a:pPr>
                      <a:r>
                        <a:rPr lang="en-US" sz="11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CI</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Ci</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cI</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ci</a:t>
                      </a:r>
                      <a:endParaRPr lang="en-US" sz="1400">
                        <a:effectLst/>
                        <a:latin typeface="Calibri"/>
                        <a:ea typeface="Calibri"/>
                        <a:cs typeface="Times New Roman"/>
                      </a:endParaRPr>
                    </a:p>
                  </a:txBody>
                  <a:tcPr marL="68580" marR="68580" marT="0" marB="0"/>
                </a:tc>
              </a:tr>
              <a:tr h="427260">
                <a:tc>
                  <a:txBody>
                    <a:bodyPr/>
                    <a:lstStyle/>
                    <a:p>
                      <a:pPr marL="0" marR="0">
                        <a:lnSpc>
                          <a:spcPct val="115000"/>
                        </a:lnSpc>
                        <a:spcBef>
                          <a:spcPts val="0"/>
                        </a:spcBef>
                        <a:spcAft>
                          <a:spcPts val="0"/>
                        </a:spcAft>
                      </a:pPr>
                      <a:r>
                        <a:rPr lang="en-US" sz="1100">
                          <a:effectLst/>
                        </a:rPr>
                        <a:t>CI</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CCII     white </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CCIi     white</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Cc II        white</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Cc Ii        white</a:t>
                      </a:r>
                      <a:endParaRPr lang="en-US" sz="1400">
                        <a:effectLst/>
                        <a:latin typeface="Calibri"/>
                        <a:ea typeface="Calibri"/>
                        <a:cs typeface="Times New Roman"/>
                      </a:endParaRPr>
                    </a:p>
                  </a:txBody>
                  <a:tcPr marL="68580" marR="68580" marT="0" marB="0"/>
                </a:tc>
              </a:tr>
              <a:tr h="881764">
                <a:tc>
                  <a:txBody>
                    <a:bodyPr/>
                    <a:lstStyle/>
                    <a:p>
                      <a:pPr marL="0" marR="0">
                        <a:lnSpc>
                          <a:spcPct val="115000"/>
                        </a:lnSpc>
                        <a:spcBef>
                          <a:spcPts val="0"/>
                        </a:spcBef>
                        <a:spcAft>
                          <a:spcPts val="0"/>
                        </a:spcAft>
                      </a:pPr>
                      <a:r>
                        <a:rPr lang="en-US" sz="1100">
                          <a:effectLst/>
                        </a:rPr>
                        <a:t>Ci</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err="1">
                          <a:effectLst/>
                        </a:rPr>
                        <a:t>CCIi</a:t>
                      </a:r>
                      <a:r>
                        <a:rPr lang="en-US" sz="1400" dirty="0">
                          <a:effectLst/>
                        </a:rPr>
                        <a:t>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CCii      coloured </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Cc Ii         white</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Cc ii            colored</a:t>
                      </a:r>
                      <a:endParaRPr lang="en-US" sz="1400">
                        <a:effectLst/>
                        <a:latin typeface="Calibri"/>
                        <a:ea typeface="Calibri"/>
                        <a:cs typeface="Times New Roman"/>
                      </a:endParaRPr>
                    </a:p>
                  </a:txBody>
                  <a:tcPr marL="68580" marR="68580" marT="0" marB="0"/>
                </a:tc>
              </a:tr>
              <a:tr h="427260">
                <a:tc>
                  <a:txBody>
                    <a:bodyPr/>
                    <a:lstStyle/>
                    <a:p>
                      <a:pPr marL="0" marR="0">
                        <a:lnSpc>
                          <a:spcPct val="115000"/>
                        </a:lnSpc>
                        <a:spcBef>
                          <a:spcPts val="0"/>
                        </a:spcBef>
                        <a:spcAft>
                          <a:spcPts val="0"/>
                        </a:spcAft>
                      </a:pPr>
                      <a:r>
                        <a:rPr lang="en-US" sz="1100">
                          <a:effectLst/>
                        </a:rPr>
                        <a:t>cI</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Cc II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Cc Ii          white</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ccII           white</a:t>
                      </a:r>
                      <a:endParaRPr lang="en-US" sz="14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a:effectLst/>
                        </a:rPr>
                        <a:t>ccIi         white</a:t>
                      </a:r>
                      <a:endParaRPr lang="en-US" sz="1400">
                        <a:effectLst/>
                        <a:latin typeface="Calibri"/>
                        <a:ea typeface="Calibri"/>
                        <a:cs typeface="Times New Roman"/>
                      </a:endParaRPr>
                    </a:p>
                  </a:txBody>
                  <a:tcPr marL="68580" marR="68580" marT="0" marB="0"/>
                </a:tc>
              </a:tr>
              <a:tr h="427260">
                <a:tc>
                  <a:txBody>
                    <a:bodyPr/>
                    <a:lstStyle/>
                    <a:p>
                      <a:pPr marL="0" marR="0">
                        <a:lnSpc>
                          <a:spcPct val="115000"/>
                        </a:lnSpc>
                        <a:spcBef>
                          <a:spcPts val="0"/>
                        </a:spcBef>
                        <a:spcAft>
                          <a:spcPts val="0"/>
                        </a:spcAft>
                      </a:pPr>
                      <a:r>
                        <a:rPr lang="en-US" sz="1100">
                          <a:effectLst/>
                        </a:rPr>
                        <a:t>ci</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Cc Ii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Cc ii         colored</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Cc Ii           white</a:t>
                      </a:r>
                      <a:endParaRPr lang="en-US" sz="14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400" dirty="0">
                          <a:effectLst/>
                        </a:rPr>
                        <a:t>ccii        white</a:t>
                      </a:r>
                      <a:endParaRPr lang="en-US"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4697236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Modification of Expression</a:t>
            </a:r>
          </a:p>
        </p:txBody>
      </p:sp>
      <p:sp>
        <p:nvSpPr>
          <p:cNvPr id="3" name="Content Placeholder 2"/>
          <p:cNvSpPr>
            <a:spLocks noGrp="1"/>
          </p:cNvSpPr>
          <p:nvPr>
            <p:ph idx="1"/>
          </p:nvPr>
        </p:nvSpPr>
        <p:spPr/>
        <p:txBody>
          <a:bodyPr/>
          <a:lstStyle/>
          <a:p>
            <a:r>
              <a:rPr lang="en-US" dirty="0"/>
              <a:t>Pleiotropic effects </a:t>
            </a:r>
          </a:p>
          <a:p>
            <a:r>
              <a:rPr lang="en-US" dirty="0"/>
              <a:t>Penetrance and Expressivity</a:t>
            </a:r>
          </a:p>
          <a:p>
            <a:endParaRPr lang="en-US" dirty="0"/>
          </a:p>
        </p:txBody>
      </p:sp>
    </p:spTree>
    <p:extLst>
      <p:ext uri="{BB962C8B-B14F-4D97-AF65-F5344CB8AC3E}">
        <p14:creationId xmlns:p14="http://schemas.microsoft.com/office/powerpoint/2010/main" val="16164847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
            </a:r>
            <a:br>
              <a:rPr lang="en-US" b="0" dirty="0"/>
            </a:br>
            <a:r>
              <a:rPr lang="en-US" dirty="0"/>
              <a:t>Modification of Expression</a:t>
            </a:r>
            <a:r>
              <a:rPr lang="en-US" b="0" dirty="0"/>
              <a:t>•</a:t>
            </a:r>
            <a:endParaRPr lang="en-US" dirty="0"/>
          </a:p>
        </p:txBody>
      </p:sp>
      <p:sp>
        <p:nvSpPr>
          <p:cNvPr id="3" name="Content Placeholder 2"/>
          <p:cNvSpPr>
            <a:spLocks noGrp="1"/>
          </p:cNvSpPr>
          <p:nvPr>
            <p:ph idx="1"/>
          </p:nvPr>
        </p:nvSpPr>
        <p:spPr/>
        <p:txBody>
          <a:bodyPr/>
          <a:lstStyle/>
          <a:p>
            <a:r>
              <a:rPr lang="en-US" dirty="0" smtClean="0"/>
              <a:t>Environmental effect on an allele:</a:t>
            </a:r>
          </a:p>
          <a:p>
            <a:r>
              <a:rPr lang="en-US" dirty="0"/>
              <a:t>Temperature </a:t>
            </a:r>
            <a:r>
              <a:rPr lang="en-US" dirty="0" smtClean="0"/>
              <a:t>effects• Pleiotropic effects </a:t>
            </a:r>
            <a:r>
              <a:rPr lang="en-US" dirty="0"/>
              <a:t>•</a:t>
            </a:r>
            <a:r>
              <a:rPr lang="en-US" dirty="0" smtClean="0"/>
              <a:t>Penetrance and </a:t>
            </a:r>
            <a:r>
              <a:rPr lang="en-US" dirty="0"/>
              <a:t>Expressivity</a:t>
            </a:r>
          </a:p>
          <a:p>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971800"/>
            <a:ext cx="7696200" cy="3855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12986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Text Placeholder 4"/>
          <p:cNvSpPr>
            <a:spLocks noGrp="1"/>
          </p:cNvSpPr>
          <p:nvPr>
            <p:ph type="body" idx="1"/>
          </p:nvPr>
        </p:nvSpPr>
        <p:spPr/>
        <p:txBody>
          <a:bodyPr/>
          <a:lstStyle/>
          <a:p>
            <a:r>
              <a:rPr lang="en-US" dirty="0" smtClean="0"/>
              <a:t>Mendel</a:t>
            </a:r>
            <a:endParaRPr lang="en-US" dirty="0"/>
          </a:p>
        </p:txBody>
      </p:sp>
      <p:sp>
        <p:nvSpPr>
          <p:cNvPr id="6" name="Content Placeholder 5"/>
          <p:cNvSpPr>
            <a:spLocks noGrp="1"/>
          </p:cNvSpPr>
          <p:nvPr>
            <p:ph sz="half" idx="2"/>
          </p:nvPr>
        </p:nvSpPr>
        <p:spPr/>
        <p:txBody>
          <a:bodyPr/>
          <a:lstStyle/>
          <a:p>
            <a:r>
              <a:rPr lang="en-US" dirty="0" err="1"/>
              <a:t>Oneallele</a:t>
            </a:r>
            <a:r>
              <a:rPr lang="en-US" dirty="0"/>
              <a:t> is completely dominant over the other in all instances	</a:t>
            </a:r>
          </a:p>
          <a:p>
            <a:endParaRPr lang="en-US" dirty="0" smtClean="0"/>
          </a:p>
          <a:p>
            <a:endParaRPr lang="en-US" dirty="0"/>
          </a:p>
          <a:p>
            <a:endParaRPr lang="en-US" dirty="0" smtClean="0"/>
          </a:p>
          <a:p>
            <a:endParaRPr lang="en-US" dirty="0"/>
          </a:p>
          <a:p>
            <a:r>
              <a:rPr lang="en-US" dirty="0"/>
              <a:t>All offspring </a:t>
            </a:r>
            <a:r>
              <a:rPr lang="en-US" dirty="0" err="1"/>
              <a:t>froma</a:t>
            </a:r>
            <a:r>
              <a:rPr lang="en-US" dirty="0"/>
              <a:t> cross are equally viable	</a:t>
            </a:r>
          </a:p>
          <a:p>
            <a:endParaRPr lang="en-US" dirty="0"/>
          </a:p>
        </p:txBody>
      </p:sp>
      <p:sp>
        <p:nvSpPr>
          <p:cNvPr id="7" name="Text Placeholder 6"/>
          <p:cNvSpPr>
            <a:spLocks noGrp="1"/>
          </p:cNvSpPr>
          <p:nvPr>
            <p:ph type="body" sz="quarter" idx="3"/>
          </p:nvPr>
        </p:nvSpPr>
        <p:spPr/>
        <p:txBody>
          <a:bodyPr/>
          <a:lstStyle/>
          <a:p>
            <a:r>
              <a:rPr lang="en-US" dirty="0" smtClean="0"/>
              <a:t>Extension</a:t>
            </a:r>
            <a:endParaRPr lang="en-US" dirty="0"/>
          </a:p>
        </p:txBody>
      </p:sp>
      <p:sp>
        <p:nvSpPr>
          <p:cNvPr id="8" name="Content Placeholder 7"/>
          <p:cNvSpPr>
            <a:spLocks noGrp="1"/>
          </p:cNvSpPr>
          <p:nvPr>
            <p:ph sz="quarter" idx="4"/>
          </p:nvPr>
        </p:nvSpPr>
        <p:spPr>
          <a:xfrm>
            <a:off x="4343401" y="2174875"/>
            <a:ext cx="4648200" cy="3951288"/>
          </a:xfrm>
        </p:spPr>
        <p:txBody>
          <a:bodyPr>
            <a:normAutofit fontScale="92500" lnSpcReduction="20000"/>
          </a:bodyPr>
          <a:lstStyle/>
          <a:p>
            <a:r>
              <a:rPr lang="en-US" dirty="0" err="1"/>
              <a:t>Allelesmay</a:t>
            </a:r>
            <a:r>
              <a:rPr lang="en-US" dirty="0"/>
              <a:t> be </a:t>
            </a:r>
            <a:r>
              <a:rPr lang="en-US" b="1" dirty="0"/>
              <a:t>Incompletely Dominant or </a:t>
            </a:r>
            <a:r>
              <a:rPr lang="en-US" b="1" dirty="0" err="1"/>
              <a:t>Codominant</a:t>
            </a:r>
            <a:r>
              <a:rPr lang="en-US" dirty="0"/>
              <a:t>; alleles can be dominant in one sex and recessive in the other (</a:t>
            </a:r>
            <a:r>
              <a:rPr lang="en-US" b="1" dirty="0"/>
              <a:t>Sex Influenced</a:t>
            </a:r>
            <a:r>
              <a:rPr lang="en-US" dirty="0"/>
              <a:t>); some alleles are expressed in only one sex (</a:t>
            </a:r>
            <a:r>
              <a:rPr lang="en-US" b="1" dirty="0"/>
              <a:t>Sex Limited</a:t>
            </a:r>
            <a:r>
              <a:rPr lang="en-US" dirty="0"/>
              <a:t>)	</a:t>
            </a:r>
            <a:endParaRPr lang="en-US" dirty="0" smtClean="0"/>
          </a:p>
          <a:p>
            <a:endParaRPr lang="en-US" dirty="0"/>
          </a:p>
          <a:p>
            <a:endParaRPr lang="en-US" dirty="0"/>
          </a:p>
          <a:p>
            <a:r>
              <a:rPr lang="en-US" dirty="0"/>
              <a:t>Some genotypes </a:t>
            </a:r>
            <a:r>
              <a:rPr lang="en-US" dirty="0" err="1"/>
              <a:t>survivebetter</a:t>
            </a:r>
            <a:r>
              <a:rPr lang="en-US" dirty="0"/>
              <a:t> than others; some genotypes may actually be fatal; </a:t>
            </a:r>
            <a:r>
              <a:rPr lang="en-US" b="1" dirty="0" err="1"/>
              <a:t>Overdominance</a:t>
            </a:r>
            <a:r>
              <a:rPr lang="en-US" b="1" dirty="0"/>
              <a:t>, lethal alleles, semi-lethal alleles</a:t>
            </a:r>
            <a:r>
              <a:rPr lang="en-US" dirty="0"/>
              <a:t>	</a:t>
            </a:r>
          </a:p>
          <a:p>
            <a:endParaRPr lang="en-US" dirty="0"/>
          </a:p>
        </p:txBody>
      </p:sp>
    </p:spTree>
    <p:extLst>
      <p:ext uri="{BB962C8B-B14F-4D97-AF65-F5344CB8AC3E}">
        <p14:creationId xmlns:p14="http://schemas.microsoft.com/office/powerpoint/2010/main" val="44942242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
            </a:r>
            <a:br>
              <a:rPr lang="en-US" b="0" dirty="0"/>
            </a:br>
            <a:r>
              <a:rPr lang="en-US" b="0" dirty="0" smtClean="0"/>
              <a:t>Pleiotropic  effects</a:t>
            </a:r>
            <a:endParaRPr lang="en-US" dirty="0"/>
          </a:p>
        </p:txBody>
      </p:sp>
      <p:sp>
        <p:nvSpPr>
          <p:cNvPr id="3" name="Content Placeholder 2"/>
          <p:cNvSpPr>
            <a:spLocks noGrp="1"/>
          </p:cNvSpPr>
          <p:nvPr>
            <p:ph idx="1"/>
          </p:nvPr>
        </p:nvSpPr>
        <p:spPr/>
        <p:txBody>
          <a:bodyPr/>
          <a:lstStyle/>
          <a:p>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600200"/>
            <a:ext cx="35052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457200"/>
            <a:ext cx="4924425"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623701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Penetrance</a:t>
            </a:r>
          </a:p>
        </p:txBody>
      </p:sp>
      <p:sp>
        <p:nvSpPr>
          <p:cNvPr id="3" name="Content Placeholder 2"/>
          <p:cNvSpPr>
            <a:spLocks noGrp="1"/>
          </p:cNvSpPr>
          <p:nvPr>
            <p:ph idx="1"/>
          </p:nvPr>
        </p:nvSpPr>
        <p:spPr/>
        <p:txBody>
          <a:bodyPr/>
          <a:lstStyle/>
          <a:p>
            <a:r>
              <a:rPr lang="en-US" b="1" dirty="0"/>
              <a:t>Probability that a disease phenotype will appear when a</a:t>
            </a:r>
          </a:p>
          <a:p>
            <a:r>
              <a:rPr lang="en-US" b="1" dirty="0"/>
              <a:t>disease-related genotype is present.</a:t>
            </a:r>
          </a:p>
          <a:p>
            <a:r>
              <a:rPr lang="en-US" b="1" dirty="0"/>
              <a:t>Both genetic and environmental factors can affect</a:t>
            </a:r>
          </a:p>
          <a:p>
            <a:r>
              <a:rPr lang="en-US" b="1" dirty="0"/>
              <a:t>penetrance</a:t>
            </a:r>
            <a:r>
              <a:rPr lang="en-US" b="1" dirty="0" smtClean="0"/>
              <a:t>.</a:t>
            </a:r>
          </a:p>
          <a:p>
            <a:r>
              <a:rPr lang="en-US" b="1" dirty="0"/>
              <a:t>DD or </a:t>
            </a:r>
            <a:r>
              <a:rPr lang="en-US" b="1" dirty="0" err="1"/>
              <a:t>Dd</a:t>
            </a:r>
            <a:r>
              <a:rPr lang="en-US" b="1" dirty="0"/>
              <a:t> 80% </a:t>
            </a:r>
            <a:r>
              <a:rPr lang="en-US" b="1" dirty="0" err="1"/>
              <a:t>polydactyly</a:t>
            </a:r>
            <a:endParaRPr lang="en-US" b="1" dirty="0"/>
          </a:p>
          <a:p>
            <a:r>
              <a:rPr lang="en-US" b="1" dirty="0"/>
              <a:t>DD or </a:t>
            </a:r>
            <a:r>
              <a:rPr lang="en-US" b="1" dirty="0" err="1"/>
              <a:t>Dd</a:t>
            </a:r>
            <a:r>
              <a:rPr lang="en-US" b="1" dirty="0"/>
              <a:t> 20% no </a:t>
            </a:r>
            <a:r>
              <a:rPr lang="en-US" b="1" dirty="0" err="1"/>
              <a:t>polydactyly</a:t>
            </a:r>
            <a:endParaRPr lang="en-US" b="1" dirty="0"/>
          </a:p>
          <a:p>
            <a:r>
              <a:rPr lang="en-US" b="1" i="1" dirty="0"/>
              <a:t>Incomplete penetrance </a:t>
            </a:r>
            <a:r>
              <a:rPr lang="en-US" dirty="0"/>
              <a:t>occurs when the disease</a:t>
            </a:r>
          </a:p>
          <a:p>
            <a:r>
              <a:rPr lang="en-US" dirty="0"/>
              <a:t>phenotype is not always observed among individuals</a:t>
            </a:r>
          </a:p>
          <a:p>
            <a:r>
              <a:rPr lang="en-US" dirty="0"/>
              <a:t>carrying the disease-associated genotype</a:t>
            </a:r>
            <a:r>
              <a:rPr lang="en-US" b="1" dirty="0"/>
              <a:t>.</a:t>
            </a:r>
            <a:endParaRPr lang="en-US" dirty="0"/>
          </a:p>
        </p:txBody>
      </p:sp>
    </p:spTree>
    <p:extLst>
      <p:ext uri="{BB962C8B-B14F-4D97-AF65-F5344CB8AC3E}">
        <p14:creationId xmlns:p14="http://schemas.microsoft.com/office/powerpoint/2010/main" val="9900568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fontScale="90000"/>
          </a:bodyPr>
          <a:lstStyle/>
          <a:p>
            <a:r>
              <a:rPr lang="en-US" b="0" dirty="0" smtClean="0"/>
              <a:t/>
            </a:r>
            <a:br>
              <a:rPr lang="en-US" b="0" dirty="0" smtClean="0"/>
            </a:br>
            <a:r>
              <a:rPr lang="en-US" b="0" dirty="0" smtClean="0"/>
              <a:t>•</a:t>
            </a:r>
            <a:br>
              <a:rPr lang="en-US" b="0" dirty="0" smtClean="0"/>
            </a:br>
            <a:r>
              <a:rPr lang="en-US" b="0" dirty="0" smtClean="0"/>
              <a:t/>
            </a:r>
            <a:br>
              <a:rPr lang="en-US" b="0" dirty="0" smtClean="0"/>
            </a:br>
            <a:r>
              <a:rPr lang="en-US" b="0" dirty="0"/>
              <a:t>Incomplete Penetrance</a:t>
            </a:r>
            <a:br>
              <a:rPr lang="en-US" b="0" dirty="0"/>
            </a:br>
            <a:endParaRPr lang="en-US" dirty="0"/>
          </a:p>
        </p:txBody>
      </p:sp>
      <p:sp>
        <p:nvSpPr>
          <p:cNvPr id="3" name="Content Placeholder 2"/>
          <p:cNvSpPr>
            <a:spLocks noGrp="1"/>
          </p:cNvSpPr>
          <p:nvPr>
            <p:ph idx="1"/>
          </p:nvPr>
        </p:nvSpPr>
        <p:spPr>
          <a:xfrm>
            <a:off x="457200" y="1219200"/>
            <a:ext cx="8229600" cy="4906963"/>
          </a:xfrm>
        </p:spPr>
        <p:txBody>
          <a:bodyPr/>
          <a:lstStyle/>
          <a:p>
            <a:r>
              <a:rPr lang="en-US" dirty="0"/>
              <a:t>In some instances, a dominant allele does not influence the outcome of a trait in a heterozygote individual</a:t>
            </a:r>
          </a:p>
          <a:p>
            <a:r>
              <a:rPr lang="en-US" dirty="0"/>
              <a:t>•Example = </a:t>
            </a:r>
            <a:r>
              <a:rPr lang="en-US" dirty="0" err="1"/>
              <a:t>Polydactyly</a:t>
            </a:r>
            <a:endParaRPr lang="en-US" dirty="0"/>
          </a:p>
          <a:p>
            <a:r>
              <a:rPr lang="en-US" dirty="0"/>
              <a:t>–Autosomal dominant trait </a:t>
            </a:r>
          </a:p>
          <a:p>
            <a:r>
              <a:rPr lang="en-US" dirty="0"/>
              <a:t>–Affected individuals have additional fingers and/or toes</a:t>
            </a:r>
          </a:p>
          <a:p>
            <a:r>
              <a:rPr lang="en-US" dirty="0" smtClean="0"/>
              <a:t>–</a:t>
            </a:r>
            <a:r>
              <a:rPr lang="en-US" dirty="0"/>
              <a:t>A single copy of the </a:t>
            </a:r>
            <a:r>
              <a:rPr lang="en-US" dirty="0" err="1"/>
              <a:t>polydactyly</a:t>
            </a:r>
            <a:r>
              <a:rPr lang="en-US" dirty="0"/>
              <a:t> allele is usually sufficient to cause this condition</a:t>
            </a:r>
          </a:p>
          <a:p>
            <a:r>
              <a:rPr lang="en-US" dirty="0"/>
              <a:t>–In some cases, however, individuals carry the dominant allele but do not exhibit the trait</a:t>
            </a:r>
          </a:p>
          <a:p>
            <a:endParaRPr lang="en-US" dirty="0"/>
          </a:p>
        </p:txBody>
      </p:sp>
    </p:spTree>
    <p:extLst>
      <p:ext uri="{BB962C8B-B14F-4D97-AF65-F5344CB8AC3E}">
        <p14:creationId xmlns:p14="http://schemas.microsoft.com/office/powerpoint/2010/main" val="29657439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a:t>Inherited the </a:t>
            </a:r>
            <a:r>
              <a:rPr lang="en-US" dirty="0" err="1"/>
              <a:t>polydactyly</a:t>
            </a:r>
            <a:r>
              <a:rPr lang="en-US" dirty="0"/>
              <a:t> allele from his mother and passed it on to a daughter and </a:t>
            </a:r>
            <a:r>
              <a:rPr lang="en-US" dirty="0" smtClean="0"/>
              <a:t>son </a:t>
            </a:r>
          </a:p>
          <a:p>
            <a:r>
              <a:rPr lang="en-US" dirty="0"/>
              <a:t>Does not exhibit the trait himself even though he is a </a:t>
            </a:r>
            <a:r>
              <a:rPr lang="en-US" dirty="0" smtClean="0"/>
              <a:t>heterozygote</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1" y="1752600"/>
            <a:ext cx="4724399"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44465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Incomplete Penetrance</a:t>
            </a:r>
            <a:endParaRPr lang="en-US" dirty="0"/>
          </a:p>
        </p:txBody>
      </p:sp>
      <p:sp>
        <p:nvSpPr>
          <p:cNvPr id="3" name="Content Placeholder 2"/>
          <p:cNvSpPr>
            <a:spLocks noGrp="1"/>
          </p:cNvSpPr>
          <p:nvPr>
            <p:ph idx="1"/>
          </p:nvPr>
        </p:nvSpPr>
        <p:spPr/>
        <p:txBody>
          <a:bodyPr/>
          <a:lstStyle/>
          <a:p>
            <a:r>
              <a:rPr lang="en-US" dirty="0"/>
              <a:t>The term indicates that a dominant allele does not always “penetrate” into the phenotype of the individual</a:t>
            </a:r>
          </a:p>
          <a:p>
            <a:r>
              <a:rPr lang="en-US" dirty="0"/>
              <a:t>•The measure of penetrance is described at the population level</a:t>
            </a:r>
          </a:p>
          <a:p>
            <a:r>
              <a:rPr lang="en-US" dirty="0"/>
              <a:t>–If 60% of heterozygotes carrying a dominant allele exhibit the trait allele, the trait is 60% penetrant</a:t>
            </a:r>
          </a:p>
          <a:p>
            <a:r>
              <a:rPr lang="en-US" dirty="0"/>
              <a:t>•Note:</a:t>
            </a:r>
          </a:p>
          <a:p>
            <a:r>
              <a:rPr lang="en-US" dirty="0"/>
              <a:t>–In any particular individual, the trait is either penetrant or not</a:t>
            </a:r>
          </a:p>
          <a:p>
            <a:r>
              <a:rPr lang="en-US" dirty="0"/>
              <a:t>Example: most inherited cancers</a:t>
            </a:r>
          </a:p>
          <a:p>
            <a:endParaRPr lang="en-US" dirty="0"/>
          </a:p>
        </p:txBody>
      </p:sp>
    </p:spTree>
    <p:extLst>
      <p:ext uri="{BB962C8B-B14F-4D97-AF65-F5344CB8AC3E}">
        <p14:creationId xmlns:p14="http://schemas.microsoft.com/office/powerpoint/2010/main" val="7970580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Incomplete or Variable Penetrance</a:t>
            </a:r>
            <a:endParaRPr lang="en-US" dirty="0"/>
          </a:p>
        </p:txBody>
      </p:sp>
      <p:sp>
        <p:nvSpPr>
          <p:cNvPr id="3" name="Content Placeholder 2"/>
          <p:cNvSpPr>
            <a:spLocks noGrp="1"/>
          </p:cNvSpPr>
          <p:nvPr>
            <p:ph idx="1"/>
          </p:nvPr>
        </p:nvSpPr>
        <p:spPr/>
        <p:txBody>
          <a:bodyPr>
            <a:normAutofit fontScale="92500" lnSpcReduction="10000"/>
          </a:bodyPr>
          <a:lstStyle/>
          <a:p>
            <a:r>
              <a:rPr lang="en-US" dirty="0"/>
              <a:t>Incomplete penetrance is not the same as variable</a:t>
            </a:r>
          </a:p>
          <a:p>
            <a:r>
              <a:rPr lang="en-US" dirty="0"/>
              <a:t>expressivity.</a:t>
            </a:r>
          </a:p>
          <a:p>
            <a:r>
              <a:rPr lang="en-US" dirty="0" smtClean="0"/>
              <a:t>In </a:t>
            </a:r>
            <a:r>
              <a:rPr lang="en-US" dirty="0"/>
              <a:t>diseases with variable expressivity, the patient</a:t>
            </a:r>
          </a:p>
          <a:p>
            <a:r>
              <a:rPr lang="en-US" dirty="0"/>
              <a:t>always expresses some of the symptoms of the disease</a:t>
            </a:r>
          </a:p>
          <a:p>
            <a:r>
              <a:rPr lang="en-US" dirty="0"/>
              <a:t>and varies from very mildly affected to very severely</a:t>
            </a:r>
          </a:p>
          <a:p>
            <a:r>
              <a:rPr lang="en-US" dirty="0"/>
              <a:t>affected.</a:t>
            </a:r>
          </a:p>
          <a:p>
            <a:r>
              <a:rPr lang="en-US" dirty="0" smtClean="0"/>
              <a:t>In </a:t>
            </a:r>
            <a:r>
              <a:rPr lang="en-US" dirty="0"/>
              <a:t>autosomal dominant diseases with incomplete</a:t>
            </a:r>
          </a:p>
          <a:p>
            <a:r>
              <a:rPr lang="en-US" dirty="0"/>
              <a:t>penetrance, the person either expresses the disease</a:t>
            </a:r>
          </a:p>
          <a:p>
            <a:r>
              <a:rPr lang="en-US" dirty="0"/>
              <a:t>phenotype or he/she doesn't. Incomplete penetrance</a:t>
            </a:r>
          </a:p>
          <a:p>
            <a:r>
              <a:rPr lang="en-US" dirty="0"/>
              <a:t>and variable expressivity are phenomena associated</a:t>
            </a:r>
          </a:p>
          <a:p>
            <a:r>
              <a:rPr lang="en-US" dirty="0"/>
              <a:t>only with dominant inheritance, never with recessive</a:t>
            </a:r>
          </a:p>
          <a:p>
            <a:r>
              <a:rPr lang="en-US" dirty="0"/>
              <a:t>inheritance.</a:t>
            </a:r>
          </a:p>
        </p:txBody>
      </p:sp>
    </p:spTree>
    <p:extLst>
      <p:ext uri="{BB962C8B-B14F-4D97-AF65-F5344CB8AC3E}">
        <p14:creationId xmlns:p14="http://schemas.microsoft.com/office/powerpoint/2010/main" val="20417318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Expressivity</a:t>
            </a:r>
          </a:p>
        </p:txBody>
      </p:sp>
      <p:sp>
        <p:nvSpPr>
          <p:cNvPr id="3" name="Content Placeholder 2"/>
          <p:cNvSpPr>
            <a:spLocks noGrp="1"/>
          </p:cNvSpPr>
          <p:nvPr>
            <p:ph idx="1"/>
          </p:nvPr>
        </p:nvSpPr>
        <p:spPr/>
        <p:txBody>
          <a:bodyPr/>
          <a:lstStyle/>
          <a:p>
            <a:r>
              <a:rPr lang="en-US" dirty="0"/>
              <a:t>Expressivity is the degree to which a trait is expressed</a:t>
            </a:r>
          </a:p>
          <a:p>
            <a:r>
              <a:rPr lang="en-US" dirty="0"/>
              <a:t>•In the case of </a:t>
            </a:r>
            <a:r>
              <a:rPr lang="en-US" dirty="0" err="1"/>
              <a:t>polydactyly</a:t>
            </a:r>
            <a:r>
              <a:rPr lang="en-US" dirty="0"/>
              <a:t>, the number of digits can vary</a:t>
            </a:r>
          </a:p>
          <a:p>
            <a:r>
              <a:rPr lang="en-US" dirty="0"/>
              <a:t>–A person with several extra digits has high expressivity of this trait</a:t>
            </a:r>
          </a:p>
          <a:p>
            <a:r>
              <a:rPr lang="en-US" dirty="0"/>
              <a:t>–A person with a single extra digit has low expressivity </a:t>
            </a:r>
          </a:p>
          <a:p>
            <a:endParaRPr lang="en-US" dirty="0"/>
          </a:p>
        </p:txBody>
      </p:sp>
    </p:spTree>
    <p:extLst>
      <p:ext uri="{BB962C8B-B14F-4D97-AF65-F5344CB8AC3E}">
        <p14:creationId xmlns:p14="http://schemas.microsoft.com/office/powerpoint/2010/main" val="40819422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a:t>The molecular explanation of expressivity and incomplete penetrance may not always be understood</a:t>
            </a:r>
          </a:p>
          <a:p>
            <a:r>
              <a:rPr lang="en-US" dirty="0"/>
              <a:t>•In most cases, the range of phenotypes is thought to be due to influences of the</a:t>
            </a:r>
          </a:p>
          <a:p>
            <a:r>
              <a:rPr lang="en-US" dirty="0"/>
              <a:t>–Environment and/or other genes</a:t>
            </a:r>
          </a:p>
          <a:p>
            <a:r>
              <a:rPr lang="en-US" dirty="0"/>
              <a:t>•Please note: A mutant phenotype can be:</a:t>
            </a:r>
          </a:p>
          <a:p>
            <a:r>
              <a:rPr lang="en-US" dirty="0"/>
              <a:t>–BOTH incompletely penetrant </a:t>
            </a:r>
            <a:r>
              <a:rPr lang="en-US" i="1" dirty="0" smtClean="0"/>
              <a:t>and </a:t>
            </a:r>
            <a:r>
              <a:rPr lang="en-US" dirty="0" smtClean="0"/>
              <a:t>variably </a:t>
            </a:r>
            <a:r>
              <a:rPr lang="en-US" dirty="0"/>
              <a:t>expressed</a:t>
            </a:r>
          </a:p>
          <a:p>
            <a:r>
              <a:rPr lang="en-US" dirty="0"/>
              <a:t>–ONLY incompletely penetrant (everybody who exhibits the phenotype does so to the same degree</a:t>
            </a:r>
          </a:p>
          <a:p>
            <a:r>
              <a:rPr lang="en-US" dirty="0"/>
              <a:t>–ONLY variably expressed (everyone expresses the phenotype associated with the genotype but to different degrees</a:t>
            </a:r>
          </a:p>
          <a:p>
            <a:endParaRPr lang="en-US" dirty="0"/>
          </a:p>
        </p:txBody>
      </p:sp>
    </p:spTree>
    <p:extLst>
      <p:ext uri="{BB962C8B-B14F-4D97-AF65-F5344CB8AC3E}">
        <p14:creationId xmlns:p14="http://schemas.microsoft.com/office/powerpoint/2010/main" val="341514579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t>Factors affecting gene expression</a:t>
            </a:r>
            <a:br>
              <a:rPr lang="en-US" b="0" dirty="0"/>
            </a:br>
            <a:r>
              <a:rPr lang="en-US" b="0" dirty="0" err="1" smtClean="0"/>
              <a:t>v</a:t>
            </a:r>
            <a:r>
              <a:rPr lang="en-US" b="0" dirty="0" err="1"/>
              <a:t>Factors</a:t>
            </a:r>
            <a:r>
              <a:rPr lang="en-US" b="0" dirty="0"/>
              <a:t> affecting gene expression</a:t>
            </a:r>
            <a:br>
              <a:rPr lang="en-US" b="0" dirty="0"/>
            </a:br>
            <a:r>
              <a:rPr lang="en-US" b="0" dirty="0" err="1" smtClean="0"/>
              <a:t>v</a:t>
            </a:r>
            <a:r>
              <a:rPr lang="en-US" b="0" dirty="0" err="1"/>
              <a:t>Factors</a:t>
            </a:r>
            <a:r>
              <a:rPr lang="en-US" b="0" dirty="0"/>
              <a:t> affecting gene expression</a:t>
            </a:r>
            <a:br>
              <a:rPr lang="en-US" b="0" dirty="0"/>
            </a:br>
            <a:r>
              <a:rPr lang="en-US" b="0" dirty="0" err="1" smtClean="0"/>
              <a:t>v</a:t>
            </a:r>
            <a:r>
              <a:rPr lang="en-US" b="0" dirty="0" err="1"/>
              <a:t>Factors</a:t>
            </a:r>
            <a:r>
              <a:rPr lang="en-US" b="0" dirty="0"/>
              <a:t> affecting gene expression</a:t>
            </a:r>
            <a:br>
              <a:rPr lang="en-US" b="0" dirty="0"/>
            </a:br>
            <a:r>
              <a:rPr lang="en-US" b="0" dirty="0" err="1" smtClean="0"/>
              <a:t>v</a:t>
            </a:r>
            <a:r>
              <a:rPr lang="en-US" b="0" dirty="0" err="1"/>
              <a:t>Factors</a:t>
            </a:r>
            <a:r>
              <a:rPr lang="en-US" b="0" dirty="0"/>
              <a:t> affecting gene expression</a:t>
            </a:r>
            <a:br>
              <a:rPr lang="en-US" b="0" dirty="0"/>
            </a:br>
            <a:r>
              <a:rPr lang="en-US" b="0" dirty="0" err="1" smtClean="0"/>
              <a:t>v</a:t>
            </a:r>
            <a:r>
              <a:rPr lang="en-US" b="0" dirty="0" err="1"/>
              <a:t>Factors</a:t>
            </a:r>
            <a:r>
              <a:rPr lang="en-US" b="0" dirty="0"/>
              <a:t> affecting gene expression</a:t>
            </a:r>
            <a:br>
              <a:rPr lang="en-US" b="0" dirty="0"/>
            </a:br>
            <a:r>
              <a:rPr lang="en-US" b="0" dirty="0" err="1" smtClean="0"/>
              <a:t>v</a:t>
            </a:r>
            <a:r>
              <a:rPr lang="en-US" b="0" dirty="0" err="1"/>
              <a:t>Factors</a:t>
            </a:r>
            <a:r>
              <a:rPr lang="en-US" b="0" dirty="0"/>
              <a:t> affecting gene expression</a:t>
            </a:r>
            <a:br>
              <a:rPr lang="en-US" b="0" dirty="0"/>
            </a:br>
            <a:r>
              <a:rPr lang="en-US" b="0" dirty="0" err="1" smtClean="0"/>
              <a:t>v</a:t>
            </a:r>
            <a:r>
              <a:rPr lang="en-US" b="0" dirty="0" err="1"/>
              <a:t>Factors</a:t>
            </a:r>
            <a:r>
              <a:rPr lang="en-US" b="0" dirty="0"/>
              <a:t> affecting gene expression</a:t>
            </a:r>
            <a:br>
              <a:rPr lang="en-US" b="0" dirty="0"/>
            </a:br>
            <a:r>
              <a:rPr lang="en-US" b="0" dirty="0" err="1" smtClean="0"/>
              <a:t>v</a:t>
            </a:r>
            <a:r>
              <a:rPr lang="en-US" b="0" dirty="0" err="1"/>
              <a:t>Factors</a:t>
            </a:r>
            <a:r>
              <a:rPr lang="en-US" b="0" dirty="0"/>
              <a:t> affecting gene expression</a:t>
            </a:r>
            <a:br>
              <a:rPr lang="en-US" b="0" dirty="0"/>
            </a:br>
            <a:r>
              <a:rPr lang="en-US" b="0" dirty="0" err="1" smtClean="0"/>
              <a:t>v</a:t>
            </a:r>
            <a:r>
              <a:rPr lang="en-US" b="0" dirty="0" err="1"/>
              <a:t>Factors</a:t>
            </a:r>
            <a:r>
              <a:rPr lang="en-US" b="0" dirty="0"/>
              <a:t> affecting gene expression</a:t>
            </a:r>
            <a:br>
              <a:rPr lang="en-US" b="0" dirty="0"/>
            </a:br>
            <a:r>
              <a:rPr lang="en-US" b="0" dirty="0" err="1" smtClean="0"/>
              <a:t>v</a:t>
            </a:r>
            <a:r>
              <a:rPr lang="en-US" b="0" dirty="0" err="1"/>
              <a:t>Factors</a:t>
            </a:r>
            <a:r>
              <a:rPr lang="en-US" b="0" dirty="0"/>
              <a:t> affecting gene expression</a:t>
            </a:r>
            <a:br>
              <a:rPr lang="en-US" b="0" dirty="0"/>
            </a:br>
            <a:endParaRPr lang="en-US" dirty="0"/>
          </a:p>
        </p:txBody>
      </p:sp>
      <p:sp>
        <p:nvSpPr>
          <p:cNvPr id="3" name="Content Placeholder 2"/>
          <p:cNvSpPr>
            <a:spLocks noGrp="1"/>
          </p:cNvSpPr>
          <p:nvPr>
            <p:ph idx="1"/>
          </p:nvPr>
        </p:nvSpPr>
        <p:spPr/>
        <p:txBody>
          <a:bodyPr/>
          <a:lstStyle/>
          <a:p>
            <a:r>
              <a:rPr lang="en-US" dirty="0"/>
              <a:t>Many genes give consistent and regular</a:t>
            </a:r>
          </a:p>
          <a:p>
            <a:r>
              <a:rPr lang="en-US" dirty="0"/>
              <a:t>patterns of expression.</a:t>
            </a:r>
          </a:p>
          <a:p>
            <a:r>
              <a:rPr lang="en-US" dirty="0"/>
              <a:t>Some genotypes – the phenotypes </a:t>
            </a:r>
            <a:r>
              <a:rPr lang="en-US" dirty="0" smtClean="0"/>
              <a:t>may </a:t>
            </a:r>
          </a:p>
          <a:p>
            <a:r>
              <a:rPr lang="en-US" dirty="0"/>
              <a:t>gene – gene interaction</a:t>
            </a:r>
          </a:p>
          <a:p>
            <a:r>
              <a:rPr lang="en-US" dirty="0"/>
              <a:t>gene- environment interaction</a:t>
            </a:r>
          </a:p>
          <a:p>
            <a:r>
              <a:rPr lang="en-US" dirty="0"/>
              <a:t>Examples: temperature, age</a:t>
            </a:r>
          </a:p>
        </p:txBody>
      </p:sp>
    </p:spTree>
    <p:extLst>
      <p:ext uri="{BB962C8B-B14F-4D97-AF65-F5344CB8AC3E}">
        <p14:creationId xmlns:p14="http://schemas.microsoft.com/office/powerpoint/2010/main" val="13294497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Lethal and </a:t>
            </a:r>
            <a:r>
              <a:rPr lang="en-US" b="0" dirty="0" err="1"/>
              <a:t>Semilethal</a:t>
            </a:r>
            <a:r>
              <a:rPr lang="en-US" b="0" dirty="0"/>
              <a:t> Alleles</a:t>
            </a:r>
            <a:endParaRPr lang="en-US" dirty="0"/>
          </a:p>
        </p:txBody>
      </p:sp>
      <p:sp>
        <p:nvSpPr>
          <p:cNvPr id="3" name="Content Placeholder 2"/>
          <p:cNvSpPr>
            <a:spLocks noGrp="1"/>
          </p:cNvSpPr>
          <p:nvPr>
            <p:ph idx="1"/>
          </p:nvPr>
        </p:nvSpPr>
        <p:spPr/>
        <p:txBody>
          <a:bodyPr>
            <a:normAutofit fontScale="92500"/>
          </a:bodyPr>
          <a:lstStyle/>
          <a:p>
            <a:r>
              <a:rPr lang="en-US" dirty="0"/>
              <a:t>Essential genes are those that are absolutely required for survival</a:t>
            </a:r>
          </a:p>
          <a:p>
            <a:r>
              <a:rPr lang="en-US" dirty="0"/>
              <a:t>–The absence of their protein product leads to a lethal phenotype</a:t>
            </a:r>
          </a:p>
          <a:p>
            <a:r>
              <a:rPr lang="en-US" dirty="0"/>
              <a:t>•It is estimated that about 1/3 of all genes are essential for survival</a:t>
            </a:r>
          </a:p>
          <a:p>
            <a:endParaRPr lang="en-US" dirty="0" smtClean="0"/>
          </a:p>
          <a:p>
            <a:r>
              <a:rPr lang="en-US" dirty="0" smtClean="0"/>
              <a:t>•</a:t>
            </a:r>
            <a:r>
              <a:rPr lang="en-US" dirty="0"/>
              <a:t>Nonessential </a:t>
            </a:r>
            <a:r>
              <a:rPr lang="en-US" dirty="0" err="1"/>
              <a:t>genesare</a:t>
            </a:r>
            <a:r>
              <a:rPr lang="en-US" dirty="0"/>
              <a:t> those not absolutely required for survival</a:t>
            </a:r>
          </a:p>
          <a:p>
            <a:r>
              <a:rPr lang="en-US" dirty="0"/>
              <a:t>•A lethal </a:t>
            </a:r>
            <a:r>
              <a:rPr lang="en-US" dirty="0" err="1"/>
              <a:t>alleleis</a:t>
            </a:r>
            <a:r>
              <a:rPr lang="en-US" dirty="0"/>
              <a:t> one that has the potential to cause the death of an organism </a:t>
            </a:r>
          </a:p>
          <a:p>
            <a:r>
              <a:rPr lang="en-US" dirty="0"/>
              <a:t>–These alleles are typically the result of mutations in essential genes</a:t>
            </a:r>
          </a:p>
          <a:p>
            <a:r>
              <a:rPr lang="en-US" dirty="0"/>
              <a:t>–They are usually inherited in a recessive manner </a:t>
            </a:r>
          </a:p>
          <a:p>
            <a:endParaRPr lang="en-US" dirty="0"/>
          </a:p>
        </p:txBody>
      </p:sp>
    </p:spTree>
    <p:extLst>
      <p:ext uri="{BB962C8B-B14F-4D97-AF65-F5344CB8AC3E}">
        <p14:creationId xmlns:p14="http://schemas.microsoft.com/office/powerpoint/2010/main" val="368044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r>
              <a:rPr lang="en-US" dirty="0" err="1" smtClean="0"/>
              <a:t>mendel</a:t>
            </a:r>
            <a:endParaRPr lang="en-US" dirty="0"/>
          </a:p>
        </p:txBody>
      </p:sp>
      <p:sp>
        <p:nvSpPr>
          <p:cNvPr id="4" name="Content Placeholder 3"/>
          <p:cNvSpPr>
            <a:spLocks noGrp="1"/>
          </p:cNvSpPr>
          <p:nvPr>
            <p:ph sz="half" idx="2"/>
          </p:nvPr>
        </p:nvSpPr>
        <p:spPr/>
        <p:txBody>
          <a:bodyPr/>
          <a:lstStyle/>
          <a:p>
            <a:r>
              <a:rPr lang="en-US" dirty="0"/>
              <a:t>Genotype does </a:t>
            </a:r>
            <a:r>
              <a:rPr lang="en-US" dirty="0" smtClean="0"/>
              <a:t>always </a:t>
            </a:r>
            <a:r>
              <a:rPr lang="en-US" dirty="0"/>
              <a:t>determine phenotype	</a:t>
            </a:r>
          </a:p>
          <a:p>
            <a:endParaRPr lang="en-US" dirty="0" smtClean="0"/>
          </a:p>
          <a:p>
            <a:endParaRPr lang="en-US" dirty="0"/>
          </a:p>
          <a:p>
            <a:endParaRPr lang="en-US" dirty="0"/>
          </a:p>
        </p:txBody>
      </p:sp>
      <p:sp>
        <p:nvSpPr>
          <p:cNvPr id="5" name="Text Placeholder 4"/>
          <p:cNvSpPr>
            <a:spLocks noGrp="1"/>
          </p:cNvSpPr>
          <p:nvPr>
            <p:ph type="body" sz="quarter" idx="3"/>
          </p:nvPr>
        </p:nvSpPr>
        <p:spPr/>
        <p:txBody>
          <a:bodyPr/>
          <a:lstStyle/>
          <a:p>
            <a:r>
              <a:rPr lang="en-US" dirty="0" smtClean="0"/>
              <a:t>Extension</a:t>
            </a:r>
            <a:endParaRPr lang="en-US" dirty="0"/>
          </a:p>
        </p:txBody>
      </p:sp>
      <p:sp>
        <p:nvSpPr>
          <p:cNvPr id="6" name="Content Placeholder 5"/>
          <p:cNvSpPr>
            <a:spLocks noGrp="1"/>
          </p:cNvSpPr>
          <p:nvPr>
            <p:ph sz="quarter" idx="4"/>
          </p:nvPr>
        </p:nvSpPr>
        <p:spPr>
          <a:xfrm>
            <a:off x="4343400" y="2174875"/>
            <a:ext cx="4571999" cy="3951288"/>
          </a:xfrm>
        </p:spPr>
        <p:txBody>
          <a:bodyPr/>
          <a:lstStyle/>
          <a:p>
            <a:r>
              <a:rPr lang="en-US" dirty="0"/>
              <a:t>AA does not always exhibit the dominant </a:t>
            </a:r>
            <a:r>
              <a:rPr lang="en-US" dirty="0" err="1"/>
              <a:t>phenotype,etc</a:t>
            </a:r>
            <a:r>
              <a:rPr lang="en-US" dirty="0"/>
              <a:t>. </a:t>
            </a:r>
            <a:r>
              <a:rPr lang="en-US" b="1" dirty="0"/>
              <a:t>Incomplete penetrance, variable expressivity</a:t>
            </a:r>
            <a:r>
              <a:rPr lang="en-US" dirty="0"/>
              <a:t>	</a:t>
            </a:r>
          </a:p>
          <a:p>
            <a:endParaRPr lang="en-US" dirty="0" smtClean="0"/>
          </a:p>
          <a:p>
            <a:endParaRPr lang="en-US" dirty="0"/>
          </a:p>
        </p:txBody>
      </p:sp>
    </p:spTree>
    <p:extLst>
      <p:ext uri="{BB962C8B-B14F-4D97-AF65-F5344CB8AC3E}">
        <p14:creationId xmlns:p14="http://schemas.microsoft.com/office/powerpoint/2010/main" val="39299043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r>
              <a:rPr lang="en-US" dirty="0"/>
              <a:t>Many lethal alleles prevent cell division</a:t>
            </a:r>
          </a:p>
          <a:p>
            <a:r>
              <a:rPr lang="en-US" dirty="0"/>
              <a:t>–These will kill an organism at an early age</a:t>
            </a:r>
          </a:p>
          <a:p>
            <a:r>
              <a:rPr lang="en-US" dirty="0"/>
              <a:t>•A lethal allele will produce ratios that deviate from </a:t>
            </a:r>
            <a:r>
              <a:rPr lang="en-US" dirty="0" err="1"/>
              <a:t>Mendelian</a:t>
            </a:r>
            <a:r>
              <a:rPr lang="en-US" dirty="0"/>
              <a:t> ratios</a:t>
            </a:r>
          </a:p>
          <a:p>
            <a:r>
              <a:rPr lang="en-US" dirty="0"/>
              <a:t>•If </a:t>
            </a:r>
            <a:r>
              <a:rPr lang="en-US" b="1" dirty="0"/>
              <a:t>recessive</a:t>
            </a:r>
            <a:r>
              <a:rPr lang="en-US" dirty="0"/>
              <a:t>, the mutant phenotype will never be observed!</a:t>
            </a:r>
          </a:p>
          <a:p>
            <a:r>
              <a:rPr lang="en-US" dirty="0"/>
              <a:t>–Though may lead to more miscarriages in the mother</a:t>
            </a:r>
          </a:p>
          <a:p>
            <a:r>
              <a:rPr lang="en-US" dirty="0"/>
              <a:t>•If dominant and the homozygous dominant offspring do not survive (the usual case), the ratio will be 2 mutant: 1 normal</a:t>
            </a:r>
          </a:p>
          <a:p>
            <a:r>
              <a:rPr lang="en-US" dirty="0"/>
              <a:t>–An example is the Manx cat</a:t>
            </a:r>
          </a:p>
          <a:p>
            <a:r>
              <a:rPr lang="en-US" dirty="0"/>
              <a:t>–Carries a dominant mutation that affects the spine</a:t>
            </a:r>
          </a:p>
          <a:p>
            <a:r>
              <a:rPr lang="en-US" dirty="0"/>
              <a:t>–This mutation shortens the tail</a:t>
            </a:r>
          </a:p>
          <a:p>
            <a:r>
              <a:rPr lang="en-US" dirty="0"/>
              <a:t>–This allele is lethal as a homozygote for the dominant allele</a:t>
            </a:r>
          </a:p>
          <a:p>
            <a:endParaRPr lang="en-US" dirty="0"/>
          </a:p>
        </p:txBody>
      </p:sp>
    </p:spTree>
    <p:extLst>
      <p:ext uri="{BB962C8B-B14F-4D97-AF65-F5344CB8AC3E}">
        <p14:creationId xmlns:p14="http://schemas.microsoft.com/office/powerpoint/2010/main" val="284615448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8229600" cy="5029200"/>
          </a:xfrm>
        </p:spPr>
        <p:txBody>
          <a:bodyPr>
            <a:normAutofit lnSpcReduction="10000"/>
          </a:bodyPr>
          <a:lstStyle/>
          <a:p>
            <a:r>
              <a:rPr lang="en-US" i="1" dirty="0"/>
              <a:t>Mm</a:t>
            </a:r>
            <a:r>
              <a:rPr lang="en-US" dirty="0"/>
              <a:t>(Manx</a:t>
            </a:r>
            <a:r>
              <a:rPr lang="en-US" dirty="0" smtClean="0"/>
              <a:t>) X    </a:t>
            </a:r>
            <a:r>
              <a:rPr lang="en-US" i="1" dirty="0" smtClean="0"/>
              <a:t>Mm</a:t>
            </a:r>
            <a:r>
              <a:rPr lang="en-US" dirty="0" smtClean="0"/>
              <a:t>(Manx)</a:t>
            </a:r>
          </a:p>
          <a:p>
            <a:r>
              <a:rPr lang="en-US" dirty="0"/>
              <a:t> </a:t>
            </a:r>
            <a:r>
              <a:rPr lang="en-US" dirty="0" smtClean="0"/>
              <a:t>                </a:t>
            </a:r>
          </a:p>
          <a:p>
            <a:r>
              <a:rPr lang="en-US" dirty="0"/>
              <a:t> </a:t>
            </a:r>
            <a:r>
              <a:rPr lang="en-US" dirty="0" smtClean="0"/>
              <a:t>              sperm</a:t>
            </a:r>
          </a:p>
          <a:p>
            <a:r>
              <a:rPr lang="en-US" dirty="0" smtClean="0"/>
              <a:t>M                         </a:t>
            </a:r>
            <a:r>
              <a:rPr lang="en-US" dirty="0" err="1" smtClean="0"/>
              <a:t>m</a:t>
            </a:r>
            <a:endParaRPr lang="en-US" dirty="0" smtClean="0"/>
          </a:p>
          <a:p>
            <a:r>
              <a:rPr lang="en-US" dirty="0" smtClean="0"/>
              <a:t>       M                   </a:t>
            </a:r>
            <a:r>
              <a:rPr lang="en-US" dirty="0" err="1" smtClean="0"/>
              <a:t>m</a:t>
            </a:r>
            <a:r>
              <a:rPr lang="en-US" dirty="0" smtClean="0"/>
              <a:t>                MM   early embryonic death</a:t>
            </a:r>
          </a:p>
          <a:p>
            <a:r>
              <a:rPr lang="en-US" dirty="0"/>
              <a:t> </a:t>
            </a:r>
            <a:r>
              <a:rPr lang="en-US" dirty="0" smtClean="0"/>
              <a:t>                                               mm     non </a:t>
            </a:r>
            <a:r>
              <a:rPr lang="en-US" dirty="0" err="1" smtClean="0"/>
              <a:t>manx</a:t>
            </a:r>
            <a:endParaRPr lang="en-US" dirty="0" smtClean="0"/>
          </a:p>
          <a:p>
            <a:endParaRPr lang="en-US" dirty="0"/>
          </a:p>
          <a:p>
            <a:pPr marL="0" indent="0">
              <a:buNone/>
            </a:pPr>
            <a:r>
              <a:rPr lang="en-US" dirty="0" smtClean="0"/>
              <a:t>M</a:t>
            </a:r>
          </a:p>
          <a:p>
            <a:endParaRPr lang="en-US" dirty="0"/>
          </a:p>
          <a:p>
            <a:pPr marL="0" indent="0">
              <a:buNone/>
            </a:pPr>
            <a:r>
              <a:rPr lang="en-US" dirty="0" smtClean="0"/>
              <a:t>m </a:t>
            </a:r>
          </a:p>
          <a:p>
            <a:pPr marL="0" indent="0">
              <a:buNone/>
            </a:pPr>
            <a:r>
              <a:rPr lang="en-US" dirty="0" smtClean="0"/>
              <a:t>Example </a:t>
            </a:r>
            <a:r>
              <a:rPr lang="en-US" dirty="0"/>
              <a:t>of Manx Inheritance </a:t>
            </a:r>
            <a:r>
              <a:rPr lang="en-US" dirty="0" err="1"/>
              <a:t>patternsMendel's</a:t>
            </a:r>
            <a:r>
              <a:rPr lang="en-US" dirty="0"/>
              <a:t> ratio has now changed to 2:1</a:t>
            </a:r>
            <a:endParaRPr lang="en-US" dirty="0" smtClean="0"/>
          </a:p>
        </p:txBody>
      </p:sp>
      <p:cxnSp>
        <p:nvCxnSpPr>
          <p:cNvPr id="5" name="Straight Arrow Connector 4"/>
          <p:cNvCxnSpPr/>
          <p:nvPr/>
        </p:nvCxnSpPr>
        <p:spPr>
          <a:xfrm>
            <a:off x="2286000" y="1981200"/>
            <a:ext cx="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3950826"/>
            <a:ext cx="3200400"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616339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err="1"/>
              <a:t>Semilethal</a:t>
            </a:r>
            <a:r>
              <a:rPr lang="en-US" dirty="0"/>
              <a:t> alleles</a:t>
            </a:r>
          </a:p>
          <a:p>
            <a:r>
              <a:rPr lang="en-US" dirty="0"/>
              <a:t>–Kill some individuals in a population, not all of them</a:t>
            </a:r>
          </a:p>
          <a:p>
            <a:r>
              <a:rPr lang="en-US" dirty="0"/>
              <a:t>–If the allele is </a:t>
            </a:r>
            <a:r>
              <a:rPr lang="en-US" b="1" dirty="0"/>
              <a:t>recessive</a:t>
            </a:r>
            <a:r>
              <a:rPr lang="en-US" dirty="0"/>
              <a:t>, Mendel's ratio will be &gt;3:1 </a:t>
            </a:r>
          </a:p>
          <a:p>
            <a:r>
              <a:rPr lang="en-US" dirty="0"/>
              <a:t>•Many (but not all) in the "cc" category will die</a:t>
            </a:r>
          </a:p>
          <a:p>
            <a:r>
              <a:rPr lang="en-US" dirty="0"/>
              <a:t>•"CC" and "Cc" categories are enriched relative to "cc"</a:t>
            </a:r>
          </a:p>
          <a:p>
            <a:r>
              <a:rPr lang="en-US" dirty="0"/>
              <a:t>•E.g. 4:1, 15:1, 100:1, etc. depending on what fraction of "cc" offspring die</a:t>
            </a:r>
          </a:p>
          <a:p>
            <a:r>
              <a:rPr lang="en-US" dirty="0"/>
              <a:t>–If the allele is </a:t>
            </a:r>
            <a:r>
              <a:rPr lang="en-US" b="1" dirty="0" err="1"/>
              <a:t>dominant</a:t>
            </a:r>
            <a:r>
              <a:rPr lang="en-US" dirty="0" err="1"/>
              <a:t>and</a:t>
            </a:r>
            <a:r>
              <a:rPr lang="en-US" dirty="0"/>
              <a:t> the homozygous dominant offspring do not survive very well, the ratio will be somewhere between 2:1 (entirely lethal) and 3:1 (</a:t>
            </a:r>
            <a:r>
              <a:rPr lang="en-US" dirty="0" err="1"/>
              <a:t>Mendelian</a:t>
            </a:r>
            <a:r>
              <a:rPr lang="en-US" dirty="0"/>
              <a:t> -no lethality)</a:t>
            </a:r>
          </a:p>
          <a:p>
            <a:r>
              <a:rPr lang="en-US" dirty="0"/>
              <a:t>–What would happen to Mendel's ratio if the allele is semi-lethal in both CC and Cc?</a:t>
            </a:r>
          </a:p>
          <a:p>
            <a:endParaRPr lang="en-US" dirty="0"/>
          </a:p>
        </p:txBody>
      </p:sp>
    </p:spTree>
    <p:extLst>
      <p:ext uri="{BB962C8B-B14F-4D97-AF65-F5344CB8AC3E}">
        <p14:creationId xmlns:p14="http://schemas.microsoft.com/office/powerpoint/2010/main" val="19302445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Text Placeholder 4"/>
          <p:cNvSpPr>
            <a:spLocks noGrp="1"/>
          </p:cNvSpPr>
          <p:nvPr>
            <p:ph type="body" idx="1"/>
          </p:nvPr>
        </p:nvSpPr>
        <p:spPr/>
        <p:txBody>
          <a:bodyPr/>
          <a:lstStyle/>
          <a:p>
            <a:r>
              <a:rPr lang="en-US" dirty="0" smtClean="0"/>
              <a:t>Mendel</a:t>
            </a:r>
            <a:endParaRPr lang="en-US" dirty="0"/>
          </a:p>
        </p:txBody>
      </p:sp>
      <p:sp>
        <p:nvSpPr>
          <p:cNvPr id="6" name="Content Placeholder 5"/>
          <p:cNvSpPr>
            <a:spLocks noGrp="1"/>
          </p:cNvSpPr>
          <p:nvPr>
            <p:ph sz="half" idx="2"/>
          </p:nvPr>
        </p:nvSpPr>
        <p:spPr/>
        <p:txBody>
          <a:bodyPr/>
          <a:lstStyle/>
          <a:p>
            <a:r>
              <a:rPr lang="en-US" sz="1800" dirty="0" err="1"/>
              <a:t>Oneallele</a:t>
            </a:r>
            <a:r>
              <a:rPr lang="en-US" sz="1800" dirty="0"/>
              <a:t> is completely dominant over the other in all instances	</a:t>
            </a:r>
          </a:p>
          <a:p>
            <a:endParaRPr lang="en-US" dirty="0" smtClean="0"/>
          </a:p>
          <a:p>
            <a:endParaRPr lang="en-US" dirty="0"/>
          </a:p>
          <a:p>
            <a:endParaRPr lang="en-US" dirty="0" smtClean="0"/>
          </a:p>
          <a:p>
            <a:r>
              <a:rPr lang="en-US" sz="1800" dirty="0"/>
              <a:t>All offspring </a:t>
            </a:r>
            <a:r>
              <a:rPr lang="en-US" sz="1800" dirty="0" err="1"/>
              <a:t>froma</a:t>
            </a:r>
            <a:r>
              <a:rPr lang="en-US" sz="1800" dirty="0"/>
              <a:t> cross are equally viable	</a:t>
            </a:r>
          </a:p>
          <a:p>
            <a:endParaRPr lang="en-US" dirty="0" smtClean="0"/>
          </a:p>
          <a:p>
            <a:r>
              <a:rPr lang="en-US" sz="1800" dirty="0"/>
              <a:t>Genotype does not always determine phenotype	</a:t>
            </a:r>
          </a:p>
          <a:p>
            <a:endParaRPr lang="en-US" dirty="0"/>
          </a:p>
        </p:txBody>
      </p:sp>
      <p:sp>
        <p:nvSpPr>
          <p:cNvPr id="7" name="Text Placeholder 6"/>
          <p:cNvSpPr>
            <a:spLocks noGrp="1"/>
          </p:cNvSpPr>
          <p:nvPr>
            <p:ph type="body" sz="quarter" idx="3"/>
          </p:nvPr>
        </p:nvSpPr>
        <p:spPr/>
        <p:txBody>
          <a:bodyPr/>
          <a:lstStyle/>
          <a:p>
            <a:r>
              <a:rPr lang="en-US" dirty="0" smtClean="0"/>
              <a:t>Extension</a:t>
            </a:r>
            <a:endParaRPr lang="en-US" dirty="0"/>
          </a:p>
        </p:txBody>
      </p:sp>
      <p:sp>
        <p:nvSpPr>
          <p:cNvPr id="8" name="Content Placeholder 7"/>
          <p:cNvSpPr>
            <a:spLocks noGrp="1"/>
          </p:cNvSpPr>
          <p:nvPr>
            <p:ph sz="quarter" idx="4"/>
          </p:nvPr>
        </p:nvSpPr>
        <p:spPr/>
        <p:txBody>
          <a:bodyPr>
            <a:normAutofit/>
          </a:bodyPr>
          <a:lstStyle/>
          <a:p>
            <a:r>
              <a:rPr lang="en-US" sz="1800" dirty="0" err="1"/>
              <a:t>Allelesmay</a:t>
            </a:r>
            <a:r>
              <a:rPr lang="en-US" sz="1800" dirty="0"/>
              <a:t> be </a:t>
            </a:r>
            <a:r>
              <a:rPr lang="en-US" sz="1800" b="1" dirty="0"/>
              <a:t>Incompletely Dominant or </a:t>
            </a:r>
            <a:r>
              <a:rPr lang="en-US" sz="1800" b="1" dirty="0" err="1"/>
              <a:t>Codominant</a:t>
            </a:r>
            <a:r>
              <a:rPr lang="en-US" sz="1800" dirty="0"/>
              <a:t>; alleles can be dominant in one sex and recessive in the other (</a:t>
            </a:r>
            <a:r>
              <a:rPr lang="en-US" sz="1800" b="1" dirty="0"/>
              <a:t>Sex Influenced</a:t>
            </a:r>
            <a:r>
              <a:rPr lang="en-US" sz="1800" dirty="0"/>
              <a:t>); some alleles are expressed in only one sex (</a:t>
            </a:r>
            <a:r>
              <a:rPr lang="en-US" sz="1800" b="1" dirty="0"/>
              <a:t>Sex Limited</a:t>
            </a:r>
            <a:r>
              <a:rPr lang="en-US" sz="1800" dirty="0"/>
              <a:t>)	</a:t>
            </a:r>
          </a:p>
          <a:p>
            <a:r>
              <a:rPr lang="en-US" sz="1800" dirty="0"/>
              <a:t>Some genotypes </a:t>
            </a:r>
            <a:r>
              <a:rPr lang="en-US" sz="1800" dirty="0" err="1"/>
              <a:t>survivebetter</a:t>
            </a:r>
            <a:r>
              <a:rPr lang="en-US" sz="1800" dirty="0"/>
              <a:t> than others; some genotypes may actually be fatal; </a:t>
            </a:r>
            <a:r>
              <a:rPr lang="en-US" sz="1800" b="1" dirty="0" err="1"/>
              <a:t>Overdominance</a:t>
            </a:r>
            <a:r>
              <a:rPr lang="en-US" sz="1800" b="1" dirty="0"/>
              <a:t>, lethal alleles, semi-lethal alleles</a:t>
            </a:r>
            <a:r>
              <a:rPr lang="en-US" sz="1800" dirty="0"/>
              <a:t>	</a:t>
            </a:r>
          </a:p>
          <a:p>
            <a:r>
              <a:rPr lang="en-US" sz="1900" dirty="0"/>
              <a:t>AA does not always exhibit the dominant </a:t>
            </a:r>
            <a:r>
              <a:rPr lang="en-US" sz="1900" dirty="0" err="1"/>
              <a:t>phenotype,etc</a:t>
            </a:r>
            <a:r>
              <a:rPr lang="en-US" sz="1900" dirty="0"/>
              <a:t>. </a:t>
            </a:r>
            <a:r>
              <a:rPr lang="en-US" sz="1900" b="1" dirty="0"/>
              <a:t>Incomplete penetrance, variable expressivity</a:t>
            </a:r>
            <a:r>
              <a:rPr lang="en-US" sz="1900" dirty="0"/>
              <a:t>	</a:t>
            </a:r>
          </a:p>
          <a:p>
            <a:endParaRPr lang="en-US" dirty="0"/>
          </a:p>
        </p:txBody>
      </p:sp>
    </p:spTree>
    <p:extLst>
      <p:ext uri="{BB962C8B-B14F-4D97-AF65-F5344CB8AC3E}">
        <p14:creationId xmlns:p14="http://schemas.microsoft.com/office/powerpoint/2010/main" val="31946287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r>
              <a:rPr lang="en-US" dirty="0" smtClean="0"/>
              <a:t>Mendel</a:t>
            </a:r>
            <a:endParaRPr lang="en-US" dirty="0"/>
          </a:p>
        </p:txBody>
      </p:sp>
      <p:sp>
        <p:nvSpPr>
          <p:cNvPr id="4" name="Content Placeholder 3"/>
          <p:cNvSpPr>
            <a:spLocks noGrp="1"/>
          </p:cNvSpPr>
          <p:nvPr>
            <p:ph sz="half" idx="2"/>
          </p:nvPr>
        </p:nvSpPr>
        <p:spPr/>
        <p:txBody>
          <a:bodyPr/>
          <a:lstStyle/>
          <a:p>
            <a:r>
              <a:rPr lang="en-US" dirty="0"/>
              <a:t>Adults are diploid for all genes and </a:t>
            </a:r>
            <a:r>
              <a:rPr lang="en-US" dirty="0" err="1"/>
              <a:t>gametesare</a:t>
            </a:r>
            <a:r>
              <a:rPr lang="en-US" dirty="0"/>
              <a:t> haploid for all genes	</a:t>
            </a:r>
          </a:p>
          <a:p>
            <a:endParaRPr lang="en-US" dirty="0" smtClean="0"/>
          </a:p>
          <a:p>
            <a:endParaRPr lang="en-US" dirty="0"/>
          </a:p>
          <a:p>
            <a:endParaRPr lang="en-US" dirty="0" smtClean="0"/>
          </a:p>
          <a:p>
            <a:r>
              <a:rPr lang="en-US" dirty="0"/>
              <a:t>More than one gene controls a trait	</a:t>
            </a:r>
          </a:p>
          <a:p>
            <a:endParaRPr lang="en-US" dirty="0"/>
          </a:p>
        </p:txBody>
      </p:sp>
      <p:sp>
        <p:nvSpPr>
          <p:cNvPr id="5" name="Text Placeholder 4"/>
          <p:cNvSpPr>
            <a:spLocks noGrp="1"/>
          </p:cNvSpPr>
          <p:nvPr>
            <p:ph type="body" sz="quarter" idx="3"/>
          </p:nvPr>
        </p:nvSpPr>
        <p:spPr/>
        <p:txBody>
          <a:bodyPr/>
          <a:lstStyle/>
          <a:p>
            <a:endParaRPr lang="en-US" dirty="0"/>
          </a:p>
        </p:txBody>
      </p:sp>
      <p:sp>
        <p:nvSpPr>
          <p:cNvPr id="6" name="Content Placeholder 5"/>
          <p:cNvSpPr>
            <a:spLocks noGrp="1"/>
          </p:cNvSpPr>
          <p:nvPr>
            <p:ph sz="quarter" idx="4"/>
          </p:nvPr>
        </p:nvSpPr>
        <p:spPr/>
        <p:txBody>
          <a:bodyPr>
            <a:normAutofit lnSpcReduction="10000"/>
          </a:bodyPr>
          <a:lstStyle/>
          <a:p>
            <a:r>
              <a:rPr lang="en-US" sz="1800" dirty="0"/>
              <a:t>Males are haploid for X-linked genes; gametes are </a:t>
            </a:r>
            <a:r>
              <a:rPr lang="en-US" sz="1800" dirty="0" err="1"/>
              <a:t>nulliploid</a:t>
            </a:r>
            <a:r>
              <a:rPr lang="en-US" sz="1800" dirty="0"/>
              <a:t>; Females are </a:t>
            </a:r>
            <a:r>
              <a:rPr lang="en-US" sz="1800" dirty="0" err="1"/>
              <a:t>nulliploidfor</a:t>
            </a:r>
            <a:r>
              <a:rPr lang="en-US" sz="1800" dirty="0"/>
              <a:t> Y (</a:t>
            </a:r>
            <a:r>
              <a:rPr lang="en-US" sz="1800" b="1" dirty="0"/>
              <a:t>Sex linkage</a:t>
            </a:r>
            <a:r>
              <a:rPr lang="en-US" sz="1800" dirty="0"/>
              <a:t>); Some adults have more than two sets of genes (</a:t>
            </a:r>
            <a:r>
              <a:rPr lang="en-US" sz="1800" b="1" dirty="0"/>
              <a:t>polyploidy</a:t>
            </a:r>
            <a:r>
              <a:rPr lang="en-US" sz="1800" dirty="0"/>
              <a:t>); Some "adults" are </a:t>
            </a:r>
            <a:r>
              <a:rPr lang="en-US" sz="1800" dirty="0" err="1"/>
              <a:t>halpoid</a:t>
            </a:r>
            <a:r>
              <a:rPr lang="en-US" sz="1800" dirty="0"/>
              <a:t>(</a:t>
            </a:r>
            <a:r>
              <a:rPr lang="en-US" sz="1800" b="1" dirty="0" err="1"/>
              <a:t>haploidy</a:t>
            </a:r>
            <a:r>
              <a:rPr lang="en-US" sz="1800" dirty="0"/>
              <a:t>-e.g. yeast); Some organisms are both (</a:t>
            </a:r>
            <a:r>
              <a:rPr lang="en-US" sz="1800" b="1" dirty="0"/>
              <a:t>Alternation of generations -e.g. moss)</a:t>
            </a:r>
            <a:r>
              <a:rPr lang="en-US" sz="1800" dirty="0"/>
              <a:t>	</a:t>
            </a:r>
          </a:p>
          <a:p>
            <a:endParaRPr lang="en-US" dirty="0" smtClean="0"/>
          </a:p>
          <a:p>
            <a:r>
              <a:rPr lang="en-US" dirty="0"/>
              <a:t>Often (in fact most of the time) traits are controlled by more than one gene (</a:t>
            </a:r>
            <a:r>
              <a:rPr lang="en-US" b="1" dirty="0"/>
              <a:t>Gene interactions</a:t>
            </a:r>
            <a:r>
              <a:rPr lang="en-US" dirty="0"/>
              <a:t>	</a:t>
            </a:r>
          </a:p>
          <a:p>
            <a:endParaRPr lang="en-US" dirty="0"/>
          </a:p>
        </p:txBody>
      </p:sp>
    </p:spTree>
    <p:extLst>
      <p:ext uri="{BB962C8B-B14F-4D97-AF65-F5344CB8AC3E}">
        <p14:creationId xmlns:p14="http://schemas.microsoft.com/office/powerpoint/2010/main" val="16905344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Lethal gene</a:t>
            </a:r>
            <a:endParaRPr lang="en-US" dirty="0"/>
          </a:p>
        </p:txBody>
      </p:sp>
      <p:sp>
        <p:nvSpPr>
          <p:cNvPr id="3" name="Content Placeholder 2"/>
          <p:cNvSpPr>
            <a:spLocks noGrp="1"/>
          </p:cNvSpPr>
          <p:nvPr>
            <p:ph idx="1"/>
          </p:nvPr>
        </p:nvSpPr>
        <p:spPr/>
        <p:txBody>
          <a:bodyPr/>
          <a:lstStyle/>
          <a:p>
            <a:r>
              <a:rPr lang="en-US" dirty="0" smtClean="0"/>
              <a:t>When single gene may affect several traits including mortality. </a:t>
            </a:r>
          </a:p>
          <a:p>
            <a:r>
              <a:rPr lang="en-US" dirty="0" smtClean="0"/>
              <a:t>Example: formation of cartilage and produces congenital deformities leading to fetal and neonatal death.</a:t>
            </a:r>
          </a:p>
          <a:p>
            <a:r>
              <a:rPr lang="en-US" dirty="0" smtClean="0"/>
              <a:t>In chickens which are homozygous for an allele controlling feather structure called “Frizzled”, several </a:t>
            </a:r>
            <a:r>
              <a:rPr lang="en-US" dirty="0" err="1" smtClean="0"/>
              <a:t>phenophic</a:t>
            </a:r>
            <a:r>
              <a:rPr lang="en-US" dirty="0" smtClean="0"/>
              <a:t> effects result from the incomplete development of the feathers. These chickens lack adequate feather insulation and suffer from heat loss. In which high mortality rate.</a:t>
            </a:r>
            <a:endParaRPr lang="en-US" dirty="0"/>
          </a:p>
        </p:txBody>
      </p:sp>
    </p:spTree>
    <p:extLst>
      <p:ext uri="{BB962C8B-B14F-4D97-AF65-F5344CB8AC3E}">
        <p14:creationId xmlns:p14="http://schemas.microsoft.com/office/powerpoint/2010/main" val="349044016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7170" name="Picture 2" descr="C:\Users\UOSBK\Pictures\images (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828800"/>
            <a:ext cx="8077200"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038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r>
              <a:rPr lang="en-US" dirty="0" smtClean="0"/>
              <a:t>Mendel</a:t>
            </a:r>
            <a:endParaRPr lang="en-US" dirty="0"/>
          </a:p>
        </p:txBody>
      </p:sp>
      <p:sp>
        <p:nvSpPr>
          <p:cNvPr id="4" name="Content Placeholder 3"/>
          <p:cNvSpPr>
            <a:spLocks noGrp="1"/>
          </p:cNvSpPr>
          <p:nvPr>
            <p:ph sz="half" idx="2"/>
          </p:nvPr>
        </p:nvSpPr>
        <p:spPr/>
        <p:txBody>
          <a:bodyPr/>
          <a:lstStyle/>
          <a:p>
            <a:r>
              <a:rPr lang="en-US" dirty="0"/>
              <a:t>Adults are diploid for all genes and </a:t>
            </a:r>
            <a:r>
              <a:rPr lang="en-US" dirty="0" err="1"/>
              <a:t>gametesare</a:t>
            </a:r>
            <a:r>
              <a:rPr lang="en-US" dirty="0"/>
              <a:t> haploid for all genes	</a:t>
            </a:r>
          </a:p>
          <a:p>
            <a:endParaRPr lang="en-US" dirty="0"/>
          </a:p>
        </p:txBody>
      </p:sp>
      <p:sp>
        <p:nvSpPr>
          <p:cNvPr id="5" name="Text Placeholder 4"/>
          <p:cNvSpPr>
            <a:spLocks noGrp="1"/>
          </p:cNvSpPr>
          <p:nvPr>
            <p:ph type="body" sz="quarter" idx="3"/>
          </p:nvPr>
        </p:nvSpPr>
        <p:spPr/>
        <p:txBody>
          <a:bodyPr/>
          <a:lstStyle/>
          <a:p>
            <a:r>
              <a:rPr lang="en-US" dirty="0" smtClean="0"/>
              <a:t>violation</a:t>
            </a:r>
            <a:endParaRPr lang="en-US" dirty="0"/>
          </a:p>
        </p:txBody>
      </p:sp>
      <p:sp>
        <p:nvSpPr>
          <p:cNvPr id="6" name="Content Placeholder 5"/>
          <p:cNvSpPr>
            <a:spLocks noGrp="1"/>
          </p:cNvSpPr>
          <p:nvPr>
            <p:ph sz="quarter" idx="4"/>
          </p:nvPr>
        </p:nvSpPr>
        <p:spPr>
          <a:xfrm>
            <a:off x="4114800" y="2174875"/>
            <a:ext cx="4800599" cy="3951288"/>
          </a:xfrm>
        </p:spPr>
        <p:txBody>
          <a:bodyPr>
            <a:normAutofit/>
          </a:bodyPr>
          <a:lstStyle/>
          <a:p>
            <a:r>
              <a:rPr lang="en-US" dirty="0"/>
              <a:t>Males are haploid for X-linked genes; gametes are </a:t>
            </a:r>
            <a:r>
              <a:rPr lang="en-US" dirty="0" err="1"/>
              <a:t>nulliploid</a:t>
            </a:r>
            <a:r>
              <a:rPr lang="en-US" dirty="0"/>
              <a:t>; Females are </a:t>
            </a:r>
            <a:r>
              <a:rPr lang="en-US" dirty="0" err="1"/>
              <a:t>nulliploidfor</a:t>
            </a:r>
            <a:r>
              <a:rPr lang="en-US" dirty="0"/>
              <a:t> Y (</a:t>
            </a:r>
            <a:r>
              <a:rPr lang="en-US" b="1" dirty="0"/>
              <a:t>Sex linkage</a:t>
            </a:r>
            <a:r>
              <a:rPr lang="en-US" dirty="0"/>
              <a:t>); Some adults have more than two sets of genes (</a:t>
            </a:r>
            <a:r>
              <a:rPr lang="en-US" b="1" dirty="0"/>
              <a:t>polyploidy</a:t>
            </a:r>
            <a:r>
              <a:rPr lang="en-US" dirty="0"/>
              <a:t>); Some "adults" are </a:t>
            </a:r>
            <a:r>
              <a:rPr lang="en-US" dirty="0" err="1"/>
              <a:t>halpoid</a:t>
            </a:r>
            <a:r>
              <a:rPr lang="en-US" dirty="0"/>
              <a:t>(</a:t>
            </a:r>
            <a:r>
              <a:rPr lang="en-US" b="1" dirty="0" err="1"/>
              <a:t>haploidy</a:t>
            </a:r>
            <a:r>
              <a:rPr lang="en-US" dirty="0"/>
              <a:t>-e.g. yeast); Some organisms are both (</a:t>
            </a:r>
            <a:r>
              <a:rPr lang="en-US" b="1" dirty="0"/>
              <a:t>Alternation of generations -e.g. moss)</a:t>
            </a:r>
            <a:r>
              <a:rPr lang="en-US" dirty="0"/>
              <a:t>	</a:t>
            </a:r>
          </a:p>
          <a:p>
            <a:endParaRPr lang="en-US" dirty="0"/>
          </a:p>
        </p:txBody>
      </p:sp>
    </p:spTree>
    <p:extLst>
      <p:ext uri="{BB962C8B-B14F-4D97-AF65-F5344CB8AC3E}">
        <p14:creationId xmlns:p14="http://schemas.microsoft.com/office/powerpoint/2010/main" val="288694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r>
              <a:rPr lang="en-US" dirty="0" smtClean="0"/>
              <a:t>Mendel</a:t>
            </a:r>
            <a:endParaRPr lang="en-US" dirty="0"/>
          </a:p>
        </p:txBody>
      </p:sp>
      <p:sp>
        <p:nvSpPr>
          <p:cNvPr id="4" name="Content Placeholder 3"/>
          <p:cNvSpPr>
            <a:spLocks noGrp="1"/>
          </p:cNvSpPr>
          <p:nvPr>
            <p:ph sz="half" idx="2"/>
          </p:nvPr>
        </p:nvSpPr>
        <p:spPr/>
        <p:txBody>
          <a:bodyPr/>
          <a:lstStyle/>
          <a:p>
            <a:r>
              <a:rPr lang="en-US" dirty="0"/>
              <a:t>More than one gene controls a trait	</a:t>
            </a:r>
          </a:p>
          <a:p>
            <a:endParaRPr lang="en-US" dirty="0"/>
          </a:p>
        </p:txBody>
      </p:sp>
      <p:sp>
        <p:nvSpPr>
          <p:cNvPr id="5" name="Text Placeholder 4"/>
          <p:cNvSpPr>
            <a:spLocks noGrp="1"/>
          </p:cNvSpPr>
          <p:nvPr>
            <p:ph type="body" sz="quarter" idx="3"/>
          </p:nvPr>
        </p:nvSpPr>
        <p:spPr/>
        <p:txBody>
          <a:bodyPr/>
          <a:lstStyle/>
          <a:p>
            <a:r>
              <a:rPr lang="en-US" dirty="0" smtClean="0"/>
              <a:t>Violation</a:t>
            </a:r>
            <a:endParaRPr lang="en-US" dirty="0"/>
          </a:p>
        </p:txBody>
      </p:sp>
      <p:sp>
        <p:nvSpPr>
          <p:cNvPr id="6" name="Content Placeholder 5"/>
          <p:cNvSpPr>
            <a:spLocks noGrp="1"/>
          </p:cNvSpPr>
          <p:nvPr>
            <p:ph sz="quarter" idx="4"/>
          </p:nvPr>
        </p:nvSpPr>
        <p:spPr>
          <a:xfrm>
            <a:off x="4419601" y="2174875"/>
            <a:ext cx="4267200" cy="3951288"/>
          </a:xfrm>
        </p:spPr>
        <p:txBody>
          <a:bodyPr/>
          <a:lstStyle/>
          <a:p>
            <a:r>
              <a:rPr lang="en-US" dirty="0"/>
              <a:t>Often (in fact most of the time) traits are controlled by more than one gene (</a:t>
            </a:r>
            <a:r>
              <a:rPr lang="en-US" b="1" dirty="0"/>
              <a:t>Gene interactions)</a:t>
            </a:r>
            <a:r>
              <a:rPr lang="en-US" dirty="0"/>
              <a:t>	</a:t>
            </a:r>
          </a:p>
          <a:p>
            <a:endParaRPr lang="en-US" dirty="0"/>
          </a:p>
        </p:txBody>
      </p:sp>
    </p:spTree>
    <p:extLst>
      <p:ext uri="{BB962C8B-B14F-4D97-AF65-F5344CB8AC3E}">
        <p14:creationId xmlns:p14="http://schemas.microsoft.com/office/powerpoint/2010/main" val="3705277000"/>
      </p:ext>
    </p:extLst>
  </p:cSld>
  <p:clrMapOvr>
    <a:masterClrMapping/>
  </p:clrMapOvr>
  <p:timing>
    <p:tnLst>
      <p:par>
        <p:cTn id="1" dur="indefinite" restart="never" nodeType="tmRoot"/>
      </p:par>
    </p:tnLst>
  </p:timing>
</p:sld>
</file>

<file path=ppt/theme/theme1.xml><?xml version="1.0" encoding="utf-8"?>
<a:theme xmlns:a="http://schemas.openxmlformats.org/drawingml/2006/main" name="Thatch">
  <a:themeElements>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623</TotalTime>
  <Words>3900</Words>
  <Application>Microsoft Office PowerPoint</Application>
  <PresentationFormat>On-screen Show (4:3)</PresentationFormat>
  <Paragraphs>695</Paragraphs>
  <Slides>76</Slides>
  <Notes>0</Notes>
  <HiddenSlides>0</HiddenSlides>
  <MMClips>0</MMClips>
  <ScaleCrop>false</ScaleCrop>
  <HeadingPairs>
    <vt:vector size="4" baseType="variant">
      <vt:variant>
        <vt:lpstr>Theme</vt:lpstr>
      </vt:variant>
      <vt:variant>
        <vt:i4>1</vt:i4>
      </vt:variant>
      <vt:variant>
        <vt:lpstr>Slide Titles</vt:lpstr>
      </vt:variant>
      <vt:variant>
        <vt:i4>76</vt:i4>
      </vt:variant>
    </vt:vector>
  </HeadingPairs>
  <TitlesOfParts>
    <vt:vector size="77" baseType="lpstr">
      <vt:lpstr>Thatch</vt:lpstr>
      <vt:lpstr>Extensions of Mendalian Analysis</vt:lpstr>
      <vt:lpstr>PowerPoint Presentation</vt:lpstr>
      <vt:lpstr> •INTRODUCTION </vt:lpstr>
      <vt:lpstr>PowerPoint Presentation</vt:lpstr>
      <vt:lpstr>Single Gene modifications</vt:lpstr>
      <vt:lpstr>PowerPoint Presentation</vt:lpstr>
      <vt:lpstr>PowerPoint Presentation</vt:lpstr>
      <vt:lpstr>PowerPoint Presentation</vt:lpstr>
      <vt:lpstr>PowerPoint Presentation</vt:lpstr>
      <vt:lpstr>Variations of Mendelian Phenotypic Ratios </vt:lpstr>
      <vt:lpstr>Complete Dominance</vt:lpstr>
      <vt:lpstr>Dominant (functional) allele:P (purple) Recessive (defective) allele: p (white)</vt:lpstr>
      <vt:lpstr>Dominance is not always complete •</vt:lpstr>
      <vt:lpstr>Levels of Dominance:</vt:lpstr>
      <vt:lpstr>Incomplete Dominance </vt:lpstr>
      <vt:lpstr>PowerPoint Presentation</vt:lpstr>
      <vt:lpstr>PowerPoint Presentation</vt:lpstr>
      <vt:lpstr>Incomplete Dominance</vt:lpstr>
      <vt:lpstr> Incomplete dominance in snapdragons </vt:lpstr>
      <vt:lpstr>Incomplete Dominance</vt:lpstr>
      <vt:lpstr>Codominance </vt:lpstr>
      <vt:lpstr>Codominant lentil coat patterns(Multiple alleles)</vt:lpstr>
      <vt:lpstr>Co-dominance </vt:lpstr>
      <vt:lpstr>  Codominant blood group alleles </vt:lpstr>
      <vt:lpstr>PowerPoint Presentation</vt:lpstr>
      <vt:lpstr>PowerPoint Presentation</vt:lpstr>
      <vt:lpstr>PowerPoint Presentation</vt:lpstr>
      <vt:lpstr>ABO  or MN Antigens </vt:lpstr>
      <vt:lpstr>• Overdominance  </vt:lpstr>
      <vt:lpstr>PowerPoint Presentation</vt:lpstr>
      <vt:lpstr>PowerPoint Presentation</vt:lpstr>
      <vt:lpstr>PowerPoint Presentation</vt:lpstr>
      <vt:lpstr>Dominance series</vt:lpstr>
      <vt:lpstr>Dominance Series of Multiple Alleles </vt:lpstr>
      <vt:lpstr>Pleiotropy</vt:lpstr>
      <vt:lpstr>The AY Allele Is Pleiotropic</vt:lpstr>
      <vt:lpstr>Genetic Explanation</vt:lpstr>
      <vt:lpstr>PowerPoint Presentation</vt:lpstr>
      <vt:lpstr>PowerPoint Presentation</vt:lpstr>
      <vt:lpstr>Conclusions ABOUT dominance: </vt:lpstr>
      <vt:lpstr>Summary </vt:lpstr>
      <vt:lpstr>Epistasis (epi=over)</vt:lpstr>
      <vt:lpstr>Kinds of epistatic interaction</vt:lpstr>
      <vt:lpstr>Recessive epistasis (9:3:4)</vt:lpstr>
      <vt:lpstr>Episatic interactions: (recessive)</vt:lpstr>
      <vt:lpstr>Dominant epistasis (12:3:1)</vt:lpstr>
      <vt:lpstr>Dominant epistasis (example)</vt:lpstr>
      <vt:lpstr>12:3:1 instead of 9:3:3:1</vt:lpstr>
      <vt:lpstr>PowerPoint Presentation</vt:lpstr>
      <vt:lpstr>Duplicate genes (9:6:1)</vt:lpstr>
      <vt:lpstr>Supplementary genes</vt:lpstr>
      <vt:lpstr>Duplicate recessive genes</vt:lpstr>
      <vt:lpstr>example</vt:lpstr>
      <vt:lpstr>Duplicate dominant genes (15:1)</vt:lpstr>
      <vt:lpstr>PowerPoint Presentation</vt:lpstr>
      <vt:lpstr>Dominant and recessive interaction (13:3)</vt:lpstr>
      <vt:lpstr>PowerPoint Presentation</vt:lpstr>
      <vt:lpstr>Modification of Expression</vt:lpstr>
      <vt:lpstr> Modification of Expression•</vt:lpstr>
      <vt:lpstr> Pleiotropic  effects</vt:lpstr>
      <vt:lpstr>Penetrance</vt:lpstr>
      <vt:lpstr> •  Incomplete Penetrance </vt:lpstr>
      <vt:lpstr>PowerPoint Presentation</vt:lpstr>
      <vt:lpstr>Incomplete Penetrance</vt:lpstr>
      <vt:lpstr>Incomplete or Variable Penetrance</vt:lpstr>
      <vt:lpstr>Expressivity</vt:lpstr>
      <vt:lpstr>PowerPoint Presentation</vt:lpstr>
      <vt:lpstr>Factors affecting gene expression vFactors affecting gene expression vFactors affecting gene expression vFactors affecting gene expression vFactors affecting gene expression vFactors affecting gene expression vFactors affecting gene expression vFactors affecting gene expression vFactors affecting gene expression vFactors affecting gene expression vFactors affecting gene expression </vt:lpstr>
      <vt:lpstr>Lethal and Semilethal Alleles</vt:lpstr>
      <vt:lpstr>PowerPoint Presentation</vt:lpstr>
      <vt:lpstr>PowerPoint Presentation</vt:lpstr>
      <vt:lpstr>PowerPoint Presentation</vt:lpstr>
      <vt:lpstr>PowerPoint Presentation</vt:lpstr>
      <vt:lpstr>PowerPoint Presentation</vt:lpstr>
      <vt:lpstr>Lethal gene</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Extensions of Mendalian Analysis</dc:title>
  <dc:creator>UOSBK</dc:creator>
  <cp:lastModifiedBy>UOSBK</cp:lastModifiedBy>
  <cp:revision>79</cp:revision>
  <dcterms:created xsi:type="dcterms:W3CDTF">2006-08-16T00:00:00Z</dcterms:created>
  <dcterms:modified xsi:type="dcterms:W3CDTF">2017-03-04T15:19:43Z</dcterms:modified>
</cp:coreProperties>
</file>