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Spore types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Dr.Musarrat</a:t>
            </a:r>
            <a:endParaRPr lang="en-US" dirty="0" smtClean="0"/>
          </a:p>
          <a:p>
            <a:r>
              <a:rPr lang="en-US" dirty="0" smtClean="0"/>
              <a:t>Mycology &amp;Plant Pathology</a:t>
            </a:r>
          </a:p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Semester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923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ZYGOSPORE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Union of 2 equal and similar gametes.</a:t>
            </a:r>
          </a:p>
          <a:p>
            <a:r>
              <a:rPr lang="en-US" dirty="0" smtClean="0"/>
              <a:t>Union is called “Conjugation ” </a:t>
            </a:r>
          </a:p>
          <a:p>
            <a:r>
              <a:rPr lang="en-US" dirty="0" smtClean="0"/>
              <a:t>Oospore is resting spore with thick wall.</a:t>
            </a:r>
          </a:p>
          <a:p>
            <a:r>
              <a:rPr lang="en-US" dirty="0" smtClean="0"/>
              <a:t>2 gametes which unite are equal in size and similar in behavior so that the male and female cannot be identified. </a:t>
            </a:r>
          </a:p>
          <a:p>
            <a:r>
              <a:rPr lang="en-US" dirty="0" smtClean="0"/>
              <a:t>They designated as +</a:t>
            </a:r>
            <a:r>
              <a:rPr lang="en-US" dirty="0" err="1" smtClean="0"/>
              <a:t>ve</a:t>
            </a:r>
            <a:r>
              <a:rPr lang="en-US" dirty="0" smtClean="0"/>
              <a:t> and –</a:t>
            </a:r>
            <a:r>
              <a:rPr lang="en-US" dirty="0" err="1" smtClean="0"/>
              <a:t>ve</a:t>
            </a:r>
            <a:r>
              <a:rPr lang="en-US" dirty="0" smtClean="0"/>
              <a:t> .</a:t>
            </a:r>
          </a:p>
          <a:p>
            <a:r>
              <a:rPr lang="en-US" sz="2400" b="1" dirty="0" smtClean="0"/>
              <a:t>OOSPORE: </a:t>
            </a:r>
            <a:r>
              <a:rPr lang="en-US" sz="2400" dirty="0" smtClean="0"/>
              <a:t>when unequal size gametes unite these spores are </a:t>
            </a:r>
            <a:r>
              <a:rPr lang="en-US" sz="2400" dirty="0" err="1" smtClean="0"/>
              <a:t>poduce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They are resting or dormant spores with thick wall. Bigger gamete, the female cell is passive and the small one the male cell is active. </a:t>
            </a:r>
          </a:p>
          <a:p>
            <a:r>
              <a:rPr lang="en-US" sz="2400" dirty="0" smtClean="0"/>
              <a:t>Both +</a:t>
            </a:r>
            <a:r>
              <a:rPr lang="en-US" sz="2400" dirty="0" err="1" smtClean="0"/>
              <a:t>ve</a:t>
            </a:r>
            <a:r>
              <a:rPr lang="en-US" sz="2400" dirty="0" smtClean="0"/>
              <a:t> and –</a:t>
            </a:r>
            <a:r>
              <a:rPr lang="en-US" sz="2400" dirty="0" err="1" smtClean="0"/>
              <a:t>ve</a:t>
            </a:r>
            <a:r>
              <a:rPr lang="en-US" sz="2400" dirty="0" smtClean="0"/>
              <a:t> gametes are unite by conjugation or fertilization.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69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Oidiospores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 singly or in chain and often develop by the transverse division of fungal hyphae into short unicellular segment and latter assume spore like forms.</a:t>
            </a:r>
          </a:p>
          <a:p>
            <a:r>
              <a:rPr lang="en-US" sz="2400" b="1" dirty="0" err="1" smtClean="0"/>
              <a:t>Teleutospores</a:t>
            </a:r>
            <a:r>
              <a:rPr lang="en-US" b="1" dirty="0" smtClean="0"/>
              <a:t>: </a:t>
            </a:r>
            <a:r>
              <a:rPr lang="en-US" dirty="0" smtClean="0"/>
              <a:t>similar to </a:t>
            </a:r>
            <a:r>
              <a:rPr lang="en-US" dirty="0" err="1" smtClean="0"/>
              <a:t>chlamydospores</a:t>
            </a:r>
            <a:r>
              <a:rPr lang="en-US" dirty="0" smtClean="0"/>
              <a:t> in their origin and function smut fungi</a:t>
            </a:r>
          </a:p>
          <a:p>
            <a:r>
              <a:rPr lang="en-US" sz="2400" b="1" dirty="0" err="1" smtClean="0"/>
              <a:t>Gemmae</a:t>
            </a:r>
            <a:r>
              <a:rPr lang="en-US" sz="2400" b="1" dirty="0" smtClean="0"/>
              <a:t>: </a:t>
            </a:r>
            <a:r>
              <a:rPr lang="en-US" sz="2400" dirty="0" smtClean="0"/>
              <a:t>thin walled structures of short duration and are formed from fungal hyphae.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04166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Spore fruit/Spore sacs/ Fruiting bodies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80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200" dirty="0" smtClean="0"/>
              <a:t>Spore sacs are referred to as </a:t>
            </a:r>
            <a:r>
              <a:rPr lang="en-US" sz="3200" b="1" dirty="0" smtClean="0"/>
              <a:t>Sporangia </a:t>
            </a:r>
            <a:r>
              <a:rPr lang="en-US" sz="3200" dirty="0" smtClean="0"/>
              <a:t>which enclosed the asexual spores as in many </a:t>
            </a:r>
            <a:r>
              <a:rPr lang="en-US" sz="3200" dirty="0" err="1" smtClean="0"/>
              <a:t>Phycomycetes</a:t>
            </a:r>
            <a:r>
              <a:rPr lang="en-US" sz="3200" dirty="0" smtClean="0"/>
              <a:t> fungi.</a:t>
            </a:r>
          </a:p>
          <a:p>
            <a:pPr algn="just"/>
            <a:r>
              <a:rPr lang="en-US" sz="3200" dirty="0" smtClean="0"/>
              <a:t>In higher forms </a:t>
            </a:r>
            <a:r>
              <a:rPr lang="en-US" sz="3200" dirty="0" err="1" smtClean="0"/>
              <a:t>organisation</a:t>
            </a:r>
            <a:r>
              <a:rPr lang="en-US" sz="3200" dirty="0" smtClean="0"/>
              <a:t> of definite complex aggregates of spore bearing hyphae</a:t>
            </a:r>
          </a:p>
          <a:p>
            <a:pPr algn="just"/>
            <a:r>
              <a:rPr lang="en-US" sz="3200" dirty="0" smtClean="0"/>
              <a:t>Surrounded by more or less supporting and protection tissues, which are designated in a true sense, as spore fruits.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952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Aerial conidiophores: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are special branches of the mycelium set apart exclusively for spore production.</a:t>
            </a:r>
          </a:p>
          <a:p>
            <a:r>
              <a:rPr lang="en-US" sz="2400" b="1" dirty="0" err="1" smtClean="0"/>
              <a:t>Coremium</a:t>
            </a:r>
            <a:r>
              <a:rPr lang="en-US" sz="2400" b="1" dirty="0" smtClean="0"/>
              <a:t>/</a:t>
            </a:r>
            <a:r>
              <a:rPr lang="en-US" sz="2400" b="1" dirty="0" err="1" smtClean="0"/>
              <a:t>Synnema</a:t>
            </a:r>
            <a:r>
              <a:rPr lang="en-US" sz="2400" b="1" dirty="0" smtClean="0"/>
              <a:t>:</a:t>
            </a:r>
            <a:r>
              <a:rPr lang="en-US" sz="2400" dirty="0" smtClean="0"/>
              <a:t> fruiting body formed by the grouping together of dense fascicles of erect conidiophores, which is composed of a sterile stalk </a:t>
            </a:r>
            <a:r>
              <a:rPr lang="en-US" sz="2400" dirty="0" err="1" smtClean="0"/>
              <a:t>pf</a:t>
            </a:r>
            <a:r>
              <a:rPr lang="en-US" sz="2400" dirty="0" smtClean="0"/>
              <a:t> parallel hyphae and a </a:t>
            </a:r>
            <a:r>
              <a:rPr lang="en-US" sz="2400" dirty="0" err="1" smtClean="0"/>
              <a:t>terminalhead</a:t>
            </a:r>
            <a:r>
              <a:rPr lang="en-US" sz="2400" dirty="0" smtClean="0"/>
              <a:t> of fertile or spore bearing branches.</a:t>
            </a:r>
          </a:p>
          <a:p>
            <a:r>
              <a:rPr lang="en-US" sz="2400" dirty="0" smtClean="0"/>
              <a:t>These are commonly found in “Imperfect fungi”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35357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SPORANGIUM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Borne on aerial hyphae which bears the </a:t>
            </a:r>
            <a:r>
              <a:rPr lang="en-US" sz="2800" dirty="0" err="1" smtClean="0"/>
              <a:t>sporangiophores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In aquatic fungi the sporangia form swarm spores adapted for water while terrestrial forms may from only non motile spores adapted to air dissemination (white rust and downy mildew)</a:t>
            </a:r>
          </a:p>
          <a:p>
            <a:pPr algn="just"/>
            <a:r>
              <a:rPr lang="en-US" sz="2800" dirty="0" err="1" smtClean="0"/>
              <a:t>Sporangiophore</a:t>
            </a:r>
            <a:r>
              <a:rPr lang="en-US" sz="2800" dirty="0" smtClean="0"/>
              <a:t> bearing </a:t>
            </a:r>
            <a:r>
              <a:rPr lang="en-US" sz="2800" b="1" dirty="0" err="1" smtClean="0"/>
              <a:t>Apophysis</a:t>
            </a:r>
            <a:r>
              <a:rPr lang="en-US" sz="2800" dirty="0" smtClean="0"/>
              <a:t>  which contains </a:t>
            </a:r>
            <a:r>
              <a:rPr lang="en-US" sz="2800" dirty="0" err="1" smtClean="0"/>
              <a:t>columella</a:t>
            </a:r>
            <a:r>
              <a:rPr lang="en-US" sz="2800" dirty="0" smtClean="0"/>
              <a:t> and </a:t>
            </a:r>
            <a:r>
              <a:rPr lang="en-US" sz="2800" dirty="0" err="1" smtClean="0"/>
              <a:t>collarette</a:t>
            </a:r>
            <a:r>
              <a:rPr lang="en-US" sz="2800" dirty="0" smtClean="0"/>
              <a:t> structures.</a:t>
            </a:r>
          </a:p>
          <a:p>
            <a:pPr algn="just"/>
            <a:r>
              <a:rPr lang="en-US" sz="2800" dirty="0" smtClean="0"/>
              <a:t>These are sterile (non reproductive) which support the sporangium.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836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620000" cy="5257800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/>
              <a:t>These are spores that grouped in small or large masses or clusters for example whitish spores/dots or pustules of the white rust fungi or spore dots/</a:t>
            </a:r>
            <a:r>
              <a:rPr lang="en-US" sz="2400" dirty="0" err="1" smtClean="0"/>
              <a:t>postulesof</a:t>
            </a:r>
            <a:r>
              <a:rPr lang="en-US" sz="2400" dirty="0" smtClean="0"/>
              <a:t> black rust fungi.</a:t>
            </a:r>
          </a:p>
          <a:p>
            <a:pPr algn="just"/>
            <a:r>
              <a:rPr lang="en-US" sz="2400" dirty="0" err="1" smtClean="0"/>
              <a:t>Sori</a:t>
            </a:r>
            <a:r>
              <a:rPr lang="en-US" sz="2400" dirty="0" smtClean="0"/>
              <a:t> can be referred to the much bigger, black, powdery mass of spores of the smut fungi or colored </a:t>
            </a:r>
            <a:r>
              <a:rPr lang="en-US" sz="2400" dirty="0" err="1" smtClean="0"/>
              <a:t>sori</a:t>
            </a:r>
            <a:r>
              <a:rPr lang="en-US" sz="2400" dirty="0" smtClean="0"/>
              <a:t> of spores in most ferns.</a:t>
            </a:r>
          </a:p>
          <a:p>
            <a:pPr algn="just"/>
            <a:r>
              <a:rPr lang="en-US" sz="2400" dirty="0" smtClean="0"/>
              <a:t>Single </a:t>
            </a:r>
            <a:r>
              <a:rPr lang="en-US" sz="2400" dirty="0" err="1" smtClean="0"/>
              <a:t>sorus</a:t>
            </a:r>
            <a:r>
              <a:rPr lang="en-US" sz="2400" dirty="0" smtClean="0"/>
              <a:t> means a group of either spores alone or spore bearing hyphae or stalk cells with spores which may sometimes be combined with sterile filaments.</a:t>
            </a:r>
          </a:p>
          <a:p>
            <a:pPr algn="just"/>
            <a:r>
              <a:rPr lang="en-US" sz="2400" dirty="0" err="1" smtClean="0"/>
              <a:t>Sorus</a:t>
            </a:r>
            <a:r>
              <a:rPr lang="en-US" sz="2400" dirty="0" smtClean="0"/>
              <a:t> may be naked or covered with some host tissue or the spore masses may be exposed to the surface so that it looks powdery or granular.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2354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Pycnium</a:t>
            </a:r>
            <a:r>
              <a:rPr lang="en-US" dirty="0" smtClean="0"/>
              <a:t>/ </a:t>
            </a:r>
            <a:r>
              <a:rPr lang="en-US" dirty="0" err="1" smtClean="0"/>
              <a:t>Spermogonium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Small flask shaped fruiting bodies in many true rust fungi which are embedded in the host tissue </a:t>
            </a:r>
          </a:p>
          <a:p>
            <a:pPr algn="just"/>
            <a:r>
              <a:rPr lang="en-US" sz="2800" dirty="0" smtClean="0"/>
              <a:t>They pimple like or look as minute specks hardly visible to the naked eye. </a:t>
            </a:r>
          </a:p>
          <a:p>
            <a:pPr algn="just"/>
            <a:r>
              <a:rPr lang="en-US" sz="2800" dirty="0" smtClean="0"/>
              <a:t>Inner wall is lined with a number of </a:t>
            </a:r>
            <a:r>
              <a:rPr lang="en-US" sz="2800" dirty="0" err="1" smtClean="0"/>
              <a:t>hyphal</a:t>
            </a:r>
            <a:r>
              <a:rPr lang="en-US" sz="2800" dirty="0" smtClean="0"/>
              <a:t> branches (</a:t>
            </a:r>
            <a:r>
              <a:rPr lang="en-US" sz="2800" dirty="0" err="1" smtClean="0"/>
              <a:t>spermatiophora</a:t>
            </a:r>
            <a:r>
              <a:rPr lang="en-US" sz="2800" dirty="0" smtClean="0"/>
              <a:t>) which separate off minute bodies called </a:t>
            </a:r>
            <a:r>
              <a:rPr lang="en-US" sz="2800" dirty="0" err="1" smtClean="0"/>
              <a:t>pycniospores</a:t>
            </a:r>
            <a:r>
              <a:rPr lang="en-US" sz="2800" dirty="0" smtClean="0"/>
              <a:t> or </a:t>
            </a:r>
            <a:r>
              <a:rPr lang="en-US" sz="2800" dirty="0" err="1" smtClean="0"/>
              <a:t>spermatia</a:t>
            </a:r>
            <a:r>
              <a:rPr lang="en-US" sz="2800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92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Aecium</a:t>
            </a:r>
            <a:r>
              <a:rPr lang="en-US" dirty="0" smtClean="0"/>
              <a:t>/Aecidium/</a:t>
            </a:r>
            <a:r>
              <a:rPr lang="en-US" dirty="0" err="1" smtClean="0"/>
              <a:t>Aecial</a:t>
            </a:r>
            <a:r>
              <a:rPr lang="en-US" dirty="0" smtClean="0"/>
              <a:t> cup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800" dirty="0" smtClean="0"/>
              <a:t>Cup like body which is produced after the development of </a:t>
            </a:r>
            <a:r>
              <a:rPr lang="en-US" sz="2800" dirty="0" err="1" smtClean="0"/>
              <a:t>pycniospores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This cup like structure is composed of specialized sterile cells and with a mass of compactly packed, yellow or orange </a:t>
            </a:r>
            <a:r>
              <a:rPr lang="en-US" sz="2800" dirty="0" err="1" smtClean="0"/>
              <a:t>coloured</a:t>
            </a:r>
            <a:r>
              <a:rPr lang="en-US" sz="2800" dirty="0" smtClean="0"/>
              <a:t> spores called “aeciospores” </a:t>
            </a:r>
          </a:p>
          <a:p>
            <a:pPr algn="just"/>
            <a:r>
              <a:rPr lang="en-US" sz="2800" dirty="0" smtClean="0"/>
              <a:t>After maturity these spores are spread through wind.</a:t>
            </a:r>
          </a:p>
          <a:p>
            <a:pPr algn="just"/>
            <a:r>
              <a:rPr lang="en-US" sz="2800" dirty="0" smtClean="0"/>
              <a:t>Aecia are normally produced in groups and called cluster cup.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8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Pycnidium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620000" cy="51054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Asexual fruiting body.</a:t>
            </a:r>
          </a:p>
          <a:p>
            <a:pPr algn="just"/>
            <a:r>
              <a:rPr lang="en-US" dirty="0" smtClean="0"/>
              <a:t>Found in certain imperfect fungi and in some sac fungi.</a:t>
            </a:r>
          </a:p>
          <a:p>
            <a:pPr algn="just"/>
            <a:r>
              <a:rPr lang="en-US" dirty="0" smtClean="0"/>
              <a:t>Flask shaped flattened or globular structure.</a:t>
            </a:r>
          </a:p>
          <a:p>
            <a:pPr algn="just"/>
            <a:r>
              <a:rPr lang="en-US" dirty="0" smtClean="0"/>
              <a:t>It is embedded in the host tissue.</a:t>
            </a:r>
          </a:p>
          <a:p>
            <a:pPr algn="just"/>
            <a:r>
              <a:rPr lang="en-US" dirty="0" smtClean="0"/>
              <a:t>It opens out to the surface by a pore called ”</a:t>
            </a:r>
            <a:r>
              <a:rPr lang="en-US" dirty="0" err="1" smtClean="0"/>
              <a:t>Ostiole</a:t>
            </a:r>
            <a:r>
              <a:rPr lang="en-US" dirty="0" smtClean="0"/>
              <a:t>”</a:t>
            </a:r>
          </a:p>
          <a:p>
            <a:pPr algn="just"/>
            <a:r>
              <a:rPr lang="en-US" dirty="0" smtClean="0"/>
              <a:t>Wall of this body consists of one or many layers of fungus cells with simple or branched conidiophores lining inside.</a:t>
            </a:r>
          </a:p>
          <a:p>
            <a:pPr algn="just"/>
            <a:r>
              <a:rPr lang="en-US" dirty="0" err="1" smtClean="0"/>
              <a:t>Pycniospores</a:t>
            </a:r>
            <a:r>
              <a:rPr lang="en-US" dirty="0" smtClean="0"/>
              <a:t> are born on conidiophores in the form of chain.</a:t>
            </a:r>
          </a:p>
          <a:p>
            <a:pPr algn="just"/>
            <a:r>
              <a:rPr lang="en-US" dirty="0" err="1" smtClean="0"/>
              <a:t>Pycniospores</a:t>
            </a:r>
            <a:r>
              <a:rPr lang="en-US" dirty="0" smtClean="0"/>
              <a:t> accumulate in sticky masses over the </a:t>
            </a:r>
            <a:r>
              <a:rPr lang="en-US" dirty="0" err="1" smtClean="0"/>
              <a:t>pycnidia</a:t>
            </a:r>
            <a:r>
              <a:rPr lang="en-US" dirty="0" smtClean="0"/>
              <a:t> or forced out in long coils or known as “spore horns” </a:t>
            </a:r>
          </a:p>
          <a:p>
            <a:pPr algn="just"/>
            <a:r>
              <a:rPr lang="en-US" dirty="0" err="1" smtClean="0"/>
              <a:t>Pycnidia</a:t>
            </a:r>
            <a:r>
              <a:rPr lang="en-US" dirty="0" smtClean="0"/>
              <a:t> are normally </a:t>
            </a:r>
            <a:r>
              <a:rPr lang="en-US" dirty="0" err="1" smtClean="0"/>
              <a:t>embeded</a:t>
            </a:r>
            <a:r>
              <a:rPr lang="en-US" dirty="0" smtClean="0"/>
              <a:t> in an aggregated mass of fungal tissue called “</a:t>
            </a:r>
            <a:r>
              <a:rPr lang="en-US" dirty="0" err="1" smtClean="0"/>
              <a:t>Stroma</a:t>
            </a:r>
            <a:r>
              <a:rPr lang="en-US" dirty="0" smtClean="0"/>
              <a:t>”</a:t>
            </a:r>
          </a:p>
          <a:p>
            <a:pPr algn="just"/>
            <a:r>
              <a:rPr lang="en-US" dirty="0" smtClean="0"/>
              <a:t>Wall of fruiting body is known as “</a:t>
            </a:r>
            <a:r>
              <a:rPr lang="en-US" dirty="0" err="1" smtClean="0"/>
              <a:t>Peridium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5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Basedon</a:t>
            </a:r>
            <a:r>
              <a:rPr lang="en-US" dirty="0" smtClean="0"/>
              <a:t> Origin during life             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1) </a:t>
            </a:r>
            <a:r>
              <a:rPr lang="en-US" b="1" dirty="0" err="1" smtClean="0"/>
              <a:t>Meiospores</a:t>
            </a:r>
            <a:r>
              <a:rPr lang="en-US" b="1" dirty="0" smtClean="0"/>
              <a:t>: </a:t>
            </a:r>
            <a:r>
              <a:rPr lang="en-US" dirty="0" smtClean="0"/>
              <a:t>produce by meiosis. They are haploid and give rise to haploid individuals. They are 2 types</a:t>
            </a:r>
          </a:p>
          <a:p>
            <a:r>
              <a:rPr lang="en-US" dirty="0" smtClean="0"/>
              <a:t>Microspore: give rise to male gametophyte.</a:t>
            </a:r>
          </a:p>
          <a:p>
            <a:r>
              <a:rPr lang="en-US" dirty="0" smtClean="0"/>
              <a:t>Megaspore: give rise to a female gametophyte.</a:t>
            </a:r>
          </a:p>
          <a:p>
            <a:r>
              <a:rPr lang="en-US" dirty="0" smtClean="0"/>
              <a:t>2) </a:t>
            </a:r>
            <a:r>
              <a:rPr lang="en-US" b="1" dirty="0" err="1" smtClean="0"/>
              <a:t>Mitospores</a:t>
            </a:r>
            <a:r>
              <a:rPr lang="en-US" b="1" dirty="0" smtClean="0"/>
              <a:t>/conidia</a:t>
            </a:r>
          </a:p>
          <a:p>
            <a:r>
              <a:rPr lang="en-US" dirty="0" smtClean="0"/>
              <a:t>Produce by mitosis.</a:t>
            </a:r>
          </a:p>
          <a:p>
            <a:r>
              <a:rPr lang="en-US" dirty="0" smtClean="0"/>
              <a:t>They have characteristics of </a:t>
            </a:r>
            <a:r>
              <a:rPr lang="en-US" dirty="0" err="1" smtClean="0"/>
              <a:t>Ascomycetes</a:t>
            </a:r>
            <a:endParaRPr lang="en-US" dirty="0" smtClean="0"/>
          </a:p>
          <a:p>
            <a:r>
              <a:rPr lang="en-US" dirty="0" smtClean="0"/>
              <a:t>These fungi known as “</a:t>
            </a:r>
            <a:r>
              <a:rPr lang="en-US" dirty="0" err="1" smtClean="0"/>
              <a:t>mitosporic</a:t>
            </a:r>
            <a:r>
              <a:rPr lang="en-US" dirty="0" smtClean="0"/>
              <a:t> fungi”</a:t>
            </a:r>
          </a:p>
          <a:p>
            <a:r>
              <a:rPr lang="en-US" dirty="0" smtClean="0"/>
              <a:t>Conidia are asexual spores borne externally on hyphae or on a stalk like structure, Conidiophore’</a:t>
            </a:r>
          </a:p>
          <a:p>
            <a:pPr algn="just"/>
            <a:r>
              <a:rPr lang="en-US" dirty="0" smtClean="0"/>
              <a:t>They are 2 types </a:t>
            </a:r>
            <a:r>
              <a:rPr lang="en-US" dirty="0" err="1" smtClean="0"/>
              <a:t>microconidia</a:t>
            </a:r>
            <a:r>
              <a:rPr lang="en-US" dirty="0" smtClean="0"/>
              <a:t> (unicellular) and </a:t>
            </a:r>
            <a:r>
              <a:rPr lang="en-US" dirty="0" err="1" smtClean="0"/>
              <a:t>macroconidia</a:t>
            </a:r>
            <a:r>
              <a:rPr lang="en-US" dirty="0" smtClean="0"/>
              <a:t> (multicellular).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08791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Acervulus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Asexual fruit sac found in imperfect fungi.</a:t>
            </a:r>
          </a:p>
          <a:p>
            <a:pPr algn="just"/>
            <a:r>
              <a:rPr lang="en-US" sz="2400" dirty="0" smtClean="0"/>
              <a:t>It is saucer shaped which bears conidiophores over its exposed surface.</a:t>
            </a:r>
          </a:p>
          <a:p>
            <a:pPr algn="just"/>
            <a:r>
              <a:rPr lang="en-US" sz="2400" dirty="0" smtClean="0"/>
              <a:t>Conidiophore with long pointed dark structure is called setae.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3535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Sporodochium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Asexual fruiting body.</a:t>
            </a:r>
          </a:p>
          <a:p>
            <a:pPr algn="just"/>
            <a:r>
              <a:rPr lang="en-US" sz="2400" dirty="0" err="1" smtClean="0"/>
              <a:t>Stroma</a:t>
            </a:r>
            <a:r>
              <a:rPr lang="en-US" sz="2400" dirty="0" smtClean="0"/>
              <a:t> like cushion of fungal tissue that breaks through the host tissue and bears conidiophores exposed surface.</a:t>
            </a:r>
          </a:p>
          <a:p>
            <a:pPr algn="just"/>
            <a:r>
              <a:rPr lang="en-US" sz="2400" dirty="0" smtClean="0"/>
              <a:t>Conidiophores produced on the mass of superficial mycelium.</a:t>
            </a:r>
          </a:p>
          <a:p>
            <a:pPr algn="just"/>
            <a:r>
              <a:rPr lang="en-US" sz="2400" dirty="0" smtClean="0"/>
              <a:t>Spores are long and dark structure these are two types</a:t>
            </a:r>
          </a:p>
          <a:p>
            <a:pPr algn="just"/>
            <a:r>
              <a:rPr lang="en-US" sz="2400" dirty="0" smtClean="0"/>
              <a:t>A) group of sticky masses</a:t>
            </a:r>
          </a:p>
          <a:p>
            <a:pPr algn="just"/>
            <a:r>
              <a:rPr lang="en-US" sz="2400" dirty="0" smtClean="0"/>
              <a:t>B) dry and powdery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8843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Cleistothecium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Sexual closed fruiting body without </a:t>
            </a:r>
            <a:r>
              <a:rPr lang="en-US" sz="2800" dirty="0" err="1" smtClean="0"/>
              <a:t>ostiole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Developed after the union of male and female gametes.</a:t>
            </a:r>
          </a:p>
          <a:p>
            <a:pPr algn="just"/>
            <a:r>
              <a:rPr lang="en-US" sz="2800" dirty="0" smtClean="0"/>
              <a:t>The </a:t>
            </a:r>
            <a:r>
              <a:rPr lang="en-US" sz="2800" dirty="0" err="1" smtClean="0"/>
              <a:t>asci</a:t>
            </a:r>
            <a:r>
              <a:rPr lang="en-US" sz="2800" dirty="0" smtClean="0"/>
              <a:t> are borne in the superficial mycelium that appear as minute, globular or depressed black bodies.</a:t>
            </a:r>
          </a:p>
          <a:p>
            <a:pPr algn="just"/>
            <a:r>
              <a:rPr lang="en-US" sz="2800" dirty="0" smtClean="0"/>
              <a:t>Sterile threads or hyphae known as appendages are extended out of the </a:t>
            </a:r>
            <a:r>
              <a:rPr lang="en-US" sz="2800" dirty="0" err="1" smtClean="0"/>
              <a:t>cleistothecium</a:t>
            </a:r>
            <a:r>
              <a:rPr lang="en-US" sz="2800" dirty="0" smtClean="0"/>
              <a:t>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502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Perithecium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Similar to </a:t>
            </a:r>
            <a:r>
              <a:rPr lang="en-US" sz="2800" dirty="0" err="1" smtClean="0"/>
              <a:t>pycnidium</a:t>
            </a:r>
            <a:r>
              <a:rPr lang="en-US" sz="2800" dirty="0" smtClean="0"/>
              <a:t> (form, size and character of wall and </a:t>
            </a:r>
            <a:r>
              <a:rPr lang="en-US" sz="2800" dirty="0" err="1" smtClean="0"/>
              <a:t>ostiole</a:t>
            </a:r>
            <a:r>
              <a:rPr lang="en-US" sz="2800" dirty="0" smtClean="0"/>
              <a:t>) </a:t>
            </a:r>
          </a:p>
          <a:p>
            <a:pPr algn="just"/>
            <a:r>
              <a:rPr lang="en-US" sz="2800" dirty="0" smtClean="0"/>
              <a:t>Sexual flask shaped structure enclosing a cluster of elongated/ club shaped </a:t>
            </a:r>
            <a:r>
              <a:rPr lang="en-US" sz="2800" dirty="0" err="1" smtClean="0"/>
              <a:t>asci</a:t>
            </a:r>
            <a:r>
              <a:rPr lang="en-US" sz="2800" dirty="0" smtClean="0"/>
              <a:t> which arise which arise from a basal aggregate of cells.</a:t>
            </a:r>
          </a:p>
          <a:p>
            <a:pPr algn="just"/>
            <a:r>
              <a:rPr lang="en-US" sz="2800" dirty="0" smtClean="0"/>
              <a:t>Slender sterile filaments are associated along with </a:t>
            </a:r>
            <a:r>
              <a:rPr lang="en-US" sz="2800" dirty="0" err="1" smtClean="0"/>
              <a:t>asci</a:t>
            </a:r>
            <a:r>
              <a:rPr lang="en-US" sz="2800" dirty="0" smtClean="0"/>
              <a:t> (</a:t>
            </a:r>
            <a:r>
              <a:rPr lang="en-US" sz="2800" dirty="0" err="1" smtClean="0"/>
              <a:t>paraphyses</a:t>
            </a:r>
            <a:r>
              <a:rPr lang="en-US" sz="2800" dirty="0" smtClean="0"/>
              <a:t>) </a:t>
            </a:r>
          </a:p>
          <a:p>
            <a:pPr algn="just"/>
            <a:r>
              <a:rPr lang="en-US" sz="2800" dirty="0" smtClean="0"/>
              <a:t>Some times filaments are present inside the </a:t>
            </a:r>
            <a:r>
              <a:rPr lang="en-US" sz="2800" dirty="0" err="1" smtClean="0"/>
              <a:t>ostiole</a:t>
            </a:r>
            <a:r>
              <a:rPr lang="en-US" sz="2800" dirty="0" smtClean="0"/>
              <a:t> known as </a:t>
            </a:r>
            <a:r>
              <a:rPr lang="en-US" sz="2800" dirty="0" err="1" smtClean="0"/>
              <a:t>periphyses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042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Apothecium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/>
              <a:t>Sexual disc like saucer shape or cup shaped structure.</a:t>
            </a:r>
          </a:p>
          <a:p>
            <a:pPr algn="just"/>
            <a:r>
              <a:rPr lang="en-US" sz="2800" dirty="0" smtClean="0"/>
              <a:t>Arise on long or short stalk known as “Stripe”</a:t>
            </a:r>
          </a:p>
          <a:p>
            <a:pPr algn="just"/>
            <a:r>
              <a:rPr lang="en-US" sz="2800" dirty="0" smtClean="0"/>
              <a:t>Cylindrical </a:t>
            </a:r>
            <a:r>
              <a:rPr lang="en-US" sz="2800" dirty="0" err="1" smtClean="0"/>
              <a:t>asciare</a:t>
            </a:r>
            <a:r>
              <a:rPr lang="en-US" sz="2800" dirty="0" smtClean="0"/>
              <a:t> arranged closely side by side on the exposed or concave surface called “hymenium”.</a:t>
            </a:r>
          </a:p>
          <a:p>
            <a:pPr algn="just"/>
            <a:r>
              <a:rPr lang="en-US" sz="2800" dirty="0" err="1" smtClean="0"/>
              <a:t>Paraphyses</a:t>
            </a:r>
            <a:r>
              <a:rPr lang="en-US" sz="2800" dirty="0" smtClean="0"/>
              <a:t> may also be present.</a:t>
            </a:r>
          </a:p>
          <a:p>
            <a:pPr algn="just"/>
            <a:r>
              <a:rPr lang="en-US" sz="2800" dirty="0" smtClean="0"/>
              <a:t>The wall of disc or cup is composed of supporting fungal tissue.</a:t>
            </a:r>
          </a:p>
          <a:p>
            <a:pPr algn="just"/>
            <a:r>
              <a:rPr lang="en-US" sz="2800" dirty="0" smtClean="0"/>
              <a:t>It is filamentous or closely packed </a:t>
            </a:r>
            <a:r>
              <a:rPr lang="en-US" sz="2800" dirty="0" err="1" smtClean="0"/>
              <a:t>pseudoparenchymatous</a:t>
            </a:r>
            <a:r>
              <a:rPr lang="en-US" sz="2800" dirty="0" smtClean="0"/>
              <a:t> cells.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879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Basidium</a:t>
            </a:r>
            <a:r>
              <a:rPr lang="en-US" dirty="0" smtClean="0"/>
              <a:t>/</a:t>
            </a:r>
            <a:r>
              <a:rPr lang="en-US" dirty="0" err="1" smtClean="0"/>
              <a:t>Basidiocarp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It is club-shaped zygote cell that is diagnostic for </a:t>
            </a:r>
            <a:r>
              <a:rPr lang="en-US" sz="2000" dirty="0" err="1" smtClean="0"/>
              <a:t>Basidiomycetes</a:t>
            </a:r>
            <a:r>
              <a:rPr lang="en-US" sz="2000" dirty="0" smtClean="0"/>
              <a:t> fungi from which after </a:t>
            </a:r>
            <a:r>
              <a:rPr lang="en-US" sz="2000" dirty="0" err="1" smtClean="0"/>
              <a:t>karyogamy</a:t>
            </a:r>
            <a:r>
              <a:rPr lang="en-US" sz="2000" dirty="0" smtClean="0"/>
              <a:t> and meiosis</a:t>
            </a:r>
          </a:p>
          <a:p>
            <a:pPr algn="just"/>
            <a:r>
              <a:rPr lang="en-US" sz="2000" dirty="0" smtClean="0"/>
              <a:t>4 </a:t>
            </a:r>
            <a:r>
              <a:rPr lang="en-US" sz="2000" dirty="0" err="1" smtClean="0"/>
              <a:t>basidiospores</a:t>
            </a:r>
            <a:r>
              <a:rPr lang="en-US" sz="2000" dirty="0" smtClean="0"/>
              <a:t> are produced </a:t>
            </a:r>
          </a:p>
          <a:p>
            <a:pPr algn="just"/>
            <a:r>
              <a:rPr lang="en-US" sz="2000" dirty="0" smtClean="0"/>
              <a:t>Its bear sexual spores “</a:t>
            </a:r>
            <a:r>
              <a:rPr lang="en-US" sz="2000" dirty="0" err="1" smtClean="0"/>
              <a:t>basidiospores</a:t>
            </a:r>
            <a:r>
              <a:rPr lang="en-US" sz="2000" dirty="0" smtClean="0"/>
              <a:t>”</a:t>
            </a:r>
          </a:p>
          <a:p>
            <a:pPr algn="just"/>
            <a:r>
              <a:rPr lang="en-US" sz="2000" dirty="0" smtClean="0"/>
              <a:t>Spores present on stalk called </a:t>
            </a:r>
            <a:r>
              <a:rPr lang="en-US" sz="2000" dirty="0" err="1" smtClean="0"/>
              <a:t>sterigma</a:t>
            </a:r>
            <a:endParaRPr lang="en-US" sz="2000" dirty="0" smtClean="0"/>
          </a:p>
          <a:p>
            <a:pPr algn="just"/>
            <a:r>
              <a:rPr lang="en-US" sz="2000" dirty="0" smtClean="0"/>
              <a:t>These bodies are clustered and supported by complex structures called compound </a:t>
            </a:r>
            <a:r>
              <a:rPr lang="en-US" sz="2000" b="1" dirty="0" err="1" smtClean="0"/>
              <a:t>sporophores</a:t>
            </a:r>
            <a:endParaRPr lang="en-US" sz="2000" b="1" dirty="0" smtClean="0"/>
          </a:p>
          <a:p>
            <a:pPr algn="just"/>
            <a:r>
              <a:rPr lang="en-US" sz="2000" b="1" dirty="0" smtClean="0"/>
              <a:t>Spores gives a </a:t>
            </a:r>
            <a:r>
              <a:rPr lang="en-US" sz="2000" dirty="0" smtClean="0"/>
              <a:t>whitish, powdery appearance to the </a:t>
            </a:r>
            <a:r>
              <a:rPr lang="en-US" sz="2000" dirty="0" err="1" smtClean="0"/>
              <a:t>basidial</a:t>
            </a:r>
            <a:r>
              <a:rPr lang="en-US" sz="2000" dirty="0" smtClean="0"/>
              <a:t> surface.</a:t>
            </a:r>
          </a:p>
          <a:p>
            <a:pPr algn="just"/>
            <a:r>
              <a:rPr lang="en-US" sz="2000" b="1" dirty="0" err="1" smtClean="0"/>
              <a:t>Basidiocarp</a:t>
            </a:r>
            <a:r>
              <a:rPr lang="en-US" sz="2000" b="1" dirty="0" smtClean="0"/>
              <a:t> </a:t>
            </a:r>
            <a:r>
              <a:rPr lang="en-US" sz="2000" dirty="0" smtClean="0"/>
              <a:t>is the multicellular structure on which the spore producing hymenium is borne.</a:t>
            </a:r>
          </a:p>
          <a:p>
            <a:pPr algn="just"/>
            <a:r>
              <a:rPr lang="en-US" sz="2000" b="1" dirty="0" err="1" smtClean="0"/>
              <a:t>Insome</a:t>
            </a:r>
            <a:r>
              <a:rPr lang="en-US" sz="2000" b="1" dirty="0" smtClean="0"/>
              <a:t> </a:t>
            </a:r>
            <a:r>
              <a:rPr lang="en-US" sz="2000" dirty="0" smtClean="0"/>
              <a:t>fungi such as mushrooms </a:t>
            </a:r>
            <a:r>
              <a:rPr lang="en-US" sz="2000" dirty="0" err="1" smtClean="0"/>
              <a:t>sporocarp</a:t>
            </a:r>
            <a:r>
              <a:rPr lang="en-US" sz="2000" dirty="0" smtClean="0"/>
              <a:t> is epigeous (above ground) </a:t>
            </a:r>
          </a:p>
          <a:p>
            <a:pPr algn="just"/>
            <a:r>
              <a:rPr lang="en-US" sz="2000" b="1" dirty="0" smtClean="0"/>
              <a:t>While </a:t>
            </a:r>
            <a:r>
              <a:rPr lang="en-US" sz="2000" dirty="0" smtClean="0"/>
              <a:t>in some fungi </a:t>
            </a:r>
            <a:r>
              <a:rPr lang="en-US" sz="2000" dirty="0" err="1" smtClean="0"/>
              <a:t>hypogeous</a:t>
            </a:r>
            <a:r>
              <a:rPr lang="en-US" sz="2000" dirty="0" smtClean="0"/>
              <a:t> (underground) </a:t>
            </a:r>
            <a:r>
              <a:rPr lang="en-US" sz="2000" dirty="0" err="1" smtClean="0"/>
              <a:t>basidiocarp</a:t>
            </a:r>
            <a:r>
              <a:rPr lang="en-US" sz="2000" dirty="0" smtClean="0"/>
              <a:t> founds known as “false truffles”</a:t>
            </a:r>
          </a:p>
          <a:p>
            <a:pPr algn="just"/>
            <a:r>
              <a:rPr lang="en-US" sz="2000" b="1" dirty="0" smtClean="0"/>
              <a:t>Hymenium </a:t>
            </a:r>
            <a:r>
              <a:rPr lang="en-US" sz="2000" dirty="0" smtClean="0"/>
              <a:t>is produced in </a:t>
            </a:r>
            <a:r>
              <a:rPr lang="en-US" sz="2000" dirty="0" err="1" smtClean="0"/>
              <a:t>basidiocarp</a:t>
            </a:r>
            <a:r>
              <a:rPr lang="en-US" sz="2000" dirty="0" smtClean="0"/>
              <a:t>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2890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Basidia</a:t>
            </a:r>
            <a:r>
              <a:rPr lang="en-US" dirty="0" smtClean="0"/>
              <a:t> are found on the surface of the hymenium and </a:t>
            </a:r>
            <a:r>
              <a:rPr lang="en-US" dirty="0" err="1" smtClean="0"/>
              <a:t>basidia</a:t>
            </a:r>
            <a:r>
              <a:rPr lang="en-US" dirty="0" smtClean="0"/>
              <a:t> produce spores. </a:t>
            </a:r>
          </a:p>
          <a:p>
            <a:r>
              <a:rPr lang="en-US" dirty="0" smtClean="0"/>
              <a:t>In many simple jelly and club fungi </a:t>
            </a:r>
            <a:r>
              <a:rPr lang="en-US" dirty="0" err="1" smtClean="0"/>
              <a:t>basidiocarp</a:t>
            </a:r>
            <a:r>
              <a:rPr lang="en-US" dirty="0" smtClean="0"/>
              <a:t> consists of undifferentiated fruiting system with a hymenium on the surface.</a:t>
            </a:r>
          </a:p>
          <a:p>
            <a:r>
              <a:rPr lang="en-US" dirty="0" err="1" smtClean="0"/>
              <a:t>Basidiocarp</a:t>
            </a:r>
            <a:r>
              <a:rPr lang="en-US" dirty="0" smtClean="0"/>
              <a:t> are differentiated and classified into various types of growth forms based on the degree of differentiation into a stripe, </a:t>
            </a:r>
            <a:r>
              <a:rPr lang="en-US" dirty="0" err="1" smtClean="0"/>
              <a:t>pileus</a:t>
            </a:r>
            <a:r>
              <a:rPr lang="en-US" dirty="0" smtClean="0"/>
              <a:t> and d/f types of </a:t>
            </a:r>
            <a:r>
              <a:rPr lang="en-US" dirty="0" err="1" smtClean="0"/>
              <a:t>hymenophore</a:t>
            </a:r>
            <a:r>
              <a:rPr lang="en-US" dirty="0" smtClean="0"/>
              <a:t>.  </a:t>
            </a:r>
          </a:p>
          <a:p>
            <a:r>
              <a:rPr lang="en-US" dirty="0" smtClean="0"/>
              <a:t>1. Jelly fungus fruiting body is undifferentiated.</a:t>
            </a:r>
          </a:p>
          <a:p>
            <a:r>
              <a:rPr lang="en-US" dirty="0" smtClean="0"/>
              <a:t>2. Club fungus erect fruiting body without a distinct stripe, and </a:t>
            </a:r>
            <a:r>
              <a:rPr lang="en-US" dirty="0" err="1" smtClean="0"/>
              <a:t>pileus</a:t>
            </a:r>
            <a:r>
              <a:rPr lang="en-US" dirty="0" smtClean="0"/>
              <a:t> </a:t>
            </a:r>
            <a:r>
              <a:rPr lang="en-US" dirty="0" err="1" smtClean="0"/>
              <a:t>unbranched</a:t>
            </a:r>
            <a:r>
              <a:rPr lang="en-US" dirty="0" smtClean="0"/>
              <a:t> (club fungus) or branched (coral fungus)</a:t>
            </a:r>
          </a:p>
          <a:p>
            <a:r>
              <a:rPr lang="en-US" dirty="0" smtClean="0"/>
              <a:t>3. Polypore: fruiting body is hard woody and perennial and grows shelf have a </a:t>
            </a:r>
            <a:r>
              <a:rPr lang="en-US" dirty="0" err="1" smtClean="0"/>
              <a:t>pileus</a:t>
            </a:r>
            <a:r>
              <a:rPr lang="en-US" dirty="0" smtClean="0"/>
              <a:t> and usually tube </a:t>
            </a:r>
            <a:r>
              <a:rPr lang="en-US" dirty="0" err="1" smtClean="0"/>
              <a:t>butnot</a:t>
            </a:r>
            <a:r>
              <a:rPr lang="en-US" dirty="0" smtClean="0"/>
              <a:t> stripe.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86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of </a:t>
            </a:r>
            <a:r>
              <a:rPr lang="en-US" dirty="0" err="1" smtClean="0"/>
              <a:t>mycellium</a:t>
            </a:r>
            <a:r>
              <a:rPr lang="en-US" dirty="0" smtClean="0"/>
              <a:t> in </a:t>
            </a:r>
            <a:r>
              <a:rPr lang="en-US" dirty="0" err="1" smtClean="0"/>
              <a:t>Basidiomycotina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stages during the </a:t>
            </a:r>
            <a:r>
              <a:rPr lang="en-US" dirty="0" err="1" smtClean="0"/>
              <a:t>mycelial</a:t>
            </a:r>
            <a:r>
              <a:rPr lang="en-US" dirty="0" smtClean="0"/>
              <a:t> development have been observed.</a:t>
            </a:r>
          </a:p>
          <a:p>
            <a:r>
              <a:rPr lang="en-US" dirty="0" smtClean="0"/>
              <a:t>Primary Mycelium: arise from haploid </a:t>
            </a:r>
            <a:r>
              <a:rPr lang="en-US" dirty="0" err="1" smtClean="0"/>
              <a:t>basidiospore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Its look like multinucleate because septa appear later.</a:t>
            </a:r>
          </a:p>
          <a:p>
            <a:r>
              <a:rPr lang="en-US" dirty="0" smtClean="0"/>
              <a:t>After septa appearance hyphae divide into </a:t>
            </a:r>
            <a:r>
              <a:rPr lang="en-US" dirty="0" err="1" smtClean="0"/>
              <a:t>uninucleate</a:t>
            </a:r>
            <a:r>
              <a:rPr lang="en-US" dirty="0" smtClean="0"/>
              <a:t> cells.</a:t>
            </a:r>
          </a:p>
          <a:p>
            <a:r>
              <a:rPr lang="en-US" dirty="0" smtClean="0"/>
              <a:t>This status persist for a short duration.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23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mycelium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772400" cy="5029200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Primary mycelium gives rise to this and it consists </a:t>
            </a:r>
            <a:r>
              <a:rPr lang="en-US" dirty="0" err="1" smtClean="0"/>
              <a:t>binucleate</a:t>
            </a:r>
            <a:r>
              <a:rPr lang="en-US" dirty="0" smtClean="0"/>
              <a:t> cells.</a:t>
            </a:r>
          </a:p>
          <a:p>
            <a:pPr algn="just"/>
            <a:r>
              <a:rPr lang="en-US" dirty="0" err="1" smtClean="0"/>
              <a:t>Dikaryotization</a:t>
            </a:r>
            <a:r>
              <a:rPr lang="en-US" dirty="0" smtClean="0"/>
              <a:t> of the haploid mycelium through the act of </a:t>
            </a:r>
            <a:r>
              <a:rPr lang="en-US" dirty="0" err="1" smtClean="0"/>
              <a:t>plasmogamy</a:t>
            </a:r>
            <a:r>
              <a:rPr lang="en-US" dirty="0" smtClean="0"/>
              <a:t> lead to conversion of the </a:t>
            </a:r>
            <a:r>
              <a:rPr lang="en-US" dirty="0" err="1" smtClean="0"/>
              <a:t>uninucleate</a:t>
            </a:r>
            <a:r>
              <a:rPr lang="en-US" dirty="0" smtClean="0"/>
              <a:t> </a:t>
            </a:r>
            <a:r>
              <a:rPr lang="en-US" dirty="0" err="1" smtClean="0"/>
              <a:t>monocaryotic</a:t>
            </a:r>
            <a:r>
              <a:rPr lang="en-US" dirty="0" smtClean="0"/>
              <a:t> status to the </a:t>
            </a:r>
            <a:r>
              <a:rPr lang="en-US" dirty="0" err="1" smtClean="0"/>
              <a:t>binucleate</a:t>
            </a:r>
            <a:r>
              <a:rPr lang="en-US" dirty="0" smtClean="0"/>
              <a:t> </a:t>
            </a:r>
            <a:r>
              <a:rPr lang="en-US" dirty="0" err="1" smtClean="0"/>
              <a:t>dikaryotic</a:t>
            </a:r>
            <a:r>
              <a:rPr lang="en-US" dirty="0" smtClean="0"/>
              <a:t> status.</a:t>
            </a:r>
          </a:p>
          <a:p>
            <a:pPr algn="just"/>
            <a:r>
              <a:rPr lang="en-US" dirty="0" smtClean="0"/>
              <a:t>This status  convert due to </a:t>
            </a:r>
            <a:r>
              <a:rPr lang="en-US" dirty="0" err="1" smtClean="0"/>
              <a:t>spermatization</a:t>
            </a:r>
            <a:r>
              <a:rPr lang="en-US" dirty="0" smtClean="0"/>
              <a:t> or contact between opposite </a:t>
            </a:r>
            <a:r>
              <a:rPr lang="en-US" dirty="0" err="1" smtClean="0"/>
              <a:t>monocaryotic</a:t>
            </a:r>
            <a:r>
              <a:rPr lang="en-US" dirty="0" smtClean="0"/>
              <a:t> units may also be responsible </a:t>
            </a:r>
          </a:p>
          <a:p>
            <a:pPr algn="just"/>
            <a:r>
              <a:rPr lang="en-US" dirty="0" smtClean="0"/>
              <a:t>Units are may be spores or spores and mycelium including germ tube from haploid spore, and mycelia of  opposite sexes.</a:t>
            </a:r>
          </a:p>
          <a:p>
            <a:pPr algn="just"/>
            <a:r>
              <a:rPr lang="en-US" dirty="0" smtClean="0"/>
              <a:t>Daughter nuclei for the developing mycelium are </a:t>
            </a:r>
            <a:r>
              <a:rPr lang="en-US" dirty="0" err="1" smtClean="0"/>
              <a:t>povided</a:t>
            </a:r>
            <a:r>
              <a:rPr lang="en-US" dirty="0" smtClean="0"/>
              <a:t> by the conjugate divisions of the nuclei.</a:t>
            </a:r>
          </a:p>
          <a:p>
            <a:pPr algn="just"/>
            <a:r>
              <a:rPr lang="en-US" dirty="0" smtClean="0"/>
              <a:t>Second. Or </a:t>
            </a:r>
            <a:r>
              <a:rPr lang="en-US" dirty="0" err="1" smtClean="0"/>
              <a:t>dikaryotic</a:t>
            </a:r>
            <a:r>
              <a:rPr lang="en-US" dirty="0" smtClean="0"/>
              <a:t> mycelium is of special structure in case of plant pathogenic fungi </a:t>
            </a:r>
          </a:p>
          <a:p>
            <a:pPr algn="just"/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173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Tertiary mycelium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higher </a:t>
            </a:r>
            <a:r>
              <a:rPr lang="en-US" dirty="0" err="1" smtClean="0"/>
              <a:t>basidiomycotina</a:t>
            </a:r>
            <a:r>
              <a:rPr lang="en-US" dirty="0" smtClean="0"/>
              <a:t> tertiary mycelium indicates the advanced stage of  the secondary mycelium formed complex </a:t>
            </a:r>
            <a:r>
              <a:rPr lang="en-US" dirty="0" err="1" smtClean="0"/>
              <a:t>sporophores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Direct development of the </a:t>
            </a:r>
            <a:r>
              <a:rPr lang="en-US" dirty="0" err="1" smtClean="0"/>
              <a:t>basidium</a:t>
            </a:r>
            <a:r>
              <a:rPr lang="en-US" dirty="0" smtClean="0"/>
              <a:t> from the terminal cell of the tertiary mycelium is observed.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495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3) </a:t>
            </a:r>
            <a:r>
              <a:rPr lang="en-US" b="1" dirty="0" smtClean="0"/>
              <a:t>Endospores: </a:t>
            </a:r>
            <a:r>
              <a:rPr lang="en-US" dirty="0" smtClean="0"/>
              <a:t>these are asexual spores formed within a cell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79441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</a:t>
            </a:r>
            <a:r>
              <a:rPr lang="en-US" dirty="0" err="1" smtClean="0"/>
              <a:t>Teliomycetes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err="1" smtClean="0"/>
              <a:t>Basidia</a:t>
            </a:r>
            <a:r>
              <a:rPr lang="en-US" dirty="0" smtClean="0"/>
              <a:t> or </a:t>
            </a:r>
            <a:r>
              <a:rPr lang="en-US" dirty="0" err="1" smtClean="0"/>
              <a:t>promycelia</a:t>
            </a:r>
            <a:r>
              <a:rPr lang="en-US" dirty="0" smtClean="0"/>
              <a:t> arise from thick wall cell (</a:t>
            </a:r>
            <a:r>
              <a:rPr lang="en-US" dirty="0" err="1" smtClean="0"/>
              <a:t>teliospore</a:t>
            </a:r>
            <a:r>
              <a:rPr lang="en-US" dirty="0" smtClean="0"/>
              <a:t> or </a:t>
            </a:r>
            <a:r>
              <a:rPr lang="en-US" dirty="0" err="1" smtClean="0"/>
              <a:t>chlamydospore</a:t>
            </a:r>
            <a:r>
              <a:rPr lang="en-US" dirty="0" smtClean="0"/>
              <a:t>) with two or more or several </a:t>
            </a:r>
            <a:r>
              <a:rPr lang="en-US" dirty="0" err="1" smtClean="0"/>
              <a:t>basidiospres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Stalk or sessile </a:t>
            </a:r>
          </a:p>
          <a:p>
            <a:pPr algn="just"/>
            <a:r>
              <a:rPr lang="en-US" dirty="0" smtClean="0"/>
              <a:t>May </a:t>
            </a:r>
            <a:r>
              <a:rPr lang="en-US" dirty="0" err="1" smtClean="0"/>
              <a:t>ao</a:t>
            </a:r>
            <a:r>
              <a:rPr lang="en-US" dirty="0" smtClean="0"/>
              <a:t> may not multiply by budding outside the </a:t>
            </a:r>
            <a:r>
              <a:rPr lang="en-US" dirty="0" err="1" smtClean="0"/>
              <a:t>basidium</a:t>
            </a:r>
            <a:r>
              <a:rPr lang="en-US" dirty="0" smtClean="0"/>
              <a:t> </a:t>
            </a:r>
          </a:p>
          <a:p>
            <a:pPr algn="just"/>
            <a:r>
              <a:rPr lang="en-US" dirty="0" err="1" smtClean="0"/>
              <a:t>Promycelium</a:t>
            </a:r>
            <a:r>
              <a:rPr lang="en-US" dirty="0" smtClean="0"/>
              <a:t> may be </a:t>
            </a:r>
            <a:r>
              <a:rPr lang="en-US" dirty="0" err="1" smtClean="0"/>
              <a:t>septate</a:t>
            </a:r>
            <a:r>
              <a:rPr lang="en-US" dirty="0" smtClean="0"/>
              <a:t> with four cells or </a:t>
            </a:r>
            <a:r>
              <a:rPr lang="en-US" dirty="0" err="1" smtClean="0"/>
              <a:t>or</a:t>
            </a:r>
            <a:r>
              <a:rPr lang="en-US" dirty="0" smtClean="0"/>
              <a:t> </a:t>
            </a:r>
            <a:r>
              <a:rPr lang="en-US" dirty="0" err="1" smtClean="0"/>
              <a:t>aseptate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In some cases after </a:t>
            </a:r>
            <a:r>
              <a:rPr lang="en-US" dirty="0" err="1" smtClean="0"/>
              <a:t>dikaryotization</a:t>
            </a:r>
            <a:r>
              <a:rPr lang="en-US" dirty="0" smtClean="0"/>
              <a:t> </a:t>
            </a:r>
            <a:r>
              <a:rPr lang="en-US" dirty="0" err="1" smtClean="0"/>
              <a:t>basidiospores</a:t>
            </a:r>
            <a:r>
              <a:rPr lang="en-US" dirty="0" smtClean="0"/>
              <a:t> may not be formed while </a:t>
            </a:r>
            <a:r>
              <a:rPr lang="en-US" dirty="0" err="1" smtClean="0"/>
              <a:t>promycelium</a:t>
            </a:r>
            <a:r>
              <a:rPr lang="en-US" dirty="0" smtClean="0"/>
              <a:t> may directly develop into secondary mycelium.</a:t>
            </a:r>
          </a:p>
          <a:p>
            <a:pPr algn="just"/>
            <a:r>
              <a:rPr lang="en-US" dirty="0" smtClean="0"/>
              <a:t>In rust polymorphism is must and need for more than one host to complete their life cycle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41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Orders of </a:t>
            </a:r>
            <a:r>
              <a:rPr lang="en-US" dirty="0" err="1" smtClean="0"/>
              <a:t>teliomycetes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important orders.</a:t>
            </a:r>
          </a:p>
          <a:p>
            <a:r>
              <a:rPr lang="en-US" b="1" dirty="0" err="1" smtClean="0"/>
              <a:t>Uredinales</a:t>
            </a:r>
            <a:r>
              <a:rPr lang="en-US" b="1" dirty="0" smtClean="0"/>
              <a:t>: </a:t>
            </a:r>
            <a:r>
              <a:rPr lang="en-US" dirty="0" err="1" smtClean="0"/>
              <a:t>basidia</a:t>
            </a:r>
            <a:r>
              <a:rPr lang="en-US" dirty="0" smtClean="0"/>
              <a:t> </a:t>
            </a:r>
            <a:r>
              <a:rPr lang="en-US" dirty="0" err="1" smtClean="0"/>
              <a:t>septate</a:t>
            </a:r>
            <a:r>
              <a:rPr lang="en-US" dirty="0" smtClean="0"/>
              <a:t>, four or 2 -4 </a:t>
            </a:r>
            <a:r>
              <a:rPr lang="en-US" dirty="0" err="1" smtClean="0"/>
              <a:t>basidiospores</a:t>
            </a:r>
            <a:r>
              <a:rPr lang="en-US" dirty="0" smtClean="0"/>
              <a:t> one at each septum and one terminal.</a:t>
            </a:r>
          </a:p>
          <a:p>
            <a:r>
              <a:rPr lang="en-US" b="1" dirty="0" err="1" smtClean="0"/>
              <a:t>Ustilaginales</a:t>
            </a:r>
            <a:r>
              <a:rPr lang="en-US" b="1" dirty="0" smtClean="0"/>
              <a:t>: </a:t>
            </a:r>
            <a:r>
              <a:rPr lang="en-US" dirty="0" err="1" smtClean="0"/>
              <a:t>basidia</a:t>
            </a:r>
            <a:r>
              <a:rPr lang="en-US" dirty="0" smtClean="0"/>
              <a:t> </a:t>
            </a:r>
            <a:r>
              <a:rPr lang="en-US" dirty="0" err="1" smtClean="0"/>
              <a:t>aseptate</a:t>
            </a:r>
            <a:r>
              <a:rPr lang="en-US" dirty="0" smtClean="0"/>
              <a:t> or </a:t>
            </a:r>
            <a:r>
              <a:rPr lang="en-US" dirty="0" err="1" smtClean="0"/>
              <a:t>septate</a:t>
            </a:r>
            <a:r>
              <a:rPr lang="en-US" dirty="0" smtClean="0"/>
              <a:t> number of </a:t>
            </a:r>
            <a:r>
              <a:rPr lang="en-US" dirty="0" err="1" smtClean="0"/>
              <a:t>basidiospores</a:t>
            </a:r>
            <a:r>
              <a:rPr lang="en-US" dirty="0" smtClean="0"/>
              <a:t> not definite.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186651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Uredinales</a:t>
            </a:r>
            <a:r>
              <a:rPr lang="en-US" dirty="0" smtClean="0"/>
              <a:t> (Rust fungi)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Cause major devastating plant disease known as rust due to the appearance of rusty brown/ yellowish/ reddish brown powder on the affected plant parts. </a:t>
            </a:r>
          </a:p>
          <a:p>
            <a:r>
              <a:rPr lang="en-US" dirty="0" smtClean="0"/>
              <a:t>These spores are repeating spores.</a:t>
            </a:r>
          </a:p>
          <a:p>
            <a:r>
              <a:rPr lang="en-US" dirty="0" smtClean="0"/>
              <a:t>Obligate or </a:t>
            </a:r>
            <a:r>
              <a:rPr lang="en-US" dirty="0" err="1" smtClean="0"/>
              <a:t>biotrophs</a:t>
            </a:r>
            <a:r>
              <a:rPr lang="en-US" dirty="0" smtClean="0"/>
              <a:t> on gymnosperm, angiosperm and some ferns.</a:t>
            </a:r>
          </a:p>
          <a:p>
            <a:r>
              <a:rPr lang="en-US" dirty="0" smtClean="0"/>
              <a:t>Mycelium is intercellular, branched, </a:t>
            </a:r>
            <a:r>
              <a:rPr lang="en-US" dirty="0" err="1" smtClean="0"/>
              <a:t>septate</a:t>
            </a:r>
            <a:r>
              <a:rPr lang="en-US" dirty="0" smtClean="0"/>
              <a:t> with orange red / yellowish oil drops in the cytoplasm.</a:t>
            </a:r>
          </a:p>
          <a:p>
            <a:r>
              <a:rPr lang="en-US" dirty="0" smtClean="0"/>
              <a:t>Formation of </a:t>
            </a:r>
            <a:r>
              <a:rPr lang="en-US" dirty="0" err="1" smtClean="0"/>
              <a:t>haustoria</a:t>
            </a:r>
            <a:r>
              <a:rPr lang="en-US" dirty="0" smtClean="0"/>
              <a:t> is common.</a:t>
            </a:r>
          </a:p>
          <a:p>
            <a:r>
              <a:rPr lang="en-US" dirty="0" err="1" smtClean="0"/>
              <a:t>Teliospore</a:t>
            </a:r>
            <a:r>
              <a:rPr lang="en-US" dirty="0" smtClean="0"/>
              <a:t> may be unicellular/ simple or multicellular /</a:t>
            </a:r>
            <a:r>
              <a:rPr lang="en-US" dirty="0" err="1" smtClean="0"/>
              <a:t>compund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Basidium</a:t>
            </a:r>
            <a:r>
              <a:rPr lang="en-US" dirty="0" smtClean="0"/>
              <a:t> consist of two stages: </a:t>
            </a:r>
            <a:r>
              <a:rPr lang="en-US" dirty="0" err="1" smtClean="0"/>
              <a:t>teliospore</a:t>
            </a:r>
            <a:r>
              <a:rPr lang="en-US" dirty="0" smtClean="0"/>
              <a:t>/ </a:t>
            </a:r>
            <a:r>
              <a:rPr lang="en-US" dirty="0" err="1" smtClean="0">
                <a:solidFill>
                  <a:srgbClr val="FF0000"/>
                </a:solidFill>
              </a:rPr>
              <a:t>hyphobasid</a:t>
            </a:r>
            <a:r>
              <a:rPr lang="en-US" dirty="0" err="1" smtClean="0"/>
              <a:t>ium</a:t>
            </a:r>
            <a:r>
              <a:rPr lang="en-US" dirty="0" smtClean="0"/>
              <a:t>(special cell constituting the base of the </a:t>
            </a:r>
            <a:r>
              <a:rPr lang="en-US" dirty="0" err="1" smtClean="0"/>
              <a:t>basidium</a:t>
            </a:r>
            <a:r>
              <a:rPr lang="en-US" dirty="0" smtClean="0"/>
              <a:t> in which haploid nuclei fuse and from which the </a:t>
            </a:r>
            <a:r>
              <a:rPr lang="en-US" dirty="0" err="1" smtClean="0"/>
              <a:t>epibasidium</a:t>
            </a:r>
            <a:r>
              <a:rPr lang="en-US" dirty="0" smtClean="0"/>
              <a:t> arise)</a:t>
            </a:r>
          </a:p>
          <a:p>
            <a:r>
              <a:rPr lang="en-US" dirty="0" smtClean="0"/>
              <a:t>And </a:t>
            </a:r>
            <a:r>
              <a:rPr lang="en-US" dirty="0" err="1" smtClean="0"/>
              <a:t>promycelium</a:t>
            </a:r>
            <a:r>
              <a:rPr lang="en-US" dirty="0" smtClean="0"/>
              <a:t>/ </a:t>
            </a:r>
            <a:r>
              <a:rPr lang="en-US" dirty="0" err="1" smtClean="0">
                <a:solidFill>
                  <a:srgbClr val="FF0000"/>
                </a:solidFill>
              </a:rPr>
              <a:t>epibas</a:t>
            </a:r>
            <a:r>
              <a:rPr lang="en-US" dirty="0" err="1" smtClean="0"/>
              <a:t>idium</a:t>
            </a:r>
            <a:r>
              <a:rPr lang="en-US" dirty="0" smtClean="0"/>
              <a:t>.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54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fungi are polymorphic means production of a succession of five types of spores during the life cycle.</a:t>
            </a:r>
          </a:p>
          <a:p>
            <a:r>
              <a:rPr lang="en-US" dirty="0" smtClean="0"/>
              <a:t>Several fungi are </a:t>
            </a:r>
            <a:r>
              <a:rPr lang="en-US" dirty="0" err="1" smtClean="0"/>
              <a:t>heteroecious</a:t>
            </a:r>
            <a:r>
              <a:rPr lang="en-US" dirty="0" smtClean="0"/>
              <a:t>, which need two host for the completion of their life cycle</a:t>
            </a:r>
          </a:p>
          <a:p>
            <a:r>
              <a:rPr lang="en-US" dirty="0" err="1" smtClean="0"/>
              <a:t>Dikaryon</a:t>
            </a:r>
            <a:r>
              <a:rPr lang="en-US" dirty="0" smtClean="0"/>
              <a:t> with </a:t>
            </a:r>
            <a:r>
              <a:rPr lang="en-US" dirty="0" err="1" smtClean="0"/>
              <a:t>binucleate</a:t>
            </a:r>
            <a:r>
              <a:rPr lang="en-US" dirty="0" smtClean="0"/>
              <a:t> cells of hyphae is in one host and the </a:t>
            </a:r>
            <a:r>
              <a:rPr lang="en-US" dirty="0" err="1" smtClean="0"/>
              <a:t>monokaryon</a:t>
            </a:r>
            <a:r>
              <a:rPr lang="en-US" dirty="0" smtClean="0"/>
              <a:t> with </a:t>
            </a:r>
            <a:r>
              <a:rPr lang="en-US" dirty="0" err="1" smtClean="0"/>
              <a:t>uninucleate</a:t>
            </a:r>
            <a:r>
              <a:rPr lang="en-US" dirty="0" smtClean="0"/>
              <a:t> cells will be in a different host species.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269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cycle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two types of life cycle patterns are common in </a:t>
            </a:r>
            <a:r>
              <a:rPr lang="en-US" dirty="0" err="1" smtClean="0"/>
              <a:t>Uredinales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Macrocyclic</a:t>
            </a:r>
            <a:r>
              <a:rPr lang="en-US" b="1" dirty="0" smtClean="0"/>
              <a:t>: </a:t>
            </a:r>
            <a:r>
              <a:rPr lang="en-US" dirty="0" smtClean="0"/>
              <a:t>formation of at least one type of </a:t>
            </a:r>
            <a:r>
              <a:rPr lang="en-US" dirty="0" err="1" smtClean="0"/>
              <a:t>binucleate</a:t>
            </a:r>
            <a:r>
              <a:rPr lang="en-US" dirty="0" smtClean="0"/>
              <a:t> spore in addition to </a:t>
            </a:r>
            <a:r>
              <a:rPr lang="en-US" dirty="0" err="1" smtClean="0"/>
              <a:t>teleospore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Microcyclic</a:t>
            </a:r>
            <a:r>
              <a:rPr lang="en-US" b="1" dirty="0" smtClean="0"/>
              <a:t>: </a:t>
            </a:r>
            <a:r>
              <a:rPr lang="en-US" dirty="0" err="1" smtClean="0"/>
              <a:t>teliospore</a:t>
            </a:r>
            <a:r>
              <a:rPr lang="en-US" dirty="0" smtClean="0"/>
              <a:t> as the </a:t>
            </a:r>
            <a:r>
              <a:rPr lang="en-US" dirty="0" err="1" smtClean="0"/>
              <a:t>binucleate</a:t>
            </a:r>
            <a:r>
              <a:rPr lang="en-US" dirty="0" smtClean="0"/>
              <a:t> spore </a:t>
            </a:r>
          </a:p>
          <a:p>
            <a:r>
              <a:rPr lang="en-US" dirty="0" smtClean="0"/>
              <a:t>Following 5 types of stages are found in </a:t>
            </a:r>
            <a:r>
              <a:rPr lang="en-US" dirty="0" err="1" smtClean="0"/>
              <a:t>macrocyclicrust</a:t>
            </a:r>
            <a:r>
              <a:rPr lang="en-US" dirty="0" smtClean="0"/>
              <a:t> pathogen.</a:t>
            </a:r>
          </a:p>
          <a:p>
            <a:r>
              <a:rPr lang="en-US" dirty="0" smtClean="0"/>
              <a:t>Stage 0: </a:t>
            </a:r>
            <a:r>
              <a:rPr lang="en-US" dirty="0" err="1" smtClean="0"/>
              <a:t>spermogonia</a:t>
            </a:r>
            <a:r>
              <a:rPr lang="en-US" dirty="0" smtClean="0"/>
              <a:t> bears </a:t>
            </a:r>
            <a:r>
              <a:rPr lang="en-US" dirty="0" err="1" smtClean="0"/>
              <a:t>spermatia</a:t>
            </a:r>
            <a:r>
              <a:rPr lang="en-US" dirty="0" smtClean="0"/>
              <a:t> and receptive hyphae.</a:t>
            </a:r>
          </a:p>
          <a:p>
            <a:r>
              <a:rPr lang="en-US" dirty="0" smtClean="0"/>
              <a:t>Haploid mycelium arising from </a:t>
            </a:r>
            <a:r>
              <a:rPr lang="en-US" dirty="0" err="1" smtClean="0"/>
              <a:t>basidiospores</a:t>
            </a:r>
            <a:r>
              <a:rPr lang="en-US" dirty="0" smtClean="0"/>
              <a:t> is </a:t>
            </a:r>
            <a:r>
              <a:rPr lang="en-US" dirty="0" err="1" smtClean="0"/>
              <a:t>responcible</a:t>
            </a:r>
            <a:r>
              <a:rPr lang="en-US" dirty="0" smtClean="0"/>
              <a:t> for their formation.</a:t>
            </a:r>
          </a:p>
          <a:p>
            <a:r>
              <a:rPr lang="en-US" dirty="0" smtClean="0"/>
              <a:t>Its </a:t>
            </a:r>
            <a:r>
              <a:rPr lang="en-US" dirty="0" err="1" smtClean="0"/>
              <a:t>monokaryotic</a:t>
            </a:r>
            <a:r>
              <a:rPr lang="en-US" dirty="0" smtClean="0"/>
              <a:t> state of the fungus.</a:t>
            </a:r>
          </a:p>
          <a:p>
            <a:r>
              <a:rPr lang="en-US" dirty="0" smtClean="0"/>
              <a:t>Mostly found on alternate wild hosts in case of </a:t>
            </a:r>
            <a:r>
              <a:rPr lang="en-US" dirty="0" err="1" smtClean="0"/>
              <a:t>heteroecious</a:t>
            </a:r>
            <a:r>
              <a:rPr lang="en-US" dirty="0" smtClean="0"/>
              <a:t> rusts.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559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Stage 1</a:t>
            </a:r>
            <a:r>
              <a:rPr lang="en-US" dirty="0" smtClean="0"/>
              <a:t>: Aecia bears aeciospores </a:t>
            </a:r>
          </a:p>
          <a:p>
            <a:r>
              <a:rPr lang="en-US" dirty="0" err="1" smtClean="0"/>
              <a:t>Diplodization</a:t>
            </a:r>
            <a:r>
              <a:rPr lang="en-US" dirty="0" smtClean="0"/>
              <a:t> of the </a:t>
            </a:r>
            <a:r>
              <a:rPr lang="en-US" dirty="0" err="1" smtClean="0"/>
              <a:t>monokaryotic</a:t>
            </a:r>
            <a:r>
              <a:rPr lang="en-US" dirty="0" smtClean="0"/>
              <a:t> mycelium is </a:t>
            </a:r>
            <a:r>
              <a:rPr lang="en-US" dirty="0" err="1" smtClean="0"/>
              <a:t>responcible</a:t>
            </a:r>
            <a:r>
              <a:rPr lang="en-US" dirty="0" smtClean="0"/>
              <a:t> for the formation of Aeciospores</a:t>
            </a:r>
          </a:p>
          <a:p>
            <a:r>
              <a:rPr lang="en-US" dirty="0" smtClean="0"/>
              <a:t>Chains of </a:t>
            </a:r>
            <a:r>
              <a:rPr lang="en-US" dirty="0" err="1" smtClean="0"/>
              <a:t>binucleate</a:t>
            </a:r>
            <a:r>
              <a:rPr lang="en-US" dirty="0" smtClean="0"/>
              <a:t> spores are produced from a mature </a:t>
            </a:r>
            <a:r>
              <a:rPr lang="en-US" dirty="0" err="1" smtClean="0"/>
              <a:t>aecium</a:t>
            </a:r>
            <a:r>
              <a:rPr lang="en-US" dirty="0" smtClean="0"/>
              <a:t>. </a:t>
            </a:r>
            <a:r>
              <a:rPr lang="en-US" dirty="0" err="1" smtClean="0"/>
              <a:t>Aecium</a:t>
            </a:r>
            <a:r>
              <a:rPr lang="en-US" dirty="0" smtClean="0"/>
              <a:t> initiate the </a:t>
            </a:r>
            <a:r>
              <a:rPr lang="en-US" dirty="0" err="1" smtClean="0"/>
              <a:t>dikaryotic</a:t>
            </a:r>
            <a:r>
              <a:rPr lang="en-US" dirty="0" smtClean="0"/>
              <a:t> stage of the fungus.</a:t>
            </a:r>
          </a:p>
          <a:p>
            <a:r>
              <a:rPr lang="en-US" dirty="0" smtClean="0"/>
              <a:t> </a:t>
            </a:r>
            <a:r>
              <a:rPr lang="en-US" b="1" dirty="0"/>
              <a:t>Stage </a:t>
            </a:r>
            <a:r>
              <a:rPr lang="en-US" b="1" dirty="0" smtClean="0"/>
              <a:t>2: </a:t>
            </a:r>
            <a:r>
              <a:rPr lang="en-US" dirty="0" err="1" smtClean="0"/>
              <a:t>Uredia</a:t>
            </a:r>
            <a:r>
              <a:rPr lang="en-US" dirty="0" smtClean="0"/>
              <a:t> bears </a:t>
            </a:r>
            <a:r>
              <a:rPr lang="en-US" dirty="0" err="1" smtClean="0"/>
              <a:t>urediospores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Binucleate</a:t>
            </a:r>
            <a:r>
              <a:rPr lang="en-US" dirty="0" smtClean="0"/>
              <a:t> mycelium produce the spores</a:t>
            </a:r>
          </a:p>
          <a:p>
            <a:r>
              <a:rPr lang="en-US" dirty="0" smtClean="0"/>
              <a:t>Repeating spores to aid in the spread of disease.</a:t>
            </a:r>
          </a:p>
          <a:p>
            <a:r>
              <a:rPr lang="en-US" b="1" dirty="0"/>
              <a:t>Stage </a:t>
            </a:r>
            <a:r>
              <a:rPr lang="en-US" b="1" dirty="0" smtClean="0"/>
              <a:t>3: </a:t>
            </a:r>
            <a:r>
              <a:rPr lang="en-US" dirty="0" err="1" smtClean="0"/>
              <a:t>Telia</a:t>
            </a:r>
            <a:r>
              <a:rPr lang="en-US" dirty="0" smtClean="0"/>
              <a:t> bears </a:t>
            </a:r>
            <a:r>
              <a:rPr lang="en-US" dirty="0" err="1" smtClean="0"/>
              <a:t>teliospores</a:t>
            </a:r>
            <a:r>
              <a:rPr lang="en-US" dirty="0" smtClean="0"/>
              <a:t>. These are resting spores</a:t>
            </a:r>
          </a:p>
          <a:p>
            <a:r>
              <a:rPr lang="en-US" dirty="0" err="1" smtClean="0"/>
              <a:t>Dikaryotic</a:t>
            </a:r>
            <a:r>
              <a:rPr lang="en-US" dirty="0" smtClean="0"/>
              <a:t> mycelium produce these.</a:t>
            </a:r>
          </a:p>
          <a:p>
            <a:r>
              <a:rPr lang="en-US" dirty="0" err="1" smtClean="0"/>
              <a:t>Teliospores</a:t>
            </a:r>
            <a:r>
              <a:rPr lang="en-US" dirty="0" smtClean="0"/>
              <a:t> indicates the transition of </a:t>
            </a:r>
            <a:r>
              <a:rPr lang="en-US" dirty="0" err="1" smtClean="0"/>
              <a:t>dikaryophase</a:t>
            </a:r>
            <a:r>
              <a:rPr lang="en-US" dirty="0" smtClean="0"/>
              <a:t> to </a:t>
            </a:r>
            <a:r>
              <a:rPr lang="en-US" dirty="0" err="1" smtClean="0"/>
              <a:t>diplophase</a:t>
            </a:r>
            <a:r>
              <a:rPr lang="en-US" dirty="0" smtClean="0"/>
              <a:t> through </a:t>
            </a:r>
            <a:r>
              <a:rPr lang="en-US" dirty="0" err="1" smtClean="0"/>
              <a:t>karyogamy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249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Stage </a:t>
            </a:r>
            <a:r>
              <a:rPr lang="en-US" b="1" dirty="0" smtClean="0"/>
              <a:t>4: </a:t>
            </a:r>
            <a:r>
              <a:rPr lang="en-US" dirty="0" err="1" smtClean="0"/>
              <a:t>promycelium</a:t>
            </a:r>
            <a:r>
              <a:rPr lang="en-US" dirty="0" smtClean="0"/>
              <a:t> bears </a:t>
            </a:r>
            <a:r>
              <a:rPr lang="en-US" dirty="0" err="1" smtClean="0"/>
              <a:t>basidiospores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involves the conversion of </a:t>
            </a:r>
            <a:r>
              <a:rPr lang="en-US" dirty="0" err="1" smtClean="0"/>
              <a:t>diplophase</a:t>
            </a:r>
            <a:r>
              <a:rPr lang="en-US" dirty="0" smtClean="0"/>
              <a:t> to </a:t>
            </a:r>
            <a:r>
              <a:rPr lang="en-US" dirty="0" err="1" smtClean="0"/>
              <a:t>haplophase</a:t>
            </a:r>
            <a:r>
              <a:rPr lang="en-US" dirty="0" smtClean="0"/>
              <a:t> by the germination of </a:t>
            </a:r>
            <a:r>
              <a:rPr lang="en-US" dirty="0" err="1" smtClean="0"/>
              <a:t>teliospores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Meiosis of diploid nucleus and formation of haploid </a:t>
            </a:r>
            <a:r>
              <a:rPr lang="en-US" dirty="0" err="1" smtClean="0"/>
              <a:t>uninucleate</a:t>
            </a:r>
            <a:r>
              <a:rPr lang="en-US" dirty="0" smtClean="0"/>
              <a:t> </a:t>
            </a:r>
            <a:r>
              <a:rPr lang="en-US" dirty="0" err="1" smtClean="0"/>
              <a:t>basidiospores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261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Families of </a:t>
            </a:r>
            <a:r>
              <a:rPr lang="en-US" dirty="0" err="1" smtClean="0"/>
              <a:t>Uredinales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Based on the characteristics and behavior of </a:t>
            </a:r>
            <a:r>
              <a:rPr lang="en-US" dirty="0" err="1" smtClean="0"/>
              <a:t>teliospores</a:t>
            </a:r>
            <a:r>
              <a:rPr lang="en-US" dirty="0" smtClean="0"/>
              <a:t> </a:t>
            </a:r>
          </a:p>
          <a:p>
            <a:r>
              <a:rPr lang="en-US" dirty="0" smtClean="0"/>
              <a:t>1. </a:t>
            </a:r>
            <a:r>
              <a:rPr lang="en-US" b="1" dirty="0" err="1" smtClean="0"/>
              <a:t>Coleosporiaceae</a:t>
            </a:r>
            <a:r>
              <a:rPr lang="en-US" b="1" dirty="0" smtClean="0"/>
              <a:t>: </a:t>
            </a:r>
            <a:r>
              <a:rPr lang="en-US" dirty="0" err="1" smtClean="0"/>
              <a:t>teliospores</a:t>
            </a:r>
            <a:r>
              <a:rPr lang="en-US" dirty="0" smtClean="0"/>
              <a:t> become </a:t>
            </a:r>
            <a:r>
              <a:rPr lang="en-US" dirty="0" err="1" smtClean="0"/>
              <a:t>septate</a:t>
            </a:r>
            <a:r>
              <a:rPr lang="en-US" dirty="0" smtClean="0"/>
              <a:t> during the germination without the formation of an external </a:t>
            </a:r>
            <a:r>
              <a:rPr lang="en-US" dirty="0" err="1" smtClean="0"/>
              <a:t>promycelium</a:t>
            </a:r>
            <a:r>
              <a:rPr lang="en-US" dirty="0" smtClean="0"/>
              <a:t> </a:t>
            </a:r>
          </a:p>
          <a:p>
            <a:endParaRPr lang="en-US" b="1" dirty="0"/>
          </a:p>
          <a:p>
            <a:r>
              <a:rPr lang="en-US" b="1" dirty="0" smtClean="0"/>
              <a:t>2. </a:t>
            </a:r>
            <a:r>
              <a:rPr lang="en-US" b="1" dirty="0" err="1" smtClean="0"/>
              <a:t>Pucciniaceae</a:t>
            </a:r>
            <a:r>
              <a:rPr lang="en-US" b="1" dirty="0" smtClean="0"/>
              <a:t>: </a:t>
            </a:r>
            <a:r>
              <a:rPr lang="en-US" dirty="0" err="1" smtClean="0"/>
              <a:t>teliospores</a:t>
            </a:r>
            <a:r>
              <a:rPr lang="en-US" dirty="0" smtClean="0"/>
              <a:t> germinate to form an external , </a:t>
            </a:r>
            <a:r>
              <a:rPr lang="en-US" dirty="0" err="1" smtClean="0"/>
              <a:t>septate</a:t>
            </a:r>
            <a:r>
              <a:rPr lang="en-US" dirty="0" smtClean="0"/>
              <a:t> mycelium </a:t>
            </a:r>
          </a:p>
          <a:p>
            <a:r>
              <a:rPr lang="en-US" dirty="0" err="1" smtClean="0"/>
              <a:t>Teliospores</a:t>
            </a:r>
            <a:r>
              <a:rPr lang="en-US" dirty="0" smtClean="0"/>
              <a:t> either free or joined in several ways except in layers</a:t>
            </a:r>
          </a:p>
          <a:p>
            <a:endParaRPr lang="en-US" dirty="0"/>
          </a:p>
          <a:p>
            <a:r>
              <a:rPr lang="en-US" b="1" dirty="0" err="1" smtClean="0"/>
              <a:t>Melampsoraceae</a:t>
            </a:r>
            <a:r>
              <a:rPr lang="en-US" b="1" dirty="0" smtClean="0"/>
              <a:t>: </a:t>
            </a:r>
            <a:r>
              <a:rPr lang="en-US" dirty="0" err="1" smtClean="0"/>
              <a:t>teliospores</a:t>
            </a:r>
            <a:r>
              <a:rPr lang="en-US" dirty="0" smtClean="0"/>
              <a:t> germinate to form an external, </a:t>
            </a:r>
            <a:r>
              <a:rPr lang="en-US" dirty="0" err="1" smtClean="0"/>
              <a:t>septate</a:t>
            </a:r>
            <a:r>
              <a:rPr lang="en-US" dirty="0" smtClean="0"/>
              <a:t> mycelium </a:t>
            </a:r>
          </a:p>
          <a:p>
            <a:r>
              <a:rPr lang="en-US" dirty="0" err="1" smtClean="0"/>
              <a:t>Teliospores</a:t>
            </a:r>
            <a:r>
              <a:rPr lang="en-US" dirty="0" smtClean="0"/>
              <a:t> joined either in layers crust or columns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971201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</a:t>
            </a:r>
            <a:r>
              <a:rPr lang="en-US" dirty="0" err="1" smtClean="0"/>
              <a:t>Ustilaginales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Smut fungi means charcoal like, soft powder.</a:t>
            </a:r>
          </a:p>
          <a:p>
            <a:r>
              <a:rPr lang="en-US" dirty="0" smtClean="0"/>
              <a:t>Produce blackish powder/ spores on the affected plant parts.</a:t>
            </a:r>
          </a:p>
          <a:p>
            <a:r>
              <a:rPr lang="en-US" dirty="0" smtClean="0"/>
              <a:t>Three families on the bases of presence or absence of </a:t>
            </a:r>
            <a:r>
              <a:rPr lang="en-US" dirty="0" err="1" smtClean="0"/>
              <a:t>basidiocarp</a:t>
            </a:r>
            <a:r>
              <a:rPr lang="en-US" dirty="0" smtClean="0"/>
              <a:t> like bodies and the </a:t>
            </a:r>
            <a:r>
              <a:rPr lang="en-US" dirty="0" err="1" smtClean="0"/>
              <a:t>promycelium</a:t>
            </a:r>
            <a:r>
              <a:rPr lang="en-US" dirty="0" smtClean="0"/>
              <a:t> </a:t>
            </a:r>
            <a:r>
              <a:rPr lang="en-US" dirty="0" err="1" smtClean="0"/>
              <a:t>septation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1. </a:t>
            </a:r>
            <a:r>
              <a:rPr lang="en-US" b="1" dirty="0" err="1" smtClean="0"/>
              <a:t>Graphiolaceae</a:t>
            </a:r>
            <a:r>
              <a:rPr lang="en-US" b="1" dirty="0" smtClean="0"/>
              <a:t>:</a:t>
            </a:r>
            <a:r>
              <a:rPr lang="en-US" dirty="0" smtClean="0"/>
              <a:t> presence of club shaped </a:t>
            </a:r>
            <a:r>
              <a:rPr lang="en-US" dirty="0" err="1" smtClean="0"/>
              <a:t>basidiocarp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2. </a:t>
            </a:r>
            <a:r>
              <a:rPr lang="en-US" b="1" dirty="0" err="1" smtClean="0"/>
              <a:t>Ustilaginaceae</a:t>
            </a:r>
            <a:r>
              <a:rPr lang="en-US" b="1" dirty="0" smtClean="0"/>
              <a:t>: </a:t>
            </a:r>
            <a:r>
              <a:rPr lang="en-US" dirty="0" smtClean="0"/>
              <a:t>(smuts) </a:t>
            </a:r>
            <a:r>
              <a:rPr lang="en-US" dirty="0" err="1" smtClean="0"/>
              <a:t>basidiocarp</a:t>
            </a:r>
            <a:r>
              <a:rPr lang="en-US" dirty="0" smtClean="0"/>
              <a:t> is not present </a:t>
            </a:r>
            <a:r>
              <a:rPr lang="en-US" dirty="0" err="1" smtClean="0"/>
              <a:t>septate</a:t>
            </a:r>
            <a:r>
              <a:rPr lang="en-US" dirty="0" smtClean="0"/>
              <a:t> </a:t>
            </a:r>
            <a:r>
              <a:rPr lang="en-US" dirty="0" err="1" smtClean="0"/>
              <a:t>promycelium</a:t>
            </a:r>
            <a:r>
              <a:rPr lang="en-US" dirty="0" smtClean="0"/>
              <a:t>, each cell of </a:t>
            </a:r>
            <a:r>
              <a:rPr lang="en-US" dirty="0" err="1" smtClean="0"/>
              <a:t>promycelium</a:t>
            </a:r>
            <a:r>
              <a:rPr lang="en-US" dirty="0" smtClean="0"/>
              <a:t> produce laterally </a:t>
            </a:r>
            <a:r>
              <a:rPr lang="en-US" dirty="0" err="1" smtClean="0"/>
              <a:t>basidiospores</a:t>
            </a:r>
            <a:endParaRPr lang="en-US" dirty="0" smtClean="0"/>
          </a:p>
          <a:p>
            <a:r>
              <a:rPr lang="en-US" b="1" dirty="0" smtClean="0"/>
              <a:t>3. </a:t>
            </a:r>
            <a:r>
              <a:rPr lang="en-US" b="1" dirty="0" err="1" smtClean="0"/>
              <a:t>Tilletiaceae</a:t>
            </a:r>
            <a:r>
              <a:rPr lang="en-US" b="1" dirty="0" smtClean="0"/>
              <a:t> (bunts):</a:t>
            </a:r>
            <a:r>
              <a:rPr lang="en-US" dirty="0" smtClean="0"/>
              <a:t> </a:t>
            </a:r>
            <a:r>
              <a:rPr lang="en-US" dirty="0" err="1" smtClean="0"/>
              <a:t>basidiocarp</a:t>
            </a:r>
            <a:r>
              <a:rPr lang="en-US" dirty="0" smtClean="0"/>
              <a:t> is not present, </a:t>
            </a:r>
            <a:r>
              <a:rPr lang="en-US" dirty="0" err="1" smtClean="0"/>
              <a:t>aseptate</a:t>
            </a:r>
            <a:r>
              <a:rPr lang="en-US" dirty="0" smtClean="0"/>
              <a:t> </a:t>
            </a:r>
            <a:r>
              <a:rPr lang="en-US" dirty="0" err="1" smtClean="0"/>
              <a:t>promycelium</a:t>
            </a:r>
            <a:r>
              <a:rPr lang="en-US" dirty="0" smtClean="0"/>
              <a:t>, production of </a:t>
            </a:r>
            <a:r>
              <a:rPr lang="en-US" dirty="0" err="1" smtClean="0"/>
              <a:t>basidiospores</a:t>
            </a:r>
            <a:r>
              <a:rPr lang="en-US" dirty="0" smtClean="0"/>
              <a:t> apically in a cluster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17464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Class: </a:t>
            </a:r>
            <a:r>
              <a:rPr lang="en-US" dirty="0" err="1" smtClean="0"/>
              <a:t>hymenomycetes</a:t>
            </a:r>
            <a:r>
              <a:rPr lang="en-US" dirty="0" smtClean="0"/>
              <a:t> &amp; </a:t>
            </a:r>
            <a:r>
              <a:rPr lang="en-US" dirty="0" err="1" smtClean="0"/>
              <a:t>gastromycetes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members are mostly saprophytic except few are pathogenic</a:t>
            </a:r>
          </a:p>
          <a:p>
            <a:r>
              <a:rPr lang="en-US" dirty="0" smtClean="0"/>
              <a:t>Produce </a:t>
            </a:r>
            <a:r>
              <a:rPr lang="en-US" dirty="0" err="1" smtClean="0"/>
              <a:t>cystidia</a:t>
            </a:r>
            <a:r>
              <a:rPr lang="en-US" dirty="0" smtClean="0"/>
              <a:t> it is sterile structure</a:t>
            </a:r>
          </a:p>
          <a:p>
            <a:r>
              <a:rPr lang="en-US" dirty="0" smtClean="0"/>
              <a:t>They mostly attack on wood and cause wood rot , destroy timber and wooden housing structure/ railway sleepers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8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the base of Motility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Spores can be differentiated by whether they can move or not.</a:t>
            </a:r>
          </a:p>
          <a:p>
            <a:r>
              <a:rPr lang="en-US" dirty="0" smtClean="0"/>
              <a:t>A) </a:t>
            </a:r>
            <a:r>
              <a:rPr lang="en-US" b="1" dirty="0" smtClean="0"/>
              <a:t>Zoospores:</a:t>
            </a:r>
            <a:r>
              <a:rPr lang="en-US" dirty="0" smtClean="0"/>
              <a:t> refer to the mobile spores that move by means of one or more flagella and can be found in some algae and fungi.</a:t>
            </a:r>
          </a:p>
          <a:p>
            <a:r>
              <a:rPr lang="en-US" dirty="0" smtClean="0"/>
              <a:t>B) </a:t>
            </a:r>
            <a:r>
              <a:rPr lang="en-US" b="1" dirty="0" err="1" smtClean="0"/>
              <a:t>Aplanospores</a:t>
            </a:r>
            <a:r>
              <a:rPr lang="en-US" dirty="0" smtClean="0"/>
              <a:t>: immobile spores that may nevertheless potentially grow flagella. Known as </a:t>
            </a:r>
            <a:r>
              <a:rPr lang="en-US" b="1" dirty="0" err="1" smtClean="0"/>
              <a:t>Autospores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</a:p>
          <a:p>
            <a:r>
              <a:rPr lang="en-US" dirty="0" smtClean="0"/>
              <a:t>C) </a:t>
            </a:r>
            <a:r>
              <a:rPr lang="en-US" b="1" dirty="0" err="1" smtClean="0"/>
              <a:t>Ballistospore</a:t>
            </a:r>
            <a:r>
              <a:rPr lang="en-US" b="1" dirty="0" smtClean="0"/>
              <a:t>: </a:t>
            </a:r>
            <a:r>
              <a:rPr lang="en-US" dirty="0" smtClean="0"/>
              <a:t>spores that are actively discharged from the body of the fungal fruiting body. </a:t>
            </a:r>
          </a:p>
          <a:p>
            <a:r>
              <a:rPr lang="en-US" dirty="0" smtClean="0"/>
              <a:t>Most </a:t>
            </a:r>
            <a:r>
              <a:rPr lang="en-US" dirty="0" err="1" smtClean="0"/>
              <a:t>Basidiospores</a:t>
            </a:r>
            <a:r>
              <a:rPr lang="en-US" dirty="0" smtClean="0"/>
              <a:t> are also </a:t>
            </a:r>
            <a:r>
              <a:rPr lang="en-US" dirty="0" err="1" smtClean="0"/>
              <a:t>ballistospores</a:t>
            </a:r>
            <a:r>
              <a:rPr lang="en-US" dirty="0" smtClean="0"/>
              <a:t> </a:t>
            </a:r>
          </a:p>
          <a:p>
            <a:pPr algn="just"/>
            <a:r>
              <a:rPr lang="en-US" dirty="0" smtClean="0"/>
              <a:t>D) </a:t>
            </a:r>
            <a:r>
              <a:rPr lang="en-US" b="1" dirty="0" err="1" smtClean="0"/>
              <a:t>Statismospores</a:t>
            </a:r>
            <a:r>
              <a:rPr lang="en-US" b="1" dirty="0" smtClean="0"/>
              <a:t>: </a:t>
            </a:r>
            <a:r>
              <a:rPr lang="en-US" dirty="0" smtClean="0"/>
              <a:t>spores which are not actively discharged from the fungal fruiting body 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6864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Deuteromycotina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Imperfect fungi their sexual form of reproduction has never been known/ observed/reported.</a:t>
            </a:r>
          </a:p>
          <a:p>
            <a:r>
              <a:rPr lang="en-US" dirty="0" smtClean="0"/>
              <a:t>They are also known by names anamorphic fungi or </a:t>
            </a:r>
            <a:r>
              <a:rPr lang="en-US" dirty="0" err="1" smtClean="0"/>
              <a:t>mitosporic</a:t>
            </a:r>
            <a:r>
              <a:rPr lang="en-US" dirty="0" smtClean="0"/>
              <a:t> fungi.</a:t>
            </a:r>
          </a:p>
          <a:p>
            <a:r>
              <a:rPr lang="en-US" dirty="0" smtClean="0"/>
              <a:t>Only their asexual form of reproduction is known.</a:t>
            </a:r>
          </a:p>
          <a:p>
            <a:r>
              <a:rPr lang="en-US" dirty="0" smtClean="0"/>
              <a:t>Many of the fungi producing antibiotic penicillin and those that cause athlete’s foot and yeast infections are imperfect fungi,</a:t>
            </a:r>
          </a:p>
          <a:p>
            <a:r>
              <a:rPr lang="en-US" dirty="0" smtClean="0"/>
              <a:t>If sexual reproduction known its belong to </a:t>
            </a:r>
            <a:r>
              <a:rPr lang="en-US" dirty="0" err="1" smtClean="0"/>
              <a:t>Ascomycotina</a:t>
            </a:r>
            <a:r>
              <a:rPr lang="en-US" dirty="0" smtClean="0"/>
              <a:t> or </a:t>
            </a:r>
            <a:r>
              <a:rPr lang="en-US" dirty="0" err="1" smtClean="0"/>
              <a:t>basidiomycotina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These fungi reproduce by spores that are formed without nuclear fusion and meiosis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20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Presence of wall developed mycelium, branched, </a:t>
            </a:r>
            <a:r>
              <a:rPr lang="en-US" dirty="0" err="1" smtClean="0"/>
              <a:t>septate</a:t>
            </a:r>
            <a:r>
              <a:rPr lang="en-US" dirty="0" smtClean="0"/>
              <a:t>, generally multinucleate hyphae. </a:t>
            </a:r>
          </a:p>
          <a:p>
            <a:r>
              <a:rPr lang="en-US" dirty="0" smtClean="0"/>
              <a:t>Conidia are produce either on free conidiophore or in organized structures like </a:t>
            </a:r>
            <a:r>
              <a:rPr lang="en-US" dirty="0" err="1" smtClean="0"/>
              <a:t>acervuli</a:t>
            </a:r>
            <a:r>
              <a:rPr lang="en-US" dirty="0" smtClean="0"/>
              <a:t>, </a:t>
            </a:r>
            <a:r>
              <a:rPr lang="en-US" dirty="0" err="1" smtClean="0"/>
              <a:t>sporodochia</a:t>
            </a:r>
            <a:r>
              <a:rPr lang="en-US" dirty="0" smtClean="0"/>
              <a:t> and </a:t>
            </a:r>
            <a:r>
              <a:rPr lang="en-US" dirty="0" err="1" smtClean="0"/>
              <a:t>pycnidia</a:t>
            </a:r>
            <a:r>
              <a:rPr lang="en-US" dirty="0" smtClean="0"/>
              <a:t> </a:t>
            </a:r>
          </a:p>
          <a:p>
            <a:r>
              <a:rPr lang="en-US" dirty="0" smtClean="0"/>
              <a:t>Sometimes conidia are held in a mucilaginous mass.</a:t>
            </a:r>
          </a:p>
          <a:p>
            <a:r>
              <a:rPr lang="en-US" dirty="0" smtClean="0"/>
              <a:t>Conidia vary in their characteristics  and classified these fungi on these characters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070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spores in </a:t>
            </a:r>
            <a:r>
              <a:rPr lang="en-US" dirty="0" err="1" smtClean="0"/>
              <a:t>Deuteromycotina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Aleuriospores</a:t>
            </a:r>
            <a:r>
              <a:rPr lang="en-US" dirty="0" smtClean="0"/>
              <a:t>: conidia which develop from the blown out end of a </a:t>
            </a:r>
            <a:r>
              <a:rPr lang="en-US" dirty="0" err="1" smtClean="0"/>
              <a:t>sporogenous</a:t>
            </a:r>
            <a:r>
              <a:rPr lang="en-US" dirty="0" smtClean="0"/>
              <a:t> cell or </a:t>
            </a:r>
            <a:r>
              <a:rPr lang="en-US" dirty="0" err="1" smtClean="0"/>
              <a:t>hyphal</a:t>
            </a:r>
            <a:r>
              <a:rPr lang="en-US" dirty="0" smtClean="0"/>
              <a:t> branch from which it separates with difficulty.</a:t>
            </a:r>
          </a:p>
          <a:p>
            <a:r>
              <a:rPr lang="en-US" dirty="0" err="1" smtClean="0"/>
              <a:t>Annellospores</a:t>
            </a:r>
            <a:r>
              <a:rPr lang="en-US" dirty="0" smtClean="0"/>
              <a:t>: born on </a:t>
            </a:r>
            <a:r>
              <a:rPr lang="en-US" dirty="0" err="1" smtClean="0"/>
              <a:t>annellophore</a:t>
            </a:r>
            <a:r>
              <a:rPr lang="en-US" dirty="0" smtClean="0"/>
              <a:t> which is a </a:t>
            </a:r>
            <a:r>
              <a:rPr lang="en-US" dirty="0" err="1" smtClean="0"/>
              <a:t>conidiogenous</a:t>
            </a:r>
            <a:r>
              <a:rPr lang="en-US" dirty="0" smtClean="0"/>
              <a:t> cell or conidiophores producing conidia in succession each of which except the first develops from the blown out end of a proliferation </a:t>
            </a:r>
          </a:p>
          <a:p>
            <a:r>
              <a:rPr lang="en-US" dirty="0" smtClean="0"/>
              <a:t>The succession of ring like scars gives the apex of the </a:t>
            </a:r>
            <a:r>
              <a:rPr lang="en-US" dirty="0" err="1" smtClean="0"/>
              <a:t>conidiogenous</a:t>
            </a:r>
            <a:r>
              <a:rPr lang="en-US" dirty="0" smtClean="0"/>
              <a:t> cell (which enlarges in length) an </a:t>
            </a:r>
            <a:r>
              <a:rPr lang="en-US" dirty="0" err="1" smtClean="0"/>
              <a:t>annellated</a:t>
            </a:r>
            <a:r>
              <a:rPr lang="en-US" dirty="0" smtClean="0"/>
              <a:t>  look.</a:t>
            </a:r>
          </a:p>
          <a:p>
            <a:r>
              <a:rPr lang="en-US" dirty="0" err="1" smtClean="0"/>
              <a:t>Arthrospore</a:t>
            </a:r>
            <a:r>
              <a:rPr lang="en-US" dirty="0" smtClean="0"/>
              <a:t>: spore result from the breaking of a hypha into separate cells.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7088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Blastospore</a:t>
            </a:r>
            <a:r>
              <a:rPr lang="en-US" dirty="0" smtClean="0"/>
              <a:t>: spore which is budded off.</a:t>
            </a:r>
          </a:p>
          <a:p>
            <a:r>
              <a:rPr lang="en-US" dirty="0" err="1" smtClean="0"/>
              <a:t>Phialospore</a:t>
            </a:r>
            <a:r>
              <a:rPr lang="en-US" dirty="0" smtClean="0"/>
              <a:t>: spore born on </a:t>
            </a:r>
            <a:r>
              <a:rPr lang="en-US" dirty="0" err="1" smtClean="0"/>
              <a:t>phialids</a:t>
            </a:r>
            <a:r>
              <a:rPr lang="en-US" dirty="0" smtClean="0"/>
              <a:t> which do not </a:t>
            </a:r>
            <a:r>
              <a:rPr lang="en-US" dirty="0" err="1" smtClean="0"/>
              <a:t>increasein</a:t>
            </a:r>
            <a:r>
              <a:rPr lang="en-US" dirty="0" smtClean="0"/>
              <a:t> length after the formation of the spore.</a:t>
            </a:r>
          </a:p>
          <a:p>
            <a:r>
              <a:rPr lang="en-US" dirty="0" err="1" smtClean="0"/>
              <a:t>Sympodulospore</a:t>
            </a:r>
            <a:r>
              <a:rPr lang="en-US" dirty="0" smtClean="0"/>
              <a:t>: spore born on </a:t>
            </a:r>
            <a:r>
              <a:rPr lang="en-US" dirty="0" err="1" smtClean="0"/>
              <a:t>sy</a:t>
            </a:r>
            <a:r>
              <a:rPr lang="en-US" dirty="0" err="1" smtClean="0">
                <a:solidFill>
                  <a:srgbClr val="FF0000"/>
                </a:solidFill>
              </a:rPr>
              <a:t>mpodula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sporogenous</a:t>
            </a:r>
            <a:r>
              <a:rPr lang="en-US" dirty="0" smtClean="0">
                <a:solidFill>
                  <a:srgbClr val="FF0000"/>
                </a:solidFill>
              </a:rPr>
              <a:t> cell </a:t>
            </a:r>
            <a:r>
              <a:rPr lang="en-US" dirty="0" smtClean="0"/>
              <a:t>which continues growth </a:t>
            </a:r>
            <a:r>
              <a:rPr lang="en-US" dirty="0" err="1" smtClean="0"/>
              <a:t>sympodially</a:t>
            </a:r>
            <a:r>
              <a:rPr lang="en-US" dirty="0" smtClean="0"/>
              <a:t> after the production of a terminal spore.</a:t>
            </a:r>
          </a:p>
          <a:p>
            <a:r>
              <a:rPr lang="en-US" dirty="0" err="1" smtClean="0"/>
              <a:t>Porospore</a:t>
            </a:r>
            <a:r>
              <a:rPr lang="en-US" dirty="0" smtClean="0"/>
              <a:t>: spore which develops at a pore in the wall of the conidiophore or </a:t>
            </a:r>
            <a:r>
              <a:rPr lang="en-US" dirty="0" err="1" smtClean="0"/>
              <a:t>sporogenous</a:t>
            </a:r>
            <a:r>
              <a:rPr lang="en-US" dirty="0" smtClean="0"/>
              <a:t> cell.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2931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Based on shape, </a:t>
            </a:r>
            <a:r>
              <a:rPr lang="en-US" dirty="0" err="1" smtClean="0"/>
              <a:t>colour</a:t>
            </a:r>
            <a:r>
              <a:rPr lang="en-US" dirty="0" smtClean="0"/>
              <a:t> /</a:t>
            </a:r>
            <a:r>
              <a:rPr lang="en-US" dirty="0" err="1" smtClean="0"/>
              <a:t>septation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Amerospore</a:t>
            </a:r>
            <a:r>
              <a:rPr lang="en-US" dirty="0" smtClean="0"/>
              <a:t>: spore which are either cylindrical or curved, hyaline or pale </a:t>
            </a:r>
            <a:r>
              <a:rPr lang="en-US" dirty="0" err="1" smtClean="0"/>
              <a:t>coloured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Hyalospore</a:t>
            </a:r>
            <a:r>
              <a:rPr lang="en-US" dirty="0" smtClean="0"/>
              <a:t>: spore is hyaline.</a:t>
            </a:r>
          </a:p>
          <a:p>
            <a:r>
              <a:rPr lang="en-US" dirty="0" err="1" smtClean="0"/>
              <a:t>Fhaeospore:spore</a:t>
            </a:r>
            <a:r>
              <a:rPr lang="en-US" dirty="0" smtClean="0"/>
              <a:t> is </a:t>
            </a:r>
            <a:r>
              <a:rPr lang="en-US" dirty="0" err="1" smtClean="0"/>
              <a:t>coloured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Didymospore</a:t>
            </a:r>
            <a:r>
              <a:rPr lang="en-US" dirty="0" smtClean="0"/>
              <a:t>: spore which is oval to oblong with single septum, either hyaline or </a:t>
            </a:r>
            <a:r>
              <a:rPr lang="en-US" dirty="0" err="1" smtClean="0"/>
              <a:t>coloured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Phragmospore</a:t>
            </a:r>
            <a:r>
              <a:rPr lang="en-US" dirty="0" smtClean="0"/>
              <a:t>: conidia are three or more celled, oblong to </a:t>
            </a:r>
            <a:r>
              <a:rPr lang="en-US" dirty="0" err="1" smtClean="0"/>
              <a:t>fusoid</a:t>
            </a:r>
            <a:r>
              <a:rPr lang="en-US" dirty="0" smtClean="0"/>
              <a:t> either hyaline or </a:t>
            </a:r>
            <a:r>
              <a:rPr lang="en-US" dirty="0" err="1" smtClean="0"/>
              <a:t>coloured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Dictyospore</a:t>
            </a:r>
            <a:r>
              <a:rPr lang="en-US" dirty="0" smtClean="0"/>
              <a:t>: spore which are ovoid to oblong </a:t>
            </a:r>
            <a:r>
              <a:rPr lang="en-US" dirty="0" err="1" smtClean="0"/>
              <a:t>musiform</a:t>
            </a:r>
            <a:r>
              <a:rPr lang="en-US" dirty="0" smtClean="0"/>
              <a:t> (presence of transverse </a:t>
            </a:r>
            <a:r>
              <a:rPr lang="en-US" dirty="0" err="1" smtClean="0"/>
              <a:t>andlongitudinal</a:t>
            </a:r>
            <a:r>
              <a:rPr lang="en-US" dirty="0" smtClean="0"/>
              <a:t> septa)  either </a:t>
            </a:r>
            <a:r>
              <a:rPr lang="en-US" dirty="0" err="1" smtClean="0"/>
              <a:t>coloured</a:t>
            </a:r>
            <a:r>
              <a:rPr lang="en-US" dirty="0" smtClean="0"/>
              <a:t> or hyaline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002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Scolecospore</a:t>
            </a:r>
            <a:r>
              <a:rPr lang="en-US" dirty="0" smtClean="0"/>
              <a:t>: spore is thread like / </a:t>
            </a:r>
            <a:r>
              <a:rPr lang="en-US" dirty="0" err="1" smtClean="0"/>
              <a:t>filiform</a:t>
            </a:r>
            <a:r>
              <a:rPr lang="en-US" dirty="0" smtClean="0"/>
              <a:t>/ worm like </a:t>
            </a:r>
            <a:r>
              <a:rPr lang="en-US" dirty="0" err="1" smtClean="0"/>
              <a:t>septate</a:t>
            </a:r>
            <a:r>
              <a:rPr lang="en-US" dirty="0" smtClean="0"/>
              <a:t>/ continuous either hyaline or </a:t>
            </a:r>
            <a:r>
              <a:rPr lang="en-US" dirty="0" err="1" smtClean="0"/>
              <a:t>coloured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Helicospore</a:t>
            </a:r>
            <a:r>
              <a:rPr lang="en-US" dirty="0" smtClean="0"/>
              <a:t>: conidia spirally cylindrical </a:t>
            </a:r>
            <a:r>
              <a:rPr lang="en-US" dirty="0" err="1" smtClean="0"/>
              <a:t>septate</a:t>
            </a:r>
            <a:r>
              <a:rPr lang="en-US" dirty="0" smtClean="0"/>
              <a:t> or single celled pigmented or </a:t>
            </a:r>
            <a:r>
              <a:rPr lang="en-US" dirty="0" err="1" smtClean="0"/>
              <a:t>colourless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Staurospore</a:t>
            </a:r>
            <a:r>
              <a:rPr lang="en-US" dirty="0" smtClean="0"/>
              <a:t>: spore are star shaped single or many celled </a:t>
            </a:r>
            <a:r>
              <a:rPr lang="en-US" dirty="0" err="1" smtClean="0"/>
              <a:t>colourless</a:t>
            </a:r>
            <a:r>
              <a:rPr lang="en-US" dirty="0" smtClean="0"/>
              <a:t> </a:t>
            </a:r>
            <a:r>
              <a:rPr lang="en-US" smtClean="0"/>
              <a:t>or pigmented.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825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Based on formation and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1) </a:t>
            </a:r>
            <a:r>
              <a:rPr lang="en-US" b="1" dirty="0" smtClean="0"/>
              <a:t>Sexual spores: </a:t>
            </a:r>
            <a:r>
              <a:rPr lang="en-US" dirty="0" smtClean="0"/>
              <a:t>formed as a result of breeding union of 2 separate and distinct cells or elements/gametes which represent male and female</a:t>
            </a:r>
          </a:p>
          <a:p>
            <a:r>
              <a:rPr lang="en-US" b="1" dirty="0" smtClean="0"/>
              <a:t>2)</a:t>
            </a:r>
            <a:r>
              <a:rPr lang="en-US" dirty="0" smtClean="0"/>
              <a:t> </a:t>
            </a:r>
            <a:r>
              <a:rPr lang="en-US" b="1" dirty="0" smtClean="0"/>
              <a:t>Asexual spores:</a:t>
            </a:r>
            <a:r>
              <a:rPr lang="en-US" dirty="0" smtClean="0"/>
              <a:t> formed directly </a:t>
            </a:r>
            <a:r>
              <a:rPr lang="en-US" dirty="0" err="1" smtClean="0"/>
              <a:t>fromhyphae</a:t>
            </a:r>
            <a:r>
              <a:rPr lang="en-US" dirty="0" smtClean="0"/>
              <a:t> without the breeding.</a:t>
            </a:r>
          </a:p>
          <a:p>
            <a:r>
              <a:rPr lang="en-US" b="1" dirty="0" smtClean="0"/>
              <a:t>3) </a:t>
            </a:r>
            <a:r>
              <a:rPr lang="en-US" b="1" dirty="0" err="1" smtClean="0"/>
              <a:t>Chlaymidospores</a:t>
            </a:r>
            <a:r>
              <a:rPr lang="en-US" b="1" dirty="0" smtClean="0"/>
              <a:t>: </a:t>
            </a:r>
            <a:r>
              <a:rPr lang="en-US" dirty="0" smtClean="0"/>
              <a:t>formed by the direct transformation of certain cells of a hypha without the production of specialized spore bearing branches </a:t>
            </a:r>
          </a:p>
          <a:p>
            <a:r>
              <a:rPr lang="en-US" dirty="0" smtClean="0"/>
              <a:t>These are asexual spores originating by modification of a </a:t>
            </a:r>
            <a:r>
              <a:rPr lang="en-US" dirty="0" err="1" smtClean="0"/>
              <a:t>hyphal</a:t>
            </a:r>
            <a:r>
              <a:rPr lang="en-US" dirty="0" smtClean="0"/>
              <a:t> segment and possessing an inner secondary wall, which is hydrophobic </a:t>
            </a:r>
          </a:p>
          <a:p>
            <a:r>
              <a:rPr lang="en-US" dirty="0" smtClean="0"/>
              <a:t>Scattered cells may be </a:t>
            </a:r>
            <a:r>
              <a:rPr lang="en-US" dirty="0" err="1" smtClean="0"/>
              <a:t>organised</a:t>
            </a:r>
            <a:r>
              <a:rPr lang="en-US" dirty="0" smtClean="0"/>
              <a:t> as spores or the entire hypha may be used up in spore formation as in smut fungi.</a:t>
            </a:r>
          </a:p>
          <a:p>
            <a:r>
              <a:rPr lang="en-US" dirty="0" smtClean="0"/>
              <a:t>These are dormant /resting spores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460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just"/>
            <a:r>
              <a:rPr lang="en-US" sz="8600" dirty="0" smtClean="0"/>
              <a:t>4) </a:t>
            </a:r>
            <a:r>
              <a:rPr lang="en-US" sz="8600" b="1" dirty="0" smtClean="0"/>
              <a:t>Zoospores / Swarm spores: </a:t>
            </a:r>
            <a:r>
              <a:rPr lang="en-US" sz="8600" dirty="0" smtClean="0"/>
              <a:t> motile spores which are naked protoplasmic </a:t>
            </a:r>
            <a:r>
              <a:rPr lang="en-US" sz="8600" dirty="0" err="1" smtClean="0"/>
              <a:t>massesprovide</a:t>
            </a:r>
            <a:r>
              <a:rPr lang="en-US" sz="8600" dirty="0" smtClean="0"/>
              <a:t> with delicate, </a:t>
            </a:r>
            <a:r>
              <a:rPr lang="en-US" sz="8600" dirty="0" err="1" smtClean="0"/>
              <a:t>vibratile</a:t>
            </a:r>
            <a:r>
              <a:rPr lang="en-US" sz="8600" dirty="0" smtClean="0"/>
              <a:t> </a:t>
            </a:r>
            <a:r>
              <a:rPr lang="en-US" sz="8600" dirty="0" err="1" smtClean="0"/>
              <a:t>filamentsor</a:t>
            </a:r>
            <a:r>
              <a:rPr lang="en-US" sz="8600" dirty="0" smtClean="0"/>
              <a:t> thread like.</a:t>
            </a:r>
          </a:p>
          <a:p>
            <a:pPr algn="just"/>
            <a:r>
              <a:rPr lang="en-US" sz="8600" dirty="0" smtClean="0"/>
              <a:t>Swim by cilia. Several </a:t>
            </a:r>
            <a:r>
              <a:rPr lang="en-US" sz="8600" dirty="0" err="1" smtClean="0"/>
              <a:t>spp</a:t>
            </a:r>
            <a:r>
              <a:rPr lang="en-US" sz="8600" dirty="0" smtClean="0"/>
              <a:t> or </a:t>
            </a:r>
            <a:r>
              <a:rPr lang="en-US" sz="8600" dirty="0" err="1" smtClean="0"/>
              <a:t>gp</a:t>
            </a:r>
            <a:r>
              <a:rPr lang="en-US" sz="8600" dirty="0" smtClean="0"/>
              <a:t> </a:t>
            </a:r>
            <a:r>
              <a:rPr lang="en-US" sz="8600" dirty="0" err="1" smtClean="0"/>
              <a:t>offungi</a:t>
            </a:r>
            <a:r>
              <a:rPr lang="en-US" sz="8600" dirty="0" smtClean="0"/>
              <a:t> may possess one, two, or a tuft of polar cilia or they may be numerous and distributed over the entire surface of the spore.</a:t>
            </a:r>
          </a:p>
          <a:p>
            <a:pPr algn="just"/>
            <a:r>
              <a:rPr lang="en-US" sz="8600" dirty="0" smtClean="0"/>
              <a:t>Some spores may be </a:t>
            </a:r>
            <a:r>
              <a:rPr lang="en-US" sz="8600" dirty="0" err="1" smtClean="0"/>
              <a:t>reinformed</a:t>
            </a:r>
            <a:endParaRPr lang="en-US" sz="8600" dirty="0" smtClean="0"/>
          </a:p>
          <a:p>
            <a:pPr algn="just"/>
            <a:r>
              <a:rPr lang="en-US" sz="8600" dirty="0" smtClean="0"/>
              <a:t>Kidney shape with 2 cilia from the </a:t>
            </a:r>
            <a:r>
              <a:rPr lang="en-US" sz="8600" dirty="0" err="1" smtClean="0"/>
              <a:t>centre</a:t>
            </a:r>
            <a:r>
              <a:rPr lang="en-US" sz="8600" dirty="0" smtClean="0"/>
              <a:t> point.</a:t>
            </a:r>
          </a:p>
          <a:p>
            <a:pPr algn="just"/>
            <a:r>
              <a:rPr lang="en-US" sz="8600" dirty="0" smtClean="0"/>
              <a:t>Zoospores are 3 types.</a:t>
            </a:r>
          </a:p>
          <a:p>
            <a:pPr algn="just"/>
            <a:r>
              <a:rPr lang="en-US" sz="8600" dirty="0" smtClean="0"/>
              <a:t>1) </a:t>
            </a:r>
            <a:r>
              <a:rPr lang="en-US" sz="8600" b="1" dirty="0" smtClean="0"/>
              <a:t>POSTERIORLY UNIFLAGELLATE: </a:t>
            </a:r>
            <a:r>
              <a:rPr lang="en-US" sz="8600" dirty="0" smtClean="0"/>
              <a:t> motile zoospores having a flagellum attached to the posterior end. </a:t>
            </a:r>
          </a:p>
          <a:p>
            <a:pPr algn="just"/>
            <a:r>
              <a:rPr lang="en-US" sz="8600" dirty="0" smtClean="0"/>
              <a:t>May or may not possess a fat globule and the germination takes place on one (</a:t>
            </a:r>
            <a:r>
              <a:rPr lang="en-US" sz="8600" dirty="0" err="1" smtClean="0"/>
              <a:t>monopolar</a:t>
            </a:r>
            <a:r>
              <a:rPr lang="en-US" sz="8600" dirty="0" smtClean="0"/>
              <a:t>) or both the ends (bipolar)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87604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Anteriorly flagellate: </a:t>
            </a:r>
            <a:r>
              <a:rPr lang="en-US" sz="2400" dirty="0" smtClean="0"/>
              <a:t> flagellum attached at the anterior end. It is tinsel type</a:t>
            </a:r>
          </a:p>
          <a:p>
            <a:r>
              <a:rPr lang="en-US" sz="2400" b="1" dirty="0" smtClean="0"/>
              <a:t>Biflagellate: </a:t>
            </a:r>
            <a:r>
              <a:rPr lang="en-US" sz="2400" dirty="0" smtClean="0"/>
              <a:t>flagella are equal or unequal size and types</a:t>
            </a:r>
          </a:p>
          <a:p>
            <a:r>
              <a:rPr lang="en-US" sz="2400" b="1" dirty="0" err="1" smtClean="0"/>
              <a:t>Diplanetism</a:t>
            </a:r>
            <a:r>
              <a:rPr lang="en-US" sz="2400" b="1" dirty="0" smtClean="0"/>
              <a:t>: </a:t>
            </a:r>
            <a:r>
              <a:rPr lang="en-US" sz="2400" dirty="0" smtClean="0"/>
              <a:t>pear shaped, terminally biflagellate and </a:t>
            </a:r>
            <a:r>
              <a:rPr lang="en-US" sz="2400" dirty="0" err="1" smtClean="0"/>
              <a:t>pyriform</a:t>
            </a:r>
            <a:r>
              <a:rPr lang="en-US" sz="2400" dirty="0" smtClean="0"/>
              <a:t> laterally </a:t>
            </a:r>
            <a:r>
              <a:rPr lang="en-US" sz="2400" dirty="0" err="1" smtClean="0"/>
              <a:t>biflagellateforms</a:t>
            </a:r>
            <a:r>
              <a:rPr lang="en-US" sz="2400" dirty="0" smtClean="0"/>
              <a:t> of zoospores </a:t>
            </a:r>
            <a:r>
              <a:rPr lang="en-US" sz="2400" dirty="0" err="1" smtClean="0"/>
              <a:t>occurr</a:t>
            </a:r>
            <a:r>
              <a:rPr lang="en-US" sz="2400" dirty="0" smtClean="0"/>
              <a:t> in </a:t>
            </a:r>
            <a:r>
              <a:rPr lang="en-US" sz="2400" dirty="0" err="1" smtClean="0"/>
              <a:t>Saprolegniales</a:t>
            </a:r>
            <a:r>
              <a:rPr lang="en-US" sz="2400" dirty="0" smtClean="0"/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3843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Conidia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Spores which are pinched off or cut off from the ends of special spore bearing hyphae known </a:t>
            </a:r>
            <a:r>
              <a:rPr lang="en-US" sz="2400" dirty="0" err="1" smtClean="0"/>
              <a:t>asconidiophores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Spores may accumulate in clusters or in chains. </a:t>
            </a:r>
          </a:p>
          <a:p>
            <a:r>
              <a:rPr lang="en-US" sz="2400" dirty="0" smtClean="0"/>
              <a:t>In the form of chain oldest spore is terminal spore</a:t>
            </a:r>
          </a:p>
          <a:p>
            <a:r>
              <a:rPr lang="en-US" sz="2400" dirty="0" smtClean="0"/>
              <a:t>In cluster basal spore is oldest</a:t>
            </a:r>
          </a:p>
          <a:p>
            <a:r>
              <a:rPr lang="en-US" sz="2400" b="1" dirty="0" smtClean="0"/>
              <a:t>Types of conidia</a:t>
            </a:r>
          </a:p>
          <a:p>
            <a:r>
              <a:rPr lang="en-US" sz="2400" dirty="0" smtClean="0"/>
              <a:t>A) </a:t>
            </a:r>
            <a:r>
              <a:rPr lang="en-US" sz="2400" b="1" dirty="0" err="1" smtClean="0"/>
              <a:t>Ascospores</a:t>
            </a:r>
            <a:r>
              <a:rPr lang="en-US" sz="2400" b="1" dirty="0" smtClean="0"/>
              <a:t>: </a:t>
            </a:r>
            <a:r>
              <a:rPr lang="en-US" sz="2400" dirty="0" smtClean="0"/>
              <a:t>produce within a sac like or club shaped structure known as the </a:t>
            </a:r>
            <a:r>
              <a:rPr lang="en-US" sz="2400" dirty="0" err="1" smtClean="0"/>
              <a:t>Ascus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Each </a:t>
            </a:r>
            <a:r>
              <a:rPr lang="en-US" sz="2400" dirty="0" err="1" smtClean="0"/>
              <a:t>ascus</a:t>
            </a:r>
            <a:r>
              <a:rPr lang="en-US" sz="2400" dirty="0" smtClean="0"/>
              <a:t> contain of 8 </a:t>
            </a:r>
            <a:r>
              <a:rPr lang="en-US" sz="2400" dirty="0" err="1" smtClean="0"/>
              <a:t>ascospores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In </a:t>
            </a:r>
            <a:r>
              <a:rPr lang="en-US" sz="2400" dirty="0" err="1" smtClean="0"/>
              <a:t>ascomycetes</a:t>
            </a:r>
            <a:r>
              <a:rPr lang="en-US" sz="2400" dirty="0" smtClean="0"/>
              <a:t> fungi </a:t>
            </a:r>
            <a:r>
              <a:rPr lang="en-US" sz="2400" dirty="0" err="1" smtClean="0"/>
              <a:t>asci</a:t>
            </a:r>
            <a:r>
              <a:rPr lang="en-US" sz="2400" dirty="0" smtClean="0"/>
              <a:t> are enclosed in different types of fruiting bodies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5989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B) </a:t>
            </a:r>
            <a:r>
              <a:rPr lang="en-US" sz="2400" b="1" dirty="0" err="1" smtClean="0"/>
              <a:t>Basidiospores</a:t>
            </a:r>
            <a:r>
              <a:rPr lang="en-US" sz="2400" b="1" dirty="0" smtClean="0"/>
              <a:t>: </a:t>
            </a:r>
            <a:r>
              <a:rPr lang="en-US" sz="2400" dirty="0" smtClean="0"/>
              <a:t>in higher fungi spores produced in </a:t>
            </a:r>
            <a:r>
              <a:rPr lang="en-US" sz="2400" dirty="0" err="1" smtClean="0"/>
              <a:t>basidia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Produce within the sac like structure developed on the tips of either 2 or 4 slender terminal stalk like projections known as </a:t>
            </a:r>
            <a:r>
              <a:rPr lang="en-US" sz="2400" b="1" dirty="0" err="1" smtClean="0"/>
              <a:t>Sterigmata</a:t>
            </a:r>
            <a:r>
              <a:rPr lang="en-US" sz="2400" dirty="0" smtClean="0"/>
              <a:t>  each </a:t>
            </a:r>
            <a:r>
              <a:rPr lang="en-US" sz="2400" dirty="0" err="1" smtClean="0"/>
              <a:t>srerigmata</a:t>
            </a:r>
            <a:r>
              <a:rPr lang="en-US" sz="2400" dirty="0" smtClean="0"/>
              <a:t> bear a single spore.</a:t>
            </a:r>
          </a:p>
          <a:p>
            <a:r>
              <a:rPr lang="en-US" sz="2400" b="1" dirty="0" smtClean="0"/>
              <a:t>C) </a:t>
            </a:r>
            <a:r>
              <a:rPr lang="en-US" sz="2400" b="1" dirty="0" err="1" smtClean="0"/>
              <a:t>Sporidia</a:t>
            </a:r>
            <a:r>
              <a:rPr lang="en-US" sz="2400" b="1" dirty="0" smtClean="0"/>
              <a:t>: </a:t>
            </a:r>
            <a:r>
              <a:rPr lang="en-US" sz="2400" dirty="0" smtClean="0"/>
              <a:t>in true rust fungi </a:t>
            </a:r>
            <a:r>
              <a:rPr lang="en-US" sz="2400" dirty="0" err="1" smtClean="0"/>
              <a:t>basidia</a:t>
            </a:r>
            <a:r>
              <a:rPr lang="en-US" sz="2400" dirty="0" smtClean="0"/>
              <a:t> vary from the typical form by being divided lengthwise into 4 cells, each of which bears a spore or they may be filamentous and divided transversely into 4 cells, each of which forms a spore.</a:t>
            </a:r>
          </a:p>
          <a:p>
            <a:r>
              <a:rPr lang="en-US" sz="2400" dirty="0" smtClean="0"/>
              <a:t>Spores are called </a:t>
            </a:r>
            <a:r>
              <a:rPr lang="en-US" sz="2400" dirty="0" err="1" smtClean="0"/>
              <a:t>sporidia</a:t>
            </a:r>
            <a:r>
              <a:rPr lang="en-US" sz="2400" dirty="0" smtClean="0"/>
              <a:t> </a:t>
            </a:r>
          </a:p>
          <a:p>
            <a:pPr algn="just"/>
            <a:r>
              <a:rPr lang="en-US" sz="2400" dirty="0" err="1" smtClean="0"/>
              <a:t>Basidium</a:t>
            </a:r>
            <a:r>
              <a:rPr lang="en-US" sz="2400" dirty="0" smtClean="0"/>
              <a:t> in such cases termed as “</a:t>
            </a:r>
            <a:r>
              <a:rPr lang="en-US" sz="2400" dirty="0" err="1" smtClean="0"/>
              <a:t>Promycelium</a:t>
            </a:r>
            <a:r>
              <a:rPr lang="en-US" sz="2400" dirty="0" smtClean="0"/>
              <a:t>”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28247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533</TotalTime>
  <Words>3195</Words>
  <Application>Microsoft Office PowerPoint</Application>
  <PresentationFormat>On-screen Show (4:3)</PresentationFormat>
  <Paragraphs>296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Cambria</vt:lpstr>
      <vt:lpstr>Adjacency</vt:lpstr>
      <vt:lpstr>Spore types</vt:lpstr>
      <vt:lpstr>Basedon Origin during life              cycle</vt:lpstr>
      <vt:lpstr>PowerPoint Presentation</vt:lpstr>
      <vt:lpstr>On the base of Motility</vt:lpstr>
      <vt:lpstr>Based on formation and structure</vt:lpstr>
      <vt:lpstr>PowerPoint Presentation</vt:lpstr>
      <vt:lpstr>PowerPoint Presentation</vt:lpstr>
      <vt:lpstr>Conidia</vt:lpstr>
      <vt:lpstr>PowerPoint Presentation</vt:lpstr>
      <vt:lpstr>ZYGOSPORE</vt:lpstr>
      <vt:lpstr>Oidiospores:</vt:lpstr>
      <vt:lpstr>Spore fruit/Spore sacs/ Fruiting bodies</vt:lpstr>
      <vt:lpstr>PowerPoint Presentation</vt:lpstr>
      <vt:lpstr>Aerial conidiophores:</vt:lpstr>
      <vt:lpstr>SPORANGIUM</vt:lpstr>
      <vt:lpstr>SORUS</vt:lpstr>
      <vt:lpstr>Pycnium/ Spermogonium</vt:lpstr>
      <vt:lpstr>Aecium/Aecidium/Aecial cup</vt:lpstr>
      <vt:lpstr>Pycnidium</vt:lpstr>
      <vt:lpstr>Acervulus</vt:lpstr>
      <vt:lpstr>Sporodochium</vt:lpstr>
      <vt:lpstr>Cleistothecium</vt:lpstr>
      <vt:lpstr>Perithecium</vt:lpstr>
      <vt:lpstr>Apothecium </vt:lpstr>
      <vt:lpstr>Basidium/Basidiocarp</vt:lpstr>
      <vt:lpstr>PowerPoint Presentation</vt:lpstr>
      <vt:lpstr>Development of mycellium in Basidiomycotina</vt:lpstr>
      <vt:lpstr>Secondary mycelium</vt:lpstr>
      <vt:lpstr>Tertiary mycelium</vt:lpstr>
      <vt:lpstr>Class Teliomycetes</vt:lpstr>
      <vt:lpstr>Orders of teliomycetes</vt:lpstr>
      <vt:lpstr>Uredinales (Rust fungi)</vt:lpstr>
      <vt:lpstr>PowerPoint Presentation</vt:lpstr>
      <vt:lpstr>Life cycle </vt:lpstr>
      <vt:lpstr>PowerPoint Presentation</vt:lpstr>
      <vt:lpstr>PowerPoint Presentation</vt:lpstr>
      <vt:lpstr>Families of Uredinales </vt:lpstr>
      <vt:lpstr>Order Ustilaginales</vt:lpstr>
      <vt:lpstr>Class: hymenomycetes &amp; gastromycetes</vt:lpstr>
      <vt:lpstr>Deuteromycotina </vt:lpstr>
      <vt:lpstr>PowerPoint Presentation</vt:lpstr>
      <vt:lpstr>Types of spores in Deuteromycotina</vt:lpstr>
      <vt:lpstr>PowerPoint Presentation</vt:lpstr>
      <vt:lpstr>Based on shape, colour /septation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Spore types</dc:title>
  <dc:creator>UOSBK</dc:creator>
  <cp:lastModifiedBy>Grace</cp:lastModifiedBy>
  <cp:revision>70</cp:revision>
  <dcterms:created xsi:type="dcterms:W3CDTF">2006-08-16T00:00:00Z</dcterms:created>
  <dcterms:modified xsi:type="dcterms:W3CDTF">2020-03-30T07:59:32Z</dcterms:modified>
</cp:coreProperties>
</file>