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6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D8BD707-D9CF-40AE-B4C6-C98DA3205C09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3845" y="2708476"/>
            <a:ext cx="3313355" cy="1702160"/>
          </a:xfrm>
        </p:spPr>
        <p:txBody>
          <a:bodyPr/>
          <a:lstStyle/>
          <a:p>
            <a:r>
              <a:rPr lang="en-US" dirty="0" smtClean="0"/>
              <a:t>Classification.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6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The </a:t>
            </a:r>
            <a:r>
              <a:rPr lang="en-US" i="1" dirty="0" err="1" smtClean="0"/>
              <a:t>Sacchromycotina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True yeast are </a:t>
            </a:r>
            <a:r>
              <a:rPr lang="en-US" dirty="0" err="1" smtClean="0"/>
              <a:t>presentsuch</a:t>
            </a:r>
            <a:r>
              <a:rPr lang="en-US" dirty="0" smtClean="0"/>
              <a:t> as bakers yeast and conidia which are single celled fungi reproduce </a:t>
            </a:r>
            <a:r>
              <a:rPr lang="en-US" dirty="0" err="1" smtClean="0"/>
              <a:t>vegetatively</a:t>
            </a:r>
            <a:r>
              <a:rPr lang="en-US" dirty="0" smtClean="0"/>
              <a:t> by budding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2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Taphrinomycotina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Hyphal</a:t>
            </a:r>
            <a:r>
              <a:rPr lang="en-US" dirty="0" smtClean="0"/>
              <a:t> fungi and </a:t>
            </a:r>
            <a:r>
              <a:rPr lang="en-US" dirty="0" err="1" smtClean="0"/>
              <a:t>and</a:t>
            </a:r>
            <a:r>
              <a:rPr lang="en-US" dirty="0" smtClean="0"/>
              <a:t> mammalian lung parasites are include in this sub phylum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92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Classes of </a:t>
            </a:r>
            <a:r>
              <a:rPr lang="en-US" dirty="0" err="1" smtClean="0"/>
              <a:t>Ascomycotina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414708" cy="3924748"/>
          </a:xfrm>
        </p:spPr>
        <p:txBody>
          <a:bodyPr/>
          <a:lstStyle/>
          <a:p>
            <a:r>
              <a:rPr lang="en-US" dirty="0" smtClean="0"/>
              <a:t>Six classes based on presence or absence of </a:t>
            </a:r>
            <a:r>
              <a:rPr lang="en-US" dirty="0" err="1" smtClean="0"/>
              <a:t>ascocarp</a:t>
            </a:r>
            <a:endParaRPr lang="en-US" dirty="0" smtClean="0"/>
          </a:p>
          <a:p>
            <a:r>
              <a:rPr lang="en-US" dirty="0" smtClean="0"/>
              <a:t>Organization of </a:t>
            </a:r>
            <a:r>
              <a:rPr lang="en-US" dirty="0" err="1" smtClean="0"/>
              <a:t>ascocarp</a:t>
            </a:r>
            <a:r>
              <a:rPr lang="en-US" dirty="0" smtClean="0"/>
              <a:t> </a:t>
            </a:r>
          </a:p>
          <a:p>
            <a:r>
              <a:rPr lang="en-US" dirty="0" smtClean="0"/>
              <a:t>Structure and </a:t>
            </a:r>
            <a:r>
              <a:rPr lang="en-US" dirty="0" err="1" smtClean="0"/>
              <a:t>arrengement</a:t>
            </a:r>
            <a:r>
              <a:rPr lang="en-US" dirty="0" smtClean="0"/>
              <a:t> of </a:t>
            </a:r>
            <a:r>
              <a:rPr lang="en-US" dirty="0" err="1" smtClean="0"/>
              <a:t>asci</a:t>
            </a:r>
            <a:r>
              <a:rPr lang="en-US" dirty="0" smtClean="0"/>
              <a:t> within </a:t>
            </a:r>
            <a:r>
              <a:rPr lang="en-US" dirty="0" err="1" smtClean="0"/>
              <a:t>ascocarp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74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Hemiascomycetes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Ascocarp</a:t>
            </a:r>
            <a:r>
              <a:rPr lang="en-US" dirty="0" smtClean="0"/>
              <a:t> and </a:t>
            </a:r>
            <a:r>
              <a:rPr lang="en-US" dirty="0" err="1" smtClean="0"/>
              <a:t>ascogenous</a:t>
            </a:r>
            <a:r>
              <a:rPr lang="en-US" dirty="0" smtClean="0"/>
              <a:t> hyphae are not produced.</a:t>
            </a:r>
          </a:p>
          <a:p>
            <a:r>
              <a:rPr lang="en-US" dirty="0" smtClean="0"/>
              <a:t>Naked </a:t>
            </a:r>
            <a:r>
              <a:rPr lang="en-US" dirty="0" err="1" smtClean="0"/>
              <a:t>asci</a:t>
            </a:r>
            <a:r>
              <a:rPr lang="en-US" dirty="0" smtClean="0"/>
              <a:t> are present </a:t>
            </a:r>
          </a:p>
          <a:p>
            <a:r>
              <a:rPr lang="en-US" dirty="0" err="1" smtClean="0"/>
              <a:t>Mycellial</a:t>
            </a:r>
            <a:r>
              <a:rPr lang="en-US" dirty="0" smtClean="0"/>
              <a:t> or yeast like </a:t>
            </a:r>
            <a:r>
              <a:rPr lang="en-US" dirty="0" err="1" smtClean="0"/>
              <a:t>thallus</a:t>
            </a:r>
            <a:endParaRPr lang="en-US" dirty="0" smtClean="0"/>
          </a:p>
          <a:p>
            <a:r>
              <a:rPr lang="en-US" dirty="0" smtClean="0"/>
              <a:t>3 orders of this class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89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Endomycetales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Zygote is a single cell transformed into </a:t>
            </a:r>
            <a:r>
              <a:rPr lang="en-US" dirty="0" err="1" smtClean="0"/>
              <a:t>ascus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Absence of filamentous mycelium</a:t>
            </a:r>
          </a:p>
          <a:p>
            <a:r>
              <a:rPr lang="en-US" dirty="0" smtClean="0"/>
              <a:t>Saprophytic fungi </a:t>
            </a:r>
            <a:r>
              <a:rPr lang="en-US" dirty="0" err="1" smtClean="0"/>
              <a:t>e.g</a:t>
            </a:r>
            <a:r>
              <a:rPr lang="en-US" dirty="0" smtClean="0"/>
              <a:t> yeast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25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Protomycetales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Thick walled resting spore from the diploid mycelium</a:t>
            </a:r>
          </a:p>
          <a:p>
            <a:r>
              <a:rPr lang="en-US" dirty="0" smtClean="0"/>
              <a:t>Intercellular</a:t>
            </a:r>
          </a:p>
          <a:p>
            <a:r>
              <a:rPr lang="en-US" dirty="0" smtClean="0"/>
              <a:t>The member of this class cause lesions, galling of fruits, stem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321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Taphrinales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33600"/>
            <a:ext cx="8077200" cy="4118577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Single </a:t>
            </a:r>
            <a:r>
              <a:rPr lang="en-US" dirty="0" err="1" smtClean="0"/>
              <a:t>ascus</a:t>
            </a:r>
            <a:r>
              <a:rPr lang="en-US" dirty="0" smtClean="0"/>
              <a:t> is produce by </a:t>
            </a:r>
            <a:r>
              <a:rPr lang="en-US" dirty="0" err="1" smtClean="0"/>
              <a:t>ascogenous</a:t>
            </a:r>
            <a:r>
              <a:rPr lang="en-US" dirty="0" smtClean="0"/>
              <a:t> cells or terminal </a:t>
            </a:r>
            <a:r>
              <a:rPr lang="en-US" dirty="0" err="1" smtClean="0"/>
              <a:t>chlamydospore</a:t>
            </a:r>
            <a:r>
              <a:rPr lang="en-US" dirty="0" smtClean="0"/>
              <a:t> , borne on hyphae.</a:t>
            </a:r>
          </a:p>
          <a:p>
            <a:r>
              <a:rPr lang="en-US" dirty="0" smtClean="0"/>
              <a:t>Attack vascular plants and cause galls, leaf curl </a:t>
            </a:r>
          </a:p>
          <a:p>
            <a:r>
              <a:rPr lang="en-US" dirty="0" smtClean="0"/>
              <a:t>Naked </a:t>
            </a:r>
            <a:r>
              <a:rPr lang="en-US" dirty="0" err="1" smtClean="0"/>
              <a:t>asci</a:t>
            </a:r>
            <a:r>
              <a:rPr lang="en-US" dirty="0" smtClean="0"/>
              <a:t> produce from </a:t>
            </a:r>
            <a:r>
              <a:rPr lang="en-US" dirty="0" err="1" smtClean="0"/>
              <a:t>binucleate</a:t>
            </a:r>
            <a:r>
              <a:rPr lang="en-US" dirty="0" smtClean="0"/>
              <a:t> </a:t>
            </a:r>
            <a:r>
              <a:rPr lang="en-US" dirty="0" err="1" smtClean="0"/>
              <a:t>ascogenous</a:t>
            </a:r>
            <a:r>
              <a:rPr lang="en-US" dirty="0" smtClean="0"/>
              <a:t> cells, in a layer on the host </a:t>
            </a:r>
          </a:p>
          <a:p>
            <a:r>
              <a:rPr lang="en-US" dirty="0" smtClean="0"/>
              <a:t>Multiplication of </a:t>
            </a:r>
            <a:r>
              <a:rPr lang="en-US" dirty="0" err="1" smtClean="0"/>
              <a:t>ascospores</a:t>
            </a:r>
            <a:r>
              <a:rPr lang="en-US" dirty="0" smtClean="0"/>
              <a:t> is </a:t>
            </a:r>
            <a:r>
              <a:rPr lang="en-US" dirty="0" err="1" smtClean="0"/>
              <a:t>bybudding</a:t>
            </a:r>
            <a:r>
              <a:rPr lang="en-US" dirty="0" smtClean="0"/>
              <a:t> within the </a:t>
            </a:r>
            <a:r>
              <a:rPr lang="en-US" dirty="0" err="1" smtClean="0"/>
              <a:t>ascus</a:t>
            </a:r>
            <a:r>
              <a:rPr lang="en-US" dirty="0" smtClean="0"/>
              <a:t>.</a:t>
            </a:r>
          </a:p>
          <a:p>
            <a:r>
              <a:rPr lang="en-US" dirty="0" smtClean="0"/>
              <a:t>Budded spore are termed as “spout conidia” asexual reproduction </a:t>
            </a:r>
          </a:p>
          <a:p>
            <a:r>
              <a:rPr lang="en-US" dirty="0" smtClean="0"/>
              <a:t>True mycelium likes yeast like cells may </a:t>
            </a:r>
            <a:r>
              <a:rPr lang="en-US" dirty="0" err="1" smtClean="0"/>
              <a:t>beintercellular</a:t>
            </a:r>
            <a:r>
              <a:rPr lang="en-US" dirty="0" smtClean="0"/>
              <a:t> with </a:t>
            </a:r>
            <a:r>
              <a:rPr lang="en-US" dirty="0" err="1" smtClean="0"/>
              <a:t>haustoria</a:t>
            </a:r>
            <a:r>
              <a:rPr lang="en-US" dirty="0" smtClean="0"/>
              <a:t> is produced on the host.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129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Class: </a:t>
            </a:r>
            <a:r>
              <a:rPr lang="en-US" dirty="0" err="1" smtClean="0"/>
              <a:t>Plectomycetes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414708" cy="3848548"/>
          </a:xfrm>
        </p:spPr>
        <p:txBody>
          <a:bodyPr/>
          <a:lstStyle/>
          <a:p>
            <a:r>
              <a:rPr lang="en-US" dirty="0" err="1" smtClean="0"/>
              <a:t>Ascocarp</a:t>
            </a:r>
            <a:r>
              <a:rPr lang="en-US" dirty="0" smtClean="0"/>
              <a:t> is sessile, small, spherical, non </a:t>
            </a:r>
            <a:r>
              <a:rPr lang="en-US" dirty="0" err="1" smtClean="0"/>
              <a:t>ostiolate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Ascocarp</a:t>
            </a:r>
            <a:r>
              <a:rPr lang="en-US" dirty="0" smtClean="0"/>
              <a:t> may also be produced on a well developed </a:t>
            </a:r>
            <a:r>
              <a:rPr lang="en-US" dirty="0" err="1" smtClean="0"/>
              <a:t>septate</a:t>
            </a:r>
            <a:r>
              <a:rPr lang="en-US" dirty="0" smtClean="0"/>
              <a:t> mycelium.</a:t>
            </a:r>
          </a:p>
          <a:p>
            <a:r>
              <a:rPr lang="en-US" dirty="0" err="1" smtClean="0"/>
              <a:t>Paraphysies</a:t>
            </a:r>
            <a:r>
              <a:rPr lang="en-US" dirty="0" smtClean="0"/>
              <a:t> not present </a:t>
            </a:r>
          </a:p>
          <a:p>
            <a:r>
              <a:rPr lang="en-US" dirty="0" smtClean="0"/>
              <a:t>Interiorly </a:t>
            </a:r>
            <a:r>
              <a:rPr lang="en-US" dirty="0" err="1" smtClean="0"/>
              <a:t>ascogenous</a:t>
            </a:r>
            <a:r>
              <a:rPr lang="en-US" dirty="0" smtClean="0"/>
              <a:t> hyphae are </a:t>
            </a:r>
            <a:r>
              <a:rPr lang="en-US" dirty="0" err="1" smtClean="0"/>
              <a:t>prasent</a:t>
            </a:r>
            <a:r>
              <a:rPr lang="en-US" dirty="0" smtClean="0"/>
              <a:t> in fruiting body</a:t>
            </a:r>
          </a:p>
          <a:p>
            <a:r>
              <a:rPr lang="en-US" dirty="0" err="1" smtClean="0"/>
              <a:t>Asci</a:t>
            </a:r>
            <a:r>
              <a:rPr lang="en-US" dirty="0" smtClean="0"/>
              <a:t> may </a:t>
            </a:r>
            <a:r>
              <a:rPr lang="en-US" dirty="0" err="1" smtClean="0"/>
              <a:t>bespherical</a:t>
            </a:r>
            <a:r>
              <a:rPr lang="en-US" dirty="0" smtClean="0"/>
              <a:t>, sub spherical, sessile, 8 </a:t>
            </a:r>
            <a:r>
              <a:rPr lang="en-US" dirty="0" err="1" smtClean="0"/>
              <a:t>spored</a:t>
            </a:r>
            <a:r>
              <a:rPr lang="en-US" dirty="0" smtClean="0"/>
              <a:t>, thin walls, absence of opening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631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524000"/>
            <a:ext cx="7262308" cy="4572000"/>
          </a:xfrm>
        </p:spPr>
        <p:txBody>
          <a:bodyPr/>
          <a:lstStyle/>
          <a:p>
            <a:r>
              <a:rPr lang="en-US" dirty="0" smtClean="0"/>
              <a:t>Formation of </a:t>
            </a:r>
            <a:r>
              <a:rPr lang="en-US" dirty="0" err="1" smtClean="0"/>
              <a:t>asci</a:t>
            </a:r>
            <a:r>
              <a:rPr lang="en-US" dirty="0" smtClean="0"/>
              <a:t> may be either singly or in chains from the </a:t>
            </a:r>
            <a:r>
              <a:rPr lang="en-US" dirty="0" err="1" smtClean="0"/>
              <a:t>ascogenous</a:t>
            </a:r>
            <a:r>
              <a:rPr lang="en-US" dirty="0" smtClean="0"/>
              <a:t> hyphae.</a:t>
            </a:r>
          </a:p>
          <a:p>
            <a:r>
              <a:rPr lang="en-US" dirty="0" err="1" smtClean="0"/>
              <a:t>Ascocarp</a:t>
            </a:r>
            <a:r>
              <a:rPr lang="en-US" dirty="0" smtClean="0"/>
              <a:t> with </a:t>
            </a:r>
            <a:r>
              <a:rPr lang="en-US" dirty="0" err="1" smtClean="0"/>
              <a:t>unbranched</a:t>
            </a:r>
            <a:r>
              <a:rPr lang="en-US" dirty="0" smtClean="0"/>
              <a:t> conidiophores with typical markings or branched once or several times known as “</a:t>
            </a:r>
            <a:r>
              <a:rPr lang="en-US" dirty="0" err="1" smtClean="0"/>
              <a:t>verticillate</a:t>
            </a:r>
            <a:r>
              <a:rPr lang="en-US" dirty="0" smtClean="0"/>
              <a:t>”.</a:t>
            </a:r>
          </a:p>
          <a:p>
            <a:pPr lvl="1"/>
            <a:r>
              <a:rPr lang="en-US" dirty="0" err="1" smtClean="0"/>
              <a:t>Mould</a:t>
            </a:r>
            <a:r>
              <a:rPr lang="en-US" dirty="0" smtClean="0"/>
              <a:t> fungi initiating diseases on crop plants and producing metabolites like </a:t>
            </a:r>
            <a:r>
              <a:rPr lang="en-US" dirty="0" err="1" smtClean="0"/>
              <a:t>aflatoxin</a:t>
            </a:r>
            <a:r>
              <a:rPr lang="en-US" dirty="0" smtClean="0"/>
              <a:t> and antibiotics like penicillin.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395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Class: </a:t>
            </a:r>
            <a:r>
              <a:rPr lang="en-US" dirty="0" err="1" smtClean="0"/>
              <a:t>Pyrenomycetes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Ascomycetes</a:t>
            </a:r>
            <a:r>
              <a:rPr lang="en-US" dirty="0" smtClean="0"/>
              <a:t> with </a:t>
            </a:r>
            <a:r>
              <a:rPr lang="en-US" dirty="0" err="1" smtClean="0"/>
              <a:t>perithecia</a:t>
            </a:r>
            <a:endParaRPr lang="en-US" dirty="0" smtClean="0"/>
          </a:p>
          <a:p>
            <a:r>
              <a:rPr lang="en-US" dirty="0" err="1" smtClean="0"/>
              <a:t>Clestothecia</a:t>
            </a:r>
            <a:r>
              <a:rPr lang="en-US" dirty="0" smtClean="0"/>
              <a:t> in a </a:t>
            </a:r>
            <a:r>
              <a:rPr lang="en-US" dirty="0" err="1" smtClean="0"/>
              <a:t>stroma</a:t>
            </a:r>
            <a:r>
              <a:rPr lang="en-US" dirty="0" smtClean="0"/>
              <a:t> embedded in a loose </a:t>
            </a:r>
            <a:r>
              <a:rPr lang="en-US" dirty="0" err="1" smtClean="0"/>
              <a:t>hyphal</a:t>
            </a:r>
            <a:r>
              <a:rPr lang="en-US" dirty="0" smtClean="0"/>
              <a:t> mat or free.</a:t>
            </a:r>
          </a:p>
          <a:p>
            <a:r>
              <a:rPr lang="en-US" dirty="0" err="1" smtClean="0"/>
              <a:t>Ascocarp</a:t>
            </a:r>
            <a:r>
              <a:rPr lang="en-US" dirty="0" smtClean="0"/>
              <a:t> surrounded by a </a:t>
            </a:r>
            <a:r>
              <a:rPr lang="en-US" dirty="0" err="1" smtClean="0"/>
              <a:t>peridial</a:t>
            </a:r>
            <a:r>
              <a:rPr lang="en-US" dirty="0" smtClean="0"/>
              <a:t> wall.</a:t>
            </a:r>
          </a:p>
          <a:p>
            <a:r>
              <a:rPr lang="en-US" dirty="0" err="1" smtClean="0"/>
              <a:t>Asci</a:t>
            </a:r>
            <a:r>
              <a:rPr lang="en-US" dirty="0" smtClean="0"/>
              <a:t> have one wall, arranged in a layer</a:t>
            </a:r>
          </a:p>
          <a:p>
            <a:r>
              <a:rPr lang="en-US" dirty="0" err="1" smtClean="0"/>
              <a:t>Ostiole</a:t>
            </a:r>
            <a:r>
              <a:rPr lang="en-US" dirty="0" smtClean="0"/>
              <a:t> presence, covered by </a:t>
            </a:r>
            <a:r>
              <a:rPr lang="en-US" dirty="0" err="1" smtClean="0"/>
              <a:t>periphyses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230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Ascomycotina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414708" cy="377234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These fungi known as </a:t>
            </a:r>
            <a:r>
              <a:rPr lang="en-US" i="1" dirty="0" smtClean="0"/>
              <a:t>Sac fungi due to </a:t>
            </a:r>
            <a:r>
              <a:rPr lang="en-US" i="1" dirty="0" err="1" smtClean="0"/>
              <a:t>ascus</a:t>
            </a:r>
            <a:endParaRPr lang="en-US" i="1" dirty="0" smtClean="0"/>
          </a:p>
          <a:p>
            <a:r>
              <a:rPr lang="en-US" i="1" dirty="0" smtClean="0"/>
              <a:t>Largest phylum of  fungi (64,000 species)</a:t>
            </a:r>
          </a:p>
          <a:p>
            <a:r>
              <a:rPr lang="en-US" i="1" dirty="0" err="1" smtClean="0"/>
              <a:t>Ascospores</a:t>
            </a:r>
            <a:r>
              <a:rPr lang="en-US" i="1" dirty="0" smtClean="0"/>
              <a:t> (non motile spore/sexual)are produce</a:t>
            </a:r>
          </a:p>
          <a:p>
            <a:r>
              <a:rPr lang="en-US" i="1" dirty="0" smtClean="0"/>
              <a:t>Asexual spores produce in some species</a:t>
            </a:r>
          </a:p>
          <a:p>
            <a:r>
              <a:rPr lang="en-US" i="1" dirty="0" smtClean="0"/>
              <a:t>Monophyletic group (one common ancestor)</a:t>
            </a:r>
          </a:p>
          <a:p>
            <a:r>
              <a:rPr lang="en-US" i="1" dirty="0" smtClean="0"/>
              <a:t>These fungi having medicinal compounds such as antibiotics and used in baking bread, alcoholic beverages and cheese</a:t>
            </a:r>
          </a:p>
          <a:p>
            <a:r>
              <a:rPr lang="en-US" i="1" dirty="0" smtClean="0"/>
              <a:t>Pathogen for human and plants</a:t>
            </a:r>
          </a:p>
          <a:p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2546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Order: </a:t>
            </a:r>
            <a:r>
              <a:rPr lang="en-US" dirty="0" err="1" smtClean="0"/>
              <a:t>Erysiphales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414708" cy="400094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Presence of non </a:t>
            </a:r>
            <a:r>
              <a:rPr lang="en-US" dirty="0" err="1" smtClean="0"/>
              <a:t>ostiolate</a:t>
            </a:r>
            <a:r>
              <a:rPr lang="en-US" dirty="0" smtClean="0"/>
              <a:t> </a:t>
            </a:r>
            <a:r>
              <a:rPr lang="en-US" dirty="0" err="1" smtClean="0"/>
              <a:t>ascocarp</a:t>
            </a:r>
            <a:r>
              <a:rPr lang="en-US" dirty="0" smtClean="0"/>
              <a:t> or rudimentary </a:t>
            </a:r>
            <a:r>
              <a:rPr lang="en-US" dirty="0" err="1" smtClean="0"/>
              <a:t>ostiole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Ascocarp</a:t>
            </a:r>
            <a:r>
              <a:rPr lang="en-US" dirty="0" smtClean="0"/>
              <a:t> may be round/semi round </a:t>
            </a:r>
            <a:r>
              <a:rPr lang="en-US" dirty="0" err="1" smtClean="0"/>
              <a:t>araising</a:t>
            </a:r>
            <a:r>
              <a:rPr lang="en-US" dirty="0" smtClean="0"/>
              <a:t> from external mycelium. </a:t>
            </a:r>
          </a:p>
          <a:p>
            <a:r>
              <a:rPr lang="en-US" dirty="0" smtClean="0"/>
              <a:t>Obligate parasites causing destructive diseases such as powdery mildew</a:t>
            </a:r>
          </a:p>
          <a:p>
            <a:r>
              <a:rPr lang="en-US" dirty="0" smtClean="0"/>
              <a:t>Formation of completely closed fruiting </a:t>
            </a:r>
            <a:r>
              <a:rPr lang="en-US" dirty="0" err="1" smtClean="0"/>
              <a:t>bodies”cleistothecia</a:t>
            </a:r>
            <a:r>
              <a:rPr lang="en-US" dirty="0" smtClean="0"/>
              <a:t>” </a:t>
            </a:r>
          </a:p>
          <a:p>
            <a:r>
              <a:rPr lang="en-US" dirty="0" err="1" smtClean="0"/>
              <a:t>Asci</a:t>
            </a:r>
            <a:r>
              <a:rPr lang="en-US" dirty="0" smtClean="0"/>
              <a:t> are borne on the tuft emerging from the </a:t>
            </a:r>
            <a:r>
              <a:rPr lang="en-US" dirty="0" err="1" smtClean="0"/>
              <a:t>ascocarp</a:t>
            </a:r>
            <a:r>
              <a:rPr lang="en-US" dirty="0" smtClean="0"/>
              <a:t> base</a:t>
            </a:r>
          </a:p>
          <a:p>
            <a:r>
              <a:rPr lang="en-US" dirty="0" err="1" smtClean="0"/>
              <a:t>Peridium</a:t>
            </a:r>
            <a:r>
              <a:rPr lang="en-US" dirty="0" smtClean="0"/>
              <a:t> and </a:t>
            </a:r>
            <a:r>
              <a:rPr lang="en-US" dirty="0" err="1" smtClean="0"/>
              <a:t>pseudoparenchymatous</a:t>
            </a:r>
            <a:r>
              <a:rPr lang="en-US" dirty="0" smtClean="0"/>
              <a:t> are dark with several kinds of </a:t>
            </a:r>
            <a:r>
              <a:rPr lang="en-US" dirty="0" err="1" smtClean="0"/>
              <a:t>outgrowth”Appendages</a:t>
            </a:r>
            <a:r>
              <a:rPr lang="en-US" dirty="0" smtClean="0"/>
              <a:t>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5656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External mycelium occasionally brownish, thin, </a:t>
            </a:r>
            <a:r>
              <a:rPr lang="en-US" dirty="0" err="1" smtClean="0"/>
              <a:t>haustoria</a:t>
            </a:r>
            <a:r>
              <a:rPr lang="en-US" dirty="0" smtClean="0"/>
              <a:t> penetrate into the host tissues.</a:t>
            </a:r>
          </a:p>
          <a:p>
            <a:r>
              <a:rPr lang="en-US" dirty="0" smtClean="0"/>
              <a:t>Asexual reproduction by conidia or </a:t>
            </a:r>
            <a:r>
              <a:rPr lang="en-US" dirty="0" err="1" smtClean="0"/>
              <a:t>oidia</a:t>
            </a:r>
            <a:endParaRPr lang="en-US" dirty="0" smtClean="0"/>
          </a:p>
          <a:p>
            <a:r>
              <a:rPr lang="en-US" dirty="0" smtClean="0"/>
              <a:t>Conidia are singly or chain form</a:t>
            </a:r>
          </a:p>
          <a:p>
            <a:r>
              <a:rPr lang="en-US" dirty="0" smtClean="0"/>
              <a:t>In some genera conidia single can stick together to form </a:t>
            </a:r>
            <a:r>
              <a:rPr lang="en-US" dirty="0" err="1" smtClean="0"/>
              <a:t>pseudochains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363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195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Characters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414708" cy="3924748"/>
          </a:xfrm>
        </p:spPr>
        <p:txBody>
          <a:bodyPr/>
          <a:lstStyle/>
          <a:p>
            <a:r>
              <a:rPr lang="en-US" dirty="0" smtClean="0"/>
              <a:t>Mycelium: if present is </a:t>
            </a:r>
            <a:r>
              <a:rPr lang="en-US" dirty="0" err="1" smtClean="0"/>
              <a:t>septate</a:t>
            </a:r>
            <a:endParaRPr lang="en-US" dirty="0" smtClean="0"/>
          </a:p>
          <a:p>
            <a:r>
              <a:rPr lang="en-US" dirty="0" smtClean="0"/>
              <a:t>Fruiting structure is </a:t>
            </a:r>
            <a:r>
              <a:rPr lang="en-US" dirty="0" err="1" smtClean="0"/>
              <a:t>ascus</a:t>
            </a:r>
            <a:endParaRPr lang="en-US" dirty="0" smtClean="0"/>
          </a:p>
          <a:p>
            <a:r>
              <a:rPr lang="en-US" dirty="0" smtClean="0"/>
              <a:t>8 </a:t>
            </a:r>
            <a:r>
              <a:rPr lang="en-US" dirty="0" err="1" smtClean="0"/>
              <a:t>ascospores</a:t>
            </a:r>
            <a:r>
              <a:rPr lang="en-US" dirty="0" smtClean="0"/>
              <a:t> are present in each </a:t>
            </a:r>
            <a:r>
              <a:rPr lang="en-US" dirty="0" err="1" smtClean="0"/>
              <a:t>ascus</a:t>
            </a:r>
            <a:endParaRPr lang="en-US" dirty="0" smtClean="0"/>
          </a:p>
          <a:p>
            <a:r>
              <a:rPr lang="en-US" dirty="0" smtClean="0"/>
              <a:t>Sterile layers of hyphae are enclosed the sexual fruiting body</a:t>
            </a:r>
          </a:p>
          <a:p>
            <a:r>
              <a:rPr lang="en-US" dirty="0" smtClean="0"/>
              <a:t>Motile spores are absent </a:t>
            </a:r>
          </a:p>
          <a:p>
            <a:r>
              <a:rPr lang="en-US" dirty="0" smtClean="0"/>
              <a:t>If filamentous mycelium: </a:t>
            </a:r>
            <a:r>
              <a:rPr lang="en-US" dirty="0" err="1" smtClean="0"/>
              <a:t>septate</a:t>
            </a:r>
            <a:r>
              <a:rPr lang="en-US" dirty="0" smtClean="0"/>
              <a:t> with transverse septa.</a:t>
            </a:r>
          </a:p>
          <a:p>
            <a:r>
              <a:rPr lang="en-US" dirty="0" smtClean="0"/>
              <a:t>Septa having central pore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03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43492" y="2323652"/>
            <a:ext cx="7338508" cy="3924748"/>
          </a:xfrm>
        </p:spPr>
        <p:txBody>
          <a:bodyPr/>
          <a:lstStyle/>
          <a:p>
            <a:r>
              <a:rPr lang="en-US" dirty="0" smtClean="0"/>
              <a:t>Cells are </a:t>
            </a:r>
            <a:r>
              <a:rPr lang="en-US" dirty="0" err="1" smtClean="0"/>
              <a:t>uni</a:t>
            </a:r>
            <a:r>
              <a:rPr lang="en-US" dirty="0" smtClean="0"/>
              <a:t> or multi nucleate</a:t>
            </a:r>
          </a:p>
          <a:p>
            <a:r>
              <a:rPr lang="en-US" dirty="0" smtClean="0"/>
              <a:t>Asexual reproduction done by budding, fragmentation, fission, </a:t>
            </a:r>
            <a:r>
              <a:rPr lang="en-US" dirty="0" err="1" smtClean="0"/>
              <a:t>oidia</a:t>
            </a:r>
            <a:r>
              <a:rPr lang="en-US" dirty="0" smtClean="0"/>
              <a:t>, conidia, </a:t>
            </a:r>
            <a:r>
              <a:rPr lang="en-US" dirty="0" err="1" smtClean="0"/>
              <a:t>chlamydospore</a:t>
            </a:r>
            <a:r>
              <a:rPr lang="en-US" dirty="0" smtClean="0"/>
              <a:t> etc. on the basis of species and environmental conditions.</a:t>
            </a:r>
          </a:p>
          <a:p>
            <a:r>
              <a:rPr lang="en-US" dirty="0" smtClean="0"/>
              <a:t>Conidiophore bearing conidia may be free or </a:t>
            </a:r>
            <a:r>
              <a:rPr lang="en-US" dirty="0" err="1" smtClean="0"/>
              <a:t>enclosedwithin</a:t>
            </a:r>
            <a:r>
              <a:rPr lang="en-US" dirty="0" smtClean="0"/>
              <a:t> fruiting bodies such as </a:t>
            </a:r>
            <a:r>
              <a:rPr lang="en-US" dirty="0" err="1" smtClean="0"/>
              <a:t>pycnidia</a:t>
            </a:r>
            <a:r>
              <a:rPr lang="en-US" dirty="0" smtClean="0"/>
              <a:t>, </a:t>
            </a:r>
            <a:r>
              <a:rPr lang="en-US" dirty="0" err="1" smtClean="0"/>
              <a:t>acervuli</a:t>
            </a:r>
            <a:r>
              <a:rPr lang="en-US" dirty="0" smtClean="0"/>
              <a:t>,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55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 reproduction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643308" cy="3848548"/>
          </a:xfrm>
        </p:spPr>
        <p:txBody>
          <a:bodyPr>
            <a:normAutofit/>
          </a:bodyPr>
          <a:lstStyle/>
          <a:p>
            <a:r>
              <a:rPr lang="en-US" dirty="0" smtClean="0"/>
              <a:t>Male or female gametes or compatible gametes involve in sexual reproduction.</a:t>
            </a:r>
          </a:p>
          <a:p>
            <a:r>
              <a:rPr lang="en-US" dirty="0" err="1" smtClean="0"/>
              <a:t>Gametangial</a:t>
            </a:r>
            <a:r>
              <a:rPr lang="en-US" dirty="0" smtClean="0"/>
              <a:t> copulation, </a:t>
            </a:r>
            <a:r>
              <a:rPr lang="en-US" dirty="0" err="1" smtClean="0"/>
              <a:t>gametangial</a:t>
            </a:r>
            <a:r>
              <a:rPr lang="en-US" dirty="0" smtClean="0"/>
              <a:t> contact, </a:t>
            </a:r>
            <a:r>
              <a:rPr lang="en-US" dirty="0" err="1" smtClean="0"/>
              <a:t>spermatization</a:t>
            </a:r>
            <a:r>
              <a:rPr lang="en-US" dirty="0" smtClean="0"/>
              <a:t>, </a:t>
            </a:r>
            <a:r>
              <a:rPr lang="en-US" dirty="0" err="1" smtClean="0"/>
              <a:t>somatogamy</a:t>
            </a:r>
            <a:endParaRPr lang="en-US" dirty="0" smtClean="0"/>
          </a:p>
          <a:p>
            <a:r>
              <a:rPr lang="en-US" dirty="0" smtClean="0"/>
              <a:t>Male nuclei does not fuse immediately with the female nuclei in ascogonium.</a:t>
            </a:r>
          </a:p>
          <a:p>
            <a:r>
              <a:rPr lang="en-US" dirty="0" smtClean="0"/>
              <a:t>Ascogonium can be divide into a number of cells or </a:t>
            </a:r>
            <a:r>
              <a:rPr lang="en-US" dirty="0" err="1" smtClean="0"/>
              <a:t>septate</a:t>
            </a:r>
            <a:r>
              <a:rPr lang="en-US" dirty="0" smtClean="0"/>
              <a:t> (</a:t>
            </a:r>
            <a:r>
              <a:rPr lang="en-US" dirty="0" err="1" smtClean="0"/>
              <a:t>ascogenous</a:t>
            </a:r>
            <a:r>
              <a:rPr lang="en-US" dirty="0" smtClean="0"/>
              <a:t> hyphae)</a:t>
            </a:r>
          </a:p>
          <a:p>
            <a:r>
              <a:rPr lang="en-US" dirty="0" smtClean="0"/>
              <a:t>Each cell consists of one or more nuclei pairs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30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323652"/>
            <a:ext cx="7620000" cy="3924748"/>
          </a:xfrm>
        </p:spPr>
        <p:txBody>
          <a:bodyPr>
            <a:normAutofit/>
          </a:bodyPr>
          <a:lstStyle/>
          <a:p>
            <a:r>
              <a:rPr lang="en-US" dirty="0" err="1" smtClean="0"/>
              <a:t>Binucleate</a:t>
            </a:r>
            <a:r>
              <a:rPr lang="en-US" dirty="0" smtClean="0"/>
              <a:t> cell at the tip present </a:t>
            </a:r>
            <a:r>
              <a:rPr lang="en-US" dirty="0" err="1" smtClean="0"/>
              <a:t>i.e</a:t>
            </a:r>
            <a:r>
              <a:rPr lang="en-US" dirty="0" smtClean="0"/>
              <a:t> one nucleus being female and one being male.</a:t>
            </a:r>
          </a:p>
          <a:p>
            <a:r>
              <a:rPr lang="en-US" dirty="0" smtClean="0"/>
              <a:t>Seen in the formation of </a:t>
            </a:r>
            <a:r>
              <a:rPr lang="en-US" dirty="0" err="1" smtClean="0"/>
              <a:t>ascus</a:t>
            </a:r>
            <a:r>
              <a:rPr lang="en-US" dirty="0" smtClean="0"/>
              <a:t> mother cell</a:t>
            </a:r>
          </a:p>
          <a:p>
            <a:r>
              <a:rPr lang="en-US" dirty="0" smtClean="0"/>
              <a:t>From this cell or a hook formed by its elongation and bending.</a:t>
            </a:r>
          </a:p>
          <a:p>
            <a:r>
              <a:rPr lang="en-US" dirty="0" smtClean="0"/>
              <a:t>In bending division of two nuclei produce parallel lying of their spindles.</a:t>
            </a:r>
          </a:p>
          <a:p>
            <a:r>
              <a:rPr lang="en-US" dirty="0" smtClean="0"/>
              <a:t>Hook is divided into three cells by the formation of two septa.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46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447800"/>
            <a:ext cx="7338508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The cells at the tip and base lying side by side consist one nucleus each </a:t>
            </a:r>
            <a:r>
              <a:rPr lang="en-US" dirty="0" err="1" smtClean="0"/>
              <a:t>i.e</a:t>
            </a:r>
            <a:r>
              <a:rPr lang="en-US" dirty="0" smtClean="0"/>
              <a:t> male and female which fuse to from single cell and consists 2 nuclei.</a:t>
            </a:r>
          </a:p>
          <a:p>
            <a:r>
              <a:rPr lang="en-US" dirty="0" smtClean="0"/>
              <a:t>Tip of the hook consists a middle cell which possesses 2 nuclei (male and female) turns into the </a:t>
            </a:r>
            <a:r>
              <a:rPr lang="en-US" dirty="0" err="1" smtClean="0"/>
              <a:t>ascus</a:t>
            </a:r>
            <a:r>
              <a:rPr lang="en-US" dirty="0" smtClean="0"/>
              <a:t> mother cell.</a:t>
            </a:r>
          </a:p>
          <a:p>
            <a:r>
              <a:rPr lang="en-US" dirty="0" smtClean="0"/>
              <a:t>Fused tip and basal cells form a single cell with 2 nuclei and the cycle repeats.</a:t>
            </a:r>
          </a:p>
          <a:p>
            <a:r>
              <a:rPr lang="en-US" dirty="0" smtClean="0"/>
              <a:t>Due to this more number </a:t>
            </a:r>
            <a:r>
              <a:rPr lang="en-US" dirty="0" err="1" smtClean="0"/>
              <a:t>ofascus</a:t>
            </a:r>
            <a:r>
              <a:rPr lang="en-US" dirty="0" smtClean="0"/>
              <a:t> mother cells produced by the same </a:t>
            </a:r>
            <a:r>
              <a:rPr lang="en-US" dirty="0" err="1" smtClean="0"/>
              <a:t>ascogenous</a:t>
            </a:r>
            <a:r>
              <a:rPr lang="en-US" dirty="0" smtClean="0"/>
              <a:t> hypha.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79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066800"/>
            <a:ext cx="7338508" cy="5181600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Karyogamy</a:t>
            </a:r>
            <a:r>
              <a:rPr lang="en-US" dirty="0" smtClean="0"/>
              <a:t> take place in the </a:t>
            </a:r>
            <a:r>
              <a:rPr lang="en-US" dirty="0" err="1" smtClean="0"/>
              <a:t>ascus</a:t>
            </a:r>
            <a:r>
              <a:rPr lang="en-US" dirty="0" smtClean="0"/>
              <a:t> mother cell</a:t>
            </a:r>
          </a:p>
          <a:p>
            <a:r>
              <a:rPr lang="en-US" dirty="0" smtClean="0"/>
              <a:t>Diploid /fused nucleus undergoes meiosis resulting in 4 haploid nuclei. </a:t>
            </a:r>
          </a:p>
          <a:p>
            <a:r>
              <a:rPr lang="en-US" dirty="0" smtClean="0"/>
              <a:t>These 4 haploid nuclei later become 8 after mitotic division.</a:t>
            </a:r>
          </a:p>
          <a:p>
            <a:r>
              <a:rPr lang="en-US" dirty="0" smtClean="0"/>
              <a:t>Cytoplasm accumulates around 8 haploid nuclei and to form </a:t>
            </a:r>
            <a:r>
              <a:rPr lang="en-US" dirty="0" err="1" smtClean="0"/>
              <a:t>ascospores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During this process basal cells/ portion of the stalk of the ascogonium forms branches.</a:t>
            </a:r>
          </a:p>
          <a:p>
            <a:r>
              <a:rPr lang="en-US" dirty="0" smtClean="0"/>
              <a:t> sterile hyphae grow around the ascogonium to form </a:t>
            </a:r>
            <a:r>
              <a:rPr lang="en-US" dirty="0" err="1" smtClean="0"/>
              <a:t>ascocarp</a:t>
            </a:r>
            <a:endParaRPr lang="en-US" dirty="0" smtClean="0"/>
          </a:p>
          <a:p>
            <a:r>
              <a:rPr lang="en-US" dirty="0" err="1" smtClean="0"/>
              <a:t>Ascocarp</a:t>
            </a:r>
            <a:r>
              <a:rPr lang="en-US" dirty="0" smtClean="0"/>
              <a:t> not produce when </a:t>
            </a:r>
            <a:r>
              <a:rPr lang="en-US" dirty="0" err="1" smtClean="0"/>
              <a:t>asci</a:t>
            </a:r>
            <a:r>
              <a:rPr lang="en-US" dirty="0" smtClean="0"/>
              <a:t> are naked in some fungi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14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Modern classification of Ascomycota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23652"/>
            <a:ext cx="8153400" cy="4000948"/>
          </a:xfrm>
        </p:spPr>
        <p:txBody>
          <a:bodyPr/>
          <a:lstStyle/>
          <a:p>
            <a:r>
              <a:rPr lang="en-US" dirty="0" smtClean="0"/>
              <a:t>Three sub-phyla</a:t>
            </a:r>
          </a:p>
          <a:p>
            <a:r>
              <a:rPr lang="en-US" dirty="0" smtClean="0"/>
              <a:t>1. </a:t>
            </a:r>
            <a:r>
              <a:rPr lang="en-US" b="1" dirty="0" err="1" smtClean="0"/>
              <a:t>Pezizomycotina</a:t>
            </a:r>
            <a:r>
              <a:rPr lang="en-US" b="1" dirty="0" smtClean="0"/>
              <a:t> </a:t>
            </a:r>
            <a:r>
              <a:rPr lang="en-US" dirty="0" smtClean="0"/>
              <a:t>largest sub phyla , </a:t>
            </a:r>
            <a:r>
              <a:rPr lang="en-US" dirty="0" err="1" smtClean="0"/>
              <a:t>ascocarp</a:t>
            </a:r>
            <a:r>
              <a:rPr lang="en-US" dirty="0" smtClean="0"/>
              <a:t>/ fruiting bodies present except one genera </a:t>
            </a:r>
            <a:r>
              <a:rPr lang="en-US" i="1" dirty="0" err="1" smtClean="0"/>
              <a:t>Neolecta</a:t>
            </a:r>
            <a:r>
              <a:rPr lang="en-US" i="1" dirty="0" smtClean="0"/>
              <a:t> </a:t>
            </a:r>
            <a:endParaRPr lang="en-US" dirty="0" smtClean="0"/>
          </a:p>
          <a:p>
            <a:r>
              <a:rPr lang="en-US" dirty="0" smtClean="0"/>
              <a:t>Macroscopic </a:t>
            </a:r>
            <a:r>
              <a:rPr lang="en-US" dirty="0" err="1" smtClean="0"/>
              <a:t>ascos</a:t>
            </a:r>
            <a:r>
              <a:rPr lang="en-US" dirty="0" smtClean="0"/>
              <a:t> present</a:t>
            </a:r>
          </a:p>
          <a:p>
            <a:r>
              <a:rPr lang="en-US" dirty="0" smtClean="0"/>
              <a:t>Microscopic fungi such as powdery mildew and </a:t>
            </a:r>
            <a:r>
              <a:rPr lang="en-US" dirty="0" err="1" smtClean="0"/>
              <a:t>dermetophytic</a:t>
            </a:r>
            <a:r>
              <a:rPr lang="en-US" dirty="0" smtClean="0"/>
              <a:t> fungi.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75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185</TotalTime>
  <Words>919</Words>
  <Application>Microsoft Office PowerPoint</Application>
  <PresentationFormat>On-screen Show (4:3)</PresentationFormat>
  <Paragraphs>101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Austin</vt:lpstr>
      <vt:lpstr>Classification.</vt:lpstr>
      <vt:lpstr>Ascomycotina</vt:lpstr>
      <vt:lpstr>Major Characters</vt:lpstr>
      <vt:lpstr>PowerPoint Presentation</vt:lpstr>
      <vt:lpstr>Sexual reproduction </vt:lpstr>
      <vt:lpstr>PowerPoint Presentation</vt:lpstr>
      <vt:lpstr>PowerPoint Presentation</vt:lpstr>
      <vt:lpstr>PowerPoint Presentation</vt:lpstr>
      <vt:lpstr>Modern classification of Ascomycota </vt:lpstr>
      <vt:lpstr>The Sacchromycotina</vt:lpstr>
      <vt:lpstr>The Taphrinomycotina</vt:lpstr>
      <vt:lpstr>Classes of Ascomycotina</vt:lpstr>
      <vt:lpstr>Hemiascomycetes</vt:lpstr>
      <vt:lpstr>Endomycetales</vt:lpstr>
      <vt:lpstr>Protomycetales</vt:lpstr>
      <vt:lpstr>Taphrinales </vt:lpstr>
      <vt:lpstr>Class: Plectomycetes</vt:lpstr>
      <vt:lpstr>PowerPoint Presentation</vt:lpstr>
      <vt:lpstr>Class: Pyrenomycetes</vt:lpstr>
      <vt:lpstr>Order: Erysiphales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classification</dc:title>
  <dc:creator>UOSBK</dc:creator>
  <cp:lastModifiedBy>UOSBK</cp:lastModifiedBy>
  <cp:revision>21</cp:revision>
  <dcterms:created xsi:type="dcterms:W3CDTF">2006-08-16T00:00:00Z</dcterms:created>
  <dcterms:modified xsi:type="dcterms:W3CDTF">2016-12-06T08:04:44Z</dcterms:modified>
</cp:coreProperties>
</file>