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29" r:id="rId1"/>
  </p:sldMasterIdLst>
  <p:sldIdLst>
    <p:sldId id="256" r:id="rId2"/>
    <p:sldId id="263" r:id="rId3"/>
    <p:sldId id="258" r:id="rId4"/>
    <p:sldId id="259" r:id="rId5"/>
    <p:sldId id="260" r:id="rId6"/>
    <p:sldId id="262" r:id="rId7"/>
    <p:sldId id="278" r:id="rId8"/>
    <p:sldId id="279" r:id="rId9"/>
    <p:sldId id="264" r:id="rId10"/>
    <p:sldId id="275" r:id="rId11"/>
    <p:sldId id="267" r:id="rId12"/>
    <p:sldId id="276" r:id="rId13"/>
    <p:sldId id="269" r:id="rId14"/>
    <p:sldId id="270" r:id="rId15"/>
    <p:sldId id="271" r:id="rId16"/>
    <p:sldId id="273" r:id="rId17"/>
    <p:sldId id="274"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8" d="100"/>
          <a:sy n="78" d="100"/>
        </p:scale>
        <p:origin x="-198" y="-9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371601"/>
            <a:ext cx="10464800" cy="1927225"/>
          </a:xfrm>
        </p:spPr>
        <p:txBody>
          <a:bodyPr anchor="b">
            <a:noAutofit/>
          </a:bodyPr>
          <a:lstStyle>
            <a:lvl1pPr>
              <a:defRPr sz="5400" cap="all" baseline="0"/>
            </a:lvl1pPr>
          </a:lstStyle>
          <a:p>
            <a:r>
              <a:rPr lang="en-US" smtClean="0"/>
              <a:t>Click to edit Master title style</a:t>
            </a:r>
            <a:endParaRPr lang="en-US" dirty="0"/>
          </a:p>
        </p:txBody>
      </p:sp>
      <p:sp>
        <p:nvSpPr>
          <p:cNvPr id="3" name="Subtitle 2"/>
          <p:cNvSpPr>
            <a:spLocks noGrp="1"/>
          </p:cNvSpPr>
          <p:nvPr>
            <p:ph type="subTitle" idx="1"/>
          </p:nvPr>
        </p:nvSpPr>
        <p:spPr>
          <a:xfrm>
            <a:off x="914400" y="3505200"/>
            <a:ext cx="85344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4/17/2018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cxnSp>
        <p:nvCxnSpPr>
          <p:cNvPr id="8" name="Straight Connector 7"/>
          <p:cNvCxnSpPr/>
          <p:nvPr/>
        </p:nvCxnSpPr>
        <p:spPr>
          <a:xfrm>
            <a:off x="914400" y="3398520"/>
            <a:ext cx="104648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8A87A34-81AB-432B-8DAE-1953F412C126}" type="datetimeFigureOut">
              <a:rPr lang="en-US" smtClean="0"/>
              <a:t>4/17/2018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609600"/>
            <a:ext cx="2743200" cy="5867400"/>
          </a:xfrm>
        </p:spPr>
        <p:txBody>
          <a:bodyPr vert="eaVert" anchor="b"/>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09600" y="609600"/>
            <a:ext cx="8026400" cy="586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4/17/2018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8A87A34-81AB-432B-8DAE-1953F412C126}" type="datetimeFigureOut">
              <a:rPr lang="en-US" smtClean="0"/>
              <a:t>4/17/2018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63084" y="2362201"/>
            <a:ext cx="10363200" cy="2200275"/>
          </a:xfrm>
        </p:spPr>
        <p:txBody>
          <a:bodyPr anchor="b">
            <a:normAutofit/>
          </a:bodyPr>
          <a:lstStyle>
            <a:lvl1pPr algn="l">
              <a:defRPr sz="4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963084" y="4626865"/>
            <a:ext cx="103632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t>4/17/2018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cxnSp>
        <p:nvCxnSpPr>
          <p:cNvPr id="7" name="Straight Connector 6"/>
          <p:cNvCxnSpPr/>
          <p:nvPr/>
        </p:nvCxnSpPr>
        <p:spPr>
          <a:xfrm>
            <a:off x="975360" y="4599432"/>
            <a:ext cx="104648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73352"/>
            <a:ext cx="53848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97600" y="1673352"/>
            <a:ext cx="53848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smtClean="0"/>
              <a:t>4/17/2018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09600" y="1676400"/>
            <a:ext cx="524256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438400"/>
            <a:ext cx="524256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339840" y="1676400"/>
            <a:ext cx="524256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339840" y="2438400"/>
            <a:ext cx="524256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smtClean="0"/>
              <a:t>4/17/2018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t>‹#›</a:t>
            </a:fld>
            <a:endParaRPr lang="en-US" dirty="0"/>
          </a:p>
        </p:txBody>
      </p:sp>
      <p:cxnSp>
        <p:nvCxnSpPr>
          <p:cNvPr id="11" name="Straight Connector 10"/>
          <p:cNvCxnSpPr/>
          <p:nvPr/>
        </p:nvCxnSpPr>
        <p:spPr>
          <a:xfrm rot="5400000">
            <a:off x="3741949" y="4045691"/>
            <a:ext cx="4709160" cy="1059"/>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8A87A34-81AB-432B-8DAE-1953F412C126}" type="datetimeFigureOut">
              <a:rPr lang="en-US" smtClean="0"/>
              <a:t>4/17/2018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smtClean="0"/>
              <a:t>4/17/2018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792080"/>
            <a:ext cx="2852928" cy="1261872"/>
          </a:xfrm>
        </p:spPr>
        <p:txBody>
          <a:bodyPr anchor="b">
            <a:no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3962400" y="792080"/>
            <a:ext cx="7620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09601" y="2130553"/>
            <a:ext cx="2852928"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4/17/2018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cxnSp>
        <p:nvCxnSpPr>
          <p:cNvPr id="9" name="Straight Connector 8"/>
          <p:cNvCxnSpPr/>
          <p:nvPr/>
        </p:nvCxnSpPr>
        <p:spPr>
          <a:xfrm rot="5400000">
            <a:off x="912152" y="3579942"/>
            <a:ext cx="5577840" cy="211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792480"/>
            <a:ext cx="2856907" cy="1264920"/>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a:off x="3811480" y="838201"/>
            <a:ext cx="787252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09600" y="2133600"/>
            <a:ext cx="2852928"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4/17/2018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12192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609600" y="533400"/>
            <a:ext cx="10972800" cy="990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09600" y="1600200"/>
            <a:ext cx="10972800" cy="4876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0" y="0"/>
            <a:ext cx="12192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609600" y="18288"/>
            <a:ext cx="3860800" cy="329184"/>
          </a:xfrm>
          <a:prstGeom prst="rect">
            <a:avLst/>
          </a:prstGeom>
        </p:spPr>
        <p:txBody>
          <a:bodyPr vert="horz" lIns="91440" tIns="45720" rIns="91440" bIns="45720" rtlCol="0" anchor="ctr"/>
          <a:lstStyle>
            <a:lvl1pPr algn="l">
              <a:defRPr sz="1200">
                <a:solidFill>
                  <a:srgbClr val="FFFFFF"/>
                </a:solidFill>
              </a:defRPr>
            </a:lvl1pPr>
          </a:lstStyle>
          <a:p>
            <a:fld id="{48A87A34-81AB-432B-8DAE-1953F412C126}" type="datetimeFigureOut">
              <a:rPr lang="en-US" smtClean="0"/>
              <a:pPr/>
              <a:t>4/17/2018</a:t>
            </a:fld>
            <a:endParaRPr lang="en-US" dirty="0"/>
          </a:p>
        </p:txBody>
      </p:sp>
      <p:sp>
        <p:nvSpPr>
          <p:cNvPr id="5" name="Footer Placeholder 4"/>
          <p:cNvSpPr>
            <a:spLocks noGrp="1"/>
          </p:cNvSpPr>
          <p:nvPr>
            <p:ph type="ftr" sz="quarter" idx="3"/>
          </p:nvPr>
        </p:nvSpPr>
        <p:spPr>
          <a:xfrm>
            <a:off x="4572000" y="18288"/>
            <a:ext cx="5486400" cy="329184"/>
          </a:xfrm>
          <a:prstGeom prst="rect">
            <a:avLst/>
          </a:prstGeom>
        </p:spPr>
        <p:txBody>
          <a:bodyPr vert="horz" lIns="91440" tIns="45720" rIns="91440" bIns="45720" rtlCol="0" anchor="ctr"/>
          <a:lstStyle>
            <a:lvl1pPr algn="ctr">
              <a:defRPr sz="1200">
                <a:solidFill>
                  <a:srgbClr val="FFFFFF"/>
                </a:solidFill>
              </a:defRPr>
            </a:lvl1pPr>
          </a:lstStyle>
          <a:p>
            <a:endParaRPr lang="en-US" dirty="0"/>
          </a:p>
        </p:txBody>
      </p:sp>
      <p:sp>
        <p:nvSpPr>
          <p:cNvPr id="6" name="Slide Number Placeholder 5"/>
          <p:cNvSpPr>
            <a:spLocks noGrp="1"/>
          </p:cNvSpPr>
          <p:nvPr>
            <p:ph type="sldNum" sz="quarter" idx="4"/>
          </p:nvPr>
        </p:nvSpPr>
        <p:spPr>
          <a:xfrm>
            <a:off x="10160000" y="18288"/>
            <a:ext cx="1422400" cy="329184"/>
          </a:xfrm>
          <a:prstGeom prst="rect">
            <a:avLst/>
          </a:prstGeom>
        </p:spPr>
        <p:txBody>
          <a:bodyPr vert="horz" lIns="91440" tIns="45720" rIns="91440" bIns="45720" rtlCol="0" anchor="ctr"/>
          <a:lstStyle>
            <a:lvl1pPr algn="l">
              <a:defRPr sz="1400" b="1">
                <a:solidFill>
                  <a:srgbClr val="FFFFFF"/>
                </a:solidFill>
              </a:defRPr>
            </a:lvl1pPr>
          </a:lstStyle>
          <a:p>
            <a:fld id="{6D22F896-40B5-4ADD-8801-0D06FADFA095}"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 id="2147483734" r:id="rId5"/>
    <p:sldLayoutId id="2147483735" r:id="rId6"/>
    <p:sldLayoutId id="2147483736" r:id="rId7"/>
    <p:sldLayoutId id="2147483737" r:id="rId8"/>
    <p:sldLayoutId id="2147483738" r:id="rId9"/>
    <p:sldLayoutId id="2147483739" r:id="rId10"/>
    <p:sldLayoutId id="2147483740" r:id="rId11"/>
  </p:sldLayoutIdLst>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b="1" dirty="0" smtClean="0">
                <a:latin typeface="Arial" panose="020B0604020202020204" pitchFamily="34" charset="0"/>
                <a:cs typeface="Arial" panose="020B0604020202020204" pitchFamily="34" charset="0"/>
              </a:rPr>
              <a:t>DRUG INDUCED DISEASES (DIARRHEA)</a:t>
            </a:r>
            <a:endParaRPr lang="en-US" b="1" dirty="0">
              <a:latin typeface="Arial" panose="020B0604020202020204" pitchFamily="34" charset="0"/>
              <a:cs typeface="Arial" panose="020B0604020202020204" pitchFamily="34" charset="0"/>
            </a:endParaRPr>
          </a:p>
        </p:txBody>
      </p:sp>
      <p:sp>
        <p:nvSpPr>
          <p:cNvPr id="3" name="Subtitle 2"/>
          <p:cNvSpPr>
            <a:spLocks noGrp="1"/>
          </p:cNvSpPr>
          <p:nvPr>
            <p:ph type="subTitle" idx="1"/>
          </p:nvPr>
        </p:nvSpPr>
        <p:spPr/>
        <p:txBody>
          <a:bodyPr>
            <a:normAutofit/>
          </a:bodyPr>
          <a:lstStyle/>
          <a:p>
            <a:r>
              <a:rPr lang="en-US" dirty="0" smtClean="0"/>
              <a:t>Dr. Imran Masood</a:t>
            </a:r>
          </a:p>
          <a:p>
            <a:r>
              <a:rPr lang="en-US" dirty="0" smtClean="0"/>
              <a:t>drimranmasood@iub.edu.pk</a:t>
            </a:r>
            <a:endParaRPr lang="en-US" dirty="0"/>
          </a:p>
        </p:txBody>
      </p:sp>
    </p:spTree>
    <p:extLst>
      <p:ext uri="{BB962C8B-B14F-4D97-AF65-F5344CB8AC3E}">
        <p14:creationId xmlns:p14="http://schemas.microsoft.com/office/powerpoint/2010/main" val="12793032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463972"/>
            <a:ext cx="10364451" cy="1596177"/>
          </a:xfrm>
        </p:spPr>
        <p:txBody>
          <a:bodyPr>
            <a:normAutofit/>
          </a:bodyPr>
          <a:lstStyle/>
          <a:p>
            <a:r>
              <a:rPr lang="en-US" b="1" dirty="0">
                <a:latin typeface="Arial" panose="020B0604020202020204" pitchFamily="34" charset="0"/>
                <a:cs typeface="Arial" panose="020B0604020202020204" pitchFamily="34" charset="0"/>
              </a:rPr>
              <a:t>Clinical presentations </a:t>
            </a:r>
            <a:br>
              <a:rPr lang="en-US" b="1" dirty="0">
                <a:latin typeface="Arial" panose="020B0604020202020204" pitchFamily="34" charset="0"/>
                <a:cs typeface="Arial" panose="020B0604020202020204" pitchFamily="34" charset="0"/>
              </a:rPr>
            </a:br>
            <a:endParaRPr lang="en-US"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913773" y="1854560"/>
            <a:ext cx="10363827" cy="3936641"/>
          </a:xfrm>
        </p:spPr>
        <p:txBody>
          <a:bodyPr>
            <a:noAutofit/>
          </a:bodyPr>
          <a:lstStyle/>
          <a:p>
            <a:pPr algn="just"/>
            <a:r>
              <a:rPr lang="en-US" cap="none" dirty="0">
                <a:latin typeface="Arial" panose="020B0604020202020204" pitchFamily="34" charset="0"/>
                <a:cs typeface="Arial" panose="020B0604020202020204" pitchFamily="34" charset="0"/>
              </a:rPr>
              <a:t>Mild </a:t>
            </a:r>
            <a:r>
              <a:rPr lang="en-US" cap="none" dirty="0" smtClean="0">
                <a:latin typeface="Arial" panose="020B0604020202020204" pitchFamily="34" charset="0"/>
                <a:cs typeface="Arial" panose="020B0604020202020204" pitchFamily="34" charset="0"/>
              </a:rPr>
              <a:t>diarrhea </a:t>
            </a:r>
            <a:r>
              <a:rPr lang="en-US" cap="none" dirty="0">
                <a:latin typeface="Arial" panose="020B0604020202020204" pitchFamily="34" charset="0"/>
                <a:cs typeface="Arial" panose="020B0604020202020204" pitchFamily="34" charset="0"/>
              </a:rPr>
              <a:t>to pseudomembranous colitis, characterized by a watery </a:t>
            </a:r>
            <a:r>
              <a:rPr lang="en-US" cap="none" dirty="0" smtClean="0">
                <a:latin typeface="Arial" panose="020B0604020202020204" pitchFamily="34" charset="0"/>
                <a:cs typeface="Arial" panose="020B0604020202020204" pitchFamily="34" charset="0"/>
              </a:rPr>
              <a:t>diarrhea</a:t>
            </a:r>
            <a:endParaRPr lang="en-US" cap="none" dirty="0">
              <a:latin typeface="Arial" panose="020B0604020202020204" pitchFamily="34" charset="0"/>
              <a:cs typeface="Arial" panose="020B0604020202020204" pitchFamily="34" charset="0"/>
            </a:endParaRPr>
          </a:p>
          <a:p>
            <a:pPr algn="just"/>
            <a:r>
              <a:rPr lang="en-US" cap="none" dirty="0">
                <a:latin typeface="Arial" panose="020B0604020202020204" pitchFamily="34" charset="0"/>
                <a:cs typeface="Arial" panose="020B0604020202020204" pitchFamily="34" charset="0"/>
              </a:rPr>
              <a:t>Fever</a:t>
            </a:r>
          </a:p>
          <a:p>
            <a:pPr algn="just"/>
            <a:r>
              <a:rPr lang="en-US" cap="none" dirty="0" smtClean="0">
                <a:latin typeface="Arial" panose="020B0604020202020204" pitchFamily="34" charset="0"/>
                <a:cs typeface="Arial" panose="020B0604020202020204" pitchFamily="34" charset="0"/>
              </a:rPr>
              <a:t>presence </a:t>
            </a:r>
            <a:r>
              <a:rPr lang="en-US" cap="none" dirty="0">
                <a:latin typeface="Arial" panose="020B0604020202020204" pitchFamily="34" charset="0"/>
                <a:cs typeface="Arial" panose="020B0604020202020204" pitchFamily="34" charset="0"/>
              </a:rPr>
              <a:t>of </a:t>
            </a:r>
            <a:r>
              <a:rPr lang="en-US" cap="none" dirty="0" err="1">
                <a:latin typeface="Arial" panose="020B0604020202020204" pitchFamily="34" charset="0"/>
                <a:cs typeface="Arial" panose="020B0604020202020204" pitchFamily="34" charset="0"/>
              </a:rPr>
              <a:t>pseudomembranes</a:t>
            </a:r>
            <a:r>
              <a:rPr lang="en-US" cap="none" dirty="0">
                <a:latin typeface="Arial" panose="020B0604020202020204" pitchFamily="34" charset="0"/>
                <a:cs typeface="Arial" panose="020B0604020202020204" pitchFamily="34" charset="0"/>
              </a:rPr>
              <a:t> on endoscopic </a:t>
            </a:r>
            <a:r>
              <a:rPr lang="en-US" cap="none" dirty="0" smtClean="0">
                <a:latin typeface="Arial" panose="020B0604020202020204" pitchFamily="34" charset="0"/>
                <a:cs typeface="Arial" panose="020B0604020202020204" pitchFamily="34" charset="0"/>
              </a:rPr>
              <a:t>examination</a:t>
            </a:r>
            <a:endParaRPr lang="en-US" cap="none" dirty="0">
              <a:latin typeface="Arial" panose="020B0604020202020204" pitchFamily="34" charset="0"/>
              <a:cs typeface="Arial" panose="020B0604020202020204" pitchFamily="34" charset="0"/>
            </a:endParaRPr>
          </a:p>
          <a:p>
            <a:pPr algn="just"/>
            <a:r>
              <a:rPr lang="en-US" cap="none" dirty="0">
                <a:latin typeface="Arial" panose="020B0604020202020204" pitchFamily="34" charset="0"/>
                <a:cs typeface="Arial" panose="020B0604020202020204" pitchFamily="34" charset="0"/>
              </a:rPr>
              <a:t>Severe complications include -</a:t>
            </a:r>
          </a:p>
          <a:p>
            <a:pPr algn="just"/>
            <a:r>
              <a:rPr lang="en-US" cap="none" dirty="0" smtClean="0">
                <a:latin typeface="Arial" panose="020B0604020202020204" pitchFamily="34" charset="0"/>
                <a:cs typeface="Arial" panose="020B0604020202020204" pitchFamily="34" charset="0"/>
              </a:rPr>
              <a:t>Perforation</a:t>
            </a:r>
            <a:endParaRPr lang="en-US" cap="none" dirty="0">
              <a:latin typeface="Arial" panose="020B0604020202020204" pitchFamily="34" charset="0"/>
              <a:cs typeface="Arial" panose="020B0604020202020204" pitchFamily="34" charset="0"/>
            </a:endParaRPr>
          </a:p>
          <a:p>
            <a:pPr algn="just"/>
            <a:r>
              <a:rPr lang="en-US" cap="none" dirty="0">
                <a:latin typeface="Arial" panose="020B0604020202020204" pitchFamily="34" charset="0"/>
                <a:cs typeface="Arial" panose="020B0604020202020204" pitchFamily="34" charset="0"/>
              </a:rPr>
              <a:t>Shock</a:t>
            </a:r>
            <a:endParaRPr lang="en-US" altLang="zh-TW" cap="none" dirty="0">
              <a:latin typeface="Arial" panose="020B0604020202020204" pitchFamily="34" charset="0"/>
              <a:cs typeface="Arial" panose="020B0604020202020204" pitchFamily="34" charset="0"/>
            </a:endParaRPr>
          </a:p>
          <a:p>
            <a:pPr algn="just"/>
            <a:endParaRPr lang="en-US" cap="none"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399180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1955443" y="309093"/>
            <a:ext cx="8229600" cy="1143000"/>
          </a:xfrm>
        </p:spPr>
        <p:txBody>
          <a:bodyPr>
            <a:normAutofit/>
          </a:bodyPr>
          <a:lstStyle/>
          <a:p>
            <a:pPr eaLnBrk="1" hangingPunct="1"/>
            <a:r>
              <a:rPr lang="en-US" altLang="zh-TW" b="1" dirty="0">
                <a:latin typeface="Arial" panose="020B0604020202020204" pitchFamily="34" charset="0"/>
                <a:cs typeface="Arial" panose="020B0604020202020204" pitchFamily="34" charset="0"/>
              </a:rPr>
              <a:t>Risk factors </a:t>
            </a:r>
          </a:p>
        </p:txBody>
      </p:sp>
      <p:sp>
        <p:nvSpPr>
          <p:cNvPr id="6147" name="Rectangle 3"/>
          <p:cNvSpPr>
            <a:spLocks noGrp="1" noChangeArrowheads="1"/>
          </p:cNvSpPr>
          <p:nvPr>
            <p:ph idx="1"/>
          </p:nvPr>
        </p:nvSpPr>
        <p:spPr>
          <a:xfrm>
            <a:off x="1647423" y="1666741"/>
            <a:ext cx="8305800" cy="4309056"/>
          </a:xfrm>
          <a:prstGeom prst="rect">
            <a:avLst/>
          </a:prstGeom>
        </p:spPr>
        <p:txBody>
          <a:bodyPr>
            <a:normAutofit/>
          </a:bodyPr>
          <a:lstStyle/>
          <a:p>
            <a:pPr marL="0" indent="0" algn="just">
              <a:lnSpc>
                <a:spcPct val="150000"/>
              </a:lnSpc>
              <a:spcBef>
                <a:spcPts val="0"/>
              </a:spcBef>
              <a:buNone/>
            </a:pPr>
            <a:r>
              <a:rPr lang="en-US" altLang="zh-TW" b="1" u="sng" cap="none" dirty="0">
                <a:latin typeface="Arial" panose="020B0604020202020204" pitchFamily="34" charset="0"/>
                <a:cs typeface="Arial" panose="020B0604020202020204" pitchFamily="34" charset="0"/>
              </a:rPr>
              <a:t>Drug factors –</a:t>
            </a:r>
          </a:p>
          <a:p>
            <a:pPr marL="0" indent="0" algn="just">
              <a:lnSpc>
                <a:spcPct val="150000"/>
              </a:lnSpc>
              <a:spcBef>
                <a:spcPts val="0"/>
              </a:spcBef>
              <a:buNone/>
            </a:pPr>
            <a:endParaRPr lang="en-US" altLang="zh-TW" b="1" u="sng" cap="none" dirty="0" smtClean="0">
              <a:latin typeface="Arial" panose="020B0604020202020204" pitchFamily="34" charset="0"/>
              <a:cs typeface="Arial" panose="020B0604020202020204" pitchFamily="34" charset="0"/>
            </a:endParaRPr>
          </a:p>
          <a:p>
            <a:pPr marL="0" indent="0" algn="just">
              <a:lnSpc>
                <a:spcPct val="150000"/>
              </a:lnSpc>
              <a:spcBef>
                <a:spcPts val="0"/>
              </a:spcBef>
              <a:buNone/>
            </a:pPr>
            <a:r>
              <a:rPr lang="en-US" altLang="zh-TW" cap="none" dirty="0" smtClean="0">
                <a:latin typeface="Arial" panose="020B0604020202020204" pitchFamily="34" charset="0"/>
                <a:cs typeface="Arial" panose="020B0604020202020204" pitchFamily="34" charset="0"/>
              </a:rPr>
              <a:t>     1. Antibiotics with large spectrum</a:t>
            </a:r>
          </a:p>
          <a:p>
            <a:pPr algn="just" eaLnBrk="1" hangingPunct="1">
              <a:lnSpc>
                <a:spcPct val="150000"/>
              </a:lnSpc>
              <a:spcBef>
                <a:spcPts val="0"/>
              </a:spcBef>
              <a:buFont typeface="Wingdings" pitchFamily="2" charset="2"/>
              <a:buNone/>
            </a:pPr>
            <a:r>
              <a:rPr lang="en-US" altLang="zh-TW" cap="none" dirty="0" smtClean="0">
                <a:latin typeface="Arial" panose="020B0604020202020204" pitchFamily="34" charset="0"/>
                <a:cs typeface="Arial" panose="020B0604020202020204" pitchFamily="34" charset="0"/>
              </a:rPr>
              <a:t>     2. Duration of antibiotics therapy </a:t>
            </a:r>
          </a:p>
          <a:p>
            <a:pPr lvl="1" algn="just">
              <a:lnSpc>
                <a:spcPct val="150000"/>
              </a:lnSpc>
              <a:spcBef>
                <a:spcPts val="0"/>
              </a:spcBef>
            </a:pPr>
            <a:r>
              <a:rPr lang="en-US" altLang="zh-TW" sz="2000" cap="none" dirty="0" smtClean="0">
                <a:latin typeface="Arial" panose="020B0604020202020204" pitchFamily="34" charset="0"/>
                <a:cs typeface="Arial" panose="020B0604020202020204" pitchFamily="34" charset="0"/>
              </a:rPr>
              <a:t>prolonged treatment </a:t>
            </a:r>
          </a:p>
          <a:p>
            <a:pPr lvl="1" algn="just">
              <a:lnSpc>
                <a:spcPct val="150000"/>
              </a:lnSpc>
              <a:spcBef>
                <a:spcPts val="0"/>
              </a:spcBef>
            </a:pPr>
            <a:r>
              <a:rPr lang="en-US" altLang="zh-TW" sz="2000" cap="none" dirty="0" smtClean="0">
                <a:latin typeface="Arial" panose="020B0604020202020204" pitchFamily="34" charset="0"/>
                <a:cs typeface="Arial" panose="020B0604020202020204" pitchFamily="34" charset="0"/>
              </a:rPr>
              <a:t>repeated treatment</a:t>
            </a:r>
          </a:p>
          <a:p>
            <a:pPr algn="just" eaLnBrk="1" hangingPunct="1">
              <a:lnSpc>
                <a:spcPct val="150000"/>
              </a:lnSpc>
              <a:spcBef>
                <a:spcPts val="0"/>
              </a:spcBef>
              <a:buFont typeface="Wingdings" pitchFamily="2" charset="2"/>
              <a:buNone/>
            </a:pPr>
            <a:r>
              <a:rPr lang="en-US" altLang="zh-TW" cap="none" dirty="0">
                <a:latin typeface="Arial" panose="020B0604020202020204" pitchFamily="34" charset="0"/>
                <a:cs typeface="Arial" panose="020B0604020202020204" pitchFamily="34" charset="0"/>
              </a:rPr>
              <a:t>     </a:t>
            </a:r>
            <a:r>
              <a:rPr lang="en-US" altLang="zh-TW" cap="none" dirty="0" smtClean="0">
                <a:latin typeface="Arial" panose="020B0604020202020204" pitchFamily="34" charset="0"/>
                <a:cs typeface="Arial" panose="020B0604020202020204" pitchFamily="34" charset="0"/>
              </a:rPr>
              <a:t>3. Combination therapies</a:t>
            </a:r>
          </a:p>
          <a:p>
            <a:pPr algn="just" eaLnBrk="1" hangingPunct="1">
              <a:lnSpc>
                <a:spcPct val="150000"/>
              </a:lnSpc>
              <a:spcBef>
                <a:spcPts val="0"/>
              </a:spcBef>
              <a:buFont typeface="Wingdings" pitchFamily="2" charset="2"/>
              <a:buNone/>
            </a:pPr>
            <a:r>
              <a:rPr lang="en-US" altLang="zh-TW" cap="none" dirty="0" smtClean="0">
                <a:latin typeface="Arial" panose="020B0604020202020204" pitchFamily="34" charset="0"/>
                <a:cs typeface="Arial" panose="020B0604020202020204" pitchFamily="34" charset="0"/>
              </a:rPr>
              <a:t>     4. Antibiotics with high </a:t>
            </a:r>
            <a:r>
              <a:rPr lang="en-US" altLang="zh-TW" cap="none" dirty="0" err="1" smtClean="0">
                <a:latin typeface="Arial" panose="020B0604020202020204" pitchFamily="34" charset="0"/>
                <a:cs typeface="Arial" panose="020B0604020202020204" pitchFamily="34" charset="0"/>
              </a:rPr>
              <a:t>billiary</a:t>
            </a:r>
            <a:r>
              <a:rPr lang="en-US" altLang="zh-TW" cap="none" dirty="0" smtClean="0">
                <a:latin typeface="Arial" panose="020B0604020202020204" pitchFamily="34" charset="0"/>
                <a:cs typeface="Arial" panose="020B0604020202020204" pitchFamily="34" charset="0"/>
              </a:rPr>
              <a:t> excretion</a:t>
            </a:r>
          </a:p>
        </p:txBody>
      </p:sp>
    </p:spTree>
    <p:extLst>
      <p:ext uri="{BB962C8B-B14F-4D97-AF65-F5344CB8AC3E}">
        <p14:creationId xmlns:p14="http://schemas.microsoft.com/office/powerpoint/2010/main" val="28023233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149" y="206394"/>
            <a:ext cx="10364451" cy="1313314"/>
          </a:xfrm>
        </p:spPr>
        <p:txBody>
          <a:bodyPr/>
          <a:lstStyle/>
          <a:p>
            <a:r>
              <a:rPr lang="en-US" altLang="zh-TW" b="1" dirty="0">
                <a:latin typeface="Arial" panose="020B0604020202020204" pitchFamily="34" charset="0"/>
                <a:cs typeface="Arial" panose="020B0604020202020204" pitchFamily="34" charset="0"/>
              </a:rPr>
              <a:t>Risk factors </a:t>
            </a:r>
            <a:endParaRPr lang="en-US" dirty="0"/>
          </a:p>
        </p:txBody>
      </p:sp>
      <p:sp>
        <p:nvSpPr>
          <p:cNvPr id="3" name="Content Placeholder 2"/>
          <p:cNvSpPr>
            <a:spLocks noGrp="1"/>
          </p:cNvSpPr>
          <p:nvPr>
            <p:ph idx="1"/>
          </p:nvPr>
        </p:nvSpPr>
        <p:spPr>
          <a:xfrm>
            <a:off x="913773" y="1671635"/>
            <a:ext cx="10363827" cy="3424107"/>
          </a:xfrm>
        </p:spPr>
        <p:txBody>
          <a:bodyPr>
            <a:noAutofit/>
          </a:bodyPr>
          <a:lstStyle/>
          <a:p>
            <a:pPr algn="just"/>
            <a:r>
              <a:rPr lang="en-US" altLang="zh-TW" b="1" u="sng" cap="none" dirty="0">
                <a:latin typeface="Arial" panose="020B0604020202020204" pitchFamily="34" charset="0"/>
                <a:cs typeface="Arial" panose="020B0604020202020204" pitchFamily="34" charset="0"/>
              </a:rPr>
              <a:t>Host </a:t>
            </a:r>
            <a:r>
              <a:rPr lang="en-US" altLang="zh-TW" b="1" u="sng" cap="none" dirty="0" smtClean="0">
                <a:latin typeface="Arial" panose="020B0604020202020204" pitchFamily="34" charset="0"/>
                <a:cs typeface="Arial" panose="020B0604020202020204" pitchFamily="34" charset="0"/>
              </a:rPr>
              <a:t>factors-</a:t>
            </a:r>
            <a:endParaRPr lang="en-US" altLang="zh-TW" b="1" u="sng" cap="none" dirty="0">
              <a:latin typeface="Arial" panose="020B0604020202020204" pitchFamily="34" charset="0"/>
              <a:cs typeface="Arial" panose="020B0604020202020204" pitchFamily="34" charset="0"/>
            </a:endParaRPr>
          </a:p>
          <a:p>
            <a:pPr marL="514350" indent="-514350" algn="just">
              <a:buFont typeface="+mj-lt"/>
              <a:buAutoNum type="arabicPeriod"/>
            </a:pPr>
            <a:r>
              <a:rPr lang="en-US" altLang="zh-TW" cap="none" dirty="0">
                <a:latin typeface="Arial" panose="020B0604020202020204" pitchFamily="34" charset="0"/>
                <a:cs typeface="Arial" panose="020B0604020202020204" pitchFamily="34" charset="0"/>
              </a:rPr>
              <a:t>Extreme ages of life （＜6 years ,＞65 years).</a:t>
            </a:r>
          </a:p>
          <a:p>
            <a:pPr marL="514350" indent="-514350" algn="just">
              <a:buFont typeface="+mj-lt"/>
              <a:buAutoNum type="arabicPeriod"/>
            </a:pPr>
            <a:r>
              <a:rPr lang="en-US" altLang="zh-TW" cap="none" dirty="0">
                <a:latin typeface="Arial" panose="020B0604020202020204" pitchFamily="34" charset="0"/>
                <a:cs typeface="Arial" panose="020B0604020202020204" pitchFamily="34" charset="0"/>
              </a:rPr>
              <a:t>Underlying pathologic cause-			</a:t>
            </a:r>
          </a:p>
          <a:p>
            <a:pPr marL="971550" lvl="1" indent="-514350" algn="just"/>
            <a:r>
              <a:rPr lang="en-US" altLang="zh-TW" sz="2000" cap="none" dirty="0">
                <a:latin typeface="Arial" panose="020B0604020202020204" pitchFamily="34" charset="0"/>
                <a:cs typeface="Arial" panose="020B0604020202020204" pitchFamily="34" charset="0"/>
              </a:rPr>
              <a:t>previous AAD </a:t>
            </a:r>
          </a:p>
          <a:p>
            <a:pPr marL="971550" lvl="1" indent="-514350" algn="just"/>
            <a:r>
              <a:rPr lang="en-US" altLang="zh-TW" sz="2000" cap="none" dirty="0">
                <a:latin typeface="Arial" panose="020B0604020202020204" pitchFamily="34" charset="0"/>
                <a:cs typeface="Arial" panose="020B0604020202020204" pitchFamily="34" charset="0"/>
              </a:rPr>
              <a:t>severe underlying disease</a:t>
            </a:r>
          </a:p>
          <a:p>
            <a:pPr marL="971550" lvl="1" indent="-514350" algn="just"/>
            <a:r>
              <a:rPr lang="en-US" altLang="zh-TW" sz="2000" cap="none" dirty="0">
                <a:latin typeface="Arial" panose="020B0604020202020204" pitchFamily="34" charset="0"/>
                <a:cs typeface="Arial" panose="020B0604020202020204" pitchFamily="34" charset="0"/>
              </a:rPr>
              <a:t>chronic disease of the digestive tract</a:t>
            </a:r>
          </a:p>
          <a:p>
            <a:pPr marL="971550" lvl="1" indent="-514350" algn="just"/>
            <a:r>
              <a:rPr lang="en-US" altLang="zh-TW" sz="2000" cap="none" dirty="0">
                <a:latin typeface="Arial" panose="020B0604020202020204" pitchFamily="34" charset="0"/>
                <a:cs typeface="Arial" panose="020B0604020202020204" pitchFamily="34" charset="0"/>
              </a:rPr>
              <a:t>Immunosuppression</a:t>
            </a:r>
          </a:p>
          <a:p>
            <a:pPr marL="514350" indent="-514350" algn="just">
              <a:buFont typeface="+mj-lt"/>
              <a:buAutoNum type="arabicPeriod"/>
            </a:pPr>
            <a:r>
              <a:rPr lang="en-US" altLang="zh-TW" cap="none" dirty="0">
                <a:latin typeface="Arial" panose="020B0604020202020204" pitchFamily="34" charset="0"/>
                <a:cs typeface="Arial" panose="020B0604020202020204" pitchFamily="34" charset="0"/>
              </a:rPr>
              <a:t>Hospitalization</a:t>
            </a:r>
          </a:p>
          <a:p>
            <a:pPr marL="914400" lvl="1" indent="-457200" algn="just"/>
            <a:r>
              <a:rPr lang="en-US" altLang="zh-TW" sz="2000" cap="none" dirty="0">
                <a:latin typeface="Arial" panose="020B0604020202020204" pitchFamily="34" charset="0"/>
                <a:cs typeface="Arial" panose="020B0604020202020204" pitchFamily="34" charset="0"/>
              </a:rPr>
              <a:t>length of hospital stay		</a:t>
            </a:r>
          </a:p>
          <a:p>
            <a:pPr marL="914400" lvl="1" indent="-457200" algn="just"/>
            <a:r>
              <a:rPr lang="en-US" altLang="zh-TW" sz="2000" cap="none" dirty="0">
                <a:latin typeface="Arial" panose="020B0604020202020204" pitchFamily="34" charset="0"/>
                <a:cs typeface="Arial" panose="020B0604020202020204" pitchFamily="34" charset="0"/>
              </a:rPr>
              <a:t>gastric – intestinal surgery</a:t>
            </a:r>
          </a:p>
          <a:p>
            <a:pPr algn="just"/>
            <a:endParaRPr lang="en-US" cap="none"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951334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1981200" y="643944"/>
            <a:ext cx="8229600" cy="1143000"/>
          </a:xfrm>
        </p:spPr>
        <p:txBody>
          <a:bodyPr/>
          <a:lstStyle/>
          <a:p>
            <a:pPr eaLnBrk="1" hangingPunct="1"/>
            <a:r>
              <a:rPr lang="en-US" altLang="zh-TW" b="1" dirty="0" smtClean="0">
                <a:latin typeface="Arial" panose="020B0604020202020204" pitchFamily="34" charset="0"/>
                <a:cs typeface="Arial" panose="020B0604020202020204" pitchFamily="34" charset="0"/>
              </a:rPr>
              <a:t>Treatment of AAD</a:t>
            </a:r>
          </a:p>
        </p:txBody>
      </p:sp>
      <p:sp>
        <p:nvSpPr>
          <p:cNvPr id="10243" name="Rectangle 3"/>
          <p:cNvSpPr>
            <a:spLocks noGrp="1" noChangeArrowheads="1"/>
          </p:cNvSpPr>
          <p:nvPr>
            <p:ph idx="1"/>
          </p:nvPr>
        </p:nvSpPr>
        <p:spPr>
          <a:xfrm>
            <a:off x="1981200" y="2221606"/>
            <a:ext cx="7848600" cy="2788276"/>
          </a:xfrm>
          <a:prstGeom prst="rect">
            <a:avLst/>
          </a:prstGeom>
        </p:spPr>
        <p:txBody>
          <a:bodyPr>
            <a:noAutofit/>
          </a:bodyPr>
          <a:lstStyle/>
          <a:p>
            <a:pPr algn="just" eaLnBrk="1" hangingPunct="1">
              <a:lnSpc>
                <a:spcPct val="150000"/>
              </a:lnSpc>
              <a:spcBef>
                <a:spcPts val="0"/>
              </a:spcBef>
            </a:pPr>
            <a:r>
              <a:rPr lang="en-US" altLang="zh-TW" cap="none" dirty="0" smtClean="0">
                <a:latin typeface="Arial" panose="020B0604020202020204" pitchFamily="34" charset="0"/>
                <a:cs typeface="Arial" panose="020B0604020202020204" pitchFamily="34" charset="0"/>
              </a:rPr>
              <a:t>Rehydration</a:t>
            </a:r>
          </a:p>
          <a:p>
            <a:pPr algn="just" eaLnBrk="1" hangingPunct="1">
              <a:lnSpc>
                <a:spcPct val="150000"/>
              </a:lnSpc>
              <a:spcBef>
                <a:spcPts val="0"/>
              </a:spcBef>
            </a:pPr>
            <a:r>
              <a:rPr lang="en-US" altLang="zh-TW" cap="none" dirty="0" smtClean="0">
                <a:latin typeface="Arial" panose="020B0604020202020204" pitchFamily="34" charset="0"/>
                <a:cs typeface="Arial" panose="020B0604020202020204" pitchFamily="34" charset="0"/>
              </a:rPr>
              <a:t>Drug therapy</a:t>
            </a:r>
          </a:p>
          <a:p>
            <a:pPr algn="just" eaLnBrk="1" hangingPunct="1">
              <a:lnSpc>
                <a:spcPct val="150000"/>
              </a:lnSpc>
              <a:spcBef>
                <a:spcPts val="0"/>
              </a:spcBef>
            </a:pPr>
            <a:r>
              <a:rPr lang="en-US" altLang="zh-TW" cap="none" dirty="0">
                <a:latin typeface="Arial" panose="020B0604020202020204" pitchFamily="34" charset="0"/>
                <a:cs typeface="Arial" panose="020B0604020202020204" pitchFamily="34" charset="0"/>
              </a:rPr>
              <a:t>P</a:t>
            </a:r>
            <a:r>
              <a:rPr lang="en-US" altLang="zh-TW" cap="none" dirty="0" smtClean="0">
                <a:latin typeface="Arial" panose="020B0604020202020204" pitchFamily="34" charset="0"/>
                <a:cs typeface="Arial" panose="020B0604020202020204" pitchFamily="34" charset="0"/>
              </a:rPr>
              <a:t>robiotics</a:t>
            </a:r>
          </a:p>
        </p:txBody>
      </p:sp>
    </p:spTree>
    <p:extLst>
      <p:ext uri="{BB962C8B-B14F-4D97-AF65-F5344CB8AC3E}">
        <p14:creationId xmlns:p14="http://schemas.microsoft.com/office/powerpoint/2010/main" val="22304196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6655" y="360941"/>
            <a:ext cx="10364451" cy="1596177"/>
          </a:xfrm>
        </p:spPr>
        <p:txBody>
          <a:bodyPr/>
          <a:lstStyle/>
          <a:p>
            <a:r>
              <a:rPr lang="en-US" b="1" dirty="0" smtClean="0">
                <a:latin typeface="Arial" panose="020B0604020202020204" pitchFamily="34" charset="0"/>
                <a:cs typeface="Arial" panose="020B0604020202020204" pitchFamily="34" charset="0"/>
              </a:rPr>
              <a:t>Rehydration</a:t>
            </a:r>
            <a:endParaRPr lang="en-US" b="1"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1043190" y="2214694"/>
            <a:ext cx="9968247" cy="3387616"/>
          </a:xfrm>
          <a:prstGeom prst="rect">
            <a:avLst/>
          </a:prstGeom>
        </p:spPr>
        <p:txBody>
          <a:bodyPr/>
          <a:lstStyle/>
          <a:p>
            <a:pPr algn="just">
              <a:lnSpc>
                <a:spcPct val="150000"/>
              </a:lnSpc>
              <a:spcBef>
                <a:spcPts val="0"/>
              </a:spcBef>
            </a:pPr>
            <a:r>
              <a:rPr lang="en-US" cap="none" dirty="0" smtClean="0">
                <a:latin typeface="Arial" panose="020B0604020202020204" pitchFamily="34" charset="0"/>
                <a:cs typeface="Arial" panose="020B0604020202020204" pitchFamily="34" charset="0"/>
              </a:rPr>
              <a:t>Can be done</a:t>
            </a:r>
            <a:r>
              <a:rPr lang="en-US" cap="none" dirty="0">
                <a:latin typeface="Arial" panose="020B0604020202020204" pitchFamily="34" charset="0"/>
                <a:cs typeface="Arial" panose="020B0604020202020204" pitchFamily="34" charset="0"/>
              </a:rPr>
              <a:t> </a:t>
            </a:r>
            <a:r>
              <a:rPr lang="en-US" cap="none" dirty="0" smtClean="0">
                <a:latin typeface="Arial" panose="020B0604020202020204" pitchFamily="34" charset="0"/>
                <a:cs typeface="Arial" panose="020B0604020202020204" pitchFamily="34" charset="0"/>
              </a:rPr>
              <a:t>orally or </a:t>
            </a:r>
            <a:r>
              <a:rPr lang="en-US" cap="none" dirty="0" err="1" smtClean="0">
                <a:latin typeface="Arial" panose="020B0604020202020204" pitchFamily="34" charset="0"/>
                <a:cs typeface="Arial" panose="020B0604020202020204" pitchFamily="34" charset="0"/>
              </a:rPr>
              <a:t>i.v.</a:t>
            </a:r>
            <a:endParaRPr lang="en-US" cap="none" dirty="0" smtClean="0">
              <a:latin typeface="Arial" panose="020B0604020202020204" pitchFamily="34" charset="0"/>
              <a:cs typeface="Arial" panose="020B0604020202020204" pitchFamily="34" charset="0"/>
            </a:endParaRPr>
          </a:p>
          <a:p>
            <a:pPr algn="just">
              <a:lnSpc>
                <a:spcPct val="150000"/>
              </a:lnSpc>
              <a:spcBef>
                <a:spcPts val="0"/>
              </a:spcBef>
            </a:pPr>
            <a:r>
              <a:rPr lang="en-US" u="sng" cap="none" dirty="0" err="1" smtClean="0">
                <a:latin typeface="Arial" panose="020B0604020202020204" pitchFamily="34" charset="0"/>
                <a:cs typeface="Arial" panose="020B0604020202020204" pitchFamily="34" charset="0"/>
              </a:rPr>
              <a:t>i.v</a:t>
            </a:r>
            <a:r>
              <a:rPr lang="en-US" u="sng" cap="none" dirty="0" smtClean="0">
                <a:latin typeface="Arial" panose="020B0604020202020204" pitchFamily="34" charset="0"/>
                <a:cs typeface="Arial" panose="020B0604020202020204" pitchFamily="34" charset="0"/>
              </a:rPr>
              <a:t> rehydration </a:t>
            </a:r>
            <a:r>
              <a:rPr lang="en-US" cap="none" dirty="0" smtClean="0">
                <a:latin typeface="Arial" panose="020B0604020202020204" pitchFamily="34" charset="0"/>
                <a:cs typeface="Arial" panose="020B0604020202020204" pitchFamily="34" charset="0"/>
              </a:rPr>
              <a:t>is needed only when fluid loss is severe i.e. &gt; 10% body weight or patient is losing &gt; 10 ml/kg/</a:t>
            </a:r>
            <a:r>
              <a:rPr lang="en-US" cap="none" dirty="0" err="1" smtClean="0">
                <a:latin typeface="Arial" panose="020B0604020202020204" pitchFamily="34" charset="0"/>
                <a:cs typeface="Arial" panose="020B0604020202020204" pitchFamily="34" charset="0"/>
              </a:rPr>
              <a:t>hr</a:t>
            </a:r>
            <a:r>
              <a:rPr lang="en-US" cap="none" dirty="0" smtClean="0">
                <a:latin typeface="Arial" panose="020B0604020202020204" pitchFamily="34" charset="0"/>
                <a:cs typeface="Arial" panose="020B0604020202020204" pitchFamily="34" charset="0"/>
              </a:rPr>
              <a:t> or is unable to take enough oral fluids due to weakness and vomiting.</a:t>
            </a:r>
          </a:p>
          <a:p>
            <a:pPr algn="just">
              <a:lnSpc>
                <a:spcPct val="150000"/>
              </a:lnSpc>
              <a:spcBef>
                <a:spcPts val="0"/>
              </a:spcBef>
            </a:pPr>
            <a:r>
              <a:rPr lang="en-US" u="sng" cap="none" dirty="0" smtClean="0">
                <a:latin typeface="Arial" panose="020B0604020202020204" pitchFamily="34" charset="0"/>
                <a:cs typeface="Arial" panose="020B0604020202020204" pitchFamily="34" charset="0"/>
              </a:rPr>
              <a:t>Oral rehydration therapy </a:t>
            </a:r>
            <a:r>
              <a:rPr lang="en-US" cap="none" dirty="0" smtClean="0">
                <a:latin typeface="Arial" panose="020B0604020202020204" pitchFamily="34" charset="0"/>
                <a:cs typeface="Arial" panose="020B0604020202020204" pitchFamily="34" charset="0"/>
              </a:rPr>
              <a:t>can be started from beginning when fluid loss is mild or moderate.</a:t>
            </a:r>
          </a:p>
          <a:p>
            <a:pPr algn="just">
              <a:lnSpc>
                <a:spcPct val="150000"/>
              </a:lnSpc>
              <a:spcBef>
                <a:spcPts val="0"/>
              </a:spcBef>
            </a:pPr>
            <a:endParaRPr lang="en-US" cap="none"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6244098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981200" y="2214694"/>
            <a:ext cx="7772400" cy="2862322"/>
          </a:xfrm>
          <a:prstGeom prst="rect">
            <a:avLst/>
          </a:prstGeom>
        </p:spPr>
        <p:txBody>
          <a:bodyPr wrap="square">
            <a:spAutoFit/>
          </a:bodyPr>
          <a:lstStyle/>
          <a:p>
            <a:pPr algn="just">
              <a:lnSpc>
                <a:spcPct val="150000"/>
              </a:lnSpc>
            </a:pPr>
            <a:r>
              <a:rPr lang="en-US" altLang="zh-TW" sz="2000" dirty="0">
                <a:latin typeface="Arial" panose="020B0604020202020204" pitchFamily="34" charset="0"/>
                <a:cs typeface="Arial" panose="020B0604020202020204" pitchFamily="34" charset="0"/>
              </a:rPr>
              <a:t>Replacement of appropriate antibiotics- </a:t>
            </a:r>
            <a:r>
              <a:rPr lang="en-US" sz="2000" dirty="0">
                <a:latin typeface="Arial" panose="020B0604020202020204" pitchFamily="34" charset="0"/>
                <a:cs typeface="Arial" panose="020B0604020202020204" pitchFamily="34" charset="0"/>
              </a:rPr>
              <a:t>drug with lower AAD risk can be effective.</a:t>
            </a:r>
          </a:p>
          <a:p>
            <a:pPr algn="just">
              <a:lnSpc>
                <a:spcPct val="150000"/>
              </a:lnSpc>
            </a:pPr>
            <a:endParaRPr lang="en-US" sz="2000" dirty="0">
              <a:latin typeface="Arial" panose="020B0604020202020204" pitchFamily="34" charset="0"/>
              <a:cs typeface="Arial" panose="020B0604020202020204" pitchFamily="34" charset="0"/>
            </a:endParaRPr>
          </a:p>
          <a:p>
            <a:pPr marL="457200" indent="-457200" algn="just">
              <a:lnSpc>
                <a:spcPct val="150000"/>
              </a:lnSpc>
              <a:buFont typeface="Arial" pitchFamily="34" charset="0"/>
              <a:buChar char="•"/>
            </a:pPr>
            <a:r>
              <a:rPr lang="en-US" sz="2000" dirty="0">
                <a:latin typeface="Arial" panose="020B0604020202020204" pitchFamily="34" charset="0"/>
                <a:cs typeface="Arial" panose="020B0604020202020204" pitchFamily="34" charset="0"/>
              </a:rPr>
              <a:t>Quinolones</a:t>
            </a:r>
          </a:p>
          <a:p>
            <a:pPr marL="457200" indent="-457200" algn="just">
              <a:lnSpc>
                <a:spcPct val="150000"/>
              </a:lnSpc>
              <a:buFont typeface="Arial" pitchFamily="34" charset="0"/>
              <a:buChar char="•"/>
            </a:pPr>
            <a:r>
              <a:rPr lang="en-US" sz="2000" dirty="0">
                <a:latin typeface="Arial" panose="020B0604020202020204" pitchFamily="34" charset="0"/>
                <a:cs typeface="Arial" panose="020B0604020202020204" pitchFamily="34" charset="0"/>
              </a:rPr>
              <a:t>Co-</a:t>
            </a:r>
            <a:r>
              <a:rPr lang="en-US" sz="2000" dirty="0" err="1">
                <a:latin typeface="Arial" panose="020B0604020202020204" pitchFamily="34" charset="0"/>
                <a:cs typeface="Arial" panose="020B0604020202020204" pitchFamily="34" charset="0"/>
              </a:rPr>
              <a:t>trimoxazole</a:t>
            </a:r>
            <a:r>
              <a:rPr lang="en-US" sz="2000" dirty="0">
                <a:latin typeface="Arial" panose="020B0604020202020204" pitchFamily="34" charset="0"/>
                <a:cs typeface="Arial" panose="020B0604020202020204" pitchFamily="34" charset="0"/>
              </a:rPr>
              <a:t> </a:t>
            </a:r>
          </a:p>
          <a:p>
            <a:pPr marL="457200" indent="-457200" algn="just">
              <a:lnSpc>
                <a:spcPct val="150000"/>
              </a:lnSpc>
              <a:buFont typeface="Arial" pitchFamily="34" charset="0"/>
              <a:buChar char="•"/>
            </a:pPr>
            <a:r>
              <a:rPr lang="en-US" sz="2000" dirty="0">
                <a:latin typeface="Arial" panose="020B0604020202020204" pitchFamily="34" charset="0"/>
                <a:cs typeface="Arial" panose="020B0604020202020204" pitchFamily="34" charset="0"/>
              </a:rPr>
              <a:t>Aminoglycosides</a:t>
            </a:r>
          </a:p>
        </p:txBody>
      </p:sp>
      <p:sp>
        <p:nvSpPr>
          <p:cNvPr id="5" name="Title 4"/>
          <p:cNvSpPr>
            <a:spLocks noGrp="1"/>
          </p:cNvSpPr>
          <p:nvPr>
            <p:ph type="title"/>
          </p:nvPr>
        </p:nvSpPr>
        <p:spPr>
          <a:xfrm>
            <a:off x="900897" y="412457"/>
            <a:ext cx="10364451" cy="1596177"/>
          </a:xfrm>
        </p:spPr>
        <p:txBody>
          <a:bodyPr/>
          <a:lstStyle/>
          <a:p>
            <a:r>
              <a:rPr lang="en-US" b="1" dirty="0" smtClean="0">
                <a:latin typeface="Arial" panose="020B0604020202020204" pitchFamily="34" charset="0"/>
                <a:cs typeface="Arial" panose="020B0604020202020204" pitchFamily="34" charset="0"/>
              </a:rPr>
              <a:t>Drug therapy</a:t>
            </a:r>
            <a:endParaRPr lang="en-US"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07668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58345" y="2214694"/>
            <a:ext cx="8832761" cy="2862322"/>
          </a:xfrm>
          <a:prstGeom prst="rect">
            <a:avLst/>
          </a:prstGeom>
        </p:spPr>
        <p:txBody>
          <a:bodyPr wrap="square">
            <a:spAutoFit/>
          </a:bodyPr>
          <a:lstStyle/>
          <a:p>
            <a:pPr algn="just">
              <a:lnSpc>
                <a:spcPct val="150000"/>
              </a:lnSpc>
            </a:pPr>
            <a:r>
              <a:rPr lang="en-US" altLang="zh-TW" sz="2000" b="1" u="sng" dirty="0">
                <a:latin typeface="Arial" panose="020B0604020202020204" pitchFamily="34" charset="0"/>
                <a:cs typeface="Arial" panose="020B0604020202020204" pitchFamily="34" charset="0"/>
              </a:rPr>
              <a:t>Probiotics </a:t>
            </a:r>
            <a:r>
              <a:rPr lang="en-US" altLang="zh-TW" sz="2000" dirty="0">
                <a:latin typeface="Arial" panose="020B0604020202020204" pitchFamily="34" charset="0"/>
                <a:cs typeface="Arial" panose="020B0604020202020204" pitchFamily="34" charset="0"/>
              </a:rPr>
              <a:t>are</a:t>
            </a:r>
            <a:r>
              <a:rPr lang="en-US" sz="2000" dirty="0">
                <a:latin typeface="Arial" panose="020B0604020202020204" pitchFamily="34" charset="0"/>
                <a:cs typeface="Arial" panose="020B0604020202020204" pitchFamily="34" charset="0"/>
              </a:rPr>
              <a:t> non-pathogenic living organisms, capable of re-establishing the bacterial equilibrium of the intestine. </a:t>
            </a:r>
          </a:p>
          <a:p>
            <a:pPr algn="just">
              <a:lnSpc>
                <a:spcPct val="150000"/>
              </a:lnSpc>
            </a:pPr>
            <a:endParaRPr lang="en-US" sz="2000" dirty="0">
              <a:latin typeface="Arial" panose="020B0604020202020204" pitchFamily="34" charset="0"/>
              <a:cs typeface="Arial" panose="020B0604020202020204" pitchFamily="34" charset="0"/>
            </a:endParaRPr>
          </a:p>
          <a:p>
            <a:pPr marL="457200" indent="-457200" algn="just">
              <a:lnSpc>
                <a:spcPct val="150000"/>
              </a:lnSpc>
              <a:buFont typeface="Arial" pitchFamily="34" charset="0"/>
              <a:buChar char="•"/>
            </a:pPr>
            <a:r>
              <a:rPr lang="en-US" sz="2000" dirty="0">
                <a:latin typeface="Arial" panose="020B0604020202020204" pitchFamily="34" charset="0"/>
                <a:cs typeface="Arial" panose="020B0604020202020204" pitchFamily="34" charset="0"/>
              </a:rPr>
              <a:t>Lactobacillus acidophilus, &amp; Enterococcus </a:t>
            </a:r>
            <a:r>
              <a:rPr lang="en-US" sz="2000" dirty="0" err="1">
                <a:latin typeface="Arial" panose="020B0604020202020204" pitchFamily="34" charset="0"/>
                <a:cs typeface="Arial" panose="020B0604020202020204" pitchFamily="34" charset="0"/>
              </a:rPr>
              <a:t>faecium</a:t>
            </a:r>
            <a:r>
              <a:rPr lang="en-US" sz="2000" dirty="0">
                <a:latin typeface="Arial" panose="020B0604020202020204" pitchFamily="34" charset="0"/>
                <a:cs typeface="Arial" panose="020B0604020202020204" pitchFamily="34" charset="0"/>
              </a:rPr>
              <a:t>.</a:t>
            </a:r>
          </a:p>
          <a:p>
            <a:pPr marL="457200" indent="-457200" algn="just">
              <a:lnSpc>
                <a:spcPct val="150000"/>
              </a:lnSpc>
              <a:buFont typeface="Arial" pitchFamily="34" charset="0"/>
              <a:buChar char="•"/>
            </a:pPr>
            <a:r>
              <a:rPr lang="en-US" sz="2000" dirty="0">
                <a:latin typeface="Arial" panose="020B0604020202020204" pitchFamily="34" charset="0"/>
                <a:cs typeface="Arial" panose="020B0604020202020204" pitchFamily="34" charset="0"/>
              </a:rPr>
              <a:t>Saccharomyces </a:t>
            </a:r>
            <a:r>
              <a:rPr lang="en-US" sz="2000" dirty="0" err="1">
                <a:latin typeface="Arial" panose="020B0604020202020204" pitchFamily="34" charset="0"/>
                <a:cs typeface="Arial" panose="020B0604020202020204" pitchFamily="34" charset="0"/>
              </a:rPr>
              <a:t>boulardii</a:t>
            </a:r>
            <a:r>
              <a:rPr lang="en-US" sz="2000" dirty="0">
                <a:latin typeface="Arial" panose="020B0604020202020204" pitchFamily="34" charset="0"/>
                <a:cs typeface="Arial" panose="020B0604020202020204" pitchFamily="34" charset="0"/>
              </a:rPr>
              <a:t> yeast has been shown to be a safe and effective therapy in relapses of C. </a:t>
            </a:r>
            <a:r>
              <a:rPr lang="en-US" sz="2000" dirty="0" err="1">
                <a:latin typeface="Arial" panose="020B0604020202020204" pitchFamily="34" charset="0"/>
                <a:cs typeface="Arial" panose="020B0604020202020204" pitchFamily="34" charset="0"/>
              </a:rPr>
              <a:t>difficile</a:t>
            </a:r>
            <a:r>
              <a:rPr lang="en-US" sz="2000" dirty="0">
                <a:latin typeface="Arial" panose="020B0604020202020204" pitchFamily="34" charset="0"/>
                <a:cs typeface="Arial" panose="020B0604020202020204" pitchFamily="34" charset="0"/>
              </a:rPr>
              <a:t> colitis. </a:t>
            </a:r>
            <a:endParaRPr lang="en-US" altLang="zh-TW" sz="2000" dirty="0">
              <a:latin typeface="Arial" panose="020B0604020202020204" pitchFamily="34" charset="0"/>
              <a:cs typeface="Arial" panose="020B0604020202020204" pitchFamily="34" charset="0"/>
            </a:endParaRPr>
          </a:p>
        </p:txBody>
      </p:sp>
      <p:sp>
        <p:nvSpPr>
          <p:cNvPr id="5" name="Title 4"/>
          <p:cNvSpPr>
            <a:spLocks noGrp="1"/>
          </p:cNvSpPr>
          <p:nvPr>
            <p:ph type="title"/>
          </p:nvPr>
        </p:nvSpPr>
        <p:spPr>
          <a:xfrm>
            <a:off x="792497" y="399578"/>
            <a:ext cx="10364451" cy="1596177"/>
          </a:xfrm>
        </p:spPr>
        <p:txBody>
          <a:bodyPr>
            <a:normAutofit/>
          </a:bodyPr>
          <a:lstStyle/>
          <a:p>
            <a:r>
              <a:rPr lang="en-US" b="1" dirty="0" smtClean="0">
                <a:latin typeface="Arial" panose="020B0604020202020204" pitchFamily="34" charset="0"/>
                <a:cs typeface="Arial" panose="020B0604020202020204" pitchFamily="34" charset="0"/>
              </a:rPr>
              <a:t>Probiotics </a:t>
            </a:r>
            <a:endParaRPr lang="en-US"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3907369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1981200" y="740537"/>
            <a:ext cx="8229600" cy="1143000"/>
          </a:xfrm>
        </p:spPr>
        <p:txBody>
          <a:bodyPr>
            <a:noAutofit/>
          </a:bodyPr>
          <a:lstStyle/>
          <a:p>
            <a:pPr eaLnBrk="1" hangingPunct="1"/>
            <a:r>
              <a:rPr lang="en-US" altLang="zh-TW" b="1" dirty="0">
                <a:latin typeface="Arial" panose="020B0604020202020204" pitchFamily="34" charset="0"/>
                <a:cs typeface="Arial" panose="020B0604020202020204" pitchFamily="34" charset="0"/>
              </a:rPr>
              <a:t>Prevention of AAD</a:t>
            </a:r>
            <a:br>
              <a:rPr lang="en-US" altLang="zh-TW" b="1" dirty="0">
                <a:latin typeface="Arial" panose="020B0604020202020204" pitchFamily="34" charset="0"/>
                <a:cs typeface="Arial" panose="020B0604020202020204" pitchFamily="34" charset="0"/>
              </a:rPr>
            </a:br>
            <a:endParaRPr lang="en-US" altLang="zh-TW" b="1" dirty="0">
              <a:latin typeface="Arial" panose="020B0604020202020204" pitchFamily="34" charset="0"/>
              <a:cs typeface="Arial" panose="020B0604020202020204" pitchFamily="34" charset="0"/>
            </a:endParaRPr>
          </a:p>
        </p:txBody>
      </p:sp>
      <p:sp>
        <p:nvSpPr>
          <p:cNvPr id="11267" name="Rectangle 3"/>
          <p:cNvSpPr>
            <a:spLocks noGrp="1" noChangeArrowheads="1"/>
          </p:cNvSpPr>
          <p:nvPr>
            <p:ph idx="1"/>
          </p:nvPr>
        </p:nvSpPr>
        <p:spPr>
          <a:xfrm>
            <a:off x="1571225" y="2118423"/>
            <a:ext cx="8868177" cy="3664193"/>
          </a:xfrm>
          <a:prstGeom prst="rect">
            <a:avLst/>
          </a:prstGeom>
        </p:spPr>
        <p:txBody>
          <a:bodyPr>
            <a:normAutofit/>
          </a:bodyPr>
          <a:lstStyle/>
          <a:p>
            <a:pPr algn="just"/>
            <a:r>
              <a:rPr lang="en-US" cap="none" dirty="0">
                <a:latin typeface="Arial" panose="020B0604020202020204" pitchFamily="34" charset="0"/>
                <a:cs typeface="Arial" panose="020B0604020202020204" pitchFamily="34" charset="0"/>
              </a:rPr>
              <a:t>T</a:t>
            </a:r>
            <a:r>
              <a:rPr lang="en-US" cap="none" dirty="0" smtClean="0">
                <a:latin typeface="Arial" panose="020B0604020202020204" pitchFamily="34" charset="0"/>
                <a:cs typeface="Arial" panose="020B0604020202020204" pitchFamily="34" charset="0"/>
              </a:rPr>
              <a:t>aking supplements containing healthy bacteria (probiotics).</a:t>
            </a:r>
          </a:p>
          <a:p>
            <a:pPr algn="just"/>
            <a:r>
              <a:rPr lang="en-US" cap="none" dirty="0">
                <a:latin typeface="Arial" panose="020B0604020202020204" pitchFamily="34" charset="0"/>
                <a:cs typeface="Arial" panose="020B0604020202020204" pitchFamily="34" charset="0"/>
              </a:rPr>
              <a:t>L</a:t>
            </a:r>
            <a:r>
              <a:rPr lang="en-US" cap="none" dirty="0" smtClean="0">
                <a:latin typeface="Arial" panose="020B0604020202020204" pitchFamily="34" charset="0"/>
                <a:cs typeface="Arial" panose="020B0604020202020204" pitchFamily="34" charset="0"/>
              </a:rPr>
              <a:t>imit antibiotic use.</a:t>
            </a:r>
          </a:p>
          <a:p>
            <a:pPr algn="just"/>
            <a:r>
              <a:rPr lang="en-US" cap="none" dirty="0" smtClean="0">
                <a:latin typeface="Arial" panose="020B0604020202020204" pitchFamily="34" charset="0"/>
                <a:cs typeface="Arial" panose="020B0604020202020204" pitchFamily="34" charset="0"/>
              </a:rPr>
              <a:t>In the case of </a:t>
            </a:r>
            <a:r>
              <a:rPr lang="en-US" i="1" cap="none" dirty="0" smtClean="0">
                <a:latin typeface="Arial" panose="020B0604020202020204" pitchFamily="34" charset="0"/>
                <a:cs typeface="Arial" panose="020B0604020202020204" pitchFamily="34" charset="0"/>
              </a:rPr>
              <a:t>C </a:t>
            </a:r>
            <a:r>
              <a:rPr lang="en-US" i="1" cap="none" dirty="0" err="1" smtClean="0">
                <a:latin typeface="Arial" panose="020B0604020202020204" pitchFamily="34" charset="0"/>
                <a:cs typeface="Arial" panose="020B0604020202020204" pitchFamily="34" charset="0"/>
              </a:rPr>
              <a:t>difficile</a:t>
            </a:r>
            <a:r>
              <a:rPr lang="en-US" cap="none" dirty="0" smtClean="0">
                <a:latin typeface="Arial" panose="020B0604020202020204" pitchFamily="34" charset="0"/>
                <a:cs typeface="Arial" panose="020B0604020202020204" pitchFamily="34" charset="0"/>
              </a:rPr>
              <a:t> related diarrhea hygiene measures-</a:t>
            </a:r>
            <a:endParaRPr lang="en-US" cap="none" dirty="0">
              <a:latin typeface="Arial" panose="020B0604020202020204" pitchFamily="34" charset="0"/>
              <a:cs typeface="Arial" panose="020B0604020202020204" pitchFamily="34" charset="0"/>
            </a:endParaRPr>
          </a:p>
          <a:p>
            <a:pPr lvl="2" algn="just"/>
            <a:r>
              <a:rPr lang="en-US" sz="2000" cap="none" dirty="0">
                <a:latin typeface="Arial" panose="020B0604020202020204" pitchFamily="34" charset="0"/>
                <a:cs typeface="Arial" panose="020B0604020202020204" pitchFamily="34" charset="0"/>
              </a:rPr>
              <a:t>use of gloves</a:t>
            </a:r>
          </a:p>
          <a:p>
            <a:pPr lvl="2" algn="just"/>
            <a:r>
              <a:rPr lang="en-US" sz="2000" cap="none" dirty="0" err="1">
                <a:latin typeface="Arial" panose="020B0604020202020204" pitchFamily="34" charset="0"/>
                <a:cs typeface="Arial" panose="020B0604020202020204" pitchFamily="34" charset="0"/>
              </a:rPr>
              <a:t>Handwashing</a:t>
            </a:r>
            <a:r>
              <a:rPr lang="en-US" sz="2000" cap="none" dirty="0">
                <a:latin typeface="Arial" panose="020B0604020202020204" pitchFamily="34" charset="0"/>
                <a:cs typeface="Arial" panose="020B0604020202020204" pitchFamily="34" charset="0"/>
              </a:rPr>
              <a:t> etc.</a:t>
            </a:r>
          </a:p>
          <a:p>
            <a:pPr marL="0" indent="0" algn="just">
              <a:buNone/>
            </a:pPr>
            <a:endParaRPr lang="en-US" altLang="zh-TW" cap="none"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798917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3" y="118860"/>
            <a:ext cx="10364451" cy="1596177"/>
          </a:xfrm>
        </p:spPr>
        <p:txBody>
          <a:bodyPr/>
          <a:lstStyle/>
          <a:p>
            <a:r>
              <a:rPr lang="en-US" b="1" dirty="0" smtClean="0">
                <a:latin typeface="Arial" panose="020B0604020202020204" pitchFamily="34" charset="0"/>
                <a:cs typeface="Arial" panose="020B0604020202020204" pitchFamily="34" charset="0"/>
              </a:rPr>
              <a:t>Introduction </a:t>
            </a:r>
            <a:endParaRPr lang="en-US" b="1"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913773" y="1639911"/>
            <a:ext cx="10364451" cy="4350913"/>
          </a:xfrm>
          <a:prstGeom prst="rect">
            <a:avLst/>
          </a:prstGeom>
        </p:spPr>
        <p:txBody>
          <a:bodyPr>
            <a:normAutofit fontScale="77500" lnSpcReduction="20000"/>
          </a:bodyPr>
          <a:lstStyle/>
          <a:p>
            <a:pPr algn="just">
              <a:lnSpc>
                <a:spcPct val="150000"/>
              </a:lnSpc>
              <a:spcBef>
                <a:spcPts val="0"/>
              </a:spcBef>
            </a:pPr>
            <a:r>
              <a:rPr lang="en-US" cap="none" dirty="0" smtClean="0">
                <a:latin typeface="Arial" panose="020B0604020202020204" pitchFamily="34" charset="0"/>
                <a:cs typeface="Arial" panose="020B0604020202020204" pitchFamily="34" charset="0"/>
              </a:rPr>
              <a:t>Diarrhea is generally defined by an increased frequency of bowel movements ( &gt;3 in 24 </a:t>
            </a:r>
            <a:r>
              <a:rPr lang="en-US" cap="none" dirty="0" err="1" smtClean="0">
                <a:latin typeface="Arial" panose="020B0604020202020204" pitchFamily="34" charset="0"/>
                <a:cs typeface="Arial" panose="020B0604020202020204" pitchFamily="34" charset="0"/>
              </a:rPr>
              <a:t>hrs</a:t>
            </a:r>
            <a:r>
              <a:rPr lang="en-US" cap="none" dirty="0" smtClean="0">
                <a:latin typeface="Arial" panose="020B0604020202020204" pitchFamily="34" charset="0"/>
                <a:cs typeface="Arial" panose="020B0604020202020204" pitchFamily="34" charset="0"/>
              </a:rPr>
              <a:t>) &amp; decreased stool consistency &amp; increased stool weight.</a:t>
            </a:r>
          </a:p>
          <a:p>
            <a:pPr algn="just">
              <a:lnSpc>
                <a:spcPct val="150000"/>
              </a:lnSpc>
              <a:spcBef>
                <a:spcPts val="0"/>
              </a:spcBef>
            </a:pPr>
            <a:endParaRPr lang="en-US" cap="none" dirty="0" smtClean="0">
              <a:latin typeface="Arial" panose="020B0604020202020204" pitchFamily="34" charset="0"/>
              <a:cs typeface="Arial" panose="020B0604020202020204" pitchFamily="34" charset="0"/>
            </a:endParaRPr>
          </a:p>
          <a:p>
            <a:pPr algn="just">
              <a:lnSpc>
                <a:spcPct val="150000"/>
              </a:lnSpc>
              <a:spcBef>
                <a:spcPts val="0"/>
              </a:spcBef>
            </a:pPr>
            <a:r>
              <a:rPr lang="en-US" cap="none" dirty="0" smtClean="0">
                <a:latin typeface="Arial" panose="020B0604020202020204" pitchFamily="34" charset="0"/>
                <a:cs typeface="Arial" panose="020B0604020202020204" pitchFamily="34" charset="0"/>
              </a:rPr>
              <a:t>Diarrhea caused due to the use of drugs/medication is called drug induced diarrhea.</a:t>
            </a:r>
          </a:p>
          <a:p>
            <a:pPr algn="just">
              <a:lnSpc>
                <a:spcPct val="150000"/>
              </a:lnSpc>
              <a:spcBef>
                <a:spcPts val="0"/>
              </a:spcBef>
            </a:pPr>
            <a:endParaRPr lang="en-US" cap="none" dirty="0" smtClean="0">
              <a:latin typeface="Arial" panose="020B0604020202020204" pitchFamily="34" charset="0"/>
              <a:cs typeface="Arial" panose="020B0604020202020204" pitchFamily="34" charset="0"/>
            </a:endParaRPr>
          </a:p>
          <a:p>
            <a:pPr algn="just">
              <a:lnSpc>
                <a:spcPct val="150000"/>
              </a:lnSpc>
              <a:spcBef>
                <a:spcPts val="0"/>
              </a:spcBef>
            </a:pPr>
            <a:r>
              <a:rPr lang="en-US" cap="none" dirty="0" smtClean="0">
                <a:latin typeface="Arial" panose="020B0604020202020204" pitchFamily="34" charset="0"/>
                <a:cs typeface="Arial" panose="020B0604020202020204" pitchFamily="34" charset="0"/>
              </a:rPr>
              <a:t>It accounts for 7% of all adverse drug effects and over 700 drugs have been implicated in causing diarrhea.</a:t>
            </a:r>
          </a:p>
          <a:p>
            <a:pPr algn="just">
              <a:lnSpc>
                <a:spcPct val="150000"/>
              </a:lnSpc>
              <a:spcBef>
                <a:spcPts val="0"/>
              </a:spcBef>
            </a:pPr>
            <a:endParaRPr lang="en-US" cap="none" dirty="0">
              <a:latin typeface="Arial" panose="020B0604020202020204" pitchFamily="34" charset="0"/>
              <a:cs typeface="Arial" panose="020B0604020202020204" pitchFamily="34" charset="0"/>
            </a:endParaRPr>
          </a:p>
          <a:p>
            <a:pPr algn="just">
              <a:lnSpc>
                <a:spcPct val="150000"/>
              </a:lnSpc>
              <a:spcBef>
                <a:spcPts val="0"/>
              </a:spcBef>
            </a:pPr>
            <a:r>
              <a:rPr lang="en-US" cap="none" dirty="0">
                <a:latin typeface="Arial" panose="020B0604020202020204" pitchFamily="34" charset="0"/>
                <a:cs typeface="Arial" panose="020B0604020202020204" pitchFamily="34" charset="0"/>
              </a:rPr>
              <a:t>For many people, diarrhea represents an occasional inconvenience or annoyance, yet at least 2 million people in the world, mostly children, die from the consequences of diarrhea each year</a:t>
            </a:r>
            <a:r>
              <a:rPr lang="en-US" cap="none" dirty="0" smtClean="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48174068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1" y="180637"/>
            <a:ext cx="10364451" cy="1596177"/>
          </a:xfrm>
        </p:spPr>
        <p:txBody>
          <a:bodyPr/>
          <a:lstStyle/>
          <a:p>
            <a:r>
              <a:rPr lang="en-US" b="1" dirty="0">
                <a:latin typeface="Arial" panose="020B0604020202020204" pitchFamily="34" charset="0"/>
                <a:cs typeface="Arial" panose="020B0604020202020204" pitchFamily="34" charset="0"/>
              </a:rPr>
              <a:t>Osmotic Diarrhea</a:t>
            </a:r>
            <a:br>
              <a:rPr lang="en-US" b="1" dirty="0">
                <a:latin typeface="Arial" panose="020B0604020202020204" pitchFamily="34" charset="0"/>
                <a:cs typeface="Arial" panose="020B0604020202020204" pitchFamily="34" charset="0"/>
              </a:rPr>
            </a:br>
            <a:endParaRPr lang="en-US"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708023" y="1171908"/>
            <a:ext cx="10775949" cy="4430333"/>
          </a:xfrm>
        </p:spPr>
        <p:txBody>
          <a:bodyPr>
            <a:noAutofit/>
          </a:bodyPr>
          <a:lstStyle/>
          <a:p>
            <a:pPr algn="just">
              <a:lnSpc>
                <a:spcPct val="150000"/>
              </a:lnSpc>
              <a:spcBef>
                <a:spcPts val="0"/>
              </a:spcBef>
            </a:pPr>
            <a:r>
              <a:rPr lang="en-US" cap="none" dirty="0">
                <a:latin typeface="Arial" panose="020B0604020202020204" pitchFamily="34" charset="0"/>
                <a:cs typeface="Arial" panose="020B0604020202020204" pitchFamily="34" charset="0"/>
              </a:rPr>
              <a:t>Absorption of water in the intestines is dependent on adequate absorption of solutes. If excessive amounts of solutes are retained in the intestinal lumen, water will not be absorbed and diarrhea will result. </a:t>
            </a:r>
            <a:endParaRPr lang="en-US" cap="none" dirty="0" smtClean="0">
              <a:latin typeface="Arial" panose="020B0604020202020204" pitchFamily="34" charset="0"/>
              <a:cs typeface="Arial" panose="020B0604020202020204" pitchFamily="34" charset="0"/>
            </a:endParaRPr>
          </a:p>
          <a:p>
            <a:pPr algn="just">
              <a:lnSpc>
                <a:spcPct val="150000"/>
              </a:lnSpc>
              <a:spcBef>
                <a:spcPts val="0"/>
              </a:spcBef>
            </a:pPr>
            <a:r>
              <a:rPr lang="en-US" cap="none" dirty="0" smtClean="0">
                <a:latin typeface="Arial" panose="020B0604020202020204" pitchFamily="34" charset="0"/>
                <a:cs typeface="Arial" panose="020B0604020202020204" pitchFamily="34" charset="0"/>
              </a:rPr>
              <a:t>A </a:t>
            </a:r>
            <a:r>
              <a:rPr lang="en-US" cap="none" dirty="0">
                <a:latin typeface="Arial" panose="020B0604020202020204" pitchFamily="34" charset="0"/>
                <a:cs typeface="Arial" panose="020B0604020202020204" pitchFamily="34" charset="0"/>
              </a:rPr>
              <a:t>common example of </a:t>
            </a:r>
            <a:r>
              <a:rPr lang="en-US" cap="none" dirty="0" err="1">
                <a:latin typeface="Arial" panose="020B0604020202020204" pitchFamily="34" charset="0"/>
                <a:cs typeface="Arial" panose="020B0604020202020204" pitchFamily="34" charset="0"/>
              </a:rPr>
              <a:t>malabsorption</a:t>
            </a:r>
            <a:r>
              <a:rPr lang="en-US" cap="none" dirty="0">
                <a:latin typeface="Arial" panose="020B0604020202020204" pitchFamily="34" charset="0"/>
                <a:cs typeface="Arial" panose="020B0604020202020204" pitchFamily="34" charset="0"/>
              </a:rPr>
              <a:t>, afflicting many adults humans </a:t>
            </a:r>
            <a:r>
              <a:rPr lang="en-US" cap="none" dirty="0" smtClean="0">
                <a:latin typeface="Arial" panose="020B0604020202020204" pitchFamily="34" charset="0"/>
                <a:cs typeface="Arial" panose="020B0604020202020204" pitchFamily="34" charset="0"/>
              </a:rPr>
              <a:t>is</a:t>
            </a:r>
            <a:r>
              <a:rPr lang="en-US" cap="none" dirty="0">
                <a:latin typeface="Arial" panose="020B0604020202020204" pitchFamily="34" charset="0"/>
                <a:cs typeface="Arial" panose="020B0604020202020204" pitchFamily="34" charset="0"/>
              </a:rPr>
              <a:t> lactose intolerance resulting from a deficiency in the </a:t>
            </a:r>
            <a:r>
              <a:rPr lang="en-US" cap="none" dirty="0" smtClean="0">
                <a:latin typeface="Arial" panose="020B0604020202020204" pitchFamily="34" charset="0"/>
                <a:cs typeface="Arial" panose="020B0604020202020204" pitchFamily="34" charset="0"/>
              </a:rPr>
              <a:t>enzyme </a:t>
            </a:r>
            <a:r>
              <a:rPr lang="en-US" cap="none" dirty="0">
                <a:latin typeface="Arial" panose="020B0604020202020204" pitchFamily="34" charset="0"/>
                <a:cs typeface="Arial" panose="020B0604020202020204" pitchFamily="34" charset="0"/>
              </a:rPr>
              <a:t>lactase. In such cases, a moderate quantity of lactose is consumed (usually as milk), but the intestinal epithelium is deficient in lactase, and lactose cannot be effectively hydrolyzed into glucose and </a:t>
            </a:r>
            <a:r>
              <a:rPr lang="en-US" cap="none" dirty="0" err="1">
                <a:latin typeface="Arial" panose="020B0604020202020204" pitchFamily="34" charset="0"/>
                <a:cs typeface="Arial" panose="020B0604020202020204" pitchFamily="34" charset="0"/>
              </a:rPr>
              <a:t>galactose</a:t>
            </a:r>
            <a:r>
              <a:rPr lang="en-US" cap="none" dirty="0">
                <a:latin typeface="Arial" panose="020B0604020202020204" pitchFamily="34" charset="0"/>
                <a:cs typeface="Arial" panose="020B0604020202020204" pitchFamily="34" charset="0"/>
              </a:rPr>
              <a:t> for absorption. The </a:t>
            </a:r>
            <a:r>
              <a:rPr lang="en-US" cap="none" dirty="0" err="1">
                <a:latin typeface="Arial" panose="020B0604020202020204" pitchFamily="34" charset="0"/>
                <a:cs typeface="Arial" panose="020B0604020202020204" pitchFamily="34" charset="0"/>
              </a:rPr>
              <a:t>osmotically</a:t>
            </a:r>
            <a:r>
              <a:rPr lang="en-US" cap="none" dirty="0">
                <a:latin typeface="Arial" panose="020B0604020202020204" pitchFamily="34" charset="0"/>
                <a:cs typeface="Arial" panose="020B0604020202020204" pitchFamily="34" charset="0"/>
              </a:rPr>
              <a:t>-active lactose is retained in the intestinal lumen, where it "holds" water. </a:t>
            </a:r>
            <a:endParaRPr lang="en-US" cap="none" dirty="0" smtClean="0">
              <a:latin typeface="Arial" panose="020B0604020202020204" pitchFamily="34" charset="0"/>
              <a:cs typeface="Arial" panose="020B0604020202020204" pitchFamily="34" charset="0"/>
            </a:endParaRPr>
          </a:p>
          <a:p>
            <a:pPr algn="just">
              <a:lnSpc>
                <a:spcPct val="150000"/>
              </a:lnSpc>
              <a:spcBef>
                <a:spcPts val="0"/>
              </a:spcBef>
            </a:pPr>
            <a:r>
              <a:rPr lang="en-US" cap="none" dirty="0" smtClean="0">
                <a:latin typeface="Arial" panose="020B0604020202020204" pitchFamily="34" charset="0"/>
                <a:cs typeface="Arial" panose="020B0604020202020204" pitchFamily="34" charset="0"/>
              </a:rPr>
              <a:t>A </a:t>
            </a:r>
            <a:r>
              <a:rPr lang="en-US" cap="none" dirty="0">
                <a:latin typeface="Arial" panose="020B0604020202020204" pitchFamily="34" charset="0"/>
                <a:cs typeface="Arial" panose="020B0604020202020204" pitchFamily="34" charset="0"/>
              </a:rPr>
              <a:t>distinguishing feature of osmotic diarrhea is that it stops after the patient is fasted or stops consuming the poorly absorbed </a:t>
            </a:r>
            <a:r>
              <a:rPr lang="en-US" cap="none" dirty="0" smtClean="0">
                <a:latin typeface="Arial" panose="020B0604020202020204" pitchFamily="34" charset="0"/>
                <a:cs typeface="Arial" panose="020B0604020202020204" pitchFamily="34" charset="0"/>
              </a:rPr>
              <a:t>solute</a:t>
            </a:r>
            <a:r>
              <a:rPr lang="en-US" cap="none"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22374188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489731"/>
            <a:ext cx="10364451" cy="1596177"/>
          </a:xfrm>
        </p:spPr>
        <p:txBody>
          <a:bodyPr/>
          <a:lstStyle/>
          <a:p>
            <a:r>
              <a:rPr lang="en-US" b="1" dirty="0">
                <a:latin typeface="Arial" panose="020B0604020202020204" pitchFamily="34" charset="0"/>
                <a:cs typeface="Arial" panose="020B0604020202020204" pitchFamily="34" charset="0"/>
              </a:rPr>
              <a:t>Secretory Diarrhea</a:t>
            </a:r>
            <a:br>
              <a:rPr lang="en-US" b="1" dirty="0">
                <a:latin typeface="Arial" panose="020B0604020202020204" pitchFamily="34" charset="0"/>
                <a:cs typeface="Arial" panose="020B0604020202020204" pitchFamily="34" charset="0"/>
              </a:rPr>
            </a:br>
            <a:endParaRPr lang="en-US"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753414" y="1957116"/>
            <a:ext cx="10685172" cy="4752304"/>
          </a:xfrm>
        </p:spPr>
        <p:txBody>
          <a:bodyPr>
            <a:noAutofit/>
          </a:bodyPr>
          <a:lstStyle/>
          <a:p>
            <a:pPr algn="just">
              <a:lnSpc>
                <a:spcPct val="170000"/>
              </a:lnSpc>
              <a:spcBef>
                <a:spcPts val="0"/>
              </a:spcBef>
            </a:pPr>
            <a:r>
              <a:rPr lang="en-US" cap="none" dirty="0">
                <a:latin typeface="Arial" panose="020B0604020202020204" pitchFamily="34" charset="0"/>
                <a:cs typeface="Arial" panose="020B0604020202020204" pitchFamily="34" charset="0"/>
              </a:rPr>
              <a:t>Large volumes of water are normally secreted into the small intestinal lumen, but a large majority of this water is </a:t>
            </a:r>
            <a:r>
              <a:rPr lang="en-US" cap="none" dirty="0" err="1">
                <a:latin typeface="Arial" panose="020B0604020202020204" pitchFamily="34" charset="0"/>
                <a:cs typeface="Arial" panose="020B0604020202020204" pitchFamily="34" charset="0"/>
              </a:rPr>
              <a:t>efficienty</a:t>
            </a:r>
            <a:r>
              <a:rPr lang="en-US" cap="none" dirty="0">
                <a:latin typeface="Arial" panose="020B0604020202020204" pitchFamily="34" charset="0"/>
                <a:cs typeface="Arial" panose="020B0604020202020204" pitchFamily="34" charset="0"/>
              </a:rPr>
              <a:t> absorbed before reaching the large intestine. Diarrhea occurs when secretion of water into the intestinal lumen exceeds absorption.</a:t>
            </a:r>
          </a:p>
          <a:p>
            <a:pPr algn="just">
              <a:lnSpc>
                <a:spcPct val="170000"/>
              </a:lnSpc>
              <a:spcBef>
                <a:spcPts val="0"/>
              </a:spcBef>
            </a:pPr>
            <a:endParaRPr lang="en-US" cap="none" dirty="0" smtClean="0">
              <a:latin typeface="Arial" panose="020B0604020202020204" pitchFamily="34" charset="0"/>
              <a:cs typeface="Arial" panose="020B0604020202020204" pitchFamily="34" charset="0"/>
            </a:endParaRPr>
          </a:p>
          <a:p>
            <a:pPr algn="just">
              <a:lnSpc>
                <a:spcPct val="170000"/>
              </a:lnSpc>
              <a:spcBef>
                <a:spcPts val="0"/>
              </a:spcBef>
            </a:pPr>
            <a:r>
              <a:rPr lang="en-US" cap="none" dirty="0" smtClean="0">
                <a:latin typeface="Arial" panose="020B0604020202020204" pitchFamily="34" charset="0"/>
                <a:cs typeface="Arial" panose="020B0604020202020204" pitchFamily="34" charset="0"/>
              </a:rPr>
              <a:t>In </a:t>
            </a:r>
            <a:r>
              <a:rPr lang="en-US" cap="none" dirty="0">
                <a:latin typeface="Arial" panose="020B0604020202020204" pitchFamily="34" charset="0"/>
                <a:cs typeface="Arial" panose="020B0604020202020204" pitchFamily="34" charset="0"/>
              </a:rPr>
              <a:t>most cases, secretory diarrheas will not resolve during a 2-3 day fast</a:t>
            </a:r>
            <a:r>
              <a:rPr lang="en-US" cap="none" dirty="0" smtClean="0">
                <a:latin typeface="Arial" panose="020B0604020202020204" pitchFamily="34" charset="0"/>
                <a:cs typeface="Arial" panose="020B0604020202020204" pitchFamily="34" charset="0"/>
              </a:rPr>
              <a:t>.</a:t>
            </a:r>
            <a:endParaRPr lang="en-US" cap="none"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407532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360941"/>
            <a:ext cx="10364451" cy="1596177"/>
          </a:xfrm>
        </p:spPr>
        <p:txBody>
          <a:bodyPr/>
          <a:lstStyle/>
          <a:p>
            <a:r>
              <a:rPr lang="en-US" b="1" dirty="0">
                <a:latin typeface="Arial" panose="020B0604020202020204" pitchFamily="34" charset="0"/>
                <a:cs typeface="Arial" panose="020B0604020202020204" pitchFamily="34" charset="0"/>
              </a:rPr>
              <a:t>Inflammatory and Infectious Diarrhea</a:t>
            </a:r>
            <a:br>
              <a:rPr lang="en-US" b="1" dirty="0">
                <a:latin typeface="Arial" panose="020B0604020202020204" pitchFamily="34" charset="0"/>
                <a:cs typeface="Arial" panose="020B0604020202020204" pitchFamily="34" charset="0"/>
              </a:rPr>
            </a:br>
            <a:endParaRPr lang="en-US"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913773" y="1581476"/>
            <a:ext cx="10363827" cy="3424107"/>
          </a:xfrm>
        </p:spPr>
        <p:txBody>
          <a:bodyPr>
            <a:noAutofit/>
          </a:bodyPr>
          <a:lstStyle/>
          <a:p>
            <a:pPr algn="just">
              <a:lnSpc>
                <a:spcPct val="150000"/>
              </a:lnSpc>
              <a:spcBef>
                <a:spcPts val="0"/>
              </a:spcBef>
            </a:pPr>
            <a:r>
              <a:rPr lang="en-US" cap="none" dirty="0">
                <a:latin typeface="Arial" panose="020B0604020202020204" pitchFamily="34" charset="0"/>
                <a:cs typeface="Arial" panose="020B0604020202020204" pitchFamily="34" charset="0"/>
              </a:rPr>
              <a:t>The epithelium of the digestive tube is protected from </a:t>
            </a:r>
            <a:r>
              <a:rPr lang="en-US" cap="none" dirty="0" smtClean="0">
                <a:latin typeface="Arial" panose="020B0604020202020204" pitchFamily="34" charset="0"/>
                <a:cs typeface="Arial" panose="020B0604020202020204" pitchFamily="34" charset="0"/>
              </a:rPr>
              <a:t>harm </a:t>
            </a:r>
            <a:r>
              <a:rPr lang="en-US" cap="none" dirty="0">
                <a:latin typeface="Arial" panose="020B0604020202020204" pitchFamily="34" charset="0"/>
                <a:cs typeface="Arial" panose="020B0604020202020204" pitchFamily="34" charset="0"/>
              </a:rPr>
              <a:t>by a number of mechanisms constituting the gastrointestinal barrier, but like many barriers, it can be breached. Disruption of the epithelium of the intestine due to microbial or viral pathogens is a very common cause of diarrhea in all species. Destruction of the epithelium results not only in exudation of serum and blood into the lumen but often is associated with widespread destruction of absorptive epithelium. In such cases, absorption of water occurs very inefficiently and diarrhea results. Examples of pathogens frequently associated with infectious diarrhea include:</a:t>
            </a:r>
          </a:p>
          <a:p>
            <a:pPr algn="just">
              <a:lnSpc>
                <a:spcPct val="150000"/>
              </a:lnSpc>
              <a:spcBef>
                <a:spcPts val="0"/>
              </a:spcBef>
            </a:pPr>
            <a:r>
              <a:rPr lang="en-US" cap="none" dirty="0">
                <a:latin typeface="Arial" panose="020B0604020202020204" pitchFamily="34" charset="0"/>
                <a:cs typeface="Arial" panose="020B0604020202020204" pitchFamily="34" charset="0"/>
              </a:rPr>
              <a:t>Bacteria: </a:t>
            </a:r>
            <a:r>
              <a:rPr lang="en-US" i="1" cap="none" dirty="0">
                <a:latin typeface="Arial" panose="020B0604020202020204" pitchFamily="34" charset="0"/>
                <a:cs typeface="Arial" panose="020B0604020202020204" pitchFamily="34" charset="0"/>
              </a:rPr>
              <a:t>Salmonella, E. coli, Campylobacter</a:t>
            </a:r>
            <a:endParaRPr lang="en-US" cap="none" dirty="0">
              <a:latin typeface="Arial" panose="020B0604020202020204" pitchFamily="34" charset="0"/>
              <a:cs typeface="Arial" panose="020B0604020202020204" pitchFamily="34" charset="0"/>
            </a:endParaRPr>
          </a:p>
          <a:p>
            <a:pPr algn="just">
              <a:lnSpc>
                <a:spcPct val="150000"/>
              </a:lnSpc>
              <a:spcBef>
                <a:spcPts val="0"/>
              </a:spcBef>
            </a:pPr>
            <a:r>
              <a:rPr lang="en-US" cap="none" dirty="0">
                <a:latin typeface="Arial" panose="020B0604020202020204" pitchFamily="34" charset="0"/>
                <a:cs typeface="Arial" panose="020B0604020202020204" pitchFamily="34" charset="0"/>
              </a:rPr>
              <a:t>Viruses: rotaviruses, coronaviruses, parvoviruses (canine and feline), </a:t>
            </a:r>
            <a:r>
              <a:rPr lang="en-US" cap="none" dirty="0" err="1">
                <a:latin typeface="Arial" panose="020B0604020202020204" pitchFamily="34" charset="0"/>
                <a:cs typeface="Arial" panose="020B0604020202020204" pitchFamily="34" charset="0"/>
              </a:rPr>
              <a:t>norovirus</a:t>
            </a:r>
            <a:endParaRPr lang="en-US" cap="none" dirty="0">
              <a:latin typeface="Arial" panose="020B0604020202020204" pitchFamily="34" charset="0"/>
              <a:cs typeface="Arial" panose="020B0604020202020204" pitchFamily="34" charset="0"/>
            </a:endParaRPr>
          </a:p>
          <a:p>
            <a:pPr algn="just">
              <a:lnSpc>
                <a:spcPct val="150000"/>
              </a:lnSpc>
              <a:spcBef>
                <a:spcPts val="0"/>
              </a:spcBef>
            </a:pPr>
            <a:r>
              <a:rPr lang="en-US" cap="none" dirty="0">
                <a:latin typeface="Arial" panose="020B0604020202020204" pitchFamily="34" charset="0"/>
                <a:cs typeface="Arial" panose="020B0604020202020204" pitchFamily="34" charset="0"/>
              </a:rPr>
              <a:t>Protozoa: </a:t>
            </a:r>
            <a:r>
              <a:rPr lang="en-US" cap="none" dirty="0" err="1">
                <a:latin typeface="Arial" panose="020B0604020202020204" pitchFamily="34" charset="0"/>
                <a:cs typeface="Arial" panose="020B0604020202020204" pitchFamily="34" charset="0"/>
              </a:rPr>
              <a:t>coccidia</a:t>
            </a:r>
            <a:r>
              <a:rPr lang="en-US" cap="none" dirty="0">
                <a:latin typeface="Arial" panose="020B0604020202020204" pitchFamily="34" charset="0"/>
                <a:cs typeface="Arial" panose="020B0604020202020204" pitchFamily="34" charset="0"/>
              </a:rPr>
              <a:t> species, </a:t>
            </a:r>
            <a:r>
              <a:rPr lang="en-US" i="1" cap="none" dirty="0" err="1">
                <a:latin typeface="Arial" panose="020B0604020202020204" pitchFamily="34" charset="0"/>
                <a:cs typeface="Arial" panose="020B0604020202020204" pitchFamily="34" charset="0"/>
              </a:rPr>
              <a:t>Cryptosporium</a:t>
            </a:r>
            <a:r>
              <a:rPr lang="en-US" cap="none" dirty="0">
                <a:latin typeface="Arial" panose="020B0604020202020204" pitchFamily="34" charset="0"/>
                <a:cs typeface="Arial" panose="020B0604020202020204" pitchFamily="34" charset="0"/>
              </a:rPr>
              <a:t>, </a:t>
            </a:r>
            <a:r>
              <a:rPr lang="en-US" i="1" cap="none" dirty="0" smtClean="0">
                <a:latin typeface="Arial" panose="020B0604020202020204" pitchFamily="34" charset="0"/>
                <a:cs typeface="Arial" panose="020B0604020202020204" pitchFamily="34" charset="0"/>
              </a:rPr>
              <a:t>Giardia</a:t>
            </a:r>
            <a:endParaRPr lang="en-US" cap="none"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698704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latin typeface="Arial" panose="020B0604020202020204" pitchFamily="34" charset="0"/>
                <a:cs typeface="Arial" panose="020B0604020202020204" pitchFamily="34" charset="0"/>
              </a:rPr>
              <a:t>Diarrhea Associated with Deranged </a:t>
            </a:r>
            <a:r>
              <a:rPr lang="en-US" b="1" dirty="0" smtClean="0">
                <a:latin typeface="Arial" panose="020B0604020202020204" pitchFamily="34" charset="0"/>
                <a:cs typeface="Arial" panose="020B0604020202020204" pitchFamily="34" charset="0"/>
              </a:rPr>
              <a:t>Motility</a:t>
            </a:r>
            <a:endParaRPr lang="en-US"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normAutofit/>
          </a:bodyPr>
          <a:lstStyle/>
          <a:p>
            <a:pPr algn="just">
              <a:lnSpc>
                <a:spcPct val="150000"/>
              </a:lnSpc>
              <a:spcBef>
                <a:spcPts val="0"/>
              </a:spcBef>
            </a:pPr>
            <a:r>
              <a:rPr lang="en-US" cap="none" dirty="0">
                <a:latin typeface="Arial" panose="020B0604020202020204" pitchFamily="34" charset="0"/>
                <a:cs typeface="Arial" panose="020B0604020202020204" pitchFamily="34" charset="0"/>
              </a:rPr>
              <a:t>In order for nutrients and water to be efficiently absorbed, the intestinal contents must be adequately exposed to the mucosal epithelium and retained long enough to allow absorption. Disorders in motility </a:t>
            </a:r>
            <a:r>
              <a:rPr lang="en-US" cap="none" dirty="0" smtClean="0">
                <a:latin typeface="Arial" panose="020B0604020202020204" pitchFamily="34" charset="0"/>
                <a:cs typeface="Arial" panose="020B0604020202020204" pitchFamily="34" charset="0"/>
              </a:rPr>
              <a:t>that </a:t>
            </a:r>
            <a:r>
              <a:rPr lang="en-US" cap="none" dirty="0">
                <a:latin typeface="Arial" panose="020B0604020202020204" pitchFamily="34" charset="0"/>
                <a:cs typeface="Arial" panose="020B0604020202020204" pitchFamily="34" charset="0"/>
              </a:rPr>
              <a:t>accelerate transit time could decrease absorption, resulting in diarrhea even if the absorptive </a:t>
            </a:r>
            <a:r>
              <a:rPr lang="en-US" cap="none" dirty="0" smtClean="0">
                <a:latin typeface="Arial" panose="020B0604020202020204" pitchFamily="34" charset="0"/>
                <a:cs typeface="Arial" panose="020B0604020202020204" pitchFamily="34" charset="0"/>
              </a:rPr>
              <a:t>process </a:t>
            </a:r>
            <a:r>
              <a:rPr lang="en-US" cap="none" dirty="0">
                <a:latin typeface="Arial" panose="020B0604020202020204" pitchFamily="34" charset="0"/>
                <a:cs typeface="Arial" panose="020B0604020202020204" pitchFamily="34" charset="0"/>
              </a:rPr>
              <a:t>was proceeding properly.</a:t>
            </a:r>
          </a:p>
          <a:p>
            <a:pPr algn="just">
              <a:lnSpc>
                <a:spcPct val="150000"/>
              </a:lnSpc>
              <a:spcBef>
                <a:spcPts val="0"/>
              </a:spcBef>
            </a:pPr>
            <a:endParaRPr lang="en-US" cap="none" dirty="0" smtClean="0">
              <a:latin typeface="Arial" panose="020B0604020202020204" pitchFamily="34" charset="0"/>
              <a:cs typeface="Arial" panose="020B0604020202020204" pitchFamily="34" charset="0"/>
            </a:endParaRPr>
          </a:p>
          <a:p>
            <a:pPr algn="just">
              <a:lnSpc>
                <a:spcPct val="150000"/>
              </a:lnSpc>
              <a:spcBef>
                <a:spcPts val="0"/>
              </a:spcBef>
            </a:pPr>
            <a:r>
              <a:rPr lang="en-US" cap="none" dirty="0" smtClean="0">
                <a:latin typeface="Arial" panose="020B0604020202020204" pitchFamily="34" charset="0"/>
                <a:cs typeface="Arial" panose="020B0604020202020204" pitchFamily="34" charset="0"/>
              </a:rPr>
              <a:t>Alterations </a:t>
            </a:r>
            <a:r>
              <a:rPr lang="en-US" cap="none" dirty="0">
                <a:latin typeface="Arial" panose="020B0604020202020204" pitchFamily="34" charset="0"/>
                <a:cs typeface="Arial" panose="020B0604020202020204" pitchFamily="34" charset="0"/>
              </a:rPr>
              <a:t>in intestinal motility (usually increased propulsion) are observed in many types of </a:t>
            </a:r>
            <a:r>
              <a:rPr lang="en-US" cap="none" dirty="0" smtClean="0">
                <a:latin typeface="Arial" panose="020B0604020202020204" pitchFamily="34" charset="0"/>
                <a:cs typeface="Arial" panose="020B0604020202020204" pitchFamily="34" charset="0"/>
              </a:rPr>
              <a:t>diarrhea.</a:t>
            </a:r>
            <a:endParaRPr lang="en-US" cap="none" dirty="0">
              <a:latin typeface="Arial" panose="020B0604020202020204" pitchFamily="34" charset="0"/>
              <a:cs typeface="Arial" panose="020B0604020202020204" pitchFamily="34" charset="0"/>
            </a:endParaRPr>
          </a:p>
          <a:p>
            <a:pPr algn="just">
              <a:lnSpc>
                <a:spcPct val="150000"/>
              </a:lnSpc>
              <a:spcBef>
                <a:spcPts val="0"/>
              </a:spcBef>
            </a:pPr>
            <a:endParaRPr lang="en-US" cap="none"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240873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24000" y="2"/>
            <a:ext cx="9144000" cy="1200329"/>
          </a:xfrm>
          <a:prstGeom prst="rect">
            <a:avLst/>
          </a:prstGeom>
        </p:spPr>
        <p:txBody>
          <a:bodyPr wrap="square">
            <a:spAutoFit/>
          </a:bodyPr>
          <a:lstStyle/>
          <a:p>
            <a:pPr algn="ctr"/>
            <a:r>
              <a:rPr lang="en-US" sz="3600" b="1" cap="all" dirty="0">
                <a:latin typeface="Arial" panose="020B0604020202020204" pitchFamily="34" charset="0"/>
                <a:cs typeface="Arial" panose="020B0604020202020204" pitchFamily="34" charset="0"/>
              </a:rPr>
              <a:t>Drugs &amp; their mechanism</a:t>
            </a:r>
          </a:p>
          <a:p>
            <a:pPr algn="ctr"/>
            <a:r>
              <a:rPr lang="en-US" sz="3600" b="1" cap="all" dirty="0">
                <a:latin typeface="Arial" panose="020B0604020202020204" pitchFamily="34" charset="0"/>
                <a:cs typeface="Arial" panose="020B0604020202020204" pitchFamily="34" charset="0"/>
              </a:rPr>
              <a:t>Of causing </a:t>
            </a:r>
            <a:r>
              <a:rPr lang="en-US" sz="3600" b="1" cap="all" dirty="0" smtClean="0">
                <a:latin typeface="Arial" panose="020B0604020202020204" pitchFamily="34" charset="0"/>
                <a:cs typeface="Arial" panose="020B0604020202020204" pitchFamily="34" charset="0"/>
              </a:rPr>
              <a:t>diarrhea</a:t>
            </a:r>
            <a:endParaRPr lang="en-US" sz="3600" cap="all" dirty="0">
              <a:latin typeface="Arial" panose="020B0604020202020204" pitchFamily="34" charset="0"/>
              <a:cs typeface="Arial" panose="020B0604020202020204" pitchFamily="34" charset="0"/>
            </a:endParaRPr>
          </a:p>
        </p:txBody>
      </p:sp>
      <p:graphicFrame>
        <p:nvGraphicFramePr>
          <p:cNvPr id="5" name="Table 4"/>
          <p:cNvGraphicFramePr>
            <a:graphicFrameLocks noGrp="1"/>
          </p:cNvGraphicFramePr>
          <p:nvPr>
            <p:extLst>
              <p:ext uri="{D42A27DB-BD31-4B8C-83A1-F6EECF244321}">
                <p14:modId xmlns:p14="http://schemas.microsoft.com/office/powerpoint/2010/main" val="4090100262"/>
              </p:ext>
            </p:extLst>
          </p:nvPr>
        </p:nvGraphicFramePr>
        <p:xfrm>
          <a:off x="1828800" y="1446549"/>
          <a:ext cx="8534402" cy="5538572"/>
        </p:xfrm>
        <a:graphic>
          <a:graphicData uri="http://schemas.openxmlformats.org/drawingml/2006/table">
            <a:tbl>
              <a:tblPr firstRow="1" bandRow="1">
                <a:tableStyleId>{21E4AEA4-8DFA-4A89-87EB-49C32662AFE0}</a:tableStyleId>
              </a:tblPr>
              <a:tblGrid>
                <a:gridCol w="1009447"/>
                <a:gridCol w="2527332"/>
                <a:gridCol w="4997623"/>
              </a:tblGrid>
              <a:tr h="665361">
                <a:tc>
                  <a:txBody>
                    <a:bodyPr/>
                    <a:lstStyle/>
                    <a:p>
                      <a:pPr algn="ctr"/>
                      <a:r>
                        <a:rPr lang="en-US" sz="2800" dirty="0" smtClean="0"/>
                        <a:t>S.NO</a:t>
                      </a:r>
                      <a:endParaRPr lang="en-US" sz="2800" dirty="0"/>
                    </a:p>
                  </a:txBody>
                  <a:tcPr/>
                </a:tc>
                <a:tc>
                  <a:txBody>
                    <a:bodyPr/>
                    <a:lstStyle/>
                    <a:p>
                      <a:pPr algn="ctr"/>
                      <a:r>
                        <a:rPr lang="en-US" sz="2800" dirty="0" smtClean="0"/>
                        <a:t>DRUGS</a:t>
                      </a:r>
                      <a:endParaRPr lang="en-US" sz="2800" dirty="0"/>
                    </a:p>
                  </a:txBody>
                  <a:tcPr/>
                </a:tc>
                <a:tc>
                  <a:txBody>
                    <a:bodyPr/>
                    <a:lstStyle/>
                    <a:p>
                      <a:pPr algn="ctr"/>
                      <a:r>
                        <a:rPr lang="en-US" sz="2800" dirty="0" smtClean="0"/>
                        <a:t>MECHANISM</a:t>
                      </a:r>
                      <a:endParaRPr lang="en-US" sz="2800" dirty="0"/>
                    </a:p>
                  </a:txBody>
                  <a:tcPr/>
                </a:tc>
              </a:tr>
              <a:tr h="665361">
                <a:tc>
                  <a:txBody>
                    <a:bodyPr/>
                    <a:lstStyle/>
                    <a:p>
                      <a:pPr algn="ctr"/>
                      <a:r>
                        <a:rPr lang="en-US" sz="2800" dirty="0" smtClean="0"/>
                        <a:t>1</a:t>
                      </a:r>
                      <a:endParaRPr lang="en-US" sz="2800" dirty="0"/>
                    </a:p>
                  </a:txBody>
                  <a:tcPr/>
                </a:tc>
                <a:tc>
                  <a:txBody>
                    <a:bodyPr/>
                    <a:lstStyle/>
                    <a:p>
                      <a:pPr algn="ctr"/>
                      <a:r>
                        <a:rPr lang="en-US" sz="2800" dirty="0" smtClean="0"/>
                        <a:t>Laxatives</a:t>
                      </a:r>
                      <a:endParaRPr lang="en-US" sz="2800" dirty="0"/>
                    </a:p>
                  </a:txBody>
                  <a:tcPr/>
                </a:tc>
                <a:tc>
                  <a:txBody>
                    <a:bodyPr/>
                    <a:lstStyle/>
                    <a:p>
                      <a:pPr algn="ctr"/>
                      <a:r>
                        <a:rPr lang="en-US" sz="2800" dirty="0" smtClean="0"/>
                        <a:t>Osmotic</a:t>
                      </a:r>
                      <a:r>
                        <a:rPr lang="en-US" sz="2800" baseline="0" dirty="0" smtClean="0"/>
                        <a:t> diarrhea</a:t>
                      </a:r>
                      <a:endParaRPr lang="en-US" sz="2800" dirty="0"/>
                    </a:p>
                  </a:txBody>
                  <a:tcPr/>
                </a:tc>
              </a:tr>
              <a:tr h="836360">
                <a:tc>
                  <a:txBody>
                    <a:bodyPr/>
                    <a:lstStyle/>
                    <a:p>
                      <a:pPr algn="ctr"/>
                      <a:r>
                        <a:rPr lang="en-US" sz="2800" dirty="0" smtClean="0"/>
                        <a:t>2</a:t>
                      </a:r>
                      <a:endParaRPr lang="en-US" sz="2800" dirty="0"/>
                    </a:p>
                  </a:txBody>
                  <a:tcPr/>
                </a:tc>
                <a:tc>
                  <a:txBody>
                    <a:bodyPr/>
                    <a:lstStyle/>
                    <a:p>
                      <a:pPr algn="ctr"/>
                      <a:r>
                        <a:rPr lang="en-US" sz="2800" dirty="0" smtClean="0"/>
                        <a:t>Antibiotics</a:t>
                      </a:r>
                      <a:endParaRPr lang="en-US" sz="2800" dirty="0"/>
                    </a:p>
                  </a:txBody>
                  <a:tcPr/>
                </a:tc>
                <a:tc>
                  <a:txBody>
                    <a:bodyPr/>
                    <a:lstStyle/>
                    <a:p>
                      <a:pPr algn="ctr"/>
                      <a:r>
                        <a:rPr lang="en-US" sz="2800" dirty="0" smtClean="0"/>
                        <a:t>Bacterial</a:t>
                      </a:r>
                      <a:r>
                        <a:rPr lang="en-US" sz="2800" baseline="0" dirty="0" smtClean="0"/>
                        <a:t> proliferation</a:t>
                      </a:r>
                      <a:endParaRPr lang="en-US" sz="2800" dirty="0"/>
                    </a:p>
                  </a:txBody>
                  <a:tcPr/>
                </a:tc>
              </a:tr>
              <a:tr h="1213305">
                <a:tc>
                  <a:txBody>
                    <a:bodyPr/>
                    <a:lstStyle/>
                    <a:p>
                      <a:pPr algn="ctr"/>
                      <a:r>
                        <a:rPr lang="en-US" sz="2800" dirty="0" smtClean="0"/>
                        <a:t>3</a:t>
                      </a:r>
                      <a:endParaRPr lang="en-US" sz="2800" dirty="0"/>
                    </a:p>
                  </a:txBody>
                  <a:tcPr/>
                </a:tc>
                <a:tc>
                  <a:txBody>
                    <a:bodyPr/>
                    <a:lstStyle/>
                    <a:p>
                      <a:pPr algn="ctr"/>
                      <a:r>
                        <a:rPr lang="en-US" sz="2800" dirty="0" smtClean="0"/>
                        <a:t>Anticancer drugs</a:t>
                      </a:r>
                      <a:endParaRPr lang="en-US" sz="2800" dirty="0"/>
                    </a:p>
                  </a:txBody>
                  <a:tcPr/>
                </a:tc>
                <a:tc>
                  <a:txBody>
                    <a:bodyPr/>
                    <a:lstStyle/>
                    <a:p>
                      <a:pPr algn="ctr"/>
                      <a:r>
                        <a:rPr lang="en-US" sz="2800" dirty="0" smtClean="0"/>
                        <a:t>Secretory diarrhea</a:t>
                      </a:r>
                      <a:endParaRPr lang="en-US" sz="2800" dirty="0"/>
                    </a:p>
                  </a:txBody>
                  <a:tcPr/>
                </a:tc>
              </a:tr>
              <a:tr h="665361">
                <a:tc>
                  <a:txBody>
                    <a:bodyPr/>
                    <a:lstStyle/>
                    <a:p>
                      <a:pPr algn="ctr"/>
                      <a:r>
                        <a:rPr lang="en-US" sz="2800" dirty="0" smtClean="0"/>
                        <a:t>4</a:t>
                      </a:r>
                      <a:endParaRPr lang="en-US" sz="2800" dirty="0"/>
                    </a:p>
                  </a:txBody>
                  <a:tcPr/>
                </a:tc>
                <a:tc>
                  <a:txBody>
                    <a:bodyPr/>
                    <a:lstStyle/>
                    <a:p>
                      <a:pPr algn="ctr"/>
                      <a:r>
                        <a:rPr lang="en-US" sz="2800" dirty="0" smtClean="0"/>
                        <a:t>NSAIDS</a:t>
                      </a:r>
                      <a:endParaRPr lang="en-US" sz="2800" dirty="0"/>
                    </a:p>
                  </a:txBody>
                  <a:tcPr/>
                </a:tc>
                <a:tc>
                  <a:txBody>
                    <a:bodyPr/>
                    <a:lstStyle/>
                    <a:p>
                      <a:pPr algn="ctr"/>
                      <a:r>
                        <a:rPr lang="en-US" sz="2800" baseline="0" dirty="0" smtClean="0"/>
                        <a:t>Inflammatory colitis</a:t>
                      </a:r>
                    </a:p>
                  </a:txBody>
                  <a:tcPr/>
                </a:tc>
              </a:tr>
              <a:tr h="1213305">
                <a:tc>
                  <a:txBody>
                    <a:bodyPr/>
                    <a:lstStyle/>
                    <a:p>
                      <a:pPr algn="ctr"/>
                      <a:r>
                        <a:rPr lang="en-US" sz="2800" dirty="0" smtClean="0"/>
                        <a:t>5</a:t>
                      </a:r>
                      <a:endParaRPr lang="en-US" sz="2800" dirty="0"/>
                    </a:p>
                  </a:txBody>
                  <a:tcPr/>
                </a:tc>
                <a:tc>
                  <a:txBody>
                    <a:bodyPr/>
                    <a:lstStyle/>
                    <a:p>
                      <a:pPr algn="ctr"/>
                      <a:r>
                        <a:rPr lang="el-GR" sz="2800" dirty="0" smtClean="0"/>
                        <a:t>ἀ</a:t>
                      </a:r>
                      <a:r>
                        <a:rPr lang="en-US" sz="2800" dirty="0" smtClean="0"/>
                        <a:t> </a:t>
                      </a:r>
                      <a:r>
                        <a:rPr lang="en-US" sz="2800" dirty="0" err="1" smtClean="0"/>
                        <a:t>Glucosidase</a:t>
                      </a:r>
                      <a:r>
                        <a:rPr lang="en-US" sz="2800" baseline="0" dirty="0" smtClean="0"/>
                        <a:t> inhibitors</a:t>
                      </a:r>
                      <a:endParaRPr lang="en-US" sz="2800" dirty="0"/>
                    </a:p>
                  </a:txBody>
                  <a:tcPr/>
                </a:tc>
                <a:tc>
                  <a:txBody>
                    <a:bodyPr/>
                    <a:lstStyle/>
                    <a:p>
                      <a:pPr algn="ctr"/>
                      <a:r>
                        <a:rPr lang="en-US" sz="2800" baseline="0" dirty="0" smtClean="0"/>
                        <a:t>Osmotic diarrhea</a:t>
                      </a:r>
                    </a:p>
                  </a:txBody>
                  <a:tcPr/>
                </a:tc>
              </a:tr>
            </a:tbl>
          </a:graphicData>
        </a:graphic>
      </p:graphicFrame>
    </p:spTree>
    <p:extLst>
      <p:ext uri="{BB962C8B-B14F-4D97-AF65-F5344CB8AC3E}">
        <p14:creationId xmlns:p14="http://schemas.microsoft.com/office/powerpoint/2010/main" val="1255130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034287974"/>
              </p:ext>
            </p:extLst>
          </p:nvPr>
        </p:nvGraphicFramePr>
        <p:xfrm>
          <a:off x="1549757" y="1661375"/>
          <a:ext cx="9144000" cy="2773680"/>
        </p:xfrm>
        <a:graphic>
          <a:graphicData uri="http://schemas.openxmlformats.org/drawingml/2006/table">
            <a:tbl>
              <a:tblPr firstRow="1" bandRow="1">
                <a:tableStyleId>{21E4AEA4-8DFA-4A89-87EB-49C32662AFE0}</a:tableStyleId>
              </a:tblPr>
              <a:tblGrid>
                <a:gridCol w="472372"/>
                <a:gridCol w="4531540"/>
                <a:gridCol w="4140088"/>
              </a:tblGrid>
              <a:tr h="363705">
                <a:tc>
                  <a:txBody>
                    <a:bodyPr/>
                    <a:lstStyle/>
                    <a:p>
                      <a:endParaRPr lang="en-US" dirty="0"/>
                    </a:p>
                  </a:txBody>
                  <a:tcPr/>
                </a:tc>
                <a:tc>
                  <a:txBody>
                    <a:bodyPr/>
                    <a:lstStyle/>
                    <a:p>
                      <a:endParaRPr lang="en-US" dirty="0"/>
                    </a:p>
                  </a:txBody>
                  <a:tcPr/>
                </a:tc>
                <a:tc>
                  <a:txBody>
                    <a:bodyPr/>
                    <a:lstStyle/>
                    <a:p>
                      <a:endParaRPr lang="en-US"/>
                    </a:p>
                  </a:txBody>
                  <a:tcPr/>
                </a:tc>
              </a:tr>
              <a:tr h="508190">
                <a:tc>
                  <a:txBody>
                    <a:bodyPr/>
                    <a:lstStyle/>
                    <a:p>
                      <a:pPr algn="ctr"/>
                      <a:r>
                        <a:rPr lang="en-US" sz="2800" dirty="0" smtClean="0"/>
                        <a:t>6</a:t>
                      </a:r>
                      <a:endParaRPr lang="en-US" sz="2800" dirty="0"/>
                    </a:p>
                  </a:txBody>
                  <a:tcPr/>
                </a:tc>
                <a:tc>
                  <a:txBody>
                    <a:bodyPr/>
                    <a:lstStyle/>
                    <a:p>
                      <a:pPr algn="ctr"/>
                      <a:r>
                        <a:rPr lang="en-US" sz="2800" dirty="0" smtClean="0"/>
                        <a:t>Lipase inhibitors</a:t>
                      </a:r>
                    </a:p>
                  </a:txBody>
                  <a:tcPr/>
                </a:tc>
                <a:tc>
                  <a:txBody>
                    <a:bodyPr/>
                    <a:lstStyle/>
                    <a:p>
                      <a:pPr algn="ctr"/>
                      <a:r>
                        <a:rPr lang="en-US" sz="2800" baseline="0" dirty="0" smtClean="0"/>
                        <a:t>Osmotic diarrhea</a:t>
                      </a:r>
                    </a:p>
                  </a:txBody>
                  <a:tcPr/>
                </a:tc>
              </a:tr>
              <a:tr h="508190">
                <a:tc>
                  <a:txBody>
                    <a:bodyPr/>
                    <a:lstStyle/>
                    <a:p>
                      <a:pPr algn="ctr"/>
                      <a:r>
                        <a:rPr lang="en-US" sz="2800" dirty="0" smtClean="0"/>
                        <a:t>7</a:t>
                      </a:r>
                      <a:endParaRPr lang="en-US" sz="2800" dirty="0"/>
                    </a:p>
                  </a:txBody>
                  <a:tcPr/>
                </a:tc>
                <a:tc>
                  <a:txBody>
                    <a:bodyPr/>
                    <a:lstStyle/>
                    <a:p>
                      <a:pPr algn="ctr"/>
                      <a:r>
                        <a:rPr lang="en-US" sz="2800" dirty="0" smtClean="0"/>
                        <a:t>Antacids</a:t>
                      </a:r>
                    </a:p>
                  </a:txBody>
                  <a:tcPr/>
                </a:tc>
                <a:tc>
                  <a:txBody>
                    <a:bodyPr/>
                    <a:lstStyle/>
                    <a:p>
                      <a:pPr algn="ctr"/>
                      <a:r>
                        <a:rPr lang="en-US" sz="2800" baseline="0" dirty="0" smtClean="0"/>
                        <a:t>Osmotic diarrhea</a:t>
                      </a:r>
                    </a:p>
                  </a:txBody>
                  <a:tcPr/>
                </a:tc>
              </a:tr>
              <a:tr h="1126206">
                <a:tc>
                  <a:txBody>
                    <a:bodyPr/>
                    <a:lstStyle/>
                    <a:p>
                      <a:pPr algn="ctr"/>
                      <a:r>
                        <a:rPr lang="en-US" sz="2800" dirty="0" smtClean="0"/>
                        <a:t>9</a:t>
                      </a:r>
                      <a:endParaRPr lang="en-US" sz="2800" dirty="0"/>
                    </a:p>
                  </a:txBody>
                  <a:tcPr/>
                </a:tc>
                <a:tc>
                  <a:txBody>
                    <a:bodyPr/>
                    <a:lstStyle/>
                    <a:p>
                      <a:pPr algn="ctr"/>
                      <a:r>
                        <a:rPr lang="en-US" sz="2800" dirty="0" smtClean="0"/>
                        <a:t>Neomycin and Colchicine</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800" dirty="0" smtClean="0"/>
                        <a:t>Mucosal damage of the small and large bowel</a:t>
                      </a:r>
                    </a:p>
                    <a:p>
                      <a:pPr algn="ctr"/>
                      <a:endParaRPr lang="en-US" sz="2800" baseline="0" dirty="0" smtClean="0"/>
                    </a:p>
                  </a:txBody>
                  <a:tcPr/>
                </a:tc>
              </a:tr>
            </a:tbl>
          </a:graphicData>
        </a:graphic>
      </p:graphicFrame>
    </p:spTree>
    <p:extLst>
      <p:ext uri="{BB962C8B-B14F-4D97-AF65-F5344CB8AC3E}">
        <p14:creationId xmlns:p14="http://schemas.microsoft.com/office/powerpoint/2010/main" val="405801448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1766552" y="270458"/>
            <a:ext cx="8763000" cy="1143000"/>
          </a:xfrm>
        </p:spPr>
        <p:txBody>
          <a:bodyPr>
            <a:noAutofit/>
          </a:bodyPr>
          <a:lstStyle/>
          <a:p>
            <a:pPr eaLnBrk="1" hangingPunct="1">
              <a:defRPr/>
            </a:pPr>
            <a:r>
              <a:rPr lang="en-US" altLang="zh-TW" b="1" dirty="0" smtClean="0">
                <a:latin typeface="Arial" panose="020B0604020202020204" pitchFamily="34" charset="0"/>
                <a:cs typeface="Arial" panose="020B0604020202020204" pitchFamily="34" charset="0"/>
              </a:rPr>
              <a:t>   </a:t>
            </a:r>
            <a:r>
              <a:rPr lang="en-US" altLang="zh-TW" b="1" dirty="0" smtClean="0">
                <a:effectLst>
                  <a:outerShdw blurRad="38100" dist="38100" dir="2700000" algn="tl">
                    <a:srgbClr val="C0C0C0"/>
                  </a:outerShdw>
                </a:effectLst>
                <a:latin typeface="Arial" panose="020B0604020202020204" pitchFamily="34" charset="0"/>
                <a:cs typeface="Arial" panose="020B0604020202020204" pitchFamily="34" charset="0"/>
              </a:rPr>
              <a:t>A</a:t>
            </a:r>
            <a:r>
              <a:rPr lang="en-US" altLang="zh-TW" b="1" dirty="0" smtClean="0">
                <a:latin typeface="Arial" panose="020B0604020202020204" pitchFamily="34" charset="0"/>
                <a:cs typeface="Arial" panose="020B0604020202020204" pitchFamily="34" charset="0"/>
              </a:rPr>
              <a:t>ntibiotic </a:t>
            </a:r>
            <a:r>
              <a:rPr lang="en-US" altLang="zh-TW" b="1" dirty="0" smtClean="0">
                <a:effectLst>
                  <a:outerShdw blurRad="38100" dist="38100" dir="2700000" algn="tl">
                    <a:srgbClr val="C0C0C0"/>
                  </a:outerShdw>
                </a:effectLst>
                <a:latin typeface="Arial" panose="020B0604020202020204" pitchFamily="34" charset="0"/>
                <a:cs typeface="Arial" panose="020B0604020202020204" pitchFamily="34" charset="0"/>
              </a:rPr>
              <a:t>a</a:t>
            </a:r>
            <a:r>
              <a:rPr lang="en-US" altLang="zh-TW" b="1" dirty="0" smtClean="0">
                <a:latin typeface="Arial" panose="020B0604020202020204" pitchFamily="34" charset="0"/>
                <a:cs typeface="Arial" panose="020B0604020202020204" pitchFamily="34" charset="0"/>
              </a:rPr>
              <a:t>ssociated </a:t>
            </a:r>
            <a:r>
              <a:rPr lang="en-US" altLang="zh-TW" b="1" dirty="0" smtClean="0">
                <a:effectLst>
                  <a:outerShdw blurRad="38100" dist="38100" dir="2700000" algn="tl">
                    <a:srgbClr val="C0C0C0"/>
                  </a:outerShdw>
                </a:effectLst>
                <a:latin typeface="Arial" panose="020B0604020202020204" pitchFamily="34" charset="0"/>
                <a:cs typeface="Arial" panose="020B0604020202020204" pitchFamily="34" charset="0"/>
              </a:rPr>
              <a:t>d</a:t>
            </a:r>
            <a:r>
              <a:rPr lang="en-US" altLang="zh-TW" b="1" dirty="0" smtClean="0">
                <a:latin typeface="Arial" panose="020B0604020202020204" pitchFamily="34" charset="0"/>
                <a:cs typeface="Arial" panose="020B0604020202020204" pitchFamily="34" charset="0"/>
              </a:rPr>
              <a:t>iarrhea (AAD)</a:t>
            </a:r>
          </a:p>
        </p:txBody>
      </p:sp>
      <p:sp>
        <p:nvSpPr>
          <p:cNvPr id="5123" name="Rectangle 3"/>
          <p:cNvSpPr>
            <a:spLocks noGrp="1" noChangeArrowheads="1"/>
          </p:cNvSpPr>
          <p:nvPr>
            <p:ph idx="1"/>
          </p:nvPr>
        </p:nvSpPr>
        <p:spPr>
          <a:xfrm>
            <a:off x="867715" y="1597802"/>
            <a:ext cx="10560676" cy="4551864"/>
          </a:xfrm>
          <a:prstGeom prst="rect">
            <a:avLst/>
          </a:prstGeom>
        </p:spPr>
        <p:txBody>
          <a:bodyPr>
            <a:noAutofit/>
          </a:bodyPr>
          <a:lstStyle/>
          <a:p>
            <a:pPr algn="just">
              <a:lnSpc>
                <a:spcPct val="150000"/>
              </a:lnSpc>
              <a:spcBef>
                <a:spcPts val="0"/>
              </a:spcBef>
            </a:pPr>
            <a:r>
              <a:rPr lang="en-US" cap="none" dirty="0">
                <a:latin typeface="Arial" panose="020B0604020202020204" pitchFamily="34" charset="0"/>
                <a:cs typeface="Arial" panose="020B0604020202020204" pitchFamily="34" charset="0"/>
              </a:rPr>
              <a:t>Can be defined as unexplained onset of diarrhea that occurs with the administration of any antibiotic.</a:t>
            </a:r>
          </a:p>
          <a:p>
            <a:pPr algn="just">
              <a:lnSpc>
                <a:spcPct val="150000"/>
              </a:lnSpc>
              <a:spcBef>
                <a:spcPts val="0"/>
              </a:spcBef>
            </a:pPr>
            <a:r>
              <a:rPr lang="en-US" cap="none" dirty="0">
                <a:latin typeface="Arial" panose="020B0604020202020204" pitchFamily="34" charset="0"/>
                <a:cs typeface="Arial" panose="020B0604020202020204" pitchFamily="34" charset="0"/>
              </a:rPr>
              <a:t>Usually relieved with fasting</a:t>
            </a:r>
          </a:p>
          <a:p>
            <a:pPr algn="just">
              <a:lnSpc>
                <a:spcPct val="150000"/>
              </a:lnSpc>
              <a:spcBef>
                <a:spcPts val="0"/>
              </a:spcBef>
            </a:pPr>
            <a:r>
              <a:rPr lang="en-US" altLang="zh-TW" cap="none" dirty="0">
                <a:latin typeface="Arial" panose="020B0604020202020204" pitchFamily="34" charset="0"/>
                <a:cs typeface="Arial" panose="020B0604020202020204" pitchFamily="34" charset="0"/>
              </a:rPr>
              <a:t>Responsible for 25% of drug induced diarrhea.</a:t>
            </a:r>
          </a:p>
          <a:p>
            <a:pPr algn="just">
              <a:lnSpc>
                <a:spcPct val="150000"/>
              </a:lnSpc>
              <a:spcBef>
                <a:spcPts val="0"/>
              </a:spcBef>
            </a:pPr>
            <a:r>
              <a:rPr lang="en-US" cap="none" dirty="0" smtClean="0">
                <a:latin typeface="Arial" panose="020B0604020202020204" pitchFamily="34" charset="0"/>
                <a:cs typeface="Arial" panose="020B0604020202020204" pitchFamily="34" charset="0"/>
              </a:rPr>
              <a:t>Most </a:t>
            </a:r>
            <a:r>
              <a:rPr lang="en-US" cap="none" dirty="0">
                <a:latin typeface="Arial" panose="020B0604020202020204" pitchFamily="34" charset="0"/>
                <a:cs typeface="Arial" panose="020B0604020202020204" pitchFamily="34" charset="0"/>
              </a:rPr>
              <a:t>commonly caused by Penicillin, clindamycin, </a:t>
            </a:r>
            <a:r>
              <a:rPr lang="en-US" cap="none" dirty="0" err="1">
                <a:latin typeface="Arial" panose="020B0604020202020204" pitchFamily="34" charset="0"/>
                <a:cs typeface="Arial" panose="020B0604020202020204" pitchFamily="34" charset="0"/>
              </a:rPr>
              <a:t>tetracyclines</a:t>
            </a:r>
            <a:r>
              <a:rPr lang="en-US" cap="none" dirty="0">
                <a:latin typeface="Arial" panose="020B0604020202020204" pitchFamily="34" charset="0"/>
                <a:cs typeface="Arial" panose="020B0604020202020204" pitchFamily="34" charset="0"/>
              </a:rPr>
              <a:t>, erythromycin,  </a:t>
            </a:r>
            <a:r>
              <a:rPr lang="en-US" cap="none" dirty="0" err="1">
                <a:latin typeface="Arial" panose="020B0604020202020204" pitchFamily="34" charset="0"/>
                <a:cs typeface="Arial" panose="020B0604020202020204" pitchFamily="34" charset="0"/>
              </a:rPr>
              <a:t>cephalosporins</a:t>
            </a:r>
            <a:r>
              <a:rPr lang="en-US" cap="none" dirty="0">
                <a:latin typeface="Arial" panose="020B0604020202020204" pitchFamily="34" charset="0"/>
                <a:cs typeface="Arial" panose="020B0604020202020204" pitchFamily="34" charset="0"/>
              </a:rPr>
              <a:t> etc</a:t>
            </a:r>
            <a:r>
              <a:rPr lang="en-US" cap="none" dirty="0" smtClean="0">
                <a:latin typeface="Arial" panose="020B0604020202020204" pitchFamily="34" charset="0"/>
                <a:cs typeface="Arial" panose="020B0604020202020204" pitchFamily="34" charset="0"/>
              </a:rPr>
              <a:t>.</a:t>
            </a:r>
          </a:p>
          <a:p>
            <a:pPr algn="just">
              <a:lnSpc>
                <a:spcPct val="150000"/>
              </a:lnSpc>
              <a:spcBef>
                <a:spcPts val="0"/>
              </a:spcBef>
            </a:pPr>
            <a:r>
              <a:rPr lang="en-US" cap="none" dirty="0">
                <a:latin typeface="Arial" panose="020B0604020202020204" pitchFamily="34" charset="0"/>
                <a:cs typeface="Arial" panose="020B0604020202020204" pitchFamily="34" charset="0"/>
              </a:rPr>
              <a:t>Normally, the gut is filled with many different bacteria. They keep each other in balance. Antibiotics destroy some of the bacteria in the gut. </a:t>
            </a:r>
            <a:r>
              <a:rPr lang="en-US" cap="none" dirty="0" smtClean="0">
                <a:latin typeface="Arial" panose="020B0604020202020204" pitchFamily="34" charset="0"/>
                <a:cs typeface="Arial" panose="020B0604020202020204" pitchFamily="34" charset="0"/>
              </a:rPr>
              <a:t>This </a:t>
            </a:r>
            <a:r>
              <a:rPr lang="en-US" cap="none" dirty="0">
                <a:latin typeface="Arial" panose="020B0604020202020204" pitchFamily="34" charset="0"/>
                <a:cs typeface="Arial" panose="020B0604020202020204" pitchFamily="34" charset="0"/>
              </a:rPr>
              <a:t>allows other bacteria to grow too much. In some cases, antibiotics can allow a type of bacteria called </a:t>
            </a:r>
            <a:r>
              <a:rPr lang="en-US" i="1" cap="none" dirty="0">
                <a:latin typeface="Arial" panose="020B0604020202020204" pitchFamily="34" charset="0"/>
                <a:cs typeface="Arial" panose="020B0604020202020204" pitchFamily="34" charset="0"/>
              </a:rPr>
              <a:t>Clostridium </a:t>
            </a:r>
            <a:r>
              <a:rPr lang="en-US" i="1" cap="none" dirty="0" err="1">
                <a:latin typeface="Arial" panose="020B0604020202020204" pitchFamily="34" charset="0"/>
                <a:cs typeface="Arial" panose="020B0604020202020204" pitchFamily="34" charset="0"/>
              </a:rPr>
              <a:t>difficile</a:t>
            </a:r>
            <a:r>
              <a:rPr lang="en-US" cap="none" dirty="0">
                <a:latin typeface="Arial" panose="020B0604020202020204" pitchFamily="34" charset="0"/>
                <a:cs typeface="Arial" panose="020B0604020202020204" pitchFamily="34" charset="0"/>
              </a:rPr>
              <a:t> to grow too much. </a:t>
            </a:r>
            <a:r>
              <a:rPr lang="en-US" cap="none" dirty="0" smtClean="0">
                <a:latin typeface="Arial" panose="020B0604020202020204" pitchFamily="34" charset="0"/>
                <a:cs typeface="Arial" panose="020B0604020202020204" pitchFamily="34" charset="0"/>
              </a:rPr>
              <a:t>This </a:t>
            </a:r>
            <a:r>
              <a:rPr lang="en-US" cap="none" dirty="0">
                <a:latin typeface="Arial" panose="020B0604020202020204" pitchFamily="34" charset="0"/>
                <a:cs typeface="Arial" panose="020B0604020202020204" pitchFamily="34" charset="0"/>
              </a:rPr>
              <a:t>can lead to severe, watery, and often bloody diarrhea called </a:t>
            </a:r>
            <a:r>
              <a:rPr lang="en-US" u="sng" cap="none" dirty="0">
                <a:latin typeface="Arial" panose="020B0604020202020204" pitchFamily="34" charset="0"/>
                <a:cs typeface="Arial" panose="020B0604020202020204" pitchFamily="34" charset="0"/>
              </a:rPr>
              <a:t>pseudomembranous colitis</a:t>
            </a:r>
            <a:r>
              <a:rPr lang="en-US" cap="none" dirty="0" smtClean="0">
                <a:latin typeface="Arial" panose="020B0604020202020204" pitchFamily="34" charset="0"/>
                <a:cs typeface="Arial" panose="020B0604020202020204" pitchFamily="34" charset="0"/>
              </a:rPr>
              <a:t>.</a:t>
            </a:r>
            <a:endParaRPr lang="en-US" cap="none" dirty="0">
              <a:latin typeface="Arial" panose="020B0604020202020204" pitchFamily="34" charset="0"/>
              <a:cs typeface="Arial" panose="020B0604020202020204" pitchFamily="34" charset="0"/>
            </a:endParaRPr>
          </a:p>
          <a:p>
            <a:pPr algn="just">
              <a:lnSpc>
                <a:spcPct val="150000"/>
              </a:lnSpc>
              <a:spcBef>
                <a:spcPts val="0"/>
              </a:spcBef>
            </a:pPr>
            <a:endParaRPr lang="en-US" altLang="zh-TW" cap="none"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751759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Clarity</Template>
  <TotalTime>223</TotalTime>
  <Words>616</Words>
  <Application>Microsoft Office PowerPoint</Application>
  <PresentationFormat>Custom</PresentationFormat>
  <Paragraphs>115</Paragraphs>
  <Slides>17</Slides>
  <Notes>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Clarity</vt:lpstr>
      <vt:lpstr>DRUG INDUCED DISEASES (DIARRHEA)</vt:lpstr>
      <vt:lpstr>Introduction </vt:lpstr>
      <vt:lpstr>Osmotic Diarrhea </vt:lpstr>
      <vt:lpstr>Secretory Diarrhea </vt:lpstr>
      <vt:lpstr>Inflammatory and Infectious Diarrhea </vt:lpstr>
      <vt:lpstr>Diarrhea Associated with Deranged Motility</vt:lpstr>
      <vt:lpstr>PowerPoint Presentation</vt:lpstr>
      <vt:lpstr>PowerPoint Presentation</vt:lpstr>
      <vt:lpstr>   Antibiotic associated diarrhea (AAD)</vt:lpstr>
      <vt:lpstr>Clinical presentations  </vt:lpstr>
      <vt:lpstr>Risk factors </vt:lpstr>
      <vt:lpstr>Risk factors </vt:lpstr>
      <vt:lpstr>Treatment of AAD</vt:lpstr>
      <vt:lpstr>Rehydration</vt:lpstr>
      <vt:lpstr>Drug therapy</vt:lpstr>
      <vt:lpstr>Probiotics </vt:lpstr>
      <vt:lpstr>Prevention of AAD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Faculty</dc:creator>
  <cp:lastModifiedBy>Dr. Imran Masood</cp:lastModifiedBy>
  <cp:revision>17</cp:revision>
  <dcterms:created xsi:type="dcterms:W3CDTF">2017-04-03T07:46:15Z</dcterms:created>
  <dcterms:modified xsi:type="dcterms:W3CDTF">2018-04-17T07:18:02Z</dcterms:modified>
</cp:coreProperties>
</file>