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59" r:id="rId5"/>
    <p:sldId id="260" r:id="rId6"/>
    <p:sldId id="261" r:id="rId7"/>
    <p:sldId id="262" r:id="rId8"/>
    <p:sldId id="266" r:id="rId9"/>
    <p:sldId id="263" r:id="rId10"/>
    <p:sldId id="264"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0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ABC696-4F41-446D-8333-ECE2D15F9C23}"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426298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BC696-4F41-446D-8333-ECE2D15F9C23}"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333600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BC696-4F41-446D-8333-ECE2D15F9C23}"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934854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BC696-4F41-446D-8333-ECE2D15F9C23}"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290153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ABC696-4F41-446D-8333-ECE2D15F9C23}"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2238694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ABC696-4F41-446D-8333-ECE2D15F9C23}"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2608207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ABC696-4F41-446D-8333-ECE2D15F9C23}" type="datetimeFigureOut">
              <a:rPr lang="en-US" smtClean="0"/>
              <a:t>3/27/2020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3411679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ABC696-4F41-446D-8333-ECE2D15F9C23}" type="datetimeFigureOut">
              <a:rPr lang="en-US" smtClean="0"/>
              <a:t>3/27/2020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1163759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ABC696-4F41-446D-8333-ECE2D15F9C23}" type="datetimeFigureOut">
              <a:rPr lang="en-US" smtClean="0"/>
              <a:t>3/27/2020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2024272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ABC696-4F41-446D-8333-ECE2D15F9C23}"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1933929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ABC696-4F41-446D-8333-ECE2D15F9C23}"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119B6-E141-438B-A250-8C27DF42DA57}" type="slidenum">
              <a:rPr lang="en-US" smtClean="0"/>
              <a:t>‹#›</a:t>
            </a:fld>
            <a:endParaRPr lang="en-US"/>
          </a:p>
        </p:txBody>
      </p:sp>
    </p:spTree>
    <p:extLst>
      <p:ext uri="{BB962C8B-B14F-4D97-AF65-F5344CB8AC3E}">
        <p14:creationId xmlns:p14="http://schemas.microsoft.com/office/powerpoint/2010/main" val="409992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ABC696-4F41-446D-8333-ECE2D15F9C23}" type="datetimeFigureOut">
              <a:rPr lang="en-US" smtClean="0"/>
              <a:t>3/27/2020</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119B6-E141-438B-A250-8C27DF42DA57}" type="slidenum">
              <a:rPr lang="en-US" smtClean="0"/>
              <a:t>‹#›</a:t>
            </a:fld>
            <a:endParaRPr lang="en-US"/>
          </a:p>
        </p:txBody>
      </p:sp>
    </p:spTree>
    <p:extLst>
      <p:ext uri="{BB962C8B-B14F-4D97-AF65-F5344CB8AC3E}">
        <p14:creationId xmlns:p14="http://schemas.microsoft.com/office/powerpoint/2010/main" val="233318220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4800" b="1" dirty="0" smtClean="0">
                <a:solidFill>
                  <a:schemeClr val="tx1"/>
                </a:solidFill>
                <a:latin typeface="Arial" panose="020B0604020202020204" pitchFamily="34" charset="0"/>
                <a:cs typeface="Arial" panose="020B0604020202020204" pitchFamily="34" charset="0"/>
              </a:rPr>
              <a:t>DRUG INDUCED </a:t>
            </a:r>
            <a:r>
              <a:rPr lang="en-US" sz="4800" b="1" dirty="0" smtClean="0">
                <a:solidFill>
                  <a:schemeClr val="tx1"/>
                </a:solidFill>
                <a:latin typeface="Arial" panose="020B0604020202020204" pitchFamily="34" charset="0"/>
                <a:cs typeface="Arial" panose="020B0604020202020204" pitchFamily="34" charset="0"/>
              </a:rPr>
              <a:t>DISEASES: Ulcer</a:t>
            </a:r>
            <a:endParaRPr lang="en-US" sz="4800" b="1" dirty="0">
              <a:solidFill>
                <a:schemeClr val="tx1"/>
              </a:solidFill>
              <a:latin typeface="Arial" panose="020B0604020202020204" pitchFamily="34" charset="0"/>
              <a:cs typeface="Arial" panose="020B0604020202020204" pitchFamily="34" charset="0"/>
            </a:endParaRPr>
          </a:p>
        </p:txBody>
      </p:sp>
      <p:sp>
        <p:nvSpPr>
          <p:cNvPr id="4" name="Subtitle 3"/>
          <p:cNvSpPr>
            <a:spLocks noGrp="1"/>
          </p:cNvSpPr>
          <p:nvPr>
            <p:ph type="subTitle" idx="1"/>
          </p:nvPr>
        </p:nvSpPr>
        <p:spPr/>
        <p:txBody>
          <a:bodyPr/>
          <a:lstStyle/>
          <a:p>
            <a:r>
              <a:rPr lang="en-US" dirty="0" smtClean="0"/>
              <a:t>Dr. Imran Masood, PhD</a:t>
            </a:r>
          </a:p>
          <a:p>
            <a:r>
              <a:rPr lang="en-US" dirty="0" smtClean="0"/>
              <a:t>drimranmasood@iub.edu.pk</a:t>
            </a:r>
            <a:endParaRPr lang="en-US" dirty="0"/>
          </a:p>
        </p:txBody>
      </p:sp>
    </p:spTree>
    <p:extLst>
      <p:ext uri="{BB962C8B-B14F-4D97-AF65-F5344CB8AC3E}">
        <p14:creationId xmlns:p14="http://schemas.microsoft.com/office/powerpoint/2010/main" val="922868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600" b="1" cap="all" dirty="0">
                <a:solidFill>
                  <a:schemeClr val="tx1"/>
                </a:solidFill>
                <a:latin typeface="Arial" panose="020B0604020202020204" pitchFamily="34" charset="0"/>
                <a:cs typeface="Arial" panose="020B0604020202020204" pitchFamily="34" charset="0"/>
              </a:rPr>
              <a:t>Drugs for Treatment of Peptic Ulcer Disease</a:t>
            </a:r>
          </a:p>
        </p:txBody>
      </p:sp>
      <p:sp>
        <p:nvSpPr>
          <p:cNvPr id="3" name="Content Placeholder 2"/>
          <p:cNvSpPr>
            <a:spLocks noGrp="1"/>
          </p:cNvSpPr>
          <p:nvPr>
            <p:ph idx="1"/>
          </p:nvPr>
        </p:nvSpPr>
        <p:spPr/>
        <p:txBody>
          <a:bodyPr/>
          <a:lstStyle/>
          <a:p>
            <a:pPr algn="just"/>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Antibiotics for eradication of H. pylori, if present (amoxicillin, clarithromycin) </a:t>
            </a:r>
            <a:endParaRPr lang="en-US" dirty="0" smtClean="0">
              <a:solidFill>
                <a:schemeClr val="tx1"/>
              </a:solidFill>
              <a:latin typeface="Arial" panose="020B0604020202020204" pitchFamily="34" charset="0"/>
              <a:cs typeface="Arial" panose="020B0604020202020204" pitchFamily="34" charset="0"/>
            </a:endParaRPr>
          </a:p>
          <a:p>
            <a:pPr algn="just"/>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Antacids (magnesium hydroxide, aluminum hydroxide) </a:t>
            </a:r>
            <a:endParaRPr lang="en-US" dirty="0" smtClean="0">
              <a:solidFill>
                <a:schemeClr val="tx1"/>
              </a:solidFill>
              <a:latin typeface="Arial" panose="020B0604020202020204" pitchFamily="34" charset="0"/>
              <a:cs typeface="Arial" panose="020B0604020202020204" pitchFamily="34" charset="0"/>
            </a:endParaRPr>
          </a:p>
          <a:p>
            <a:pPr algn="just"/>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H2 receptor antagonists (ranitidine, cimetidine) </a:t>
            </a:r>
            <a:endParaRPr lang="en-US" dirty="0" smtClean="0">
              <a:solidFill>
                <a:schemeClr val="tx1"/>
              </a:solidFill>
              <a:latin typeface="Arial" panose="020B0604020202020204" pitchFamily="34" charset="0"/>
              <a:cs typeface="Arial" panose="020B0604020202020204" pitchFamily="34" charset="0"/>
            </a:endParaRPr>
          </a:p>
          <a:p>
            <a:pPr algn="just"/>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Proton-pump inhibitors (omeprazole) </a:t>
            </a:r>
            <a:endParaRPr lang="en-US" dirty="0" smtClean="0">
              <a:solidFill>
                <a:schemeClr val="tx1"/>
              </a:solidFill>
              <a:latin typeface="Arial" panose="020B0604020202020204" pitchFamily="34" charset="0"/>
              <a:cs typeface="Arial" panose="020B0604020202020204" pitchFamily="34" charset="0"/>
            </a:endParaRPr>
          </a:p>
          <a:p>
            <a:pPr algn="just"/>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Mucosal protective agents (bismuth, </a:t>
            </a:r>
            <a:r>
              <a:rPr lang="en-US" dirty="0" err="1">
                <a:solidFill>
                  <a:schemeClr val="tx1"/>
                </a:solidFill>
                <a:latin typeface="Arial" panose="020B0604020202020204" pitchFamily="34" charset="0"/>
                <a:cs typeface="Arial" panose="020B0604020202020204" pitchFamily="34" charset="0"/>
              </a:rPr>
              <a:t>sucralfate</a:t>
            </a:r>
            <a:r>
              <a:rPr lang="en-US"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44523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chemeClr val="tx1"/>
                </a:solidFill>
                <a:latin typeface="Arial" panose="020B0604020202020204" pitchFamily="34" charset="0"/>
                <a:cs typeface="Arial" panose="020B0604020202020204" pitchFamily="34" charset="0"/>
              </a:rPr>
              <a:t>Management of peptic ulcer</a:t>
            </a:r>
          </a:p>
        </p:txBody>
      </p:sp>
      <p:sp>
        <p:nvSpPr>
          <p:cNvPr id="3" name="Content Placeholder 2"/>
          <p:cNvSpPr>
            <a:spLocks noGrp="1"/>
          </p:cNvSpPr>
          <p:nvPr>
            <p:ph idx="1"/>
          </p:nvPr>
        </p:nvSpPr>
        <p:spPr/>
        <p:txBody>
          <a:bodyPr/>
          <a:lstStyle/>
          <a:p>
            <a:pPr marL="0" indent="0">
              <a:buNone/>
            </a:pP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objectives of management are to: </a:t>
            </a:r>
            <a:endParaRPr lang="en-US" dirty="0" smtClean="0">
              <a:solidFill>
                <a:schemeClr val="tx1"/>
              </a:solidFill>
              <a:latin typeface="Arial" panose="020B0604020202020204" pitchFamily="34" charset="0"/>
              <a:cs typeface="Arial" panose="020B0604020202020204" pitchFamily="34" charset="0"/>
            </a:endParaRPr>
          </a:p>
          <a:p>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relieve pain and discomfort </a:t>
            </a:r>
            <a:endParaRPr lang="en-US" dirty="0" smtClean="0">
              <a:solidFill>
                <a:schemeClr val="tx1"/>
              </a:solidFill>
              <a:latin typeface="Arial" panose="020B0604020202020204" pitchFamily="34" charset="0"/>
              <a:cs typeface="Arial" panose="020B0604020202020204" pitchFamily="34" charset="0"/>
            </a:endParaRPr>
          </a:p>
          <a:p>
            <a:r>
              <a:rPr lang="en-US" dirty="0" smtClean="0">
                <a:solidFill>
                  <a:schemeClr val="tx1"/>
                </a:solidFill>
                <a:latin typeface="Arial" panose="020B0604020202020204" pitchFamily="34" charset="0"/>
                <a:cs typeface="Arial" panose="020B0604020202020204" pitchFamily="34" charset="0"/>
              </a:rPr>
              <a:t>accelerate </a:t>
            </a:r>
            <a:r>
              <a:rPr lang="en-US" dirty="0">
                <a:solidFill>
                  <a:schemeClr val="tx1"/>
                </a:solidFill>
                <a:latin typeface="Arial" panose="020B0604020202020204" pitchFamily="34" charset="0"/>
                <a:cs typeface="Arial" panose="020B0604020202020204" pitchFamily="34" charset="0"/>
              </a:rPr>
              <a:t>healing </a:t>
            </a:r>
            <a:endParaRPr lang="en-US" dirty="0" smtClean="0">
              <a:solidFill>
                <a:schemeClr val="tx1"/>
              </a:solidFill>
              <a:latin typeface="Arial" panose="020B0604020202020204" pitchFamily="34" charset="0"/>
              <a:cs typeface="Arial" panose="020B0604020202020204" pitchFamily="34" charset="0"/>
            </a:endParaRPr>
          </a:p>
          <a:p>
            <a:r>
              <a:rPr lang="en-US" smtClean="0">
                <a:solidFill>
                  <a:schemeClr val="tx1"/>
                </a:solidFill>
                <a:latin typeface="Arial" panose="020B0604020202020204" pitchFamily="34" charset="0"/>
                <a:cs typeface="Arial" panose="020B0604020202020204" pitchFamily="34" charset="0"/>
              </a:rPr>
              <a:t>prevent </a:t>
            </a:r>
            <a:r>
              <a:rPr lang="en-US" dirty="0">
                <a:solidFill>
                  <a:schemeClr val="tx1"/>
                </a:solidFill>
                <a:latin typeface="Arial" panose="020B0604020202020204" pitchFamily="34" charset="0"/>
                <a:cs typeface="Arial" panose="020B0604020202020204" pitchFamily="34" charset="0"/>
              </a:rPr>
              <a:t>recurrence and complications</a:t>
            </a:r>
          </a:p>
        </p:txBody>
      </p:sp>
    </p:spTree>
    <p:extLst>
      <p:ext uri="{BB962C8B-B14F-4D97-AF65-F5344CB8AC3E}">
        <p14:creationId xmlns:p14="http://schemas.microsoft.com/office/powerpoint/2010/main" val="381935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tx1"/>
                </a:solidFill>
                <a:latin typeface="Arial" panose="020B0604020202020204" pitchFamily="34" charset="0"/>
                <a:cs typeface="Arial" panose="020B0604020202020204" pitchFamily="34" charset="0"/>
              </a:rPr>
              <a:t>ULCER</a:t>
            </a:r>
            <a:endParaRPr lang="en-US" sz="36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85000" lnSpcReduction="20000"/>
          </a:bodyPr>
          <a:lstStyle/>
          <a:p>
            <a:pPr algn="just">
              <a:lnSpc>
                <a:spcPct val="150000"/>
              </a:lnSpc>
              <a:spcBef>
                <a:spcPts val="0"/>
              </a:spcBef>
            </a:pPr>
            <a:r>
              <a:rPr lang="en-US" dirty="0">
                <a:solidFill>
                  <a:schemeClr val="tx1"/>
                </a:solidFill>
                <a:latin typeface="Arial" panose="020B0604020202020204" pitchFamily="34" charset="0"/>
                <a:cs typeface="Arial" panose="020B0604020202020204" pitchFamily="34" charset="0"/>
              </a:rPr>
              <a:t> A peptic ulcer is an abnormal area of mucosa that has been damaged by the pepsin and hydrochloric acid of gastric juice, with consequent inflammation of the underlying and surrounding tissue. Erosion may subsequently occur into the lamina </a:t>
            </a:r>
            <a:r>
              <a:rPr lang="en-US" dirty="0" err="1">
                <a:solidFill>
                  <a:schemeClr val="tx1"/>
                </a:solidFill>
                <a:latin typeface="Arial" panose="020B0604020202020204" pitchFamily="34" charset="0"/>
                <a:cs typeface="Arial" panose="020B0604020202020204" pitchFamily="34" charset="0"/>
              </a:rPr>
              <a:t>propria</a:t>
            </a:r>
            <a:r>
              <a:rPr lang="en-US" dirty="0">
                <a:solidFill>
                  <a:schemeClr val="tx1"/>
                </a:solidFill>
                <a:latin typeface="Arial" panose="020B0604020202020204" pitchFamily="34" charset="0"/>
                <a:cs typeface="Arial" panose="020B0604020202020204" pitchFamily="34" charset="0"/>
              </a:rPr>
              <a:t> and </a:t>
            </a:r>
            <a:r>
              <a:rPr lang="en-US" dirty="0" err="1">
                <a:solidFill>
                  <a:schemeClr val="tx1"/>
                </a:solidFill>
                <a:latin typeface="Arial" panose="020B0604020202020204" pitchFamily="34" charset="0"/>
                <a:cs typeface="Arial" panose="020B0604020202020204" pitchFamily="34" charset="0"/>
              </a:rPr>
              <a:t>submucosa</a:t>
            </a:r>
            <a:r>
              <a:rPr lang="en-US" dirty="0">
                <a:solidFill>
                  <a:schemeClr val="tx1"/>
                </a:solidFill>
                <a:latin typeface="Arial" panose="020B0604020202020204" pitchFamily="34" charset="0"/>
                <a:cs typeface="Arial" panose="020B0604020202020204" pitchFamily="34" charset="0"/>
              </a:rPr>
              <a:t> to cause bleeding. – Most of peptic ulcer occur either in the duodenum, or in the stomach – Ulcer may also occur in the lower </a:t>
            </a:r>
            <a:r>
              <a:rPr lang="en-US" dirty="0" smtClean="0">
                <a:solidFill>
                  <a:schemeClr val="tx1"/>
                </a:solidFill>
                <a:latin typeface="Arial" panose="020B0604020202020204" pitchFamily="34" charset="0"/>
                <a:cs typeface="Arial" panose="020B0604020202020204" pitchFamily="34" charset="0"/>
              </a:rPr>
              <a:t>esophagus </a:t>
            </a:r>
            <a:r>
              <a:rPr lang="en-US" dirty="0">
                <a:solidFill>
                  <a:schemeClr val="tx1"/>
                </a:solidFill>
                <a:latin typeface="Arial" panose="020B0604020202020204" pitchFamily="34" charset="0"/>
                <a:cs typeface="Arial" panose="020B0604020202020204" pitchFamily="34" charset="0"/>
              </a:rPr>
              <a:t>due to reflexing of gastric content – Rarely in certain areas of the small </a:t>
            </a:r>
            <a:r>
              <a:rPr lang="en-US" dirty="0" smtClean="0">
                <a:solidFill>
                  <a:schemeClr val="tx1"/>
                </a:solidFill>
                <a:latin typeface="Arial" panose="020B0604020202020204" pitchFamily="34" charset="0"/>
                <a:cs typeface="Arial" panose="020B0604020202020204" pitchFamily="34" charset="0"/>
              </a:rPr>
              <a:t>intestine.</a:t>
            </a: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1139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tx1"/>
                </a:solidFill>
                <a:latin typeface="Arial" panose="020B0604020202020204" pitchFamily="34" charset="0"/>
                <a:cs typeface="Arial" panose="020B0604020202020204" pitchFamily="34" charset="0"/>
              </a:rPr>
              <a:t>CLASSIFICATION</a:t>
            </a:r>
            <a:endParaRPr lang="en-US" sz="36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Autofit/>
          </a:bodyPr>
          <a:lstStyle/>
          <a:p>
            <a:pPr marL="0" indent="0" algn="just">
              <a:lnSpc>
                <a:spcPct val="150000"/>
              </a:lnSpc>
              <a:spcBef>
                <a:spcPts val="0"/>
              </a:spcBef>
              <a:buNone/>
            </a:pPr>
            <a:r>
              <a:rPr lang="en-US" sz="2400" dirty="0">
                <a:solidFill>
                  <a:schemeClr val="tx1"/>
                </a:solidFill>
                <a:latin typeface="Arial" panose="020B0604020202020204" pitchFamily="34" charset="0"/>
                <a:cs typeface="Arial" panose="020B0604020202020204" pitchFamily="34" charset="0"/>
              </a:rPr>
              <a:t>Peptic ulcers classified based on region or location of illness </a:t>
            </a:r>
            <a:r>
              <a:rPr lang="en-US" sz="2400" dirty="0" smtClean="0">
                <a:solidFill>
                  <a:schemeClr val="tx1"/>
                </a:solidFill>
                <a:latin typeface="Arial" panose="020B0604020202020204" pitchFamily="34" charset="0"/>
                <a:cs typeface="Arial" panose="020B0604020202020204" pitchFamily="34" charset="0"/>
              </a:rPr>
              <a:t> </a:t>
            </a: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Stomach </a:t>
            </a:r>
            <a:r>
              <a:rPr lang="en-US" sz="2400" dirty="0">
                <a:solidFill>
                  <a:schemeClr val="tx1"/>
                </a:solidFill>
                <a:latin typeface="Arial" panose="020B0604020202020204" pitchFamily="34" charset="0"/>
                <a:cs typeface="Arial" panose="020B0604020202020204" pitchFamily="34" charset="0"/>
              </a:rPr>
              <a:t>(called gastric ulcer)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Duodenum </a:t>
            </a:r>
            <a:r>
              <a:rPr lang="en-US" sz="2400" dirty="0">
                <a:solidFill>
                  <a:schemeClr val="tx1"/>
                </a:solidFill>
                <a:latin typeface="Arial" panose="020B0604020202020204" pitchFamily="34" charset="0"/>
                <a:cs typeface="Arial" panose="020B0604020202020204" pitchFamily="34" charset="0"/>
              </a:rPr>
              <a:t>(called duodenal ulcer)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Esophagus </a:t>
            </a:r>
            <a:r>
              <a:rPr lang="en-US" sz="2400" dirty="0">
                <a:solidFill>
                  <a:schemeClr val="tx1"/>
                </a:solidFill>
                <a:latin typeface="Arial" panose="020B0604020202020204" pitchFamily="34" charset="0"/>
                <a:cs typeface="Arial" panose="020B0604020202020204" pitchFamily="34" charset="0"/>
              </a:rPr>
              <a:t>(called Esophageal ulcer</a:t>
            </a:r>
            <a:r>
              <a:rPr lang="en-US" sz="2400"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Type </a:t>
            </a:r>
            <a:r>
              <a:rPr lang="en-US" sz="2400" dirty="0">
                <a:solidFill>
                  <a:schemeClr val="tx1"/>
                </a:solidFill>
                <a:latin typeface="Arial" panose="020B0604020202020204" pitchFamily="34" charset="0"/>
                <a:cs typeface="Arial" panose="020B0604020202020204" pitchFamily="34" charset="0"/>
              </a:rPr>
              <a:t>I: Ulcer along the lesser curve of stomach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Type </a:t>
            </a:r>
            <a:r>
              <a:rPr lang="en-US" sz="2400" dirty="0">
                <a:solidFill>
                  <a:schemeClr val="tx1"/>
                </a:solidFill>
                <a:latin typeface="Arial" panose="020B0604020202020204" pitchFamily="34" charset="0"/>
                <a:cs typeface="Arial" panose="020B0604020202020204" pitchFamily="34" charset="0"/>
              </a:rPr>
              <a:t>II: Two ulcers present - one gastric, one duodenal/</a:t>
            </a:r>
            <a:r>
              <a:rPr lang="en-US" sz="2400" dirty="0" err="1">
                <a:solidFill>
                  <a:schemeClr val="tx1"/>
                </a:solidFill>
                <a:latin typeface="Arial" panose="020B0604020202020204" pitchFamily="34" charset="0"/>
                <a:cs typeface="Arial" panose="020B0604020202020204" pitchFamily="34" charset="0"/>
              </a:rPr>
              <a:t>prepyloric</a:t>
            </a:r>
            <a:r>
              <a:rPr lang="en-US" sz="2400" dirty="0">
                <a:solidFill>
                  <a:schemeClr val="tx1"/>
                </a:solidFill>
                <a:latin typeface="Arial" panose="020B0604020202020204" pitchFamily="34" charset="0"/>
                <a:cs typeface="Arial" panose="020B0604020202020204" pitchFamily="34" charset="0"/>
              </a:rPr>
              <a:t>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Type </a:t>
            </a:r>
            <a:r>
              <a:rPr lang="en-US" sz="2400" dirty="0">
                <a:solidFill>
                  <a:schemeClr val="tx1"/>
                </a:solidFill>
                <a:latin typeface="Arial" panose="020B0604020202020204" pitchFamily="34" charset="0"/>
                <a:cs typeface="Arial" panose="020B0604020202020204" pitchFamily="34" charset="0"/>
              </a:rPr>
              <a:t>III: </a:t>
            </a:r>
            <a:r>
              <a:rPr lang="en-US" sz="2400" dirty="0" err="1">
                <a:solidFill>
                  <a:schemeClr val="tx1"/>
                </a:solidFill>
                <a:latin typeface="Arial" panose="020B0604020202020204" pitchFamily="34" charset="0"/>
                <a:cs typeface="Arial" panose="020B0604020202020204" pitchFamily="34" charset="0"/>
              </a:rPr>
              <a:t>Prepyloric</a:t>
            </a:r>
            <a:r>
              <a:rPr lang="en-US" sz="2400" dirty="0">
                <a:solidFill>
                  <a:schemeClr val="tx1"/>
                </a:solidFill>
                <a:latin typeface="Arial" panose="020B0604020202020204" pitchFamily="34" charset="0"/>
                <a:cs typeface="Arial" panose="020B0604020202020204" pitchFamily="34" charset="0"/>
              </a:rPr>
              <a:t> ulcer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Type </a:t>
            </a:r>
            <a:r>
              <a:rPr lang="en-US" sz="2400" dirty="0">
                <a:solidFill>
                  <a:schemeClr val="tx1"/>
                </a:solidFill>
                <a:latin typeface="Arial" panose="020B0604020202020204" pitchFamily="34" charset="0"/>
                <a:cs typeface="Arial" panose="020B0604020202020204" pitchFamily="34" charset="0"/>
              </a:rPr>
              <a:t>IV: Proximal </a:t>
            </a:r>
            <a:r>
              <a:rPr lang="en-US" sz="2400" dirty="0" err="1">
                <a:solidFill>
                  <a:schemeClr val="tx1"/>
                </a:solidFill>
                <a:latin typeface="Arial" panose="020B0604020202020204" pitchFamily="34" charset="0"/>
                <a:cs typeface="Arial" panose="020B0604020202020204" pitchFamily="34" charset="0"/>
              </a:rPr>
              <a:t>gastroesophageal</a:t>
            </a:r>
            <a:r>
              <a:rPr lang="en-US" sz="2400" dirty="0">
                <a:solidFill>
                  <a:schemeClr val="tx1"/>
                </a:solidFill>
                <a:latin typeface="Arial" panose="020B0604020202020204" pitchFamily="34" charset="0"/>
                <a:cs typeface="Arial" panose="020B0604020202020204" pitchFamily="34" charset="0"/>
              </a:rPr>
              <a:t> ulcer </a:t>
            </a:r>
            <a:endParaRPr lang="en-US" sz="2400"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buFont typeface="Wingdings" panose="05000000000000000000" pitchFamily="2" charset="2"/>
              <a:buChar char="§"/>
            </a:pPr>
            <a:r>
              <a:rPr lang="en-US" sz="2400" dirty="0" smtClean="0">
                <a:solidFill>
                  <a:schemeClr val="tx1"/>
                </a:solidFill>
                <a:latin typeface="Arial" panose="020B0604020202020204" pitchFamily="34" charset="0"/>
                <a:cs typeface="Arial" panose="020B0604020202020204" pitchFamily="34" charset="0"/>
              </a:rPr>
              <a:t>Type </a:t>
            </a:r>
            <a:r>
              <a:rPr lang="en-US" sz="2400" dirty="0">
                <a:solidFill>
                  <a:schemeClr val="tx1"/>
                </a:solidFill>
                <a:latin typeface="Arial" panose="020B0604020202020204" pitchFamily="34" charset="0"/>
                <a:cs typeface="Arial" panose="020B0604020202020204" pitchFamily="34" charset="0"/>
              </a:rPr>
              <a:t>V: Anywhere (associated with chronic NSAID use)</a:t>
            </a:r>
          </a:p>
        </p:txBody>
      </p:sp>
    </p:spTree>
    <p:extLst>
      <p:ext uri="{BB962C8B-B14F-4D97-AF65-F5344CB8AC3E}">
        <p14:creationId xmlns:p14="http://schemas.microsoft.com/office/powerpoint/2010/main" val="2602164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698727"/>
            <a:ext cx="10058400" cy="1450757"/>
          </a:xfrm>
        </p:spPr>
        <p:txBody>
          <a:bodyPr>
            <a:normAutofit/>
          </a:bodyPr>
          <a:lstStyle/>
          <a:p>
            <a:pPr algn="ctr"/>
            <a:r>
              <a:rPr lang="en-US" sz="3600" b="1" cap="all" dirty="0">
                <a:solidFill>
                  <a:schemeClr val="tx1"/>
                </a:solidFill>
                <a:latin typeface="Arial" panose="020B0604020202020204" pitchFamily="34" charset="0"/>
                <a:cs typeface="Arial" panose="020B0604020202020204" pitchFamily="34" charset="0"/>
              </a:rPr>
              <a:t>Symptoms of peptic ulcer </a:t>
            </a:r>
            <a:br>
              <a:rPr lang="en-US" sz="3600" b="1" cap="all" dirty="0">
                <a:solidFill>
                  <a:schemeClr val="tx1"/>
                </a:solidFill>
                <a:latin typeface="Arial" panose="020B0604020202020204" pitchFamily="34" charset="0"/>
                <a:cs typeface="Arial" panose="020B0604020202020204" pitchFamily="34" charset="0"/>
              </a:rPr>
            </a:br>
            <a:endParaRPr lang="en-US" sz="3600" b="1" cap="all"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85000" lnSpcReduction="10000"/>
          </a:bodyPr>
          <a:lstStyle/>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Symptoms </a:t>
            </a:r>
            <a:r>
              <a:rPr lang="en-US" dirty="0">
                <a:solidFill>
                  <a:schemeClr val="tx1"/>
                </a:solidFill>
                <a:latin typeface="Arial" panose="020B0604020202020204" pitchFamily="34" charset="0"/>
                <a:cs typeface="Arial" panose="020B0604020202020204" pitchFamily="34" charset="0"/>
              </a:rPr>
              <a:t>of peptic ulcer very with location of the ulcer and the patient age.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Abdominal discomfort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Pain or nausea (pain is located in the </a:t>
            </a:r>
            <a:r>
              <a:rPr lang="en-US" dirty="0" smtClean="0">
                <a:solidFill>
                  <a:schemeClr val="tx1"/>
                </a:solidFill>
                <a:latin typeface="Arial" panose="020B0604020202020204" pitchFamily="34" charset="0"/>
                <a:cs typeface="Arial" panose="020B0604020202020204" pitchFamily="34" charset="0"/>
              </a:rPr>
              <a:t>epigastrium; </a:t>
            </a:r>
            <a:r>
              <a:rPr lang="en-US" dirty="0">
                <a:solidFill>
                  <a:schemeClr val="tx1"/>
                </a:solidFill>
                <a:latin typeface="Arial" panose="020B0604020202020204" pitchFamily="34" charset="0"/>
                <a:cs typeface="Arial" panose="020B0604020202020204" pitchFamily="34" charset="0"/>
              </a:rPr>
              <a:t>not radiate)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Loss of appetite and weight loss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Hematemesis (vomiting of blood) Rarely, ulcer lead to a gastric or </a:t>
            </a:r>
            <a:r>
              <a:rPr lang="en-US" dirty="0" smtClean="0">
                <a:solidFill>
                  <a:schemeClr val="tx1"/>
                </a:solidFill>
                <a:latin typeface="Arial" panose="020B0604020202020204" pitchFamily="34" charset="0"/>
                <a:cs typeface="Arial" panose="020B0604020202020204" pitchFamily="34" charset="0"/>
              </a:rPr>
              <a:t>duodenal perforation</a:t>
            </a:r>
            <a:r>
              <a:rPr lang="en-US" dirty="0">
                <a:solidFill>
                  <a:schemeClr val="tx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850069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smtClean="0">
                <a:solidFill>
                  <a:schemeClr val="tx1"/>
                </a:solidFill>
                <a:latin typeface="Arial" panose="020B0604020202020204" pitchFamily="34" charset="0"/>
                <a:cs typeface="Arial" panose="020B0604020202020204" pitchFamily="34" charset="0"/>
              </a:rPr>
              <a:t>DRUGS THAT CAUSE ULCER</a:t>
            </a:r>
            <a:r>
              <a:rPr lang="en-US" dirty="0" smtClean="0"/>
              <a:t>	</a:t>
            </a:r>
            <a:endParaRPr lang="en-US" dirty="0"/>
          </a:p>
        </p:txBody>
      </p:sp>
      <p:sp>
        <p:nvSpPr>
          <p:cNvPr id="3" name="Content Placeholder 2"/>
          <p:cNvSpPr>
            <a:spLocks noGrp="1"/>
          </p:cNvSpPr>
          <p:nvPr>
            <p:ph idx="1"/>
          </p:nvPr>
        </p:nvSpPr>
        <p:spPr/>
        <p:txBody>
          <a:bodyPr>
            <a:normAutofit/>
          </a:bodyPr>
          <a:lstStyle/>
          <a:p>
            <a:pPr lvl="1" algn="just">
              <a:lnSpc>
                <a:spcPct val="150000"/>
              </a:lnSpc>
              <a:spcBef>
                <a:spcPts val="0"/>
              </a:spcBef>
              <a:buFont typeface="Wingdings" panose="05000000000000000000" pitchFamily="2" charset="2"/>
              <a:buChar char="§"/>
            </a:pPr>
            <a:r>
              <a:rPr lang="en-US" sz="2000" dirty="0">
                <a:solidFill>
                  <a:schemeClr val="tx1"/>
                </a:solidFill>
                <a:latin typeface="Arial" panose="020B0604020202020204" pitchFamily="34" charset="0"/>
                <a:cs typeface="Arial" panose="020B0604020202020204" pitchFamily="34" charset="0"/>
              </a:rPr>
              <a:t>Non-steroidal anti-inflammatory drugs (NSAIDs</a:t>
            </a:r>
            <a:r>
              <a:rPr lang="en-US" sz="2000" dirty="0" smtClean="0">
                <a:solidFill>
                  <a:schemeClr val="tx1"/>
                </a:solidFill>
                <a:latin typeface="Arial" panose="020B0604020202020204" pitchFamily="34" charset="0"/>
                <a:cs typeface="Arial" panose="020B0604020202020204" pitchFamily="34" charset="0"/>
              </a:rPr>
              <a:t>)</a:t>
            </a:r>
          </a:p>
          <a:p>
            <a:pPr lvl="1" algn="just">
              <a:lnSpc>
                <a:spcPct val="150000"/>
              </a:lnSpc>
              <a:spcBef>
                <a:spcPts val="0"/>
              </a:spcBef>
              <a:buFont typeface="Wingdings" panose="05000000000000000000" pitchFamily="2" charset="2"/>
              <a:buChar char="§"/>
            </a:pPr>
            <a:r>
              <a:rPr lang="en-US" sz="2000" dirty="0" smtClean="0">
                <a:solidFill>
                  <a:schemeClr val="tx1"/>
                </a:solidFill>
                <a:latin typeface="Arial" panose="020B0604020202020204" pitchFamily="34" charset="0"/>
                <a:cs typeface="Arial" panose="020B0604020202020204" pitchFamily="34" charset="0"/>
              </a:rPr>
              <a:t>Bisphosphonates</a:t>
            </a:r>
          </a:p>
          <a:p>
            <a:pPr lvl="1" algn="just">
              <a:lnSpc>
                <a:spcPct val="150000"/>
              </a:lnSpc>
              <a:spcBef>
                <a:spcPts val="0"/>
              </a:spcBef>
              <a:buFont typeface="Wingdings" panose="05000000000000000000" pitchFamily="2" charset="2"/>
              <a:buChar char="§"/>
            </a:pPr>
            <a:r>
              <a:rPr lang="en-US" sz="2000" dirty="0" err="1" smtClean="0">
                <a:solidFill>
                  <a:schemeClr val="tx1"/>
                </a:solidFill>
                <a:latin typeface="Arial" panose="020B0604020202020204" pitchFamily="34" charset="0"/>
                <a:cs typeface="Arial" panose="020B0604020202020204" pitchFamily="34" charset="0"/>
              </a:rPr>
              <a:t>Clopidogrel</a:t>
            </a:r>
            <a:endParaRPr lang="en-US" sz="2000" dirty="0" smtClean="0">
              <a:solidFill>
                <a:schemeClr val="tx1"/>
              </a:solidFill>
              <a:latin typeface="Arial" panose="020B0604020202020204" pitchFamily="34" charset="0"/>
              <a:cs typeface="Arial" panose="020B0604020202020204" pitchFamily="34" charset="0"/>
            </a:endParaRPr>
          </a:p>
          <a:p>
            <a:pPr lvl="1" algn="just">
              <a:lnSpc>
                <a:spcPct val="150000"/>
              </a:lnSpc>
              <a:spcBef>
                <a:spcPts val="0"/>
              </a:spcBef>
              <a:buFont typeface="Wingdings" panose="05000000000000000000" pitchFamily="2" charset="2"/>
              <a:buChar char="§"/>
            </a:pPr>
            <a:r>
              <a:rPr lang="en-US" sz="2000" dirty="0">
                <a:solidFill>
                  <a:schemeClr val="tx1"/>
                </a:solidFill>
                <a:latin typeface="Arial" panose="020B0604020202020204" pitchFamily="34" charset="0"/>
                <a:cs typeface="Arial" panose="020B0604020202020204" pitchFamily="34" charset="0"/>
              </a:rPr>
              <a:t>Potassium </a:t>
            </a:r>
            <a:r>
              <a:rPr lang="en-US" sz="2000" dirty="0" smtClean="0">
                <a:solidFill>
                  <a:schemeClr val="tx1"/>
                </a:solidFill>
                <a:latin typeface="Arial" panose="020B0604020202020204" pitchFamily="34" charset="0"/>
                <a:cs typeface="Arial" panose="020B0604020202020204" pitchFamily="34" charset="0"/>
              </a:rPr>
              <a:t>supplements</a:t>
            </a:r>
          </a:p>
          <a:p>
            <a:pPr lvl="1" algn="just">
              <a:lnSpc>
                <a:spcPct val="150000"/>
              </a:lnSpc>
              <a:spcBef>
                <a:spcPts val="0"/>
              </a:spcBef>
              <a:buFont typeface="Wingdings" panose="05000000000000000000" pitchFamily="2" charset="2"/>
              <a:buChar char="§"/>
            </a:pPr>
            <a:r>
              <a:rPr lang="en-US" sz="2000" dirty="0" smtClean="0">
                <a:solidFill>
                  <a:schemeClr val="tx1"/>
                </a:solidFill>
                <a:latin typeface="Arial" panose="020B0604020202020204" pitchFamily="34" charset="0"/>
                <a:cs typeface="Arial" panose="020B0604020202020204" pitchFamily="34" charset="0"/>
              </a:rPr>
              <a:t>Anticoagulants</a:t>
            </a:r>
          </a:p>
          <a:p>
            <a:pPr lvl="1" algn="just">
              <a:lnSpc>
                <a:spcPct val="150000"/>
              </a:lnSpc>
              <a:spcBef>
                <a:spcPts val="0"/>
              </a:spcBef>
              <a:buFont typeface="Wingdings" panose="05000000000000000000" pitchFamily="2" charset="2"/>
              <a:buChar char="§"/>
            </a:pPr>
            <a:r>
              <a:rPr lang="en-US" sz="2000" dirty="0" smtClean="0">
                <a:solidFill>
                  <a:schemeClr val="tx1"/>
                </a:solidFill>
                <a:latin typeface="Arial" panose="020B0604020202020204" pitchFamily="34" charset="0"/>
                <a:cs typeface="Arial" panose="020B0604020202020204" pitchFamily="34" charset="0"/>
              </a:rPr>
              <a:t>Corticosteroids</a:t>
            </a:r>
          </a:p>
          <a:p>
            <a:pPr lvl="1" algn="just">
              <a:lnSpc>
                <a:spcPct val="150000"/>
              </a:lnSpc>
              <a:spcBef>
                <a:spcPts val="0"/>
              </a:spcBef>
              <a:buFont typeface="Wingdings" panose="05000000000000000000" pitchFamily="2" charset="2"/>
              <a:buChar char="§"/>
            </a:pPr>
            <a:r>
              <a:rPr lang="en-US" sz="2000" dirty="0">
                <a:solidFill>
                  <a:schemeClr val="tx1"/>
                </a:solidFill>
                <a:latin typeface="Arial" panose="020B0604020202020204" pitchFamily="34" charset="0"/>
                <a:cs typeface="Arial" panose="020B0604020202020204" pitchFamily="34" charset="0"/>
              </a:rPr>
              <a:t>Chemotherapy</a:t>
            </a:r>
          </a:p>
        </p:txBody>
      </p:sp>
    </p:spTree>
    <p:extLst>
      <p:ext uri="{BB962C8B-B14F-4D97-AF65-F5344CB8AC3E}">
        <p14:creationId xmlns:p14="http://schemas.microsoft.com/office/powerpoint/2010/main" val="2460883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tx1"/>
                </a:solidFill>
                <a:latin typeface="Arial" panose="020B0604020202020204" pitchFamily="34" charset="0"/>
                <a:cs typeface="Arial" panose="020B0604020202020204" pitchFamily="34" charset="0"/>
              </a:rPr>
              <a:t>MECHANISMS</a:t>
            </a:r>
            <a:endParaRPr lang="en-US" sz="36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59856" y="1845734"/>
            <a:ext cx="10640525" cy="4786886"/>
          </a:xfrm>
        </p:spPr>
        <p:txBody>
          <a:bodyPr>
            <a:normAutofit fontScale="62500" lnSpcReduction="20000"/>
          </a:bodyPr>
          <a:lstStyle/>
          <a:p>
            <a:pPr algn="just">
              <a:lnSpc>
                <a:spcPct val="150000"/>
              </a:lnSpc>
              <a:spcBef>
                <a:spcPts val="0"/>
              </a:spcBef>
            </a:pPr>
            <a:r>
              <a:rPr lang="en-US" dirty="0">
                <a:solidFill>
                  <a:schemeClr val="tx1"/>
                </a:solidFill>
                <a:latin typeface="Arial" panose="020B0604020202020204" pitchFamily="34" charset="0"/>
                <a:cs typeface="Arial" panose="020B0604020202020204" pitchFamily="34" charset="0"/>
              </a:rPr>
              <a:t>The prevalence of </a:t>
            </a:r>
            <a:r>
              <a:rPr lang="en-US" dirty="0" err="1">
                <a:solidFill>
                  <a:schemeClr val="tx1"/>
                </a:solidFill>
                <a:latin typeface="Arial" panose="020B0604020202020204" pitchFamily="34" charset="0"/>
                <a:cs typeface="Arial" panose="020B0604020202020204" pitchFamily="34" charset="0"/>
              </a:rPr>
              <a:t>endoscopically</a:t>
            </a:r>
            <a:r>
              <a:rPr lang="en-US" dirty="0">
                <a:solidFill>
                  <a:schemeClr val="tx1"/>
                </a:solidFill>
                <a:latin typeface="Arial" panose="020B0604020202020204" pitchFamily="34" charset="0"/>
                <a:cs typeface="Arial" panose="020B0604020202020204" pitchFamily="34" charset="0"/>
              </a:rPr>
              <a:t> confirmed gastrointestinal ulcers in NSAID users is quoted to be between 15% and 30%. Between 12% to 30% of NSAID-induced ulcers are gastric ulcers, whereas 2% to 19% are duodenal ulcers.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pPr>
            <a:r>
              <a:rPr lang="en-US" dirty="0">
                <a:solidFill>
                  <a:schemeClr val="tx1"/>
                </a:solidFill>
                <a:latin typeface="Arial" panose="020B0604020202020204" pitchFamily="34" charset="0"/>
                <a:cs typeface="Arial" panose="020B0604020202020204" pitchFamily="34" charset="0"/>
              </a:rPr>
              <a:t>The mechanism by which NSAIDs are thought to damage the gastrointestinal tract is </a:t>
            </a:r>
            <a:r>
              <a:rPr lang="en-US" dirty="0" smtClean="0">
                <a:solidFill>
                  <a:schemeClr val="tx1"/>
                </a:solidFill>
                <a:latin typeface="Arial" panose="020B0604020202020204" pitchFamily="34" charset="0"/>
                <a:cs typeface="Arial" panose="020B0604020202020204" pitchFamily="34" charset="0"/>
              </a:rPr>
              <a:t>three-fold.</a:t>
            </a:r>
          </a:p>
          <a:p>
            <a:pPr algn="just">
              <a:lnSpc>
                <a:spcPct val="150000"/>
              </a:lnSpc>
              <a:spcBef>
                <a:spcPts val="0"/>
              </a:spcBef>
            </a:pPr>
            <a:r>
              <a:rPr lang="en-US" b="1" dirty="0">
                <a:solidFill>
                  <a:schemeClr val="tx1"/>
                </a:solidFill>
                <a:latin typeface="Arial" panose="020B0604020202020204" pitchFamily="34" charset="0"/>
                <a:cs typeface="Arial" panose="020B0604020202020204" pitchFamily="34" charset="0"/>
              </a:rPr>
              <a:t>a) Topical </a:t>
            </a:r>
            <a:r>
              <a:rPr lang="en-US" b="1" dirty="0" smtClean="0">
                <a:solidFill>
                  <a:schemeClr val="tx1"/>
                </a:solidFill>
                <a:latin typeface="Arial" panose="020B0604020202020204" pitchFamily="34" charset="0"/>
                <a:cs typeface="Arial" panose="020B0604020202020204" pitchFamily="34" charset="0"/>
              </a:rPr>
              <a:t>injury:</a:t>
            </a:r>
          </a:p>
          <a:p>
            <a:pPr algn="just">
              <a:lnSpc>
                <a:spcPct val="150000"/>
              </a:lnSpc>
              <a:spcBef>
                <a:spcPts val="0"/>
              </a:spcBef>
            </a:pPr>
            <a:r>
              <a:rPr lang="en-US" dirty="0" smtClean="0">
                <a:solidFill>
                  <a:schemeClr val="tx1"/>
                </a:solidFill>
                <a:latin typeface="Arial" panose="020B0604020202020204" pitchFamily="34" charset="0"/>
                <a:cs typeface="Arial" panose="020B0604020202020204" pitchFamily="34" charset="0"/>
              </a:rPr>
              <a:t>Originally </a:t>
            </a:r>
            <a:r>
              <a:rPr lang="en-US" dirty="0">
                <a:solidFill>
                  <a:schemeClr val="tx1"/>
                </a:solidFill>
                <a:latin typeface="Arial" panose="020B0604020202020204" pitchFamily="34" charset="0"/>
                <a:cs typeface="Arial" panose="020B0604020202020204" pitchFamily="34" charset="0"/>
              </a:rPr>
              <a:t>it was thought that NSAIDs damaged the gastric epithelium by intracellular accumulation of these drugs in an </a:t>
            </a:r>
            <a:r>
              <a:rPr lang="en-US" dirty="0" err="1">
                <a:solidFill>
                  <a:schemeClr val="tx1"/>
                </a:solidFill>
                <a:latin typeface="Arial" panose="020B0604020202020204" pitchFamily="34" charset="0"/>
                <a:cs typeface="Arial" panose="020B0604020202020204" pitchFamily="34" charset="0"/>
              </a:rPr>
              <a:t>ionised</a:t>
            </a:r>
            <a:r>
              <a:rPr lang="en-US" dirty="0">
                <a:solidFill>
                  <a:schemeClr val="tx1"/>
                </a:solidFill>
                <a:latin typeface="Arial" panose="020B0604020202020204" pitchFamily="34" charset="0"/>
                <a:cs typeface="Arial" panose="020B0604020202020204" pitchFamily="34" charset="0"/>
              </a:rPr>
              <a:t> state</a:t>
            </a: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However the fact that enteric-coated formulations, pro-drugs, rectal and parenteral administration of NSAIDs still resulted in gastrointestinal damage despite the apparent absence of direct mucosal contact implies a minor role for topical </a:t>
            </a:r>
            <a:r>
              <a:rPr lang="en-US" dirty="0" smtClean="0">
                <a:solidFill>
                  <a:schemeClr val="tx1"/>
                </a:solidFill>
                <a:latin typeface="Arial" panose="020B0604020202020204" pitchFamily="34" charset="0"/>
                <a:cs typeface="Arial" panose="020B0604020202020204" pitchFamily="34" charset="0"/>
              </a:rPr>
              <a:t>injury.</a:t>
            </a: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0211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chemeClr val="tx1"/>
                </a:solidFill>
                <a:latin typeface="Arial" panose="020B0604020202020204" pitchFamily="34" charset="0"/>
                <a:cs typeface="Arial" panose="020B0604020202020204" pitchFamily="34" charset="0"/>
              </a:rPr>
              <a:t>MECHANISMS</a:t>
            </a:r>
            <a:endParaRPr lang="en-US" sz="3600" dirty="0">
              <a:solidFill>
                <a:schemeClr val="tx1"/>
              </a:solidFill>
            </a:endParaRPr>
          </a:p>
        </p:txBody>
      </p:sp>
      <p:sp>
        <p:nvSpPr>
          <p:cNvPr id="3" name="Content Placeholder 2"/>
          <p:cNvSpPr>
            <a:spLocks noGrp="1"/>
          </p:cNvSpPr>
          <p:nvPr>
            <p:ph idx="1"/>
          </p:nvPr>
        </p:nvSpPr>
        <p:spPr>
          <a:xfrm>
            <a:off x="875762" y="1845734"/>
            <a:ext cx="10547799" cy="4619460"/>
          </a:xfrm>
        </p:spPr>
        <p:txBody>
          <a:bodyPr>
            <a:normAutofit fontScale="92500" lnSpcReduction="20000"/>
          </a:bodyPr>
          <a:lstStyle/>
          <a:p>
            <a:pPr algn="just">
              <a:lnSpc>
                <a:spcPct val="160000"/>
              </a:lnSpc>
              <a:spcBef>
                <a:spcPts val="0"/>
              </a:spcBef>
              <a:spcAft>
                <a:spcPts val="0"/>
              </a:spcAft>
            </a:pPr>
            <a:r>
              <a:rPr lang="en-US" b="1" dirty="0">
                <a:solidFill>
                  <a:schemeClr val="tx1"/>
                </a:solidFill>
                <a:latin typeface="Arial" panose="020B0604020202020204" pitchFamily="34" charset="0"/>
                <a:cs typeface="Arial" panose="020B0604020202020204" pitchFamily="34" charset="0"/>
              </a:rPr>
              <a:t>b) Inhibition of prostaglandin </a:t>
            </a:r>
            <a:r>
              <a:rPr lang="en-US" b="1" dirty="0" smtClean="0">
                <a:solidFill>
                  <a:schemeClr val="tx1"/>
                </a:solidFill>
                <a:latin typeface="Arial" panose="020B0604020202020204" pitchFamily="34" charset="0"/>
                <a:cs typeface="Arial" panose="020B0604020202020204" pitchFamily="34" charset="0"/>
              </a:rPr>
              <a:t>synthesis:</a:t>
            </a:r>
          </a:p>
          <a:p>
            <a:pPr algn="just">
              <a:lnSpc>
                <a:spcPct val="160000"/>
              </a:lnSpc>
              <a:spcBef>
                <a:spcPts val="0"/>
              </a:spcBef>
              <a:spcAft>
                <a:spcPts val="0"/>
              </a:spcAft>
            </a:pPr>
            <a:r>
              <a:rPr lang="en-US" dirty="0" smtClean="0">
                <a:solidFill>
                  <a:schemeClr val="tx1"/>
                </a:solidFill>
                <a:latin typeface="Arial" panose="020B0604020202020204" pitchFamily="34" charset="0"/>
                <a:cs typeface="Arial" panose="020B0604020202020204" pitchFamily="34" charset="0"/>
              </a:rPr>
              <a:t>NSAIDs </a:t>
            </a:r>
            <a:r>
              <a:rPr lang="en-US" dirty="0">
                <a:solidFill>
                  <a:schemeClr val="tx1"/>
                </a:solidFill>
                <a:latin typeface="Arial" panose="020B0604020202020204" pitchFamily="34" charset="0"/>
                <a:cs typeface="Arial" panose="020B0604020202020204" pitchFamily="34" charset="0"/>
              </a:rPr>
              <a:t>act by the inhibition of cyclooxygenase the enzyme that converts </a:t>
            </a:r>
            <a:r>
              <a:rPr lang="en-US" dirty="0" err="1">
                <a:solidFill>
                  <a:schemeClr val="tx1"/>
                </a:solidFill>
                <a:latin typeface="Arial" panose="020B0604020202020204" pitchFamily="34" charset="0"/>
                <a:cs typeface="Arial" panose="020B0604020202020204" pitchFamily="34" charset="0"/>
              </a:rPr>
              <a:t>arachidonic</a:t>
            </a:r>
            <a:r>
              <a:rPr lang="en-US" dirty="0">
                <a:solidFill>
                  <a:schemeClr val="tx1"/>
                </a:solidFill>
                <a:latin typeface="Arial" panose="020B0604020202020204" pitchFamily="34" charset="0"/>
                <a:cs typeface="Arial" panose="020B0604020202020204" pitchFamily="34" charset="0"/>
              </a:rPr>
              <a:t> acid to prostaglandins. As prostaglandins play a major role in the maintenance of </a:t>
            </a:r>
            <a:r>
              <a:rPr lang="en-US" dirty="0" err="1">
                <a:solidFill>
                  <a:schemeClr val="tx1"/>
                </a:solidFill>
                <a:latin typeface="Arial" panose="020B0604020202020204" pitchFamily="34" charset="0"/>
                <a:cs typeface="Arial" panose="020B0604020202020204" pitchFamily="34" charset="0"/>
              </a:rPr>
              <a:t>gastroduodenal</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defence</a:t>
            </a:r>
            <a:r>
              <a:rPr lang="en-US" dirty="0">
                <a:solidFill>
                  <a:schemeClr val="tx1"/>
                </a:solidFill>
                <a:latin typeface="Arial" panose="020B0604020202020204" pitchFamily="34" charset="0"/>
                <a:cs typeface="Arial" panose="020B0604020202020204" pitchFamily="34" charset="0"/>
              </a:rPr>
              <a:t> mechanisms; their depletion due to NSAIDs and aspirin impairs </a:t>
            </a:r>
            <a:r>
              <a:rPr lang="en-US" dirty="0" err="1">
                <a:solidFill>
                  <a:schemeClr val="tx1"/>
                </a:solidFill>
                <a:latin typeface="Arial" panose="020B0604020202020204" pitchFamily="34" charset="0"/>
                <a:cs typeface="Arial" panose="020B0604020202020204" pitchFamily="34" charset="0"/>
              </a:rPr>
              <a:t>cytoprotection</a:t>
            </a:r>
            <a:r>
              <a:rPr lang="en-US" dirty="0">
                <a:solidFill>
                  <a:schemeClr val="tx1"/>
                </a:solidFill>
                <a:latin typeface="Arial" panose="020B0604020202020204" pitchFamily="34" charset="0"/>
                <a:cs typeface="Arial" panose="020B0604020202020204" pitchFamily="34" charset="0"/>
              </a:rPr>
              <a:t> resulting in mucosal injury, erosions and </a:t>
            </a:r>
            <a:r>
              <a:rPr lang="en-US" dirty="0" smtClean="0">
                <a:solidFill>
                  <a:schemeClr val="tx1"/>
                </a:solidFill>
                <a:latin typeface="Arial" panose="020B0604020202020204" pitchFamily="34" charset="0"/>
                <a:cs typeface="Arial" panose="020B0604020202020204" pitchFamily="34" charset="0"/>
              </a:rPr>
              <a:t>ulceration.</a:t>
            </a:r>
          </a:p>
        </p:txBody>
      </p:sp>
    </p:spTree>
    <p:extLst>
      <p:ext uri="{BB962C8B-B14F-4D97-AF65-F5344CB8AC3E}">
        <p14:creationId xmlns:p14="http://schemas.microsoft.com/office/powerpoint/2010/main" val="2639421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chemeClr val="tx1"/>
                </a:solidFill>
                <a:latin typeface="Arial" panose="020B0604020202020204" pitchFamily="34" charset="0"/>
                <a:cs typeface="Arial" panose="020B0604020202020204" pitchFamily="34" charset="0"/>
              </a:rPr>
              <a:t>MECHANISMS</a:t>
            </a:r>
            <a:endParaRPr lang="en-US" sz="3600" dirty="0"/>
          </a:p>
        </p:txBody>
      </p:sp>
      <p:sp>
        <p:nvSpPr>
          <p:cNvPr id="3" name="Content Placeholder 2"/>
          <p:cNvSpPr>
            <a:spLocks noGrp="1"/>
          </p:cNvSpPr>
          <p:nvPr>
            <p:ph idx="1"/>
          </p:nvPr>
        </p:nvSpPr>
        <p:spPr/>
        <p:txBody>
          <a:bodyPr/>
          <a:lstStyle/>
          <a:p>
            <a:pPr algn="just">
              <a:lnSpc>
                <a:spcPct val="150000"/>
              </a:lnSpc>
              <a:spcBef>
                <a:spcPts val="0"/>
              </a:spcBef>
              <a:spcAft>
                <a:spcPts val="0"/>
              </a:spcAft>
            </a:pPr>
            <a:r>
              <a:rPr lang="en-US" b="1" dirty="0">
                <a:solidFill>
                  <a:schemeClr val="tx1"/>
                </a:solidFill>
                <a:latin typeface="Arial" panose="020B0604020202020204" pitchFamily="34" charset="0"/>
                <a:cs typeface="Arial" panose="020B0604020202020204" pitchFamily="34" charset="0"/>
              </a:rPr>
              <a:t>c</a:t>
            </a:r>
            <a:r>
              <a:rPr lang="en-US" b="1" dirty="0" smtClean="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Neutrophil-mediated </a:t>
            </a:r>
            <a:r>
              <a:rPr lang="en-US" b="1" dirty="0" smtClean="0">
                <a:solidFill>
                  <a:schemeClr val="tx1"/>
                </a:solidFill>
                <a:latin typeface="Arial" panose="020B0604020202020204" pitchFamily="34" charset="0"/>
                <a:cs typeface="Arial" panose="020B0604020202020204" pitchFamily="34" charset="0"/>
              </a:rPr>
              <a:t>injury:</a:t>
            </a:r>
            <a:endParaRPr lang="en-US" b="1" dirty="0">
              <a:solidFill>
                <a:schemeClr val="tx1"/>
              </a:solidFill>
              <a:latin typeface="Arial" panose="020B0604020202020204" pitchFamily="34" charset="0"/>
              <a:cs typeface="Arial" panose="020B0604020202020204" pitchFamily="34" charset="0"/>
            </a:endParaRPr>
          </a:p>
          <a:p>
            <a:pPr algn="just">
              <a:lnSpc>
                <a:spcPct val="150000"/>
              </a:lnSpc>
              <a:spcBef>
                <a:spcPts val="0"/>
              </a:spcBef>
              <a:spcAft>
                <a:spcPts val="0"/>
              </a:spcAft>
            </a:pPr>
            <a:r>
              <a:rPr lang="en-US" dirty="0">
                <a:solidFill>
                  <a:schemeClr val="tx1"/>
                </a:solidFill>
                <a:latin typeface="Arial" panose="020B0604020202020204" pitchFamily="34" charset="0"/>
                <a:cs typeface="Arial" panose="020B0604020202020204" pitchFamily="34" charset="0"/>
              </a:rPr>
              <a:t>Neutrophil adherence to the endothelium of gastric microcirculation damages the mucosa by liberating </a:t>
            </a:r>
            <a:r>
              <a:rPr lang="en-US" dirty="0" smtClean="0">
                <a:solidFill>
                  <a:schemeClr val="tx1"/>
                </a:solidFill>
                <a:latin typeface="Arial" panose="020B0604020202020204" pitchFamily="34" charset="0"/>
                <a:cs typeface="Arial" panose="020B0604020202020204" pitchFamily="34" charset="0"/>
              </a:rPr>
              <a:t>oxygen free </a:t>
            </a:r>
            <a:r>
              <a:rPr lang="en-US" dirty="0">
                <a:solidFill>
                  <a:schemeClr val="tx1"/>
                </a:solidFill>
                <a:latin typeface="Arial" panose="020B0604020202020204" pitchFamily="34" charset="0"/>
                <a:cs typeface="Arial" panose="020B0604020202020204" pitchFamily="34" charset="0"/>
              </a:rPr>
              <a:t>radicals, releasing proteases and obstructing capillary blood flow. NSAIDs are thought to stimulate neutrophil </a:t>
            </a:r>
            <a:r>
              <a:rPr lang="en-US" dirty="0" smtClean="0">
                <a:solidFill>
                  <a:schemeClr val="tx1"/>
                </a:solidFill>
                <a:latin typeface="Arial" panose="020B0604020202020204" pitchFamily="34" charset="0"/>
                <a:cs typeface="Arial" panose="020B0604020202020204" pitchFamily="34" charset="0"/>
              </a:rPr>
              <a:t>adherence.</a:t>
            </a:r>
            <a:endParaRPr lang="en-US" dirty="0">
              <a:solidFill>
                <a:schemeClr val="tx1"/>
              </a:solidFill>
              <a:latin typeface="Arial" panose="020B0604020202020204" pitchFamily="34" charset="0"/>
              <a:cs typeface="Arial" panose="020B0604020202020204" pitchFamily="34" charset="0"/>
            </a:endParaRPr>
          </a:p>
          <a:p>
            <a:pPr>
              <a:lnSpc>
                <a:spcPct val="150000"/>
              </a:lnSpc>
            </a:pPr>
            <a:endParaRPr lang="en-US" dirty="0"/>
          </a:p>
        </p:txBody>
      </p:sp>
    </p:spTree>
    <p:extLst>
      <p:ext uri="{BB962C8B-B14F-4D97-AF65-F5344CB8AC3E}">
        <p14:creationId xmlns:p14="http://schemas.microsoft.com/office/powerpoint/2010/main" val="74531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cap="all" dirty="0">
                <a:solidFill>
                  <a:schemeClr val="tx1"/>
                </a:solidFill>
                <a:latin typeface="Arial" panose="020B0604020202020204" pitchFamily="34" charset="0"/>
                <a:cs typeface="Arial" panose="020B0604020202020204" pitchFamily="34" charset="0"/>
              </a:rPr>
              <a:t>Diagnosis of peptic ulcer</a:t>
            </a:r>
          </a:p>
        </p:txBody>
      </p:sp>
      <p:sp>
        <p:nvSpPr>
          <p:cNvPr id="3" name="Content Placeholder 2"/>
          <p:cNvSpPr>
            <a:spLocks noGrp="1"/>
          </p:cNvSpPr>
          <p:nvPr>
            <p:ph idx="1"/>
          </p:nvPr>
        </p:nvSpPr>
        <p:spPr>
          <a:xfrm>
            <a:off x="875763" y="1845733"/>
            <a:ext cx="10279917" cy="4516429"/>
          </a:xfrm>
        </p:spPr>
        <p:txBody>
          <a:bodyPr>
            <a:normAutofit fontScale="70000" lnSpcReduction="20000"/>
          </a:bodyPr>
          <a:lstStyle/>
          <a:p>
            <a:pPr algn="just">
              <a:lnSpc>
                <a:spcPct val="150000"/>
              </a:lnSpc>
              <a:spcBef>
                <a:spcPts val="0"/>
              </a:spcBef>
              <a:spcAft>
                <a:spcPts val="0"/>
              </a:spcAft>
            </a:pPr>
            <a:r>
              <a:rPr lang="en-US" b="1" dirty="0" smtClean="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Radiological Diagnosis: </a:t>
            </a:r>
            <a:endParaRPr lang="en-US" b="1" dirty="0" smtClean="0">
              <a:solidFill>
                <a:schemeClr val="tx1"/>
              </a:solidFill>
              <a:latin typeface="Arial" panose="020B0604020202020204" pitchFamily="34" charset="0"/>
              <a:cs typeface="Arial" panose="020B0604020202020204" pitchFamily="34" charset="0"/>
            </a:endParaRPr>
          </a:p>
          <a:p>
            <a:pPr marL="0" indent="0" algn="just">
              <a:lnSpc>
                <a:spcPct val="150000"/>
              </a:lnSpc>
              <a:spcBef>
                <a:spcPts val="0"/>
              </a:spcBef>
              <a:spcAft>
                <a:spcPts val="0"/>
              </a:spcAft>
              <a:buNone/>
            </a:pPr>
            <a:r>
              <a:rPr lang="en-US" dirty="0" smtClean="0">
                <a:solidFill>
                  <a:schemeClr val="tx1"/>
                </a:solidFill>
                <a:latin typeface="Arial" panose="020B0604020202020204" pitchFamily="34" charset="0"/>
                <a:cs typeface="Arial" panose="020B0604020202020204" pitchFamily="34" charset="0"/>
              </a:rPr>
              <a:t>x-ray is </a:t>
            </a:r>
            <a:r>
              <a:rPr lang="en-US" dirty="0">
                <a:solidFill>
                  <a:schemeClr val="tx1"/>
                </a:solidFill>
                <a:latin typeface="Arial" panose="020B0604020202020204" pitchFamily="34" charset="0"/>
                <a:cs typeface="Arial" panose="020B0604020202020204" pitchFamily="34" charset="0"/>
              </a:rPr>
              <a:t>a widely used for diagnosis.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spcAft>
                <a:spcPts val="0"/>
              </a:spcAft>
            </a:pPr>
            <a:r>
              <a:rPr lang="en-US" b="1" dirty="0" smtClean="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Laboratory test: </a:t>
            </a:r>
            <a:endParaRPr lang="en-US" b="1"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spcAft>
                <a:spcPts val="0"/>
              </a:spcAft>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Noninvasive urea breath test</a:t>
            </a:r>
            <a:r>
              <a:rPr lang="en-US" dirty="0" smtClean="0">
                <a:solidFill>
                  <a:schemeClr val="tx1"/>
                </a:solidFill>
                <a:latin typeface="Arial" panose="020B0604020202020204" pitchFamily="34" charset="0"/>
                <a:cs typeface="Arial" panose="020B0604020202020204" pitchFamily="34" charset="0"/>
              </a:rPr>
              <a:t>.</a:t>
            </a:r>
          </a:p>
          <a:p>
            <a:pPr algn="just">
              <a:lnSpc>
                <a:spcPct val="150000"/>
              </a:lnSpc>
              <a:spcBef>
                <a:spcPts val="0"/>
              </a:spcBef>
              <a:spcAft>
                <a:spcPts val="0"/>
              </a:spcAft>
            </a:pPr>
            <a:r>
              <a:rPr lang="en-US" dirty="0" smtClean="0">
                <a:solidFill>
                  <a:schemeClr val="tx1"/>
                </a:solidFill>
                <a:latin typeface="Arial" panose="020B0604020202020204" pitchFamily="34" charset="0"/>
                <a:cs typeface="Arial" panose="020B0604020202020204" pitchFamily="34" charset="0"/>
              </a:rPr>
              <a:t>Serologic </a:t>
            </a:r>
            <a:r>
              <a:rPr lang="en-US" dirty="0">
                <a:solidFill>
                  <a:schemeClr val="tx1"/>
                </a:solidFill>
                <a:latin typeface="Arial" panose="020B0604020202020204" pitchFamily="34" charset="0"/>
                <a:cs typeface="Arial" panose="020B0604020202020204" pitchFamily="34" charset="0"/>
              </a:rPr>
              <a:t>test for detecting H. pylori (levels of </a:t>
            </a:r>
            <a:r>
              <a:rPr lang="en-US" dirty="0" err="1">
                <a:solidFill>
                  <a:schemeClr val="tx1"/>
                </a:solidFill>
                <a:latin typeface="Arial" panose="020B0604020202020204" pitchFamily="34" charset="0"/>
                <a:cs typeface="Arial" panose="020B0604020202020204" pitchFamily="34" charset="0"/>
              </a:rPr>
              <a:t>IgG</a:t>
            </a:r>
            <a:r>
              <a:rPr lang="en-US" dirty="0">
                <a:solidFill>
                  <a:schemeClr val="tx1"/>
                </a:solidFill>
                <a:latin typeface="Arial" panose="020B0604020202020204" pitchFamily="34" charset="0"/>
                <a:cs typeface="Arial" panose="020B0604020202020204" pitchFamily="34" charset="0"/>
              </a:rPr>
              <a:t> and IgA ELISA test)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spcAft>
                <a:spcPts val="0"/>
              </a:spcAft>
            </a:pP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Stool antigen test for non-invasive detecting the presence of H. pylori. </a:t>
            </a:r>
            <a:endParaRPr lang="en-US" dirty="0" smtClean="0">
              <a:solidFill>
                <a:schemeClr val="tx1"/>
              </a:solidFill>
              <a:latin typeface="Arial" panose="020B0604020202020204" pitchFamily="34" charset="0"/>
              <a:cs typeface="Arial" panose="020B0604020202020204" pitchFamily="34" charset="0"/>
            </a:endParaRPr>
          </a:p>
          <a:p>
            <a:pPr algn="just">
              <a:lnSpc>
                <a:spcPct val="150000"/>
              </a:lnSpc>
              <a:spcBef>
                <a:spcPts val="0"/>
              </a:spcBef>
              <a:spcAft>
                <a:spcPts val="0"/>
              </a:spcAft>
            </a:pPr>
            <a:r>
              <a:rPr lang="en-US" dirty="0" smtClean="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Endoscopic </a:t>
            </a:r>
            <a:r>
              <a:rPr lang="en-US" b="1" dirty="0" smtClean="0">
                <a:solidFill>
                  <a:schemeClr val="tx1"/>
                </a:solidFill>
                <a:latin typeface="Arial" panose="020B0604020202020204" pitchFamily="34" charset="0"/>
                <a:cs typeface="Arial" panose="020B0604020202020204" pitchFamily="34" charset="0"/>
              </a:rPr>
              <a:t>diagnosis:</a:t>
            </a:r>
            <a:endParaRPr lang="en-US"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2194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TotalTime>
  <Words>519</Words>
  <Application>Microsoft Office PowerPoint</Application>
  <PresentationFormat>Widescreen</PresentationFormat>
  <Paragraphs>59</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Wingdings</vt:lpstr>
      <vt:lpstr>Office Theme</vt:lpstr>
      <vt:lpstr>DRUG INDUCED DISEASES: Ulcer</vt:lpstr>
      <vt:lpstr>ULCER</vt:lpstr>
      <vt:lpstr>CLASSIFICATION</vt:lpstr>
      <vt:lpstr>Symptoms of peptic ulcer  </vt:lpstr>
      <vt:lpstr>DRUGS THAT CAUSE ULCER </vt:lpstr>
      <vt:lpstr>MECHANISMS</vt:lpstr>
      <vt:lpstr>MECHANISMS</vt:lpstr>
      <vt:lpstr>MECHANISMS</vt:lpstr>
      <vt:lpstr>Diagnosis of peptic ulcer</vt:lpstr>
      <vt:lpstr>Drugs for Treatment of Peptic Ulcer Disease</vt:lpstr>
      <vt:lpstr>Management of peptic ulcer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DRUG INDUCED DISEASES (GIT)</dc:title>
  <dc:creator>Faculty</dc:creator>
  <cp:lastModifiedBy>Grace</cp:lastModifiedBy>
  <cp:revision>12</cp:revision>
  <dcterms:created xsi:type="dcterms:W3CDTF">2017-03-27T11:14:22Z</dcterms:created>
  <dcterms:modified xsi:type="dcterms:W3CDTF">2020-03-27T12:26:12Z</dcterms:modified>
</cp:coreProperties>
</file>