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33" r:id="rId1"/>
  </p:sldMasterIdLst>
  <p:sldIdLst>
    <p:sldId id="256" r:id="rId2"/>
    <p:sldId id="257" r:id="rId3"/>
    <p:sldId id="259" r:id="rId4"/>
    <p:sldId id="271" r:id="rId5"/>
    <p:sldId id="272" r:id="rId6"/>
    <p:sldId id="260"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06"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95" name="Group 94"/>
          <p:cNvGrpSpPr/>
          <p:nvPr/>
        </p:nvGrpSpPr>
        <p:grpSpPr>
          <a:xfrm>
            <a:off x="0" y="-30477"/>
            <a:ext cx="12090400" cy="6889273"/>
            <a:chOff x="0" y="-30477"/>
            <a:chExt cx="9067800" cy="6889273"/>
          </a:xfrm>
        </p:grpSpPr>
        <p:cxnSp>
          <p:nvCxnSpPr>
            <p:cNvPr id="110" name="Straight Connector 109"/>
            <p:cNvCxnSpPr/>
            <p:nvPr/>
          </p:nvCxnSpPr>
          <p:spPr>
            <a:xfrm rot="16200000" flipH="1">
              <a:off x="-1447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16200000" flipH="1">
              <a:off x="-1638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rot="5400000">
              <a:off x="-1485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rot="5400000">
              <a:off x="-32385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flipH="1">
              <a:off x="-33147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rot="16200000" flipH="1">
              <a:off x="-1371600" y="2971800"/>
              <a:ext cx="6858000"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rot="16200000" flipH="1">
              <a:off x="-2819400" y="3200400"/>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5400000">
              <a:off x="-2705099" y="3238500"/>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rot="16200000" flipH="1">
              <a:off x="-21336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rot="16200000" flipH="1">
              <a:off x="-31242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rot="16200000" flipH="1">
              <a:off x="-1828799" y="3352799"/>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rot="16200000" flipH="1">
              <a:off x="-28194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6200000" flipH="1">
              <a:off x="-2438400" y="3124200"/>
              <a:ext cx="6858000"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173164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142048"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9144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185547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6200000" flipH="1">
              <a:off x="-26431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6200000" flipH="1">
              <a:off x="-1954530" y="3326130"/>
              <a:ext cx="6858000" cy="20574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16200000" flipH="1">
              <a:off x="-2362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16200000" flipH="1">
              <a:off x="-21336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16200000" flipH="1">
              <a:off x="1066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rot="16200000" flipH="1">
              <a:off x="876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a:off x="1028700" y="3238500"/>
              <a:ext cx="6858000"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5400000">
              <a:off x="-7239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16200000" flipH="1">
              <a:off x="-8001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a:off x="-152400" y="3429000"/>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16200000" flipH="1">
              <a:off x="-304800" y="3200400"/>
              <a:ext cx="6858000"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a:off x="-190499" y="3238500"/>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6200000" flipH="1">
              <a:off x="3810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16200000" flipH="1">
              <a:off x="-6096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6200000" flipH="1">
              <a:off x="685801" y="3352799"/>
              <a:ext cx="6858000" cy="152401"/>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16200000" flipH="1">
              <a:off x="-304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10287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78295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1372552"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5400000">
              <a:off x="1600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a:off x="65913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16200000" flipH="1">
              <a:off x="-1285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16200000" flipH="1">
              <a:off x="560070" y="3326130"/>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16200000" flipH="1">
              <a:off x="1524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16200000" flipH="1">
              <a:off x="3810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16200000" flipH="1">
              <a:off x="2743200" y="3352801"/>
              <a:ext cx="6858000"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16200000" flipH="1">
              <a:off x="2095501"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2705100"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a:off x="1828801" y="3276600"/>
              <a:ext cx="6857999"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16200000" flipH="1">
              <a:off x="1066800" y="3200402"/>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16200000" flipH="1">
              <a:off x="2362201" y="3352800"/>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rot="5400000">
              <a:off x="2646045" y="2722246"/>
              <a:ext cx="6858000"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rot="5400000">
              <a:off x="3048952" y="3277553"/>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5400000">
              <a:off x="2895600" y="3276601"/>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rot="5400000">
              <a:off x="2388870" y="3227071"/>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rot="16200000" flipH="1">
              <a:off x="22364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rot="16200000" flipH="1">
              <a:off x="17526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rot="16200000" flipH="1">
              <a:off x="19812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rot="5400000">
              <a:off x="3467100" y="3314701"/>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rot="16200000" flipH="1">
              <a:off x="3467099" y="3314701"/>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5400000">
              <a:off x="4038600" y="3429001"/>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rot="16200000" flipH="1">
              <a:off x="3886200" y="3200401"/>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rot="5400000">
              <a:off x="4000501" y="3238501"/>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rot="16200000" flipH="1">
              <a:off x="4572000" y="3200401"/>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rot="16200000" flipH="1">
              <a:off x="3733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rot="5400000">
              <a:off x="36195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rot="16200000" flipH="1">
              <a:off x="4214813" y="3252788"/>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6200000" flipH="1">
              <a:off x="47510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6200000" flipH="1">
              <a:off x="43434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6200000" flipH="1">
              <a:off x="4572000" y="3352801"/>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rot="16200000" flipH="1">
              <a:off x="5257800" y="3352802"/>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16200000" flipH="1">
              <a:off x="5067300" y="3238502"/>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5400000">
              <a:off x="5219700" y="3238502"/>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16200000" flipH="1">
              <a:off x="4876801" y="3352801"/>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5400000">
              <a:off x="5527994" y="3318196"/>
              <a:ext cx="6888479"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5400000">
              <a:off x="4850130" y="3227072"/>
              <a:ext cx="6858000"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rot="16200000" flipH="1">
              <a:off x="4751070" y="3326132"/>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5400000">
              <a:off x="5562599" y="3429001"/>
              <a:ext cx="685800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rot="5400000">
              <a:off x="2552700" y="3390900"/>
              <a:ext cx="6858000"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rot="16200000" flipH="1">
              <a:off x="3048000" y="3352800"/>
              <a:ext cx="6858000"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rot="16200000" flipH="1">
              <a:off x="3238500" y="3238500"/>
              <a:ext cx="6858000"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5400000">
              <a:off x="2133600" y="3276600"/>
              <a:ext cx="6858000"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rot="16200000" flipH="1">
              <a:off x="3148013" y="3252789"/>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rot="5400000">
              <a:off x="3771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rot="5400000">
              <a:off x="4229100" y="2933700"/>
              <a:ext cx="6858000"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H="1">
              <a:off x="1371600" y="3200403"/>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fld id="{B61BEF0D-F0BB-DE4B-95CE-6DB70DBA9567}" type="datetimeFigureOut">
              <a:rPr lang="en-US" smtClean="0"/>
              <a:pPr/>
              <a:t>3/27/2020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13" name="Rectangle 112"/>
          <p:cNvSpPr/>
          <p:nvPr/>
        </p:nvSpPr>
        <p:spPr>
          <a:xfrm>
            <a:off x="0" y="1905000"/>
            <a:ext cx="6604000" cy="3124200"/>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grpSp>
        <p:nvGrpSpPr>
          <p:cNvPr id="94" name="Group 93"/>
          <p:cNvGrpSpPr/>
          <p:nvPr/>
        </p:nvGrpSpPr>
        <p:grpSpPr>
          <a:xfrm>
            <a:off x="0" y="2057400"/>
            <a:ext cx="6401859" cy="2820988"/>
            <a:chOff x="0" y="2057400"/>
            <a:chExt cx="4801394" cy="2820988"/>
          </a:xfrm>
        </p:grpSpPr>
        <p:cxnSp>
          <p:nvCxnSpPr>
            <p:cNvPr id="117" name="Straight Connector 116"/>
            <p:cNvCxnSpPr/>
            <p:nvPr/>
          </p:nvCxnSpPr>
          <p:spPr>
            <a:xfrm>
              <a:off x="0" y="20574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0" y="48768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a:off x="3391694" y="3467100"/>
              <a:ext cx="2818606"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304800" y="2130426"/>
            <a:ext cx="5892800" cy="1600327"/>
          </a:xfrm>
        </p:spPr>
        <p:txBody>
          <a:bodyPr anchor="b">
            <a:normAutofit/>
          </a:bodyPr>
          <a:lstStyle>
            <a:lvl1pPr algn="l">
              <a:defRPr sz="3600" b="1" cap="none" spc="40" baseline="0">
                <a:ln w="13335" cmpd="sng">
                  <a:solidFill>
                    <a:schemeClr val="accent1">
                      <a:lumMod val="50000"/>
                    </a:schemeClr>
                  </a:solidFill>
                  <a:prstDash val="solid"/>
                </a:ln>
                <a:solidFill>
                  <a:schemeClr val="accent6">
                    <a:tint val="1000"/>
                  </a:schemeClr>
                </a:soli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04800" y="3733800"/>
            <a:ext cx="5892800" cy="1066800"/>
          </a:xfrm>
        </p:spPr>
        <p:txBody>
          <a:bodyPr>
            <a:normAutofit/>
          </a:bodyPr>
          <a:lstStyle>
            <a:lvl1pPr marL="0" indent="0" algn="l">
              <a:buNone/>
              <a:defRPr sz="22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C6B4A9-1611-4792-9094-5F34BCA07E0B}" type="datetimeFigureOut">
              <a:rPr lang="en-US" smtClean="0"/>
              <a:t>3/27/2020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1BEF0D-F0BB-DE4B-95CE-6DB70DBA9567}" type="datetimeFigureOut">
              <a:rPr lang="en-US" smtClean="0"/>
              <a:pPr/>
              <a:t>3/27/2020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1BEF0D-F0BB-DE4B-95CE-6DB70DBA9567}" type="datetimeFigureOut">
              <a:rPr lang="en-US" smtClean="0"/>
              <a:pPr/>
              <a:t>3/27/2020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grpSp>
        <p:nvGrpSpPr>
          <p:cNvPr id="7" name="Group 92"/>
          <p:cNvGrpSpPr/>
          <p:nvPr/>
        </p:nvGrpSpPr>
        <p:grpSpPr>
          <a:xfrm>
            <a:off x="2" y="-30478"/>
            <a:ext cx="12090399" cy="4846320"/>
            <a:chOff x="1" y="-30477"/>
            <a:chExt cx="9067799" cy="4526277"/>
          </a:xfrm>
        </p:grpSpPr>
        <p:cxnSp>
          <p:nvCxnSpPr>
            <p:cNvPr id="8" name="Straight Connector 7"/>
            <p:cNvCxnSpPr/>
            <p:nvPr/>
          </p:nvCxnSpPr>
          <p:spPr>
            <a:xfrm rot="16200000" flipH="1">
              <a:off x="-2716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H="1">
              <a:off x="-4621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97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206236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13856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6200000" flipH="1">
              <a:off x="-195465" y="1785212"/>
              <a:ext cx="450573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H="1">
              <a:off x="-164326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528964"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95746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94806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H="1">
              <a:off x="-652664" y="2166211"/>
              <a:ext cx="4505731" cy="152401"/>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16432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1790700" y="2019300"/>
              <a:ext cx="4495800"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5551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40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6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67933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6200000" flipH="1">
              <a:off x="-1467052"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77839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H="1">
              <a:off x="-11860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H="1">
              <a:off x="-9574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22429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H="1">
              <a:off x="20524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2204835" y="2051912"/>
              <a:ext cx="450573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452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37603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023735" y="2242139"/>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871335" y="2013812"/>
              <a:ext cx="450573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985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H="1">
              <a:off x="155713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H="1">
              <a:off x="5665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1861936" y="2166211"/>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H="1">
              <a:off x="8713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474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195909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25486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27763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183526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1047548"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6200000" flipH="1">
              <a:off x="1736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328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flipH="1">
              <a:off x="1557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6200000" flipH="1">
              <a:off x="39193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71636"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a:off x="38812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3004936" y="2090012"/>
              <a:ext cx="4505730"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22429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35383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3822180" y="1535657"/>
              <a:ext cx="4505731"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225087" y="2090965"/>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407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356500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H="1">
              <a:off x="34126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flipH="1">
              <a:off x="29287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3081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643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flipH="1">
              <a:off x="4643234"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214735" y="2242140"/>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H="1">
              <a:off x="506233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5176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6200000" flipH="1">
              <a:off x="57481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flipH="1">
              <a:off x="49099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47956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53909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6200000" flipH="1">
              <a:off x="5927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5519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6200000" flipH="1">
              <a:off x="5748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6433935" y="2166213"/>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6200000" flipH="1">
              <a:off x="62434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63958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flipH="1">
              <a:off x="60529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5400000">
              <a:off x="6709356" y="2136834"/>
              <a:ext cx="4525755"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a:off x="6026265" y="2040483"/>
              <a:ext cx="4505731"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flipH="1">
              <a:off x="5927205" y="2139543"/>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a:off x="6738734" y="2242140"/>
              <a:ext cx="450573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a:off x="3728835" y="2204312"/>
              <a:ext cx="450573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16200000" flipH="1">
              <a:off x="4224135" y="2166212"/>
              <a:ext cx="450573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flipH="1">
              <a:off x="4414635" y="2051912"/>
              <a:ext cx="450573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3309735" y="2090012"/>
              <a:ext cx="450573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43241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49480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5405235" y="1747112"/>
              <a:ext cx="450573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flipH="1">
              <a:off x="2547735" y="2013814"/>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94" name="Rectangle 93"/>
          <p:cNvSpPr/>
          <p:nvPr/>
        </p:nvSpPr>
        <p:spPr>
          <a:xfrm>
            <a:off x="0" y="4311168"/>
            <a:ext cx="12192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96" name="Straight Connector 95"/>
          <p:cNvCxnSpPr/>
          <p:nvPr/>
        </p:nvCxnSpPr>
        <p:spPr>
          <a:xfrm>
            <a:off x="0" y="4387368"/>
            <a:ext cx="12192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0" y="6138380"/>
            <a:ext cx="12192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609600" y="5621365"/>
            <a:ext cx="11074400" cy="414649"/>
          </a:xfrm>
        </p:spPr>
        <p:txBody>
          <a:bodyPr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5" name="Title 94"/>
          <p:cNvSpPr>
            <a:spLocks noGrp="1"/>
          </p:cNvSpPr>
          <p:nvPr>
            <p:ph type="title"/>
          </p:nvPr>
        </p:nvSpPr>
        <p:spPr>
          <a:xfrm>
            <a:off x="609600" y="4463568"/>
            <a:ext cx="11074400" cy="1143000"/>
          </a:xfrm>
        </p:spPr>
        <p:txBody>
          <a:bodyPr/>
          <a:lstStyle/>
          <a:p>
            <a:r>
              <a:rPr lang="en-US" smtClean="0"/>
              <a:t>Click to edit Master title style</a:t>
            </a:r>
            <a:endParaRPr lang="en-US"/>
          </a:p>
        </p:txBody>
      </p:sp>
      <p:sp>
        <p:nvSpPr>
          <p:cNvPr id="2" name="Date Placeholder 1"/>
          <p:cNvSpPr>
            <a:spLocks noGrp="1"/>
          </p:cNvSpPr>
          <p:nvPr>
            <p:ph type="dt" sz="half" idx="10"/>
          </p:nvPr>
        </p:nvSpPr>
        <p:spPr/>
        <p:txBody>
          <a:bodyPr/>
          <a:lstStyle/>
          <a:p>
            <a:fld id="{B61BEF0D-F0BB-DE4B-95CE-6DB70DBA9567}" type="datetimeFigureOut">
              <a:rPr lang="en-US" smtClean="0"/>
              <a:pPr/>
              <a:t>3/27/2020</a:t>
            </a:fld>
            <a:endParaRPr lang="en-US" dirty="0"/>
          </a:p>
        </p:txBody>
      </p:sp>
      <p:sp>
        <p:nvSpPr>
          <p:cNvPr id="91" name="Footer Placeholder 90"/>
          <p:cNvSpPr>
            <a:spLocks noGrp="1"/>
          </p:cNvSpPr>
          <p:nvPr>
            <p:ph type="ftr" sz="quarter" idx="11"/>
          </p:nvPr>
        </p:nvSpPr>
        <p:spPr/>
        <p:txBody>
          <a:bodyPr/>
          <a:lstStyle/>
          <a:p>
            <a:endParaRPr lang="en-US" dirty="0"/>
          </a:p>
        </p:txBody>
      </p:sp>
      <p:sp>
        <p:nvSpPr>
          <p:cNvPr id="92" name="Slide Number Placeholder 91"/>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B712588-04B1-427B-82EE-E8DB90309F08}" type="datetimeFigureOut">
              <a:rPr lang="en-US" smtClean="0"/>
              <a:t>3/27/2020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61BEF0D-F0BB-DE4B-95CE-6DB70DBA9567}" type="datetimeFigureOut">
              <a:rPr lang="en-US" smtClean="0"/>
              <a:pPr/>
              <a:t>3/27/2020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61BEF0D-F0BB-DE4B-95CE-6DB70DBA9567}" type="datetimeFigureOut">
              <a:rPr lang="en-US" smtClean="0"/>
              <a:pPr/>
              <a:t>3/27/2020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3/27/2020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267200" y="273051"/>
            <a:ext cx="7315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smtClean="0"/>
              <a:t>3/27/2020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
        <p:nvSpPr>
          <p:cNvPr id="37" name="Rectangle 36"/>
          <p:cNvSpPr/>
          <p:nvPr/>
        </p:nvSpPr>
        <p:spPr>
          <a:xfrm>
            <a:off x="0" y="1563624"/>
            <a:ext cx="3681984"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9" name="Straight Connector 38"/>
          <p:cNvCxnSpPr/>
          <p:nvPr/>
        </p:nvCxnSpPr>
        <p:spPr>
          <a:xfrm rot="5400000">
            <a:off x="2007129" y="3221207"/>
            <a:ext cx="3017520" cy="1059"/>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0" y="1712976"/>
            <a:ext cx="353568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0" y="4733544"/>
            <a:ext cx="353568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03200" y="1901952"/>
            <a:ext cx="3169920" cy="1371600"/>
          </a:xfrm>
        </p:spPr>
        <p:txBody>
          <a:bodyPr anchor="b">
            <a:normAutofit/>
          </a:bodyPr>
          <a:lstStyle>
            <a:lvl1pPr algn="l" defTabSz="914400" rtl="0" eaLnBrk="1" latinLnBrk="0" hangingPunct="1">
              <a:spcBef>
                <a:spcPct val="0"/>
              </a:spcBef>
              <a:buNone/>
              <a:tabLst>
                <a:tab pos="3830638"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203200" y="3273552"/>
            <a:ext cx="316992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267200" y="381000"/>
            <a:ext cx="74168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5" name="Date Placeholder 4"/>
          <p:cNvSpPr>
            <a:spLocks noGrp="1"/>
          </p:cNvSpPr>
          <p:nvPr>
            <p:ph type="dt" sz="half" idx="10"/>
          </p:nvPr>
        </p:nvSpPr>
        <p:spPr/>
        <p:txBody>
          <a:bodyPr/>
          <a:lstStyle/>
          <a:p>
            <a:fld id="{B61BEF0D-F0BB-DE4B-95CE-6DB70DBA9567}" type="datetimeFigureOut">
              <a:rPr lang="en-US" smtClean="0"/>
              <a:pPr/>
              <a:t>3/27/2020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33" name="Rectangle 32"/>
          <p:cNvSpPr/>
          <p:nvPr/>
        </p:nvSpPr>
        <p:spPr>
          <a:xfrm>
            <a:off x="0" y="1563624"/>
            <a:ext cx="3681984"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4" name="Straight Connector 33"/>
          <p:cNvCxnSpPr/>
          <p:nvPr/>
        </p:nvCxnSpPr>
        <p:spPr>
          <a:xfrm rot="5400000">
            <a:off x="2007129" y="3221207"/>
            <a:ext cx="3017520" cy="1059"/>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0" y="1712976"/>
            <a:ext cx="353568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0" y="4733544"/>
            <a:ext cx="353568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07264" y="1905000"/>
            <a:ext cx="3169920" cy="1371600"/>
          </a:xfrm>
        </p:spPr>
        <p:txBody>
          <a:bodyPr anchor="b">
            <a:normAutofit/>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203200" y="3276600"/>
            <a:ext cx="316992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0" name="Rectangle 189"/>
          <p:cNvSpPr/>
          <p:nvPr/>
        </p:nvSpPr>
        <p:spPr>
          <a:xfrm>
            <a:off x="199136" y="137160"/>
            <a:ext cx="11826240" cy="658368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09600" y="6312409"/>
            <a:ext cx="2844800" cy="365125"/>
          </a:xfrm>
          <a:prstGeom prst="rect">
            <a:avLst/>
          </a:prstGeom>
        </p:spPr>
        <p:txBody>
          <a:bodyPr vert="horz" lIns="91440" tIns="45720" rIns="91440" bIns="45720" rtlCol="0" anchor="ctr"/>
          <a:lstStyle>
            <a:lvl1pPr algn="l">
              <a:defRPr sz="1200">
                <a:solidFill>
                  <a:schemeClr val="tx2"/>
                </a:solidFill>
              </a:defRPr>
            </a:lvl1pPr>
          </a:lstStyle>
          <a:p>
            <a:fld id="{B61BEF0D-F0BB-DE4B-95CE-6DB70DBA9567}" type="datetimeFigureOut">
              <a:rPr lang="en-US" smtClean="0"/>
              <a:pPr/>
              <a:t>3/27/2020</a:t>
            </a:fld>
            <a:endParaRPr lang="en-US" dirty="0"/>
          </a:p>
        </p:txBody>
      </p:sp>
      <p:sp>
        <p:nvSpPr>
          <p:cNvPr id="5" name="Footer Placeholder 4"/>
          <p:cNvSpPr>
            <a:spLocks noGrp="1"/>
          </p:cNvSpPr>
          <p:nvPr>
            <p:ph type="ftr" sz="quarter" idx="3"/>
          </p:nvPr>
        </p:nvSpPr>
        <p:spPr>
          <a:xfrm>
            <a:off x="3774831" y="6312409"/>
            <a:ext cx="4642339" cy="365125"/>
          </a:xfrm>
          <a:prstGeom prst="rect">
            <a:avLst/>
          </a:prstGeom>
        </p:spPr>
        <p:txBody>
          <a:bodyPr vert="horz" lIns="91440" tIns="45720" rIns="91440" bIns="45720" rtlCol="0" anchor="ctr"/>
          <a:lstStyle>
            <a:lvl1pPr algn="ctr">
              <a:defRPr sz="1200">
                <a:solidFill>
                  <a:schemeClr val="tx2"/>
                </a:solidFill>
              </a:defRPr>
            </a:lvl1pPr>
          </a:lstStyle>
          <a:p>
            <a:endParaRPr lang="en-US" dirty="0"/>
          </a:p>
        </p:txBody>
      </p:sp>
      <p:sp>
        <p:nvSpPr>
          <p:cNvPr id="6" name="Slide Number Placeholder 5"/>
          <p:cNvSpPr>
            <a:spLocks noGrp="1"/>
          </p:cNvSpPr>
          <p:nvPr>
            <p:ph type="sldNum" sz="quarter" idx="4"/>
          </p:nvPr>
        </p:nvSpPr>
        <p:spPr>
          <a:xfrm>
            <a:off x="8737600" y="6312409"/>
            <a:ext cx="2844800" cy="365125"/>
          </a:xfrm>
          <a:prstGeom prst="rect">
            <a:avLst/>
          </a:prstGeom>
        </p:spPr>
        <p:txBody>
          <a:bodyPr vert="horz" lIns="91440" tIns="45720" rIns="91440" bIns="45720" rtlCol="0" anchor="ctr"/>
          <a:lstStyle>
            <a:lvl1pPr algn="r">
              <a:defRPr sz="1200">
                <a:solidFill>
                  <a:schemeClr val="tx2"/>
                </a:solidFill>
              </a:defRPr>
            </a:lvl1pPr>
          </a:lstStyle>
          <a:p>
            <a:fld id="{D57F1E4F-1CFF-5643-939E-217C01CDF565}"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p:titleStyle>
    <p:body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sz="4400" b="1" cap="all" dirty="0" smtClean="0">
                <a:solidFill>
                  <a:schemeClr val="tx1"/>
                </a:solidFill>
                <a:latin typeface="Arial" panose="020B0604020202020204" pitchFamily="34" charset="0"/>
                <a:cs typeface="Arial" panose="020B0604020202020204" pitchFamily="34" charset="0"/>
              </a:rPr>
              <a:t>Drug Induced Liver Diseases</a:t>
            </a:r>
            <a:endParaRPr lang="en-US" b="1" cap="all" dirty="0">
              <a:solidFill>
                <a:schemeClr val="tx1"/>
              </a:solidFill>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p:txBody>
          <a:bodyPr/>
          <a:lstStyle/>
          <a:p>
            <a:r>
              <a:rPr lang="en-US" dirty="0" smtClean="0"/>
              <a:t>Dr. Imran Masood</a:t>
            </a:r>
          </a:p>
          <a:p>
            <a:r>
              <a:rPr lang="en-US" dirty="0" smtClean="0"/>
              <a:t>drimranmasood@iub.edu.pk</a:t>
            </a:r>
            <a:endParaRPr lang="en-US" dirty="0"/>
          </a:p>
        </p:txBody>
      </p:sp>
    </p:spTree>
    <p:extLst>
      <p:ext uri="{BB962C8B-B14F-4D97-AF65-F5344CB8AC3E}">
        <p14:creationId xmlns:p14="http://schemas.microsoft.com/office/powerpoint/2010/main" val="17128194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5027" y="302138"/>
            <a:ext cx="8911687" cy="1280890"/>
          </a:xfrm>
        </p:spPr>
        <p:txBody>
          <a:bodyPr>
            <a:normAutofit/>
          </a:bodyPr>
          <a:lstStyle/>
          <a:p>
            <a:pPr algn="ctr"/>
            <a:r>
              <a:rPr lang="en-US" b="1" cap="all" dirty="0">
                <a:latin typeface="Arial" panose="020B0604020202020204" pitchFamily="34" charset="0"/>
                <a:cs typeface="Arial" panose="020B0604020202020204" pitchFamily="34" charset="0"/>
              </a:rPr>
              <a:t>Cholestasis</a:t>
            </a:r>
            <a:br>
              <a:rPr lang="en-US" b="1" cap="all" dirty="0">
                <a:latin typeface="Arial" panose="020B0604020202020204" pitchFamily="34" charset="0"/>
                <a:cs typeface="Arial" panose="020B0604020202020204" pitchFamily="34" charset="0"/>
              </a:rPr>
            </a:br>
            <a:endParaRPr lang="en-US" cap="all"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82581" y="1488142"/>
            <a:ext cx="10916162" cy="3777622"/>
          </a:xfrm>
        </p:spPr>
        <p:txBody>
          <a:bodyPr>
            <a:noAutofit/>
          </a:bodyPr>
          <a:lstStyle/>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Cholestasis is a condition in which the secretion and/or flow of bile is reduced. Bilirubin and bile acids normally secreted by the liver into bile and eliminated from the body via the intestine, collect in the body leading to jaundice and itching, respectively. Drugs causing cholestasis typically interfere with the liver cell's secretion of bile without causing hepatitis or liver cell necrosis (death). Patients with drug-induced cholestasis typically have elevated blood levels of bilirubin but have normal or mildly elevated AST and ALT levels. </a:t>
            </a:r>
            <a:r>
              <a:rPr lang="en-US" sz="2000" dirty="0" smtClean="0">
                <a:solidFill>
                  <a:schemeClr val="tx1"/>
                </a:solidFill>
                <a:latin typeface="Arial" panose="020B0604020202020204" pitchFamily="34" charset="0"/>
                <a:cs typeface="Arial" panose="020B0604020202020204" pitchFamily="34" charset="0"/>
              </a:rPr>
              <a:t>Aside </a:t>
            </a:r>
            <a:r>
              <a:rPr lang="en-US" sz="2000" dirty="0">
                <a:solidFill>
                  <a:schemeClr val="tx1"/>
                </a:solidFill>
                <a:latin typeface="Arial" panose="020B0604020202020204" pitchFamily="34" charset="0"/>
                <a:cs typeface="Arial" panose="020B0604020202020204" pitchFamily="34" charset="0"/>
              </a:rPr>
              <a:t>from itching and jaundice, patients usually are not as sick as patients with acute hepatitis</a:t>
            </a:r>
            <a:r>
              <a:rPr lang="en-US" sz="2000" dirty="0" smtClean="0">
                <a:solidFill>
                  <a:schemeClr val="tx1"/>
                </a:solidFill>
                <a:latin typeface="Arial" panose="020B0604020202020204" pitchFamily="34" charset="0"/>
                <a:cs typeface="Arial" panose="020B0604020202020204" pitchFamily="34" charset="0"/>
              </a:rPr>
              <a:t>.</a:t>
            </a:r>
          </a:p>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Examples of drugs that have been reported to cause </a:t>
            </a:r>
            <a:r>
              <a:rPr lang="en-US" sz="2000" dirty="0" smtClean="0">
                <a:solidFill>
                  <a:schemeClr val="tx1"/>
                </a:solidFill>
                <a:latin typeface="Arial" panose="020B0604020202020204" pitchFamily="34" charset="0"/>
                <a:cs typeface="Arial" panose="020B0604020202020204" pitchFamily="34" charset="0"/>
              </a:rPr>
              <a:t>cholestasis include</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erythromycin,</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chlorpromazine, trimethoprim,</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amitriptyline,</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carbamazepine, ampicillin, ampicillin/</a:t>
            </a:r>
            <a:r>
              <a:rPr lang="en-US" sz="2000" dirty="0" err="1" smtClean="0">
                <a:solidFill>
                  <a:schemeClr val="tx1"/>
                </a:solidFill>
                <a:latin typeface="Arial" panose="020B0604020202020204" pitchFamily="34" charset="0"/>
                <a:cs typeface="Arial" panose="020B0604020202020204" pitchFamily="34" charset="0"/>
              </a:rPr>
              <a:t>clavulanic</a:t>
            </a:r>
            <a:r>
              <a:rPr lang="en-US" sz="2000" dirty="0" smtClean="0">
                <a:solidFill>
                  <a:schemeClr val="tx1"/>
                </a:solidFill>
                <a:latin typeface="Arial" panose="020B0604020202020204" pitchFamily="34" charset="0"/>
                <a:cs typeface="Arial" panose="020B0604020202020204" pitchFamily="34" charset="0"/>
              </a:rPr>
              <a:t> acid, rifampin, captopril, oral contraceptives,</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naproxen,</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haloperidol,</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tetracycline and phenytoin.</a:t>
            </a:r>
          </a:p>
        </p:txBody>
      </p:sp>
    </p:spTree>
    <p:extLst>
      <p:ext uri="{BB962C8B-B14F-4D97-AF65-F5344CB8AC3E}">
        <p14:creationId xmlns:p14="http://schemas.microsoft.com/office/powerpoint/2010/main" val="32864679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84588" y="521079"/>
            <a:ext cx="8911687" cy="1280890"/>
          </a:xfrm>
        </p:spPr>
        <p:txBody>
          <a:bodyPr>
            <a:normAutofit/>
          </a:bodyPr>
          <a:lstStyle/>
          <a:p>
            <a:pPr algn="ctr"/>
            <a:r>
              <a:rPr lang="en-US" b="1" cap="all" dirty="0" err="1">
                <a:latin typeface="Arial" panose="020B0604020202020204" pitchFamily="34" charset="0"/>
                <a:cs typeface="Arial" panose="020B0604020202020204" pitchFamily="34" charset="0"/>
              </a:rPr>
              <a:t>Steatosis</a:t>
            </a:r>
            <a:r>
              <a:rPr lang="en-US" b="1" cap="all" dirty="0">
                <a:latin typeface="Arial" panose="020B0604020202020204" pitchFamily="34" charset="0"/>
                <a:cs typeface="Arial" panose="020B0604020202020204" pitchFamily="34" charset="0"/>
              </a:rPr>
              <a:t> (fatty liver)</a:t>
            </a:r>
            <a:br>
              <a:rPr lang="en-US" b="1" cap="all" dirty="0">
                <a:latin typeface="Arial" panose="020B0604020202020204" pitchFamily="34" charset="0"/>
                <a:cs typeface="Arial" panose="020B0604020202020204" pitchFamily="34" charset="0"/>
              </a:rPr>
            </a:br>
            <a:endParaRPr lang="en-US" cap="all"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31065" y="1953296"/>
            <a:ext cx="11079609" cy="3777622"/>
          </a:xfrm>
        </p:spPr>
        <p:txBody>
          <a:bodyPr>
            <a:noAutofit/>
          </a:bodyPr>
          <a:lstStyle/>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The most common causes of accumulation of fat in the liver are alcoholism and non-alcoholic fatty liver disease (NAFLD) associated with obesity and diabetes. Drugs may cause fatty liver with or without associated hepatitis. Patients with drug-induced fatty liver may have only a few symptoms, or none. They typically have mild to moderate elevations in blood levels of ALT and AST, and also may develop enlarged livers. In severe cases, drug-induced fatty liver can lead to cirrhosis and liver failure</a:t>
            </a:r>
            <a:r>
              <a:rPr lang="en-US" sz="2000" dirty="0" smtClean="0">
                <a:solidFill>
                  <a:schemeClr val="tx1"/>
                </a:solidFill>
                <a:latin typeface="Arial" panose="020B0604020202020204" pitchFamily="34" charset="0"/>
                <a:cs typeface="Arial" panose="020B0604020202020204" pitchFamily="34" charset="0"/>
              </a:rPr>
              <a:t>.</a:t>
            </a:r>
            <a:endParaRPr lang="en-US" sz="2000" dirty="0">
              <a:solidFill>
                <a:schemeClr val="tx1"/>
              </a:solidFill>
              <a:latin typeface="Arial" panose="020B0604020202020204" pitchFamily="34" charset="0"/>
              <a:cs typeface="Arial" panose="020B0604020202020204" pitchFamily="34" charset="0"/>
            </a:endParaRPr>
          </a:p>
          <a:p>
            <a:pPr algn="just">
              <a:lnSpc>
                <a:spcPct val="150000"/>
              </a:lnSpc>
              <a:spcBef>
                <a:spcPts val="0"/>
              </a:spcBef>
            </a:pPr>
            <a:endParaRPr lang="en-US" sz="2000" dirty="0" smtClean="0">
              <a:solidFill>
                <a:schemeClr val="tx1"/>
              </a:solidFill>
              <a:latin typeface="Arial" panose="020B0604020202020204" pitchFamily="34" charset="0"/>
              <a:cs typeface="Arial" panose="020B0604020202020204" pitchFamily="34" charset="0"/>
            </a:endParaRPr>
          </a:p>
          <a:p>
            <a:pPr algn="just">
              <a:lnSpc>
                <a:spcPct val="150000"/>
              </a:lnSpc>
              <a:spcBef>
                <a:spcPts val="0"/>
              </a:spcBef>
            </a:pPr>
            <a:r>
              <a:rPr lang="en-US" sz="2000" dirty="0" smtClean="0">
                <a:solidFill>
                  <a:schemeClr val="tx1"/>
                </a:solidFill>
                <a:latin typeface="Arial" panose="020B0604020202020204" pitchFamily="34" charset="0"/>
                <a:cs typeface="Arial" panose="020B0604020202020204" pitchFamily="34" charset="0"/>
              </a:rPr>
              <a:t>Drugs </a:t>
            </a:r>
            <a:r>
              <a:rPr lang="en-US" sz="2000" dirty="0">
                <a:solidFill>
                  <a:schemeClr val="tx1"/>
                </a:solidFill>
                <a:latin typeface="Arial" panose="020B0604020202020204" pitchFamily="34" charset="0"/>
                <a:cs typeface="Arial" panose="020B0604020202020204" pitchFamily="34" charset="0"/>
              </a:rPr>
              <a:t>reported to cause fatty liver include </a:t>
            </a:r>
            <a:r>
              <a:rPr lang="en-US" sz="2000" dirty="0" smtClean="0">
                <a:solidFill>
                  <a:schemeClr val="tx1"/>
                </a:solidFill>
                <a:latin typeface="Arial" panose="020B0604020202020204" pitchFamily="34" charset="0"/>
                <a:cs typeface="Arial" panose="020B0604020202020204" pitchFamily="34" charset="0"/>
              </a:rPr>
              <a:t>total parenteral</a:t>
            </a:r>
            <a:r>
              <a:rPr lang="en-US" sz="2000" dirty="0">
                <a:solidFill>
                  <a:schemeClr val="tx1"/>
                </a:solidFill>
                <a:latin typeface="Arial" panose="020B0604020202020204" pitchFamily="34" charset="0"/>
                <a:cs typeface="Arial" panose="020B0604020202020204" pitchFamily="34" charset="0"/>
              </a:rPr>
              <a:t> nutrition, </a:t>
            </a:r>
            <a:r>
              <a:rPr lang="en-US" sz="2000" dirty="0" smtClean="0">
                <a:solidFill>
                  <a:schemeClr val="tx1"/>
                </a:solidFill>
                <a:latin typeface="Arial" panose="020B0604020202020204" pitchFamily="34" charset="0"/>
                <a:cs typeface="Arial" panose="020B0604020202020204" pitchFamily="34" charset="0"/>
              </a:rPr>
              <a:t>methotrexate,</a:t>
            </a:r>
            <a:r>
              <a:rPr lang="en-US" sz="2000" dirty="0">
                <a:solidFill>
                  <a:schemeClr val="tx1"/>
                </a:solidFill>
                <a:latin typeface="Arial" panose="020B0604020202020204" pitchFamily="34" charset="0"/>
                <a:cs typeface="Arial" panose="020B0604020202020204" pitchFamily="34" charset="0"/>
              </a:rPr>
              <a:t> </a:t>
            </a:r>
            <a:r>
              <a:rPr lang="en-US" sz="2000" dirty="0" err="1" smtClean="0">
                <a:solidFill>
                  <a:schemeClr val="tx1"/>
                </a:solidFill>
                <a:latin typeface="Arial" panose="020B0604020202020204" pitchFamily="34" charset="0"/>
                <a:cs typeface="Arial" panose="020B0604020202020204" pitchFamily="34" charset="0"/>
              </a:rPr>
              <a:t>griseofulvin</a:t>
            </a:r>
            <a:r>
              <a:rPr lang="en-US" sz="2000" dirty="0" smtClean="0">
                <a:solidFill>
                  <a:schemeClr val="tx1"/>
                </a:solidFill>
                <a:latin typeface="Arial" panose="020B0604020202020204" pitchFamily="34" charset="0"/>
                <a:cs typeface="Arial" panose="020B0604020202020204" pitchFamily="34" charset="0"/>
              </a:rPr>
              <a:t>, </a:t>
            </a:r>
            <a:r>
              <a:rPr lang="en-US" sz="2000" dirty="0" err="1" smtClean="0">
                <a:solidFill>
                  <a:schemeClr val="tx1"/>
                </a:solidFill>
                <a:latin typeface="Arial" panose="020B0604020202020204" pitchFamily="34" charset="0"/>
                <a:cs typeface="Arial" panose="020B0604020202020204" pitchFamily="34" charset="0"/>
              </a:rPr>
              <a:t>tamoxifen</a:t>
            </a:r>
            <a:r>
              <a:rPr lang="en-US" sz="2000" dirty="0" smtClean="0">
                <a:solidFill>
                  <a:schemeClr val="tx1"/>
                </a:solidFill>
                <a:latin typeface="Arial" panose="020B0604020202020204" pitchFamily="34" charset="0"/>
                <a:cs typeface="Arial" panose="020B0604020202020204" pitchFamily="34" charset="0"/>
              </a:rPr>
              <a:t>, </a:t>
            </a:r>
            <a:r>
              <a:rPr lang="en-US" sz="2000" dirty="0">
                <a:solidFill>
                  <a:schemeClr val="tx1"/>
                </a:solidFill>
                <a:latin typeface="Arial" panose="020B0604020202020204" pitchFamily="34" charset="0"/>
                <a:cs typeface="Arial" panose="020B0604020202020204" pitchFamily="34" charset="0"/>
              </a:rPr>
              <a:t>steroids, </a:t>
            </a:r>
            <a:r>
              <a:rPr lang="en-US" sz="2000" dirty="0" smtClean="0">
                <a:solidFill>
                  <a:schemeClr val="tx1"/>
                </a:solidFill>
                <a:latin typeface="Arial" panose="020B0604020202020204" pitchFamily="34" charset="0"/>
                <a:cs typeface="Arial" panose="020B0604020202020204" pitchFamily="34" charset="0"/>
              </a:rPr>
              <a:t>valproate </a:t>
            </a:r>
            <a:r>
              <a:rPr lang="en-US" sz="2000" dirty="0">
                <a:solidFill>
                  <a:schemeClr val="tx1"/>
                </a:solidFill>
                <a:latin typeface="Arial" panose="020B0604020202020204" pitchFamily="34" charset="0"/>
                <a:cs typeface="Arial" panose="020B0604020202020204" pitchFamily="34" charset="0"/>
              </a:rPr>
              <a:t>and </a:t>
            </a:r>
            <a:r>
              <a:rPr lang="en-US" sz="2000" dirty="0" err="1" smtClean="0">
                <a:solidFill>
                  <a:schemeClr val="tx1"/>
                </a:solidFill>
                <a:latin typeface="Arial" panose="020B0604020202020204" pitchFamily="34" charset="0"/>
                <a:cs typeface="Arial" panose="020B0604020202020204" pitchFamily="34" charset="0"/>
              </a:rPr>
              <a:t>amiodarone</a:t>
            </a:r>
            <a:r>
              <a:rPr lang="en-US" sz="2000" dirty="0" smtClean="0">
                <a:solidFill>
                  <a:schemeClr val="tx1"/>
                </a:solidFill>
                <a:latin typeface="Arial" panose="020B0604020202020204" pitchFamily="34" charset="0"/>
                <a:cs typeface="Arial" panose="020B0604020202020204" pitchFamily="34" charset="0"/>
              </a:rPr>
              <a:t>.</a:t>
            </a:r>
            <a:endParaRPr lang="en-US"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86062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1750" y="521079"/>
            <a:ext cx="8911687" cy="1280890"/>
          </a:xfrm>
        </p:spPr>
        <p:txBody>
          <a:bodyPr>
            <a:normAutofit/>
          </a:bodyPr>
          <a:lstStyle/>
          <a:p>
            <a:pPr algn="ctr"/>
            <a:r>
              <a:rPr lang="en-US" b="1" cap="all" dirty="0">
                <a:latin typeface="Arial" panose="020B0604020202020204" pitchFamily="34" charset="0"/>
                <a:cs typeface="Arial" panose="020B0604020202020204" pitchFamily="34" charset="0"/>
              </a:rPr>
              <a:t>Cirrhosis</a:t>
            </a:r>
            <a:br>
              <a:rPr lang="en-US" b="1" cap="all" dirty="0">
                <a:latin typeface="Arial" panose="020B0604020202020204" pitchFamily="34" charset="0"/>
                <a:cs typeface="Arial" panose="020B0604020202020204" pitchFamily="34" charset="0"/>
              </a:rPr>
            </a:br>
            <a:endParaRPr lang="en-US" cap="all"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250576" y="2133600"/>
            <a:ext cx="10254036" cy="3777622"/>
          </a:xfrm>
        </p:spPr>
        <p:txBody>
          <a:bodyPr>
            <a:noAutofit/>
          </a:bodyPr>
          <a:lstStyle/>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Chronic liver diseases such as hepatitis, fatty liver, or cholestasis can lead to the necrosis (death) of liver cells. Scar tissue forms as part of the healing process that is associated with the dying liver cells, and severe scarring of the liver can lead to cirrhosis</a:t>
            </a:r>
            <a:r>
              <a:rPr lang="en-US" sz="2000" dirty="0" smtClean="0">
                <a:solidFill>
                  <a:schemeClr val="tx1"/>
                </a:solidFill>
                <a:latin typeface="Arial" panose="020B0604020202020204" pitchFamily="34" charset="0"/>
                <a:cs typeface="Arial" panose="020B0604020202020204" pitchFamily="34" charset="0"/>
              </a:rPr>
              <a:t>.</a:t>
            </a:r>
          </a:p>
          <a:p>
            <a:pPr algn="just">
              <a:lnSpc>
                <a:spcPct val="150000"/>
              </a:lnSpc>
              <a:spcBef>
                <a:spcPts val="0"/>
              </a:spcBef>
            </a:pPr>
            <a:endParaRPr lang="en-US" sz="2000" dirty="0">
              <a:solidFill>
                <a:schemeClr val="tx1"/>
              </a:solidFill>
              <a:latin typeface="Arial" panose="020B0604020202020204" pitchFamily="34" charset="0"/>
              <a:cs typeface="Arial" panose="020B0604020202020204" pitchFamily="34" charset="0"/>
            </a:endParaRPr>
          </a:p>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The most common example of drug-induced cirrhosis is alcoholic cirrhosis . Examples of drugs that can cause chronic liver diseases and cirrhosis include </a:t>
            </a:r>
            <a:r>
              <a:rPr lang="en-US" sz="2000" dirty="0" smtClean="0">
                <a:solidFill>
                  <a:schemeClr val="tx1"/>
                </a:solidFill>
                <a:latin typeface="Arial" panose="020B0604020202020204" pitchFamily="34" charset="0"/>
                <a:cs typeface="Arial" panose="020B0604020202020204" pitchFamily="34" charset="0"/>
              </a:rPr>
              <a:t>methotrexate, </a:t>
            </a:r>
            <a:r>
              <a:rPr lang="en-US" sz="2000" dirty="0" err="1" smtClean="0">
                <a:solidFill>
                  <a:schemeClr val="tx1"/>
                </a:solidFill>
                <a:latin typeface="Arial" panose="020B0604020202020204" pitchFamily="34" charset="0"/>
                <a:cs typeface="Arial" panose="020B0604020202020204" pitchFamily="34" charset="0"/>
              </a:rPr>
              <a:t>amiodarone</a:t>
            </a:r>
            <a:r>
              <a:rPr lang="en-US" sz="2000" dirty="0" smtClean="0">
                <a:solidFill>
                  <a:schemeClr val="tx1"/>
                </a:solidFill>
                <a:latin typeface="Arial" panose="020B0604020202020204" pitchFamily="34" charset="0"/>
                <a:cs typeface="Arial" panose="020B0604020202020204" pitchFamily="34" charset="0"/>
              </a:rPr>
              <a:t> </a:t>
            </a:r>
            <a:r>
              <a:rPr lang="en-US" sz="2000" dirty="0">
                <a:solidFill>
                  <a:schemeClr val="tx1"/>
                </a:solidFill>
                <a:latin typeface="Arial" panose="020B0604020202020204" pitchFamily="34" charset="0"/>
                <a:cs typeface="Arial" panose="020B0604020202020204" pitchFamily="34" charset="0"/>
              </a:rPr>
              <a:t>and </a:t>
            </a:r>
            <a:r>
              <a:rPr lang="en-US" sz="2000" dirty="0" smtClean="0">
                <a:solidFill>
                  <a:schemeClr val="tx1"/>
                </a:solidFill>
                <a:latin typeface="Arial" panose="020B0604020202020204" pitchFamily="34" charset="0"/>
                <a:cs typeface="Arial" panose="020B0604020202020204" pitchFamily="34" charset="0"/>
              </a:rPr>
              <a:t>methyldopa. </a:t>
            </a:r>
            <a:endParaRPr lang="en-US"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582474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8153" y="539829"/>
            <a:ext cx="9958200" cy="1280890"/>
          </a:xfrm>
        </p:spPr>
        <p:txBody>
          <a:bodyPr>
            <a:noAutofit/>
          </a:bodyPr>
          <a:lstStyle/>
          <a:p>
            <a:pPr algn="ctr"/>
            <a:r>
              <a:rPr lang="en-US" b="1" cap="all" dirty="0">
                <a:latin typeface="Arial" panose="020B0604020202020204" pitchFamily="34" charset="0"/>
                <a:cs typeface="Arial" panose="020B0604020202020204" pitchFamily="34" charset="0"/>
              </a:rPr>
              <a:t>How is drug-induced liver disease diagnosed?</a:t>
            </a:r>
            <a:br>
              <a:rPr lang="en-US" b="1" cap="all" dirty="0">
                <a:latin typeface="Arial" panose="020B0604020202020204" pitchFamily="34" charset="0"/>
                <a:cs typeface="Arial" panose="020B0604020202020204" pitchFamily="34" charset="0"/>
              </a:rPr>
            </a:br>
            <a:endParaRPr lang="en-US" cap="all"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169894" y="2133600"/>
            <a:ext cx="10334718" cy="3777622"/>
          </a:xfrm>
        </p:spPr>
        <p:txBody>
          <a:bodyPr>
            <a:normAutofit/>
          </a:bodyPr>
          <a:lstStyle/>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The diagnosis of liver disease is based on a patient's symptoms (such as loss of appetite, nausea, fatigue, itching, and dark urine), findings on the physical examination (such as jaundice, enlarged liver), and abnormal laboratory tests (such as blood levels of liver enzymes or bilirubin and blood clotting times). If a patient has symptoms, signs, and abnormal liver tests, doctors then try to decide whether drug(s) are causing the liver disease by:</a:t>
            </a:r>
          </a:p>
        </p:txBody>
      </p:sp>
    </p:spTree>
    <p:extLst>
      <p:ext uri="{BB962C8B-B14F-4D97-AF65-F5344CB8AC3E}">
        <p14:creationId xmlns:p14="http://schemas.microsoft.com/office/powerpoint/2010/main" val="31342402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1907" y="624110"/>
            <a:ext cx="9702706" cy="1280890"/>
          </a:xfrm>
        </p:spPr>
        <p:txBody>
          <a:bodyPr>
            <a:noAutofit/>
          </a:bodyPr>
          <a:lstStyle/>
          <a:p>
            <a:pPr algn="ctr"/>
            <a:r>
              <a:rPr lang="en-US" b="1" cap="all" dirty="0">
                <a:latin typeface="Arial" panose="020B0604020202020204" pitchFamily="34" charset="0"/>
                <a:cs typeface="Arial" panose="020B0604020202020204" pitchFamily="34" charset="0"/>
              </a:rPr>
              <a:t>How is drug-induced liver disease diagnosed?</a:t>
            </a:r>
            <a:br>
              <a:rPr lang="en-US" b="1" cap="all" dirty="0">
                <a:latin typeface="Arial" panose="020B0604020202020204" pitchFamily="34" charset="0"/>
                <a:cs typeface="Arial" panose="020B0604020202020204" pitchFamily="34" charset="0"/>
              </a:rPr>
            </a:br>
            <a:endParaRPr lang="en-US" cap="all" dirty="0"/>
          </a:p>
        </p:txBody>
      </p:sp>
      <p:sp>
        <p:nvSpPr>
          <p:cNvPr id="3" name="Content Placeholder 2"/>
          <p:cNvSpPr>
            <a:spLocks noGrp="1"/>
          </p:cNvSpPr>
          <p:nvPr>
            <p:ph idx="1"/>
          </p:nvPr>
        </p:nvSpPr>
        <p:spPr>
          <a:xfrm>
            <a:off x="1290918" y="2133600"/>
            <a:ext cx="10213694" cy="3777622"/>
          </a:xfrm>
        </p:spPr>
        <p:txBody>
          <a:bodyPr>
            <a:noAutofit/>
          </a:bodyPr>
          <a:lstStyle/>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Taking a careful history of alcohol consumption to exclude alcoholic liver disease.</a:t>
            </a:r>
          </a:p>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Performing blood tests to exclude viral hepatitis B and hepatitis C, and to exclude chronic liver diseases such as autoimmune hepatitis and primary biliary cirrhosis (PBC).</a:t>
            </a:r>
          </a:p>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Performing abdominal ultrasound or computerized tomography (CT) scan of the liver to exclude gallbladder disease and tumors of the liver.</a:t>
            </a:r>
          </a:p>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Taking a careful history of ingestion-particularly recent </a:t>
            </a:r>
            <a:r>
              <a:rPr lang="en-US" sz="2000" dirty="0" smtClean="0">
                <a:solidFill>
                  <a:schemeClr val="tx1"/>
                </a:solidFill>
                <a:latin typeface="Arial" panose="020B0604020202020204" pitchFamily="34" charset="0"/>
                <a:cs typeface="Arial" panose="020B0604020202020204" pitchFamily="34" charset="0"/>
              </a:rPr>
              <a:t>initiation of </a:t>
            </a:r>
            <a:r>
              <a:rPr lang="en-US" sz="2000" dirty="0">
                <a:solidFill>
                  <a:schemeClr val="tx1"/>
                </a:solidFill>
                <a:latin typeface="Arial" panose="020B0604020202020204" pitchFamily="34" charset="0"/>
                <a:cs typeface="Arial" panose="020B0604020202020204" pitchFamily="34" charset="0"/>
              </a:rPr>
              <a:t>drugs that are commonly associated with liver disease</a:t>
            </a:r>
          </a:p>
          <a:p>
            <a:pPr algn="just">
              <a:lnSpc>
                <a:spcPct val="150000"/>
              </a:lnSpc>
              <a:spcBef>
                <a:spcPts val="0"/>
              </a:spcBef>
            </a:pPr>
            <a:endParaRPr lang="en-US"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58426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1365" y="516534"/>
            <a:ext cx="8911687" cy="1280890"/>
          </a:xfrm>
        </p:spPr>
        <p:txBody>
          <a:bodyPr/>
          <a:lstStyle/>
          <a:p>
            <a:pPr algn="ctr"/>
            <a:r>
              <a:rPr lang="en-US" b="1" cap="all" dirty="0" smtClean="0">
                <a:latin typeface="Arial" panose="020B0604020202020204" pitchFamily="34" charset="0"/>
                <a:cs typeface="Arial" panose="020B0604020202020204" pitchFamily="34" charset="0"/>
              </a:rPr>
              <a:t>Treatment</a:t>
            </a:r>
            <a:endParaRPr lang="en-US" b="1" cap="all"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097766" y="2133600"/>
            <a:ext cx="10038883" cy="3777622"/>
          </a:xfrm>
        </p:spPr>
        <p:txBody>
          <a:bodyPr>
            <a:normAutofit/>
          </a:bodyPr>
          <a:lstStyle/>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The most important treatment for drug-induced liver disease is stopping the drug that is causing the liver disease. In most patients, signs and symptoms of liver disease will resolve and blood tests will become normal and there will be no long-term liver damage. </a:t>
            </a:r>
            <a:r>
              <a:rPr lang="en-US" sz="2000" dirty="0" smtClean="0">
                <a:solidFill>
                  <a:schemeClr val="tx1"/>
                </a:solidFill>
                <a:latin typeface="Arial" panose="020B0604020202020204" pitchFamily="34" charset="0"/>
                <a:cs typeface="Arial" panose="020B0604020202020204" pitchFamily="34" charset="0"/>
              </a:rPr>
              <a:t>Liver </a:t>
            </a:r>
            <a:r>
              <a:rPr lang="en-US" sz="2000" dirty="0">
                <a:solidFill>
                  <a:schemeClr val="tx1"/>
                </a:solidFill>
                <a:latin typeface="Arial" panose="020B0604020202020204" pitchFamily="34" charset="0"/>
                <a:cs typeface="Arial" panose="020B0604020202020204" pitchFamily="34" charset="0"/>
              </a:rPr>
              <a:t>transplantation may be necessary for some patients with acute liver failure. Some drugs also can cause irreversible liver damage and cirrhosis.</a:t>
            </a:r>
          </a:p>
        </p:txBody>
      </p:sp>
    </p:spTree>
    <p:extLst>
      <p:ext uri="{BB962C8B-B14F-4D97-AF65-F5344CB8AC3E}">
        <p14:creationId xmlns:p14="http://schemas.microsoft.com/office/powerpoint/2010/main" val="25032861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81937" y="519373"/>
            <a:ext cx="8911687" cy="1280890"/>
          </a:xfrm>
        </p:spPr>
        <p:txBody>
          <a:bodyPr>
            <a:noAutofit/>
          </a:bodyPr>
          <a:lstStyle/>
          <a:p>
            <a:pPr algn="ctr"/>
            <a:r>
              <a:rPr lang="en-US" b="1" cap="all" dirty="0">
                <a:solidFill>
                  <a:schemeClr val="tx1"/>
                </a:solidFill>
                <a:latin typeface="Arial" panose="020B0604020202020204" pitchFamily="34" charset="0"/>
                <a:cs typeface="Arial" panose="020B0604020202020204" pitchFamily="34" charset="0"/>
              </a:rPr>
              <a:t>What is drug-induced liver disease?</a:t>
            </a:r>
            <a:br>
              <a:rPr lang="en-US" b="1" cap="all" dirty="0">
                <a:solidFill>
                  <a:schemeClr val="tx1"/>
                </a:solidFill>
                <a:latin typeface="Arial" panose="020B0604020202020204" pitchFamily="34" charset="0"/>
                <a:cs typeface="Arial" panose="020B0604020202020204" pitchFamily="34" charset="0"/>
              </a:rPr>
            </a:br>
            <a:endParaRPr lang="en-US" cap="all" dirty="0">
              <a:solidFill>
                <a:schemeClr val="tx1"/>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991672" y="2035308"/>
            <a:ext cx="10522040" cy="3777622"/>
          </a:xfrm>
        </p:spPr>
        <p:txBody>
          <a:bodyPr>
            <a:noAutofit/>
          </a:bodyPr>
          <a:lstStyle/>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Drug-induced liver diseases are diseases of the liver that are caused by physician-prescribed medications, over-the-counter medications, vitamins, hormones, herbs, illicit ("recreational") drugs, and environmental toxins</a:t>
            </a:r>
            <a:r>
              <a:rPr lang="en-US" sz="2000" dirty="0" smtClean="0">
                <a:solidFill>
                  <a:schemeClr val="tx1"/>
                </a:solidFill>
                <a:latin typeface="Arial" panose="020B0604020202020204" pitchFamily="34" charset="0"/>
                <a:cs typeface="Arial" panose="020B0604020202020204" pitchFamily="34" charset="0"/>
              </a:rPr>
              <a:t>.</a:t>
            </a:r>
          </a:p>
          <a:p>
            <a:pPr algn="just">
              <a:lnSpc>
                <a:spcPct val="150000"/>
              </a:lnSpc>
              <a:spcBef>
                <a:spcPts val="0"/>
              </a:spcBef>
            </a:pPr>
            <a:endParaRPr lang="en-US" sz="2000" dirty="0" smtClean="0">
              <a:solidFill>
                <a:schemeClr val="tx1"/>
              </a:solidFill>
              <a:latin typeface="Arial" panose="020B0604020202020204" pitchFamily="34" charset="0"/>
              <a:cs typeface="Arial" panose="020B0604020202020204" pitchFamily="34" charset="0"/>
            </a:endParaRPr>
          </a:p>
          <a:p>
            <a:pPr algn="just">
              <a:lnSpc>
                <a:spcPct val="150000"/>
              </a:lnSpc>
              <a:spcBef>
                <a:spcPts val="0"/>
              </a:spcBef>
            </a:pPr>
            <a:r>
              <a:rPr lang="en-US" sz="2000" dirty="0" smtClean="0">
                <a:solidFill>
                  <a:schemeClr val="tx1"/>
                </a:solidFill>
                <a:latin typeface="Arial" panose="020B0604020202020204" pitchFamily="34" charset="0"/>
                <a:cs typeface="Arial" panose="020B0604020202020204" pitchFamily="34" charset="0"/>
              </a:rPr>
              <a:t>When </a:t>
            </a:r>
            <a:r>
              <a:rPr lang="en-US" sz="2000" dirty="0">
                <a:solidFill>
                  <a:schemeClr val="tx1"/>
                </a:solidFill>
                <a:latin typeface="Arial" panose="020B0604020202020204" pitchFamily="34" charset="0"/>
                <a:cs typeface="Arial" panose="020B0604020202020204" pitchFamily="34" charset="0"/>
              </a:rPr>
              <a:t>drugs injure the liver and disrupt its normal function, symptoms, signs, and abnormal blood tests of liver disease develop. Abnormalities of drug-induced liver diseases are similar to those of liver diseases caused by other agents such as viruses and immunologic diseases. For example, drug-induced hepatitis (inflammation of the liver cells) is similar to viral </a:t>
            </a:r>
            <a:r>
              <a:rPr lang="en-US" sz="2000" dirty="0" smtClean="0">
                <a:solidFill>
                  <a:schemeClr val="tx1"/>
                </a:solidFill>
                <a:latin typeface="Arial" panose="020B0604020202020204" pitchFamily="34" charset="0"/>
                <a:cs typeface="Arial" panose="020B0604020202020204" pitchFamily="34" charset="0"/>
              </a:rPr>
              <a:t>hepatitis; as </a:t>
            </a:r>
            <a:r>
              <a:rPr lang="en-US" sz="2000" dirty="0">
                <a:solidFill>
                  <a:schemeClr val="tx1"/>
                </a:solidFill>
                <a:latin typeface="Arial" panose="020B0604020202020204" pitchFamily="34" charset="0"/>
                <a:cs typeface="Arial" panose="020B0604020202020204" pitchFamily="34" charset="0"/>
              </a:rPr>
              <a:t>well as anorexia (loss of appetite), fatigue, and nausea.</a:t>
            </a:r>
          </a:p>
        </p:txBody>
      </p:sp>
    </p:spTree>
    <p:extLst>
      <p:ext uri="{BB962C8B-B14F-4D97-AF65-F5344CB8AC3E}">
        <p14:creationId xmlns:p14="http://schemas.microsoft.com/office/powerpoint/2010/main" val="128444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762" y="309093"/>
            <a:ext cx="8911687" cy="1280890"/>
          </a:xfrm>
        </p:spPr>
        <p:txBody>
          <a:bodyPr>
            <a:noAutofit/>
          </a:bodyPr>
          <a:lstStyle/>
          <a:p>
            <a:pPr algn="ctr"/>
            <a:r>
              <a:rPr lang="en-US" b="1" cap="all" dirty="0">
                <a:latin typeface="Arial" panose="020B0604020202020204" pitchFamily="34" charset="0"/>
                <a:cs typeface="Arial" panose="020B0604020202020204" pitchFamily="34" charset="0"/>
              </a:rPr>
              <a:t>S</a:t>
            </a:r>
            <a:r>
              <a:rPr lang="en-US" b="1" cap="all" dirty="0" smtClean="0">
                <a:latin typeface="Arial" panose="020B0604020202020204" pitchFamily="34" charset="0"/>
                <a:cs typeface="Arial" panose="020B0604020202020204" pitchFamily="34" charset="0"/>
              </a:rPr>
              <a:t>ymptoms </a:t>
            </a:r>
            <a:r>
              <a:rPr lang="en-US" b="1" cap="all" dirty="0">
                <a:latin typeface="Arial" panose="020B0604020202020204" pitchFamily="34" charset="0"/>
                <a:cs typeface="Arial" panose="020B0604020202020204" pitchFamily="34" charset="0"/>
              </a:rPr>
              <a:t>of </a:t>
            </a:r>
            <a:r>
              <a:rPr lang="en-US" b="1" cap="all" dirty="0" smtClean="0">
                <a:latin typeface="Arial" panose="020B0604020202020204" pitchFamily="34" charset="0"/>
                <a:cs typeface="Arial" panose="020B0604020202020204" pitchFamily="34" charset="0"/>
              </a:rPr>
              <a:t>Liver Disease</a:t>
            </a:r>
            <a:r>
              <a:rPr lang="en-US" b="1" cap="all" dirty="0">
                <a:latin typeface="Arial" panose="020B0604020202020204" pitchFamily="34" charset="0"/>
                <a:cs typeface="Arial" panose="020B0604020202020204" pitchFamily="34" charset="0"/>
              </a:rPr>
              <a:t/>
            </a:r>
            <a:br>
              <a:rPr lang="en-US" b="1" cap="all" dirty="0">
                <a:latin typeface="Arial" panose="020B0604020202020204" pitchFamily="34" charset="0"/>
                <a:cs typeface="Arial" panose="020B0604020202020204" pitchFamily="34" charset="0"/>
              </a:rPr>
            </a:br>
            <a:endParaRPr lang="en-US" cap="all"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41859" y="1319527"/>
            <a:ext cx="10899494" cy="5580529"/>
          </a:xfrm>
        </p:spPr>
        <p:txBody>
          <a:bodyPr>
            <a:noAutofit/>
          </a:bodyPr>
          <a:lstStyle/>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Patients with mild liver disease may have few or no symptoms or signs. Patients with more serious disease develop symptoms and signs that may be nonspecific or specific.</a:t>
            </a:r>
          </a:p>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Nonspecific symptoms (symptoms that also can be seen in other disorders) include:</a:t>
            </a:r>
          </a:p>
          <a:p>
            <a:pPr algn="just">
              <a:lnSpc>
                <a:spcPct val="150000"/>
              </a:lnSpc>
              <a:spcBef>
                <a:spcPts val="0"/>
              </a:spcBef>
            </a:pPr>
            <a:r>
              <a:rPr lang="en-US" sz="2000" dirty="0" smtClean="0">
                <a:solidFill>
                  <a:schemeClr val="tx1"/>
                </a:solidFill>
                <a:latin typeface="Arial" panose="020B0604020202020204" pitchFamily="34" charset="0"/>
                <a:cs typeface="Arial" panose="020B0604020202020204" pitchFamily="34" charset="0"/>
              </a:rPr>
              <a:t>fatigue, weakness, vague</a:t>
            </a:r>
            <a:r>
              <a:rPr lang="en-US" sz="2000" dirty="0">
                <a:solidFill>
                  <a:schemeClr val="tx1"/>
                </a:solidFill>
                <a:latin typeface="Arial" panose="020B0604020202020204" pitchFamily="34" charset="0"/>
                <a:cs typeface="Arial" panose="020B0604020202020204" pitchFamily="34" charset="0"/>
              </a:rPr>
              <a:t> abdominal pain, </a:t>
            </a:r>
            <a:r>
              <a:rPr lang="en-US" sz="2000" dirty="0" smtClean="0">
                <a:solidFill>
                  <a:schemeClr val="tx1"/>
                </a:solidFill>
                <a:latin typeface="Arial" panose="020B0604020202020204" pitchFamily="34" charset="0"/>
                <a:cs typeface="Arial" panose="020B0604020202020204" pitchFamily="34" charset="0"/>
              </a:rPr>
              <a:t>and loss </a:t>
            </a:r>
            <a:r>
              <a:rPr lang="en-US" sz="2000" dirty="0">
                <a:solidFill>
                  <a:schemeClr val="tx1"/>
                </a:solidFill>
                <a:latin typeface="Arial" panose="020B0604020202020204" pitchFamily="34" charset="0"/>
                <a:cs typeface="Arial" panose="020B0604020202020204" pitchFamily="34" charset="0"/>
              </a:rPr>
              <a:t>of appetite.</a:t>
            </a:r>
          </a:p>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Symptoms and signs that are specific for liver disease include:</a:t>
            </a:r>
          </a:p>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yellowing of the skin (jaundice) due to the accumulation of bilirubin in the </a:t>
            </a:r>
            <a:r>
              <a:rPr lang="en-US" sz="2000" dirty="0" smtClean="0">
                <a:solidFill>
                  <a:schemeClr val="tx1"/>
                </a:solidFill>
                <a:latin typeface="Arial" panose="020B0604020202020204" pitchFamily="34" charset="0"/>
                <a:cs typeface="Arial" panose="020B0604020202020204" pitchFamily="34" charset="0"/>
              </a:rPr>
              <a:t>blood, itching</a:t>
            </a:r>
            <a:r>
              <a:rPr lang="en-US" sz="2000" dirty="0">
                <a:solidFill>
                  <a:schemeClr val="tx1"/>
                </a:solidFill>
                <a:latin typeface="Arial" panose="020B0604020202020204" pitchFamily="34" charset="0"/>
                <a:cs typeface="Arial" panose="020B0604020202020204" pitchFamily="34" charset="0"/>
              </a:rPr>
              <a:t> associated with liver disease, </a:t>
            </a:r>
            <a:r>
              <a:rPr lang="en-US" sz="2000" dirty="0" smtClean="0">
                <a:solidFill>
                  <a:schemeClr val="tx1"/>
                </a:solidFill>
                <a:latin typeface="Arial" panose="020B0604020202020204" pitchFamily="34" charset="0"/>
                <a:cs typeface="Arial" panose="020B0604020202020204" pitchFamily="34" charset="0"/>
              </a:rPr>
              <a:t>and easy </a:t>
            </a:r>
            <a:r>
              <a:rPr lang="en-US" sz="2000" dirty="0">
                <a:solidFill>
                  <a:schemeClr val="tx1"/>
                </a:solidFill>
                <a:latin typeface="Arial" panose="020B0604020202020204" pitchFamily="34" charset="0"/>
                <a:cs typeface="Arial" panose="020B0604020202020204" pitchFamily="34" charset="0"/>
              </a:rPr>
              <a:t>bruising due to decreased production of blood clotting factors by the diseased liver.</a:t>
            </a:r>
          </a:p>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Severe, advanced liver disease </a:t>
            </a:r>
            <a:r>
              <a:rPr lang="en-US" sz="2000" dirty="0" smtClean="0">
                <a:solidFill>
                  <a:schemeClr val="tx1"/>
                </a:solidFill>
                <a:latin typeface="Arial" panose="020B0604020202020204" pitchFamily="34" charset="0"/>
                <a:cs typeface="Arial" panose="020B0604020202020204" pitchFamily="34" charset="0"/>
              </a:rPr>
              <a:t>with cirrhosis</a:t>
            </a:r>
            <a:r>
              <a:rPr lang="en-US" sz="2000" dirty="0">
                <a:solidFill>
                  <a:schemeClr val="tx1"/>
                </a:solidFill>
                <a:latin typeface="Arial" panose="020B0604020202020204" pitchFamily="34" charset="0"/>
                <a:cs typeface="Arial" panose="020B0604020202020204" pitchFamily="34" charset="0"/>
              </a:rPr>
              <a:t> can produce symptoms and signs </a:t>
            </a:r>
            <a:r>
              <a:rPr lang="en-US" sz="2000" dirty="0" smtClean="0">
                <a:solidFill>
                  <a:schemeClr val="tx1"/>
                </a:solidFill>
                <a:latin typeface="Arial" panose="020B0604020202020204" pitchFamily="34" charset="0"/>
                <a:cs typeface="Arial" panose="020B0604020202020204" pitchFamily="34" charset="0"/>
              </a:rPr>
              <a:t>such as fluid </a:t>
            </a:r>
            <a:r>
              <a:rPr lang="en-US" sz="2000" dirty="0">
                <a:solidFill>
                  <a:schemeClr val="tx1"/>
                </a:solidFill>
                <a:latin typeface="Arial" panose="020B0604020202020204" pitchFamily="34" charset="0"/>
                <a:cs typeface="Arial" panose="020B0604020202020204" pitchFamily="34" charset="0"/>
              </a:rPr>
              <a:t>accumulation in the legs (edema) and </a:t>
            </a:r>
            <a:r>
              <a:rPr lang="en-US" sz="2000" dirty="0" smtClean="0">
                <a:solidFill>
                  <a:schemeClr val="tx1"/>
                </a:solidFill>
                <a:latin typeface="Arial" panose="020B0604020202020204" pitchFamily="34" charset="0"/>
                <a:cs typeface="Arial" panose="020B0604020202020204" pitchFamily="34" charset="0"/>
              </a:rPr>
              <a:t>mental</a:t>
            </a:r>
            <a:r>
              <a:rPr lang="en-US" sz="2000" dirty="0">
                <a:solidFill>
                  <a:schemeClr val="tx1"/>
                </a:solidFill>
                <a:latin typeface="Arial" panose="020B0604020202020204" pitchFamily="34" charset="0"/>
                <a:cs typeface="Arial" panose="020B0604020202020204" pitchFamily="34" charset="0"/>
              </a:rPr>
              <a:t> confusion or coma </a:t>
            </a:r>
            <a:r>
              <a:rPr lang="en-US" sz="2000" dirty="0" smtClean="0">
                <a:solidFill>
                  <a:schemeClr val="tx1"/>
                </a:solidFill>
                <a:latin typeface="Arial" panose="020B0604020202020204" pitchFamily="34" charset="0"/>
                <a:cs typeface="Arial" panose="020B0604020202020204" pitchFamily="34" charset="0"/>
              </a:rPr>
              <a:t>and gastrointestinal bleeding</a:t>
            </a:r>
            <a:r>
              <a:rPr lang="en-US" sz="2000" dirty="0">
                <a:solidFill>
                  <a:schemeClr val="tx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6384868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0784" y="366533"/>
            <a:ext cx="8911687" cy="1280890"/>
          </a:xfrm>
        </p:spPr>
        <p:txBody>
          <a:bodyPr>
            <a:noAutofit/>
          </a:bodyPr>
          <a:lstStyle/>
          <a:p>
            <a:pPr algn="ctr"/>
            <a:r>
              <a:rPr lang="en-US" b="1" cap="all" dirty="0">
                <a:latin typeface="Arial" panose="020B0604020202020204" pitchFamily="34" charset="0"/>
                <a:cs typeface="Arial" panose="020B0604020202020204" pitchFamily="34" charset="0"/>
              </a:rPr>
              <a:t>How do drugs cause liver disease?</a:t>
            </a:r>
            <a:br>
              <a:rPr lang="en-US" b="1" cap="all" dirty="0">
                <a:latin typeface="Arial" panose="020B0604020202020204" pitchFamily="34" charset="0"/>
                <a:cs typeface="Arial" panose="020B0604020202020204" pitchFamily="34" charset="0"/>
              </a:rPr>
            </a:br>
            <a:endParaRPr lang="en-US" dirty="0"/>
          </a:p>
        </p:txBody>
      </p:sp>
      <p:sp>
        <p:nvSpPr>
          <p:cNvPr id="3" name="Content Placeholder 2"/>
          <p:cNvSpPr>
            <a:spLocks noGrp="1"/>
          </p:cNvSpPr>
          <p:nvPr>
            <p:ph idx="1"/>
          </p:nvPr>
        </p:nvSpPr>
        <p:spPr>
          <a:xfrm>
            <a:off x="888642" y="1876023"/>
            <a:ext cx="10615970" cy="3777622"/>
          </a:xfrm>
        </p:spPr>
        <p:txBody>
          <a:bodyPr>
            <a:noAutofit/>
          </a:bodyPr>
          <a:lstStyle/>
          <a:p>
            <a:pPr marL="0" indent="0" algn="just">
              <a:lnSpc>
                <a:spcPct val="150000"/>
              </a:lnSpc>
              <a:spcBef>
                <a:spcPts val="0"/>
              </a:spcBef>
              <a:buNone/>
            </a:pPr>
            <a:r>
              <a:rPr lang="en-US" sz="2000" dirty="0">
                <a:solidFill>
                  <a:schemeClr val="tx1"/>
                </a:solidFill>
                <a:latin typeface="Arial" panose="020B0604020202020204" pitchFamily="34" charset="0"/>
                <a:cs typeface="Arial" panose="020B0604020202020204" pitchFamily="34" charset="0"/>
              </a:rPr>
              <a:t>The mechanisms of drug-induced hepatic damage can </a:t>
            </a:r>
            <a:r>
              <a:rPr lang="en-US" sz="2000" dirty="0" smtClean="0">
                <a:solidFill>
                  <a:schemeClr val="tx1"/>
                </a:solidFill>
                <a:latin typeface="Arial" panose="020B0604020202020204" pitchFamily="34" charset="0"/>
                <a:cs typeface="Arial" panose="020B0604020202020204" pitchFamily="34" charset="0"/>
              </a:rPr>
              <a:t>be divided </a:t>
            </a:r>
            <a:r>
              <a:rPr lang="en-US" sz="2000" dirty="0">
                <a:solidFill>
                  <a:schemeClr val="tx1"/>
                </a:solidFill>
                <a:latin typeface="Arial" panose="020B0604020202020204" pitchFamily="34" charset="0"/>
                <a:cs typeface="Arial" panose="020B0604020202020204" pitchFamily="34" charset="0"/>
              </a:rPr>
              <a:t>into </a:t>
            </a:r>
            <a:endParaRPr lang="en-US" sz="2000" dirty="0" smtClean="0">
              <a:solidFill>
                <a:schemeClr val="tx1"/>
              </a:solidFill>
              <a:latin typeface="Arial" panose="020B0604020202020204" pitchFamily="34" charset="0"/>
              <a:cs typeface="Arial" panose="020B0604020202020204" pitchFamily="34" charset="0"/>
            </a:endParaRPr>
          </a:p>
          <a:p>
            <a:pPr algn="just">
              <a:lnSpc>
                <a:spcPct val="150000"/>
              </a:lnSpc>
              <a:spcBef>
                <a:spcPts val="0"/>
              </a:spcBef>
            </a:pPr>
            <a:r>
              <a:rPr lang="en-US" sz="2000" dirty="0" smtClean="0">
                <a:solidFill>
                  <a:schemeClr val="tx1"/>
                </a:solidFill>
                <a:latin typeface="Arial" panose="020B0604020202020204" pitchFamily="34" charset="0"/>
                <a:cs typeface="Arial" panose="020B0604020202020204" pitchFamily="34" charset="0"/>
              </a:rPr>
              <a:t>intrinsic </a:t>
            </a:r>
            <a:r>
              <a:rPr lang="en-US" sz="2000" dirty="0">
                <a:solidFill>
                  <a:schemeClr val="tx1"/>
                </a:solidFill>
                <a:latin typeface="Arial" panose="020B0604020202020204" pitchFamily="34" charset="0"/>
                <a:cs typeface="Arial" panose="020B0604020202020204" pitchFamily="34" charset="0"/>
              </a:rPr>
              <a:t>(type A</a:t>
            </a:r>
            <a:r>
              <a:rPr lang="en-US" sz="2000" dirty="0" smtClean="0">
                <a:solidFill>
                  <a:schemeClr val="tx1"/>
                </a:solidFill>
                <a:latin typeface="Arial" panose="020B0604020202020204" pitchFamily="34" charset="0"/>
                <a:cs typeface="Arial" panose="020B0604020202020204" pitchFamily="34" charset="0"/>
              </a:rPr>
              <a:t>) </a:t>
            </a:r>
            <a:r>
              <a:rPr lang="en-US" sz="2000" dirty="0">
                <a:solidFill>
                  <a:schemeClr val="tx1"/>
                </a:solidFill>
                <a:latin typeface="Arial" panose="020B0604020202020204" pitchFamily="34" charset="0"/>
                <a:cs typeface="Arial" panose="020B0604020202020204" pitchFamily="34" charset="0"/>
              </a:rPr>
              <a:t>hepatotoxicity</a:t>
            </a:r>
            <a:endParaRPr lang="en-US" sz="2000" dirty="0" smtClean="0">
              <a:solidFill>
                <a:schemeClr val="tx1"/>
              </a:solidFill>
              <a:latin typeface="Arial" panose="020B0604020202020204" pitchFamily="34" charset="0"/>
              <a:cs typeface="Arial" panose="020B0604020202020204" pitchFamily="34" charset="0"/>
            </a:endParaRPr>
          </a:p>
          <a:p>
            <a:pPr algn="just">
              <a:lnSpc>
                <a:spcPct val="150000"/>
              </a:lnSpc>
              <a:spcBef>
                <a:spcPts val="0"/>
              </a:spcBef>
            </a:pPr>
            <a:r>
              <a:rPr lang="en-US" sz="2000" dirty="0" smtClean="0">
                <a:solidFill>
                  <a:schemeClr val="tx1"/>
                </a:solidFill>
                <a:latin typeface="Arial" panose="020B0604020202020204" pitchFamily="34" charset="0"/>
                <a:cs typeface="Arial" panose="020B0604020202020204" pitchFamily="34" charset="0"/>
              </a:rPr>
              <a:t>idiosyncratic </a:t>
            </a:r>
            <a:r>
              <a:rPr lang="en-US" sz="2000" dirty="0">
                <a:solidFill>
                  <a:schemeClr val="tx1"/>
                </a:solidFill>
                <a:latin typeface="Arial" panose="020B0604020202020204" pitchFamily="34" charset="0"/>
                <a:cs typeface="Arial" panose="020B0604020202020204" pitchFamily="34" charset="0"/>
              </a:rPr>
              <a:t>(type B) </a:t>
            </a:r>
            <a:r>
              <a:rPr lang="en-US" sz="2000" dirty="0" smtClean="0">
                <a:solidFill>
                  <a:schemeClr val="tx1"/>
                </a:solidFill>
                <a:latin typeface="Arial" panose="020B0604020202020204" pitchFamily="34" charset="0"/>
                <a:cs typeface="Arial" panose="020B0604020202020204" pitchFamily="34" charset="0"/>
              </a:rPr>
              <a:t>hepatotoxicity</a:t>
            </a:r>
          </a:p>
          <a:p>
            <a:pPr marL="0" indent="0" algn="just">
              <a:lnSpc>
                <a:spcPct val="150000"/>
              </a:lnSpc>
              <a:spcBef>
                <a:spcPts val="0"/>
              </a:spcBef>
              <a:buNone/>
            </a:pPr>
            <a:endParaRPr lang="en-US" sz="2000" dirty="0" smtClean="0">
              <a:solidFill>
                <a:schemeClr val="tx1"/>
              </a:solidFill>
              <a:latin typeface="Arial" panose="020B0604020202020204" pitchFamily="34" charset="0"/>
              <a:cs typeface="Arial" panose="020B0604020202020204" pitchFamily="34" charset="0"/>
            </a:endParaRPr>
          </a:p>
          <a:p>
            <a:pPr marL="0" indent="0" algn="just">
              <a:lnSpc>
                <a:spcPct val="150000"/>
              </a:lnSpc>
              <a:spcBef>
                <a:spcPts val="0"/>
              </a:spcBef>
              <a:buNone/>
            </a:pPr>
            <a:r>
              <a:rPr lang="en-US" sz="2000" dirty="0" smtClean="0">
                <a:solidFill>
                  <a:schemeClr val="tx1"/>
                </a:solidFill>
                <a:latin typeface="Arial" panose="020B0604020202020204" pitchFamily="34" charset="0"/>
                <a:cs typeface="Arial" panose="020B0604020202020204" pitchFamily="34" charset="0"/>
              </a:rPr>
              <a:t>Intrinsic </a:t>
            </a:r>
            <a:r>
              <a:rPr lang="en-US" sz="2000" dirty="0">
                <a:solidFill>
                  <a:schemeClr val="tx1"/>
                </a:solidFill>
                <a:latin typeface="Arial" panose="020B0604020202020204" pitchFamily="34" charset="0"/>
                <a:cs typeface="Arial" panose="020B0604020202020204" pitchFamily="34" charset="0"/>
              </a:rPr>
              <a:t>hepatotoxicity is </a:t>
            </a:r>
            <a:r>
              <a:rPr lang="en-US" sz="2000" dirty="0" smtClean="0">
                <a:solidFill>
                  <a:schemeClr val="tx1"/>
                </a:solidFill>
                <a:latin typeface="Arial" panose="020B0604020202020204" pitchFamily="34" charset="0"/>
                <a:cs typeface="Arial" panose="020B0604020202020204" pitchFamily="34" charset="0"/>
              </a:rPr>
              <a:t>predictable, dose-dependent </a:t>
            </a:r>
            <a:r>
              <a:rPr lang="en-US" sz="2000" dirty="0">
                <a:solidFill>
                  <a:schemeClr val="tx1"/>
                </a:solidFill>
                <a:latin typeface="Arial" panose="020B0604020202020204" pitchFamily="34" charset="0"/>
                <a:cs typeface="Arial" panose="020B0604020202020204" pitchFamily="34" charset="0"/>
              </a:rPr>
              <a:t>and usually has a short latency period </a:t>
            </a:r>
            <a:r>
              <a:rPr lang="en-US" sz="2000" dirty="0" smtClean="0">
                <a:solidFill>
                  <a:schemeClr val="tx1"/>
                </a:solidFill>
                <a:latin typeface="Arial" panose="020B0604020202020204" pitchFamily="34" charset="0"/>
                <a:cs typeface="Arial" panose="020B0604020202020204" pitchFamily="34" charset="0"/>
              </a:rPr>
              <a:t>ranging from </a:t>
            </a:r>
            <a:r>
              <a:rPr lang="en-US" sz="2000" dirty="0">
                <a:solidFill>
                  <a:schemeClr val="tx1"/>
                </a:solidFill>
                <a:latin typeface="Arial" panose="020B0604020202020204" pitchFamily="34" charset="0"/>
                <a:cs typeface="Arial" panose="020B0604020202020204" pitchFamily="34" charset="0"/>
              </a:rPr>
              <a:t>hours to weeks. The majority of individuals </a:t>
            </a:r>
            <a:r>
              <a:rPr lang="en-US" sz="2000" dirty="0" smtClean="0">
                <a:solidFill>
                  <a:schemeClr val="tx1"/>
                </a:solidFill>
                <a:latin typeface="Arial" panose="020B0604020202020204" pitchFamily="34" charset="0"/>
                <a:cs typeface="Arial" panose="020B0604020202020204" pitchFamily="34" charset="0"/>
              </a:rPr>
              <a:t>who take </a:t>
            </a:r>
            <a:r>
              <a:rPr lang="en-US" sz="2000" dirty="0">
                <a:solidFill>
                  <a:schemeClr val="tx1"/>
                </a:solidFill>
                <a:latin typeface="Arial" panose="020B0604020202020204" pitchFamily="34" charset="0"/>
                <a:cs typeface="Arial" panose="020B0604020202020204" pitchFamily="34" charset="0"/>
              </a:rPr>
              <a:t>a toxic dose are affected and exhibit the same type </a:t>
            </a:r>
            <a:r>
              <a:rPr lang="en-US" sz="2000" dirty="0" smtClean="0">
                <a:solidFill>
                  <a:schemeClr val="tx1"/>
                </a:solidFill>
                <a:latin typeface="Arial" panose="020B0604020202020204" pitchFamily="34" charset="0"/>
                <a:cs typeface="Arial" panose="020B0604020202020204" pitchFamily="34" charset="0"/>
              </a:rPr>
              <a:t>of injury</a:t>
            </a:r>
            <a:r>
              <a:rPr lang="en-US" sz="2000" dirty="0">
                <a:solidFill>
                  <a:schemeClr val="tx1"/>
                </a:solidFill>
                <a:latin typeface="Arial" panose="020B0604020202020204" pitchFamily="34" charset="0"/>
                <a:cs typeface="Arial" panose="020B0604020202020204" pitchFamily="34" charset="0"/>
              </a:rPr>
              <a:t>. </a:t>
            </a:r>
            <a:endParaRPr lang="en-US" sz="2000" dirty="0" smtClean="0">
              <a:solidFill>
                <a:schemeClr val="tx1"/>
              </a:solidFill>
              <a:latin typeface="Arial" panose="020B0604020202020204" pitchFamily="34" charset="0"/>
              <a:cs typeface="Arial" panose="020B0604020202020204" pitchFamily="34" charset="0"/>
            </a:endParaRPr>
          </a:p>
          <a:p>
            <a:pPr marL="0" indent="0" algn="just">
              <a:lnSpc>
                <a:spcPct val="150000"/>
              </a:lnSpc>
              <a:spcBef>
                <a:spcPts val="0"/>
              </a:spcBef>
              <a:buNone/>
            </a:pPr>
            <a:endParaRPr lang="en-US" sz="2000" b="1" dirty="0" smtClean="0">
              <a:solidFill>
                <a:schemeClr val="tx1"/>
              </a:solidFill>
              <a:latin typeface="Arial" panose="020B0604020202020204" pitchFamily="34" charset="0"/>
              <a:cs typeface="Arial" panose="020B0604020202020204" pitchFamily="34" charset="0"/>
            </a:endParaRPr>
          </a:p>
          <a:p>
            <a:pPr marL="0" indent="0" algn="just">
              <a:lnSpc>
                <a:spcPct val="150000"/>
              </a:lnSpc>
              <a:spcBef>
                <a:spcPts val="0"/>
              </a:spcBef>
              <a:buNone/>
            </a:pPr>
            <a:r>
              <a:rPr lang="en-US" sz="2000" b="1" dirty="0" smtClean="0">
                <a:solidFill>
                  <a:schemeClr val="tx1"/>
                </a:solidFill>
                <a:latin typeface="Arial" panose="020B0604020202020204" pitchFamily="34" charset="0"/>
                <a:cs typeface="Arial" panose="020B0604020202020204" pitchFamily="34" charset="0"/>
              </a:rPr>
              <a:t>Examples</a:t>
            </a:r>
            <a:r>
              <a:rPr lang="en-US" sz="2000" dirty="0" smtClean="0">
                <a:solidFill>
                  <a:schemeClr val="tx1"/>
                </a:solidFill>
                <a:latin typeface="Arial" panose="020B0604020202020204" pitchFamily="34" charset="0"/>
                <a:cs typeface="Arial" panose="020B0604020202020204" pitchFamily="34" charset="0"/>
              </a:rPr>
              <a:t> </a:t>
            </a:r>
            <a:r>
              <a:rPr lang="en-US" sz="2000" dirty="0">
                <a:solidFill>
                  <a:schemeClr val="tx1"/>
                </a:solidFill>
                <a:latin typeface="Arial" panose="020B0604020202020204" pitchFamily="34" charset="0"/>
                <a:cs typeface="Arial" panose="020B0604020202020204" pitchFamily="34" charset="0"/>
              </a:rPr>
              <a:t>are </a:t>
            </a:r>
            <a:r>
              <a:rPr lang="en-US" sz="2000" dirty="0" err="1">
                <a:solidFill>
                  <a:schemeClr val="tx1"/>
                </a:solidFill>
                <a:latin typeface="Arial" panose="020B0604020202020204" pitchFamily="34" charset="0"/>
                <a:cs typeface="Arial" panose="020B0604020202020204" pitchFamily="34" charset="0"/>
              </a:rPr>
              <a:t>paracetamol</a:t>
            </a:r>
            <a:r>
              <a:rPr lang="en-US" sz="2000" dirty="0">
                <a:solidFill>
                  <a:schemeClr val="tx1"/>
                </a:solidFill>
                <a:latin typeface="Arial" panose="020B0604020202020204" pitchFamily="34" charset="0"/>
                <a:cs typeface="Arial" panose="020B0604020202020204" pitchFamily="34" charset="0"/>
              </a:rPr>
              <a:t>, salicylates, </a:t>
            </a:r>
            <a:r>
              <a:rPr lang="en-US" sz="2000" dirty="0" smtClean="0">
                <a:solidFill>
                  <a:schemeClr val="tx1"/>
                </a:solidFill>
                <a:latin typeface="Arial" panose="020B0604020202020204" pitchFamily="34" charset="0"/>
                <a:cs typeface="Arial" panose="020B0604020202020204" pitchFamily="34" charset="0"/>
              </a:rPr>
              <a:t>methotrexate and </a:t>
            </a:r>
            <a:r>
              <a:rPr lang="en-US" sz="2000" dirty="0">
                <a:solidFill>
                  <a:schemeClr val="tx1"/>
                </a:solidFill>
                <a:latin typeface="Arial" panose="020B0604020202020204" pitchFamily="34" charset="0"/>
                <a:cs typeface="Arial" panose="020B0604020202020204" pitchFamily="34" charset="0"/>
              </a:rPr>
              <a:t>tetracycline. </a:t>
            </a:r>
            <a:r>
              <a:rPr lang="en-US" sz="2000" dirty="0" smtClean="0">
                <a:solidFill>
                  <a:schemeClr val="tx1"/>
                </a:solidFill>
                <a:latin typeface="Arial" panose="020B0604020202020204" pitchFamily="34" charset="0"/>
                <a:cs typeface="Arial" panose="020B0604020202020204" pitchFamily="34" charset="0"/>
              </a:rPr>
              <a:t>Toxicity </a:t>
            </a:r>
            <a:r>
              <a:rPr lang="en-US" sz="2000" dirty="0">
                <a:solidFill>
                  <a:schemeClr val="tx1"/>
                </a:solidFill>
                <a:latin typeface="Arial" panose="020B0604020202020204" pitchFamily="34" charset="0"/>
                <a:cs typeface="Arial" panose="020B0604020202020204" pitchFamily="34" charset="0"/>
              </a:rPr>
              <a:t>may be avoided by ensuring the doses listed are </a:t>
            </a:r>
            <a:r>
              <a:rPr lang="en-US" sz="2000" dirty="0" smtClean="0">
                <a:solidFill>
                  <a:schemeClr val="tx1"/>
                </a:solidFill>
                <a:latin typeface="Arial" panose="020B0604020202020204" pitchFamily="34" charset="0"/>
                <a:cs typeface="Arial" panose="020B0604020202020204" pitchFamily="34" charset="0"/>
              </a:rPr>
              <a:t>not exceeded. </a:t>
            </a:r>
            <a:endParaRPr lang="en-US"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63262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8830" y="340775"/>
            <a:ext cx="8911687" cy="1280890"/>
          </a:xfrm>
        </p:spPr>
        <p:txBody>
          <a:bodyPr>
            <a:normAutofit/>
          </a:bodyPr>
          <a:lstStyle/>
          <a:p>
            <a:pPr algn="ctr"/>
            <a:r>
              <a:rPr lang="en-US" b="1" cap="all" dirty="0">
                <a:latin typeface="Arial" panose="020B0604020202020204" pitchFamily="34" charset="0"/>
                <a:cs typeface="Arial" panose="020B0604020202020204" pitchFamily="34" charset="0"/>
              </a:rPr>
              <a:t>How do drugs cause liver disease</a:t>
            </a:r>
            <a:r>
              <a:rPr lang="en-US" b="1" cap="all" dirty="0" smtClean="0">
                <a:latin typeface="Arial" panose="020B0604020202020204" pitchFamily="34" charset="0"/>
                <a:cs typeface="Arial" panose="020B0604020202020204" pitchFamily="34" charset="0"/>
              </a:rPr>
              <a:t>?</a:t>
            </a:r>
            <a:endParaRPr lang="en-US" dirty="0"/>
          </a:p>
        </p:txBody>
      </p:sp>
      <p:sp>
        <p:nvSpPr>
          <p:cNvPr id="3" name="Content Placeholder 2"/>
          <p:cNvSpPr>
            <a:spLocks noGrp="1"/>
          </p:cNvSpPr>
          <p:nvPr>
            <p:ph idx="1"/>
          </p:nvPr>
        </p:nvSpPr>
        <p:spPr>
          <a:xfrm>
            <a:off x="927279" y="2094964"/>
            <a:ext cx="10590212" cy="4344473"/>
          </a:xfrm>
        </p:spPr>
        <p:txBody>
          <a:bodyPr>
            <a:noAutofit/>
          </a:bodyPr>
          <a:lstStyle/>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Idiosyncratic reactions occur at a low frequency, typically less than 1 in 100 individuals who are exposed to the drug. The latency period is variable, ranging from 5 to 90 days from the initial ingestion of the drug. The type of injury is less predictable and not dose-related. This type of reaction may be due to either drug hypersensitivity or a metabolic abnormality. </a:t>
            </a:r>
            <a:endParaRPr lang="en-US" sz="2000" dirty="0" smtClean="0">
              <a:solidFill>
                <a:schemeClr val="tx1"/>
              </a:solidFill>
              <a:latin typeface="Arial" panose="020B0604020202020204" pitchFamily="34" charset="0"/>
              <a:cs typeface="Arial" panose="020B0604020202020204" pitchFamily="34" charset="0"/>
            </a:endParaRPr>
          </a:p>
          <a:p>
            <a:pPr algn="just">
              <a:lnSpc>
                <a:spcPct val="150000"/>
              </a:lnSpc>
              <a:spcBef>
                <a:spcPts val="0"/>
              </a:spcBef>
            </a:pPr>
            <a:r>
              <a:rPr lang="en-US" sz="2000" b="1" dirty="0" smtClean="0">
                <a:solidFill>
                  <a:schemeClr val="tx1"/>
                </a:solidFill>
                <a:latin typeface="Arial" panose="020B0604020202020204" pitchFamily="34" charset="0"/>
                <a:cs typeface="Arial" panose="020B0604020202020204" pitchFamily="34" charset="0"/>
              </a:rPr>
              <a:t>Examples</a:t>
            </a:r>
            <a:r>
              <a:rPr lang="en-US" sz="2000" dirty="0" smtClean="0">
                <a:solidFill>
                  <a:schemeClr val="tx1"/>
                </a:solidFill>
                <a:latin typeface="Arial" panose="020B0604020202020204" pitchFamily="34" charset="0"/>
                <a:cs typeface="Arial" panose="020B0604020202020204" pitchFamily="34" charset="0"/>
              </a:rPr>
              <a:t> </a:t>
            </a:r>
            <a:r>
              <a:rPr lang="en-US" sz="2000" dirty="0">
                <a:solidFill>
                  <a:schemeClr val="tx1"/>
                </a:solidFill>
                <a:latin typeface="Arial" panose="020B0604020202020204" pitchFamily="34" charset="0"/>
                <a:cs typeface="Arial" panose="020B0604020202020204" pitchFamily="34" charset="0"/>
              </a:rPr>
              <a:t>of drugs that induce idiosyncratic reactions are chlorpromazine, halothane and isoniazid. </a:t>
            </a:r>
            <a:endParaRPr lang="en-US" sz="200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2464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8474" y="516534"/>
            <a:ext cx="8911687" cy="1280890"/>
          </a:xfrm>
        </p:spPr>
        <p:txBody>
          <a:bodyPr>
            <a:noAutofit/>
          </a:bodyPr>
          <a:lstStyle/>
          <a:p>
            <a:pPr algn="ctr"/>
            <a:r>
              <a:rPr lang="en-US" b="1" cap="all" dirty="0">
                <a:solidFill>
                  <a:schemeClr val="tx1"/>
                </a:solidFill>
                <a:latin typeface="Arial" panose="020B0604020202020204" pitchFamily="34" charset="0"/>
                <a:cs typeface="Arial" panose="020B0604020202020204" pitchFamily="34" charset="0"/>
              </a:rPr>
              <a:t>How do drugs cause liver disease?</a:t>
            </a:r>
            <a:br>
              <a:rPr lang="en-US" b="1" cap="all" dirty="0">
                <a:solidFill>
                  <a:schemeClr val="tx1"/>
                </a:solidFill>
                <a:latin typeface="Arial" panose="020B0604020202020204" pitchFamily="34" charset="0"/>
                <a:cs typeface="Arial" panose="020B0604020202020204" pitchFamily="34" charset="0"/>
              </a:rPr>
            </a:br>
            <a:endParaRPr lang="en-US" cap="all" dirty="0">
              <a:solidFill>
                <a:schemeClr val="tx1"/>
              </a:solidFill>
            </a:endParaRPr>
          </a:p>
        </p:txBody>
      </p:sp>
      <p:sp>
        <p:nvSpPr>
          <p:cNvPr id="3" name="Content Placeholder 2"/>
          <p:cNvSpPr>
            <a:spLocks noGrp="1"/>
          </p:cNvSpPr>
          <p:nvPr>
            <p:ph idx="1"/>
          </p:nvPr>
        </p:nvSpPr>
        <p:spPr>
          <a:xfrm>
            <a:off x="1264023" y="1797424"/>
            <a:ext cx="10240588" cy="3777622"/>
          </a:xfrm>
        </p:spPr>
        <p:txBody>
          <a:bodyPr>
            <a:noAutofit/>
          </a:bodyPr>
          <a:lstStyle/>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Drugs that cause </a:t>
            </a:r>
            <a:r>
              <a:rPr lang="en-US" sz="2000" b="1" dirty="0">
                <a:solidFill>
                  <a:schemeClr val="tx1"/>
                </a:solidFill>
                <a:latin typeface="Arial" panose="020B0604020202020204" pitchFamily="34" charset="0"/>
                <a:cs typeface="Arial" panose="020B0604020202020204" pitchFamily="34" charset="0"/>
              </a:rPr>
              <a:t>idiosyncratic </a:t>
            </a:r>
            <a:r>
              <a:rPr lang="en-US" sz="2000" b="1" dirty="0" smtClean="0">
                <a:solidFill>
                  <a:schemeClr val="tx1"/>
                </a:solidFill>
                <a:latin typeface="Arial" panose="020B0604020202020204" pitchFamily="34" charset="0"/>
                <a:cs typeface="Arial" panose="020B0604020202020204" pitchFamily="34" charset="0"/>
              </a:rPr>
              <a:t>toxicity </a:t>
            </a:r>
            <a:r>
              <a:rPr lang="en-US" sz="2000" dirty="0" smtClean="0">
                <a:solidFill>
                  <a:schemeClr val="tx1"/>
                </a:solidFill>
                <a:latin typeface="Arial" panose="020B0604020202020204" pitchFamily="34" charset="0"/>
                <a:cs typeface="Arial" panose="020B0604020202020204" pitchFamily="34" charset="0"/>
              </a:rPr>
              <a:t>cause </a:t>
            </a:r>
            <a:r>
              <a:rPr lang="en-US" sz="2000" dirty="0">
                <a:solidFill>
                  <a:schemeClr val="tx1"/>
                </a:solidFill>
                <a:latin typeface="Arial" panose="020B0604020202020204" pitchFamily="34" charset="0"/>
                <a:cs typeface="Arial" panose="020B0604020202020204" pitchFamily="34" charset="0"/>
              </a:rPr>
              <a:t>disease in only those few patients who have inherited specific genes that control the chemical transformation of that specific drug, causing accumulation of the drug or products of their transformation (metabolites) that are injurious to the </a:t>
            </a:r>
            <a:r>
              <a:rPr lang="en-US" sz="2000" dirty="0" smtClean="0">
                <a:solidFill>
                  <a:schemeClr val="tx1"/>
                </a:solidFill>
                <a:latin typeface="Arial" panose="020B0604020202020204" pitchFamily="34" charset="0"/>
                <a:cs typeface="Arial" panose="020B0604020202020204" pitchFamily="34" charset="0"/>
              </a:rPr>
              <a:t>liver.</a:t>
            </a:r>
            <a:endParaRPr lang="en-US" sz="2000" dirty="0">
              <a:solidFill>
                <a:schemeClr val="tx1"/>
              </a:solidFill>
              <a:latin typeface="Arial" panose="020B0604020202020204" pitchFamily="34" charset="0"/>
              <a:cs typeface="Arial" panose="020B0604020202020204" pitchFamily="34" charset="0"/>
            </a:endParaRPr>
          </a:p>
          <a:p>
            <a:pPr algn="just">
              <a:lnSpc>
                <a:spcPct val="150000"/>
              </a:lnSpc>
              <a:spcBef>
                <a:spcPts val="0"/>
              </a:spcBef>
            </a:pPr>
            <a:r>
              <a:rPr lang="en-US" sz="2000" b="1" dirty="0">
                <a:solidFill>
                  <a:schemeClr val="tx1"/>
                </a:solidFill>
                <a:latin typeface="Arial" panose="020B0604020202020204" pitchFamily="34" charset="0"/>
                <a:cs typeface="Arial" panose="020B0604020202020204" pitchFamily="34" charset="0"/>
              </a:rPr>
              <a:t>Drug allergy</a:t>
            </a:r>
            <a:r>
              <a:rPr lang="en-US" sz="2000" dirty="0">
                <a:solidFill>
                  <a:schemeClr val="tx1"/>
                </a:solidFill>
                <a:latin typeface="Arial" panose="020B0604020202020204" pitchFamily="34" charset="0"/>
                <a:cs typeface="Arial" panose="020B0604020202020204" pitchFamily="34" charset="0"/>
              </a:rPr>
              <a:t> also may cause liver disease, though it is uncommon. In drug allergy, the liver is injured by the inflammation that occurs when the body's immune system attacks the drugs with antibodies and immune cells</a:t>
            </a:r>
            <a:r>
              <a:rPr lang="en-US" sz="2000" dirty="0" smtClean="0">
                <a:solidFill>
                  <a:schemeClr val="tx1"/>
                </a:solidFill>
                <a:latin typeface="Arial" panose="020B0604020202020204" pitchFamily="34" charset="0"/>
                <a:cs typeface="Arial" panose="020B0604020202020204" pitchFamily="34" charset="0"/>
              </a:rPr>
              <a:t>.</a:t>
            </a:r>
          </a:p>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The precise mechanisms resulting in DILD are often not completely understood, although injury to the hepatocytes may result directly from interference with intracellular function, membrane integrity or indirectly by immune-mediated damage to cells.</a:t>
            </a:r>
            <a:endParaRPr lang="en-US" sz="2000" dirty="0"/>
          </a:p>
          <a:p>
            <a:pPr algn="just">
              <a:lnSpc>
                <a:spcPct val="150000"/>
              </a:lnSpc>
              <a:spcBef>
                <a:spcPts val="0"/>
              </a:spcBef>
            </a:pPr>
            <a:endParaRPr lang="en-US" sz="2000" dirty="0">
              <a:solidFill>
                <a:schemeClr val="tx1"/>
              </a:solidFill>
              <a:latin typeface="Arial" panose="020B0604020202020204" pitchFamily="34" charset="0"/>
              <a:cs typeface="Arial" panose="020B0604020202020204" pitchFamily="34" charset="0"/>
            </a:endParaRPr>
          </a:p>
          <a:p>
            <a:pPr algn="just">
              <a:lnSpc>
                <a:spcPct val="150000"/>
              </a:lnSpc>
              <a:spcBef>
                <a:spcPts val="0"/>
              </a:spcBef>
            </a:pPr>
            <a:endParaRPr lang="en-US"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3007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88134" y="319943"/>
            <a:ext cx="8911687" cy="1280890"/>
          </a:xfrm>
        </p:spPr>
        <p:txBody>
          <a:bodyPr>
            <a:noAutofit/>
          </a:bodyPr>
          <a:lstStyle/>
          <a:p>
            <a:pPr algn="ctr"/>
            <a:r>
              <a:rPr lang="en-US" b="1" cap="all" dirty="0">
                <a:latin typeface="Arial" panose="020B0604020202020204" pitchFamily="34" charset="0"/>
                <a:cs typeface="Arial" panose="020B0604020202020204" pitchFamily="34" charset="0"/>
              </a:rPr>
              <a:t>What types of liver disease do drugs </a:t>
            </a:r>
            <a:r>
              <a:rPr lang="en-US" b="1" cap="all">
                <a:latin typeface="Arial" panose="020B0604020202020204" pitchFamily="34" charset="0"/>
                <a:cs typeface="Arial" panose="020B0604020202020204" pitchFamily="34" charset="0"/>
              </a:rPr>
              <a:t>cause</a:t>
            </a:r>
            <a:r>
              <a:rPr lang="en-US" b="1" cap="all" smtClean="0">
                <a:latin typeface="Arial" panose="020B0604020202020204" pitchFamily="34" charset="0"/>
                <a:cs typeface="Arial" panose="020B0604020202020204" pitchFamily="34" charset="0"/>
              </a:rPr>
              <a:t>?</a:t>
            </a:r>
            <a:endParaRPr lang="en-US" cap="all"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290919" y="2077353"/>
            <a:ext cx="10106118" cy="3777622"/>
          </a:xfrm>
        </p:spPr>
        <p:txBody>
          <a:bodyPr>
            <a:noAutofit/>
          </a:bodyPr>
          <a:lstStyle/>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Drugs and chemicals can cause a wide spectrum of liver injury. These include</a:t>
            </a:r>
            <a:r>
              <a:rPr lang="en-US" sz="2000" dirty="0" smtClean="0">
                <a:solidFill>
                  <a:schemeClr val="tx1"/>
                </a:solidFill>
                <a:latin typeface="Arial" panose="020B0604020202020204" pitchFamily="34" charset="0"/>
                <a:cs typeface="Arial" panose="020B0604020202020204" pitchFamily="34" charset="0"/>
              </a:rPr>
              <a:t>:</a:t>
            </a:r>
          </a:p>
          <a:p>
            <a:pPr algn="just">
              <a:lnSpc>
                <a:spcPct val="150000"/>
              </a:lnSpc>
              <a:spcBef>
                <a:spcPts val="0"/>
              </a:spcBef>
            </a:pPr>
            <a:r>
              <a:rPr lang="en-US" sz="2000" b="1" dirty="0">
                <a:solidFill>
                  <a:schemeClr val="tx1"/>
                </a:solidFill>
                <a:latin typeface="Arial" panose="020B0604020202020204" pitchFamily="34" charset="0"/>
                <a:cs typeface="Arial" panose="020B0604020202020204" pitchFamily="34" charset="0"/>
              </a:rPr>
              <a:t>Mild elevations in blood levels of liver enzymes</a:t>
            </a:r>
            <a:r>
              <a:rPr lang="en-US" sz="2000" dirty="0">
                <a:solidFill>
                  <a:schemeClr val="tx1"/>
                </a:solidFill>
                <a:latin typeface="Arial" panose="020B0604020202020204" pitchFamily="34" charset="0"/>
                <a:cs typeface="Arial" panose="020B0604020202020204" pitchFamily="34" charset="0"/>
              </a:rPr>
              <a:t> without symptoms or signs of liver disease</a:t>
            </a:r>
          </a:p>
          <a:p>
            <a:pPr algn="just">
              <a:lnSpc>
                <a:spcPct val="150000"/>
              </a:lnSpc>
              <a:spcBef>
                <a:spcPts val="0"/>
              </a:spcBef>
            </a:pPr>
            <a:r>
              <a:rPr lang="en-US" sz="2000" b="1" dirty="0">
                <a:solidFill>
                  <a:schemeClr val="tx1"/>
                </a:solidFill>
                <a:latin typeface="Arial" panose="020B0604020202020204" pitchFamily="34" charset="0"/>
                <a:cs typeface="Arial" panose="020B0604020202020204" pitchFamily="34" charset="0"/>
              </a:rPr>
              <a:t>Hepatitis</a:t>
            </a:r>
            <a:r>
              <a:rPr lang="en-US" sz="2000" dirty="0">
                <a:solidFill>
                  <a:schemeClr val="tx1"/>
                </a:solidFill>
                <a:latin typeface="Arial" panose="020B0604020202020204" pitchFamily="34" charset="0"/>
                <a:cs typeface="Arial" panose="020B0604020202020204" pitchFamily="34" charset="0"/>
              </a:rPr>
              <a:t> (inflammation of liver cells)</a:t>
            </a:r>
          </a:p>
          <a:p>
            <a:pPr algn="just">
              <a:lnSpc>
                <a:spcPct val="150000"/>
              </a:lnSpc>
              <a:spcBef>
                <a:spcPts val="0"/>
              </a:spcBef>
            </a:pPr>
            <a:r>
              <a:rPr lang="en-US" sz="2000" b="1" dirty="0">
                <a:solidFill>
                  <a:schemeClr val="tx1"/>
                </a:solidFill>
                <a:latin typeface="Arial" panose="020B0604020202020204" pitchFamily="34" charset="0"/>
                <a:cs typeface="Arial" panose="020B0604020202020204" pitchFamily="34" charset="0"/>
              </a:rPr>
              <a:t>Necrosis</a:t>
            </a:r>
            <a:r>
              <a:rPr lang="en-US" sz="2000" dirty="0">
                <a:solidFill>
                  <a:schemeClr val="tx1"/>
                </a:solidFill>
                <a:latin typeface="Arial" panose="020B0604020202020204" pitchFamily="34" charset="0"/>
                <a:cs typeface="Arial" panose="020B0604020202020204" pitchFamily="34" charset="0"/>
              </a:rPr>
              <a:t> (death of liver cells) that often is caused by more </a:t>
            </a:r>
            <a:r>
              <a:rPr lang="en-US" sz="2000" dirty="0" smtClean="0">
                <a:solidFill>
                  <a:schemeClr val="tx1"/>
                </a:solidFill>
                <a:latin typeface="Arial" panose="020B0604020202020204" pitchFamily="34" charset="0"/>
                <a:cs typeface="Arial" panose="020B0604020202020204" pitchFamily="34" charset="0"/>
              </a:rPr>
              <a:t>severe hepatitis</a:t>
            </a:r>
            <a:endParaRPr lang="en-US" sz="2000" dirty="0">
              <a:solidFill>
                <a:schemeClr val="tx1"/>
              </a:solidFill>
              <a:latin typeface="Arial" panose="020B0604020202020204" pitchFamily="34" charset="0"/>
              <a:cs typeface="Arial" panose="020B0604020202020204" pitchFamily="34" charset="0"/>
            </a:endParaRPr>
          </a:p>
          <a:p>
            <a:pPr algn="just">
              <a:lnSpc>
                <a:spcPct val="150000"/>
              </a:lnSpc>
              <a:spcBef>
                <a:spcPts val="0"/>
              </a:spcBef>
            </a:pPr>
            <a:r>
              <a:rPr lang="en-US" sz="2000" b="1" dirty="0">
                <a:solidFill>
                  <a:schemeClr val="tx1"/>
                </a:solidFill>
                <a:latin typeface="Arial" panose="020B0604020202020204" pitchFamily="34" charset="0"/>
                <a:cs typeface="Arial" panose="020B0604020202020204" pitchFamily="34" charset="0"/>
              </a:rPr>
              <a:t>Cholestasis</a:t>
            </a:r>
            <a:r>
              <a:rPr lang="en-US" sz="2000" dirty="0">
                <a:solidFill>
                  <a:schemeClr val="tx1"/>
                </a:solidFill>
                <a:latin typeface="Arial" panose="020B0604020202020204" pitchFamily="34" charset="0"/>
                <a:cs typeface="Arial" panose="020B0604020202020204" pitchFamily="34" charset="0"/>
              </a:rPr>
              <a:t> (decreased secretion and/or flow of bile)</a:t>
            </a:r>
          </a:p>
          <a:p>
            <a:pPr algn="just">
              <a:lnSpc>
                <a:spcPct val="150000"/>
              </a:lnSpc>
              <a:spcBef>
                <a:spcPts val="0"/>
              </a:spcBef>
            </a:pPr>
            <a:r>
              <a:rPr lang="en-US" sz="2000" b="1" dirty="0" err="1">
                <a:solidFill>
                  <a:schemeClr val="tx1"/>
                </a:solidFill>
                <a:latin typeface="Arial" panose="020B0604020202020204" pitchFamily="34" charset="0"/>
                <a:cs typeface="Arial" panose="020B0604020202020204" pitchFamily="34" charset="0"/>
              </a:rPr>
              <a:t>Steatosis</a:t>
            </a:r>
            <a:r>
              <a:rPr lang="en-US" sz="2000" dirty="0">
                <a:solidFill>
                  <a:schemeClr val="tx1"/>
                </a:solidFill>
                <a:latin typeface="Arial" panose="020B0604020202020204" pitchFamily="34" charset="0"/>
                <a:cs typeface="Arial" panose="020B0604020202020204" pitchFamily="34" charset="0"/>
              </a:rPr>
              <a:t> (accumulation of fat in the liver)</a:t>
            </a:r>
          </a:p>
          <a:p>
            <a:pPr algn="just">
              <a:lnSpc>
                <a:spcPct val="150000"/>
              </a:lnSpc>
              <a:spcBef>
                <a:spcPts val="0"/>
              </a:spcBef>
            </a:pPr>
            <a:r>
              <a:rPr lang="en-US" sz="2000" b="1" dirty="0">
                <a:solidFill>
                  <a:schemeClr val="tx1"/>
                </a:solidFill>
                <a:latin typeface="Arial" panose="020B0604020202020204" pitchFamily="34" charset="0"/>
                <a:cs typeface="Arial" panose="020B0604020202020204" pitchFamily="34" charset="0"/>
              </a:rPr>
              <a:t>Cirrhosis</a:t>
            </a:r>
            <a:r>
              <a:rPr lang="en-US" sz="2000" dirty="0">
                <a:solidFill>
                  <a:schemeClr val="tx1"/>
                </a:solidFill>
                <a:latin typeface="Arial" panose="020B0604020202020204" pitchFamily="34" charset="0"/>
                <a:cs typeface="Arial" panose="020B0604020202020204" pitchFamily="34" charset="0"/>
              </a:rPr>
              <a:t> (advanced scarring of the liver) as a result of chronic hepatitis, cholestasis, or fatty liver</a:t>
            </a:r>
          </a:p>
          <a:p>
            <a:pPr algn="just">
              <a:lnSpc>
                <a:spcPct val="150000"/>
              </a:lnSpc>
              <a:spcBef>
                <a:spcPts val="0"/>
              </a:spcBef>
            </a:pPr>
            <a:endParaRPr lang="en-US"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082762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1708" y="521079"/>
            <a:ext cx="8911687" cy="1280890"/>
          </a:xfrm>
        </p:spPr>
        <p:txBody>
          <a:bodyPr>
            <a:normAutofit/>
          </a:bodyPr>
          <a:lstStyle/>
          <a:p>
            <a:pPr algn="ctr"/>
            <a:r>
              <a:rPr lang="en-US" b="1" cap="all" dirty="0">
                <a:solidFill>
                  <a:schemeClr val="tx1"/>
                </a:solidFill>
                <a:latin typeface="Arial" panose="020B0604020202020204" pitchFamily="34" charset="0"/>
                <a:cs typeface="Arial" panose="020B0604020202020204" pitchFamily="34" charset="0"/>
              </a:rPr>
              <a:t>Acute and chronic hepatitis</a:t>
            </a:r>
            <a:br>
              <a:rPr lang="en-US" b="1" cap="all" dirty="0">
                <a:solidFill>
                  <a:schemeClr val="tx1"/>
                </a:solidFill>
                <a:latin typeface="Arial" panose="020B0604020202020204" pitchFamily="34" charset="0"/>
                <a:cs typeface="Arial" panose="020B0604020202020204" pitchFamily="34" charset="0"/>
              </a:rPr>
            </a:br>
            <a:endParaRPr lang="en-US" cap="all" dirty="0">
              <a:solidFill>
                <a:schemeClr val="tx1"/>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779929" y="1586753"/>
            <a:ext cx="10724683" cy="4324469"/>
          </a:xfrm>
        </p:spPr>
        <p:txBody>
          <a:bodyPr>
            <a:noAutofit/>
          </a:bodyPr>
          <a:lstStyle/>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Certain drugs can cause acute and chronic hepatitis (inflammation of liver cells) that can lead to necrosis (death) of the cells. Acute drug-induced hepatitis is defined as hepatitis that lasts less than 3 months, while chronic hepatitis lasts longer than 3 months. Acute drug-induced hepatitis is much more common than chronic drug-induced hepatitis.</a:t>
            </a:r>
          </a:p>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Typical symptoms of drug-induced hepatitis </a:t>
            </a:r>
            <a:r>
              <a:rPr lang="en-US" sz="2000" dirty="0" smtClean="0">
                <a:solidFill>
                  <a:schemeClr val="tx1"/>
                </a:solidFill>
                <a:latin typeface="Arial" panose="020B0604020202020204" pitchFamily="34" charset="0"/>
                <a:cs typeface="Arial" panose="020B0604020202020204" pitchFamily="34" charset="0"/>
              </a:rPr>
              <a:t>include: loss </a:t>
            </a:r>
            <a:r>
              <a:rPr lang="en-US" sz="2000" dirty="0">
                <a:solidFill>
                  <a:schemeClr val="tx1"/>
                </a:solidFill>
                <a:latin typeface="Arial" panose="020B0604020202020204" pitchFamily="34" charset="0"/>
                <a:cs typeface="Arial" panose="020B0604020202020204" pitchFamily="34" charset="0"/>
              </a:rPr>
              <a:t>of </a:t>
            </a:r>
            <a:r>
              <a:rPr lang="en-US" sz="2000" dirty="0" smtClean="0">
                <a:solidFill>
                  <a:schemeClr val="tx1"/>
                </a:solidFill>
                <a:latin typeface="Arial" panose="020B0604020202020204" pitchFamily="34" charset="0"/>
                <a:cs typeface="Arial" panose="020B0604020202020204" pitchFamily="34" charset="0"/>
              </a:rPr>
              <a:t>appetite, nausea, vomiting, fever, weakness, tiredness</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and</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abdominal </a:t>
            </a:r>
            <a:r>
              <a:rPr lang="en-US" sz="2000" dirty="0">
                <a:solidFill>
                  <a:schemeClr val="tx1"/>
                </a:solidFill>
                <a:latin typeface="Arial" panose="020B0604020202020204" pitchFamily="34" charset="0"/>
                <a:cs typeface="Arial" panose="020B0604020202020204" pitchFamily="34" charset="0"/>
              </a:rPr>
              <a:t>pain.</a:t>
            </a:r>
          </a:p>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Examples of drugs that can cause </a:t>
            </a:r>
            <a:r>
              <a:rPr lang="en-US" sz="2000" b="1" dirty="0">
                <a:solidFill>
                  <a:schemeClr val="tx1"/>
                </a:solidFill>
                <a:latin typeface="Arial" panose="020B0604020202020204" pitchFamily="34" charset="0"/>
                <a:cs typeface="Arial" panose="020B0604020202020204" pitchFamily="34" charset="0"/>
              </a:rPr>
              <a:t>acute hepatitis</a:t>
            </a:r>
            <a:r>
              <a:rPr lang="en-US" sz="2000" dirty="0">
                <a:solidFill>
                  <a:schemeClr val="tx1"/>
                </a:solidFill>
                <a:latin typeface="Arial" panose="020B0604020202020204" pitchFamily="34" charset="0"/>
                <a:cs typeface="Arial" panose="020B0604020202020204" pitchFamily="34" charset="0"/>
              </a:rPr>
              <a:t> include </a:t>
            </a:r>
            <a:r>
              <a:rPr lang="en-US" sz="2000" dirty="0" smtClean="0">
                <a:solidFill>
                  <a:schemeClr val="tx1"/>
                </a:solidFill>
                <a:latin typeface="Arial" panose="020B0604020202020204" pitchFamily="34" charset="0"/>
                <a:cs typeface="Arial" panose="020B0604020202020204" pitchFamily="34" charset="0"/>
              </a:rPr>
              <a:t>acetaminophen,</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phenytoin, </a:t>
            </a:r>
            <a:r>
              <a:rPr lang="en-US" sz="2000" dirty="0">
                <a:solidFill>
                  <a:schemeClr val="tx1"/>
                </a:solidFill>
                <a:latin typeface="Arial" panose="020B0604020202020204" pitchFamily="34" charset="0"/>
                <a:cs typeface="Arial" panose="020B0604020202020204" pitchFamily="34" charset="0"/>
              </a:rPr>
              <a:t>aspirin, </a:t>
            </a:r>
            <a:r>
              <a:rPr lang="en-US" sz="2000" dirty="0" smtClean="0">
                <a:solidFill>
                  <a:schemeClr val="tx1"/>
                </a:solidFill>
                <a:latin typeface="Arial" panose="020B0604020202020204" pitchFamily="34" charset="0"/>
                <a:cs typeface="Arial" panose="020B0604020202020204" pitchFamily="34" charset="0"/>
              </a:rPr>
              <a:t>isoniazid, diclofenac, </a:t>
            </a:r>
            <a:r>
              <a:rPr lang="en-US" sz="2000" dirty="0">
                <a:solidFill>
                  <a:schemeClr val="tx1"/>
                </a:solidFill>
                <a:latin typeface="Arial" panose="020B0604020202020204" pitchFamily="34" charset="0"/>
                <a:cs typeface="Arial" panose="020B0604020202020204" pitchFamily="34" charset="0"/>
              </a:rPr>
              <a:t>and amoxicillin/</a:t>
            </a:r>
            <a:r>
              <a:rPr lang="en-US" sz="2000" dirty="0" err="1">
                <a:solidFill>
                  <a:schemeClr val="tx1"/>
                </a:solidFill>
                <a:latin typeface="Arial" panose="020B0604020202020204" pitchFamily="34" charset="0"/>
                <a:cs typeface="Arial" panose="020B0604020202020204" pitchFamily="34" charset="0"/>
              </a:rPr>
              <a:t>clavulanic</a:t>
            </a:r>
            <a:r>
              <a:rPr lang="en-US" sz="2000" dirty="0">
                <a:solidFill>
                  <a:schemeClr val="tx1"/>
                </a:solidFill>
                <a:latin typeface="Arial" panose="020B0604020202020204" pitchFamily="34" charset="0"/>
                <a:cs typeface="Arial" panose="020B0604020202020204" pitchFamily="34" charset="0"/>
              </a:rPr>
              <a:t> acid (Augmentin).</a:t>
            </a:r>
          </a:p>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Examples of drugs that can cause </a:t>
            </a:r>
            <a:r>
              <a:rPr lang="en-US" sz="2000" b="1" dirty="0" smtClean="0">
                <a:solidFill>
                  <a:schemeClr val="tx1"/>
                </a:solidFill>
                <a:latin typeface="Arial" panose="020B0604020202020204" pitchFamily="34" charset="0"/>
                <a:cs typeface="Arial" panose="020B0604020202020204" pitchFamily="34" charset="0"/>
              </a:rPr>
              <a:t>chronic hepatitis</a:t>
            </a:r>
            <a:r>
              <a:rPr lang="en-US" sz="2000" dirty="0">
                <a:solidFill>
                  <a:schemeClr val="tx1"/>
                </a:solidFill>
                <a:latin typeface="Arial" panose="020B0604020202020204" pitchFamily="34" charset="0"/>
                <a:cs typeface="Arial" panose="020B0604020202020204" pitchFamily="34" charset="0"/>
              </a:rPr>
              <a:t> include </a:t>
            </a:r>
            <a:r>
              <a:rPr lang="en-US" sz="2000" dirty="0" smtClean="0">
                <a:solidFill>
                  <a:schemeClr val="tx1"/>
                </a:solidFill>
                <a:latin typeface="Arial" panose="020B0604020202020204" pitchFamily="34" charset="0"/>
                <a:cs typeface="Arial" panose="020B0604020202020204" pitchFamily="34" charset="0"/>
              </a:rPr>
              <a:t>minocycline,</a:t>
            </a:r>
            <a:r>
              <a:rPr lang="en-US" sz="2000" dirty="0">
                <a:solidFill>
                  <a:schemeClr val="tx1"/>
                </a:solidFill>
                <a:latin typeface="Arial" panose="020B0604020202020204" pitchFamily="34" charset="0"/>
                <a:cs typeface="Arial" panose="020B0604020202020204" pitchFamily="34" charset="0"/>
              </a:rPr>
              <a:t> </a:t>
            </a:r>
            <a:r>
              <a:rPr lang="en-US" sz="2000" dirty="0" err="1" smtClean="0">
                <a:solidFill>
                  <a:schemeClr val="tx1"/>
                </a:solidFill>
                <a:latin typeface="Arial" panose="020B0604020202020204" pitchFamily="34" charset="0"/>
                <a:cs typeface="Arial" panose="020B0604020202020204" pitchFamily="34" charset="0"/>
              </a:rPr>
              <a:t>nitrofurantoin</a:t>
            </a:r>
            <a:r>
              <a:rPr lang="en-US" sz="2000" dirty="0" smtClean="0">
                <a:solidFill>
                  <a:schemeClr val="tx1"/>
                </a:solidFill>
                <a:latin typeface="Arial" panose="020B0604020202020204" pitchFamily="34" charset="0"/>
                <a:cs typeface="Arial" panose="020B0604020202020204" pitchFamily="34" charset="0"/>
              </a:rPr>
              <a:t>, phenytoin, </a:t>
            </a:r>
            <a:r>
              <a:rPr lang="en-US" sz="2000" dirty="0" err="1" smtClean="0">
                <a:solidFill>
                  <a:schemeClr val="tx1"/>
                </a:solidFill>
                <a:latin typeface="Arial" panose="020B0604020202020204" pitchFamily="34" charset="0"/>
                <a:cs typeface="Arial" panose="020B0604020202020204" pitchFamily="34" charset="0"/>
              </a:rPr>
              <a:t>propylthiouracil</a:t>
            </a:r>
            <a:r>
              <a:rPr lang="en-US" sz="2000" dirty="0" smtClean="0">
                <a:solidFill>
                  <a:schemeClr val="tx1"/>
                </a:solidFill>
                <a:latin typeface="Arial" panose="020B0604020202020204" pitchFamily="34" charset="0"/>
                <a:cs typeface="Arial" panose="020B0604020202020204" pitchFamily="34" charset="0"/>
              </a:rPr>
              <a:t>, and methamphetamine</a:t>
            </a:r>
            <a:r>
              <a:rPr lang="en-US" sz="2000" dirty="0">
                <a:solidFill>
                  <a:schemeClr val="tx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2593879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3224" y="533958"/>
            <a:ext cx="8911687" cy="1280890"/>
          </a:xfrm>
        </p:spPr>
        <p:txBody>
          <a:bodyPr>
            <a:noAutofit/>
          </a:bodyPr>
          <a:lstStyle/>
          <a:p>
            <a:pPr algn="ctr">
              <a:lnSpc>
                <a:spcPct val="150000"/>
              </a:lnSpc>
            </a:pPr>
            <a:r>
              <a:rPr lang="en-US" b="1" cap="all" dirty="0">
                <a:latin typeface="Arial" panose="020B0604020202020204" pitchFamily="34" charset="0"/>
                <a:cs typeface="Arial" panose="020B0604020202020204" pitchFamily="34" charset="0"/>
              </a:rPr>
              <a:t>Acute liver failure</a:t>
            </a:r>
            <a:br>
              <a:rPr lang="en-US" b="1" cap="all" dirty="0">
                <a:latin typeface="Arial" panose="020B0604020202020204" pitchFamily="34" charset="0"/>
                <a:cs typeface="Arial" panose="020B0604020202020204" pitchFamily="34" charset="0"/>
              </a:rPr>
            </a:br>
            <a:endParaRPr lang="en-US" cap="all"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479176" y="2133600"/>
            <a:ext cx="10025436" cy="3777622"/>
          </a:xfrm>
        </p:spPr>
        <p:txBody>
          <a:bodyPr>
            <a:normAutofit/>
          </a:bodyPr>
          <a:lstStyle/>
          <a:p>
            <a:pPr algn="just">
              <a:lnSpc>
                <a:spcPct val="150000"/>
              </a:lnSpc>
              <a:spcBef>
                <a:spcPts val="0"/>
              </a:spcBef>
            </a:pPr>
            <a:r>
              <a:rPr lang="en-US" sz="2000" dirty="0">
                <a:solidFill>
                  <a:schemeClr val="tx1"/>
                </a:solidFill>
                <a:latin typeface="Arial" panose="020B0604020202020204" pitchFamily="34" charset="0"/>
                <a:cs typeface="Arial" panose="020B0604020202020204" pitchFamily="34" charset="0"/>
              </a:rPr>
              <a:t>Rarely, drugs cause acute liver </a:t>
            </a:r>
            <a:r>
              <a:rPr lang="en-US" sz="2000" dirty="0" smtClean="0">
                <a:solidFill>
                  <a:schemeClr val="tx1"/>
                </a:solidFill>
                <a:latin typeface="Arial" panose="020B0604020202020204" pitchFamily="34" charset="0"/>
                <a:cs typeface="Arial" panose="020B0604020202020204" pitchFamily="34" charset="0"/>
              </a:rPr>
              <a:t>failure. </a:t>
            </a:r>
            <a:r>
              <a:rPr lang="en-US" sz="2000" dirty="0">
                <a:solidFill>
                  <a:schemeClr val="tx1"/>
                </a:solidFill>
                <a:latin typeface="Arial" panose="020B0604020202020204" pitchFamily="34" charset="0"/>
                <a:cs typeface="Arial" panose="020B0604020202020204" pitchFamily="34" charset="0"/>
              </a:rPr>
              <a:t>These patients are extremely ill with the symptoms of acute hepatitis and the additional problems of confusion or coma (encephalopathy) and bruising or bleeding (coagulopathy). In fact, 70% to 90% of people </a:t>
            </a:r>
            <a:r>
              <a:rPr lang="en-US" sz="2000" dirty="0" smtClean="0">
                <a:solidFill>
                  <a:schemeClr val="tx1"/>
                </a:solidFill>
                <a:latin typeface="Arial" panose="020B0604020202020204" pitchFamily="34" charset="0"/>
                <a:cs typeface="Arial" panose="020B0604020202020204" pitchFamily="34" charset="0"/>
              </a:rPr>
              <a:t>die. acetaminophen </a:t>
            </a:r>
            <a:r>
              <a:rPr lang="en-US" sz="2000" dirty="0">
                <a:solidFill>
                  <a:schemeClr val="tx1"/>
                </a:solidFill>
                <a:latin typeface="Arial" panose="020B0604020202020204" pitchFamily="34" charset="0"/>
                <a:cs typeface="Arial" panose="020B0604020202020204" pitchFamily="34" charset="0"/>
              </a:rPr>
              <a:t>is the most common cause of acute liver failure.</a:t>
            </a:r>
          </a:p>
        </p:txBody>
      </p:sp>
    </p:spTree>
    <p:extLst>
      <p:ext uri="{BB962C8B-B14F-4D97-AF65-F5344CB8AC3E}">
        <p14:creationId xmlns:p14="http://schemas.microsoft.com/office/powerpoint/2010/main" val="3133032427"/>
      </p:ext>
    </p:extLst>
  </p:cSld>
  <p:clrMapOvr>
    <a:masterClrMapping/>
  </p:clrMapOvr>
</p:sld>
</file>

<file path=ppt/theme/theme1.xml><?xml version="1.0" encoding="utf-8"?>
<a:theme xmlns:a="http://schemas.openxmlformats.org/drawingml/2006/main" name="Thatch">
  <a:themeElements>
    <a:clrScheme name="Thatch">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Median">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hatch">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Thatch</Template>
  <TotalTime>1249</TotalTime>
  <Words>738</Words>
  <Application>Microsoft Office PowerPoint</Application>
  <PresentationFormat>Widescreen</PresentationFormat>
  <Paragraphs>64</Paragraphs>
  <Slides>15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Tw Cen MT</vt:lpstr>
      <vt:lpstr>Thatch</vt:lpstr>
      <vt:lpstr>Drug Induced Liver Diseases</vt:lpstr>
      <vt:lpstr>What is drug-induced liver disease? </vt:lpstr>
      <vt:lpstr>Symptoms of Liver Disease </vt:lpstr>
      <vt:lpstr>How do drugs cause liver disease? </vt:lpstr>
      <vt:lpstr>How do drugs cause liver disease?</vt:lpstr>
      <vt:lpstr>How do drugs cause liver disease? </vt:lpstr>
      <vt:lpstr>What types of liver disease do drugs cause?</vt:lpstr>
      <vt:lpstr>Acute and chronic hepatitis </vt:lpstr>
      <vt:lpstr>Acute liver failure </vt:lpstr>
      <vt:lpstr>Cholestasis </vt:lpstr>
      <vt:lpstr>Steatosis (fatty liver) </vt:lpstr>
      <vt:lpstr>Cirrhosis </vt:lpstr>
      <vt:lpstr>How is drug-induced liver disease diagnosed? </vt:lpstr>
      <vt:lpstr>How is drug-induced liver disease diagnosed? </vt:lpstr>
      <vt:lpstr>Treatment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Drug Induced Liver Diseases</dc:title>
  <dc:creator>Faculty</dc:creator>
  <cp:lastModifiedBy>Grace</cp:lastModifiedBy>
  <cp:revision>27</cp:revision>
  <dcterms:created xsi:type="dcterms:W3CDTF">2015-12-01T17:37:54Z</dcterms:created>
  <dcterms:modified xsi:type="dcterms:W3CDTF">2020-03-27T12:27:38Z</dcterms:modified>
</cp:coreProperties>
</file>