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8" r:id="rId8"/>
    <p:sldId id="269" r:id="rId9"/>
    <p:sldId id="262" r:id="rId10"/>
    <p:sldId id="263" r:id="rId11"/>
    <p:sldId id="264" r:id="rId12"/>
    <p:sldId id="265" r:id="rId13"/>
    <p:sldId id="267" r:id="rId14"/>
    <p:sldId id="266"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479845B-AF80-475F-BFBA-F97290CF9847}"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E91FBA-73EF-4226-9B19-D9D92F5413DB}" type="slidenum">
              <a:rPr lang="en-US" smtClean="0"/>
              <a:pPr/>
              <a:t>‹#›</a:t>
            </a:fld>
            <a:endParaRPr lang="en-US"/>
          </a:p>
        </p:txBody>
      </p:sp>
    </p:spTree>
    <p:extLst>
      <p:ext uri="{BB962C8B-B14F-4D97-AF65-F5344CB8AC3E}">
        <p14:creationId xmlns:p14="http://schemas.microsoft.com/office/powerpoint/2010/main" xmlns="" val="23798215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79845B-AF80-475F-BFBA-F97290CF9847}"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E91FBA-73EF-4226-9B19-D9D92F5413DB}" type="slidenum">
              <a:rPr lang="en-US" smtClean="0"/>
              <a:pPr/>
              <a:t>‹#›</a:t>
            </a:fld>
            <a:endParaRPr lang="en-US"/>
          </a:p>
        </p:txBody>
      </p:sp>
    </p:spTree>
    <p:extLst>
      <p:ext uri="{BB962C8B-B14F-4D97-AF65-F5344CB8AC3E}">
        <p14:creationId xmlns:p14="http://schemas.microsoft.com/office/powerpoint/2010/main" xmlns="" val="592285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79845B-AF80-475F-BFBA-F97290CF9847}"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E91FBA-73EF-4226-9B19-D9D92F5413DB}" type="slidenum">
              <a:rPr lang="en-US" smtClean="0"/>
              <a:pPr/>
              <a:t>‹#›</a:t>
            </a:fld>
            <a:endParaRPr lang="en-US"/>
          </a:p>
        </p:txBody>
      </p:sp>
    </p:spTree>
    <p:extLst>
      <p:ext uri="{BB962C8B-B14F-4D97-AF65-F5344CB8AC3E}">
        <p14:creationId xmlns:p14="http://schemas.microsoft.com/office/powerpoint/2010/main" xmlns="" val="27701543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79845B-AF80-475F-BFBA-F97290CF9847}"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E91FBA-73EF-4226-9B19-D9D92F5413DB}" type="slidenum">
              <a:rPr lang="en-US" smtClean="0"/>
              <a:pPr/>
              <a:t>‹#›</a:t>
            </a:fld>
            <a:endParaRPr lang="en-US"/>
          </a:p>
        </p:txBody>
      </p:sp>
    </p:spTree>
    <p:extLst>
      <p:ext uri="{BB962C8B-B14F-4D97-AF65-F5344CB8AC3E}">
        <p14:creationId xmlns:p14="http://schemas.microsoft.com/office/powerpoint/2010/main" xmlns="" val="17294209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79845B-AF80-475F-BFBA-F97290CF9847}" type="datetimeFigureOut">
              <a:rPr lang="en-US" smtClean="0"/>
              <a:pPr/>
              <a:t>4/15/2020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E91FBA-73EF-4226-9B19-D9D92F5413DB}" type="slidenum">
              <a:rPr lang="en-US" smtClean="0"/>
              <a:pPr/>
              <a:t>‹#›</a:t>
            </a:fld>
            <a:endParaRPr lang="en-US"/>
          </a:p>
        </p:txBody>
      </p:sp>
    </p:spTree>
    <p:extLst>
      <p:ext uri="{BB962C8B-B14F-4D97-AF65-F5344CB8AC3E}">
        <p14:creationId xmlns:p14="http://schemas.microsoft.com/office/powerpoint/2010/main" xmlns="" val="3481610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479845B-AF80-475F-BFBA-F97290CF9847}" type="datetimeFigureOut">
              <a:rPr lang="en-US" smtClean="0"/>
              <a:pPr/>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E91FBA-73EF-4226-9B19-D9D92F5413DB}" type="slidenum">
              <a:rPr lang="en-US" smtClean="0"/>
              <a:pPr/>
              <a:t>‹#›</a:t>
            </a:fld>
            <a:endParaRPr lang="en-US"/>
          </a:p>
        </p:txBody>
      </p:sp>
    </p:spTree>
    <p:extLst>
      <p:ext uri="{BB962C8B-B14F-4D97-AF65-F5344CB8AC3E}">
        <p14:creationId xmlns:p14="http://schemas.microsoft.com/office/powerpoint/2010/main" xmlns="" val="3925048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479845B-AF80-475F-BFBA-F97290CF9847}" type="datetimeFigureOut">
              <a:rPr lang="en-US" smtClean="0"/>
              <a:pPr/>
              <a:t>4/15/2020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E91FBA-73EF-4226-9B19-D9D92F5413DB}" type="slidenum">
              <a:rPr lang="en-US" smtClean="0"/>
              <a:pPr/>
              <a:t>‹#›</a:t>
            </a:fld>
            <a:endParaRPr lang="en-US"/>
          </a:p>
        </p:txBody>
      </p:sp>
    </p:spTree>
    <p:extLst>
      <p:ext uri="{BB962C8B-B14F-4D97-AF65-F5344CB8AC3E}">
        <p14:creationId xmlns:p14="http://schemas.microsoft.com/office/powerpoint/2010/main" xmlns="" val="42021716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479845B-AF80-475F-BFBA-F97290CF9847}" type="datetimeFigureOut">
              <a:rPr lang="en-US" smtClean="0"/>
              <a:pPr/>
              <a:t>4/15/2020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E91FBA-73EF-4226-9B19-D9D92F5413DB}" type="slidenum">
              <a:rPr lang="en-US" smtClean="0"/>
              <a:pPr/>
              <a:t>‹#›</a:t>
            </a:fld>
            <a:endParaRPr lang="en-US"/>
          </a:p>
        </p:txBody>
      </p:sp>
    </p:spTree>
    <p:extLst>
      <p:ext uri="{BB962C8B-B14F-4D97-AF65-F5344CB8AC3E}">
        <p14:creationId xmlns:p14="http://schemas.microsoft.com/office/powerpoint/2010/main" xmlns="" val="806549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79845B-AF80-475F-BFBA-F97290CF9847}" type="datetimeFigureOut">
              <a:rPr lang="en-US" smtClean="0"/>
              <a:pPr/>
              <a:t>4/15/2020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E91FBA-73EF-4226-9B19-D9D92F5413DB}" type="slidenum">
              <a:rPr lang="en-US" smtClean="0"/>
              <a:pPr/>
              <a:t>‹#›</a:t>
            </a:fld>
            <a:endParaRPr lang="en-US"/>
          </a:p>
        </p:txBody>
      </p:sp>
    </p:spTree>
    <p:extLst>
      <p:ext uri="{BB962C8B-B14F-4D97-AF65-F5344CB8AC3E}">
        <p14:creationId xmlns:p14="http://schemas.microsoft.com/office/powerpoint/2010/main" xmlns="" val="2007772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79845B-AF80-475F-BFBA-F97290CF9847}" type="datetimeFigureOut">
              <a:rPr lang="en-US" smtClean="0"/>
              <a:pPr/>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E91FBA-73EF-4226-9B19-D9D92F5413DB}" type="slidenum">
              <a:rPr lang="en-US" smtClean="0"/>
              <a:pPr/>
              <a:t>‹#›</a:t>
            </a:fld>
            <a:endParaRPr lang="en-US"/>
          </a:p>
        </p:txBody>
      </p:sp>
    </p:spTree>
    <p:extLst>
      <p:ext uri="{BB962C8B-B14F-4D97-AF65-F5344CB8AC3E}">
        <p14:creationId xmlns:p14="http://schemas.microsoft.com/office/powerpoint/2010/main" xmlns="" val="25722818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79845B-AF80-475F-BFBA-F97290CF9847}" type="datetimeFigureOut">
              <a:rPr lang="en-US" smtClean="0"/>
              <a:pPr/>
              <a:t>4/15/2020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E91FBA-73EF-4226-9B19-D9D92F5413DB}" type="slidenum">
              <a:rPr lang="en-US" smtClean="0"/>
              <a:pPr/>
              <a:t>‹#›</a:t>
            </a:fld>
            <a:endParaRPr lang="en-US"/>
          </a:p>
        </p:txBody>
      </p:sp>
    </p:spTree>
    <p:extLst>
      <p:ext uri="{BB962C8B-B14F-4D97-AF65-F5344CB8AC3E}">
        <p14:creationId xmlns:p14="http://schemas.microsoft.com/office/powerpoint/2010/main" xmlns="" val="2489200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79845B-AF80-475F-BFBA-F97290CF9847}" type="datetimeFigureOut">
              <a:rPr lang="en-US" smtClean="0"/>
              <a:pPr/>
              <a:t>4/15/2020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E91FBA-73EF-4226-9B19-D9D92F5413DB}" type="slidenum">
              <a:rPr lang="en-US" smtClean="0"/>
              <a:pPr/>
              <a:t>‹#›</a:t>
            </a:fld>
            <a:endParaRPr lang="en-US"/>
          </a:p>
        </p:txBody>
      </p:sp>
    </p:spTree>
    <p:extLst>
      <p:ext uri="{BB962C8B-B14F-4D97-AF65-F5344CB8AC3E}">
        <p14:creationId xmlns:p14="http://schemas.microsoft.com/office/powerpoint/2010/main" xmlns="" val="19066538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From Critical Discourse Analysis to Positive Discourse Analysis</a:t>
            </a:r>
            <a:endParaRPr lang="en-US" dirty="0"/>
          </a:p>
        </p:txBody>
      </p:sp>
    </p:spTree>
    <p:extLst>
      <p:ext uri="{BB962C8B-B14F-4D97-AF65-F5344CB8AC3E}">
        <p14:creationId xmlns:p14="http://schemas.microsoft.com/office/powerpoint/2010/main" xmlns="" val="22938205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Living in the Solution: </a:t>
            </a:r>
            <a:r>
              <a:rPr lang="en-GB" b="1" dirty="0" smtClean="0"/>
              <a:t>Need </a:t>
            </a:r>
            <a:r>
              <a:rPr lang="en-GB" b="1" dirty="0"/>
              <a:t>for Common Ground</a:t>
            </a:r>
            <a:endParaRPr lang="en-US" dirty="0"/>
          </a:p>
        </p:txBody>
      </p:sp>
      <p:sp>
        <p:nvSpPr>
          <p:cNvPr id="3" name="Content Placeholder 2"/>
          <p:cNvSpPr>
            <a:spLocks noGrp="1"/>
          </p:cNvSpPr>
          <p:nvPr>
            <p:ph idx="1"/>
          </p:nvPr>
        </p:nvSpPr>
        <p:spPr/>
        <p:txBody>
          <a:bodyPr>
            <a:normAutofit fontScale="92500" lnSpcReduction="20000"/>
          </a:bodyPr>
          <a:lstStyle/>
          <a:p>
            <a:r>
              <a:rPr lang="en-GB" dirty="0"/>
              <a:t>PDA can be used practically to address real-world problems, such as how minority groups might develop their discourses within the struggle for equal access to jobs or the negotiation of land rights.  These are areas where they will naturally meet with opposition as their demands challenge the power of those who are served very well by the existing discourses and are able to control and maintain them. </a:t>
            </a:r>
            <a:r>
              <a:rPr lang="en-GB" dirty="0" smtClean="0"/>
              <a:t>Both championing </a:t>
            </a:r>
            <a:r>
              <a:rPr lang="en-GB" dirty="0"/>
              <a:t>marginalised discourses and the social values that underlie them </a:t>
            </a:r>
            <a:r>
              <a:rPr lang="en-GB" dirty="0" smtClean="0"/>
              <a:t>as well as </a:t>
            </a:r>
            <a:r>
              <a:rPr lang="en-GB" dirty="0"/>
              <a:t>attacking dominant </a:t>
            </a:r>
            <a:r>
              <a:rPr lang="en-GB" dirty="0" smtClean="0"/>
              <a:t>values are needed.</a:t>
            </a:r>
            <a:endParaRPr lang="en-US" dirty="0"/>
          </a:p>
        </p:txBody>
      </p:sp>
    </p:spTree>
    <p:extLst>
      <p:ext uri="{BB962C8B-B14F-4D97-AF65-F5344CB8AC3E}">
        <p14:creationId xmlns:p14="http://schemas.microsoft.com/office/powerpoint/2010/main" xmlns="" val="12678962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Discourse as Solution: Examples</a:t>
            </a:r>
            <a:endParaRPr lang="en-US" dirty="0"/>
          </a:p>
        </p:txBody>
      </p:sp>
      <p:sp>
        <p:nvSpPr>
          <p:cNvPr id="3" name="Content Placeholder 2"/>
          <p:cNvSpPr>
            <a:spLocks noGrp="1"/>
          </p:cNvSpPr>
          <p:nvPr>
            <p:ph idx="1"/>
          </p:nvPr>
        </p:nvSpPr>
        <p:spPr/>
        <p:txBody>
          <a:bodyPr>
            <a:normAutofit fontScale="55000" lnSpcReduction="20000"/>
          </a:bodyPr>
          <a:lstStyle/>
          <a:p>
            <a:r>
              <a:rPr lang="en-GB" dirty="0"/>
              <a:t>The following invented examples, all dealing with the dangers of smoking, bring out the points made above that different people have to use language in different ways if they want to persuade others of their points of view or control their behaviour:</a:t>
            </a:r>
            <a:endParaRPr lang="en-US" dirty="0"/>
          </a:p>
          <a:p>
            <a:pPr marL="0" indent="0">
              <a:buNone/>
            </a:pPr>
            <a:r>
              <a:rPr lang="en-GB" dirty="0"/>
              <a:t> </a:t>
            </a:r>
            <a:endParaRPr lang="en-US" dirty="0"/>
          </a:p>
          <a:p>
            <a:pPr marL="0" indent="0">
              <a:buNone/>
            </a:pPr>
            <a:r>
              <a:rPr lang="en-GB" i="1" dirty="0" smtClean="0"/>
              <a:t>1) My </a:t>
            </a:r>
            <a:r>
              <a:rPr lang="en-GB" i="1" dirty="0"/>
              <a:t>dad smoked 40 a day and he was dead by the time he was 52.</a:t>
            </a:r>
            <a:endParaRPr lang="en-US" dirty="0"/>
          </a:p>
          <a:p>
            <a:pPr marL="0" indent="0">
              <a:buNone/>
            </a:pPr>
            <a:r>
              <a:rPr lang="en-GB" i="1" dirty="0" smtClean="0"/>
              <a:t>2) Smoking </a:t>
            </a:r>
            <a:r>
              <a:rPr lang="en-GB" i="1" dirty="0"/>
              <a:t>is harmful to you and those around you.</a:t>
            </a:r>
            <a:endParaRPr lang="en-US" dirty="0"/>
          </a:p>
          <a:p>
            <a:pPr marL="0" indent="0">
              <a:buNone/>
            </a:pPr>
            <a:r>
              <a:rPr lang="en-GB" i="1" dirty="0" smtClean="0"/>
              <a:t>3) You </a:t>
            </a:r>
            <a:r>
              <a:rPr lang="en-GB" i="1" dirty="0"/>
              <a:t>should really consider giving up smoking. </a:t>
            </a:r>
            <a:endParaRPr lang="en-US" dirty="0"/>
          </a:p>
          <a:p>
            <a:pPr marL="0" indent="0">
              <a:buNone/>
            </a:pPr>
            <a:r>
              <a:rPr lang="en-GB" dirty="0"/>
              <a:t> </a:t>
            </a:r>
            <a:endParaRPr lang="en-US" dirty="0"/>
          </a:p>
          <a:p>
            <a:r>
              <a:rPr lang="en-GB" dirty="0"/>
              <a:t>Which one do you think is more effective?  Why?  Is this just more effective for you or do you think that different groups of people would react to the two texts in different ways?  My own feeling is that </a:t>
            </a:r>
            <a:r>
              <a:rPr lang="en-GB" dirty="0" smtClean="0"/>
              <a:t>1 </a:t>
            </a:r>
            <a:r>
              <a:rPr lang="en-GB" dirty="0"/>
              <a:t>might work if it was a concerned friend speaking, while </a:t>
            </a:r>
            <a:r>
              <a:rPr lang="en-GB" dirty="0" smtClean="0"/>
              <a:t>2 </a:t>
            </a:r>
            <a:r>
              <a:rPr lang="en-GB" dirty="0"/>
              <a:t>would appear on a cigarette packet as the voice of experts from the government and </a:t>
            </a:r>
            <a:r>
              <a:rPr lang="en-GB" dirty="0" smtClean="0"/>
              <a:t>3would </a:t>
            </a:r>
            <a:r>
              <a:rPr lang="en-GB" dirty="0"/>
              <a:t>be the advice of a doctor (though some doctors might be considerably less polite).  Imagine the effect if either example </a:t>
            </a:r>
            <a:r>
              <a:rPr lang="en-GB" dirty="0" smtClean="0"/>
              <a:t>1 </a:t>
            </a:r>
            <a:r>
              <a:rPr lang="en-GB" dirty="0"/>
              <a:t>or </a:t>
            </a:r>
            <a:r>
              <a:rPr lang="en-GB" dirty="0" smtClean="0"/>
              <a:t>2 </a:t>
            </a:r>
            <a:r>
              <a:rPr lang="en-GB" dirty="0"/>
              <a:t>was printed on cigarette packets instead of example </a:t>
            </a:r>
            <a:r>
              <a:rPr lang="en-GB" dirty="0" smtClean="0"/>
              <a:t>3.  </a:t>
            </a:r>
            <a:endParaRPr lang="en-US" dirty="0"/>
          </a:p>
          <a:p>
            <a:endParaRPr lang="en-US" dirty="0"/>
          </a:p>
        </p:txBody>
      </p:sp>
    </p:spTree>
    <p:extLst>
      <p:ext uri="{BB962C8B-B14F-4D97-AF65-F5344CB8AC3E}">
        <p14:creationId xmlns:p14="http://schemas.microsoft.com/office/powerpoint/2010/main" xmlns="" val="26503160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Discourse Ideologically Problematic: Example</a:t>
            </a:r>
            <a:endParaRPr lang="en-US" dirty="0"/>
          </a:p>
        </p:txBody>
      </p:sp>
      <p:sp>
        <p:nvSpPr>
          <p:cNvPr id="3" name="Content Placeholder 2"/>
          <p:cNvSpPr>
            <a:spLocks noGrp="1"/>
          </p:cNvSpPr>
          <p:nvPr>
            <p:ph idx="1"/>
          </p:nvPr>
        </p:nvSpPr>
        <p:spPr/>
        <p:txBody>
          <a:bodyPr>
            <a:normAutofit fontScale="62500" lnSpcReduction="20000"/>
          </a:bodyPr>
          <a:lstStyle/>
          <a:p>
            <a:r>
              <a:rPr lang="en-GB" dirty="0"/>
              <a:t>One area that continues to receive much coverage in </a:t>
            </a:r>
            <a:r>
              <a:rPr lang="en-GB" dirty="0" smtClean="0"/>
              <a:t>CDA, </a:t>
            </a:r>
            <a:r>
              <a:rPr lang="en-GB" dirty="0"/>
              <a:t>for example, is the question of </a:t>
            </a:r>
            <a:r>
              <a:rPr lang="en-GB" i="1" dirty="0"/>
              <a:t>agency</a:t>
            </a:r>
            <a:r>
              <a:rPr lang="en-GB" dirty="0"/>
              <a:t>, how the grammar allocates </a:t>
            </a:r>
            <a:r>
              <a:rPr lang="en-GB" i="1" dirty="0"/>
              <a:t>responsibility</a:t>
            </a:r>
            <a:r>
              <a:rPr lang="en-GB" dirty="0"/>
              <a:t> for significant or controversial processes, as in the following example of a much discussed contrast (O’Halloran 2003:18):</a:t>
            </a:r>
            <a:endParaRPr lang="en-US" dirty="0"/>
          </a:p>
          <a:p>
            <a:pPr marL="0" indent="0">
              <a:buNone/>
            </a:pPr>
            <a:r>
              <a:rPr lang="en-GB" dirty="0"/>
              <a:t> </a:t>
            </a:r>
            <a:endParaRPr lang="en-US" dirty="0"/>
          </a:p>
          <a:p>
            <a:r>
              <a:rPr lang="en-GB" i="1" dirty="0"/>
              <a:t>1.  Police shot dead 10 people today as violence again flared in </a:t>
            </a:r>
            <a:r>
              <a:rPr lang="en-GB" i="1" dirty="0" smtClean="0"/>
              <a:t>karachi.</a:t>
            </a:r>
            <a:endParaRPr lang="en-US" dirty="0"/>
          </a:p>
          <a:p>
            <a:r>
              <a:rPr lang="en-GB" i="1" dirty="0"/>
              <a:t>2.  Ten people were shot dead today as violence once again flared in </a:t>
            </a:r>
            <a:r>
              <a:rPr lang="en-GB" i="1" dirty="0" smtClean="0"/>
              <a:t>karachi. </a:t>
            </a:r>
            <a:endParaRPr lang="en-US" dirty="0"/>
          </a:p>
          <a:p>
            <a:pPr marL="0" indent="0">
              <a:buNone/>
            </a:pPr>
            <a:r>
              <a:rPr lang="en-GB" dirty="0"/>
              <a:t> </a:t>
            </a:r>
            <a:endParaRPr lang="en-US" dirty="0"/>
          </a:p>
          <a:p>
            <a:r>
              <a:rPr lang="en-GB" dirty="0"/>
              <a:t>The point of interest to critical analysis is that the two texts </a:t>
            </a:r>
            <a:r>
              <a:rPr lang="en-GB" i="1" dirty="0"/>
              <a:t>construe</a:t>
            </a:r>
            <a:r>
              <a:rPr lang="en-GB" dirty="0"/>
              <a:t> the same event differently: in 1 we are clearly told who did the shooting, who is responsible for the deaths, whereas in 2 the shootings are simply presented as something that happened to these ten people without any reference to responsible parties.</a:t>
            </a:r>
            <a:endParaRPr lang="en-US" dirty="0"/>
          </a:p>
          <a:p>
            <a:endParaRPr lang="en-US" dirty="0"/>
          </a:p>
          <a:p>
            <a:endParaRPr lang="en-US" dirty="0"/>
          </a:p>
        </p:txBody>
      </p:sp>
    </p:spTree>
    <p:extLst>
      <p:ext uri="{BB962C8B-B14F-4D97-AF65-F5344CB8AC3E}">
        <p14:creationId xmlns:p14="http://schemas.microsoft.com/office/powerpoint/2010/main" xmlns="" val="2055006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a:t>
            </a:r>
            <a:endParaRPr lang="en-US" dirty="0"/>
          </a:p>
        </p:txBody>
      </p:sp>
      <p:sp>
        <p:nvSpPr>
          <p:cNvPr id="3" name="Content Placeholder 2"/>
          <p:cNvSpPr>
            <a:spLocks noGrp="1"/>
          </p:cNvSpPr>
          <p:nvPr>
            <p:ph idx="1"/>
          </p:nvPr>
        </p:nvSpPr>
        <p:spPr/>
        <p:txBody>
          <a:bodyPr/>
          <a:lstStyle/>
          <a:p>
            <a:r>
              <a:rPr lang="en-US" dirty="0" smtClean="0"/>
              <a:t>The awarness campaigns run on media , the peace talk between e.g. Two countries’ officials, doctor’s advice and prescription, the frinendly talk between two freinds or social groups, communication among minority of a society, national discourse of a nation etc are all examples of discourse that can be as constructive.</a:t>
            </a:r>
            <a:endParaRPr lang="en-US" dirty="0"/>
          </a:p>
        </p:txBody>
      </p:sp>
    </p:spTree>
    <p:extLst>
      <p:ext uri="{BB962C8B-B14F-4D97-AF65-F5344CB8AC3E}">
        <p14:creationId xmlns:p14="http://schemas.microsoft.com/office/powerpoint/2010/main" xmlns="" val="18590617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 </a:t>
            </a:r>
            <a:endParaRPr lang="en-US" dirty="0"/>
          </a:p>
        </p:txBody>
      </p:sp>
      <p:sp>
        <p:nvSpPr>
          <p:cNvPr id="3" name="Content Placeholder 2"/>
          <p:cNvSpPr>
            <a:spLocks noGrp="1"/>
          </p:cNvSpPr>
          <p:nvPr>
            <p:ph idx="1"/>
          </p:nvPr>
        </p:nvSpPr>
        <p:spPr/>
        <p:txBody>
          <a:bodyPr/>
          <a:lstStyle/>
          <a:p>
            <a:r>
              <a:rPr lang="en-US" dirty="0" smtClean="0"/>
              <a:t>Though critically analysing discourses empowers us in a way to identifying the power structures propogated and maintained through them but PDA helps us to see how certain discourses favour us in creating solidarity and peace moreover provides a chance to seek solutions of problems identified through CDA.</a:t>
            </a:r>
            <a:endParaRPr lang="en-US" dirty="0"/>
          </a:p>
        </p:txBody>
      </p:sp>
    </p:spTree>
    <p:extLst>
      <p:ext uri="{BB962C8B-B14F-4D97-AF65-F5344CB8AC3E}">
        <p14:creationId xmlns:p14="http://schemas.microsoft.com/office/powerpoint/2010/main" xmlns="" val="4226418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 </a:t>
            </a:r>
            <a:endParaRPr lang="en-US" dirty="0"/>
          </a:p>
        </p:txBody>
      </p:sp>
      <p:sp>
        <p:nvSpPr>
          <p:cNvPr id="3" name="Content Placeholder 2"/>
          <p:cNvSpPr>
            <a:spLocks noGrp="1"/>
          </p:cNvSpPr>
          <p:nvPr>
            <p:ph idx="1"/>
          </p:nvPr>
        </p:nvSpPr>
        <p:spPr/>
        <p:txBody>
          <a:bodyPr>
            <a:normAutofit fontScale="92500"/>
          </a:bodyPr>
          <a:lstStyle/>
          <a:p>
            <a:r>
              <a:rPr lang="en-US" dirty="0"/>
              <a:t> </a:t>
            </a:r>
            <a:r>
              <a:rPr lang="en-US" dirty="0" smtClean="0"/>
              <a:t>There has been an </a:t>
            </a:r>
            <a:r>
              <a:rPr lang="en-US" b="1" dirty="0" smtClean="0"/>
              <a:t>increased </a:t>
            </a:r>
            <a:r>
              <a:rPr lang="en-US" b="1" dirty="0"/>
              <a:t>emphasis on resistance in Critical Discourse Studies (CDS), </a:t>
            </a:r>
            <a:r>
              <a:rPr lang="en-US" dirty="0"/>
              <a:t>thereby joining calls for more </a:t>
            </a:r>
            <a:r>
              <a:rPr lang="en-US" b="1" dirty="0"/>
              <a:t>Positive Discourse Analysis (PDA)</a:t>
            </a:r>
            <a:r>
              <a:rPr lang="en-US" dirty="0"/>
              <a:t>, a branch of Critical Discourse Analysis (CDA) focused on </a:t>
            </a:r>
            <a:r>
              <a:rPr lang="en-US" b="1" dirty="0" smtClean="0"/>
              <a:t>progressive/</a:t>
            </a:r>
            <a:r>
              <a:rPr lang="en-US" dirty="0"/>
              <a:t>generative analyses</a:t>
            </a:r>
            <a:r>
              <a:rPr lang="en-US" dirty="0" smtClean="0"/>
              <a:t>—rather </a:t>
            </a:r>
            <a:r>
              <a:rPr lang="en-US" dirty="0"/>
              <a:t>than </a:t>
            </a:r>
            <a:r>
              <a:rPr lang="en-US" b="1" dirty="0" smtClean="0"/>
              <a:t>oppressive</a:t>
            </a:r>
            <a:r>
              <a:rPr lang="en-US" dirty="0" smtClean="0"/>
              <a:t>—discourse.</a:t>
            </a:r>
          </a:p>
          <a:p>
            <a:r>
              <a:rPr lang="en-US" dirty="0" smtClean="0"/>
              <a:t> </a:t>
            </a:r>
            <a:r>
              <a:rPr lang="en-US" dirty="0"/>
              <a:t>CDS brings </a:t>
            </a:r>
            <a:r>
              <a:rPr lang="en-US" b="1" dirty="0"/>
              <a:t>oppression and resistance </a:t>
            </a:r>
            <a:r>
              <a:rPr lang="en-US" dirty="0" smtClean="0"/>
              <a:t> </a:t>
            </a:r>
            <a:r>
              <a:rPr lang="en-US" dirty="0"/>
              <a:t>in </a:t>
            </a:r>
            <a:r>
              <a:rPr lang="en-US" b="1" dirty="0"/>
              <a:t>theory</a:t>
            </a:r>
            <a:r>
              <a:rPr lang="en-US" dirty="0"/>
              <a:t>, in </a:t>
            </a:r>
            <a:r>
              <a:rPr lang="en-US" b="1" dirty="0"/>
              <a:t>practice</a:t>
            </a:r>
            <a:r>
              <a:rPr lang="en-US" dirty="0"/>
              <a:t> it is </a:t>
            </a:r>
            <a:r>
              <a:rPr lang="en-US" dirty="0" smtClean="0"/>
              <a:t> </a:t>
            </a:r>
            <a:r>
              <a:rPr lang="en-US" dirty="0"/>
              <a:t>focused on </a:t>
            </a:r>
            <a:r>
              <a:rPr lang="en-US" b="1" dirty="0"/>
              <a:t>deconstructing oppression, not reconstructing resistance</a:t>
            </a:r>
            <a:r>
              <a:rPr lang="en-US" b="1" dirty="0" smtClean="0"/>
              <a:t>.</a:t>
            </a:r>
            <a:r>
              <a:rPr lang="en-US" dirty="0"/>
              <a:t> </a:t>
            </a:r>
            <a:endParaRPr lang="en-US" b="1" dirty="0"/>
          </a:p>
        </p:txBody>
      </p:sp>
    </p:spTree>
    <p:extLst>
      <p:ext uri="{BB962C8B-B14F-4D97-AF65-F5344CB8AC3E}">
        <p14:creationId xmlns:p14="http://schemas.microsoft.com/office/powerpoint/2010/main" xmlns="" val="1563193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t>What is the difference between Critical Discourse Analysis (CDA) and Positive Discourse Analysis (PDA)?</a:t>
            </a:r>
            <a:br>
              <a:rPr lang="en-US" sz="3200" dirty="0" smtClean="0"/>
            </a:br>
            <a:endParaRPr lang="en-US" sz="3200" dirty="0"/>
          </a:p>
        </p:txBody>
      </p:sp>
      <p:sp>
        <p:nvSpPr>
          <p:cNvPr id="3" name="Content Placeholder 2"/>
          <p:cNvSpPr>
            <a:spLocks noGrp="1"/>
          </p:cNvSpPr>
          <p:nvPr>
            <p:ph idx="1"/>
          </p:nvPr>
        </p:nvSpPr>
        <p:spPr/>
        <p:txBody>
          <a:bodyPr>
            <a:normAutofit fontScale="92500" lnSpcReduction="10000"/>
          </a:bodyPr>
          <a:lstStyle/>
          <a:p>
            <a:r>
              <a:rPr lang="en-US" dirty="0" smtClean="0"/>
              <a:t>CDA </a:t>
            </a:r>
            <a:r>
              <a:rPr lang="en-US" dirty="0"/>
              <a:t>is best known for its work on language and semiosis in revealing, or deconstructing power inequalities in texts. It focuses on dominant (hegemonic) ideologies that lead to discrimination in various social areas: gender, class, </a:t>
            </a:r>
            <a:r>
              <a:rPr lang="en-US" dirty="0" smtClean="0"/>
              <a:t>ethnicity. It </a:t>
            </a:r>
            <a:r>
              <a:rPr lang="en-US" dirty="0"/>
              <a:t>originated in critical linguistics and continues to develop throughout the rich analyses of Norman Fairclough and Ruth Wodak.</a:t>
            </a:r>
          </a:p>
          <a:p>
            <a:r>
              <a:rPr lang="en-US" dirty="0" smtClean="0"/>
              <a:t>CDA identifies </a:t>
            </a:r>
            <a:r>
              <a:rPr lang="en-US" dirty="0"/>
              <a:t>a problem while </a:t>
            </a:r>
            <a:r>
              <a:rPr lang="en-US" dirty="0" smtClean="0"/>
              <a:t>PDA contributes </a:t>
            </a:r>
            <a:r>
              <a:rPr lang="en-US" dirty="0"/>
              <a:t>to the solution.</a:t>
            </a:r>
          </a:p>
        </p:txBody>
      </p:sp>
    </p:spTree>
    <p:extLst>
      <p:ext uri="{BB962C8B-B14F-4D97-AF65-F5344CB8AC3E}">
        <p14:creationId xmlns:p14="http://schemas.microsoft.com/office/powerpoint/2010/main" xmlns="" val="6380032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a:t>
            </a:r>
            <a:endParaRPr lang="en-US" dirty="0"/>
          </a:p>
        </p:txBody>
      </p:sp>
      <p:sp>
        <p:nvSpPr>
          <p:cNvPr id="3" name="Content Placeholder 2"/>
          <p:cNvSpPr>
            <a:spLocks noGrp="1"/>
          </p:cNvSpPr>
          <p:nvPr>
            <p:ph idx="1"/>
          </p:nvPr>
        </p:nvSpPr>
        <p:spPr/>
        <p:txBody>
          <a:bodyPr>
            <a:normAutofit fontScale="92500" lnSpcReduction="20000"/>
          </a:bodyPr>
          <a:lstStyle/>
          <a:p>
            <a:r>
              <a:rPr lang="en-US" dirty="0"/>
              <a:t>According to Tom Bartlett (2010), PDA </a:t>
            </a:r>
            <a:r>
              <a:rPr lang="en-US" b="1" dirty="0"/>
              <a:t>shifts</a:t>
            </a:r>
            <a:r>
              <a:rPr lang="en-US" dirty="0"/>
              <a:t> the emphasis </a:t>
            </a:r>
            <a:r>
              <a:rPr lang="en-US" b="1" dirty="0"/>
              <a:t>from highlighting injustices </a:t>
            </a:r>
            <a:r>
              <a:rPr lang="en-US" dirty="0"/>
              <a:t>to </a:t>
            </a:r>
            <a:r>
              <a:rPr lang="en-US" b="1" dirty="0"/>
              <a:t>identifying and promoting alternatives</a:t>
            </a:r>
            <a:r>
              <a:rPr lang="en-US" dirty="0"/>
              <a:t>. PDA is firmly based in existing work in CDA that critically illuminate </a:t>
            </a:r>
            <a:r>
              <a:rPr lang="en-US" b="1" dirty="0"/>
              <a:t>how language can be used </a:t>
            </a:r>
            <a:r>
              <a:rPr lang="en-US" dirty="0"/>
              <a:t>by powerful groups to </a:t>
            </a:r>
            <a:r>
              <a:rPr lang="en-US" b="1" dirty="0"/>
              <a:t>maintain their hegemonic role </a:t>
            </a:r>
            <a:r>
              <a:rPr lang="en-US" dirty="0"/>
              <a:t>in society but it goes beyond it to identify discourses that can be </a:t>
            </a:r>
            <a:r>
              <a:rPr lang="en-US" b="1" dirty="0"/>
              <a:t>effective in promoting the change </a:t>
            </a:r>
            <a:r>
              <a:rPr lang="en-US" dirty="0"/>
              <a:t>we want to see. PDA essentially highlights where discourse works and in this way engages with real-world problems, much like </a:t>
            </a:r>
            <a:r>
              <a:rPr lang="en-US" dirty="0" smtClean="0"/>
              <a:t>CDA</a:t>
            </a:r>
            <a:r>
              <a:rPr lang="en-US" dirty="0"/>
              <a:t> </a:t>
            </a:r>
            <a:r>
              <a:rPr lang="en-US" dirty="0" smtClean="0"/>
              <a:t>because it </a:t>
            </a:r>
            <a:r>
              <a:rPr lang="en-US" b="1" dirty="0" smtClean="0"/>
              <a:t>offers solutions</a:t>
            </a:r>
            <a:r>
              <a:rPr lang="en-US" dirty="0" smtClean="0"/>
              <a:t>.</a:t>
            </a:r>
            <a:endParaRPr lang="en-US" dirty="0"/>
          </a:p>
        </p:txBody>
      </p:sp>
    </p:spTree>
    <p:extLst>
      <p:ext uri="{BB962C8B-B14F-4D97-AF65-F5344CB8AC3E}">
        <p14:creationId xmlns:p14="http://schemas.microsoft.com/office/powerpoint/2010/main" xmlns="" val="3590277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PDA: an emerging approach</a:t>
            </a:r>
            <a:endParaRPr lang="en-US" dirty="0"/>
          </a:p>
        </p:txBody>
      </p:sp>
      <p:sp>
        <p:nvSpPr>
          <p:cNvPr id="3" name="Content Placeholder 2"/>
          <p:cNvSpPr>
            <a:spLocks noGrp="1"/>
          </p:cNvSpPr>
          <p:nvPr>
            <p:ph idx="1"/>
          </p:nvPr>
        </p:nvSpPr>
        <p:spPr/>
        <p:txBody>
          <a:bodyPr>
            <a:normAutofit fontScale="85000" lnSpcReduction="10000"/>
          </a:bodyPr>
          <a:lstStyle/>
          <a:p>
            <a:r>
              <a:rPr lang="en-GB" dirty="0"/>
              <a:t>CDA approach attempts to engage with real-world problems by bringing to light obstacles to social justice, by highlighting where discourse </a:t>
            </a:r>
            <a:r>
              <a:rPr lang="en-GB" i="1" dirty="0"/>
              <a:t>goes </a:t>
            </a:r>
            <a:r>
              <a:rPr lang="en-GB" i="1" dirty="0" smtClean="0"/>
              <a:t>wrong</a:t>
            </a:r>
            <a:r>
              <a:rPr lang="en-GB" dirty="0"/>
              <a:t> </a:t>
            </a:r>
            <a:r>
              <a:rPr lang="en-GB" dirty="0" smtClean="0"/>
              <a:t>(emphasis </a:t>
            </a:r>
            <a:r>
              <a:rPr lang="en-GB" dirty="0"/>
              <a:t>on the </a:t>
            </a:r>
            <a:r>
              <a:rPr lang="en-GB" dirty="0" smtClean="0"/>
              <a:t>negative) so </a:t>
            </a:r>
            <a:r>
              <a:rPr lang="en-GB" dirty="0"/>
              <a:t>fails to recognise potential challenges to the status </a:t>
            </a:r>
            <a:r>
              <a:rPr lang="en-GB" dirty="0" smtClean="0"/>
              <a:t>quo.PDA </a:t>
            </a:r>
            <a:r>
              <a:rPr lang="en-GB" dirty="0"/>
              <a:t>is an essential part of engaging with real-world problems because it highlights where discourse </a:t>
            </a:r>
            <a:r>
              <a:rPr lang="en-GB" i="1" dirty="0"/>
              <a:t>works</a:t>
            </a:r>
            <a:r>
              <a:rPr lang="en-GB" dirty="0"/>
              <a:t>. </a:t>
            </a:r>
            <a:endParaRPr lang="en-GB" dirty="0" smtClean="0"/>
          </a:p>
          <a:p>
            <a:r>
              <a:rPr lang="en-GB" dirty="0" smtClean="0"/>
              <a:t>It contributes </a:t>
            </a:r>
            <a:r>
              <a:rPr lang="en-GB" dirty="0"/>
              <a:t>directly to struggles for equality and </a:t>
            </a:r>
            <a:r>
              <a:rPr lang="en-GB" dirty="0" smtClean="0"/>
              <a:t>justice by identifying </a:t>
            </a:r>
            <a:r>
              <a:rPr lang="en-GB" dirty="0"/>
              <a:t>discourse which has been effective in promoting equality and enhancing cooperation within specific contexts.</a:t>
            </a:r>
            <a:endParaRPr lang="en-US" dirty="0"/>
          </a:p>
        </p:txBody>
      </p:sp>
    </p:spTree>
    <p:extLst>
      <p:ext uri="{BB962C8B-B14F-4D97-AF65-F5344CB8AC3E}">
        <p14:creationId xmlns:p14="http://schemas.microsoft.com/office/powerpoint/2010/main" xmlns="" val="30927989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a:t>
            </a:r>
            <a:endParaRPr lang="en-US" dirty="0"/>
          </a:p>
        </p:txBody>
      </p:sp>
      <p:sp>
        <p:nvSpPr>
          <p:cNvPr id="3" name="Content Placeholder 2"/>
          <p:cNvSpPr>
            <a:spLocks noGrp="1"/>
          </p:cNvSpPr>
          <p:nvPr>
            <p:ph idx="1"/>
          </p:nvPr>
        </p:nvSpPr>
        <p:spPr/>
        <p:txBody>
          <a:bodyPr anchor="ctr">
            <a:normAutofit fontScale="92500" lnSpcReduction="20000"/>
          </a:bodyPr>
          <a:lstStyle/>
          <a:p>
            <a:r>
              <a:rPr lang="en-GB" dirty="0"/>
              <a:t>Jim Martin (2004:9) stresses </a:t>
            </a:r>
            <a:r>
              <a:rPr lang="en-GB" dirty="0" smtClean="0"/>
              <a:t>on how </a:t>
            </a:r>
            <a:r>
              <a:rPr lang="en-GB" dirty="0"/>
              <a:t>discourse works in the social here and now, for good as well as harm</a:t>
            </a:r>
            <a:r>
              <a:rPr lang="en-GB" dirty="0" smtClean="0"/>
              <a:t>:</a:t>
            </a:r>
            <a:r>
              <a:rPr lang="en-GB" dirty="0"/>
              <a:t> </a:t>
            </a:r>
            <a:endParaRPr lang="en-US" dirty="0"/>
          </a:p>
          <a:p>
            <a:pPr marL="0" indent="0" algn="just">
              <a:buNone/>
            </a:pPr>
            <a:r>
              <a:rPr lang="en-GB" dirty="0" smtClean="0"/>
              <a:t>‘The </a:t>
            </a:r>
            <a:r>
              <a:rPr lang="en-GB" dirty="0"/>
              <a:t>lack of positive discourse analysis (</a:t>
            </a:r>
            <a:r>
              <a:rPr lang="en-GB" dirty="0" smtClean="0"/>
              <a:t>PDA) </a:t>
            </a:r>
            <a:r>
              <a:rPr lang="en-GB" dirty="0"/>
              <a:t>cripples our understanding of </a:t>
            </a:r>
            <a:r>
              <a:rPr lang="en-GB" dirty="0" smtClean="0"/>
              <a:t>how </a:t>
            </a:r>
            <a:r>
              <a:rPr lang="en-GB" dirty="0"/>
              <a:t>change happens, for the </a:t>
            </a:r>
            <a:r>
              <a:rPr lang="en-GB" dirty="0" smtClean="0"/>
              <a:t>better– </a:t>
            </a:r>
            <a:r>
              <a:rPr lang="en-GB" dirty="0"/>
              <a:t>how feminists </a:t>
            </a:r>
            <a:r>
              <a:rPr lang="en-GB" dirty="0" smtClean="0"/>
              <a:t>re-make </a:t>
            </a:r>
            <a:r>
              <a:rPr lang="en-GB" dirty="0"/>
              <a:t>gender relations in our world, how indigenous people overcome their </a:t>
            </a:r>
            <a:r>
              <a:rPr lang="en-GB" dirty="0" smtClean="0"/>
              <a:t>colonial </a:t>
            </a:r>
            <a:r>
              <a:rPr lang="en-GB" dirty="0"/>
              <a:t>heritage, how migrants </a:t>
            </a:r>
            <a:r>
              <a:rPr lang="en-GB" dirty="0" smtClean="0"/>
              <a:t>novate </a:t>
            </a:r>
            <a:r>
              <a:rPr lang="en-GB" dirty="0"/>
              <a:t>their new environs and so on. </a:t>
            </a:r>
            <a:r>
              <a:rPr lang="en-GB" dirty="0" smtClean="0"/>
              <a:t>analysts would </a:t>
            </a:r>
            <a:r>
              <a:rPr lang="en-GB" dirty="0"/>
              <a:t>rather tell us how the struggle was undone than how freedom was won</a:t>
            </a:r>
            <a:r>
              <a:rPr lang="en-GB" dirty="0" smtClean="0"/>
              <a:t>.’</a:t>
            </a:r>
            <a:endParaRPr lang="en-US" dirty="0"/>
          </a:p>
        </p:txBody>
      </p:sp>
    </p:spTree>
    <p:extLst>
      <p:ext uri="{BB962C8B-B14F-4D97-AF65-F5344CB8AC3E}">
        <p14:creationId xmlns:p14="http://schemas.microsoft.com/office/powerpoint/2010/main" xmlns="" val="9658538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need of PDA ?</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The </a:t>
            </a:r>
            <a:r>
              <a:rPr lang="en-US" dirty="0"/>
              <a:t>struggles for betterment of circumstances can never be considered an accomplished mission theoretically speaking and there is always a better level that can be achieved and new aspects to be investigated. </a:t>
            </a:r>
            <a:r>
              <a:rPr lang="en-US" dirty="0" smtClean="0"/>
              <a:t>But we should celebrate the positive change that we have got e.g in acheiving partial gender equality.</a:t>
            </a:r>
            <a:r>
              <a:rPr lang="en-US" dirty="0"/>
              <a:t/>
            </a:r>
            <a:br>
              <a:rPr lang="en-US" dirty="0"/>
            </a:br>
            <a:r>
              <a:rPr lang="en-US" dirty="0"/>
              <a:t>The idea of analysing ‘change’ throughout different historical moments of a discourse is </a:t>
            </a:r>
            <a:r>
              <a:rPr lang="en-US" dirty="0" smtClean="0"/>
              <a:t>constructive. </a:t>
            </a:r>
            <a:r>
              <a:rPr lang="en-US" dirty="0"/>
              <a:t>Naturally, such a diachronic investigation could indicate different stages of development and “positive” changes. </a:t>
            </a:r>
            <a:r>
              <a:rPr lang="en-US" dirty="0" smtClean="0"/>
              <a:t>“</a:t>
            </a:r>
            <a:r>
              <a:rPr lang="en-US" dirty="0"/>
              <a:t>Positive Discourse Analysis” </a:t>
            </a:r>
            <a:r>
              <a:rPr lang="en-US" dirty="0" smtClean="0"/>
              <a:t>advocates </a:t>
            </a:r>
            <a:r>
              <a:rPr lang="en-US" dirty="0"/>
              <a:t>an approach to capture and explain the “positive” changes as the main research </a:t>
            </a:r>
            <a:r>
              <a:rPr lang="en-US" dirty="0" smtClean="0"/>
              <a:t>agenda.</a:t>
            </a:r>
            <a:endParaRPr lang="en-US" dirty="0"/>
          </a:p>
        </p:txBody>
      </p:sp>
    </p:spTree>
    <p:extLst>
      <p:ext uri="{BB962C8B-B14F-4D97-AF65-F5344CB8AC3E}">
        <p14:creationId xmlns:p14="http://schemas.microsoft.com/office/powerpoint/2010/main" xmlns="" val="1273210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a:t>
            </a:r>
            <a:endParaRPr lang="en-US" dirty="0"/>
          </a:p>
        </p:txBody>
      </p:sp>
      <p:sp>
        <p:nvSpPr>
          <p:cNvPr id="3" name="Content Placeholder 2"/>
          <p:cNvSpPr>
            <a:spLocks noGrp="1"/>
          </p:cNvSpPr>
          <p:nvPr>
            <p:ph idx="1"/>
          </p:nvPr>
        </p:nvSpPr>
        <p:spPr/>
        <p:txBody>
          <a:bodyPr/>
          <a:lstStyle/>
          <a:p>
            <a:r>
              <a:rPr lang="en-US" dirty="0" smtClean="0"/>
              <a:t>However CDA </a:t>
            </a:r>
            <a:r>
              <a:rPr lang="en-US" dirty="0"/>
              <a:t>is heavily informed by social theory and is socially committed thus, it naturally targets “problems” e.g. gender inequality, discrimination, racism, political hegemonies, minority rights etc. As such it is required to throw light on the so called ‘negative’ aspects of the discursive and social practices.</a:t>
            </a:r>
          </a:p>
        </p:txBody>
      </p:sp>
    </p:spTree>
    <p:extLst>
      <p:ext uri="{BB962C8B-B14F-4D97-AF65-F5344CB8AC3E}">
        <p14:creationId xmlns:p14="http://schemas.microsoft.com/office/powerpoint/2010/main" xmlns="" val="3279577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‘YIN AND YANG’ APPROACH</a:t>
            </a:r>
            <a:endParaRPr lang="en-US" dirty="0"/>
          </a:p>
        </p:txBody>
      </p:sp>
      <p:sp>
        <p:nvSpPr>
          <p:cNvPr id="3" name="Content Placeholder 2"/>
          <p:cNvSpPr>
            <a:spLocks noGrp="1"/>
          </p:cNvSpPr>
          <p:nvPr>
            <p:ph idx="1"/>
          </p:nvPr>
        </p:nvSpPr>
        <p:spPr/>
        <p:txBody>
          <a:bodyPr anchor="ctr">
            <a:normAutofit fontScale="77500" lnSpcReduction="20000"/>
          </a:bodyPr>
          <a:lstStyle/>
          <a:p>
            <a:r>
              <a:rPr lang="en-GB" dirty="0"/>
              <a:t>Martin </a:t>
            </a:r>
            <a:r>
              <a:rPr lang="en-GB" dirty="0" smtClean="0"/>
              <a:t>proposes </a:t>
            </a:r>
            <a:r>
              <a:rPr lang="en-GB" dirty="0"/>
              <a:t>a ‘yin and yang’ approach in which ‘</a:t>
            </a:r>
            <a:r>
              <a:rPr lang="en-GB" b="1" dirty="0"/>
              <a:t>deconstructive and constructive </a:t>
            </a:r>
            <a:r>
              <a:rPr lang="en-GB" dirty="0"/>
              <a:t>activity are both required</a:t>
            </a:r>
            <a:r>
              <a:rPr lang="en-GB" dirty="0" smtClean="0"/>
              <a:t>’</a:t>
            </a:r>
          </a:p>
          <a:p>
            <a:r>
              <a:rPr lang="en-GB" dirty="0"/>
              <a:t>PDA then is an attempt to enable marginalised groups to identify and solve their own problems, developing their own distinctive voices rather than relying on the </a:t>
            </a:r>
            <a:r>
              <a:rPr lang="en-GB" i="1" dirty="0"/>
              <a:t>advocacy</a:t>
            </a:r>
            <a:r>
              <a:rPr lang="en-GB" dirty="0"/>
              <a:t> of intermediaries from traditionally powerful groups. </a:t>
            </a:r>
            <a:endParaRPr lang="en-GB" dirty="0" smtClean="0"/>
          </a:p>
          <a:p>
            <a:r>
              <a:rPr lang="en-GB" dirty="0" smtClean="0"/>
              <a:t>This </a:t>
            </a:r>
            <a:r>
              <a:rPr lang="en-GB" dirty="0"/>
              <a:t>approach clearly recognises that there are various ways of being powerful through language and that these depend on the social context, </a:t>
            </a:r>
            <a:r>
              <a:rPr lang="en-GB" dirty="0" smtClean="0"/>
              <a:t>linguist job is to </a:t>
            </a:r>
            <a:r>
              <a:rPr lang="en-GB" dirty="0"/>
              <a:t>provide the evaluation of the different texts and their effectiveness.</a:t>
            </a:r>
            <a:endParaRPr lang="en-US" dirty="0"/>
          </a:p>
        </p:txBody>
      </p:sp>
    </p:spTree>
    <p:extLst>
      <p:ext uri="{BB962C8B-B14F-4D97-AF65-F5344CB8AC3E}">
        <p14:creationId xmlns:p14="http://schemas.microsoft.com/office/powerpoint/2010/main" xmlns="" val="37206355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TotalTime>
  <Words>830</Words>
  <Application>Microsoft Office PowerPoint</Application>
  <PresentationFormat>On-screen Show (4:3)</PresentationFormat>
  <Paragraphs>44</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From Critical Discourse Analysis to Positive Discourse Analysis</vt:lpstr>
      <vt:lpstr>Overview </vt:lpstr>
      <vt:lpstr>What is the difference between Critical Discourse Analysis (CDA) and Positive Discourse Analysis (PDA)? </vt:lpstr>
      <vt:lpstr>Contin...</vt:lpstr>
      <vt:lpstr>PDA: an emerging approach</vt:lpstr>
      <vt:lpstr>Contin...</vt:lpstr>
      <vt:lpstr>Why need of PDA ?</vt:lpstr>
      <vt:lpstr>Continu...</vt:lpstr>
      <vt:lpstr>‘YIN AND YANG’ APPROACH</vt:lpstr>
      <vt:lpstr>Living in the Solution: Need for Common Ground</vt:lpstr>
      <vt:lpstr>Discourse as Solution: Examples</vt:lpstr>
      <vt:lpstr>Discourse Ideologically Problematic: Example</vt:lpstr>
      <vt:lpstr>Continu...</vt:lpstr>
      <vt:lpstr>Conclusion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From Critical Discourse Analysis to Positive Discourse Analysis</dc:title>
  <dc:creator>Wafa</dc:creator>
  <cp:lastModifiedBy>AWAIS COMPUTERS</cp:lastModifiedBy>
  <cp:revision>19</cp:revision>
  <dcterms:created xsi:type="dcterms:W3CDTF">2019-03-24T03:54:08Z</dcterms:created>
  <dcterms:modified xsi:type="dcterms:W3CDTF">2020-04-15T14:00:03Z</dcterms:modified>
</cp:coreProperties>
</file>