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8"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9D8EB-09A2-42AE-BD4A-545832FD596A}"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1309350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9D8EB-09A2-42AE-BD4A-545832FD596A}"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1831479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9D8EB-09A2-42AE-BD4A-545832FD596A}"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226085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9D8EB-09A2-42AE-BD4A-545832FD596A}"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795532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9D8EB-09A2-42AE-BD4A-545832FD596A}"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246881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9D8EB-09A2-42AE-BD4A-545832FD596A}" type="datetimeFigureOut">
              <a:rPr lang="en-US" smtClean="0"/>
              <a:t>3/24/2019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2818104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9D8EB-09A2-42AE-BD4A-545832FD596A}" type="datetimeFigureOut">
              <a:rPr lang="en-US" smtClean="0"/>
              <a:t>3/24/2019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1883695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9D8EB-09A2-42AE-BD4A-545832FD596A}" type="datetimeFigureOut">
              <a:rPr lang="en-US" smtClean="0"/>
              <a:t>3/24/2019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491336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9D8EB-09A2-42AE-BD4A-545832FD596A}" type="datetimeFigureOut">
              <a:rPr lang="en-US" smtClean="0"/>
              <a:t>3/24/2019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3150406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9D8EB-09A2-42AE-BD4A-545832FD596A}" type="datetimeFigureOut">
              <a:rPr lang="en-US" smtClean="0"/>
              <a:t>3/24/2019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382890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9D8EB-09A2-42AE-BD4A-545832FD596A}" type="datetimeFigureOut">
              <a:rPr lang="en-US" smtClean="0"/>
              <a:t>3/24/2019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703111-7D00-48D1-A0A4-F3747C644019}" type="slidenum">
              <a:rPr lang="en-US" smtClean="0"/>
              <a:t>‹#›</a:t>
            </a:fld>
            <a:endParaRPr lang="en-US"/>
          </a:p>
        </p:txBody>
      </p:sp>
    </p:spTree>
    <p:extLst>
      <p:ext uri="{BB962C8B-B14F-4D97-AF65-F5344CB8AC3E}">
        <p14:creationId xmlns:p14="http://schemas.microsoft.com/office/powerpoint/2010/main" val="1414556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9D8EB-09A2-42AE-BD4A-545832FD596A}" type="datetimeFigureOut">
              <a:rPr lang="en-US" smtClean="0"/>
              <a:t>3/24/2019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03111-7D00-48D1-A0A4-F3747C644019}" type="slidenum">
              <a:rPr lang="en-US" smtClean="0"/>
              <a:t>‹#›</a:t>
            </a:fld>
            <a:endParaRPr lang="en-US"/>
          </a:p>
        </p:txBody>
      </p:sp>
    </p:spTree>
    <p:extLst>
      <p:ext uri="{BB962C8B-B14F-4D97-AF65-F5344CB8AC3E}">
        <p14:creationId xmlns:p14="http://schemas.microsoft.com/office/powerpoint/2010/main" val="54077577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Language and Politics</a:t>
            </a:r>
            <a:endParaRPr lang="en-US" dirty="0"/>
          </a:p>
        </p:txBody>
      </p:sp>
      <p:sp>
        <p:nvSpPr>
          <p:cNvPr id="3" name="Subtitle 2"/>
          <p:cNvSpPr>
            <a:spLocks noGrp="1"/>
          </p:cNvSpPr>
          <p:nvPr>
            <p:ph type="subTitle" idx="1"/>
          </p:nvPr>
        </p:nvSpPr>
        <p:spPr/>
        <p:txBody>
          <a:bodyPr>
            <a:noAutofit/>
          </a:bodyPr>
          <a:lstStyle/>
          <a:p>
            <a:r>
              <a:rPr lang="en-US" sz="1600" dirty="0"/>
              <a:t>The Language of </a:t>
            </a:r>
            <a:r>
              <a:rPr lang="en-US" sz="1600" dirty="0" smtClean="0"/>
              <a:t>Politics: </a:t>
            </a:r>
          </a:p>
          <a:p>
            <a:r>
              <a:rPr lang="en-US" sz="1600" dirty="0" smtClean="0"/>
              <a:t>Politics: </a:t>
            </a:r>
            <a:r>
              <a:rPr lang="en-US" sz="1600" dirty="0"/>
              <a:t>is concerned with power: the power to make decisions</a:t>
            </a:r>
            <a:r>
              <a:rPr lang="en-US" sz="1600" dirty="0" smtClean="0"/>
              <a:t>,</a:t>
            </a:r>
          </a:p>
          <a:p>
            <a:r>
              <a:rPr lang="en-US" sz="1600" dirty="0" smtClean="0"/>
              <a:t> </a:t>
            </a:r>
            <a:r>
              <a:rPr lang="en-US" sz="1600" dirty="0"/>
              <a:t>to control resources</a:t>
            </a:r>
            <a:r>
              <a:rPr lang="en-US" sz="1600" dirty="0" smtClean="0"/>
              <a:t>,</a:t>
            </a:r>
          </a:p>
          <a:p>
            <a:r>
              <a:rPr lang="en-US" sz="1600" dirty="0" smtClean="0"/>
              <a:t> </a:t>
            </a:r>
            <a:r>
              <a:rPr lang="en-US" sz="1600" dirty="0"/>
              <a:t>to control other people’s behavior</a:t>
            </a:r>
            <a:r>
              <a:rPr lang="en-US" sz="1600" dirty="0" smtClean="0"/>
              <a:t>,</a:t>
            </a:r>
          </a:p>
          <a:p>
            <a:r>
              <a:rPr lang="en-US" sz="1600" dirty="0" smtClean="0"/>
              <a:t> </a:t>
            </a:r>
            <a:r>
              <a:rPr lang="en-US" sz="1600" dirty="0"/>
              <a:t>and to control their values</a:t>
            </a:r>
            <a:r>
              <a:rPr lang="en-US" sz="1600" dirty="0" smtClean="0"/>
              <a:t>.</a:t>
            </a:r>
          </a:p>
          <a:p>
            <a:r>
              <a:rPr lang="en-US" sz="1600" dirty="0" smtClean="0"/>
              <a:t> </a:t>
            </a:r>
            <a:endParaRPr lang="en-US" sz="1600" dirty="0"/>
          </a:p>
        </p:txBody>
      </p:sp>
    </p:spTree>
    <p:extLst>
      <p:ext uri="{BB962C8B-B14F-4D97-AF65-F5344CB8AC3E}">
        <p14:creationId xmlns:p14="http://schemas.microsoft.com/office/powerpoint/2010/main" val="7297806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048" y="342923"/>
            <a:ext cx="10515600" cy="1325563"/>
          </a:xfrm>
        </p:spPr>
        <p:txBody>
          <a:bodyPr/>
          <a:lstStyle/>
          <a:p>
            <a:r>
              <a:rPr lang="en-US" dirty="0" smtClean="0"/>
              <a:t>                             Bushisms</a:t>
            </a:r>
            <a:endParaRPr lang="en-US" dirty="0"/>
          </a:p>
        </p:txBody>
      </p:sp>
      <p:sp>
        <p:nvSpPr>
          <p:cNvPr id="3" name="Content Placeholder 2"/>
          <p:cNvSpPr>
            <a:spLocks noGrp="1"/>
          </p:cNvSpPr>
          <p:nvPr>
            <p:ph idx="1"/>
          </p:nvPr>
        </p:nvSpPr>
        <p:spPr>
          <a:xfrm>
            <a:off x="566670" y="1146220"/>
            <a:ext cx="11359167" cy="5576552"/>
          </a:xfrm>
        </p:spPr>
        <p:txBody>
          <a:bodyPr>
            <a:normAutofit fontScale="40000" lnSpcReduction="20000"/>
          </a:bodyPr>
          <a:lstStyle/>
          <a:p>
            <a:pPr marL="0" indent="0">
              <a:buNone/>
            </a:pPr>
            <a:endParaRPr lang="en-US" sz="4500" b="1" dirty="0" smtClean="0">
              <a:latin typeface="Times New Roman" panose="02020603050405020304" pitchFamily="18" charset="0"/>
              <a:cs typeface="Times New Roman" panose="02020603050405020304" pitchFamily="18" charset="0"/>
            </a:endParaRPr>
          </a:p>
          <a:p>
            <a:pPr marL="0" indent="0" algn="just">
              <a:lnSpc>
                <a:spcPct val="120000"/>
              </a:lnSpc>
              <a:buNone/>
            </a:pPr>
            <a:r>
              <a:rPr lang="en-US" sz="4000" dirty="0" smtClean="0">
                <a:latin typeface="Times New Roman" panose="02020603050405020304" pitchFamily="18" charset="0"/>
                <a:cs typeface="Times New Roman" panose="02020603050405020304" pitchFamily="18" charset="0"/>
              </a:rPr>
              <a:t>are </a:t>
            </a:r>
            <a:r>
              <a:rPr lang="en-US" sz="4000" dirty="0">
                <a:latin typeface="Times New Roman" panose="02020603050405020304" pitchFamily="18" charset="0"/>
                <a:cs typeface="Times New Roman" panose="02020603050405020304" pitchFamily="18" charset="0"/>
              </a:rPr>
              <a:t>unconventional words, phrases, pronunciations, malapropisms, and semantic or linguistic errors that have occurred in the public speaking of former President of the United States George W. Bush and, much less notably, of his father, George H. W. Bush</a:t>
            </a:r>
            <a:r>
              <a:rPr lang="en-US" sz="4000" dirty="0" smtClean="0">
                <a:latin typeface="Times New Roman" panose="02020603050405020304" pitchFamily="18" charset="0"/>
                <a:cs typeface="Times New Roman" panose="02020603050405020304" pitchFamily="18" charset="0"/>
              </a:rPr>
              <a:t>. The </a:t>
            </a:r>
            <a:r>
              <a:rPr lang="en-US" sz="4000" dirty="0">
                <a:latin typeface="Times New Roman" panose="02020603050405020304" pitchFamily="18" charset="0"/>
                <a:cs typeface="Times New Roman" panose="02020603050405020304" pitchFamily="18" charset="0"/>
              </a:rPr>
              <a:t>term has become part of popular folklore and is the basis of a number of websites and published books. It is often used to caricature the two presidents. Common characteristics include malapropisms, the creation of neologisms, spoonerisms, stunt words and grammatically incorrect subject-verb </a:t>
            </a:r>
            <a:r>
              <a:rPr lang="en-US" sz="4000" dirty="0" smtClean="0">
                <a:latin typeface="Times New Roman" panose="02020603050405020304" pitchFamily="18" charset="0"/>
                <a:cs typeface="Times New Roman" panose="02020603050405020304" pitchFamily="18" charset="0"/>
              </a:rPr>
              <a:t>agreement.</a:t>
            </a:r>
            <a:endParaRPr lang="en-US" sz="4000" dirty="0">
              <a:latin typeface="Times New Roman" panose="02020603050405020304" pitchFamily="18" charset="0"/>
              <a:cs typeface="Times New Roman" panose="02020603050405020304" pitchFamily="18" charset="0"/>
            </a:endParaRPr>
          </a:p>
          <a:p>
            <a:pPr algn="just">
              <a:lnSpc>
                <a:spcPct val="120000"/>
              </a:lnSpc>
            </a:pPr>
            <a:r>
              <a:rPr lang="en-US" sz="4000" b="1" dirty="0" smtClean="0">
                <a:latin typeface="Times New Roman" panose="02020603050405020304" pitchFamily="18" charset="0"/>
                <a:cs typeface="Times New Roman" panose="02020603050405020304" pitchFamily="18" charset="0"/>
              </a:rPr>
              <a:t>Neologisms </a:t>
            </a:r>
            <a:r>
              <a:rPr lang="en-US" sz="4000" dirty="0">
                <a:latin typeface="Times New Roman" panose="02020603050405020304" pitchFamily="18" charset="0"/>
                <a:cs typeface="Times New Roman" panose="02020603050405020304" pitchFamily="18" charset="0"/>
              </a:rPr>
              <a:t>i</a:t>
            </a:r>
            <a:r>
              <a:rPr lang="en-US" sz="4000" dirty="0" smtClean="0">
                <a:latin typeface="Times New Roman" panose="02020603050405020304" pitchFamily="18" charset="0"/>
                <a:cs typeface="Times New Roman" panose="02020603050405020304" pitchFamily="18" charset="0"/>
              </a:rPr>
              <a:t>s </a:t>
            </a:r>
            <a:r>
              <a:rPr lang="en-US" sz="4000" dirty="0">
                <a:latin typeface="Times New Roman" panose="02020603050405020304" pitchFamily="18" charset="0"/>
                <a:cs typeface="Times New Roman" panose="02020603050405020304" pitchFamily="18" charset="0"/>
              </a:rPr>
              <a:t>a linguistic phenomenon can be seen from different aspects: time (synchronic), geographical, social and </a:t>
            </a:r>
            <a:r>
              <a:rPr lang="en-US" sz="4000" dirty="0" smtClean="0">
                <a:latin typeface="Times New Roman" panose="02020603050405020304" pitchFamily="18" charset="0"/>
                <a:cs typeface="Times New Roman" panose="02020603050405020304" pitchFamily="18" charset="0"/>
              </a:rPr>
              <a:t>communicative. Neologisms </a:t>
            </a:r>
            <a:r>
              <a:rPr lang="en-US" sz="4000" dirty="0">
                <a:latin typeface="Times New Roman" panose="02020603050405020304" pitchFamily="18" charset="0"/>
                <a:cs typeface="Times New Roman" panose="02020603050405020304" pitchFamily="18" charset="0"/>
              </a:rPr>
              <a:t>can be either loan words in the form of direct loans and loan translations, or newly coined terms, either morphologically new words or by giving existing words a new semantic content 29</a:t>
            </a:r>
          </a:p>
          <a:p>
            <a:pPr algn="just">
              <a:lnSpc>
                <a:spcPct val="120000"/>
              </a:lnSpc>
            </a:pPr>
            <a:r>
              <a:rPr lang="en-US" sz="4000" dirty="0" smtClean="0">
                <a:latin typeface="Times New Roman" panose="02020603050405020304" pitchFamily="18" charset="0"/>
                <a:cs typeface="Times New Roman" panose="02020603050405020304" pitchFamily="18" charset="0"/>
              </a:rPr>
              <a:t>A </a:t>
            </a:r>
            <a:r>
              <a:rPr lang="en-US" sz="4000" b="1" dirty="0">
                <a:latin typeface="Times New Roman" panose="02020603050405020304" pitchFamily="18" charset="0"/>
                <a:cs typeface="Times New Roman" panose="02020603050405020304" pitchFamily="18" charset="0"/>
              </a:rPr>
              <a:t>S</a:t>
            </a:r>
            <a:r>
              <a:rPr lang="en-US" sz="4000" b="1" dirty="0" smtClean="0">
                <a:latin typeface="Times New Roman" panose="02020603050405020304" pitchFamily="18" charset="0"/>
                <a:cs typeface="Times New Roman" panose="02020603050405020304" pitchFamily="18" charset="0"/>
              </a:rPr>
              <a:t>poonerism </a:t>
            </a:r>
            <a:r>
              <a:rPr lang="en-US" sz="4000" dirty="0" smtClean="0">
                <a:latin typeface="Times New Roman" panose="02020603050405020304" pitchFamily="18" charset="0"/>
                <a:cs typeface="Times New Roman" panose="02020603050405020304" pitchFamily="18" charset="0"/>
              </a:rPr>
              <a:t>is </a:t>
            </a:r>
            <a:r>
              <a:rPr lang="en-US" sz="4000" dirty="0">
                <a:latin typeface="Times New Roman" panose="02020603050405020304" pitchFamily="18" charset="0"/>
                <a:cs typeface="Times New Roman" panose="02020603050405020304" pitchFamily="18" charset="0"/>
              </a:rPr>
              <a:t>an error in speech or deliberate play on words in which corresponding consonants, vowels, or morphemes are switched </a:t>
            </a:r>
            <a:r>
              <a:rPr lang="en-US" sz="4000" dirty="0" smtClean="0">
                <a:latin typeface="Times New Roman" panose="02020603050405020304" pitchFamily="18" charset="0"/>
                <a:cs typeface="Times New Roman" panose="02020603050405020304" pitchFamily="18" charset="0"/>
              </a:rPr>
              <a:t>While </a:t>
            </a:r>
            <a:r>
              <a:rPr lang="en-US" sz="4000" dirty="0">
                <a:latin typeface="Times New Roman" panose="02020603050405020304" pitchFamily="18" charset="0"/>
                <a:cs typeface="Times New Roman" panose="02020603050405020304" pitchFamily="18" charset="0"/>
              </a:rPr>
              <a:t>spoonerisms are commonly heard as slips of the tongue resulting from unintentionally getting ones words in a tangle, they can also be used intentionally as a play on words. In some cultures, spoonerisms are used as a rhyme form used in poetry 30</a:t>
            </a:r>
          </a:p>
          <a:p>
            <a:pPr algn="just">
              <a:lnSpc>
                <a:spcPct val="120000"/>
              </a:lnSpc>
            </a:pPr>
            <a:r>
              <a:rPr lang="en-US" sz="4000" dirty="0" smtClean="0">
                <a:latin typeface="Times New Roman" panose="02020603050405020304" pitchFamily="18" charset="0"/>
                <a:cs typeface="Times New Roman" panose="02020603050405020304" pitchFamily="18" charset="0"/>
              </a:rPr>
              <a:t>Three </a:t>
            </a:r>
            <a:r>
              <a:rPr lang="en-US" sz="4000" dirty="0">
                <a:latin typeface="Times New Roman" panose="02020603050405020304" pitchFamily="18" charset="0"/>
                <a:cs typeface="Times New Roman" panose="02020603050405020304" pitchFamily="18" charset="0"/>
              </a:rPr>
              <a:t>cheers for our queer old dean!" (dear old queen, referring to Queen Victoria</a:t>
            </a:r>
            <a:r>
              <a:rPr lang="en-US" sz="4000" dirty="0" smtClean="0">
                <a:latin typeface="Times New Roman" panose="02020603050405020304" pitchFamily="18" charset="0"/>
                <a:cs typeface="Times New Roman" panose="02020603050405020304" pitchFamily="18" charset="0"/>
              </a:rPr>
              <a:t>)</a:t>
            </a:r>
          </a:p>
          <a:p>
            <a:pPr algn="just">
              <a:lnSpc>
                <a:spcPct val="120000"/>
              </a:lnSpc>
            </a:pPr>
            <a:r>
              <a:rPr lang="en-US" sz="4000" dirty="0" smtClean="0">
                <a:latin typeface="Times New Roman" panose="02020603050405020304" pitchFamily="18" charset="0"/>
                <a:cs typeface="Times New Roman" panose="02020603050405020304" pitchFamily="18" charset="0"/>
              </a:rPr>
              <a:t>"</a:t>
            </a:r>
            <a:r>
              <a:rPr lang="en-US" sz="4000" dirty="0">
                <a:latin typeface="Times New Roman" panose="02020603050405020304" pitchFamily="18" charset="0"/>
                <a:cs typeface="Times New Roman" panose="02020603050405020304" pitchFamily="18" charset="0"/>
              </a:rPr>
              <a:t>The Lord is a shoving leopard." (a </a:t>
            </a:r>
            <a:r>
              <a:rPr lang="en-US" sz="4000" dirty="0" smtClean="0">
                <a:latin typeface="Times New Roman" panose="02020603050405020304" pitchFamily="18" charset="0"/>
                <a:cs typeface="Times New Roman" panose="02020603050405020304" pitchFamily="18" charset="0"/>
              </a:rPr>
              <a:t>loving shepherd) </a:t>
            </a:r>
          </a:p>
          <a:p>
            <a:pPr algn="just">
              <a:lnSpc>
                <a:spcPct val="120000"/>
              </a:lnSpc>
            </a:pPr>
            <a:r>
              <a:rPr lang="en-US" sz="4000" dirty="0" smtClean="0">
                <a:latin typeface="Times New Roman" panose="02020603050405020304" pitchFamily="18" charset="0"/>
                <a:cs typeface="Times New Roman" panose="02020603050405020304" pitchFamily="18" charset="0"/>
              </a:rPr>
              <a:t>"</a:t>
            </a:r>
            <a:r>
              <a:rPr lang="en-US" sz="4000" dirty="0">
                <a:latin typeface="Times New Roman" panose="02020603050405020304" pitchFamily="18" charset="0"/>
                <a:cs typeface="Times New Roman" panose="02020603050405020304" pitchFamily="18" charset="0"/>
              </a:rPr>
              <a:t>A blushing crow." (crushing blow</a:t>
            </a:r>
            <a:r>
              <a:rPr lang="en-US" sz="400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4472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2108960"/>
            <a:ext cx="10515600" cy="4351338"/>
          </a:xfrm>
        </p:spPr>
        <p:txBody>
          <a:bodyPr>
            <a:normAutofit fontScale="70000" lnSpcReduction="20000"/>
          </a:bodyPr>
          <a:lstStyle/>
          <a:p>
            <a:pPr marL="0" indent="0">
              <a:buNone/>
            </a:pPr>
            <a:endParaRPr lang="en-US" dirty="0" smtClean="0"/>
          </a:p>
          <a:p>
            <a:pPr algn="just"/>
            <a:r>
              <a:rPr lang="en-US" b="1" dirty="0" smtClean="0"/>
              <a:t>A</a:t>
            </a:r>
            <a:r>
              <a:rPr lang="en-US" dirty="0" smtClean="0"/>
              <a:t> </a:t>
            </a:r>
            <a:r>
              <a:rPr lang="en-US" b="1" dirty="0" smtClean="0"/>
              <a:t>Stunt</a:t>
            </a:r>
            <a:r>
              <a:rPr lang="en-US" dirty="0" smtClean="0"/>
              <a:t> </a:t>
            </a:r>
            <a:r>
              <a:rPr lang="en-US" b="1" dirty="0" smtClean="0"/>
              <a:t>Words</a:t>
            </a:r>
            <a:r>
              <a:rPr lang="en-US" dirty="0" smtClean="0"/>
              <a:t>: It is created to produce a special effect, or to attract attention. Some stunt words are Portmanteau words which is a blend of two (or more) words or morphemes into one new word. A portmanteau word typically combines both sounds and meanings, as in smog, coined by blending smoke and fog. In linguistics, a portmanteau is defined as a single morph which represents two or more morphemes.</a:t>
            </a:r>
          </a:p>
          <a:p>
            <a:r>
              <a:rPr lang="en-US" b="1" dirty="0" err="1" smtClean="0"/>
              <a:t>Deixis</a:t>
            </a:r>
            <a:r>
              <a:rPr lang="en-US" dirty="0" smtClean="0"/>
              <a:t> refers to the phenomenon wherein understanding the meaning of certain words and phrases in an utterance requires contextual information. Use of pronouns: • There are 5 ways politicians can introduce a measure:</a:t>
            </a:r>
          </a:p>
          <a:p>
            <a:r>
              <a:rPr lang="en-US" dirty="0" smtClean="0"/>
              <a:t> • 1) I,      2) We        3) referring to their position (“The chancellor must…”)  4) Use of passive)   5) use of metonymy (“This budget will help…”).</a:t>
            </a:r>
          </a:p>
          <a:p>
            <a:pPr algn="just"/>
            <a:r>
              <a:rPr lang="en-US" b="1" dirty="0" err="1" smtClean="0"/>
              <a:t>Indexicality</a:t>
            </a:r>
            <a:r>
              <a:rPr lang="en-US" dirty="0" smtClean="0"/>
              <a:t>: Indexical behavior or utterance points to (or indicates) some state of affairs. For example, I refers to whoever is speaking; now refers to the time at which that word is uttered; and here refers to the place of utterance. It is a phenomenon far broader than language; that which, independently of interpretation, points to something — such as smoke (an index of fire) or a pointing finger — works indexically for interpretation. </a:t>
            </a:r>
            <a:endParaRPr lang="en-US" dirty="0"/>
          </a:p>
        </p:txBody>
      </p:sp>
    </p:spTree>
    <p:extLst>
      <p:ext uri="{BB962C8B-B14F-4D97-AF65-F5344CB8AC3E}">
        <p14:creationId xmlns:p14="http://schemas.microsoft.com/office/powerpoint/2010/main" val="4048297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Anaphora &amp; Political Correctness</a:t>
            </a:r>
            <a:endParaRPr lang="en-US" dirty="0"/>
          </a:p>
        </p:txBody>
      </p:sp>
      <p:sp>
        <p:nvSpPr>
          <p:cNvPr id="3" name="Content Placeholder 2"/>
          <p:cNvSpPr>
            <a:spLocks noGrp="1"/>
          </p:cNvSpPr>
          <p:nvPr>
            <p:ph idx="1"/>
          </p:nvPr>
        </p:nvSpPr>
        <p:spPr/>
        <p:txBody>
          <a:bodyPr>
            <a:normAutofit fontScale="77500" lnSpcReduction="20000"/>
          </a:bodyPr>
          <a:lstStyle/>
          <a:p>
            <a:pPr marL="0" indent="0" algn="just">
              <a:buNone/>
            </a:pPr>
            <a:r>
              <a:rPr lang="en-US" dirty="0" smtClean="0"/>
              <a:t>        </a:t>
            </a:r>
          </a:p>
          <a:p>
            <a:pPr marL="0" indent="0" algn="just">
              <a:buNone/>
            </a:pPr>
            <a:r>
              <a:rPr lang="en-US" dirty="0" smtClean="0"/>
              <a:t>Anaphora </a:t>
            </a:r>
            <a:r>
              <a:rPr lang="en-US" dirty="0"/>
              <a:t>is an important concept for different reasons and on different levels. </a:t>
            </a:r>
            <a:endParaRPr lang="en-US" dirty="0" smtClean="0"/>
          </a:p>
          <a:p>
            <a:pPr marL="514350" indent="-514350" algn="just">
              <a:buFont typeface="+mj-lt"/>
              <a:buAutoNum type="arabicPeriod"/>
            </a:pPr>
            <a:r>
              <a:rPr lang="en-US" dirty="0" smtClean="0"/>
              <a:t>First</a:t>
            </a:r>
            <a:r>
              <a:rPr lang="en-US" dirty="0"/>
              <a:t>, anaphora indicates "how discourse is constructed and maintained". </a:t>
            </a:r>
            <a:endParaRPr lang="en-US" dirty="0" smtClean="0"/>
          </a:p>
          <a:p>
            <a:pPr marL="514350" indent="-514350" algn="just">
              <a:buFont typeface="+mj-lt"/>
              <a:buAutoNum type="arabicPeriod"/>
            </a:pPr>
            <a:r>
              <a:rPr lang="en-US" dirty="0" smtClean="0"/>
              <a:t>Second</a:t>
            </a:r>
            <a:r>
              <a:rPr lang="en-US" dirty="0"/>
              <a:t>, on the level of the sentence, anaphora binds different syntactical elements together. </a:t>
            </a:r>
            <a:endParaRPr lang="en-US" dirty="0" smtClean="0"/>
          </a:p>
          <a:p>
            <a:pPr marL="514350" indent="-514350" algn="just">
              <a:buFont typeface="+mj-lt"/>
              <a:buAutoNum type="arabicPeriod"/>
            </a:pPr>
            <a:r>
              <a:rPr lang="en-US" dirty="0" smtClean="0"/>
              <a:t>Third</a:t>
            </a:r>
            <a:r>
              <a:rPr lang="en-US" dirty="0"/>
              <a:t>, in computational linguistics anaphora presents a challenge to natural language processing, since the identification of the reference can be challenging. </a:t>
            </a:r>
            <a:endParaRPr lang="en-US" dirty="0" smtClean="0"/>
          </a:p>
          <a:p>
            <a:pPr marL="514350" indent="-514350" algn="just">
              <a:buFont typeface="+mj-lt"/>
              <a:buAutoNum type="arabicPeriod"/>
            </a:pPr>
            <a:r>
              <a:rPr lang="en-US" dirty="0" smtClean="0"/>
              <a:t>Fourth</a:t>
            </a:r>
            <a:r>
              <a:rPr lang="en-US" dirty="0"/>
              <a:t>, anaphora "tells us some things about how language is understood, and processed", which is relevant to fields of linguistics interested in cognitive </a:t>
            </a:r>
            <a:r>
              <a:rPr lang="en-US" dirty="0" smtClean="0"/>
              <a:t>psychology.</a:t>
            </a:r>
            <a:endParaRPr lang="en-US" dirty="0"/>
          </a:p>
          <a:p>
            <a:pPr marL="0" indent="0" algn="just">
              <a:buNone/>
            </a:pPr>
            <a:r>
              <a:rPr lang="en-US" dirty="0" smtClean="0"/>
              <a:t>  </a:t>
            </a:r>
            <a:r>
              <a:rPr lang="en-US" dirty="0"/>
              <a:t>Political Correctness is a trend that wants to make everything fair, equal and just to all by suppressing thought, speech and practice in order to achieve that goal. In recent years, there has been a political and social movement to make some words in a language more neutral and less biased. Words like ‘passed away’ is used instead of ‘die’ or ‘disabled’ instead of ‘handicapped’ </a:t>
            </a:r>
          </a:p>
          <a:p>
            <a:pPr algn="just"/>
            <a:endParaRPr lang="en-US" dirty="0"/>
          </a:p>
        </p:txBody>
      </p:sp>
    </p:spTree>
    <p:extLst>
      <p:ext uri="{BB962C8B-B14F-4D97-AF65-F5344CB8AC3E}">
        <p14:creationId xmlns:p14="http://schemas.microsoft.com/office/powerpoint/2010/main" val="2482356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Contrastive pair, Repetition and slogans</a:t>
            </a:r>
            <a:endParaRPr lang="en-US" dirty="0"/>
          </a:p>
        </p:txBody>
      </p:sp>
      <p:sp>
        <p:nvSpPr>
          <p:cNvPr id="3" name="Content Placeholder 2"/>
          <p:cNvSpPr>
            <a:spLocks noGrp="1"/>
          </p:cNvSpPr>
          <p:nvPr>
            <p:ph idx="1"/>
          </p:nvPr>
        </p:nvSpPr>
        <p:spPr/>
        <p:txBody>
          <a:bodyPr>
            <a:normAutofit fontScale="62500" lnSpcReduction="20000"/>
          </a:bodyPr>
          <a:lstStyle/>
          <a:p>
            <a:r>
              <a:rPr lang="en-US" dirty="0"/>
              <a:t>Contrastive pairs: • Two parts which are in some ways in opposition. </a:t>
            </a:r>
            <a:endParaRPr lang="en-US" dirty="0" smtClean="0"/>
          </a:p>
          <a:p>
            <a:r>
              <a:rPr lang="en-US" dirty="0" smtClean="0"/>
              <a:t> </a:t>
            </a:r>
            <a:r>
              <a:rPr lang="en-US" dirty="0"/>
              <a:t>“One small step for man; one giant leap for mankind.” </a:t>
            </a:r>
            <a:endParaRPr lang="en-US" dirty="0" smtClean="0"/>
          </a:p>
          <a:p>
            <a:r>
              <a:rPr lang="en-US" dirty="0" smtClean="0"/>
              <a:t> </a:t>
            </a:r>
            <a:r>
              <a:rPr lang="en-US" dirty="0"/>
              <a:t>“I stand before you not as a prophet but as a humble servant of you, the people… We have waited too long for our </a:t>
            </a:r>
            <a:r>
              <a:rPr lang="en-US" dirty="0" smtClean="0"/>
              <a:t>freedom</a:t>
            </a:r>
            <a:r>
              <a:rPr lang="en-US" dirty="0"/>
              <a:t>. We can no longer wait.” (Mandela)</a:t>
            </a:r>
          </a:p>
          <a:p>
            <a:r>
              <a:rPr lang="en-US" dirty="0" smtClean="0"/>
              <a:t>Repetition</a:t>
            </a:r>
            <a:r>
              <a:rPr lang="en-US" dirty="0"/>
              <a:t>: • can be lexical, semantic or phonological. “Where there is discord, may we bring harmony. Where there is error, may we bring truth. Where there is doubt, may we bring faith. </a:t>
            </a:r>
            <a:r>
              <a:rPr lang="en-US" dirty="0" smtClean="0"/>
              <a:t>(</a:t>
            </a:r>
            <a:r>
              <a:rPr lang="en-US" dirty="0"/>
              <a:t>Margaret Thatcher, when elected for the first time, 1979</a:t>
            </a:r>
          </a:p>
          <a:p>
            <a:r>
              <a:rPr lang="en-US" dirty="0" smtClean="0"/>
              <a:t>Winning elections </a:t>
            </a:r>
            <a:r>
              <a:rPr lang="en-US" dirty="0"/>
              <a:t>slogans • negative campaigning or positive methods? • Television as the most important political battleground nowadays • use of logos or slogans which briefly and memorably suggests something. Part of the political parties campaigns and persuasive package • they appear on posters, party broadcasts and wherever the parties are advertising themselves.</a:t>
            </a:r>
          </a:p>
          <a:p>
            <a:r>
              <a:rPr lang="en-US" dirty="0" smtClean="0"/>
              <a:t>Slogans </a:t>
            </a:r>
            <a:r>
              <a:rPr lang="en-US" dirty="0"/>
              <a:t>may contain or involve: • commands: “Vote Green”, “Invest in your future”, etc</a:t>
            </a:r>
            <a:r>
              <a:rPr lang="en-US" dirty="0" smtClean="0"/>
              <a:t>.</a:t>
            </a:r>
          </a:p>
          <a:p>
            <a:pPr marL="0" indent="0">
              <a:buNone/>
            </a:pPr>
            <a:r>
              <a:rPr lang="en-US" dirty="0" smtClean="0"/>
              <a:t> </a:t>
            </a:r>
            <a:r>
              <a:rPr lang="en-US" dirty="0"/>
              <a:t>• reference to place: “Win the best for Scotland”, “Because Britain deserves better</a:t>
            </a:r>
            <a:r>
              <a:rPr lang="en-US" dirty="0" smtClean="0"/>
              <a:t>”.</a:t>
            </a:r>
          </a:p>
          <a:p>
            <a:pPr marL="0" indent="0">
              <a:buNone/>
            </a:pPr>
            <a:r>
              <a:rPr lang="en-US" dirty="0" smtClean="0"/>
              <a:t> </a:t>
            </a:r>
            <a:r>
              <a:rPr lang="en-US" dirty="0"/>
              <a:t>• reference to time directly or by implication: “The future is ours”, “Enough is enough” </a:t>
            </a:r>
            <a:endParaRPr lang="en-US" dirty="0" smtClean="0"/>
          </a:p>
          <a:p>
            <a:pPr marL="0" indent="0">
              <a:buNone/>
            </a:pPr>
            <a:r>
              <a:rPr lang="en-US" dirty="0" smtClean="0"/>
              <a:t>• </a:t>
            </a:r>
            <a:r>
              <a:rPr lang="en-US" dirty="0"/>
              <a:t>Ambiguity of pronouns and playing with meaning (“Who wants a Clegg/leg?”, “It’s up to you”, “Don´t throw it away”, “Yes, we can!)”) </a:t>
            </a:r>
          </a:p>
          <a:p>
            <a:endParaRPr lang="en-US" dirty="0"/>
          </a:p>
        </p:txBody>
      </p:sp>
    </p:spTree>
    <p:extLst>
      <p:ext uri="{BB962C8B-B14F-4D97-AF65-F5344CB8AC3E}">
        <p14:creationId xmlns:p14="http://schemas.microsoft.com/office/powerpoint/2010/main" val="3481454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br>
              <a:rPr lang="en-US" dirty="0" smtClean="0"/>
            </a:br>
            <a:r>
              <a:rPr lang="en-US" dirty="0"/>
              <a:t> </a:t>
            </a:r>
            <a:r>
              <a:rPr lang="en-US" dirty="0" smtClean="0"/>
              <a:t>                   Political Discourse Analysis </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 </a:t>
            </a:r>
            <a:endParaRPr lang="en-US" dirty="0"/>
          </a:p>
          <a:p>
            <a:r>
              <a:rPr lang="en-US" dirty="0" smtClean="0"/>
              <a:t>Politics </a:t>
            </a:r>
            <a:r>
              <a:rPr lang="en-US" dirty="0"/>
              <a:t>– </a:t>
            </a:r>
            <a:endParaRPr lang="en-US" dirty="0" smtClean="0"/>
          </a:p>
          <a:p>
            <a:r>
              <a:rPr lang="en-US" dirty="0" smtClean="0"/>
              <a:t>The </a:t>
            </a:r>
            <a:r>
              <a:rPr lang="en-US" dirty="0"/>
              <a:t>activities associated with the governance of a country or area, especially the debate between parties having power.</a:t>
            </a:r>
          </a:p>
          <a:p>
            <a:r>
              <a:rPr lang="en-US" dirty="0" smtClean="0"/>
              <a:t>Discourse </a:t>
            </a:r>
            <a:r>
              <a:rPr lang="en-US" dirty="0"/>
              <a:t>– </a:t>
            </a:r>
            <a:endParaRPr lang="en-US" dirty="0" smtClean="0"/>
          </a:p>
          <a:p>
            <a:r>
              <a:rPr lang="en-US" dirty="0" smtClean="0"/>
              <a:t>According </a:t>
            </a:r>
            <a:r>
              <a:rPr lang="en-US" dirty="0"/>
              <a:t>to </a:t>
            </a:r>
            <a:r>
              <a:rPr lang="en-US" dirty="0" err="1"/>
              <a:t>Fairclough</a:t>
            </a:r>
            <a:r>
              <a:rPr lang="en-US" dirty="0"/>
              <a:t> (1989) the term refers to “the whole process of interaction of which a text is just a part” (</a:t>
            </a:r>
            <a:r>
              <a:rPr lang="en-US" dirty="0" err="1"/>
              <a:t>Fairclough</a:t>
            </a:r>
            <a:r>
              <a:rPr lang="en-US" dirty="0"/>
              <a:t>, 1989, p.24).</a:t>
            </a:r>
          </a:p>
          <a:p>
            <a:r>
              <a:rPr lang="en-US" dirty="0" smtClean="0"/>
              <a:t>Political </a:t>
            </a:r>
            <a:r>
              <a:rPr lang="en-US" dirty="0"/>
              <a:t>Discourse </a:t>
            </a:r>
            <a:r>
              <a:rPr lang="en-US" dirty="0" smtClean="0"/>
              <a:t>–</a:t>
            </a:r>
          </a:p>
          <a:p>
            <a:r>
              <a:rPr lang="en-US" dirty="0" smtClean="0"/>
              <a:t> </a:t>
            </a:r>
            <a:r>
              <a:rPr lang="en-US" dirty="0"/>
              <a:t>Political discourse can be simply marked as the discourse of politicians, i.e. their text and talk, and their professional activities. The topics discussed usually come from public events that require collective decision-making, policies, regulations or legislation. (Van </a:t>
            </a:r>
            <a:r>
              <a:rPr lang="en-US" dirty="0" err="1"/>
              <a:t>Dijk</a:t>
            </a:r>
            <a:r>
              <a:rPr lang="en-US" dirty="0"/>
              <a:t> 2001. 4)</a:t>
            </a:r>
          </a:p>
          <a:p>
            <a:endParaRPr lang="en-US" dirty="0"/>
          </a:p>
        </p:txBody>
      </p:sp>
    </p:spTree>
    <p:extLst>
      <p:ext uri="{BB962C8B-B14F-4D97-AF65-F5344CB8AC3E}">
        <p14:creationId xmlns:p14="http://schemas.microsoft.com/office/powerpoint/2010/main" val="3875092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Domains of Politics</a:t>
            </a:r>
            <a:endParaRPr lang="en-US" dirty="0"/>
          </a:p>
        </p:txBody>
      </p:sp>
      <p:sp>
        <p:nvSpPr>
          <p:cNvPr id="3" name="Content Placeholder 2"/>
          <p:cNvSpPr>
            <a:spLocks noGrp="1"/>
          </p:cNvSpPr>
          <p:nvPr>
            <p:ph idx="1"/>
          </p:nvPr>
        </p:nvSpPr>
        <p:spPr/>
        <p:txBody>
          <a:bodyPr>
            <a:normAutofit/>
          </a:bodyPr>
          <a:lstStyle/>
          <a:p>
            <a:r>
              <a:rPr lang="en-US" dirty="0" smtClean="0"/>
              <a:t>– </a:t>
            </a:r>
            <a:r>
              <a:rPr lang="en-US" dirty="0"/>
              <a:t>Political Systems </a:t>
            </a:r>
            <a:endParaRPr lang="en-US" dirty="0" smtClean="0"/>
          </a:p>
          <a:p>
            <a:r>
              <a:rPr lang="en-US" dirty="0" smtClean="0"/>
              <a:t>These </a:t>
            </a:r>
            <a:r>
              <a:rPr lang="en-US" dirty="0"/>
              <a:t>systems are among the most obvious commonsense categories of the domain of politics: Communism, dictatorship, democracy, fascism, or the social democracy.</a:t>
            </a:r>
          </a:p>
          <a:p>
            <a:r>
              <a:rPr lang="en-US" dirty="0" smtClean="0"/>
              <a:t>Domains </a:t>
            </a:r>
            <a:r>
              <a:rPr lang="en-US" dirty="0"/>
              <a:t>of Politics </a:t>
            </a:r>
            <a:r>
              <a:rPr lang="en-US" dirty="0" smtClean="0"/>
              <a:t>–The </a:t>
            </a:r>
            <a:r>
              <a:rPr lang="en-US" dirty="0"/>
              <a:t>domain of politics is typically analyzed as consisting of a number of political institutions, which, top down, organize the political field, actors and actions, such as the State, Governments, Parliament or Congress (the Legislature), city councils, state agencies, and so on.</a:t>
            </a:r>
          </a:p>
          <a:p>
            <a:pPr marL="0" indent="0">
              <a:buNone/>
            </a:pPr>
            <a:endParaRPr lang="en-US" dirty="0"/>
          </a:p>
        </p:txBody>
      </p:sp>
    </p:spTree>
    <p:extLst>
      <p:ext uri="{BB962C8B-B14F-4D97-AF65-F5344CB8AC3E}">
        <p14:creationId xmlns:p14="http://schemas.microsoft.com/office/powerpoint/2010/main" val="2331611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Sample of analysis </a:t>
            </a:r>
            <a:endParaRPr lang="en-US" dirty="0"/>
          </a:p>
        </p:txBody>
      </p:sp>
      <p:sp>
        <p:nvSpPr>
          <p:cNvPr id="3" name="Content Placeholder 2"/>
          <p:cNvSpPr>
            <a:spLocks noGrp="1"/>
          </p:cNvSpPr>
          <p:nvPr>
            <p:ph idx="1"/>
          </p:nvPr>
        </p:nvSpPr>
        <p:spPr/>
        <p:txBody>
          <a:bodyPr>
            <a:normAutofit fontScale="92500"/>
          </a:bodyPr>
          <a:lstStyle/>
          <a:p>
            <a:r>
              <a:rPr lang="en-US" dirty="0"/>
              <a:t>The present study deals with the analysis of political discourse of the speech used by Benazir Bhutto, the former Prime minister of Pakistan (1988-1990 and 1993-1996). The political speech under the study is the last speech of her life. The speech has got great influence over the public .</a:t>
            </a:r>
          </a:p>
          <a:p>
            <a:pPr marL="0" indent="0">
              <a:buNone/>
            </a:pPr>
            <a:r>
              <a:rPr lang="en-US" dirty="0" smtClean="0"/>
              <a:t>Analysis </a:t>
            </a:r>
            <a:r>
              <a:rPr lang="en-US" dirty="0"/>
              <a:t>The following headings and subheadings have been identified from the contents of the speech for analysis. </a:t>
            </a:r>
            <a:endParaRPr lang="en-US" dirty="0" smtClean="0"/>
          </a:p>
          <a:p>
            <a:pPr marL="0" indent="0">
              <a:buNone/>
            </a:pPr>
            <a:r>
              <a:rPr lang="en-US" dirty="0" smtClean="0"/>
              <a:t>1- </a:t>
            </a:r>
            <a:r>
              <a:rPr lang="en-US" dirty="0"/>
              <a:t>emotional attachment </a:t>
            </a:r>
            <a:r>
              <a:rPr lang="en-US" dirty="0" smtClean="0"/>
              <a:t>                               2- </a:t>
            </a:r>
            <a:r>
              <a:rPr lang="en-US" dirty="0"/>
              <a:t>Mind Control </a:t>
            </a:r>
            <a:endParaRPr lang="en-US" dirty="0" smtClean="0"/>
          </a:p>
          <a:p>
            <a:pPr marL="0" indent="0">
              <a:buNone/>
            </a:pPr>
            <a:r>
              <a:rPr lang="en-US" dirty="0" smtClean="0"/>
              <a:t>3- </a:t>
            </a:r>
            <a:r>
              <a:rPr lang="en-US" dirty="0"/>
              <a:t>Mitigating evidence and Bhutto’s legacy 4- Glorification of the party </a:t>
            </a:r>
            <a:endParaRPr lang="en-US" dirty="0" smtClean="0"/>
          </a:p>
          <a:p>
            <a:pPr marL="0" indent="0">
              <a:buNone/>
            </a:pPr>
            <a:r>
              <a:rPr lang="en-US" dirty="0" smtClean="0"/>
              <a:t>5- </a:t>
            </a:r>
            <a:r>
              <a:rPr lang="en-US" dirty="0"/>
              <a:t>contradiction </a:t>
            </a:r>
            <a:r>
              <a:rPr lang="en-US" dirty="0" smtClean="0"/>
              <a:t>                                               6- </a:t>
            </a:r>
            <a:r>
              <a:rPr lang="en-US" dirty="0"/>
              <a:t>Historical distortion </a:t>
            </a:r>
            <a:endParaRPr lang="en-US" dirty="0" smtClean="0"/>
          </a:p>
          <a:p>
            <a:pPr marL="0" indent="0">
              <a:buNone/>
            </a:pPr>
            <a:r>
              <a:rPr lang="en-US" dirty="0" smtClean="0"/>
              <a:t>7-Rehtoric </a:t>
            </a:r>
            <a:r>
              <a:rPr lang="en-US" dirty="0"/>
              <a:t>art of speaking </a:t>
            </a:r>
            <a:r>
              <a:rPr lang="en-US" dirty="0" smtClean="0"/>
              <a:t>                              8-Creating </a:t>
            </a:r>
            <a:r>
              <a:rPr lang="en-US" dirty="0"/>
              <a:t>enemy images</a:t>
            </a:r>
          </a:p>
          <a:p>
            <a:endParaRPr lang="en-US" dirty="0"/>
          </a:p>
        </p:txBody>
      </p:sp>
    </p:spTree>
    <p:extLst>
      <p:ext uri="{BB962C8B-B14F-4D97-AF65-F5344CB8AC3E}">
        <p14:creationId xmlns:p14="http://schemas.microsoft.com/office/powerpoint/2010/main" val="2705959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Sample of Emotional Attachment</a:t>
            </a:r>
            <a:endParaRPr lang="en-US" dirty="0"/>
          </a:p>
        </p:txBody>
      </p:sp>
      <p:sp>
        <p:nvSpPr>
          <p:cNvPr id="3" name="Content Placeholder 2"/>
          <p:cNvSpPr>
            <a:spLocks noGrp="1"/>
          </p:cNvSpPr>
          <p:nvPr>
            <p:ph idx="1"/>
          </p:nvPr>
        </p:nvSpPr>
        <p:spPr/>
        <p:txBody>
          <a:bodyPr/>
          <a:lstStyle/>
          <a:p>
            <a:r>
              <a:rPr lang="en-US" dirty="0"/>
              <a:t>Emotional Attachment “These are the slogans as I have come to Rawalpindi today, I understand this is the city of brave and sacrificing people; I consider Rawalpindi as my second </a:t>
            </a:r>
            <a:r>
              <a:rPr lang="en-US" dirty="0" smtClean="0"/>
              <a:t>home...</a:t>
            </a:r>
            <a:r>
              <a:rPr lang="en-US" dirty="0"/>
              <a:t> </a:t>
            </a:r>
            <a:endParaRPr lang="en-US" dirty="0" smtClean="0"/>
          </a:p>
          <a:p>
            <a:r>
              <a:rPr lang="en-US" dirty="0" smtClean="0"/>
              <a:t>Example of Emotional </a:t>
            </a:r>
            <a:r>
              <a:rPr lang="en-US" dirty="0"/>
              <a:t>Attachment </a:t>
            </a:r>
            <a:r>
              <a:rPr lang="en-US" dirty="0" smtClean="0"/>
              <a:t>in speech</a:t>
            </a:r>
          </a:p>
          <a:p>
            <a:r>
              <a:rPr lang="en-US" dirty="0" smtClean="0"/>
              <a:t> </a:t>
            </a:r>
            <a:r>
              <a:rPr lang="en-US" dirty="0"/>
              <a:t>speech starts with city name </a:t>
            </a:r>
            <a:endParaRPr lang="en-US" dirty="0" smtClean="0"/>
          </a:p>
          <a:p>
            <a:r>
              <a:rPr lang="en-US" dirty="0" smtClean="0"/>
              <a:t> </a:t>
            </a:r>
            <a:r>
              <a:rPr lang="en-US" dirty="0"/>
              <a:t>people usually have great affiliation with their home town </a:t>
            </a:r>
          </a:p>
          <a:p>
            <a:r>
              <a:rPr lang="en-US" dirty="0" smtClean="0"/>
              <a:t>second </a:t>
            </a:r>
            <a:r>
              <a:rPr lang="en-US" dirty="0"/>
              <a:t>home, positive image </a:t>
            </a:r>
            <a:endParaRPr lang="en-US" dirty="0" smtClean="0"/>
          </a:p>
          <a:p>
            <a:r>
              <a:rPr lang="en-US" dirty="0" smtClean="0"/>
              <a:t> </a:t>
            </a:r>
            <a:r>
              <a:rPr lang="en-US" dirty="0"/>
              <a:t>motivates public they were with her in good and bad </a:t>
            </a:r>
            <a:endParaRPr lang="en-US" dirty="0" smtClean="0"/>
          </a:p>
          <a:p>
            <a:r>
              <a:rPr lang="en-US" dirty="0" smtClean="0"/>
              <a:t> </a:t>
            </a:r>
            <a:r>
              <a:rPr lang="en-US" dirty="0"/>
              <a:t>people with her in future</a:t>
            </a:r>
          </a:p>
        </p:txBody>
      </p:sp>
    </p:spTree>
    <p:extLst>
      <p:ext uri="{BB962C8B-B14F-4D97-AF65-F5344CB8AC3E}">
        <p14:creationId xmlns:p14="http://schemas.microsoft.com/office/powerpoint/2010/main" val="3609642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Mind control</a:t>
            </a:r>
            <a:endParaRPr lang="en-US" dirty="0"/>
          </a:p>
        </p:txBody>
      </p:sp>
      <p:sp>
        <p:nvSpPr>
          <p:cNvPr id="3" name="Content Placeholder 2"/>
          <p:cNvSpPr>
            <a:spLocks noGrp="1"/>
          </p:cNvSpPr>
          <p:nvPr>
            <p:ph idx="1"/>
          </p:nvPr>
        </p:nvSpPr>
        <p:spPr/>
        <p:txBody>
          <a:bodyPr>
            <a:normAutofit fontScale="92500" lnSpcReduction="10000"/>
          </a:bodyPr>
          <a:lstStyle/>
          <a:p>
            <a:r>
              <a:rPr lang="en-US" dirty="0"/>
              <a:t>Mind Control “The people of this city love democracy and have never bowed their head before autocratic regimes. Gen </a:t>
            </a:r>
            <a:r>
              <a:rPr lang="en-US" dirty="0" smtClean="0"/>
              <a:t>Zia </a:t>
            </a:r>
            <a:r>
              <a:rPr lang="en-US" dirty="0" err="1" smtClean="0"/>
              <a:t>ul</a:t>
            </a:r>
            <a:r>
              <a:rPr lang="en-US" dirty="0" smtClean="0"/>
              <a:t> </a:t>
            </a:r>
            <a:r>
              <a:rPr lang="en-US" dirty="0" err="1" smtClean="0"/>
              <a:t>Haq</a:t>
            </a:r>
            <a:r>
              <a:rPr lang="en-US" dirty="0" smtClean="0"/>
              <a:t> </a:t>
            </a:r>
            <a:r>
              <a:rPr lang="en-US" dirty="0"/>
              <a:t>came and let the reign of terror loose; young people were persecuted and sent to jail; young Abdul Hameed burnt himself to death and </a:t>
            </a:r>
            <a:r>
              <a:rPr lang="en-US" dirty="0" err="1"/>
              <a:t>Idris</a:t>
            </a:r>
            <a:r>
              <a:rPr lang="en-US" dirty="0"/>
              <a:t> </a:t>
            </a:r>
            <a:r>
              <a:rPr lang="en-US" dirty="0" err="1"/>
              <a:t>Tooti</a:t>
            </a:r>
            <a:r>
              <a:rPr lang="en-US" dirty="0"/>
              <a:t> was hanged. Thousands of workers were flogged and made to face brutal treatment at Lahore’s </a:t>
            </a:r>
            <a:r>
              <a:rPr lang="en-US" dirty="0" err="1"/>
              <a:t>Shahe</a:t>
            </a:r>
            <a:r>
              <a:rPr lang="en-US" dirty="0"/>
              <a:t> Fort. Yet, they did not leave their sister and the Pakistan People’s Party.”</a:t>
            </a:r>
          </a:p>
          <a:p>
            <a:r>
              <a:rPr lang="en-US" dirty="0" smtClean="0"/>
              <a:t>Elements of Mind </a:t>
            </a:r>
            <a:r>
              <a:rPr lang="en-US" dirty="0"/>
              <a:t>Control – </a:t>
            </a:r>
            <a:endParaRPr lang="en-US" dirty="0" smtClean="0"/>
          </a:p>
          <a:p>
            <a:r>
              <a:rPr lang="en-US" dirty="0" smtClean="0"/>
              <a:t>control </a:t>
            </a:r>
            <a:r>
              <a:rPr lang="en-US" dirty="0"/>
              <a:t>people from by quoting from past who are unaware of past – they believe the information in the discourse tends to be right and accurate</a:t>
            </a:r>
            <a:r>
              <a:rPr lang="en-US" dirty="0" smtClean="0"/>
              <a:t>.</a:t>
            </a:r>
          </a:p>
          <a:p>
            <a:r>
              <a:rPr lang="en-US" dirty="0" smtClean="0"/>
              <a:t>Use of word “sister”</a:t>
            </a:r>
            <a:endParaRPr lang="en-US" dirty="0"/>
          </a:p>
          <a:p>
            <a:endParaRPr lang="en-US" dirty="0"/>
          </a:p>
        </p:txBody>
      </p:sp>
    </p:spTree>
    <p:extLst>
      <p:ext uri="{BB962C8B-B14F-4D97-AF65-F5344CB8AC3E}">
        <p14:creationId xmlns:p14="http://schemas.microsoft.com/office/powerpoint/2010/main" val="3629647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Mitigating Evidence and Bhutto legacy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t>
            </a:r>
            <a:r>
              <a:rPr lang="en-US" dirty="0"/>
              <a:t>Quaid-</a:t>
            </a:r>
            <a:r>
              <a:rPr lang="en-US" dirty="0" err="1"/>
              <a:t>i</a:t>
            </a:r>
            <a:r>
              <a:rPr lang="en-US" dirty="0"/>
              <a:t>-</a:t>
            </a:r>
            <a:r>
              <a:rPr lang="en-US" dirty="0" err="1"/>
              <a:t>Awam</a:t>
            </a:r>
            <a:r>
              <a:rPr lang="en-US" dirty="0"/>
              <a:t> </a:t>
            </a:r>
            <a:r>
              <a:rPr lang="en-US" dirty="0" err="1"/>
              <a:t>Shaheed</a:t>
            </a:r>
            <a:r>
              <a:rPr lang="en-US" dirty="0"/>
              <a:t> Bhutto established the Pakistan People’s Party for the poor, hopeless and the oppressed people. He worked for the welfare of the down trodden in his government</a:t>
            </a:r>
            <a:r>
              <a:rPr lang="en-US" dirty="0" smtClean="0"/>
              <a:t>...</a:t>
            </a:r>
            <a:endParaRPr lang="en-US" dirty="0"/>
          </a:p>
          <a:p>
            <a:pPr marL="0" indent="0">
              <a:buNone/>
            </a:pPr>
            <a:r>
              <a:rPr lang="en-US" dirty="0" smtClean="0"/>
              <a:t>Elements of Mitigating </a:t>
            </a:r>
            <a:r>
              <a:rPr lang="en-US" dirty="0"/>
              <a:t>Evidence and Bhutto </a:t>
            </a:r>
            <a:r>
              <a:rPr lang="en-US" dirty="0" smtClean="0"/>
              <a:t>legacy</a:t>
            </a:r>
          </a:p>
          <a:p>
            <a:r>
              <a:rPr lang="en-US" dirty="0" smtClean="0"/>
              <a:t> speaker’s </a:t>
            </a:r>
            <a:r>
              <a:rPr lang="en-US" dirty="0"/>
              <a:t>party is for poor and helpless, if they will vote , party will keep addressing them. </a:t>
            </a:r>
          </a:p>
          <a:p>
            <a:r>
              <a:rPr lang="en-US" dirty="0" smtClean="0"/>
              <a:t>she portrays </a:t>
            </a:r>
            <a:r>
              <a:rPr lang="en-US" dirty="0"/>
              <a:t>the picture of her father, </a:t>
            </a:r>
            <a:endParaRPr lang="en-US" dirty="0" smtClean="0"/>
          </a:p>
          <a:p>
            <a:r>
              <a:rPr lang="en-US" dirty="0" smtClean="0"/>
              <a:t> </a:t>
            </a:r>
            <a:r>
              <a:rPr lang="en-US" dirty="0"/>
              <a:t>keeps legacy </a:t>
            </a:r>
          </a:p>
          <a:p>
            <a:r>
              <a:rPr lang="en-US" dirty="0" err="1" smtClean="0"/>
              <a:t>bhuttoism</a:t>
            </a:r>
            <a:r>
              <a:rPr lang="en-US" dirty="0" smtClean="0"/>
              <a:t> </a:t>
            </a:r>
          </a:p>
          <a:p>
            <a:r>
              <a:rPr lang="en-US" dirty="0" smtClean="0"/>
              <a:t> </a:t>
            </a:r>
            <a:r>
              <a:rPr lang="en-US" dirty="0"/>
              <a:t>through her surname</a:t>
            </a:r>
          </a:p>
          <a:p>
            <a:endParaRPr lang="en-US" dirty="0"/>
          </a:p>
        </p:txBody>
      </p:sp>
    </p:spTree>
    <p:extLst>
      <p:ext uri="{BB962C8B-B14F-4D97-AF65-F5344CB8AC3E}">
        <p14:creationId xmlns:p14="http://schemas.microsoft.com/office/powerpoint/2010/main" val="263253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Language as  Thought Control</a:t>
            </a:r>
            <a:br>
              <a:rPr lang="en-US" dirty="0" smtClean="0"/>
            </a:b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Why </a:t>
            </a:r>
            <a:r>
              <a:rPr lang="en-US" dirty="0"/>
              <a:t>do politicians choose their words carefully? </a:t>
            </a:r>
            <a:endParaRPr lang="en-US" dirty="0" smtClean="0"/>
          </a:p>
          <a:p>
            <a:r>
              <a:rPr lang="en-US" dirty="0" smtClean="0"/>
              <a:t>They </a:t>
            </a:r>
            <a:r>
              <a:rPr lang="en-US" dirty="0"/>
              <a:t>believe implicitly in linguistic relativity. They believe in the power of language to influence thought </a:t>
            </a:r>
            <a:r>
              <a:rPr lang="en-US" dirty="0" smtClean="0"/>
              <a:t>.</a:t>
            </a:r>
          </a:p>
          <a:p>
            <a:r>
              <a:rPr lang="en-US" dirty="0" smtClean="0"/>
              <a:t>What are the features of language used by politicians </a:t>
            </a:r>
          </a:p>
          <a:p>
            <a:endParaRPr lang="en-US" dirty="0" smtClean="0"/>
          </a:p>
          <a:p>
            <a:pPr marL="0" indent="0">
              <a:buNone/>
            </a:pPr>
            <a:r>
              <a:rPr lang="en-US" dirty="0" smtClean="0"/>
              <a:t>                                   </a:t>
            </a:r>
            <a:r>
              <a:rPr lang="en-US" b="1" dirty="0" smtClean="0"/>
              <a:t>The Language of Politics</a:t>
            </a:r>
          </a:p>
          <a:p>
            <a:pPr marL="514350" indent="-514350">
              <a:buFont typeface="+mj-lt"/>
              <a:buAutoNum type="arabicPeriod"/>
            </a:pPr>
            <a:r>
              <a:rPr lang="en-US" dirty="0" smtClean="0"/>
              <a:t>.Presupposition. </a:t>
            </a:r>
          </a:p>
          <a:p>
            <a:pPr marL="514350" indent="-514350">
              <a:buFont typeface="+mj-lt"/>
              <a:buAutoNum type="arabicPeriod"/>
            </a:pPr>
            <a:r>
              <a:rPr lang="en-US" dirty="0" smtClean="0"/>
              <a:t>.Implicature    </a:t>
            </a:r>
          </a:p>
          <a:p>
            <a:pPr marL="514350" indent="-514350">
              <a:buFont typeface="+mj-lt"/>
              <a:buAutoNum type="arabicPeriod"/>
            </a:pPr>
            <a:r>
              <a:rPr lang="en-US" dirty="0" smtClean="0"/>
              <a:t> .Metaphor</a:t>
            </a:r>
          </a:p>
          <a:p>
            <a:pPr marL="514350" indent="-514350">
              <a:buFont typeface="+mj-lt"/>
              <a:buAutoNum type="arabicPeriod"/>
            </a:pPr>
            <a:r>
              <a:rPr lang="en-US" dirty="0" smtClean="0"/>
              <a:t>.Euphemism                      </a:t>
            </a:r>
          </a:p>
          <a:p>
            <a:pPr marL="514350" indent="-514350">
              <a:buFont typeface="+mj-lt"/>
              <a:buAutoNum type="arabicPeriod"/>
            </a:pPr>
            <a:r>
              <a:rPr lang="en-US" dirty="0" smtClean="0"/>
              <a:t>.The </a:t>
            </a:r>
            <a:r>
              <a:rPr lang="en-US" dirty="0"/>
              <a:t>‘rule of three</a:t>
            </a:r>
            <a:r>
              <a:rPr lang="en-US" dirty="0" smtClean="0"/>
              <a:t>’  </a:t>
            </a:r>
          </a:p>
          <a:p>
            <a:pPr marL="514350" indent="-514350">
              <a:buFont typeface="+mj-lt"/>
              <a:buAutoNum type="arabicPeriod"/>
            </a:pPr>
            <a:r>
              <a:rPr lang="en-US" dirty="0" smtClean="0"/>
              <a:t>.Structural   parallelism             </a:t>
            </a:r>
          </a:p>
          <a:p>
            <a:pPr marL="514350" indent="-514350">
              <a:buFont typeface="+mj-lt"/>
              <a:buAutoNum type="arabicPeriod"/>
            </a:pPr>
            <a:r>
              <a:rPr lang="en-US" dirty="0" smtClean="0"/>
              <a:t>.</a:t>
            </a:r>
            <a:r>
              <a:rPr lang="en-US" dirty="0" err="1" smtClean="0"/>
              <a:t>Dexies</a:t>
            </a:r>
            <a:r>
              <a:rPr lang="en-US" dirty="0" smtClean="0"/>
              <a:t>                  </a:t>
            </a:r>
          </a:p>
          <a:p>
            <a:pPr marL="514350" indent="-514350">
              <a:buFont typeface="+mj-lt"/>
              <a:buAutoNum type="arabicPeriod"/>
            </a:pPr>
            <a:r>
              <a:rPr lang="en-US" dirty="0" smtClean="0"/>
              <a:t>.</a:t>
            </a:r>
            <a:r>
              <a:rPr lang="en-US" dirty="0" err="1" smtClean="0"/>
              <a:t>Bushism</a:t>
            </a:r>
            <a:r>
              <a:rPr lang="en-US" dirty="0" smtClean="0"/>
              <a:t>                                            </a:t>
            </a:r>
          </a:p>
          <a:p>
            <a:pPr marL="514350" indent="-514350">
              <a:buFont typeface="+mj-lt"/>
              <a:buAutoNum type="arabicPeriod"/>
            </a:pPr>
            <a:r>
              <a:rPr lang="en-US" dirty="0" smtClean="0"/>
              <a:t>.Political Correctness </a:t>
            </a:r>
            <a:endParaRPr lang="en-US" dirty="0"/>
          </a:p>
        </p:txBody>
      </p:sp>
    </p:spTree>
    <p:extLst>
      <p:ext uri="{BB962C8B-B14F-4D97-AF65-F5344CB8AC3E}">
        <p14:creationId xmlns:p14="http://schemas.microsoft.com/office/powerpoint/2010/main" val="6116539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Glorification of Party</a:t>
            </a:r>
            <a:endParaRPr lang="en-US" dirty="0"/>
          </a:p>
        </p:txBody>
      </p:sp>
      <p:sp>
        <p:nvSpPr>
          <p:cNvPr id="3" name="Content Placeholder 2"/>
          <p:cNvSpPr>
            <a:spLocks noGrp="1"/>
          </p:cNvSpPr>
          <p:nvPr>
            <p:ph idx="1"/>
          </p:nvPr>
        </p:nvSpPr>
        <p:spPr/>
        <p:txBody>
          <a:bodyPr/>
          <a:lstStyle/>
          <a:p>
            <a:r>
              <a:rPr lang="en-US" dirty="0" smtClean="0"/>
              <a:t>“the </a:t>
            </a:r>
            <a:r>
              <a:rPr lang="en-US" dirty="0"/>
              <a:t>country cannot be said to be strong in defense and security no matter if it has nuclear power or missile technology. Such a country is always vulnerable to the dangers and conspiracies of the elements that are unsavory in approach and attitude towards the country; they will exploit the situation to their benefit.”</a:t>
            </a:r>
          </a:p>
          <a:p>
            <a:r>
              <a:rPr lang="en-US" dirty="0" smtClean="0"/>
              <a:t>If </a:t>
            </a:r>
            <a:r>
              <a:rPr lang="en-US" dirty="0"/>
              <a:t>is used for poor people </a:t>
            </a:r>
            <a:endParaRPr lang="en-US" dirty="0" smtClean="0"/>
          </a:p>
          <a:p>
            <a:r>
              <a:rPr lang="en-US" dirty="0" smtClean="0"/>
              <a:t> </a:t>
            </a:r>
            <a:r>
              <a:rPr lang="en-US" dirty="0"/>
              <a:t>country’s poor people + nuclear power </a:t>
            </a:r>
          </a:p>
          <a:p>
            <a:endParaRPr lang="en-US" dirty="0"/>
          </a:p>
        </p:txBody>
      </p:sp>
    </p:spTree>
    <p:extLst>
      <p:ext uri="{BB962C8B-B14F-4D97-AF65-F5344CB8AC3E}">
        <p14:creationId xmlns:p14="http://schemas.microsoft.com/office/powerpoint/2010/main" val="1529075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Historical distortion</a:t>
            </a:r>
            <a:endParaRPr lang="en-US" dirty="0"/>
          </a:p>
        </p:txBody>
      </p:sp>
      <p:sp>
        <p:nvSpPr>
          <p:cNvPr id="3" name="Content Placeholder 2"/>
          <p:cNvSpPr>
            <a:spLocks noGrp="1"/>
          </p:cNvSpPr>
          <p:nvPr>
            <p:ph idx="1"/>
          </p:nvPr>
        </p:nvSpPr>
        <p:spPr/>
        <p:txBody>
          <a:bodyPr>
            <a:normAutofit/>
          </a:bodyPr>
          <a:lstStyle/>
          <a:p>
            <a:r>
              <a:rPr lang="en-US" dirty="0" smtClean="0"/>
              <a:t>“</a:t>
            </a:r>
            <a:r>
              <a:rPr lang="en-US" dirty="0"/>
              <a:t>When the daughter of the Quaid-</a:t>
            </a:r>
            <a:r>
              <a:rPr lang="en-US" dirty="0" err="1"/>
              <a:t>i</a:t>
            </a:r>
            <a:r>
              <a:rPr lang="en-US" dirty="0"/>
              <a:t>-</a:t>
            </a:r>
            <a:r>
              <a:rPr lang="en-US" dirty="0" err="1"/>
              <a:t>Awam</a:t>
            </a:r>
            <a:r>
              <a:rPr lang="en-US" dirty="0"/>
              <a:t> came to power…the Pakistan People’s Party always made hectic efforts to make Pakistan strong… And when you elected your sister you did not only elect a prime minister but also the first woman head of government in the whole of the Muslim world… whenever the Pakistan People’s Party came into power; it has held </a:t>
            </a:r>
            <a:r>
              <a:rPr lang="en-US" dirty="0" smtClean="0"/>
              <a:t>progress….</a:t>
            </a:r>
            <a:endParaRPr lang="en-US" dirty="0"/>
          </a:p>
          <a:p>
            <a:r>
              <a:rPr lang="en-US" dirty="0" smtClean="0"/>
              <a:t>her </a:t>
            </a:r>
            <a:r>
              <a:rPr lang="en-US" dirty="0"/>
              <a:t>party's achievements </a:t>
            </a:r>
            <a:endParaRPr lang="en-US" dirty="0" smtClean="0"/>
          </a:p>
          <a:p>
            <a:r>
              <a:rPr lang="en-US" dirty="0" smtClean="0"/>
              <a:t> </a:t>
            </a:r>
            <a:r>
              <a:rPr lang="en-US" dirty="0"/>
              <a:t>glorifies her past </a:t>
            </a:r>
            <a:endParaRPr lang="en-US" dirty="0" smtClean="0"/>
          </a:p>
          <a:p>
            <a:r>
              <a:rPr lang="en-US" dirty="0" smtClean="0"/>
              <a:t> </a:t>
            </a:r>
            <a:r>
              <a:rPr lang="en-US" dirty="0"/>
              <a:t>she hides corruption in her time</a:t>
            </a:r>
          </a:p>
          <a:p>
            <a:endParaRPr lang="en-US" dirty="0"/>
          </a:p>
        </p:txBody>
      </p:sp>
    </p:spTree>
    <p:extLst>
      <p:ext uri="{BB962C8B-B14F-4D97-AF65-F5344CB8AC3E}">
        <p14:creationId xmlns:p14="http://schemas.microsoft.com/office/powerpoint/2010/main" val="37427676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Rhetoric Art of Speaking</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t>
            </a:r>
            <a:r>
              <a:rPr lang="en-US" dirty="0"/>
              <a:t>We understand that with this </a:t>
            </a:r>
            <a:r>
              <a:rPr lang="en-US" dirty="0" err="1"/>
              <a:t>programme</a:t>
            </a:r>
            <a:r>
              <a:rPr lang="en-US" dirty="0"/>
              <a:t> in practice, we will be able to fulfill the promise of the Quaid-</a:t>
            </a:r>
            <a:r>
              <a:rPr lang="en-US" dirty="0" err="1"/>
              <a:t>i</a:t>
            </a:r>
            <a:r>
              <a:rPr lang="en-US" dirty="0"/>
              <a:t>-</a:t>
            </a:r>
            <a:r>
              <a:rPr lang="en-US" dirty="0" err="1"/>
              <a:t>Awam</a:t>
            </a:r>
            <a:r>
              <a:rPr lang="en-US" dirty="0"/>
              <a:t> and the People’s Party”. Benazir </a:t>
            </a:r>
            <a:r>
              <a:rPr lang="en-US" dirty="0" err="1"/>
              <a:t>Shaheed</a:t>
            </a:r>
            <a:r>
              <a:rPr lang="en-US" dirty="0"/>
              <a:t> then raised the slogan -- roti, </a:t>
            </a:r>
            <a:r>
              <a:rPr lang="en-US" dirty="0" err="1"/>
              <a:t>kapra</a:t>
            </a:r>
            <a:r>
              <a:rPr lang="en-US" dirty="0"/>
              <a:t> and </a:t>
            </a:r>
            <a:r>
              <a:rPr lang="en-US" dirty="0" err="1"/>
              <a:t>makan</a:t>
            </a:r>
            <a:r>
              <a:rPr lang="en-US" dirty="0"/>
              <a:t>, </a:t>
            </a:r>
            <a:r>
              <a:rPr lang="en-US" dirty="0" err="1" smtClean="0"/>
              <a:t>mangra</a:t>
            </a:r>
            <a:r>
              <a:rPr lang="en-US" dirty="0" smtClean="0"/>
              <a:t> ha </a:t>
            </a:r>
            <a:r>
              <a:rPr lang="en-US" dirty="0" err="1" smtClean="0"/>
              <a:t>har</a:t>
            </a:r>
            <a:r>
              <a:rPr lang="en-US" dirty="0" smtClean="0"/>
              <a:t> </a:t>
            </a:r>
            <a:r>
              <a:rPr lang="en-US" dirty="0" err="1" smtClean="0"/>
              <a:t>insaan</a:t>
            </a:r>
            <a:r>
              <a:rPr lang="en-US" dirty="0" smtClean="0"/>
              <a:t> </a:t>
            </a:r>
            <a:r>
              <a:rPr lang="en-US" dirty="0"/>
              <a:t>(bread, clothing and home for all) and the people responded with the full throat slogans, “</a:t>
            </a:r>
            <a:r>
              <a:rPr lang="en-US" dirty="0" err="1"/>
              <a:t>Zinda</a:t>
            </a:r>
            <a:r>
              <a:rPr lang="en-US" dirty="0"/>
              <a:t> </a:t>
            </a:r>
            <a:r>
              <a:rPr lang="en-US" dirty="0" err="1"/>
              <a:t>Hai</a:t>
            </a:r>
            <a:r>
              <a:rPr lang="en-US" dirty="0"/>
              <a:t> Bhutto </a:t>
            </a:r>
            <a:r>
              <a:rPr lang="en-US" dirty="0" err="1"/>
              <a:t>Zinda</a:t>
            </a:r>
            <a:r>
              <a:rPr lang="en-US" dirty="0"/>
              <a:t> </a:t>
            </a:r>
            <a:r>
              <a:rPr lang="en-US" dirty="0" err="1"/>
              <a:t>Hai</a:t>
            </a:r>
            <a:r>
              <a:rPr lang="en-US" dirty="0"/>
              <a:t>, </a:t>
            </a:r>
            <a:r>
              <a:rPr lang="en-US" dirty="0" err="1" smtClean="0"/>
              <a:t>Kal</a:t>
            </a:r>
            <a:r>
              <a:rPr lang="en-US" dirty="0" smtClean="0"/>
              <a:t> </a:t>
            </a:r>
            <a:r>
              <a:rPr lang="en-US" dirty="0" err="1" smtClean="0"/>
              <a:t>Bhi</a:t>
            </a:r>
            <a:r>
              <a:rPr lang="en-US" dirty="0" smtClean="0"/>
              <a:t> </a:t>
            </a:r>
            <a:r>
              <a:rPr lang="en-US" dirty="0"/>
              <a:t>Bhutto </a:t>
            </a:r>
            <a:r>
              <a:rPr lang="en-US" dirty="0" err="1" smtClean="0"/>
              <a:t>Zinda</a:t>
            </a:r>
            <a:r>
              <a:rPr lang="en-US" dirty="0" smtClean="0"/>
              <a:t> </a:t>
            </a:r>
            <a:r>
              <a:rPr lang="en-US" dirty="0" err="1" smtClean="0"/>
              <a:t>Tha</a:t>
            </a:r>
            <a:r>
              <a:rPr lang="en-US" dirty="0" smtClean="0"/>
              <a:t> </a:t>
            </a:r>
            <a:r>
              <a:rPr lang="en-US" dirty="0" err="1" smtClean="0"/>
              <a:t>Aaj</a:t>
            </a:r>
            <a:r>
              <a:rPr lang="en-US" dirty="0" smtClean="0"/>
              <a:t> </a:t>
            </a:r>
            <a:r>
              <a:rPr lang="en-US" dirty="0" err="1" smtClean="0"/>
              <a:t>Bhi</a:t>
            </a:r>
            <a:r>
              <a:rPr lang="en-US" dirty="0" smtClean="0"/>
              <a:t> </a:t>
            </a:r>
            <a:r>
              <a:rPr lang="en-US" dirty="0"/>
              <a:t>Bhutto </a:t>
            </a:r>
            <a:r>
              <a:rPr lang="en-US" dirty="0" err="1"/>
              <a:t>Zinda</a:t>
            </a:r>
            <a:r>
              <a:rPr lang="en-US" dirty="0"/>
              <a:t> </a:t>
            </a:r>
            <a:r>
              <a:rPr lang="en-US" dirty="0" err="1"/>
              <a:t>Hai</a:t>
            </a:r>
            <a:r>
              <a:rPr lang="en-US" dirty="0"/>
              <a:t>, Nara-</a:t>
            </a:r>
            <a:r>
              <a:rPr lang="en-US" dirty="0" err="1"/>
              <a:t>i</a:t>
            </a:r>
            <a:r>
              <a:rPr lang="en-US" dirty="0"/>
              <a:t>-Bhutto, </a:t>
            </a:r>
            <a:r>
              <a:rPr lang="en-US" dirty="0" err="1"/>
              <a:t>Jiye</a:t>
            </a:r>
            <a:r>
              <a:rPr lang="en-US" dirty="0"/>
              <a:t> Bhutto, </a:t>
            </a:r>
            <a:r>
              <a:rPr lang="en-US" dirty="0" err="1"/>
              <a:t>Jiye</a:t>
            </a:r>
            <a:r>
              <a:rPr lang="en-US" dirty="0"/>
              <a:t> Bhutto. “</a:t>
            </a:r>
          </a:p>
          <a:p>
            <a:r>
              <a:rPr lang="en-US" dirty="0" smtClean="0"/>
              <a:t>One </a:t>
            </a:r>
            <a:r>
              <a:rPr lang="en-US" dirty="0"/>
              <a:t>of the major techniques is used in the above excerpt to control the audience. That technique is repetition operations of sentences at the high level of sound. These sorts of repetitions attract the audience towards the speaker.</a:t>
            </a:r>
          </a:p>
          <a:p>
            <a:pPr algn="just"/>
            <a:r>
              <a:rPr lang="en-US" dirty="0"/>
              <a:t> </a:t>
            </a:r>
            <a:r>
              <a:rPr lang="en-US" dirty="0" smtClean="0"/>
              <a:t>                             </a:t>
            </a:r>
            <a:r>
              <a:rPr lang="en-US" b="1" dirty="0" smtClean="0"/>
              <a:t>Content </a:t>
            </a:r>
            <a:r>
              <a:rPr lang="en-US" b="1" dirty="0"/>
              <a:t>Analysis of frequently used </a:t>
            </a:r>
            <a:r>
              <a:rPr lang="en-US" b="1" dirty="0" smtClean="0"/>
              <a:t>words</a:t>
            </a:r>
          </a:p>
          <a:p>
            <a:r>
              <a:rPr lang="en-US" dirty="0" smtClean="0"/>
              <a:t> </a:t>
            </a:r>
            <a:r>
              <a:rPr lang="en-US" dirty="0"/>
              <a:t>Content analysis of frequently used words by the speaker was done to find out the influence of these words over the whole speech. The speech consists of about 3,450 words where the word You was used most frequently for about 54 times which refers to the audience. The frequent occurrence of this word is a sign of Speaker’s influential way to attract the audience.</a:t>
            </a:r>
          </a:p>
          <a:p>
            <a:endParaRPr lang="en-US" dirty="0"/>
          </a:p>
        </p:txBody>
      </p:sp>
    </p:spTree>
    <p:extLst>
      <p:ext uri="{BB962C8B-B14F-4D97-AF65-F5344CB8AC3E}">
        <p14:creationId xmlns:p14="http://schemas.microsoft.com/office/powerpoint/2010/main" val="21945701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a:t>
            </a:r>
            <a:r>
              <a:rPr lang="en-US"/>
              <a:t>C</a:t>
            </a:r>
            <a:r>
              <a:rPr lang="en-US" smtClean="0"/>
              <a:t>ontent </a:t>
            </a:r>
            <a:r>
              <a:rPr lang="en-US" dirty="0" smtClean="0"/>
              <a:t>Analysis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Words Repeated Intended meanings you 54 The most repeated word ‘You’ shows that influential art of speaking to show the concern of the speaker towards the audience. To give importance to the audience. I 28 Personal attribute shows the subjective approach of the speaker in </a:t>
            </a:r>
            <a:r>
              <a:rPr lang="en-US" dirty="0" smtClean="0"/>
              <a:t>speech</a:t>
            </a:r>
          </a:p>
          <a:p>
            <a:pPr marL="0" indent="0" algn="just">
              <a:buNone/>
            </a:pPr>
            <a:r>
              <a:rPr lang="en-US" dirty="0"/>
              <a:t> </a:t>
            </a:r>
            <a:r>
              <a:rPr lang="en-US" dirty="0" smtClean="0"/>
              <a:t>                                                               </a:t>
            </a:r>
            <a:r>
              <a:rPr lang="en-US" b="1" dirty="0" smtClean="0"/>
              <a:t>Conclusion </a:t>
            </a:r>
          </a:p>
          <a:p>
            <a:pPr algn="just"/>
            <a:r>
              <a:rPr lang="en-US" dirty="0" smtClean="0"/>
              <a:t>The </a:t>
            </a:r>
            <a:r>
              <a:rPr lang="en-US" dirty="0"/>
              <a:t>content Analysis of most repeated words in the above table shows the word I was used for 28 times, the word Me was used for 07 times. The word Your sister was used for 07 times. The word </a:t>
            </a:r>
            <a:r>
              <a:rPr lang="en-US" dirty="0" smtClean="0"/>
              <a:t>Daughter was </a:t>
            </a:r>
            <a:r>
              <a:rPr lang="en-US" dirty="0"/>
              <a:t>used for 03 times. The word We was used for 20 times. Adding all together speaker speaks of herself for 65 times.</a:t>
            </a:r>
          </a:p>
          <a:p>
            <a:pPr algn="just"/>
            <a:r>
              <a:rPr lang="en-US" dirty="0" smtClean="0"/>
              <a:t>The </a:t>
            </a:r>
            <a:r>
              <a:rPr lang="en-US" dirty="0"/>
              <a:t>way historical references are cited in the speech is the deliberate attack on the minds of the audience to control them. Most of the audience is unaware of the past events and they do not have sufficient knowledge about the past events to challenge the speaker’s information so they take the information in the discourse as right and accurate.</a:t>
            </a:r>
          </a:p>
          <a:p>
            <a:pPr algn="just"/>
            <a:endParaRPr lang="en-US" dirty="0"/>
          </a:p>
        </p:txBody>
      </p:sp>
    </p:spTree>
    <p:extLst>
      <p:ext uri="{BB962C8B-B14F-4D97-AF65-F5344CB8AC3E}">
        <p14:creationId xmlns:p14="http://schemas.microsoft.com/office/powerpoint/2010/main" val="22787018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                           Presupposition</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 </a:t>
            </a:r>
            <a:endParaRPr lang="en-US" dirty="0"/>
          </a:p>
          <a:p>
            <a:pPr marL="0" indent="0">
              <a:buNone/>
            </a:pPr>
            <a:r>
              <a:rPr lang="en-US" dirty="0" smtClean="0"/>
              <a:t>     Presuppositions</a:t>
            </a:r>
          </a:p>
          <a:p>
            <a:r>
              <a:rPr lang="en-US" dirty="0" smtClean="0"/>
              <a:t> </a:t>
            </a:r>
            <a:r>
              <a:rPr lang="en-US" dirty="0"/>
              <a:t>Presuppositions may be fair and uncontroversial - based upon knowledge which is common to all parties privy to a communication, or unfair, counterfeit or controversial - made upon the basis of covert knowledge by a communicator with a hidden agenda. </a:t>
            </a:r>
          </a:p>
          <a:p>
            <a:pPr marL="0" indent="0">
              <a:buNone/>
            </a:pPr>
            <a:r>
              <a:rPr lang="en-US" dirty="0" smtClean="0"/>
              <a:t>  a)True Presupposition</a:t>
            </a:r>
          </a:p>
          <a:p>
            <a:r>
              <a:rPr lang="en-US" dirty="0" smtClean="0"/>
              <a:t>It </a:t>
            </a:r>
            <a:r>
              <a:rPr lang="en-US" dirty="0"/>
              <a:t>seems to me that a true presupposition is based on an unconsidered assumption by the encoder. That assumption is that the decoder will draw the same suppositions from the non-asserted elements of a message as the encoder </a:t>
            </a:r>
            <a:r>
              <a:rPr lang="en-US" dirty="0" smtClean="0"/>
              <a:t>holds.</a:t>
            </a:r>
            <a:endParaRPr lang="en-US" dirty="0"/>
          </a:p>
          <a:p>
            <a:endParaRPr lang="en-US" dirty="0"/>
          </a:p>
        </p:txBody>
      </p:sp>
    </p:spTree>
    <p:extLst>
      <p:ext uri="{BB962C8B-B14F-4D97-AF65-F5344CB8AC3E}">
        <p14:creationId xmlns:p14="http://schemas.microsoft.com/office/powerpoint/2010/main" val="697052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Continu</a:t>
            </a:r>
            <a:r>
              <a:rPr lang="en-US" dirty="0" smtClean="0"/>
              <a:t>…</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                                                   b)The Unfair Presupposition</a:t>
            </a:r>
          </a:p>
          <a:p>
            <a:r>
              <a:rPr lang="en-US" dirty="0" smtClean="0"/>
              <a:t>The unfair or premeditated form of presupposition can be defined as that used by a speaker to get the listener to false assertions. </a:t>
            </a:r>
          </a:p>
          <a:p>
            <a:pPr marL="0" indent="0">
              <a:buNone/>
            </a:pPr>
            <a:r>
              <a:rPr lang="en-US" dirty="0" smtClean="0"/>
              <a:t>                                                   c)Presuppositions in Use</a:t>
            </a:r>
          </a:p>
          <a:p>
            <a:r>
              <a:rPr lang="en-US" dirty="0" smtClean="0"/>
              <a:t> Presuppositions in Questions</a:t>
            </a:r>
          </a:p>
          <a:p>
            <a:r>
              <a:rPr lang="en-US" dirty="0" smtClean="0"/>
              <a:t> Presuppositions in Addresses to Groups</a:t>
            </a:r>
          </a:p>
          <a:p>
            <a:r>
              <a:rPr lang="en-US" dirty="0" smtClean="0"/>
              <a:t> Presuppositions in Advertising</a:t>
            </a:r>
          </a:p>
          <a:p>
            <a:r>
              <a:rPr lang="en-US" dirty="0" smtClean="0"/>
              <a:t> Presuppositions in One to One Encounters</a:t>
            </a:r>
          </a:p>
          <a:p>
            <a:r>
              <a:rPr lang="en-US" dirty="0" smtClean="0"/>
              <a:t> Assumptions and their Refutation</a:t>
            </a:r>
          </a:p>
          <a:p>
            <a:r>
              <a:rPr lang="en-US" dirty="0" smtClean="0"/>
              <a:t> Courtroom</a:t>
            </a:r>
          </a:p>
          <a:p>
            <a:r>
              <a:rPr lang="en-US" dirty="0" smtClean="0"/>
              <a:t> Confrontational debates - political or otherwise</a:t>
            </a:r>
          </a:p>
          <a:p>
            <a:pPr marL="0" indent="0">
              <a:buNone/>
            </a:pPr>
            <a:endParaRPr lang="en-US" dirty="0" smtClean="0"/>
          </a:p>
          <a:p>
            <a:endParaRPr lang="en-US" dirty="0"/>
          </a:p>
        </p:txBody>
      </p:sp>
    </p:spTree>
    <p:extLst>
      <p:ext uri="{BB962C8B-B14F-4D97-AF65-F5344CB8AC3E}">
        <p14:creationId xmlns:p14="http://schemas.microsoft.com/office/powerpoint/2010/main" val="3523671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Contin</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Police interviews</a:t>
            </a:r>
          </a:p>
          <a:p>
            <a:r>
              <a:rPr lang="en-US" dirty="0" smtClean="0"/>
              <a:t> Advertising</a:t>
            </a:r>
          </a:p>
          <a:p>
            <a:r>
              <a:rPr lang="en-US" dirty="0" smtClean="0"/>
              <a:t> Political broadcasts</a:t>
            </a:r>
          </a:p>
          <a:p>
            <a:r>
              <a:rPr lang="en-US" dirty="0" smtClean="0"/>
              <a:t> Sales situations </a:t>
            </a:r>
          </a:p>
          <a:p>
            <a:pPr marL="0" indent="0">
              <a:buNone/>
            </a:pPr>
            <a:r>
              <a:rPr lang="en-US" dirty="0" smtClean="0"/>
              <a:t>                                              2.Implicature</a:t>
            </a:r>
          </a:p>
          <a:p>
            <a:r>
              <a:rPr lang="en-US" dirty="0" smtClean="0"/>
              <a:t> </a:t>
            </a:r>
            <a:r>
              <a:rPr lang="en-US" dirty="0" err="1" smtClean="0"/>
              <a:t>Implicature</a:t>
            </a:r>
            <a:r>
              <a:rPr lang="en-US" dirty="0" smtClean="0"/>
              <a:t> is a technical term in the pragmatics subfield of linguistics, coined by H. P. Grice, which refers to what is suggested in an utterance, even though neither expressed nor strictly implied the utterance. Paul Grice identified four types of general conversational </a:t>
            </a:r>
            <a:r>
              <a:rPr lang="en-US" dirty="0" err="1" smtClean="0"/>
              <a:t>implicature</a:t>
            </a:r>
            <a:r>
              <a:rPr lang="en-US" dirty="0" smtClean="0"/>
              <a:t>.</a:t>
            </a:r>
          </a:p>
          <a:p>
            <a:r>
              <a:rPr lang="en-US" dirty="0" smtClean="0"/>
              <a:t> Maxim of Manner                        Maxim of Relation</a:t>
            </a:r>
          </a:p>
          <a:p>
            <a:r>
              <a:rPr lang="en-US" dirty="0" smtClean="0"/>
              <a:t>Maxim of Quantity                       Maxim of Quality </a:t>
            </a:r>
          </a:p>
          <a:p>
            <a:endParaRPr lang="en-US" dirty="0"/>
          </a:p>
        </p:txBody>
      </p:sp>
    </p:spTree>
    <p:extLst>
      <p:ext uri="{BB962C8B-B14F-4D97-AF65-F5344CB8AC3E}">
        <p14:creationId xmlns:p14="http://schemas.microsoft.com/office/powerpoint/2010/main" val="2554214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Maxims </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 </a:t>
            </a:r>
            <a:r>
              <a:rPr lang="en-US" b="1" dirty="0"/>
              <a:t> </a:t>
            </a:r>
            <a:r>
              <a:rPr lang="en-US" b="1" dirty="0" smtClean="0"/>
              <a:t>Maxim </a:t>
            </a:r>
            <a:r>
              <a:rPr lang="en-US" b="1" dirty="0"/>
              <a:t>of Manner: </a:t>
            </a:r>
            <a:r>
              <a:rPr lang="en-US" b="1" dirty="0" smtClean="0"/>
              <a:t> </a:t>
            </a:r>
            <a:endParaRPr lang="en-US" b="1" dirty="0"/>
          </a:p>
          <a:p>
            <a:pPr marL="0" indent="0">
              <a:buNone/>
            </a:pPr>
            <a:r>
              <a:rPr lang="en-US" dirty="0" smtClean="0"/>
              <a:t>  When </a:t>
            </a:r>
            <a:r>
              <a:rPr lang="en-US" dirty="0"/>
              <a:t>one tries to be as clear, as brief, and as orderly as one can in what </a:t>
            </a:r>
            <a:r>
              <a:rPr lang="en-US" dirty="0" smtClean="0"/>
              <a:t>     one </a:t>
            </a:r>
            <a:r>
              <a:rPr lang="en-US" dirty="0"/>
              <a:t>says, and where one avoids obscurity and ambiguity. </a:t>
            </a:r>
          </a:p>
          <a:p>
            <a:pPr marL="0" indent="0">
              <a:buNone/>
            </a:pPr>
            <a:r>
              <a:rPr lang="en-US" b="1" dirty="0" smtClean="0"/>
              <a:t>Maxim </a:t>
            </a:r>
            <a:r>
              <a:rPr lang="en-US" b="1" dirty="0"/>
              <a:t>of Relation: </a:t>
            </a:r>
            <a:endParaRPr lang="en-US" b="1" dirty="0" smtClean="0"/>
          </a:p>
          <a:p>
            <a:pPr marL="0" indent="0">
              <a:buNone/>
            </a:pPr>
            <a:r>
              <a:rPr lang="en-US" dirty="0" smtClean="0"/>
              <a:t>Where </a:t>
            </a:r>
            <a:r>
              <a:rPr lang="en-US" dirty="0"/>
              <a:t>one tries to be relevant, and says things that are pertinent to the discussion .</a:t>
            </a:r>
          </a:p>
          <a:p>
            <a:pPr marL="0" indent="0">
              <a:buNone/>
            </a:pPr>
            <a:r>
              <a:rPr lang="en-US" b="1" dirty="0" smtClean="0"/>
              <a:t>Maxim </a:t>
            </a:r>
            <a:r>
              <a:rPr lang="en-US" b="1" dirty="0"/>
              <a:t>of Quantity: </a:t>
            </a:r>
            <a:endParaRPr lang="en-US" dirty="0" smtClean="0"/>
          </a:p>
          <a:p>
            <a:pPr marL="0" indent="0">
              <a:buNone/>
            </a:pPr>
            <a:r>
              <a:rPr lang="en-US" dirty="0" smtClean="0"/>
              <a:t>Where </a:t>
            </a:r>
            <a:r>
              <a:rPr lang="en-US" dirty="0"/>
              <a:t>one tries to be as informative as one possibly can, and gives as much information as is needed, and no more. </a:t>
            </a:r>
          </a:p>
          <a:p>
            <a:pPr marL="0" indent="0">
              <a:buNone/>
            </a:pPr>
            <a:r>
              <a:rPr lang="en-US" b="1" dirty="0" smtClean="0"/>
              <a:t>Maxim </a:t>
            </a:r>
            <a:r>
              <a:rPr lang="en-US" b="1" dirty="0"/>
              <a:t>of Quality: </a:t>
            </a:r>
            <a:endParaRPr lang="en-US" b="1" dirty="0" smtClean="0"/>
          </a:p>
          <a:p>
            <a:pPr marL="0" indent="0">
              <a:buNone/>
            </a:pPr>
            <a:r>
              <a:rPr lang="en-US" dirty="0" smtClean="0"/>
              <a:t>Where </a:t>
            </a:r>
            <a:r>
              <a:rPr lang="en-US" dirty="0"/>
              <a:t>one tries to be truthful, and does not give information that is false or that is not supported by </a:t>
            </a:r>
            <a:r>
              <a:rPr lang="en-US" dirty="0" smtClean="0"/>
              <a:t>evidence.</a:t>
            </a:r>
            <a:endParaRPr lang="en-US" dirty="0"/>
          </a:p>
          <a:p>
            <a:endParaRPr lang="en-US" dirty="0"/>
          </a:p>
        </p:txBody>
      </p:sp>
    </p:spTree>
    <p:extLst>
      <p:ext uri="{BB962C8B-B14F-4D97-AF65-F5344CB8AC3E}">
        <p14:creationId xmlns:p14="http://schemas.microsoft.com/office/powerpoint/2010/main" val="931937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Metaphors &amp; Euphemism</a:t>
            </a:r>
            <a:endParaRPr lang="en-US" dirty="0"/>
          </a:p>
        </p:txBody>
      </p:sp>
      <p:sp>
        <p:nvSpPr>
          <p:cNvPr id="3" name="Content Placeholder 2"/>
          <p:cNvSpPr>
            <a:spLocks noGrp="1"/>
          </p:cNvSpPr>
          <p:nvPr>
            <p:ph idx="1"/>
          </p:nvPr>
        </p:nvSpPr>
        <p:spPr/>
        <p:txBody>
          <a:bodyPr>
            <a:normAutofit fontScale="92500"/>
          </a:bodyPr>
          <a:lstStyle/>
          <a:p>
            <a:endParaRPr lang="en-US" dirty="0" smtClean="0"/>
          </a:p>
          <a:p>
            <a:r>
              <a:rPr lang="en-US" b="1" dirty="0" smtClean="0"/>
              <a:t>Metaphors</a:t>
            </a:r>
            <a:r>
              <a:rPr lang="en-US" dirty="0" smtClean="0"/>
              <a:t>:</a:t>
            </a:r>
          </a:p>
          <a:p>
            <a:r>
              <a:rPr lang="en-US" dirty="0" smtClean="0"/>
              <a:t> </a:t>
            </a:r>
            <a:r>
              <a:rPr lang="en-US" dirty="0"/>
              <a:t>Combine a metaphor with another figure of style</a:t>
            </a:r>
            <a:r>
              <a:rPr lang="en-US" dirty="0" smtClean="0"/>
              <a:t>! Make </a:t>
            </a:r>
            <a:r>
              <a:rPr lang="en-US" dirty="0"/>
              <a:t>audience aware of a metaphor</a:t>
            </a:r>
            <a:r>
              <a:rPr lang="en-US" dirty="0" smtClean="0"/>
              <a:t>! </a:t>
            </a:r>
            <a:r>
              <a:rPr lang="en-US" dirty="0"/>
              <a:t>Combine compatible </a:t>
            </a:r>
            <a:r>
              <a:rPr lang="en-US" dirty="0" smtClean="0"/>
              <a:t>metaphors and Elaborate </a:t>
            </a:r>
            <a:r>
              <a:rPr lang="en-US" dirty="0"/>
              <a:t>metaphorical </a:t>
            </a:r>
            <a:r>
              <a:rPr lang="en-US" dirty="0" smtClean="0"/>
              <a:t>mappings. E-g</a:t>
            </a:r>
          </a:p>
          <a:p>
            <a:r>
              <a:rPr lang="en-US" dirty="0" smtClean="0"/>
              <a:t>We have changed the whole face of parliament/politics.</a:t>
            </a:r>
            <a:endParaRPr lang="en-US" dirty="0"/>
          </a:p>
          <a:p>
            <a:r>
              <a:rPr lang="en-US" b="1" dirty="0" smtClean="0"/>
              <a:t>Euphemism</a:t>
            </a:r>
            <a:r>
              <a:rPr lang="en-US" dirty="0" smtClean="0"/>
              <a:t>: A </a:t>
            </a:r>
            <a:r>
              <a:rPr lang="en-US" dirty="0"/>
              <a:t>euphemism is the substitution of a mild, inoffensive, relatively uncontroversial phrase for another more frank expression that might offend or otherwise suggest something unpleasant to the audience</a:t>
            </a:r>
            <a:r>
              <a:rPr lang="en-US" dirty="0" smtClean="0"/>
              <a:t>. </a:t>
            </a:r>
            <a:endParaRPr lang="en-US" dirty="0"/>
          </a:p>
          <a:p>
            <a:pPr marL="0" indent="0">
              <a:buNone/>
            </a:pPr>
            <a:r>
              <a:rPr lang="en-US" dirty="0" smtClean="0"/>
              <a:t>E-g, Passed away for dead, disable for handicapped</a:t>
            </a:r>
            <a:endParaRPr lang="en-US" dirty="0"/>
          </a:p>
        </p:txBody>
      </p:sp>
    </p:spTree>
    <p:extLst>
      <p:ext uri="{BB962C8B-B14F-4D97-AF65-F5344CB8AC3E}">
        <p14:creationId xmlns:p14="http://schemas.microsoft.com/office/powerpoint/2010/main" val="182444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Categorization</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dirty="0" smtClean="0"/>
              <a:t> </a:t>
            </a:r>
          </a:p>
          <a:p>
            <a:r>
              <a:rPr lang="en-US" dirty="0" smtClean="0"/>
              <a:t>It includes Abstractions </a:t>
            </a:r>
            <a:r>
              <a:rPr lang="en-US" dirty="0"/>
              <a:t>and ambiguities </a:t>
            </a:r>
            <a:r>
              <a:rPr lang="en-US" dirty="0" smtClean="0"/>
              <a:t>like “going </a:t>
            </a:r>
            <a:r>
              <a:rPr lang="en-US" dirty="0"/>
              <a:t>to the other side for </a:t>
            </a:r>
            <a:r>
              <a:rPr lang="en-US" dirty="0" smtClean="0"/>
              <a:t>death” </a:t>
            </a:r>
            <a:r>
              <a:rPr lang="en-US" dirty="0"/>
              <a:t>tired and </a:t>
            </a:r>
            <a:r>
              <a:rPr lang="en-US" dirty="0" smtClean="0"/>
              <a:t>emotional </a:t>
            </a:r>
            <a:r>
              <a:rPr lang="en-US" dirty="0"/>
              <a:t>Indirections (behind, unmentionables</a:t>
            </a:r>
            <a:r>
              <a:rPr lang="en-US" dirty="0" smtClean="0"/>
              <a:t>) </a:t>
            </a:r>
          </a:p>
          <a:p>
            <a:r>
              <a:rPr lang="en-US" dirty="0" smtClean="0"/>
              <a:t>Mispronunciation </a:t>
            </a:r>
            <a:r>
              <a:rPr lang="en-US" dirty="0"/>
              <a:t>(</a:t>
            </a:r>
            <a:r>
              <a:rPr lang="en-US" dirty="0" smtClean="0"/>
              <a:t>goldarnit for </a:t>
            </a:r>
            <a:r>
              <a:rPr lang="en-US" dirty="0" err="1" smtClean="0"/>
              <a:t>Godamnit</a:t>
            </a:r>
            <a:r>
              <a:rPr lang="en-US" dirty="0" smtClean="0"/>
              <a:t>, </a:t>
            </a:r>
            <a:r>
              <a:rPr lang="en-US" dirty="0" err="1" smtClean="0"/>
              <a:t>freakin</a:t>
            </a:r>
            <a:r>
              <a:rPr lang="en-US" dirty="0" smtClean="0"/>
              <a:t> for freaking)</a:t>
            </a:r>
          </a:p>
          <a:p>
            <a:r>
              <a:rPr lang="en-US" dirty="0" smtClean="0"/>
              <a:t> </a:t>
            </a:r>
            <a:r>
              <a:rPr lang="en-US" dirty="0"/>
              <a:t>Litotes or reserved understatement (not exactly thin for "fat", not completely truthful for "lied", not unlike cheating for "an instance of cheating</a:t>
            </a:r>
            <a:r>
              <a:rPr lang="en-US" dirty="0" smtClean="0"/>
              <a:t>")</a:t>
            </a:r>
            <a:r>
              <a:rPr lang="en-US" dirty="0"/>
              <a:t>.</a:t>
            </a:r>
            <a:r>
              <a:rPr lang="en-US" dirty="0" smtClean="0"/>
              <a:t>Changing </a:t>
            </a:r>
            <a:r>
              <a:rPr lang="en-US" dirty="0"/>
              <a:t>nouns to </a:t>
            </a:r>
            <a:r>
              <a:rPr lang="en-US" dirty="0" smtClean="0"/>
              <a:t>modifiers and Slang. Like we have sports cars</a:t>
            </a:r>
            <a:endParaRPr lang="en-US" dirty="0"/>
          </a:p>
          <a:p>
            <a:pPr marL="0" indent="0">
              <a:buNone/>
            </a:pPr>
            <a:r>
              <a:rPr lang="en-US" b="1" dirty="0" smtClean="0"/>
              <a:t>                                                                 Rule </a:t>
            </a:r>
            <a:r>
              <a:rPr lang="en-US" b="1" dirty="0"/>
              <a:t>of </a:t>
            </a:r>
            <a:r>
              <a:rPr lang="en-US" b="1" dirty="0" smtClean="0"/>
              <a:t>Three</a:t>
            </a:r>
          </a:p>
          <a:p>
            <a:r>
              <a:rPr lang="en-US" dirty="0" smtClean="0"/>
              <a:t> </a:t>
            </a:r>
            <a:r>
              <a:rPr lang="en-US" dirty="0"/>
              <a:t>The rule of three is powerful speechwriting technique that you should learn, practice, and </a:t>
            </a:r>
            <a:r>
              <a:rPr lang="en-US" dirty="0" smtClean="0"/>
              <a:t>master as it is one of most common type of speech components in politics. </a:t>
            </a:r>
            <a:r>
              <a:rPr lang="en-US" dirty="0"/>
              <a:t>Examples of the Rule of Three can be found in some of the most famous speeches ever delivered .</a:t>
            </a:r>
          </a:p>
          <a:p>
            <a:r>
              <a:rPr lang="en-US" dirty="0" smtClean="0"/>
              <a:t>Examples </a:t>
            </a:r>
            <a:r>
              <a:rPr lang="en-US" dirty="0"/>
              <a:t>of the Rule of </a:t>
            </a:r>
            <a:r>
              <a:rPr lang="en-US" dirty="0" smtClean="0"/>
              <a:t>Three</a:t>
            </a:r>
          </a:p>
          <a:p>
            <a:r>
              <a:rPr lang="en-US" dirty="0" smtClean="0"/>
              <a:t>Shakespeare’s </a:t>
            </a:r>
            <a:r>
              <a:rPr lang="en-US" dirty="0"/>
              <a:t>Julius Caesar </a:t>
            </a:r>
            <a:r>
              <a:rPr lang="en-US" dirty="0" smtClean="0"/>
              <a:t>“</a:t>
            </a:r>
            <a:r>
              <a:rPr lang="en-US" dirty="0"/>
              <a:t>Friends, Romans, Countrymen. Lend me your ears</a:t>
            </a:r>
            <a:r>
              <a:rPr lang="en-US" dirty="0" smtClean="0"/>
              <a:t>.</a:t>
            </a:r>
          </a:p>
          <a:p>
            <a:r>
              <a:rPr lang="en-US" dirty="0" smtClean="0"/>
              <a:t>“Abraham </a:t>
            </a:r>
            <a:r>
              <a:rPr lang="en-US" dirty="0"/>
              <a:t>Lincoln’s Gettysburg Address </a:t>
            </a:r>
            <a:r>
              <a:rPr lang="en-US" dirty="0" smtClean="0"/>
              <a:t> </a:t>
            </a:r>
            <a:r>
              <a:rPr lang="en-US" dirty="0"/>
              <a:t>“We can not dedicate — we can not consecrate — we can not hallow — this ground.“ </a:t>
            </a:r>
            <a:r>
              <a:rPr lang="en-US" dirty="0" smtClean="0"/>
              <a:t> </a:t>
            </a:r>
            <a:r>
              <a:rPr lang="en-US" dirty="0"/>
              <a:t>Government of the people, by the people, for the people“ </a:t>
            </a:r>
          </a:p>
          <a:p>
            <a:r>
              <a:rPr lang="en-US" dirty="0" smtClean="0"/>
              <a:t>Barack </a:t>
            </a:r>
            <a:r>
              <a:rPr lang="en-US" dirty="0"/>
              <a:t>Obama, Inaugural </a:t>
            </a:r>
            <a:r>
              <a:rPr lang="en-US" dirty="0" err="1" smtClean="0"/>
              <a:t>Speech“we</a:t>
            </a:r>
            <a:r>
              <a:rPr lang="en-US" dirty="0" smtClean="0"/>
              <a:t> </a:t>
            </a:r>
            <a:r>
              <a:rPr lang="en-US" dirty="0"/>
              <a:t>must pick ourselves up, dust ourselves off, and begin again the work of remaking America“ </a:t>
            </a:r>
          </a:p>
        </p:txBody>
      </p:sp>
    </p:spTree>
    <p:extLst>
      <p:ext uri="{BB962C8B-B14F-4D97-AF65-F5344CB8AC3E}">
        <p14:creationId xmlns:p14="http://schemas.microsoft.com/office/powerpoint/2010/main" val="2891877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Parallelism</a:t>
            </a:r>
            <a:endParaRPr lang="en-US" dirty="0"/>
          </a:p>
        </p:txBody>
      </p:sp>
      <p:sp>
        <p:nvSpPr>
          <p:cNvPr id="3" name="Content Placeholder 2"/>
          <p:cNvSpPr>
            <a:spLocks noGrp="1"/>
          </p:cNvSpPr>
          <p:nvPr>
            <p:ph idx="1"/>
          </p:nvPr>
        </p:nvSpPr>
        <p:spPr/>
        <p:txBody>
          <a:bodyPr>
            <a:normAutofit/>
          </a:bodyPr>
          <a:lstStyle/>
          <a:p>
            <a:r>
              <a:rPr lang="en-US" dirty="0" smtClean="0"/>
              <a:t>It </a:t>
            </a:r>
            <a:r>
              <a:rPr lang="en-US" dirty="0"/>
              <a:t>is when elements of a sentence “have the same weight and are often the same part of speech. Noun, noun, noun. Check. Adjective, adjective, adjective. Yep. Verb, verb, verb. Parallelism is all about equality; parallelism creates a nice rhythm in your </a:t>
            </a:r>
            <a:r>
              <a:rPr lang="en-US" dirty="0" smtClean="0"/>
              <a:t>sentence.</a:t>
            </a:r>
            <a:endParaRPr lang="en-US" dirty="0"/>
          </a:p>
          <a:p>
            <a:r>
              <a:rPr lang="en-US" dirty="0" smtClean="0"/>
              <a:t> </a:t>
            </a:r>
            <a:r>
              <a:rPr lang="en-US" dirty="0"/>
              <a:t>Obama’s Inaugural </a:t>
            </a:r>
            <a:r>
              <a:rPr lang="en-US" dirty="0" smtClean="0"/>
              <a:t>Speech is Examples </a:t>
            </a:r>
            <a:r>
              <a:rPr lang="en-US" dirty="0"/>
              <a:t>of </a:t>
            </a:r>
            <a:r>
              <a:rPr lang="en-US" dirty="0" smtClean="0"/>
              <a:t>Parallelism </a:t>
            </a:r>
            <a:r>
              <a:rPr lang="en-US" dirty="0"/>
              <a:t>Here are but some of them </a:t>
            </a:r>
            <a:r>
              <a:rPr lang="en-US" dirty="0" err="1" smtClean="0"/>
              <a:t>i</a:t>
            </a:r>
            <a:r>
              <a:rPr lang="en-US" dirty="0" smtClean="0"/>
              <a:t>-e </a:t>
            </a:r>
            <a:r>
              <a:rPr lang="en-US" dirty="0"/>
              <a:t>My fellow citizens: I stand here today humbled by the task before us, grateful for the trust you have bestowed, mindful of the sacrifices borne by our ancestors</a:t>
            </a:r>
            <a:r>
              <a:rPr lang="en-US" dirty="0" smtClean="0"/>
              <a:t>. </a:t>
            </a:r>
            <a:r>
              <a:rPr lang="en-US" dirty="0"/>
              <a:t>Homes have been lost, jobs shed, businesses shattered</a:t>
            </a:r>
            <a:r>
              <a:rPr lang="en-US" dirty="0" smtClean="0"/>
              <a:t>. </a:t>
            </a:r>
            <a:endParaRPr lang="en-US" dirty="0"/>
          </a:p>
        </p:txBody>
      </p:sp>
    </p:spTree>
    <p:extLst>
      <p:ext uri="{BB962C8B-B14F-4D97-AF65-F5344CB8AC3E}">
        <p14:creationId xmlns:p14="http://schemas.microsoft.com/office/powerpoint/2010/main" val="16932477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1396</TotalTime>
  <Words>2810</Words>
  <Application>Microsoft Office PowerPoint</Application>
  <PresentationFormat>Widescreen</PresentationFormat>
  <Paragraphs>168</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Times New Roman</vt:lpstr>
      <vt:lpstr>Office Theme</vt:lpstr>
      <vt:lpstr>Language and Politics</vt:lpstr>
      <vt:lpstr>         Language as  Thought Control </vt:lpstr>
      <vt:lpstr>                            Presupposition</vt:lpstr>
      <vt:lpstr>Continu…</vt:lpstr>
      <vt:lpstr>Contin…</vt:lpstr>
      <vt:lpstr>                                  Maxims </vt:lpstr>
      <vt:lpstr>            Metaphors &amp; Euphemism</vt:lpstr>
      <vt:lpstr>         Categorization</vt:lpstr>
      <vt:lpstr>                             Parallelism</vt:lpstr>
      <vt:lpstr>                             Bushisms</vt:lpstr>
      <vt:lpstr>PowerPoint Presentation</vt:lpstr>
      <vt:lpstr>Anaphora &amp; Political Correctness</vt:lpstr>
      <vt:lpstr>Contrastive pair, Repetition and slogans</vt:lpstr>
      <vt:lpstr>                                Political Discourse Analysis  </vt:lpstr>
      <vt:lpstr>                       Domains of Politics</vt:lpstr>
      <vt:lpstr>          Sample of analysis </vt:lpstr>
      <vt:lpstr>            Sample of Emotional Attachment</vt:lpstr>
      <vt:lpstr>                                Mind control</vt:lpstr>
      <vt:lpstr>Mitigating Evidence and Bhutto legacy</vt:lpstr>
      <vt:lpstr>                    Glorification of Party</vt:lpstr>
      <vt:lpstr>                      Historical distortion</vt:lpstr>
      <vt:lpstr>                     Rhetoric Art of Speaking</vt:lpstr>
      <vt:lpstr>                  Content Analysis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Language and Politics</dc:title>
  <dc:creator>aqib.rangerian@gmail.com</dc:creator>
  <cp:lastModifiedBy>Noor's</cp:lastModifiedBy>
  <cp:revision>39</cp:revision>
  <dcterms:created xsi:type="dcterms:W3CDTF">2019-03-23T09:20:02Z</dcterms:created>
  <dcterms:modified xsi:type="dcterms:W3CDTF">2019-03-24T17:39:37Z</dcterms:modified>
</cp:coreProperties>
</file>